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125"/>
  </p:notesMasterIdLst>
  <p:handoutMasterIdLst>
    <p:handoutMasterId r:id="rId126"/>
  </p:handoutMasterIdLst>
  <p:sldIdLst>
    <p:sldId id="608" r:id="rId5"/>
    <p:sldId id="609" r:id="rId6"/>
    <p:sldId id="610" r:id="rId7"/>
    <p:sldId id="545" r:id="rId8"/>
    <p:sldId id="547" r:id="rId9"/>
    <p:sldId id="548" r:id="rId10"/>
    <p:sldId id="611" r:id="rId11"/>
    <p:sldId id="614" r:id="rId12"/>
    <p:sldId id="279" r:id="rId13"/>
    <p:sldId id="626" r:id="rId14"/>
    <p:sldId id="627" r:id="rId15"/>
    <p:sldId id="278" r:id="rId16"/>
    <p:sldId id="280" r:id="rId17"/>
    <p:sldId id="281" r:id="rId18"/>
    <p:sldId id="282" r:id="rId19"/>
    <p:sldId id="283" r:id="rId20"/>
    <p:sldId id="606" r:id="rId21"/>
    <p:sldId id="639" r:id="rId22"/>
    <p:sldId id="270" r:id="rId23"/>
    <p:sldId id="284" r:id="rId24"/>
    <p:sldId id="285" r:id="rId25"/>
    <p:sldId id="585" r:id="rId26"/>
    <p:sldId id="586" r:id="rId27"/>
    <p:sldId id="587" r:id="rId28"/>
    <p:sldId id="588" r:id="rId29"/>
    <p:sldId id="499" r:id="rId30"/>
    <p:sldId id="286" r:id="rId31"/>
    <p:sldId id="500" r:id="rId32"/>
    <p:sldId id="502" r:id="rId33"/>
    <p:sldId id="504" r:id="rId34"/>
    <p:sldId id="501" r:id="rId35"/>
    <p:sldId id="575" r:id="rId36"/>
    <p:sldId id="622" r:id="rId37"/>
    <p:sldId id="505" r:id="rId38"/>
    <p:sldId id="507" r:id="rId39"/>
    <p:sldId id="508" r:id="rId40"/>
    <p:sldId id="578" r:id="rId41"/>
    <p:sldId id="506" r:id="rId42"/>
    <p:sldId id="510" r:id="rId43"/>
    <p:sldId id="511" r:id="rId44"/>
    <p:sldId id="628" r:id="rId45"/>
    <p:sldId id="512" r:id="rId46"/>
    <p:sldId id="632" r:id="rId47"/>
    <p:sldId id="513" r:id="rId48"/>
    <p:sldId id="598" r:id="rId49"/>
    <p:sldId id="514" r:id="rId50"/>
    <p:sldId id="515" r:id="rId51"/>
    <p:sldId id="590" r:id="rId52"/>
    <p:sldId id="591" r:id="rId53"/>
    <p:sldId id="640" r:id="rId54"/>
    <p:sldId id="641" r:id="rId55"/>
    <p:sldId id="592" r:id="rId56"/>
    <p:sldId id="624" r:id="rId57"/>
    <p:sldId id="642" r:id="rId58"/>
    <p:sldId id="518" r:id="rId59"/>
    <p:sldId id="519" r:id="rId60"/>
    <p:sldId id="521" r:id="rId61"/>
    <p:sldId id="522" r:id="rId62"/>
    <p:sldId id="523" r:id="rId63"/>
    <p:sldId id="520" r:id="rId64"/>
    <p:sldId id="524" r:id="rId65"/>
    <p:sldId id="525" r:id="rId66"/>
    <p:sldId id="526" r:id="rId67"/>
    <p:sldId id="544" r:id="rId68"/>
    <p:sldId id="583" r:id="rId69"/>
    <p:sldId id="529" r:id="rId70"/>
    <p:sldId id="528" r:id="rId71"/>
    <p:sldId id="530" r:id="rId72"/>
    <p:sldId id="531" r:id="rId73"/>
    <p:sldId id="532" r:id="rId74"/>
    <p:sldId id="579" r:id="rId75"/>
    <p:sldId id="580" r:id="rId76"/>
    <p:sldId id="536" r:id="rId77"/>
    <p:sldId id="581" r:id="rId78"/>
    <p:sldId id="509" r:id="rId79"/>
    <p:sldId id="551" r:id="rId80"/>
    <p:sldId id="535" r:id="rId81"/>
    <p:sldId id="537" r:id="rId82"/>
    <p:sldId id="538" r:id="rId83"/>
    <p:sldId id="540" r:id="rId84"/>
    <p:sldId id="615" r:id="rId85"/>
    <p:sldId id="616" r:id="rId86"/>
    <p:sldId id="613" r:id="rId87"/>
    <p:sldId id="561" r:id="rId88"/>
    <p:sldId id="619" r:id="rId89"/>
    <p:sldId id="604" r:id="rId90"/>
    <p:sldId id="562" r:id="rId91"/>
    <p:sldId id="620" r:id="rId92"/>
    <p:sldId id="563" r:id="rId93"/>
    <p:sldId id="564" r:id="rId94"/>
    <p:sldId id="565" r:id="rId95"/>
    <p:sldId id="621" r:id="rId96"/>
    <p:sldId id="567" r:id="rId97"/>
    <p:sldId id="568" r:id="rId98"/>
    <p:sldId id="552" r:id="rId99"/>
    <p:sldId id="558" r:id="rId100"/>
    <p:sldId id="559" r:id="rId101"/>
    <p:sldId id="560" r:id="rId102"/>
    <p:sldId id="617" r:id="rId103"/>
    <p:sldId id="542" r:id="rId104"/>
    <p:sldId id="618" r:id="rId105"/>
    <p:sldId id="573" r:id="rId106"/>
    <p:sldId id="569" r:id="rId107"/>
    <p:sldId id="543" r:id="rId108"/>
    <p:sldId id="623" r:id="rId109"/>
    <p:sldId id="638" r:id="rId110"/>
    <p:sldId id="637" r:id="rId111"/>
    <p:sldId id="636" r:id="rId112"/>
    <p:sldId id="635" r:id="rId113"/>
    <p:sldId id="634" r:id="rId114"/>
    <p:sldId id="593" r:id="rId115"/>
    <p:sldId id="631" r:id="rId116"/>
    <p:sldId id="584" r:id="rId117"/>
    <p:sldId id="625" r:id="rId118"/>
    <p:sldId id="630" r:id="rId119"/>
    <p:sldId id="633" r:id="rId120"/>
    <p:sldId id="570" r:id="rId121"/>
    <p:sldId id="571" r:id="rId122"/>
    <p:sldId id="572" r:id="rId123"/>
    <p:sldId id="273" r:id="rId124"/>
  </p:sldIdLst>
  <p:sldSz cx="9144000" cy="6858000" type="screen4x3"/>
  <p:notesSz cx="6797675" cy="992822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382">
          <p15:clr>
            <a:srgbClr val="A4A3A4"/>
          </p15:clr>
        </p15:guide>
        <p15:guide id="2" pos="487">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ohnalová Kateřina" initials="DK" lastIdx="1" clrIdx="0">
    <p:extLst>
      <p:ext uri="{19B8F6BF-5375-455C-9EA6-DF929625EA0E}">
        <p15:presenceInfo xmlns:p15="http://schemas.microsoft.com/office/powerpoint/2012/main" userId="S::DohnalovaK@crr.cz::be5b15fc-a414-41d9-b94f-814ec677fb1a" providerId="AD"/>
      </p:ext>
    </p:extLst>
  </p:cmAuthor>
  <p:cmAuthor id="2" name="Stehlíková Markéta" initials="SM" lastIdx="3" clrIdx="1">
    <p:extLst>
      <p:ext uri="{19B8F6BF-5375-455C-9EA6-DF929625EA0E}">
        <p15:presenceInfo xmlns:p15="http://schemas.microsoft.com/office/powerpoint/2012/main" userId="S::StehlikovaM@crr.cz::f8fd348a-75a0-4a07-8d2d-5ddcc2dabd1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FA4E5"/>
    <a:srgbClr val="CCCCCC"/>
    <a:srgbClr val="0B55A2"/>
    <a:srgbClr val="0C56A4"/>
    <a:srgbClr val="0C56A6"/>
    <a:srgbClr val="00529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1704" y="102"/>
      </p:cViewPr>
      <p:guideLst>
        <p:guide orient="horz" pos="3382"/>
        <p:guide pos="487"/>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28" Type="http://schemas.openxmlformats.org/officeDocument/2006/relationships/presProps" Target="presProps.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slide" Target="slides/slide120.xml"/><Relationship Id="rId129" Type="http://schemas.openxmlformats.org/officeDocument/2006/relationships/viewProps" Target="viewProps.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0" Type="http://schemas.openxmlformats.org/officeDocument/2006/relationships/theme" Target="theme/theme1.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notesMaster" Target="notesMasters/notesMaster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tableStyles" Target="tableStyles.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handoutMaster" Target="handoutMasters/handoutMaster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commentAuthors" Target="commentAuthors.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4" Type="http://schemas.openxmlformats.org/officeDocument/2006/relationships/slideMaster" Target="slideMasters/slideMaster1.xml"/><Relationship Id="rId9" Type="http://schemas.openxmlformats.org/officeDocument/2006/relationships/slide" Target="slides/slide5.xml"/><Relationship Id="rId26" Type="http://schemas.openxmlformats.org/officeDocument/2006/relationships/slide" Target="slides/slide22.xml"/></Relationships>
</file>

<file path=ppt/charts/_rels/chart1.xml.rels><?xml version="1.0" encoding="UTF-8" standalone="yes"?>
<Relationships xmlns="http://schemas.openxmlformats.org/package/2006/relationships"><Relationship Id="rId3" Type="http://schemas.openxmlformats.org/officeDocument/2006/relationships/oleObject" Target="file:///C:\Users\nespora\Downloads\Dotazy%20(1).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embeddings/oleObject1.bin"/><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cs-CZ"/>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List2!$A$2:$A$11</c:f>
              <c:strCache>
                <c:ptCount val="10"/>
                <c:pt idx="0">
                  <c:v>SC 1.1</c:v>
                </c:pt>
                <c:pt idx="1">
                  <c:v>SC 2.1</c:v>
                </c:pt>
                <c:pt idx="2">
                  <c:v>SC 2.2</c:v>
                </c:pt>
                <c:pt idx="3">
                  <c:v>SC 3.1</c:v>
                </c:pt>
                <c:pt idx="4">
                  <c:v>SC 4.1</c:v>
                </c:pt>
                <c:pt idx="5">
                  <c:v>SC 4.2</c:v>
                </c:pt>
                <c:pt idx="6">
                  <c:v>SC 4.3</c:v>
                </c:pt>
                <c:pt idx="7">
                  <c:v>SC 4.4</c:v>
                </c:pt>
                <c:pt idx="8">
                  <c:v>SC 5.1</c:v>
                </c:pt>
                <c:pt idx="9">
                  <c:v>SC 6.1</c:v>
                </c:pt>
              </c:strCache>
            </c:strRef>
          </c:cat>
          <c:val>
            <c:numRef>
              <c:f>List2!$B$2:$B$11</c:f>
              <c:numCache>
                <c:formatCode>General</c:formatCode>
                <c:ptCount val="10"/>
                <c:pt idx="0">
                  <c:v>84</c:v>
                </c:pt>
                <c:pt idx="1">
                  <c:v>16</c:v>
                </c:pt>
                <c:pt idx="2">
                  <c:v>80</c:v>
                </c:pt>
                <c:pt idx="3">
                  <c:v>6</c:v>
                </c:pt>
                <c:pt idx="4">
                  <c:v>387</c:v>
                </c:pt>
                <c:pt idx="5">
                  <c:v>116</c:v>
                </c:pt>
                <c:pt idx="6">
                  <c:v>51</c:v>
                </c:pt>
                <c:pt idx="7">
                  <c:v>140</c:v>
                </c:pt>
                <c:pt idx="8">
                  <c:v>81</c:v>
                </c:pt>
                <c:pt idx="9">
                  <c:v>74</c:v>
                </c:pt>
              </c:numCache>
            </c:numRef>
          </c:val>
          <c:extLst>
            <c:ext xmlns:c16="http://schemas.microsoft.com/office/drawing/2014/chart" uri="{C3380CC4-5D6E-409C-BE32-E72D297353CC}">
              <c16:uniqueId val="{00000000-5299-40E0-AE86-8ABC45E2A58B}"/>
            </c:ext>
          </c:extLst>
        </c:ser>
        <c:dLbls>
          <c:dLblPos val="outEnd"/>
          <c:showLegendKey val="0"/>
          <c:showVal val="1"/>
          <c:showCatName val="0"/>
          <c:showSerName val="0"/>
          <c:showPercent val="0"/>
          <c:showBubbleSize val="0"/>
        </c:dLbls>
        <c:gapWidth val="41"/>
        <c:overlap val="-42"/>
        <c:axId val="1445005040"/>
        <c:axId val="1445018768"/>
      </c:barChart>
      <c:catAx>
        <c:axId val="14450050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cs-CZ"/>
          </a:p>
        </c:txPr>
        <c:crossAx val="1445018768"/>
        <c:crosses val="autoZero"/>
        <c:auto val="1"/>
        <c:lblAlgn val="ctr"/>
        <c:lblOffset val="100"/>
        <c:noMultiLvlLbl val="0"/>
      </c:catAx>
      <c:valAx>
        <c:axId val="144501876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cs-CZ"/>
          </a:p>
        </c:txPr>
        <c:crossAx val="14450050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cs-CZ"/>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bg1"/>
                </a:solidFill>
                <a:latin typeface="+mn-lt"/>
                <a:ea typeface="+mn-ea"/>
                <a:cs typeface="+mn-cs"/>
              </a:defRPr>
            </a:pPr>
            <a:r>
              <a:rPr lang="cs-CZ">
                <a:solidFill>
                  <a:schemeClr val="bg1"/>
                </a:solidFill>
              </a:rPr>
              <a:t>Délka odpovědi</a:t>
            </a:r>
            <a:r>
              <a:rPr lang="cs-CZ" baseline="0">
                <a:solidFill>
                  <a:schemeClr val="bg1"/>
                </a:solidFill>
              </a:rPr>
              <a:t> v pracovních dnech</a:t>
            </a:r>
            <a:endParaRPr lang="cs-CZ">
              <a:solidFill>
                <a:schemeClr val="bg1"/>
              </a:solidFill>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bg1"/>
              </a:solidFill>
              <a:latin typeface="+mn-lt"/>
              <a:ea typeface="+mn-ea"/>
              <a:cs typeface="+mn-cs"/>
            </a:defRPr>
          </a:pPr>
          <a:endParaRPr lang="cs-CZ"/>
        </a:p>
      </c:txPr>
    </c:title>
    <c:autoTitleDeleted val="0"/>
    <c:plotArea>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cs-CZ"/>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List3!$E$4:$E$9</c:f>
              <c:strCache>
                <c:ptCount val="6"/>
                <c:pt idx="0">
                  <c:v>Odpověď ve stejný den</c:v>
                </c:pt>
                <c:pt idx="1">
                  <c:v>1 den</c:v>
                </c:pt>
                <c:pt idx="2">
                  <c:v>2 - 5 dní</c:v>
                </c:pt>
                <c:pt idx="3">
                  <c:v>6-10 dní</c:v>
                </c:pt>
                <c:pt idx="4">
                  <c:v>11 - 20 dní</c:v>
                </c:pt>
                <c:pt idx="5">
                  <c:v>21 a více dní</c:v>
                </c:pt>
              </c:strCache>
            </c:strRef>
          </c:cat>
          <c:val>
            <c:numRef>
              <c:f>List3!$F$4:$F$9</c:f>
              <c:numCache>
                <c:formatCode>General</c:formatCode>
                <c:ptCount val="6"/>
                <c:pt idx="0">
                  <c:v>288</c:v>
                </c:pt>
                <c:pt idx="1">
                  <c:v>307</c:v>
                </c:pt>
                <c:pt idx="2">
                  <c:v>294</c:v>
                </c:pt>
                <c:pt idx="3">
                  <c:v>77</c:v>
                </c:pt>
                <c:pt idx="4">
                  <c:v>28</c:v>
                </c:pt>
                <c:pt idx="5">
                  <c:v>18</c:v>
                </c:pt>
              </c:numCache>
            </c:numRef>
          </c:val>
          <c:extLst>
            <c:ext xmlns:c16="http://schemas.microsoft.com/office/drawing/2014/chart" uri="{C3380CC4-5D6E-409C-BE32-E72D297353CC}">
              <c16:uniqueId val="{00000000-B8A3-493C-91E5-17DA1DBF30F0}"/>
            </c:ext>
          </c:extLst>
        </c:ser>
        <c:dLbls>
          <c:showLegendKey val="0"/>
          <c:showVal val="0"/>
          <c:showCatName val="0"/>
          <c:showSerName val="0"/>
          <c:showPercent val="0"/>
          <c:showBubbleSize val="0"/>
        </c:dLbls>
        <c:gapWidth val="219"/>
        <c:overlap val="-27"/>
        <c:axId val="1156898271"/>
        <c:axId val="1156898687"/>
      </c:barChart>
      <c:catAx>
        <c:axId val="115689827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cs-CZ"/>
          </a:p>
        </c:txPr>
        <c:crossAx val="1156898687"/>
        <c:crosses val="autoZero"/>
        <c:auto val="1"/>
        <c:lblAlgn val="ctr"/>
        <c:lblOffset val="100"/>
        <c:noMultiLvlLbl val="0"/>
      </c:catAx>
      <c:valAx>
        <c:axId val="1156898687"/>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cs-CZ"/>
          </a:p>
        </c:txPr>
        <c:crossAx val="1156898271"/>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cs-CZ"/>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3" Type="http://schemas.openxmlformats.org/officeDocument/2006/relationships/hyperlink" Target="mailto:jarmila.musilova@crr.cz" TargetMode="External"/><Relationship Id="rId2" Type="http://schemas.openxmlformats.org/officeDocument/2006/relationships/hyperlink" Target="mailto:zuzana.horcickova@crr.cz" TargetMode="External"/><Relationship Id="rId1" Type="http://schemas.openxmlformats.org/officeDocument/2006/relationships/image" Target="../media/image6.png"/></Relationships>
</file>

<file path=ppt/diagrams/_rels/drawing1.xml.rels><?xml version="1.0" encoding="UTF-8" standalone="yes"?>
<Relationships xmlns="http://schemas.openxmlformats.org/package/2006/relationships"><Relationship Id="rId2" Type="http://schemas.openxmlformats.org/officeDocument/2006/relationships/hyperlink" Target="mailto:jarmila.musilova@crr.cz" TargetMode="External"/><Relationship Id="rId1" Type="http://schemas.openxmlformats.org/officeDocument/2006/relationships/hyperlink" Target="mailto:zuzana.horcickova@crr.cz" TargetMode="Externa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D08D42E-F170-4B77-9005-4C3AB8D024EE}" type="doc">
      <dgm:prSet loTypeId="urn:microsoft.com/office/officeart/2005/8/layout/hierarchy4" loCatId="list" qsTypeId="urn:microsoft.com/office/officeart/2005/8/quickstyle/simple2" qsCatId="simple" csTypeId="urn:microsoft.com/office/officeart/2005/8/colors/colorful2" csCatId="colorful" phldr="1"/>
      <dgm:spPr/>
      <dgm:t>
        <a:bodyPr/>
        <a:lstStyle/>
        <a:p>
          <a:endParaRPr lang="cs-CZ"/>
        </a:p>
      </dgm:t>
    </dgm:pt>
    <dgm:pt modelId="{079BF447-A338-4241-857D-16D223D22120}">
      <dgm:prSet phldrT="[Text]"/>
      <dgm:spPr/>
      <dgm:t>
        <a:bodyPr/>
        <a:lstStyle/>
        <a:p>
          <a:r>
            <a:rPr lang="cs-CZ" b="1" dirty="0">
              <a:solidFill>
                <a:schemeClr val="bg1"/>
              </a:solidFill>
            </a:rPr>
            <a:t>Územní odbor IROP pro Karlovarský kraj</a:t>
          </a:r>
        </a:p>
        <a:p>
          <a:r>
            <a:rPr lang="cs-CZ" b="1" dirty="0">
              <a:solidFill>
                <a:schemeClr val="bg1"/>
              </a:solidFill>
            </a:rPr>
            <a:t>Ing. Marie Míšková, ředitelka odboru</a:t>
          </a:r>
        </a:p>
        <a:p>
          <a:r>
            <a:rPr lang="cs-CZ" dirty="0">
              <a:solidFill>
                <a:schemeClr val="bg1"/>
              </a:solidFill>
            </a:rPr>
            <a:t>E-mail: marie.miskoav</a:t>
          </a:r>
          <a:r>
            <a:rPr lang="cs-CZ" dirty="0">
              <a:solidFill>
                <a:schemeClr val="bg1"/>
              </a:solidFill>
              <a:latin typeface="Calibri" panose="020F0502020204030204" pitchFamily="34" charset="0"/>
              <a:cs typeface="Calibri" panose="020F0502020204030204" pitchFamily="34" charset="0"/>
            </a:rPr>
            <a:t>@</a:t>
          </a:r>
          <a:r>
            <a:rPr lang="cs-CZ" dirty="0">
              <a:solidFill>
                <a:schemeClr val="bg1"/>
              </a:solidFill>
            </a:rPr>
            <a:t>crr.cz</a:t>
          </a:r>
          <a:endParaRPr lang="cs-CZ" baseline="0" dirty="0">
            <a:solidFill>
              <a:schemeClr val="bg1"/>
            </a:solidFill>
          </a:endParaRPr>
        </a:p>
        <a:p>
          <a:r>
            <a:rPr lang="cs-CZ" dirty="0">
              <a:solidFill>
                <a:schemeClr val="bg1"/>
              </a:solidFill>
            </a:rPr>
            <a:t>Telefon: 354 770 238</a:t>
          </a:r>
        </a:p>
        <a:p>
          <a:r>
            <a:rPr lang="cs-CZ" dirty="0">
              <a:solidFill>
                <a:schemeClr val="bg1"/>
              </a:solidFill>
            </a:rPr>
            <a:t>Mobil: 731 604 698</a:t>
          </a:r>
        </a:p>
      </dgm:t>
    </dgm:pt>
    <dgm:pt modelId="{B64C378D-2E70-4D65-81D7-E0D03AC1D6C1}" type="parTrans" cxnId="{1EB41155-EA91-49D9-AB73-E1F13B2C1E93}">
      <dgm:prSet/>
      <dgm:spPr/>
      <dgm:t>
        <a:bodyPr/>
        <a:lstStyle/>
        <a:p>
          <a:endParaRPr lang="cs-CZ"/>
        </a:p>
      </dgm:t>
    </dgm:pt>
    <dgm:pt modelId="{070BC8CB-9DBC-4D56-80AC-4871596E0684}" type="sibTrans" cxnId="{1EB41155-EA91-49D9-AB73-E1F13B2C1E93}">
      <dgm:prSet/>
      <dgm:spPr/>
      <dgm:t>
        <a:bodyPr/>
        <a:lstStyle/>
        <a:p>
          <a:endParaRPr lang="cs-CZ"/>
        </a:p>
      </dgm:t>
    </dgm:pt>
    <dgm:pt modelId="{A67D603C-7116-488E-B84F-93A07D78F66F}">
      <dgm:prSet phldrT="[Text]" custT="1"/>
      <dgm:spPr>
        <a:blipFill rotWithShape="0">
          <a:blip xmlns:r="http://schemas.openxmlformats.org/officeDocument/2006/relationships" r:embed="rId1"/>
          <a:srcRect/>
          <a:stretch>
            <a:fillRect t="-6000" b="-6000"/>
          </a:stretch>
        </a:blipFill>
      </dgm:spPr>
      <dgm:t>
        <a:bodyPr/>
        <a:lstStyle/>
        <a:p>
          <a:pPr>
            <a:lnSpc>
              <a:spcPct val="100000"/>
            </a:lnSpc>
            <a:spcAft>
              <a:spcPts val="0"/>
            </a:spcAft>
          </a:pPr>
          <a:r>
            <a:rPr lang="cs-CZ" sz="1300" b="1" kern="1200" dirty="0"/>
            <a:t>Vedoucí oddělení hodnocení</a:t>
          </a:r>
        </a:p>
        <a:p>
          <a:pPr>
            <a:lnSpc>
              <a:spcPct val="100000"/>
            </a:lnSpc>
            <a:spcAft>
              <a:spcPts val="0"/>
            </a:spcAft>
          </a:pPr>
          <a:r>
            <a:rPr lang="cs-CZ" sz="1300" b="1" kern="1200" dirty="0"/>
            <a:t> a kontroly</a:t>
          </a:r>
        </a:p>
        <a:p>
          <a:pPr>
            <a:lnSpc>
              <a:spcPct val="90000"/>
            </a:lnSpc>
            <a:spcAft>
              <a:spcPct val="35000"/>
            </a:spcAft>
          </a:pPr>
          <a:r>
            <a:rPr lang="cs-CZ" sz="1300" b="1" kern="1200" dirty="0"/>
            <a:t>Ing. Lenka Kyrianová</a:t>
          </a:r>
        </a:p>
        <a:p>
          <a:pPr>
            <a:lnSpc>
              <a:spcPct val="90000"/>
            </a:lnSpc>
            <a:spcAft>
              <a:spcPct val="35000"/>
            </a:spcAft>
          </a:pPr>
          <a:r>
            <a:rPr lang="cs-CZ" sz="1300" kern="1200" dirty="0"/>
            <a:t>E-mail: </a:t>
          </a:r>
          <a:r>
            <a:rPr lang="cs-CZ" sz="1300" kern="1200" dirty="0">
              <a:solidFill>
                <a:schemeClr val="bg1"/>
              </a:solidFill>
              <a:hlinkClick xmlns:r="http://schemas.openxmlformats.org/officeDocument/2006/relationships" r:id="rId2">
                <a:extLst>
                  <a:ext uri="{A12FA001-AC4F-418D-AE19-62706E023703}">
                    <ahyp:hlinkClr xmlns:ahyp="http://schemas.microsoft.com/office/drawing/2018/hyperlinkcolor" val="tx"/>
                  </a:ext>
                </a:extLst>
              </a:hlinkClick>
            </a:rPr>
            <a:t>lenka.kyrianova@crr.cz</a:t>
          </a:r>
          <a:endParaRPr lang="cs-CZ" sz="1300" kern="1200" dirty="0">
            <a:solidFill>
              <a:schemeClr val="bg1"/>
            </a:solidFill>
          </a:endParaRPr>
        </a:p>
        <a:p>
          <a:pPr>
            <a:lnSpc>
              <a:spcPct val="90000"/>
            </a:lnSpc>
            <a:spcAft>
              <a:spcPct val="35000"/>
            </a:spcAft>
          </a:pPr>
          <a:r>
            <a:rPr lang="cs-CZ" sz="1300" kern="1200" dirty="0"/>
            <a:t>Telefon: 354 770 228</a:t>
          </a:r>
        </a:p>
        <a:p>
          <a:pPr>
            <a:lnSpc>
              <a:spcPct val="90000"/>
            </a:lnSpc>
            <a:spcAft>
              <a:spcPct val="35000"/>
            </a:spcAft>
          </a:pPr>
          <a:r>
            <a:rPr lang="cs-CZ" sz="1300" kern="1200" dirty="0"/>
            <a:t>Mobil: </a:t>
          </a:r>
          <a:r>
            <a:rPr lang="cs-CZ" sz="1300" b="0" kern="1200" dirty="0">
              <a:solidFill>
                <a:prstClr val="white"/>
              </a:solidFill>
              <a:latin typeface="Arial" panose="020B0604020202020204"/>
              <a:ea typeface="+mn-ea"/>
              <a:cs typeface="+mn-cs"/>
            </a:rPr>
            <a:t>731 644 330</a:t>
          </a:r>
          <a:endParaRPr lang="cs-CZ" sz="1300" b="0" kern="1200" dirty="0"/>
        </a:p>
      </dgm:t>
    </dgm:pt>
    <dgm:pt modelId="{91211F88-806F-4D3A-A57C-BD8A2EE4C229}" type="parTrans" cxnId="{D0328F05-09AB-4649-A91E-84939B3F2EA2}">
      <dgm:prSet/>
      <dgm:spPr/>
      <dgm:t>
        <a:bodyPr/>
        <a:lstStyle/>
        <a:p>
          <a:endParaRPr lang="cs-CZ"/>
        </a:p>
      </dgm:t>
    </dgm:pt>
    <dgm:pt modelId="{09F5F104-80F5-4B06-9E04-F3B2852DBE5D}" type="sibTrans" cxnId="{D0328F05-09AB-4649-A91E-84939B3F2EA2}">
      <dgm:prSet/>
      <dgm:spPr/>
      <dgm:t>
        <a:bodyPr/>
        <a:lstStyle/>
        <a:p>
          <a:endParaRPr lang="cs-CZ"/>
        </a:p>
      </dgm:t>
    </dgm:pt>
    <dgm:pt modelId="{C5553600-1CAE-4955-BB6C-A584CC4EBCA0}">
      <dgm:prSet phldrT="[Text]" custT="1"/>
      <dgm:spPr>
        <a:solidFill>
          <a:schemeClr val="accent3">
            <a:lumMod val="75000"/>
          </a:schemeClr>
        </a:solidFill>
      </dgm:spPr>
      <dgm:t>
        <a:bodyPr/>
        <a:lstStyle/>
        <a:p>
          <a:r>
            <a:rPr lang="cs-CZ" sz="1300" b="1" kern="1200" dirty="0"/>
            <a:t>Vedoucí oddělení realizace</a:t>
          </a:r>
        </a:p>
        <a:p>
          <a:r>
            <a:rPr lang="cs-CZ" sz="1300" b="1" kern="1200" dirty="0"/>
            <a:t>Ing. Jarmila Musilová</a:t>
          </a:r>
        </a:p>
        <a:p>
          <a:r>
            <a:rPr lang="cs-CZ" sz="1300" kern="1200" dirty="0"/>
            <a:t>E-mail: </a:t>
          </a:r>
          <a:r>
            <a:rPr lang="cs-CZ" sz="1300" kern="1200" dirty="0">
              <a:solidFill>
                <a:schemeClr val="bg1"/>
              </a:solidFill>
              <a:hlinkClick xmlns:r="http://schemas.openxmlformats.org/officeDocument/2006/relationships" r:id="rId3">
                <a:extLst>
                  <a:ext uri="{A12FA001-AC4F-418D-AE19-62706E023703}">
                    <ahyp:hlinkClr xmlns:ahyp="http://schemas.microsoft.com/office/drawing/2018/hyperlinkcolor" val="tx"/>
                  </a:ext>
                </a:extLst>
              </a:hlinkClick>
            </a:rPr>
            <a:t>jarmila.musilova@crr.cz</a:t>
          </a:r>
          <a:endParaRPr lang="cs-CZ" sz="1300" kern="1200" dirty="0">
            <a:solidFill>
              <a:schemeClr val="bg1"/>
            </a:solidFill>
          </a:endParaRPr>
        </a:p>
        <a:p>
          <a:r>
            <a:rPr lang="cs-CZ" sz="1300" kern="1200" dirty="0"/>
            <a:t>Telefon354 770 227</a:t>
          </a:r>
        </a:p>
        <a:p>
          <a:r>
            <a:rPr lang="cs-CZ" sz="1300" kern="1200" dirty="0"/>
            <a:t>Mobil: </a:t>
          </a:r>
          <a:r>
            <a:rPr lang="cs-CZ" sz="1300" b="0" kern="1200" dirty="0">
              <a:solidFill>
                <a:prstClr val="white"/>
              </a:solidFill>
              <a:latin typeface="Arial" panose="020B0604020202020204"/>
              <a:ea typeface="+mn-ea"/>
              <a:cs typeface="+mn-cs"/>
            </a:rPr>
            <a:t>731 648 659</a:t>
          </a:r>
          <a:endParaRPr lang="cs-CZ" sz="1300" b="0" kern="1200" dirty="0"/>
        </a:p>
      </dgm:t>
    </dgm:pt>
    <dgm:pt modelId="{03E7EDA8-7044-4B65-9E44-60837D6301F5}" type="parTrans" cxnId="{8B7111D2-8A9D-4DED-BA7B-0F1A716C6669}">
      <dgm:prSet/>
      <dgm:spPr/>
      <dgm:t>
        <a:bodyPr/>
        <a:lstStyle/>
        <a:p>
          <a:endParaRPr lang="cs-CZ"/>
        </a:p>
      </dgm:t>
    </dgm:pt>
    <dgm:pt modelId="{CD124AA5-535E-4490-A5A0-C040C89F5644}" type="sibTrans" cxnId="{8B7111D2-8A9D-4DED-BA7B-0F1A716C6669}">
      <dgm:prSet/>
      <dgm:spPr/>
      <dgm:t>
        <a:bodyPr/>
        <a:lstStyle/>
        <a:p>
          <a:endParaRPr lang="cs-CZ"/>
        </a:p>
      </dgm:t>
    </dgm:pt>
    <dgm:pt modelId="{87A7386A-190A-4D26-B25C-46CD9BA470DF}" type="pres">
      <dgm:prSet presAssocID="{0D08D42E-F170-4B77-9005-4C3AB8D024EE}" presName="Name0" presStyleCnt="0">
        <dgm:presLayoutVars>
          <dgm:chPref val="1"/>
          <dgm:dir/>
          <dgm:animOne val="branch"/>
          <dgm:animLvl val="lvl"/>
          <dgm:resizeHandles/>
        </dgm:presLayoutVars>
      </dgm:prSet>
      <dgm:spPr/>
    </dgm:pt>
    <dgm:pt modelId="{61704714-36F9-4918-8F57-D2FB7E94F364}" type="pres">
      <dgm:prSet presAssocID="{079BF447-A338-4241-857D-16D223D22120}" presName="vertOne" presStyleCnt="0"/>
      <dgm:spPr/>
    </dgm:pt>
    <dgm:pt modelId="{611BFC66-9319-465C-9581-BCBD01444E58}" type="pres">
      <dgm:prSet presAssocID="{079BF447-A338-4241-857D-16D223D22120}" presName="txOne" presStyleLbl="node0" presStyleIdx="0" presStyleCnt="1" custScaleX="100028" custLinFactNeighborX="-2572" custLinFactNeighborY="-687">
        <dgm:presLayoutVars>
          <dgm:chPref val="3"/>
        </dgm:presLayoutVars>
      </dgm:prSet>
      <dgm:spPr>
        <a:solidFill>
          <a:schemeClr val="accent1"/>
        </a:solidFill>
      </dgm:spPr>
    </dgm:pt>
    <dgm:pt modelId="{489C6CB3-361D-4B08-8615-DF4F81400A93}" type="pres">
      <dgm:prSet presAssocID="{079BF447-A338-4241-857D-16D223D22120}" presName="parTransOne" presStyleCnt="0"/>
      <dgm:spPr/>
    </dgm:pt>
    <dgm:pt modelId="{D7126070-93FD-4FDB-92F7-894099073440}" type="pres">
      <dgm:prSet presAssocID="{079BF447-A338-4241-857D-16D223D22120}" presName="horzOne" presStyleCnt="0"/>
      <dgm:spPr/>
    </dgm:pt>
    <dgm:pt modelId="{C2421CE2-261F-414D-95FD-409ACD76F6C2}" type="pres">
      <dgm:prSet presAssocID="{A67D603C-7116-488E-B84F-93A07D78F66F}" presName="vertTwo" presStyleCnt="0"/>
      <dgm:spPr/>
    </dgm:pt>
    <dgm:pt modelId="{012C52F3-22EA-4C63-9D11-BA4EB08F93EE}" type="pres">
      <dgm:prSet presAssocID="{A67D603C-7116-488E-B84F-93A07D78F66F}" presName="txTwo" presStyleLbl="node2" presStyleIdx="0" presStyleCnt="2" custScaleX="114389">
        <dgm:presLayoutVars>
          <dgm:chPref val="3"/>
        </dgm:presLayoutVars>
      </dgm:prSet>
      <dgm:spPr>
        <a:solidFill>
          <a:schemeClr val="accent1"/>
        </a:solidFill>
      </dgm:spPr>
    </dgm:pt>
    <dgm:pt modelId="{3F73DBDB-3206-49A1-BCE7-8C5FAEE085B4}" type="pres">
      <dgm:prSet presAssocID="{A67D603C-7116-488E-B84F-93A07D78F66F}" presName="horzTwo" presStyleCnt="0"/>
      <dgm:spPr/>
    </dgm:pt>
    <dgm:pt modelId="{DBD5F274-E5CC-4A3C-96EE-0E6BBBF9E9DF}" type="pres">
      <dgm:prSet presAssocID="{09F5F104-80F5-4B06-9E04-F3B2852DBE5D}" presName="sibSpaceTwo" presStyleCnt="0"/>
      <dgm:spPr/>
    </dgm:pt>
    <dgm:pt modelId="{A12774BD-2402-4998-9DE1-FF7918C52F8F}" type="pres">
      <dgm:prSet presAssocID="{C5553600-1CAE-4955-BB6C-A584CC4EBCA0}" presName="vertTwo" presStyleCnt="0"/>
      <dgm:spPr/>
    </dgm:pt>
    <dgm:pt modelId="{BFE87D24-6D61-4097-A3F3-47C46C775F81}" type="pres">
      <dgm:prSet presAssocID="{C5553600-1CAE-4955-BB6C-A584CC4EBCA0}" presName="txTwo" presStyleLbl="node2" presStyleIdx="1" presStyleCnt="2">
        <dgm:presLayoutVars>
          <dgm:chPref val="3"/>
        </dgm:presLayoutVars>
      </dgm:prSet>
      <dgm:spPr>
        <a:solidFill>
          <a:schemeClr val="accent1"/>
        </a:solidFill>
      </dgm:spPr>
    </dgm:pt>
    <dgm:pt modelId="{268D8E56-10D7-435E-B016-678B3EFAAA67}" type="pres">
      <dgm:prSet presAssocID="{C5553600-1CAE-4955-BB6C-A584CC4EBCA0}" presName="horzTwo" presStyleCnt="0"/>
      <dgm:spPr/>
    </dgm:pt>
  </dgm:ptLst>
  <dgm:cxnLst>
    <dgm:cxn modelId="{D0328F05-09AB-4649-A91E-84939B3F2EA2}" srcId="{079BF447-A338-4241-857D-16D223D22120}" destId="{A67D603C-7116-488E-B84F-93A07D78F66F}" srcOrd="0" destOrd="0" parTransId="{91211F88-806F-4D3A-A57C-BD8A2EE4C229}" sibTransId="{09F5F104-80F5-4B06-9E04-F3B2852DBE5D}"/>
    <dgm:cxn modelId="{BAF59C37-38C1-4067-B9BC-5FD70078346C}" type="presOf" srcId="{0D08D42E-F170-4B77-9005-4C3AB8D024EE}" destId="{87A7386A-190A-4D26-B25C-46CD9BA470DF}" srcOrd="0" destOrd="0" presId="urn:microsoft.com/office/officeart/2005/8/layout/hierarchy4"/>
    <dgm:cxn modelId="{1EB41155-EA91-49D9-AB73-E1F13B2C1E93}" srcId="{0D08D42E-F170-4B77-9005-4C3AB8D024EE}" destId="{079BF447-A338-4241-857D-16D223D22120}" srcOrd="0" destOrd="0" parTransId="{B64C378D-2E70-4D65-81D7-E0D03AC1D6C1}" sibTransId="{070BC8CB-9DBC-4D56-80AC-4871596E0684}"/>
    <dgm:cxn modelId="{565F15A7-A9AC-45BD-8FAC-7F9A49913C81}" type="presOf" srcId="{079BF447-A338-4241-857D-16D223D22120}" destId="{611BFC66-9319-465C-9581-BCBD01444E58}" srcOrd="0" destOrd="0" presId="urn:microsoft.com/office/officeart/2005/8/layout/hierarchy4"/>
    <dgm:cxn modelId="{0D73C4C0-9C07-4A35-B1E3-2F63E5606E63}" type="presOf" srcId="{C5553600-1CAE-4955-BB6C-A584CC4EBCA0}" destId="{BFE87D24-6D61-4097-A3F3-47C46C775F81}" srcOrd="0" destOrd="0" presId="urn:microsoft.com/office/officeart/2005/8/layout/hierarchy4"/>
    <dgm:cxn modelId="{8B7111D2-8A9D-4DED-BA7B-0F1A716C6669}" srcId="{079BF447-A338-4241-857D-16D223D22120}" destId="{C5553600-1CAE-4955-BB6C-A584CC4EBCA0}" srcOrd="1" destOrd="0" parTransId="{03E7EDA8-7044-4B65-9E44-60837D6301F5}" sibTransId="{CD124AA5-535E-4490-A5A0-C040C89F5644}"/>
    <dgm:cxn modelId="{75AF91F0-2E39-4922-ABB9-B990EDB7DB30}" type="presOf" srcId="{A67D603C-7116-488E-B84F-93A07D78F66F}" destId="{012C52F3-22EA-4C63-9D11-BA4EB08F93EE}" srcOrd="0" destOrd="0" presId="urn:microsoft.com/office/officeart/2005/8/layout/hierarchy4"/>
    <dgm:cxn modelId="{A587A1A1-FAE8-48F9-A4FD-0C9169B2277B}" type="presParOf" srcId="{87A7386A-190A-4D26-B25C-46CD9BA470DF}" destId="{61704714-36F9-4918-8F57-D2FB7E94F364}" srcOrd="0" destOrd="0" presId="urn:microsoft.com/office/officeart/2005/8/layout/hierarchy4"/>
    <dgm:cxn modelId="{9FF3AB23-8C07-4570-A376-90F5DFE80838}" type="presParOf" srcId="{61704714-36F9-4918-8F57-D2FB7E94F364}" destId="{611BFC66-9319-465C-9581-BCBD01444E58}" srcOrd="0" destOrd="0" presId="urn:microsoft.com/office/officeart/2005/8/layout/hierarchy4"/>
    <dgm:cxn modelId="{69C6D873-66AC-4097-931A-8DDD113EB6E6}" type="presParOf" srcId="{61704714-36F9-4918-8F57-D2FB7E94F364}" destId="{489C6CB3-361D-4B08-8615-DF4F81400A93}" srcOrd="1" destOrd="0" presId="urn:microsoft.com/office/officeart/2005/8/layout/hierarchy4"/>
    <dgm:cxn modelId="{6071138E-4CB5-4034-9F0C-A17126524093}" type="presParOf" srcId="{61704714-36F9-4918-8F57-D2FB7E94F364}" destId="{D7126070-93FD-4FDB-92F7-894099073440}" srcOrd="2" destOrd="0" presId="urn:microsoft.com/office/officeart/2005/8/layout/hierarchy4"/>
    <dgm:cxn modelId="{6449E751-F086-4132-91A0-3110496A900E}" type="presParOf" srcId="{D7126070-93FD-4FDB-92F7-894099073440}" destId="{C2421CE2-261F-414D-95FD-409ACD76F6C2}" srcOrd="0" destOrd="0" presId="urn:microsoft.com/office/officeart/2005/8/layout/hierarchy4"/>
    <dgm:cxn modelId="{8660797E-B90C-4675-8E80-3DF5B0C986F8}" type="presParOf" srcId="{C2421CE2-261F-414D-95FD-409ACD76F6C2}" destId="{012C52F3-22EA-4C63-9D11-BA4EB08F93EE}" srcOrd="0" destOrd="0" presId="urn:microsoft.com/office/officeart/2005/8/layout/hierarchy4"/>
    <dgm:cxn modelId="{8CCEA2F9-79EE-4587-99C9-544E2569AC2F}" type="presParOf" srcId="{C2421CE2-261F-414D-95FD-409ACD76F6C2}" destId="{3F73DBDB-3206-49A1-BCE7-8C5FAEE085B4}" srcOrd="1" destOrd="0" presId="urn:microsoft.com/office/officeart/2005/8/layout/hierarchy4"/>
    <dgm:cxn modelId="{6B228E20-F689-41A0-9D13-FA538781D40B}" type="presParOf" srcId="{D7126070-93FD-4FDB-92F7-894099073440}" destId="{DBD5F274-E5CC-4A3C-96EE-0E6BBBF9E9DF}" srcOrd="1" destOrd="0" presId="urn:microsoft.com/office/officeart/2005/8/layout/hierarchy4"/>
    <dgm:cxn modelId="{7989EE0F-67E7-4515-B552-F4F3D04CBC23}" type="presParOf" srcId="{D7126070-93FD-4FDB-92F7-894099073440}" destId="{A12774BD-2402-4998-9DE1-FF7918C52F8F}" srcOrd="2" destOrd="0" presId="urn:microsoft.com/office/officeart/2005/8/layout/hierarchy4"/>
    <dgm:cxn modelId="{0CD59ED9-1F62-4C37-AB21-F281ED559345}" type="presParOf" srcId="{A12774BD-2402-4998-9DE1-FF7918C52F8F}" destId="{BFE87D24-6D61-4097-A3F3-47C46C775F81}" srcOrd="0" destOrd="0" presId="urn:microsoft.com/office/officeart/2005/8/layout/hierarchy4"/>
    <dgm:cxn modelId="{5A8C15E2-F4EA-4EDE-A11D-8F948916957E}" type="presParOf" srcId="{A12774BD-2402-4998-9DE1-FF7918C52F8F}" destId="{268D8E56-10D7-435E-B016-678B3EFAAA67}" srcOrd="1" destOrd="0" presId="urn:microsoft.com/office/officeart/2005/8/layout/hierarchy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1BFC66-9319-465C-9581-BCBD01444E58}">
      <dsp:nvSpPr>
        <dsp:cNvPr id="0" name=""/>
        <dsp:cNvSpPr/>
      </dsp:nvSpPr>
      <dsp:spPr>
        <a:xfrm>
          <a:off x="0" y="0"/>
          <a:ext cx="4915661" cy="1906031"/>
        </a:xfrm>
        <a:prstGeom prst="roundRect">
          <a:avLst>
            <a:gd name="adj" fmla="val 10000"/>
          </a:avLst>
        </a:prstGeom>
        <a:solidFill>
          <a:schemeClr val="accent1"/>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cs-CZ" sz="1800" b="1" kern="1200" dirty="0">
              <a:solidFill>
                <a:schemeClr val="bg1"/>
              </a:solidFill>
            </a:rPr>
            <a:t>Územní odbor IROP pro Karlovarský kraj</a:t>
          </a:r>
        </a:p>
        <a:p>
          <a:pPr marL="0" lvl="0" indent="0" algn="ctr" defTabSz="800100">
            <a:lnSpc>
              <a:spcPct val="90000"/>
            </a:lnSpc>
            <a:spcBef>
              <a:spcPct val="0"/>
            </a:spcBef>
            <a:spcAft>
              <a:spcPct val="35000"/>
            </a:spcAft>
            <a:buNone/>
          </a:pPr>
          <a:r>
            <a:rPr lang="cs-CZ" sz="1800" b="1" kern="1200" dirty="0">
              <a:solidFill>
                <a:schemeClr val="bg1"/>
              </a:solidFill>
            </a:rPr>
            <a:t>Ing. Marie Míšková, ředitelka odboru</a:t>
          </a:r>
        </a:p>
        <a:p>
          <a:pPr marL="0" lvl="0" indent="0" algn="ctr" defTabSz="800100">
            <a:lnSpc>
              <a:spcPct val="90000"/>
            </a:lnSpc>
            <a:spcBef>
              <a:spcPct val="0"/>
            </a:spcBef>
            <a:spcAft>
              <a:spcPct val="35000"/>
            </a:spcAft>
            <a:buNone/>
          </a:pPr>
          <a:r>
            <a:rPr lang="cs-CZ" sz="1800" kern="1200" dirty="0">
              <a:solidFill>
                <a:schemeClr val="bg1"/>
              </a:solidFill>
            </a:rPr>
            <a:t>E-mail: marie.miskoav</a:t>
          </a:r>
          <a:r>
            <a:rPr lang="cs-CZ" sz="1800" kern="1200" dirty="0">
              <a:solidFill>
                <a:schemeClr val="bg1"/>
              </a:solidFill>
              <a:latin typeface="Calibri" panose="020F0502020204030204" pitchFamily="34" charset="0"/>
              <a:cs typeface="Calibri" panose="020F0502020204030204" pitchFamily="34" charset="0"/>
            </a:rPr>
            <a:t>@</a:t>
          </a:r>
          <a:r>
            <a:rPr lang="cs-CZ" sz="1800" kern="1200" dirty="0">
              <a:solidFill>
                <a:schemeClr val="bg1"/>
              </a:solidFill>
            </a:rPr>
            <a:t>crr.cz</a:t>
          </a:r>
          <a:endParaRPr lang="cs-CZ" sz="1800" kern="1200" baseline="0" dirty="0">
            <a:solidFill>
              <a:schemeClr val="bg1"/>
            </a:solidFill>
          </a:endParaRPr>
        </a:p>
        <a:p>
          <a:pPr marL="0" lvl="0" indent="0" algn="ctr" defTabSz="800100">
            <a:lnSpc>
              <a:spcPct val="90000"/>
            </a:lnSpc>
            <a:spcBef>
              <a:spcPct val="0"/>
            </a:spcBef>
            <a:spcAft>
              <a:spcPct val="35000"/>
            </a:spcAft>
            <a:buNone/>
          </a:pPr>
          <a:r>
            <a:rPr lang="cs-CZ" sz="1800" kern="1200" dirty="0">
              <a:solidFill>
                <a:schemeClr val="bg1"/>
              </a:solidFill>
            </a:rPr>
            <a:t>Telefon: 354 770 238</a:t>
          </a:r>
        </a:p>
        <a:p>
          <a:pPr marL="0" lvl="0" indent="0" algn="ctr" defTabSz="800100">
            <a:lnSpc>
              <a:spcPct val="90000"/>
            </a:lnSpc>
            <a:spcBef>
              <a:spcPct val="0"/>
            </a:spcBef>
            <a:spcAft>
              <a:spcPct val="35000"/>
            </a:spcAft>
            <a:buNone/>
          </a:pPr>
          <a:r>
            <a:rPr lang="cs-CZ" sz="1800" kern="1200" dirty="0">
              <a:solidFill>
                <a:schemeClr val="bg1"/>
              </a:solidFill>
            </a:rPr>
            <a:t>Mobil: 731 604 698</a:t>
          </a:r>
        </a:p>
      </dsp:txBody>
      <dsp:txXfrm>
        <a:off x="55826" y="55826"/>
        <a:ext cx="4804009" cy="1794379"/>
      </dsp:txXfrm>
    </dsp:sp>
    <dsp:sp modelId="{012C52F3-22EA-4C63-9D11-BA4EB08F93EE}">
      <dsp:nvSpPr>
        <dsp:cNvPr id="0" name=""/>
        <dsp:cNvSpPr/>
      </dsp:nvSpPr>
      <dsp:spPr>
        <a:xfrm>
          <a:off x="3360" y="2040023"/>
          <a:ext cx="2523195" cy="1906031"/>
        </a:xfrm>
        <a:prstGeom prst="roundRect">
          <a:avLst>
            <a:gd name="adj" fmla="val 10000"/>
          </a:avLst>
        </a:prstGeom>
        <a:solidFill>
          <a:schemeClr val="accent1"/>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100000"/>
            </a:lnSpc>
            <a:spcBef>
              <a:spcPct val="0"/>
            </a:spcBef>
            <a:spcAft>
              <a:spcPts val="0"/>
            </a:spcAft>
            <a:buNone/>
          </a:pPr>
          <a:r>
            <a:rPr lang="cs-CZ" sz="1300" b="1" kern="1200" dirty="0"/>
            <a:t>Vedoucí oddělení hodnocení</a:t>
          </a:r>
        </a:p>
        <a:p>
          <a:pPr marL="0" lvl="0" indent="0" algn="ctr" defTabSz="577850">
            <a:lnSpc>
              <a:spcPct val="100000"/>
            </a:lnSpc>
            <a:spcBef>
              <a:spcPct val="0"/>
            </a:spcBef>
            <a:spcAft>
              <a:spcPts val="0"/>
            </a:spcAft>
            <a:buNone/>
          </a:pPr>
          <a:r>
            <a:rPr lang="cs-CZ" sz="1300" b="1" kern="1200" dirty="0"/>
            <a:t> a kontroly</a:t>
          </a:r>
        </a:p>
        <a:p>
          <a:pPr marL="0" lvl="0" indent="0" algn="ctr" defTabSz="577850">
            <a:lnSpc>
              <a:spcPct val="90000"/>
            </a:lnSpc>
            <a:spcBef>
              <a:spcPct val="0"/>
            </a:spcBef>
            <a:spcAft>
              <a:spcPct val="35000"/>
            </a:spcAft>
            <a:buNone/>
          </a:pPr>
          <a:r>
            <a:rPr lang="cs-CZ" sz="1300" b="1" kern="1200" dirty="0"/>
            <a:t>Ing. Lenka Kyrianová</a:t>
          </a:r>
        </a:p>
        <a:p>
          <a:pPr marL="0" lvl="0" indent="0" algn="ctr" defTabSz="577850">
            <a:lnSpc>
              <a:spcPct val="90000"/>
            </a:lnSpc>
            <a:spcBef>
              <a:spcPct val="0"/>
            </a:spcBef>
            <a:spcAft>
              <a:spcPct val="35000"/>
            </a:spcAft>
            <a:buNone/>
          </a:pPr>
          <a:r>
            <a:rPr lang="cs-CZ" sz="1300" kern="1200" dirty="0"/>
            <a:t>E-mail: </a:t>
          </a:r>
          <a:r>
            <a:rPr lang="cs-CZ" sz="1300" kern="1200" dirty="0">
              <a:solidFill>
                <a:schemeClr val="bg1"/>
              </a:solidFill>
              <a:hlinkClick xmlns:r="http://schemas.openxmlformats.org/officeDocument/2006/relationships" r:id="rId1">
                <a:extLst>
                  <a:ext uri="{A12FA001-AC4F-418D-AE19-62706E023703}">
                    <ahyp:hlinkClr xmlns:ahyp="http://schemas.microsoft.com/office/drawing/2018/hyperlinkcolor" val="tx"/>
                  </a:ext>
                </a:extLst>
              </a:hlinkClick>
            </a:rPr>
            <a:t>lenka.kyrianova@crr.cz</a:t>
          </a:r>
          <a:endParaRPr lang="cs-CZ" sz="1300" kern="1200" dirty="0">
            <a:solidFill>
              <a:schemeClr val="bg1"/>
            </a:solidFill>
          </a:endParaRPr>
        </a:p>
        <a:p>
          <a:pPr marL="0" lvl="0" indent="0" algn="ctr" defTabSz="577850">
            <a:lnSpc>
              <a:spcPct val="90000"/>
            </a:lnSpc>
            <a:spcBef>
              <a:spcPct val="0"/>
            </a:spcBef>
            <a:spcAft>
              <a:spcPct val="35000"/>
            </a:spcAft>
            <a:buNone/>
          </a:pPr>
          <a:r>
            <a:rPr lang="cs-CZ" sz="1300" kern="1200" dirty="0"/>
            <a:t>Telefon: 354 770 228</a:t>
          </a:r>
        </a:p>
        <a:p>
          <a:pPr marL="0" lvl="0" indent="0" algn="ctr" defTabSz="577850">
            <a:lnSpc>
              <a:spcPct val="90000"/>
            </a:lnSpc>
            <a:spcBef>
              <a:spcPct val="0"/>
            </a:spcBef>
            <a:spcAft>
              <a:spcPct val="35000"/>
            </a:spcAft>
            <a:buNone/>
          </a:pPr>
          <a:r>
            <a:rPr lang="cs-CZ" sz="1300" kern="1200" dirty="0"/>
            <a:t>Mobil: </a:t>
          </a:r>
          <a:r>
            <a:rPr lang="cs-CZ" sz="1300" b="0" kern="1200" dirty="0">
              <a:solidFill>
                <a:prstClr val="white"/>
              </a:solidFill>
              <a:latin typeface="Arial" panose="020B0604020202020204"/>
              <a:ea typeface="+mn-ea"/>
              <a:cs typeface="+mn-cs"/>
            </a:rPr>
            <a:t>731 644 330</a:t>
          </a:r>
          <a:endParaRPr lang="cs-CZ" sz="1300" b="0" kern="1200" dirty="0"/>
        </a:p>
      </dsp:txBody>
      <dsp:txXfrm>
        <a:off x="59186" y="2095849"/>
        <a:ext cx="2411543" cy="1794379"/>
      </dsp:txXfrm>
    </dsp:sp>
    <dsp:sp modelId="{BFE87D24-6D61-4097-A3F3-47C46C775F81}">
      <dsp:nvSpPr>
        <dsp:cNvPr id="0" name=""/>
        <dsp:cNvSpPr/>
      </dsp:nvSpPr>
      <dsp:spPr>
        <a:xfrm>
          <a:off x="2711843" y="2040023"/>
          <a:ext cx="2205802" cy="1906031"/>
        </a:xfrm>
        <a:prstGeom prst="roundRect">
          <a:avLst>
            <a:gd name="adj" fmla="val 10000"/>
          </a:avLst>
        </a:prstGeom>
        <a:solidFill>
          <a:schemeClr val="accent1"/>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cs-CZ" sz="1300" b="1" kern="1200" dirty="0"/>
            <a:t>Vedoucí oddělení realizace</a:t>
          </a:r>
        </a:p>
        <a:p>
          <a:pPr marL="0" lvl="0" indent="0" algn="ctr" defTabSz="577850">
            <a:lnSpc>
              <a:spcPct val="90000"/>
            </a:lnSpc>
            <a:spcBef>
              <a:spcPct val="0"/>
            </a:spcBef>
            <a:spcAft>
              <a:spcPct val="35000"/>
            </a:spcAft>
            <a:buNone/>
          </a:pPr>
          <a:r>
            <a:rPr lang="cs-CZ" sz="1300" b="1" kern="1200" dirty="0"/>
            <a:t>Ing. Jarmila Musilová</a:t>
          </a:r>
        </a:p>
        <a:p>
          <a:pPr marL="0" lvl="0" indent="0" algn="ctr" defTabSz="577850">
            <a:lnSpc>
              <a:spcPct val="90000"/>
            </a:lnSpc>
            <a:spcBef>
              <a:spcPct val="0"/>
            </a:spcBef>
            <a:spcAft>
              <a:spcPct val="35000"/>
            </a:spcAft>
            <a:buNone/>
          </a:pPr>
          <a:r>
            <a:rPr lang="cs-CZ" sz="1300" kern="1200" dirty="0"/>
            <a:t>E-mail: </a:t>
          </a:r>
          <a:r>
            <a:rPr lang="cs-CZ" sz="1300" kern="1200" dirty="0">
              <a:solidFill>
                <a:schemeClr val="bg1"/>
              </a:solidFill>
              <a:hlinkClick xmlns:r="http://schemas.openxmlformats.org/officeDocument/2006/relationships" r:id="rId2">
                <a:extLst>
                  <a:ext uri="{A12FA001-AC4F-418D-AE19-62706E023703}">
                    <ahyp:hlinkClr xmlns:ahyp="http://schemas.microsoft.com/office/drawing/2018/hyperlinkcolor" val="tx"/>
                  </a:ext>
                </a:extLst>
              </a:hlinkClick>
            </a:rPr>
            <a:t>jarmila.musilova@crr.cz</a:t>
          </a:r>
          <a:endParaRPr lang="cs-CZ" sz="1300" kern="1200" dirty="0">
            <a:solidFill>
              <a:schemeClr val="bg1"/>
            </a:solidFill>
          </a:endParaRPr>
        </a:p>
        <a:p>
          <a:pPr marL="0" lvl="0" indent="0" algn="ctr" defTabSz="577850">
            <a:lnSpc>
              <a:spcPct val="90000"/>
            </a:lnSpc>
            <a:spcBef>
              <a:spcPct val="0"/>
            </a:spcBef>
            <a:spcAft>
              <a:spcPct val="35000"/>
            </a:spcAft>
            <a:buNone/>
          </a:pPr>
          <a:r>
            <a:rPr lang="cs-CZ" sz="1300" kern="1200" dirty="0"/>
            <a:t>Telefon354 770 227</a:t>
          </a:r>
        </a:p>
        <a:p>
          <a:pPr marL="0" lvl="0" indent="0" algn="ctr" defTabSz="577850">
            <a:lnSpc>
              <a:spcPct val="90000"/>
            </a:lnSpc>
            <a:spcBef>
              <a:spcPct val="0"/>
            </a:spcBef>
            <a:spcAft>
              <a:spcPct val="35000"/>
            </a:spcAft>
            <a:buNone/>
          </a:pPr>
          <a:r>
            <a:rPr lang="cs-CZ" sz="1300" kern="1200" dirty="0"/>
            <a:t>Mobil: </a:t>
          </a:r>
          <a:r>
            <a:rPr lang="cs-CZ" sz="1300" b="0" kern="1200" dirty="0">
              <a:solidFill>
                <a:prstClr val="white"/>
              </a:solidFill>
              <a:latin typeface="Arial" panose="020B0604020202020204"/>
              <a:ea typeface="+mn-ea"/>
              <a:cs typeface="+mn-cs"/>
            </a:rPr>
            <a:t>731 648 659</a:t>
          </a:r>
          <a:endParaRPr lang="cs-CZ" sz="1300" b="0" kern="1200" dirty="0"/>
        </a:p>
      </dsp:txBody>
      <dsp:txXfrm>
        <a:off x="2767669" y="2095849"/>
        <a:ext cx="2094150" cy="1794379"/>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45659" cy="49641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50444" y="0"/>
            <a:ext cx="2945659" cy="496411"/>
          </a:xfrm>
          <a:prstGeom prst="rect">
            <a:avLst/>
          </a:prstGeom>
        </p:spPr>
        <p:txBody>
          <a:bodyPr vert="horz" lIns="91440" tIns="45720" rIns="91440" bIns="45720" rtlCol="0"/>
          <a:lstStyle>
            <a:lvl1pPr algn="r">
              <a:defRPr sz="1200"/>
            </a:lvl1pPr>
          </a:lstStyle>
          <a:p>
            <a:fld id="{F424D319-7988-0C47-A5AD-1F558D33A394}" type="datetimeFigureOut">
              <a:rPr lang="en-US" smtClean="0"/>
              <a:t>4/29/2022</a:t>
            </a:fld>
            <a:endParaRPr lang="en-US"/>
          </a:p>
        </p:txBody>
      </p:sp>
      <p:sp>
        <p:nvSpPr>
          <p:cNvPr id="4" name="Footer Placeholder 3"/>
          <p:cNvSpPr>
            <a:spLocks noGrp="1"/>
          </p:cNvSpPr>
          <p:nvPr>
            <p:ph type="ftr" sz="quarter" idx="2"/>
          </p:nvPr>
        </p:nvSpPr>
        <p:spPr>
          <a:xfrm>
            <a:off x="1" y="9430091"/>
            <a:ext cx="2945659" cy="496411"/>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50444" y="9430091"/>
            <a:ext cx="2945659" cy="496411"/>
          </a:xfrm>
          <a:prstGeom prst="rect">
            <a:avLst/>
          </a:prstGeom>
        </p:spPr>
        <p:txBody>
          <a:bodyPr vert="horz" lIns="91440" tIns="45720" rIns="91440" bIns="45720" rtlCol="0" anchor="b"/>
          <a:lstStyle>
            <a:lvl1pPr algn="r">
              <a:defRPr sz="1200"/>
            </a:lvl1pPr>
          </a:lstStyle>
          <a:p>
            <a:fld id="{7736DEBE-37C2-3D4C-B405-6A6964797A22}" type="slidenum">
              <a:rPr lang="en-US" smtClean="0"/>
              <a:t>‹#›</a:t>
            </a:fld>
            <a:endParaRPr lang="en-US"/>
          </a:p>
        </p:txBody>
      </p:sp>
    </p:spTree>
    <p:extLst>
      <p:ext uri="{BB962C8B-B14F-4D97-AF65-F5344CB8AC3E}">
        <p14:creationId xmlns:p14="http://schemas.microsoft.com/office/powerpoint/2010/main" val="232893289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45659" cy="49641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0444" y="0"/>
            <a:ext cx="2945659" cy="496411"/>
          </a:xfrm>
          <a:prstGeom prst="rect">
            <a:avLst/>
          </a:prstGeom>
        </p:spPr>
        <p:txBody>
          <a:bodyPr vert="horz" lIns="91440" tIns="45720" rIns="91440" bIns="45720" rtlCol="0"/>
          <a:lstStyle>
            <a:lvl1pPr algn="r">
              <a:defRPr sz="1200"/>
            </a:lvl1pPr>
          </a:lstStyle>
          <a:p>
            <a:fld id="{DA6DD4C1-CE3B-8245-AB32-946652F98E9B}" type="datetimeFigureOut">
              <a:rPr lang="en-US" smtClean="0"/>
              <a:t>4/29/2022</a:t>
            </a:fld>
            <a:endParaRPr lang="en-US"/>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768" y="4715907"/>
            <a:ext cx="5438140" cy="4467701"/>
          </a:xfrm>
          <a:prstGeom prst="rect">
            <a:avLst/>
          </a:prstGeom>
        </p:spPr>
        <p:txBody>
          <a:bodyPr vert="horz" lIns="91440" tIns="45720" rIns="91440" bIns="45720" rtlCol="0"/>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6" name="Footer Placeholder 5"/>
          <p:cNvSpPr>
            <a:spLocks noGrp="1"/>
          </p:cNvSpPr>
          <p:nvPr>
            <p:ph type="ftr" sz="quarter" idx="4"/>
          </p:nvPr>
        </p:nvSpPr>
        <p:spPr>
          <a:xfrm>
            <a:off x="1" y="9430091"/>
            <a:ext cx="2945659" cy="496411"/>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0444" y="9430091"/>
            <a:ext cx="2945659" cy="496411"/>
          </a:xfrm>
          <a:prstGeom prst="rect">
            <a:avLst/>
          </a:prstGeom>
        </p:spPr>
        <p:txBody>
          <a:bodyPr vert="horz" lIns="91440" tIns="45720" rIns="91440" bIns="45720" rtlCol="0" anchor="b"/>
          <a:lstStyle>
            <a:lvl1pPr algn="r">
              <a:defRPr sz="1200"/>
            </a:lvl1pPr>
          </a:lstStyle>
          <a:p>
            <a:fld id="{E61A35AD-0B81-F94A-83A1-9125CBB4FF2A}" type="slidenum">
              <a:rPr lang="en-US" smtClean="0"/>
              <a:t>‹#›</a:t>
            </a:fld>
            <a:endParaRPr lang="en-US"/>
          </a:p>
        </p:txBody>
      </p:sp>
    </p:spTree>
    <p:extLst>
      <p:ext uri="{BB962C8B-B14F-4D97-AF65-F5344CB8AC3E}">
        <p14:creationId xmlns:p14="http://schemas.microsoft.com/office/powerpoint/2010/main" val="3263619581"/>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E61A35AD-0B81-F94A-83A1-9125CBB4FF2A}" type="slidenum">
              <a:rPr lang="en-US" smtClean="0"/>
              <a:t>5</a:t>
            </a:fld>
            <a:endParaRPr lang="en-US"/>
          </a:p>
        </p:txBody>
      </p:sp>
    </p:spTree>
    <p:extLst>
      <p:ext uri="{BB962C8B-B14F-4D97-AF65-F5344CB8AC3E}">
        <p14:creationId xmlns:p14="http://schemas.microsoft.com/office/powerpoint/2010/main" val="25426117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sz="1200">
                <a:solidFill>
                  <a:schemeClr val="bg1"/>
                </a:solidFill>
                <a:effectLst/>
                <a:latin typeface="Arial" panose="020B0604020202020204" pitchFamily="34" charset="0"/>
                <a:ea typeface="Calibri" panose="020F0502020204030204" pitchFamily="34" charset="0"/>
                <a:cs typeface="Times New Roman" panose="02020603050405020304" pitchFamily="18" charset="0"/>
              </a:rPr>
              <a:t>Stanovené podmínky pro </a:t>
            </a:r>
            <a:r>
              <a:rPr lang="cs-CZ" sz="1200" b="1">
                <a:solidFill>
                  <a:schemeClr val="bg1"/>
                </a:solidFill>
                <a:effectLst/>
                <a:latin typeface="Arial" panose="020B0604020202020204" pitchFamily="34" charset="0"/>
                <a:ea typeface="Calibri" panose="020F0502020204030204" pitchFamily="34" charset="0"/>
                <a:cs typeface="Times New Roman" panose="02020603050405020304" pitchFamily="18" charset="0"/>
              </a:rPr>
              <a:t>umělé zdroje požární vody:</a:t>
            </a:r>
            <a:r>
              <a:rPr lang="cs-CZ" sz="120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p>
          <a:p>
            <a:pPr marL="342900" lvl="0" indent="-342900" algn="just">
              <a:spcBef>
                <a:spcPts val="600"/>
              </a:spcBef>
              <a:spcAft>
                <a:spcPts val="600"/>
              </a:spcAft>
              <a:buFont typeface="Times New Roman" panose="02020603050405020304" pitchFamily="18" charset="0"/>
              <a:buChar char="-"/>
            </a:pPr>
            <a:r>
              <a:rPr lang="cs-CZ" sz="1800">
                <a:effectLst/>
                <a:latin typeface="Arial" panose="020B0604020202020204" pitchFamily="34" charset="0"/>
                <a:ea typeface="Calibri" panose="020F0502020204030204" pitchFamily="34" charset="0"/>
              </a:rPr>
              <a:t>Oprava stávajících požárních nádrží v obci je možná pokud slouží jako zdroj požární vody.</a:t>
            </a:r>
          </a:p>
          <a:p>
            <a:pPr marL="342900" lvl="0" indent="-342900" algn="just">
              <a:spcBef>
                <a:spcPts val="600"/>
              </a:spcBef>
              <a:spcAft>
                <a:spcPts val="600"/>
              </a:spcAft>
              <a:buFont typeface="Times New Roman" panose="02020603050405020304" pitchFamily="18" charset="0"/>
              <a:buChar char="-"/>
            </a:pPr>
            <a:r>
              <a:rPr lang="cs-CZ" sz="1800">
                <a:effectLst/>
                <a:latin typeface="Arial" panose="020B0604020202020204" pitchFamily="34" charset="0"/>
                <a:ea typeface="Calibri" panose="020F0502020204030204" pitchFamily="34" charset="0"/>
              </a:rPr>
              <a:t>Vybudování nové požární nádrže je možné, pokud existuje nedostatečný zdroj požární vody z hlediska kontroly orgánu státního požárního dozoru v obci nebo pokud katastr obce má stupeň nebezpečí IIIA až IV dle tabulky plošného pokrytí a nařízení kraje k plošnému pokrytí.</a:t>
            </a:r>
          </a:p>
          <a:p>
            <a:pPr marL="342900" lvl="0" indent="-342900" algn="just">
              <a:spcBef>
                <a:spcPts val="600"/>
              </a:spcBef>
              <a:spcAft>
                <a:spcPts val="600"/>
              </a:spcAft>
              <a:buFont typeface="Times New Roman" panose="02020603050405020304" pitchFamily="18" charset="0"/>
              <a:buChar char="-"/>
            </a:pPr>
            <a:r>
              <a:rPr lang="cs-CZ" sz="1800">
                <a:effectLst/>
                <a:latin typeface="Arial" panose="020B0604020202020204" pitchFamily="34" charset="0"/>
                <a:ea typeface="Calibri" panose="020F0502020204030204" pitchFamily="34" charset="0"/>
              </a:rPr>
              <a:t>Nádrž je ve vlastnictví obce.</a:t>
            </a:r>
          </a:p>
          <a:p>
            <a:pPr marL="342900" lvl="0" indent="-342900" algn="just">
              <a:spcBef>
                <a:spcPts val="600"/>
              </a:spcBef>
              <a:spcAft>
                <a:spcPts val="600"/>
              </a:spcAft>
              <a:buFont typeface="Times New Roman" panose="02020603050405020304" pitchFamily="18" charset="0"/>
              <a:buChar char="-"/>
            </a:pPr>
            <a:r>
              <a:rPr lang="cs-CZ" sz="1800">
                <a:effectLst/>
                <a:latin typeface="Arial" panose="020B0604020202020204" pitchFamily="34" charset="0"/>
                <a:ea typeface="Calibri" panose="020F0502020204030204" pitchFamily="34" charset="0"/>
              </a:rPr>
              <a:t>Nádrž musí mít přítok a odtok povrchové vody a musí mít vybudováno čerpací stanoviště pro požární stříkačku.</a:t>
            </a:r>
          </a:p>
          <a:p>
            <a:pPr marL="342900" lvl="0" indent="-342900" algn="just">
              <a:spcBef>
                <a:spcPts val="600"/>
              </a:spcBef>
              <a:spcAft>
                <a:spcPts val="600"/>
              </a:spcAft>
              <a:buFont typeface="Times New Roman" panose="02020603050405020304" pitchFamily="18" charset="0"/>
              <a:buChar char="-"/>
            </a:pPr>
            <a:r>
              <a:rPr lang="cs-CZ" sz="1800">
                <a:effectLst/>
                <a:latin typeface="Arial" panose="020B0604020202020204" pitchFamily="34" charset="0"/>
                <a:ea typeface="Calibri" panose="020F0502020204030204" pitchFamily="34" charset="0"/>
              </a:rPr>
              <a:t>Nádrž jako zdroj požární vody je uveden nebo bude uveden po opravě, popř. vybudování v příslušném nařízení kraje dle § 27 odst.2 zákona o č. 133/1985 Sb., o požární ochraně ve znění pozdějších předpisů, nebo ve vyhlášce obce dle § 29 odst. 2.</a:t>
            </a:r>
          </a:p>
          <a:p>
            <a:pPr marL="342900" lvl="0" indent="-342900" algn="just">
              <a:spcBef>
                <a:spcPts val="600"/>
              </a:spcBef>
              <a:spcAft>
                <a:spcPts val="600"/>
              </a:spcAft>
              <a:buFont typeface="Times New Roman" panose="02020603050405020304" pitchFamily="18" charset="0"/>
              <a:buChar char="-"/>
            </a:pPr>
            <a:r>
              <a:rPr lang="cs-CZ" sz="1800">
                <a:effectLst/>
                <a:latin typeface="Arial" panose="020B0604020202020204" pitchFamily="34" charset="0"/>
                <a:ea typeface="Calibri" panose="020F0502020204030204" pitchFamily="34" charset="0"/>
              </a:rPr>
              <a:t>Požární nádrž bude vyhovovat ČSN 75 2411 Zdroje požární vody.</a:t>
            </a:r>
          </a:p>
        </p:txBody>
      </p:sp>
      <p:sp>
        <p:nvSpPr>
          <p:cNvPr id="4" name="Zástupný symbol pro číslo snímku 3"/>
          <p:cNvSpPr>
            <a:spLocks noGrp="1"/>
          </p:cNvSpPr>
          <p:nvPr>
            <p:ph type="sldNum" sz="quarter" idx="5"/>
          </p:nvPr>
        </p:nvSpPr>
        <p:spPr/>
        <p:txBody>
          <a:bodyPr/>
          <a:lstStyle/>
          <a:p>
            <a:fld id="{0DD8A291-B061-4B47-B8AE-D6F99FC9A659}" type="slidenum">
              <a:rPr lang="cs-CZ" smtClean="0"/>
              <a:t>25</a:t>
            </a:fld>
            <a:endParaRPr lang="cs-CZ"/>
          </a:p>
        </p:txBody>
      </p:sp>
    </p:spTree>
    <p:extLst>
      <p:ext uri="{BB962C8B-B14F-4D97-AF65-F5344CB8AC3E}">
        <p14:creationId xmlns:p14="http://schemas.microsoft.com/office/powerpoint/2010/main" val="135195910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Úvodní sníme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98065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Slide Number Placeholder 7"/>
          <p:cNvSpPr>
            <a:spLocks noGrp="1"/>
          </p:cNvSpPr>
          <p:nvPr>
            <p:ph type="sldNum" sz="quarter" idx="12"/>
          </p:nvPr>
        </p:nvSpPr>
        <p:spPr/>
        <p:txBody>
          <a:bodyPr/>
          <a:lstStyle/>
          <a:p>
            <a:fld id="{4000C4B2-41BC-D741-8B94-B76DB6967C01}" type="slidenum">
              <a:rPr lang="en-US" smtClean="0"/>
              <a:pPr/>
              <a:t>‹#›</a:t>
            </a:fld>
            <a:endParaRPr lang="en-US"/>
          </a:p>
        </p:txBody>
      </p:sp>
    </p:spTree>
    <p:extLst>
      <p:ext uri="{BB962C8B-B14F-4D97-AF65-F5344CB8AC3E}">
        <p14:creationId xmlns:p14="http://schemas.microsoft.com/office/powerpoint/2010/main" val="709245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va obsah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lvl1pPr>
              <a:defRPr baseline="0">
                <a:solidFill>
                  <a:schemeClr val="bg1"/>
                </a:solidFill>
              </a:defRPr>
            </a:lvl1pPr>
          </a:lstStyle>
          <a:p>
            <a:fld id="{4000C4B2-41BC-D741-8B94-B76DB6967C01}" type="slidenum">
              <a:rPr lang="en-US" smtClean="0"/>
              <a:pPr/>
              <a:t>‹#›</a:t>
            </a:fld>
            <a:endParaRPr lang="en-US"/>
          </a:p>
        </p:txBody>
      </p:sp>
    </p:spTree>
    <p:extLst>
      <p:ext uri="{BB962C8B-B14F-4D97-AF65-F5344CB8AC3E}">
        <p14:creationId xmlns:p14="http://schemas.microsoft.com/office/powerpoint/2010/main" val="39704904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Dva obsah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4000C4B2-41BC-D741-8B94-B76DB6967C01}" type="slidenum">
              <a:rPr lang="en-US" smtClean="0"/>
              <a:pPr/>
              <a:t>‹#›</a:t>
            </a:fld>
            <a:endParaRPr lang="en-US"/>
          </a:p>
        </p:txBody>
      </p:sp>
    </p:spTree>
    <p:extLst>
      <p:ext uri="{BB962C8B-B14F-4D97-AF65-F5344CB8AC3E}">
        <p14:creationId xmlns:p14="http://schemas.microsoft.com/office/powerpoint/2010/main" val="1774475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Dva obsah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lvl1pPr>
              <a:defRPr baseline="0">
                <a:solidFill>
                  <a:schemeClr val="bg1"/>
                </a:solidFill>
              </a:defRPr>
            </a:lvl1pPr>
          </a:lstStyle>
          <a:p>
            <a:fld id="{4000C4B2-41BC-D741-8B94-B76DB6967C01}" type="slidenum">
              <a:rPr lang="en-US" smtClean="0"/>
              <a:pPr/>
              <a:t>‹#›</a:t>
            </a:fld>
            <a:endParaRPr lang="en-US"/>
          </a:p>
        </p:txBody>
      </p:sp>
    </p:spTree>
    <p:extLst>
      <p:ext uri="{BB962C8B-B14F-4D97-AF65-F5344CB8AC3E}">
        <p14:creationId xmlns:p14="http://schemas.microsoft.com/office/powerpoint/2010/main" val="31349730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inal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Slide Number Placeholder 4">
            <a:extLst>
              <a:ext uri="{FF2B5EF4-FFF2-40B4-BE49-F238E27FC236}">
                <a16:creationId xmlns:a16="http://schemas.microsoft.com/office/drawing/2014/main" id="{88B61CF2-46DE-C141-AA64-5A32E04513DC}"/>
              </a:ext>
            </a:extLst>
          </p:cNvPr>
          <p:cNvSpPr>
            <a:spLocks noGrp="1"/>
          </p:cNvSpPr>
          <p:nvPr>
            <p:ph type="sldNum" sz="quarter" idx="12"/>
          </p:nvPr>
        </p:nvSpPr>
        <p:spPr>
          <a:xfrm>
            <a:off x="183137" y="6356349"/>
            <a:ext cx="500431" cy="365125"/>
          </a:xfrm>
        </p:spPr>
        <p:txBody>
          <a:bodyPr/>
          <a:lstStyle/>
          <a:p>
            <a:fld id="{4000C4B2-41BC-D741-8B94-B76DB6967C01}" type="slidenum">
              <a:rPr lang="en-US" smtClean="0"/>
              <a:pPr/>
              <a:t>‹#›</a:t>
            </a:fld>
            <a:endParaRPr lang="en-US"/>
          </a:p>
        </p:txBody>
      </p:sp>
    </p:spTree>
    <p:extLst>
      <p:ext uri="{BB962C8B-B14F-4D97-AF65-F5344CB8AC3E}">
        <p14:creationId xmlns:p14="http://schemas.microsoft.com/office/powerpoint/2010/main" val="37510742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cs-CZ"/>
              <a:t>Kliknutím lze upravit styl.</a:t>
            </a:r>
            <a:endParaRPr lang="en-US"/>
          </a:p>
        </p:txBody>
      </p:sp>
      <p:sp>
        <p:nvSpPr>
          <p:cNvPr id="3" name="Content Placeholder 2"/>
          <p:cNvSpPr>
            <a:spLocks noGrp="1"/>
          </p:cNvSpPr>
          <p:nvPr>
            <p:ph idx="1" hasCustomPrompt="1"/>
          </p:nvPr>
        </p:nvSpPr>
        <p:spPr/>
        <p:txBody>
          <a:bodyPr/>
          <a:lstStyle>
            <a:lvl1pPr marL="228600" marR="0" indent="-228600" algn="l" defTabSz="914400" rtl="0" eaLnBrk="1" fontAlgn="auto" latinLnBrk="0" hangingPunct="1">
              <a:lnSpc>
                <a:spcPct val="100000"/>
              </a:lnSpc>
              <a:spcBef>
                <a:spcPts val="1000"/>
              </a:spcBef>
              <a:spcAft>
                <a:spcPts val="0"/>
              </a:spcAft>
              <a:buClr>
                <a:srgbClr val="1D71B8"/>
              </a:buClr>
              <a:buSzTx/>
              <a:buFont typeface="Arial" panose="020B0604020202020204" pitchFamily="34" charset="0"/>
              <a:buChar char="•"/>
              <a:tabLst/>
              <a:defRPr lang="cs-CZ" b="0" smtClean="0">
                <a:effectLst/>
              </a:defRPr>
            </a:lvl1pPr>
          </a:lstStyle>
          <a:p>
            <a:pPr lvl="0"/>
            <a:r>
              <a:rPr lang="cs-CZ" err="1"/>
              <a:t>Lorem</a:t>
            </a:r>
            <a:r>
              <a:rPr lang="cs-CZ"/>
              <a:t> </a:t>
            </a:r>
            <a:r>
              <a:rPr lang="cs-CZ" err="1"/>
              <a:t>ipsum</a:t>
            </a:r>
            <a:r>
              <a:rPr lang="cs-CZ"/>
              <a:t> </a:t>
            </a:r>
            <a:r>
              <a:rPr lang="cs-CZ" err="1"/>
              <a:t>dolor</a:t>
            </a:r>
            <a:r>
              <a:rPr lang="cs-CZ"/>
              <a:t> </a:t>
            </a:r>
            <a:r>
              <a:rPr lang="cs-CZ" err="1"/>
              <a:t>sit</a:t>
            </a:r>
            <a:r>
              <a:rPr lang="cs-CZ"/>
              <a:t> </a:t>
            </a:r>
            <a:r>
              <a:rPr lang="cs-CZ" err="1"/>
              <a:t>amet</a:t>
            </a:r>
            <a:r>
              <a:rPr lang="cs-CZ"/>
              <a:t>, </a:t>
            </a:r>
            <a:r>
              <a:rPr lang="cs-CZ" err="1"/>
              <a:t>consectetur</a:t>
            </a:r>
            <a:r>
              <a:rPr lang="cs-CZ"/>
              <a:t> </a:t>
            </a:r>
            <a:r>
              <a:rPr lang="cs-CZ" err="1"/>
              <a:t>adipiscing</a:t>
            </a:r>
            <a:r>
              <a:rPr lang="cs-CZ"/>
              <a:t> elit. </a:t>
            </a:r>
            <a:r>
              <a:rPr lang="cs-CZ" err="1"/>
              <a:t>Pellentesque</a:t>
            </a:r>
            <a:r>
              <a:rPr lang="cs-CZ"/>
              <a:t> </a:t>
            </a:r>
            <a:r>
              <a:rPr lang="cs-CZ" err="1"/>
              <a:t>commodo</a:t>
            </a:r>
            <a:r>
              <a:rPr lang="cs-CZ"/>
              <a:t> </a:t>
            </a:r>
            <a:r>
              <a:rPr lang="cs-CZ" err="1"/>
              <a:t>justo</a:t>
            </a:r>
            <a:r>
              <a:rPr lang="cs-CZ"/>
              <a:t> </a:t>
            </a:r>
            <a:r>
              <a:rPr lang="cs-CZ" err="1"/>
              <a:t>laoreet</a:t>
            </a:r>
            <a:r>
              <a:rPr lang="cs-CZ"/>
              <a:t>, </a:t>
            </a:r>
            <a:r>
              <a:rPr lang="cs-CZ" err="1"/>
              <a:t>consectetur</a:t>
            </a:r>
            <a:r>
              <a:rPr lang="cs-CZ"/>
              <a:t> </a:t>
            </a:r>
            <a:r>
              <a:rPr lang="cs-CZ" err="1"/>
              <a:t>metus</a:t>
            </a:r>
            <a:r>
              <a:rPr lang="cs-CZ"/>
              <a:t> vitae, </a:t>
            </a:r>
            <a:r>
              <a:rPr lang="cs-CZ" err="1"/>
              <a:t>bibendum</a:t>
            </a:r>
            <a:r>
              <a:rPr lang="cs-CZ"/>
              <a:t> </a:t>
            </a:r>
            <a:r>
              <a:rPr lang="cs-CZ" err="1"/>
              <a:t>orci</a:t>
            </a:r>
            <a:r>
              <a:rPr lang="cs-CZ"/>
              <a:t>. </a:t>
            </a:r>
            <a:r>
              <a:rPr lang="cs-CZ" err="1"/>
              <a:t>Maece-nas</a:t>
            </a:r>
            <a:r>
              <a:rPr lang="cs-CZ"/>
              <a:t> </a:t>
            </a:r>
            <a:r>
              <a:rPr lang="cs-CZ" err="1"/>
              <a:t>placerat</a:t>
            </a:r>
            <a:r>
              <a:rPr lang="cs-CZ"/>
              <a:t> </a:t>
            </a:r>
            <a:r>
              <a:rPr lang="cs-CZ" err="1"/>
              <a:t>rhoncus</a:t>
            </a:r>
            <a:r>
              <a:rPr lang="cs-CZ"/>
              <a:t> </a:t>
            </a:r>
            <a:r>
              <a:rPr lang="cs-CZ" err="1"/>
              <a:t>cursus</a:t>
            </a:r>
            <a:r>
              <a:rPr lang="cs-CZ"/>
              <a:t>. </a:t>
            </a:r>
            <a:r>
              <a:rPr lang="cs-CZ" err="1"/>
              <a:t>Fusce</a:t>
            </a:r>
            <a:r>
              <a:rPr lang="cs-CZ"/>
              <a:t> non </a:t>
            </a:r>
            <a:r>
              <a:rPr lang="cs-CZ" err="1"/>
              <a:t>tincidunt</a:t>
            </a:r>
            <a:r>
              <a:rPr lang="cs-CZ"/>
              <a:t> </a:t>
            </a:r>
            <a:r>
              <a:rPr lang="cs-CZ" err="1"/>
              <a:t>arcu</a:t>
            </a:r>
            <a:r>
              <a:rPr lang="cs-CZ"/>
              <a:t>, </a:t>
            </a:r>
            <a:r>
              <a:rPr lang="cs-CZ" err="1"/>
              <a:t>nec</a:t>
            </a:r>
            <a:r>
              <a:rPr lang="cs-CZ"/>
              <a:t> </a:t>
            </a:r>
            <a:r>
              <a:rPr lang="cs-CZ" err="1"/>
              <a:t>dignissim</a:t>
            </a:r>
            <a:r>
              <a:rPr lang="cs-CZ"/>
              <a:t> </a:t>
            </a:r>
            <a:r>
              <a:rPr lang="cs-CZ" err="1"/>
              <a:t>dolor</a:t>
            </a:r>
            <a:r>
              <a:rPr lang="cs-CZ"/>
              <a:t>. </a:t>
            </a:r>
            <a:r>
              <a:rPr lang="cs-CZ" err="1"/>
              <a:t>Nam</a:t>
            </a:r>
            <a:r>
              <a:rPr lang="cs-CZ"/>
              <a:t> </a:t>
            </a:r>
            <a:r>
              <a:rPr lang="cs-CZ" err="1"/>
              <a:t>eget</a:t>
            </a:r>
            <a:r>
              <a:rPr lang="cs-CZ"/>
              <a:t> </a:t>
            </a:r>
            <a:r>
              <a:rPr lang="cs-CZ" err="1"/>
              <a:t>luctus</a:t>
            </a:r>
            <a:r>
              <a:rPr lang="cs-CZ"/>
              <a:t> </a:t>
            </a:r>
            <a:r>
              <a:rPr lang="cs-CZ" err="1"/>
              <a:t>nunc</a:t>
            </a:r>
            <a:r>
              <a:rPr lang="cs-CZ"/>
              <a:t>, a </a:t>
            </a:r>
            <a:r>
              <a:rPr lang="cs-CZ" err="1"/>
              <a:t>tempor</a:t>
            </a:r>
            <a:r>
              <a:rPr lang="cs-CZ"/>
              <a:t> elit.</a:t>
            </a:r>
          </a:p>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4" name="Date Placeholder 3"/>
          <p:cNvSpPr>
            <a:spLocks noGrp="1"/>
          </p:cNvSpPr>
          <p:nvPr>
            <p:ph type="dt" sz="half" idx="10"/>
          </p:nvPr>
        </p:nvSpPr>
        <p:spPr/>
        <p:txBody>
          <a:bodyPr/>
          <a:lstStyle/>
          <a:p>
            <a:fld id="{CD09803C-109F-484A-83D6-FFACFBED6390}" type="datetimeFigureOut">
              <a:rPr lang="cs-CZ" smtClean="0"/>
              <a:t>29.04.2022</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FDE5F6C0-4E17-4BB5-911A-51F62883F08C}" type="slidenum">
              <a:rPr lang="cs-CZ" smtClean="0"/>
              <a:t>‹#›</a:t>
            </a:fld>
            <a:endParaRPr lang="cs-CZ"/>
          </a:p>
        </p:txBody>
      </p:sp>
      <p:pic>
        <p:nvPicPr>
          <p:cNvPr id="8" name="Obrázek 7">
            <a:extLst>
              <a:ext uri="{FF2B5EF4-FFF2-40B4-BE49-F238E27FC236}">
                <a16:creationId xmlns:a16="http://schemas.microsoft.com/office/drawing/2014/main" id="{938A1F98-B760-AE40-BB7A-7C3A16557D4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625644" y="6089279"/>
            <a:ext cx="3892711" cy="876117"/>
          </a:xfrm>
          <a:prstGeom prst="rect">
            <a:avLst/>
          </a:prstGeom>
        </p:spPr>
      </p:pic>
    </p:spTree>
    <p:extLst>
      <p:ext uri="{BB962C8B-B14F-4D97-AF65-F5344CB8AC3E}">
        <p14:creationId xmlns:p14="http://schemas.microsoft.com/office/powerpoint/2010/main" val="1402807837"/>
      </p:ext>
    </p:extLst>
  </p:cSld>
  <p:clrMapOvr>
    <a:masterClrMapping/>
  </p:clrMapOvr>
  <p:transition spd="slow">
    <p:push/>
  </p:transition>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7" name="Slide Number Placeholder 6"/>
          <p:cNvSpPr>
            <a:spLocks noGrp="1"/>
          </p:cNvSpPr>
          <p:nvPr>
            <p:ph type="sldNum" sz="quarter" idx="4"/>
          </p:nvPr>
        </p:nvSpPr>
        <p:spPr>
          <a:xfrm>
            <a:off x="183137" y="6356349"/>
            <a:ext cx="500431" cy="365125"/>
          </a:xfrm>
          <a:prstGeom prst="rect">
            <a:avLst/>
          </a:prstGeom>
        </p:spPr>
        <p:txBody>
          <a:bodyPr vert="horz" lIns="91440" tIns="45720" rIns="91440" bIns="45720" rtlCol="0" anchor="ctr"/>
          <a:lstStyle>
            <a:lvl1pPr algn="l">
              <a:defRPr sz="1200">
                <a:solidFill>
                  <a:srgbClr val="00529C"/>
                </a:solidFill>
              </a:defRPr>
            </a:lvl1pPr>
          </a:lstStyle>
          <a:p>
            <a:fld id="{4000C4B2-41BC-D741-8B94-B76DB6967C01}" type="slidenum">
              <a:rPr lang="en-US" smtClean="0"/>
              <a:pPr/>
              <a:t>‹#›</a:t>
            </a:fld>
            <a:endParaRPr lang="en-US"/>
          </a:p>
        </p:txBody>
      </p:sp>
    </p:spTree>
    <p:extLst>
      <p:ext uri="{BB962C8B-B14F-4D97-AF65-F5344CB8AC3E}">
        <p14:creationId xmlns:p14="http://schemas.microsoft.com/office/powerpoint/2010/main" val="33840510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61" r:id="rId4"/>
    <p:sldLayoutId id="2147483662" r:id="rId5"/>
    <p:sldLayoutId id="2147483660" r:id="rId6"/>
    <p:sldLayoutId id="2147483663" r:id="rId7"/>
  </p:sldLayoutIdLst>
  <p:hf hdr="0" ftr="0" dt="0"/>
  <p:txStyles>
    <p:titleStyle>
      <a:lvl1pPr algn="l" defTabSz="457200" rtl="0" eaLnBrk="1" latinLnBrk="0" hangingPunct="1">
        <a:spcBef>
          <a:spcPct val="0"/>
        </a:spcBef>
        <a:buNone/>
        <a:defRPr sz="3600" b="1" kern="1200">
          <a:solidFill>
            <a:srgbClr val="00529C"/>
          </a:solidFill>
          <a:latin typeface="+mj-lt"/>
          <a:ea typeface="+mj-ea"/>
          <a:cs typeface="+mj-cs"/>
        </a:defRPr>
      </a:lvl1pPr>
    </p:titleStyle>
    <p:bodyStyle>
      <a:lvl1pPr marL="0" indent="0" algn="l" defTabSz="457200" rtl="0" eaLnBrk="1" latinLnBrk="0" hangingPunct="1">
        <a:lnSpc>
          <a:spcPct val="100000"/>
        </a:lnSpc>
        <a:spcBef>
          <a:spcPct val="20000"/>
        </a:spcBef>
        <a:spcAft>
          <a:spcPts val="200"/>
        </a:spcAft>
        <a:buFont typeface="Arial"/>
        <a:buNone/>
        <a:defRPr sz="1800" kern="1200">
          <a:solidFill>
            <a:schemeClr val="tx1"/>
          </a:solidFill>
          <a:latin typeface="+mn-lt"/>
          <a:ea typeface="+mn-ea"/>
          <a:cs typeface="+mn-cs"/>
        </a:defRPr>
      </a:lvl1pPr>
      <a:lvl2pPr marL="454025" indent="-187325" algn="l" defTabSz="457200" rtl="0" eaLnBrk="1" latinLnBrk="0" hangingPunct="1">
        <a:lnSpc>
          <a:spcPct val="100000"/>
        </a:lnSpc>
        <a:spcBef>
          <a:spcPts val="1680"/>
        </a:spcBef>
        <a:spcAft>
          <a:spcPts val="0"/>
        </a:spcAft>
        <a:buFont typeface="Arial"/>
        <a:buChar char="•"/>
        <a:defRPr sz="2000" b="1" kern="1200">
          <a:solidFill>
            <a:srgbClr val="00529C"/>
          </a:solidFill>
          <a:latin typeface="+mn-lt"/>
          <a:ea typeface="+mn-ea"/>
          <a:cs typeface="+mn-cs"/>
        </a:defRPr>
      </a:lvl2pPr>
      <a:lvl3pPr marL="720725" indent="-187325" algn="l" defTabSz="457200" rtl="0" eaLnBrk="1" latinLnBrk="0" hangingPunct="1">
        <a:lnSpc>
          <a:spcPct val="100000"/>
        </a:lnSpc>
        <a:spcBef>
          <a:spcPts val="700"/>
        </a:spcBef>
        <a:spcAft>
          <a:spcPts val="0"/>
        </a:spcAft>
        <a:buFont typeface="Arial"/>
        <a:buChar char="•"/>
        <a:defRPr sz="1600" kern="1200">
          <a:solidFill>
            <a:schemeClr val="tx1"/>
          </a:solidFill>
          <a:latin typeface="+mn-lt"/>
          <a:ea typeface="+mn-ea"/>
          <a:cs typeface="+mn-cs"/>
        </a:defRPr>
      </a:lvl3pPr>
      <a:lvl4pPr marL="987425" indent="-187325"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4pPr>
      <a:lvl5pPr marL="1254125" indent="-173038"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hyperlink" Target="https://ks.crr.cz/" TargetMode="External"/><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image" Target="../media/image49.png"/><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3" Type="http://schemas.openxmlformats.org/officeDocument/2006/relationships/image" Target="../media/image54.svg"/><Relationship Id="rId2" Type="http://schemas.openxmlformats.org/officeDocument/2006/relationships/image" Target="../media/image53.png"/><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7.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1.svg"/><Relationship Id="rId7" Type="http://schemas.openxmlformats.org/officeDocument/2006/relationships/image" Target="../media/image15.sv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1.xml"/><Relationship Id="rId5" Type="http://schemas.openxmlformats.org/officeDocument/2006/relationships/image" Target="../media/image19.sv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svg"/><Relationship Id="rId7" Type="http://schemas.openxmlformats.org/officeDocument/2006/relationships/image" Target="../media/image26.svg"/><Relationship Id="rId2" Type="http://schemas.openxmlformats.org/officeDocument/2006/relationships/image" Target="../media/image21.png"/><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svg"/><Relationship Id="rId4" Type="http://schemas.openxmlformats.org/officeDocument/2006/relationships/image" Target="../media/image23.png"/><Relationship Id="rId9" Type="http://schemas.openxmlformats.org/officeDocument/2006/relationships/image" Target="../media/image28.sv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Layout" Target="../slideLayouts/slideLayout1.xml"/><Relationship Id="rId5" Type="http://schemas.openxmlformats.org/officeDocument/2006/relationships/image" Target="../media/image42.svg"/><Relationship Id="rId4" Type="http://schemas.openxmlformats.org/officeDocument/2006/relationships/image" Target="../media/image41.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hyperlink" Target="https://www.shopcdv.cz/cs/audit-bezpecnosti-pozemnich-komunikaci" TargetMode="External"/><Relationship Id="rId2" Type="http://schemas.openxmlformats.org/officeDocument/2006/relationships/hyperlink" Target="https://eur-lex.europa.eu/legal-content/CS/TXT/PDF/?uri=CELEX:52021XC0916(03)&amp;from=CS" TargetMode="Externa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image" Target="../media/image49.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51.png"/><Relationship Id="rId1" Type="http://schemas.openxmlformats.org/officeDocument/2006/relationships/slideLayout" Target="../slideLayouts/slideLayout5.xml"/><Relationship Id="rId5" Type="http://schemas.openxmlformats.org/officeDocument/2006/relationships/image" Target="../media/image54.svg"/><Relationship Id="rId4" Type="http://schemas.openxmlformats.org/officeDocument/2006/relationships/image" Target="../media/image53.png"/></Relationships>
</file>

<file path=ppt/slides/_rels/slide44.xml.rels><?xml version="1.0" encoding="UTF-8" standalone="yes"?>
<Relationships xmlns="http://schemas.openxmlformats.org/package/2006/relationships"><Relationship Id="rId3" Type="http://schemas.openxmlformats.org/officeDocument/2006/relationships/image" Target="../media/image46.svg"/><Relationship Id="rId7" Type="http://schemas.openxmlformats.org/officeDocument/2006/relationships/image" Target="../media/image50.svg"/><Relationship Id="rId2" Type="http://schemas.openxmlformats.org/officeDocument/2006/relationships/image" Target="../media/image45.png"/><Relationship Id="rId1" Type="http://schemas.openxmlformats.org/officeDocument/2006/relationships/slideLayout" Target="../slideLayouts/slideLayout1.xml"/><Relationship Id="rId6" Type="http://schemas.openxmlformats.org/officeDocument/2006/relationships/image" Target="../media/image49.png"/><Relationship Id="rId5" Type="http://schemas.openxmlformats.org/officeDocument/2006/relationships/image" Target="../media/image48.svg"/><Relationship Id="rId4" Type="http://schemas.openxmlformats.org/officeDocument/2006/relationships/image" Target="../media/image47.png"/></Relationships>
</file>

<file path=ppt/slides/_rels/slide45.xml.rels><?xml version="1.0" encoding="UTF-8" standalone="yes"?>
<Relationships xmlns="http://schemas.openxmlformats.org/package/2006/relationships"><Relationship Id="rId8" Type="http://schemas.openxmlformats.org/officeDocument/2006/relationships/image" Target="../media/image50.sv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hyperlink" Target="https://irop.mmr.cz/cs/irop-2021-2027/dokumenty" TargetMode="External"/><Relationship Id="rId1" Type="http://schemas.openxmlformats.org/officeDocument/2006/relationships/slideLayout" Target="../slideLayouts/slideLayout1.xml"/><Relationship Id="rId6" Type="http://schemas.openxmlformats.org/officeDocument/2006/relationships/image" Target="../media/image48.svg"/><Relationship Id="rId5" Type="http://schemas.openxmlformats.org/officeDocument/2006/relationships/image" Target="../media/image47.png"/><Relationship Id="rId4" Type="http://schemas.openxmlformats.org/officeDocument/2006/relationships/image" Target="../media/image46.svg"/></Relationships>
</file>

<file path=ppt/slides/_rels/slide46.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58.svg"/><Relationship Id="rId7" Type="http://schemas.openxmlformats.org/officeDocument/2006/relationships/image" Target="../media/image62.svg"/><Relationship Id="rId2" Type="http://schemas.openxmlformats.org/officeDocument/2006/relationships/image" Target="../media/image57.png"/><Relationship Id="rId1" Type="http://schemas.openxmlformats.org/officeDocument/2006/relationships/slideLayout" Target="../slideLayouts/slideLayout1.xml"/><Relationship Id="rId6" Type="http://schemas.openxmlformats.org/officeDocument/2006/relationships/image" Target="../media/image61.png"/><Relationship Id="rId5" Type="http://schemas.openxmlformats.org/officeDocument/2006/relationships/image" Target="../media/image60.svg"/><Relationship Id="rId4" Type="http://schemas.openxmlformats.org/officeDocument/2006/relationships/image" Target="../media/image59.png"/></Relationships>
</file>

<file path=ppt/slides/_rels/slide49.xml.rels><?xml version="1.0" encoding="UTF-8" standalone="yes"?>
<Relationships xmlns="http://schemas.openxmlformats.org/package/2006/relationships"><Relationship Id="rId3" Type="http://schemas.openxmlformats.org/officeDocument/2006/relationships/image" Target="../media/image58.svg"/><Relationship Id="rId2" Type="http://schemas.openxmlformats.org/officeDocument/2006/relationships/image" Target="../media/image57.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60.svg"/><Relationship Id="rId2" Type="http://schemas.openxmlformats.org/officeDocument/2006/relationships/image" Target="../media/image59.png"/><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3" Type="http://schemas.openxmlformats.org/officeDocument/2006/relationships/image" Target="../media/image62.svg"/><Relationship Id="rId2" Type="http://schemas.openxmlformats.org/officeDocument/2006/relationships/image" Target="../media/image61.png"/><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3" Type="http://schemas.openxmlformats.org/officeDocument/2006/relationships/image" Target="../media/image62.svg"/><Relationship Id="rId2" Type="http://schemas.openxmlformats.org/officeDocument/2006/relationships/image" Target="../media/image61.png"/><Relationship Id="rId1" Type="http://schemas.openxmlformats.org/officeDocument/2006/relationships/slideLayout" Target="../slideLayouts/slideLayout1.xml"/><Relationship Id="rId5" Type="http://schemas.openxmlformats.org/officeDocument/2006/relationships/image" Target="../media/image58.svg"/><Relationship Id="rId4" Type="http://schemas.openxmlformats.org/officeDocument/2006/relationships/image" Target="../media/image57.png"/></Relationships>
</file>

<file path=ppt/slides/_rels/slide53.xml.rels><?xml version="1.0" encoding="UTF-8" standalone="yes"?>
<Relationships xmlns="http://schemas.openxmlformats.org/package/2006/relationships"><Relationship Id="rId3" Type="http://schemas.openxmlformats.org/officeDocument/2006/relationships/image" Target="../media/image58.svg"/><Relationship Id="rId2" Type="http://schemas.openxmlformats.org/officeDocument/2006/relationships/image" Target="../media/image57.png"/><Relationship Id="rId1" Type="http://schemas.openxmlformats.org/officeDocument/2006/relationships/slideLayout" Target="../slideLayouts/slideLayout1.xml"/><Relationship Id="rId5" Type="http://schemas.openxmlformats.org/officeDocument/2006/relationships/image" Target="../media/image60.svg"/><Relationship Id="rId4" Type="http://schemas.openxmlformats.org/officeDocument/2006/relationships/image" Target="../media/image59.png"/></Relationships>
</file>

<file path=ppt/slides/_rels/slide54.xml.rels><?xml version="1.0" encoding="UTF-8" standalone="yes"?>
<Relationships xmlns="http://schemas.openxmlformats.org/package/2006/relationships"><Relationship Id="rId3" Type="http://schemas.openxmlformats.org/officeDocument/2006/relationships/image" Target="../media/image62.svg"/><Relationship Id="rId2" Type="http://schemas.openxmlformats.org/officeDocument/2006/relationships/image" Target="../media/image61.png"/><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66.svg"/><Relationship Id="rId7" Type="http://schemas.openxmlformats.org/officeDocument/2006/relationships/image" Target="../media/image70.svg"/><Relationship Id="rId2" Type="http://schemas.openxmlformats.org/officeDocument/2006/relationships/image" Target="../media/image65.png"/><Relationship Id="rId1" Type="http://schemas.openxmlformats.org/officeDocument/2006/relationships/slideLayout" Target="../slideLayouts/slideLayout1.xml"/><Relationship Id="rId6" Type="http://schemas.openxmlformats.org/officeDocument/2006/relationships/image" Target="../media/image69.png"/><Relationship Id="rId5" Type="http://schemas.openxmlformats.org/officeDocument/2006/relationships/image" Target="../media/image68.svg"/><Relationship Id="rId4" Type="http://schemas.openxmlformats.org/officeDocument/2006/relationships/image" Target="../media/image67.png"/></Relationships>
</file>

<file path=ppt/slides/_rels/slide58.xml.rels><?xml version="1.0" encoding="UTF-8" standalone="yes"?>
<Relationships xmlns="http://schemas.openxmlformats.org/package/2006/relationships"><Relationship Id="rId3" Type="http://schemas.openxmlformats.org/officeDocument/2006/relationships/image" Target="../media/image72.svg"/><Relationship Id="rId2" Type="http://schemas.openxmlformats.org/officeDocument/2006/relationships/image" Target="../media/image71.png"/><Relationship Id="rId1" Type="http://schemas.openxmlformats.org/officeDocument/2006/relationships/slideLayout" Target="../slideLayouts/slideLayout1.xml"/><Relationship Id="rId5" Type="http://schemas.openxmlformats.org/officeDocument/2006/relationships/image" Target="../media/image74.svg"/><Relationship Id="rId4" Type="http://schemas.openxmlformats.org/officeDocument/2006/relationships/image" Target="../media/image73.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78.svg"/><Relationship Id="rId7" Type="http://schemas.openxmlformats.org/officeDocument/2006/relationships/image" Target="../media/image82.svg"/><Relationship Id="rId2" Type="http://schemas.openxmlformats.org/officeDocument/2006/relationships/image" Target="../media/image77.png"/><Relationship Id="rId1" Type="http://schemas.openxmlformats.org/officeDocument/2006/relationships/slideLayout" Target="../slideLayouts/slideLayout1.xml"/><Relationship Id="rId6" Type="http://schemas.openxmlformats.org/officeDocument/2006/relationships/image" Target="../media/image81.png"/><Relationship Id="rId5" Type="http://schemas.openxmlformats.org/officeDocument/2006/relationships/image" Target="../media/image80.svg"/><Relationship Id="rId4" Type="http://schemas.openxmlformats.org/officeDocument/2006/relationships/image" Target="../media/image79.png"/></Relationships>
</file>

<file path=ppt/slides/_rels/slide63.xml.rels><?xml version="1.0" encoding="UTF-8" standalone="yes"?>
<Relationships xmlns="http://schemas.openxmlformats.org/package/2006/relationships"><Relationship Id="rId3" Type="http://schemas.openxmlformats.org/officeDocument/2006/relationships/image" Target="../media/image84.svg"/><Relationship Id="rId2" Type="http://schemas.openxmlformats.org/officeDocument/2006/relationships/image" Target="../media/image83.pn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hyperlink" Target="https://ipk.nkp.cz/programy-podpory/irop-2021-2027%20sekci%20IROP%202021-2027" TargetMode="External"/><Relationship Id="rId1" Type="http://schemas.openxmlformats.org/officeDocument/2006/relationships/slideLayout" Target="../slideLayouts/slideLayout1.xml"/><Relationship Id="rId4" Type="http://schemas.openxmlformats.org/officeDocument/2006/relationships/image" Target="../media/image82.svg"/></Relationships>
</file>

<file path=ppt/slides/_rels/slide65.xml.rels><?xml version="1.0" encoding="UTF-8" standalone="yes"?>
<Relationships xmlns="http://schemas.openxmlformats.org/package/2006/relationships"><Relationship Id="rId3" Type="http://schemas.openxmlformats.org/officeDocument/2006/relationships/image" Target="../media/image78.svg"/><Relationship Id="rId7" Type="http://schemas.openxmlformats.org/officeDocument/2006/relationships/image" Target="../media/image84.svg"/><Relationship Id="rId2" Type="http://schemas.openxmlformats.org/officeDocument/2006/relationships/image" Target="../media/image77.png"/><Relationship Id="rId1" Type="http://schemas.openxmlformats.org/officeDocument/2006/relationships/slideLayout" Target="../slideLayouts/slideLayout1.xml"/><Relationship Id="rId6" Type="http://schemas.openxmlformats.org/officeDocument/2006/relationships/image" Target="../media/image83.png"/><Relationship Id="rId5" Type="http://schemas.openxmlformats.org/officeDocument/2006/relationships/image" Target="../media/image80.svg"/><Relationship Id="rId4" Type="http://schemas.openxmlformats.org/officeDocument/2006/relationships/image" Target="../media/image79.png"/></Relationships>
</file>

<file path=ppt/slides/_rels/slide66.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jpe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93.svg"/><Relationship Id="rId18" Type="http://schemas.openxmlformats.org/officeDocument/2006/relationships/image" Target="../media/image81.png"/><Relationship Id="rId3" Type="http://schemas.openxmlformats.org/officeDocument/2006/relationships/image" Target="../media/image89.svg"/><Relationship Id="rId21" Type="http://schemas.openxmlformats.org/officeDocument/2006/relationships/image" Target="../media/image84.svg"/><Relationship Id="rId7" Type="http://schemas.openxmlformats.org/officeDocument/2006/relationships/image" Target="../media/image91.svg"/><Relationship Id="rId12" Type="http://schemas.openxmlformats.org/officeDocument/2006/relationships/image" Target="../media/image92.png"/><Relationship Id="rId17" Type="http://schemas.openxmlformats.org/officeDocument/2006/relationships/image" Target="../media/image80.svg"/><Relationship Id="rId2" Type="http://schemas.openxmlformats.org/officeDocument/2006/relationships/image" Target="../media/image88.png"/><Relationship Id="rId16" Type="http://schemas.openxmlformats.org/officeDocument/2006/relationships/image" Target="../media/image79.png"/><Relationship Id="rId20" Type="http://schemas.openxmlformats.org/officeDocument/2006/relationships/image" Target="../media/image83.png"/><Relationship Id="rId1" Type="http://schemas.openxmlformats.org/officeDocument/2006/relationships/slideLayout" Target="../slideLayouts/slideLayout1.xml"/><Relationship Id="rId6" Type="http://schemas.openxmlformats.org/officeDocument/2006/relationships/image" Target="../media/image90.png"/><Relationship Id="rId11" Type="http://schemas.openxmlformats.org/officeDocument/2006/relationships/image" Target="../media/image48.svg"/><Relationship Id="rId5" Type="http://schemas.openxmlformats.org/officeDocument/2006/relationships/image" Target="../media/image32.svg"/><Relationship Id="rId15" Type="http://schemas.openxmlformats.org/officeDocument/2006/relationships/image" Target="../media/image78.svg"/><Relationship Id="rId23" Type="http://schemas.openxmlformats.org/officeDocument/2006/relationships/image" Target="../media/image95.svg"/><Relationship Id="rId10" Type="http://schemas.openxmlformats.org/officeDocument/2006/relationships/image" Target="../media/image47.png"/><Relationship Id="rId19" Type="http://schemas.openxmlformats.org/officeDocument/2006/relationships/image" Target="../media/image82.svg"/><Relationship Id="rId4" Type="http://schemas.openxmlformats.org/officeDocument/2006/relationships/image" Target="../media/image31.png"/><Relationship Id="rId9" Type="http://schemas.openxmlformats.org/officeDocument/2006/relationships/image" Target="../media/image46.svg"/><Relationship Id="rId14" Type="http://schemas.openxmlformats.org/officeDocument/2006/relationships/image" Target="../media/image77.png"/><Relationship Id="rId22" Type="http://schemas.openxmlformats.org/officeDocument/2006/relationships/image" Target="../media/image94.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diagramLayout" Target="../diagrams/layout1.xml"/><Relationship Id="rId7" Type="http://schemas.openxmlformats.org/officeDocument/2006/relationships/image" Target="../media/image7.png"/><Relationship Id="rId2" Type="http://schemas.openxmlformats.org/officeDocument/2006/relationships/diagramData" Target="../diagrams/data1.xml"/><Relationship Id="rId1" Type="http://schemas.openxmlformats.org/officeDocument/2006/relationships/slideLayout" Target="../slideLayouts/slideLayout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 Id="rId9" Type="http://schemas.openxmlformats.org/officeDocument/2006/relationships/image" Target="../media/image8.jpg"/></Relationships>
</file>

<file path=ppt/slides/_rels/slide70.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8" Type="http://schemas.openxmlformats.org/officeDocument/2006/relationships/image" Target="../media/image103.png"/><Relationship Id="rId13" Type="http://schemas.openxmlformats.org/officeDocument/2006/relationships/image" Target="../media/image95.svg"/><Relationship Id="rId3" Type="http://schemas.openxmlformats.org/officeDocument/2006/relationships/image" Target="../media/image98.svg"/><Relationship Id="rId7" Type="http://schemas.openxmlformats.org/officeDocument/2006/relationships/image" Target="../media/image102.svg"/><Relationship Id="rId12" Type="http://schemas.openxmlformats.org/officeDocument/2006/relationships/image" Target="../media/image94.png"/><Relationship Id="rId2" Type="http://schemas.openxmlformats.org/officeDocument/2006/relationships/image" Target="../media/image97.png"/><Relationship Id="rId1" Type="http://schemas.openxmlformats.org/officeDocument/2006/relationships/slideLayout" Target="../slideLayouts/slideLayout1.xml"/><Relationship Id="rId6" Type="http://schemas.openxmlformats.org/officeDocument/2006/relationships/image" Target="../media/image101.png"/><Relationship Id="rId11" Type="http://schemas.openxmlformats.org/officeDocument/2006/relationships/image" Target="../media/image89.svg"/><Relationship Id="rId5" Type="http://schemas.openxmlformats.org/officeDocument/2006/relationships/image" Target="../media/image100.svg"/><Relationship Id="rId10" Type="http://schemas.openxmlformats.org/officeDocument/2006/relationships/image" Target="../media/image88.png"/><Relationship Id="rId4" Type="http://schemas.openxmlformats.org/officeDocument/2006/relationships/image" Target="../media/image99.png"/><Relationship Id="rId9" Type="http://schemas.openxmlformats.org/officeDocument/2006/relationships/image" Target="../media/image104.sv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hyperlink" Target="https://www.audit-bezpecnosti.cz/media/file/bezpecnostni-inspekce-pozemnich-komunikaci-metodika-provadeni.pdf" TargetMode="Externa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1.xml"/><Relationship Id="rId4" Type="http://schemas.microsoft.com/office/2007/relationships/hdphoto" Target="../media/hdphoto2.wdp"/></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109.svg"/><Relationship Id="rId7" Type="http://schemas.openxmlformats.org/officeDocument/2006/relationships/image" Target="../media/image113.svg"/><Relationship Id="rId2" Type="http://schemas.openxmlformats.org/officeDocument/2006/relationships/image" Target="../media/image108.png"/><Relationship Id="rId1" Type="http://schemas.openxmlformats.org/officeDocument/2006/relationships/slideLayout" Target="../slideLayouts/slideLayout1.xml"/><Relationship Id="rId6" Type="http://schemas.openxmlformats.org/officeDocument/2006/relationships/image" Target="../media/image112.png"/><Relationship Id="rId5" Type="http://schemas.openxmlformats.org/officeDocument/2006/relationships/image" Target="../media/image111.svg"/><Relationship Id="rId4" Type="http://schemas.openxmlformats.org/officeDocument/2006/relationships/image" Target="../media/image110.png"/></Relationships>
</file>

<file path=ppt/slides/_rels/slide8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www.irop.mmr.cz/" TargetMode="External"/><Relationship Id="rId1" Type="http://schemas.openxmlformats.org/officeDocument/2006/relationships/slideLayout" Target="../slideLayouts/slideLayout1.xml"/><Relationship Id="rId5" Type="http://schemas.openxmlformats.org/officeDocument/2006/relationships/image" Target="../media/image114.png"/><Relationship Id="rId4" Type="http://schemas.openxmlformats.org/officeDocument/2006/relationships/image" Target="../media/image15.svg"/></Relationships>
</file>

<file path=ppt/slides/_rels/slide8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www.irop.mmr.cz/" TargetMode="External"/><Relationship Id="rId1" Type="http://schemas.openxmlformats.org/officeDocument/2006/relationships/slideLayout" Target="../slideLayouts/slideLayout1.xml"/><Relationship Id="rId5" Type="http://schemas.openxmlformats.org/officeDocument/2006/relationships/image" Target="../media/image115.emf"/><Relationship Id="rId4" Type="http://schemas.openxmlformats.org/officeDocument/2006/relationships/image" Target="../media/image15.sv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3" Type="http://schemas.openxmlformats.org/officeDocument/2006/relationships/hyperlink" Target="https://www.dotaceeu.cz/cs/evropske-fondy-v-cr/kohezni-politika-po-roce-2020/metodicke-dokumenty/metodicke-dokumenty-v-gesci-mmr-cr/metodicky-pokyn-pro-oblast-zadavani-zakazek" TargetMode="External"/><Relationship Id="rId2" Type="http://schemas.openxmlformats.org/officeDocument/2006/relationships/hyperlink" Target="https://irop.mmr.cz/cs/irop-2021-2027/dokumenty" TargetMode="External"/><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2" Type="http://schemas.openxmlformats.org/officeDocument/2006/relationships/hyperlink" Target="https://iskp21.mssf.cz/" TargetMode="External"/><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68A737-6413-1046-BFA6-F6A3779A8C3F}"/>
              </a:ext>
            </a:extLst>
          </p:cNvPr>
          <p:cNvSpPr txBox="1">
            <a:spLocks/>
          </p:cNvSpPr>
          <p:nvPr/>
        </p:nvSpPr>
        <p:spPr>
          <a:xfrm>
            <a:off x="779228" y="927335"/>
            <a:ext cx="7621822" cy="3208337"/>
          </a:xfrm>
          <a:prstGeom prst="rect">
            <a:avLst/>
          </a:prstGeom>
        </p:spPr>
        <p:txBody>
          <a:bodyP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5000" dirty="0">
                <a:solidFill>
                  <a:schemeClr val="bg1"/>
                </a:solidFill>
                <a:latin typeface="Arial" panose="020B0604020202020204" pitchFamily="34" charset="0"/>
                <a:cs typeface="Arial" panose="020B0604020202020204" pitchFamily="34" charset="0"/>
              </a:rPr>
              <a:t>IROP TOUR</a:t>
            </a:r>
          </a:p>
          <a:p>
            <a:pPr algn="ctr"/>
            <a:endParaRPr lang="cs-CZ" dirty="0">
              <a:solidFill>
                <a:schemeClr val="bg1"/>
              </a:solidFill>
              <a:latin typeface="Arial" panose="020B0604020202020204" pitchFamily="34" charset="0"/>
              <a:cs typeface="Arial" panose="020B0604020202020204" pitchFamily="34" charset="0"/>
            </a:endParaRPr>
          </a:p>
          <a:p>
            <a:pPr algn="ctr"/>
            <a:r>
              <a:rPr lang="cs-CZ" dirty="0">
                <a:solidFill>
                  <a:schemeClr val="bg1"/>
                </a:solidFill>
                <a:latin typeface="Arial" panose="020B0604020202020204" pitchFamily="34" charset="0"/>
                <a:cs typeface="Arial" panose="020B0604020202020204" pitchFamily="34" charset="0"/>
              </a:rPr>
              <a:t>Centrum pro regionální rozvoj představuje </a:t>
            </a:r>
          </a:p>
          <a:p>
            <a:pPr algn="ctr"/>
            <a:r>
              <a:rPr lang="cs-CZ" dirty="0">
                <a:solidFill>
                  <a:schemeClr val="bg1"/>
                </a:solidFill>
                <a:latin typeface="Arial" panose="020B0604020202020204" pitchFamily="34" charset="0"/>
                <a:cs typeface="Arial" panose="020B0604020202020204" pitchFamily="34" charset="0"/>
              </a:rPr>
              <a:t>IROP 2021-2027</a:t>
            </a:r>
            <a:r>
              <a:rPr lang="cs-CZ" sz="5000" dirty="0">
                <a:solidFill>
                  <a:srgbClr val="FF0000"/>
                </a:solidFill>
                <a:latin typeface="Arial" panose="020B0604020202020204" pitchFamily="34" charset="0"/>
                <a:cs typeface="Arial" panose="020B0604020202020204" pitchFamily="34" charset="0"/>
              </a:rPr>
              <a:t>.</a:t>
            </a:r>
          </a:p>
        </p:txBody>
      </p:sp>
      <p:sp>
        <p:nvSpPr>
          <p:cNvPr id="4" name="Text Placeholder 4">
            <a:extLst>
              <a:ext uri="{FF2B5EF4-FFF2-40B4-BE49-F238E27FC236}">
                <a16:creationId xmlns:a16="http://schemas.microsoft.com/office/drawing/2014/main" id="{9A93C5EC-424C-AC4D-B30E-0A1EDBAEB96F}"/>
              </a:ext>
            </a:extLst>
          </p:cNvPr>
          <p:cNvSpPr txBox="1">
            <a:spLocks/>
          </p:cNvSpPr>
          <p:nvPr/>
        </p:nvSpPr>
        <p:spPr>
          <a:xfrm>
            <a:off x="779228" y="5577122"/>
            <a:ext cx="6524625" cy="369888"/>
          </a:xfrm>
          <a:prstGeom prst="rect">
            <a:avLst/>
          </a:prstGeom>
        </p:spPr>
        <p:txBody>
          <a:bodyPr>
            <a:normAutofit/>
          </a:bodyPr>
          <a:lstStyle>
            <a:lvl1pPr marL="0" indent="0" algn="l" defTabSz="457200" rtl="0" eaLnBrk="1" latinLnBrk="0" hangingPunct="1">
              <a:lnSpc>
                <a:spcPct val="100000"/>
              </a:lnSpc>
              <a:spcBef>
                <a:spcPct val="20000"/>
              </a:spcBef>
              <a:spcAft>
                <a:spcPts val="200"/>
              </a:spcAft>
              <a:buFont typeface="Arial"/>
              <a:buNone/>
              <a:defRPr sz="1800" kern="1200">
                <a:solidFill>
                  <a:schemeClr val="tx1"/>
                </a:solidFill>
                <a:latin typeface="+mn-lt"/>
                <a:ea typeface="+mn-ea"/>
                <a:cs typeface="+mn-cs"/>
              </a:defRPr>
            </a:lvl1pPr>
            <a:lvl2pPr marL="454025" indent="-187325" algn="l" defTabSz="457200" rtl="0" eaLnBrk="1" latinLnBrk="0" hangingPunct="1">
              <a:lnSpc>
                <a:spcPct val="100000"/>
              </a:lnSpc>
              <a:spcBef>
                <a:spcPts val="1680"/>
              </a:spcBef>
              <a:spcAft>
                <a:spcPts val="0"/>
              </a:spcAft>
              <a:buFont typeface="Arial"/>
              <a:buChar char="•"/>
              <a:defRPr sz="2000" b="1" kern="1200">
                <a:solidFill>
                  <a:srgbClr val="00529C"/>
                </a:solidFill>
                <a:latin typeface="+mn-lt"/>
                <a:ea typeface="+mn-ea"/>
                <a:cs typeface="+mn-cs"/>
              </a:defRPr>
            </a:lvl2pPr>
            <a:lvl3pPr marL="720725" indent="-187325" algn="l" defTabSz="457200" rtl="0" eaLnBrk="1" latinLnBrk="0" hangingPunct="1">
              <a:lnSpc>
                <a:spcPct val="100000"/>
              </a:lnSpc>
              <a:spcBef>
                <a:spcPts val="700"/>
              </a:spcBef>
              <a:spcAft>
                <a:spcPts val="0"/>
              </a:spcAft>
              <a:buFont typeface="Arial"/>
              <a:buChar char="•"/>
              <a:defRPr sz="1600" kern="1200">
                <a:solidFill>
                  <a:schemeClr val="tx1"/>
                </a:solidFill>
                <a:latin typeface="+mn-lt"/>
                <a:ea typeface="+mn-ea"/>
                <a:cs typeface="+mn-cs"/>
              </a:defRPr>
            </a:lvl3pPr>
            <a:lvl4pPr marL="987425" indent="-187325"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4pPr>
            <a:lvl5pPr marL="1254125" indent="-173038"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cs-CZ" sz="1400" dirty="0">
                <a:solidFill>
                  <a:schemeClr val="bg1"/>
                </a:solidFill>
                <a:latin typeface="Arial" panose="020B0604020202020204" pitchFamily="34" charset="0"/>
                <a:cs typeface="Arial" panose="020B0604020202020204" pitchFamily="34" charset="0"/>
              </a:rPr>
              <a:t>3.5. 2022 Karlovy Vary</a:t>
            </a:r>
          </a:p>
          <a:p>
            <a:endParaRPr lang="en-US" dirty="0"/>
          </a:p>
        </p:txBody>
      </p:sp>
    </p:spTree>
    <p:extLst>
      <p:ext uri="{BB962C8B-B14F-4D97-AF65-F5344CB8AC3E}">
        <p14:creationId xmlns:p14="http://schemas.microsoft.com/office/powerpoint/2010/main" val="27726927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2143FBC1-9207-4AEB-B2ED-CBF7AA903A4F}"/>
              </a:ext>
            </a:extLst>
          </p:cNvPr>
          <p:cNvSpPr txBox="1"/>
          <p:nvPr/>
        </p:nvSpPr>
        <p:spPr>
          <a:xfrm>
            <a:off x="1566644" y="459680"/>
            <a:ext cx="6662956" cy="584775"/>
          </a:xfrm>
          <a:prstGeom prst="rect">
            <a:avLst/>
          </a:prstGeom>
          <a:noFill/>
        </p:spPr>
        <p:txBody>
          <a:bodyPr wrap="square">
            <a:spAutoFit/>
          </a:bodyPr>
          <a:lstStyle/>
          <a:p>
            <a:r>
              <a:rPr kumimoji="0" lang="cs-CZ" sz="3200" b="1" i="0" u="none" strike="noStrike" kern="0" cap="none" spc="0" normalizeH="0" baseline="0" noProof="0">
                <a:ln>
                  <a:noFill/>
                </a:ln>
                <a:solidFill>
                  <a:schemeClr val="bg1"/>
                </a:solidFill>
                <a:effectLst/>
                <a:uLnTx/>
                <a:uFillTx/>
                <a:latin typeface="Arial"/>
                <a:ea typeface="+mn-ea"/>
                <a:cs typeface="Arial"/>
                <a:sym typeface="Arial"/>
              </a:rPr>
              <a:t>Harmonogram přípravy IROP</a:t>
            </a:r>
            <a:endParaRPr lang="cs-CZ">
              <a:solidFill>
                <a:schemeClr val="bg1"/>
              </a:solidFill>
            </a:endParaRPr>
          </a:p>
        </p:txBody>
      </p:sp>
      <p:graphicFrame>
        <p:nvGraphicFramePr>
          <p:cNvPr id="3" name="Tabulka 2">
            <a:extLst>
              <a:ext uri="{FF2B5EF4-FFF2-40B4-BE49-F238E27FC236}">
                <a16:creationId xmlns:a16="http://schemas.microsoft.com/office/drawing/2014/main" id="{D073EA09-6E98-4422-AD92-2240BC159512}"/>
              </a:ext>
            </a:extLst>
          </p:cNvPr>
          <p:cNvGraphicFramePr>
            <a:graphicFrameLocks noGrp="1"/>
          </p:cNvGraphicFramePr>
          <p:nvPr>
            <p:extLst>
              <p:ext uri="{D42A27DB-BD31-4B8C-83A1-F6EECF244321}">
                <p14:modId xmlns:p14="http://schemas.microsoft.com/office/powerpoint/2010/main" val="3362620533"/>
              </p:ext>
            </p:extLst>
          </p:nvPr>
        </p:nvGraphicFramePr>
        <p:xfrm>
          <a:off x="842588" y="1170290"/>
          <a:ext cx="7269566" cy="4924831"/>
        </p:xfrm>
        <a:graphic>
          <a:graphicData uri="http://schemas.openxmlformats.org/drawingml/2006/table">
            <a:tbl>
              <a:tblPr firstRow="1" firstCol="1" bandRow="1">
                <a:tableStyleId>{FABFCF23-3B69-468F-B69F-88F6DE6A72F2}</a:tableStyleId>
              </a:tblPr>
              <a:tblGrid>
                <a:gridCol w="3464990">
                  <a:extLst>
                    <a:ext uri="{9D8B030D-6E8A-4147-A177-3AD203B41FA5}">
                      <a16:colId xmlns:a16="http://schemas.microsoft.com/office/drawing/2014/main" val="3516168902"/>
                    </a:ext>
                  </a:extLst>
                </a:gridCol>
                <a:gridCol w="1788486">
                  <a:extLst>
                    <a:ext uri="{9D8B030D-6E8A-4147-A177-3AD203B41FA5}">
                      <a16:colId xmlns:a16="http://schemas.microsoft.com/office/drawing/2014/main" val="36766155"/>
                    </a:ext>
                  </a:extLst>
                </a:gridCol>
                <a:gridCol w="2016090">
                  <a:extLst>
                    <a:ext uri="{9D8B030D-6E8A-4147-A177-3AD203B41FA5}">
                      <a16:colId xmlns:a16="http://schemas.microsoft.com/office/drawing/2014/main" val="2959381974"/>
                    </a:ext>
                  </a:extLst>
                </a:gridCol>
              </a:tblGrid>
              <a:tr h="576116">
                <a:tc>
                  <a:txBody>
                    <a:bodyPr/>
                    <a:lstStyle/>
                    <a:p>
                      <a:pPr algn="ctr">
                        <a:lnSpc>
                          <a:spcPct val="100000"/>
                        </a:lnSpc>
                        <a:spcAft>
                          <a:spcPts val="0"/>
                        </a:spcAft>
                      </a:pPr>
                      <a:r>
                        <a:rPr lang="cs-CZ" sz="1600" b="1">
                          <a:effectLst/>
                          <a:latin typeface="Arial" panose="020B0604020202020204" pitchFamily="34" charset="0"/>
                          <a:cs typeface="Arial" panose="020B0604020202020204" pitchFamily="34" charset="0"/>
                        </a:rPr>
                        <a:t>Úkol</a:t>
                      </a:r>
                      <a:endParaRPr lang="cs-CZ" sz="16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R w="12700" cap="flat" cmpd="sng" algn="ctr">
                      <a:solidFill>
                        <a:schemeClr val="accent1">
                          <a:lumMod val="60000"/>
                          <a:lumOff val="40000"/>
                        </a:schemeClr>
                      </a:solidFill>
                      <a:prstDash val="solid"/>
                      <a:round/>
                      <a:headEnd type="none" w="med" len="med"/>
                      <a:tailEnd type="none" w="med" len="med"/>
                    </a:lnR>
                  </a:tcPr>
                </a:tc>
                <a:tc>
                  <a:txBody>
                    <a:bodyPr/>
                    <a:lstStyle/>
                    <a:p>
                      <a:pPr algn="ctr">
                        <a:lnSpc>
                          <a:spcPct val="100000"/>
                        </a:lnSpc>
                        <a:spcAft>
                          <a:spcPts val="0"/>
                        </a:spcAft>
                      </a:pPr>
                      <a:r>
                        <a:rPr lang="cs-CZ" sz="1600" b="1">
                          <a:effectLst/>
                          <a:latin typeface="Arial" panose="020B0604020202020204" pitchFamily="34" charset="0"/>
                          <a:cs typeface="Arial" panose="020B0604020202020204" pitchFamily="34" charset="0"/>
                        </a:rPr>
                        <a:t>Termín</a:t>
                      </a:r>
                      <a:endParaRPr lang="cs-CZ" sz="16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tcPr>
                </a:tc>
                <a:tc>
                  <a:txBody>
                    <a:bodyPr/>
                    <a:lstStyle/>
                    <a:p>
                      <a:pPr algn="ctr">
                        <a:lnSpc>
                          <a:spcPct val="100000"/>
                        </a:lnSpc>
                        <a:spcAft>
                          <a:spcPts val="0"/>
                        </a:spcAft>
                      </a:pPr>
                      <a:r>
                        <a:rPr lang="cs-CZ" sz="1600" b="1">
                          <a:effectLst/>
                          <a:latin typeface="Arial" panose="020B0604020202020204" pitchFamily="34" charset="0"/>
                          <a:cs typeface="Arial" panose="020B0604020202020204" pitchFamily="34" charset="0"/>
                        </a:rPr>
                        <a:t>Garant</a:t>
                      </a:r>
                      <a:endParaRPr lang="cs-CZ" sz="16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accent1">
                          <a:lumMod val="60000"/>
                          <a:lumOff val="40000"/>
                        </a:schemeClr>
                      </a:solidFill>
                      <a:prstDash val="solid"/>
                      <a:round/>
                      <a:headEnd type="none" w="med" len="med"/>
                      <a:tailEnd type="none" w="med" len="med"/>
                    </a:lnL>
                  </a:tcPr>
                </a:tc>
                <a:extLst>
                  <a:ext uri="{0D108BD9-81ED-4DB2-BD59-A6C34878D82A}">
                    <a16:rowId xmlns:a16="http://schemas.microsoft.com/office/drawing/2014/main" val="758355515"/>
                  </a:ext>
                </a:extLst>
              </a:tr>
              <a:tr h="458166">
                <a:tc>
                  <a:txBody>
                    <a:bodyPr/>
                    <a:lstStyle/>
                    <a:p>
                      <a:pPr>
                        <a:lnSpc>
                          <a:spcPct val="107000"/>
                        </a:lnSpc>
                        <a:spcAft>
                          <a:spcPts val="0"/>
                        </a:spcAft>
                      </a:pPr>
                      <a:r>
                        <a:rPr lang="cs-CZ" sz="1600" b="1">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Vydání SEA hodnocení </a:t>
                      </a:r>
                      <a:endParaRPr lang="cs-CZ" sz="160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R w="12700" cap="flat" cmpd="sng" algn="ctr">
                      <a:solidFill>
                        <a:schemeClr val="accent1">
                          <a:lumMod val="60000"/>
                          <a:lumOff val="40000"/>
                        </a:schemeClr>
                      </a:solidFill>
                      <a:prstDash val="solid"/>
                      <a:round/>
                      <a:headEnd type="none" w="med" len="med"/>
                      <a:tailEnd type="none" w="med" len="med"/>
                    </a:lnR>
                  </a:tcPr>
                </a:tc>
                <a:tc>
                  <a:txBody>
                    <a:bodyPr/>
                    <a:lstStyle/>
                    <a:p>
                      <a:pPr>
                        <a:lnSpc>
                          <a:spcPct val="107000"/>
                        </a:lnSpc>
                        <a:spcAft>
                          <a:spcPts val="0"/>
                        </a:spcAft>
                      </a:pPr>
                      <a:r>
                        <a:rPr lang="cs-CZ" sz="1600" b="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25. 10. 2021 </a:t>
                      </a:r>
                    </a:p>
                  </a:txBody>
                  <a:tcPr marL="68580" marR="68580" marT="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tcPr>
                </a:tc>
                <a:tc>
                  <a:txBody>
                    <a:bodyPr/>
                    <a:lstStyle/>
                    <a:p>
                      <a:pPr>
                        <a:lnSpc>
                          <a:spcPct val="107000"/>
                        </a:lnSpc>
                        <a:spcAft>
                          <a:spcPts val="0"/>
                        </a:spcAft>
                      </a:pPr>
                      <a:r>
                        <a:rPr lang="cs-CZ" sz="1600" b="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MŽP</a:t>
                      </a:r>
                    </a:p>
                  </a:txBody>
                  <a:tcPr marL="68580" marR="68580" marT="0" marB="0">
                    <a:lnL w="12700" cap="flat" cmpd="sng" algn="ctr">
                      <a:solidFill>
                        <a:schemeClr val="accent1">
                          <a:lumMod val="60000"/>
                          <a:lumOff val="40000"/>
                        </a:schemeClr>
                      </a:solidFill>
                      <a:prstDash val="solid"/>
                      <a:round/>
                      <a:headEnd type="none" w="med" len="med"/>
                      <a:tailEnd type="none" w="med" len="med"/>
                    </a:lnL>
                  </a:tcPr>
                </a:tc>
                <a:extLst>
                  <a:ext uri="{0D108BD9-81ED-4DB2-BD59-A6C34878D82A}">
                    <a16:rowId xmlns:a16="http://schemas.microsoft.com/office/drawing/2014/main" val="3546126695"/>
                  </a:ext>
                </a:extLst>
              </a:tr>
              <a:tr h="450011">
                <a:tc>
                  <a:txBody>
                    <a:bodyPr/>
                    <a:lstStyle/>
                    <a:p>
                      <a:pPr>
                        <a:lnSpc>
                          <a:spcPct val="107000"/>
                        </a:lnSpc>
                        <a:spcAft>
                          <a:spcPts val="0"/>
                        </a:spcAft>
                      </a:pPr>
                      <a:r>
                        <a:rPr lang="cs-CZ" sz="1600" b="1">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Schválení PD IROP vládou </a:t>
                      </a:r>
                      <a:endParaRPr lang="cs-CZ" sz="160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R w="12700" cap="flat" cmpd="sng" algn="ctr">
                      <a:solidFill>
                        <a:schemeClr val="accent1">
                          <a:lumMod val="60000"/>
                          <a:lumOff val="40000"/>
                        </a:schemeClr>
                      </a:solidFill>
                      <a:prstDash val="solid"/>
                      <a:round/>
                      <a:headEnd type="none" w="med" len="med"/>
                      <a:tailEnd type="none" w="med" len="med"/>
                    </a:lnR>
                  </a:tcPr>
                </a:tc>
                <a:tc>
                  <a:txBody>
                    <a:bodyPr/>
                    <a:lstStyle/>
                    <a:p>
                      <a:pPr>
                        <a:lnSpc>
                          <a:spcPct val="107000"/>
                        </a:lnSpc>
                        <a:spcAft>
                          <a:spcPts val="0"/>
                        </a:spcAft>
                      </a:pPr>
                      <a:r>
                        <a:rPr lang="cs-CZ" sz="1600" b="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5. 11. 2021 </a:t>
                      </a:r>
                    </a:p>
                  </a:txBody>
                  <a:tcPr marL="68580" marR="68580" marT="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tcPr>
                </a:tc>
                <a:tc>
                  <a:txBody>
                    <a:bodyPr/>
                    <a:lstStyle/>
                    <a:p>
                      <a:pPr>
                        <a:lnSpc>
                          <a:spcPct val="107000"/>
                        </a:lnSpc>
                        <a:spcAft>
                          <a:spcPts val="0"/>
                        </a:spcAft>
                      </a:pPr>
                      <a:r>
                        <a:rPr lang="cs-CZ" sz="1600" b="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Vláda/ŘO IROP</a:t>
                      </a:r>
                    </a:p>
                  </a:txBody>
                  <a:tcPr marL="68580" marR="68580" marT="0" marB="0">
                    <a:lnL w="12700" cap="flat" cmpd="sng" algn="ctr">
                      <a:solidFill>
                        <a:schemeClr val="accent1">
                          <a:lumMod val="60000"/>
                          <a:lumOff val="40000"/>
                        </a:schemeClr>
                      </a:solidFill>
                      <a:prstDash val="solid"/>
                      <a:round/>
                      <a:headEnd type="none" w="med" len="med"/>
                      <a:tailEnd type="none" w="med" len="med"/>
                    </a:lnL>
                  </a:tcPr>
                </a:tc>
                <a:extLst>
                  <a:ext uri="{0D108BD9-81ED-4DB2-BD59-A6C34878D82A}">
                    <a16:rowId xmlns:a16="http://schemas.microsoft.com/office/drawing/2014/main" val="140615432"/>
                  </a:ext>
                </a:extLst>
              </a:tr>
              <a:tr h="426822">
                <a:tc>
                  <a:txBody>
                    <a:bodyPr/>
                    <a:lstStyle/>
                    <a:p>
                      <a:pPr>
                        <a:lnSpc>
                          <a:spcPct val="107000"/>
                        </a:lnSpc>
                        <a:spcAft>
                          <a:spcPts val="0"/>
                        </a:spcAft>
                      </a:pPr>
                      <a:r>
                        <a:rPr lang="cs-CZ" sz="160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0. jednání Monitorovacího výboru IROP </a:t>
                      </a:r>
                    </a:p>
                  </a:txBody>
                  <a:tcPr marL="68580" marR="68580" marT="0" marB="0">
                    <a:lnR w="12700" cap="flat" cmpd="sng" algn="ctr">
                      <a:solidFill>
                        <a:schemeClr val="accent1">
                          <a:lumMod val="60000"/>
                          <a:lumOff val="40000"/>
                        </a:schemeClr>
                      </a:solidFill>
                      <a:prstDash val="solid"/>
                      <a:round/>
                      <a:headEnd type="none" w="med" len="med"/>
                      <a:tailEnd type="none" w="med" len="med"/>
                    </a:lnR>
                  </a:tcPr>
                </a:tc>
                <a:tc>
                  <a:txBody>
                    <a:bodyPr/>
                    <a:lstStyle/>
                    <a:p>
                      <a:pPr>
                        <a:lnSpc>
                          <a:spcPct val="107000"/>
                        </a:lnSpc>
                        <a:spcAft>
                          <a:spcPts val="0"/>
                        </a:spcAft>
                      </a:pPr>
                      <a:r>
                        <a:rPr lang="cs-CZ" sz="160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17. 12. 2021</a:t>
                      </a:r>
                    </a:p>
                  </a:txBody>
                  <a:tcPr marL="68580" marR="68580" marT="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tcPr>
                </a:tc>
                <a:tc>
                  <a:txBody>
                    <a:bodyPr/>
                    <a:lstStyle/>
                    <a:p>
                      <a:pPr>
                        <a:lnSpc>
                          <a:spcPct val="107000"/>
                        </a:lnSpc>
                        <a:spcAft>
                          <a:spcPts val="0"/>
                        </a:spcAft>
                      </a:pPr>
                      <a:r>
                        <a:rPr lang="cs-CZ" sz="160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ŘO IROP</a:t>
                      </a:r>
                    </a:p>
                  </a:txBody>
                  <a:tcPr marL="68580" marR="68580" marT="0" marB="0">
                    <a:lnL w="12700" cap="flat" cmpd="sng" algn="ctr">
                      <a:solidFill>
                        <a:schemeClr val="accent1">
                          <a:lumMod val="60000"/>
                          <a:lumOff val="40000"/>
                        </a:schemeClr>
                      </a:solidFill>
                      <a:prstDash val="solid"/>
                      <a:round/>
                      <a:headEnd type="none" w="med" len="med"/>
                      <a:tailEnd type="none" w="med" len="med"/>
                    </a:lnL>
                  </a:tcPr>
                </a:tc>
                <a:extLst>
                  <a:ext uri="{0D108BD9-81ED-4DB2-BD59-A6C34878D82A}">
                    <a16:rowId xmlns:a16="http://schemas.microsoft.com/office/drawing/2014/main" val="379795165"/>
                  </a:ext>
                </a:extLst>
              </a:tr>
              <a:tr h="480890">
                <a:tc>
                  <a:txBody>
                    <a:bodyPr/>
                    <a:lstStyle/>
                    <a:p>
                      <a:pPr>
                        <a:lnSpc>
                          <a:spcPct val="107000"/>
                        </a:lnSpc>
                        <a:spcAft>
                          <a:spcPts val="0"/>
                        </a:spcAft>
                      </a:pPr>
                      <a:r>
                        <a:rPr lang="cs-CZ" sz="160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Oficiální odeslání PD IROP na EK  - </a:t>
                      </a:r>
                    </a:p>
                    <a:p>
                      <a:pPr>
                        <a:lnSpc>
                          <a:spcPct val="107000"/>
                        </a:lnSpc>
                        <a:spcAft>
                          <a:spcPts val="0"/>
                        </a:spcAft>
                      </a:pPr>
                      <a:r>
                        <a:rPr lang="cs-CZ" sz="160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začátek formálního vyjednávání s EK</a:t>
                      </a:r>
                    </a:p>
                  </a:txBody>
                  <a:tcPr marL="68580" marR="68580" marT="0" marB="0">
                    <a:lnR w="12700" cap="flat" cmpd="sng" algn="ctr">
                      <a:solidFill>
                        <a:schemeClr val="accent1">
                          <a:lumMod val="60000"/>
                          <a:lumOff val="40000"/>
                        </a:schemeClr>
                      </a:solidFill>
                      <a:prstDash val="solid"/>
                      <a:round/>
                      <a:headEnd type="none" w="med" len="med"/>
                      <a:tailEnd type="none" w="med" len="med"/>
                    </a:lnR>
                  </a:tcPr>
                </a:tc>
                <a:tc>
                  <a:txBody>
                    <a:bodyPr/>
                    <a:lstStyle/>
                    <a:p>
                      <a:pPr>
                        <a:lnSpc>
                          <a:spcPct val="107000"/>
                        </a:lnSpc>
                        <a:spcAft>
                          <a:spcPts val="0"/>
                        </a:spcAft>
                      </a:pPr>
                      <a:r>
                        <a:rPr lang="cs-CZ" sz="160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19. 1. 2022</a:t>
                      </a:r>
                    </a:p>
                  </a:txBody>
                  <a:tcPr marL="68580" marR="68580" marT="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tcPr>
                </a:tc>
                <a:tc>
                  <a:txBody>
                    <a:bodyPr/>
                    <a:lstStyle/>
                    <a:p>
                      <a:pPr>
                        <a:lnSpc>
                          <a:spcPct val="107000"/>
                        </a:lnSpc>
                        <a:spcAft>
                          <a:spcPts val="0"/>
                        </a:spcAft>
                      </a:pPr>
                      <a:r>
                        <a:rPr lang="cs-CZ" sz="160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ŘO IROP</a:t>
                      </a:r>
                    </a:p>
                  </a:txBody>
                  <a:tcPr marL="68580" marR="68580" marT="0" marB="0">
                    <a:lnL w="12700" cap="flat" cmpd="sng" algn="ctr">
                      <a:solidFill>
                        <a:schemeClr val="accent1">
                          <a:lumMod val="60000"/>
                          <a:lumOff val="40000"/>
                        </a:schemeClr>
                      </a:solidFill>
                      <a:prstDash val="solid"/>
                      <a:round/>
                      <a:headEnd type="none" w="med" len="med"/>
                      <a:tailEnd type="none" w="med" len="med"/>
                    </a:lnL>
                  </a:tcPr>
                </a:tc>
                <a:extLst>
                  <a:ext uri="{0D108BD9-81ED-4DB2-BD59-A6C34878D82A}">
                    <a16:rowId xmlns:a16="http://schemas.microsoft.com/office/drawing/2014/main" val="94929886"/>
                  </a:ext>
                </a:extLst>
              </a:tr>
              <a:tr h="480843">
                <a:tc>
                  <a:txBody>
                    <a:bodyPr/>
                    <a:lstStyle/>
                    <a:p>
                      <a:pPr>
                        <a:lnSpc>
                          <a:spcPct val="107000"/>
                        </a:lnSpc>
                        <a:spcAft>
                          <a:spcPts val="0"/>
                        </a:spcAft>
                      </a:pPr>
                      <a:r>
                        <a:rPr lang="cs-CZ" sz="160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Oficiální připomínky EK k PD IROP</a:t>
                      </a:r>
                    </a:p>
                  </a:txBody>
                  <a:tcPr marL="68580" marR="68580" marT="0" marB="0">
                    <a:lnR w="12700" cap="flat" cmpd="sng" algn="ctr">
                      <a:solidFill>
                        <a:schemeClr val="accent1">
                          <a:lumMod val="60000"/>
                          <a:lumOff val="40000"/>
                        </a:schemeClr>
                      </a:solidFill>
                      <a:prstDash val="solid"/>
                      <a:round/>
                      <a:headEnd type="none" w="med" len="med"/>
                      <a:tailEnd type="none" w="med" len="med"/>
                    </a:lnR>
                  </a:tcPr>
                </a:tc>
                <a:tc>
                  <a:txBody>
                    <a:bodyPr/>
                    <a:lstStyle/>
                    <a:p>
                      <a:pPr>
                        <a:lnSpc>
                          <a:spcPct val="107000"/>
                        </a:lnSpc>
                        <a:spcAft>
                          <a:spcPts val="0"/>
                        </a:spcAft>
                      </a:pPr>
                      <a:r>
                        <a:rPr lang="cs-CZ" sz="160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únor-duben 2022</a:t>
                      </a:r>
                    </a:p>
                  </a:txBody>
                  <a:tcPr marL="68580" marR="68580" marT="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tcPr>
                </a:tc>
                <a:tc>
                  <a:txBody>
                    <a:bodyPr/>
                    <a:lstStyle/>
                    <a:p>
                      <a:pPr>
                        <a:lnSpc>
                          <a:spcPct val="107000"/>
                        </a:lnSpc>
                        <a:spcAft>
                          <a:spcPts val="0"/>
                        </a:spcAft>
                      </a:pPr>
                      <a:r>
                        <a:rPr lang="cs-CZ" sz="160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EK</a:t>
                      </a:r>
                    </a:p>
                  </a:txBody>
                  <a:tcPr marL="68580" marR="68580" marT="0" marB="0">
                    <a:lnL w="12700" cap="flat" cmpd="sng" algn="ctr">
                      <a:solidFill>
                        <a:schemeClr val="accent1">
                          <a:lumMod val="60000"/>
                          <a:lumOff val="40000"/>
                        </a:schemeClr>
                      </a:solidFill>
                      <a:prstDash val="solid"/>
                      <a:round/>
                      <a:headEnd type="none" w="med" len="med"/>
                      <a:tailEnd type="none" w="med" len="med"/>
                    </a:lnL>
                  </a:tcPr>
                </a:tc>
                <a:extLst>
                  <a:ext uri="{0D108BD9-81ED-4DB2-BD59-A6C34878D82A}">
                    <a16:rowId xmlns:a16="http://schemas.microsoft.com/office/drawing/2014/main" val="1272200677"/>
                  </a:ext>
                </a:extLst>
              </a:tr>
              <a:tr h="469286">
                <a:tc>
                  <a:txBody>
                    <a:bodyPr/>
                    <a:lstStyle/>
                    <a:p>
                      <a:pPr>
                        <a:lnSpc>
                          <a:spcPct val="107000"/>
                        </a:lnSpc>
                        <a:spcAft>
                          <a:spcPts val="0"/>
                        </a:spcAft>
                      </a:pPr>
                      <a:r>
                        <a:rPr lang="cs-CZ" sz="1600" b="1">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Rozhodnutí EK o schválení PD IROP</a:t>
                      </a:r>
                      <a:endParaRPr lang="cs-CZ" sz="160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R w="12700" cap="flat" cmpd="sng" algn="ctr">
                      <a:solidFill>
                        <a:schemeClr val="accent1">
                          <a:lumMod val="60000"/>
                          <a:lumOff val="40000"/>
                        </a:schemeClr>
                      </a:solidFill>
                      <a:prstDash val="solid"/>
                      <a:round/>
                      <a:headEnd type="none" w="med" len="med"/>
                      <a:tailEnd type="none" w="med" len="med"/>
                    </a:lnR>
                  </a:tcPr>
                </a:tc>
                <a:tc>
                  <a:txBody>
                    <a:bodyPr/>
                    <a:lstStyle/>
                    <a:p>
                      <a:pPr>
                        <a:lnSpc>
                          <a:spcPct val="107000"/>
                        </a:lnSpc>
                        <a:spcAft>
                          <a:spcPts val="0"/>
                        </a:spcAft>
                      </a:pPr>
                      <a:r>
                        <a:rPr lang="cs-CZ" sz="1600" b="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květen/červen 2022</a:t>
                      </a:r>
                    </a:p>
                  </a:txBody>
                  <a:tcPr marL="68580" marR="68580" marT="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tcPr>
                </a:tc>
                <a:tc>
                  <a:txBody>
                    <a:bodyPr/>
                    <a:lstStyle/>
                    <a:p>
                      <a:pPr>
                        <a:lnSpc>
                          <a:spcPct val="107000"/>
                        </a:lnSpc>
                        <a:spcAft>
                          <a:spcPts val="0"/>
                        </a:spcAft>
                      </a:pPr>
                      <a:r>
                        <a:rPr lang="cs-CZ" sz="1600" b="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EK</a:t>
                      </a:r>
                    </a:p>
                  </a:txBody>
                  <a:tcPr marL="68580" marR="68580" marT="0" marB="0">
                    <a:lnL w="12700" cap="flat" cmpd="sng" algn="ctr">
                      <a:solidFill>
                        <a:schemeClr val="accent1">
                          <a:lumMod val="60000"/>
                          <a:lumOff val="40000"/>
                        </a:schemeClr>
                      </a:solidFill>
                      <a:prstDash val="solid"/>
                      <a:round/>
                      <a:headEnd type="none" w="med" len="med"/>
                      <a:tailEnd type="none" w="med" len="med"/>
                    </a:lnL>
                  </a:tcPr>
                </a:tc>
                <a:extLst>
                  <a:ext uri="{0D108BD9-81ED-4DB2-BD59-A6C34878D82A}">
                    <a16:rowId xmlns:a16="http://schemas.microsoft.com/office/drawing/2014/main" val="10008"/>
                  </a:ext>
                </a:extLst>
              </a:tr>
              <a:tr h="480890">
                <a:tc>
                  <a:txBody>
                    <a:bodyPr/>
                    <a:lstStyle/>
                    <a:p>
                      <a:pPr marL="0" indent="0">
                        <a:lnSpc>
                          <a:spcPct val="107000"/>
                        </a:lnSpc>
                        <a:spcAft>
                          <a:spcPts val="0"/>
                        </a:spcAft>
                        <a:buNone/>
                      </a:pPr>
                      <a:r>
                        <a:rPr lang="cs-CZ" sz="160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1. jednání MV IROP 2021-2027 </a:t>
                      </a:r>
                    </a:p>
                    <a:p>
                      <a:pPr marL="0" indent="0">
                        <a:lnSpc>
                          <a:spcPct val="107000"/>
                        </a:lnSpc>
                        <a:spcAft>
                          <a:spcPts val="0"/>
                        </a:spcAft>
                        <a:buNone/>
                      </a:pPr>
                      <a:r>
                        <a:rPr lang="cs-CZ" sz="160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(schválení kritérií)</a:t>
                      </a:r>
                    </a:p>
                  </a:txBody>
                  <a:tcPr marL="68580" marR="68580" marT="0" marB="0">
                    <a:lnR w="12700" cap="flat" cmpd="sng" algn="ctr">
                      <a:solidFill>
                        <a:schemeClr val="accent1">
                          <a:lumMod val="60000"/>
                          <a:lumOff val="40000"/>
                        </a:schemeClr>
                      </a:solidFill>
                      <a:prstDash val="solid"/>
                      <a:round/>
                      <a:headEnd type="none" w="med" len="med"/>
                      <a:tailEnd type="none" w="med" len="med"/>
                    </a:lnR>
                  </a:tcPr>
                </a:tc>
                <a:tc>
                  <a:txBody>
                    <a:bodyPr/>
                    <a:lstStyle/>
                    <a:p>
                      <a:pPr>
                        <a:lnSpc>
                          <a:spcPct val="107000"/>
                        </a:lnSpc>
                        <a:spcAft>
                          <a:spcPts val="0"/>
                        </a:spcAft>
                      </a:pPr>
                      <a:r>
                        <a:rPr lang="cs-CZ" sz="160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květen/červen 2022</a:t>
                      </a:r>
                    </a:p>
                  </a:txBody>
                  <a:tcPr marL="68580" marR="68580" marT="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tcPr>
                </a:tc>
                <a:tc>
                  <a:txBody>
                    <a:bodyPr/>
                    <a:lstStyle/>
                    <a:p>
                      <a:pPr>
                        <a:lnSpc>
                          <a:spcPct val="107000"/>
                        </a:lnSpc>
                        <a:spcAft>
                          <a:spcPts val="0"/>
                        </a:spcAft>
                      </a:pPr>
                      <a:r>
                        <a:rPr lang="cs-CZ" sz="160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MV IROP</a:t>
                      </a:r>
                    </a:p>
                  </a:txBody>
                  <a:tcPr marL="68580" marR="68580" marT="0" marB="0">
                    <a:lnL w="12700" cap="flat" cmpd="sng" algn="ctr">
                      <a:solidFill>
                        <a:schemeClr val="accent1">
                          <a:lumMod val="60000"/>
                          <a:lumOff val="40000"/>
                        </a:schemeClr>
                      </a:solidFill>
                      <a:prstDash val="solid"/>
                      <a:round/>
                      <a:headEnd type="none" w="med" len="med"/>
                      <a:tailEnd type="none" w="med" len="med"/>
                    </a:lnL>
                  </a:tcPr>
                </a:tc>
                <a:extLst>
                  <a:ext uri="{0D108BD9-81ED-4DB2-BD59-A6C34878D82A}">
                    <a16:rowId xmlns:a16="http://schemas.microsoft.com/office/drawing/2014/main" val="10009"/>
                  </a:ext>
                </a:extLst>
              </a:tr>
              <a:tr h="468851">
                <a:tc>
                  <a:txBody>
                    <a:bodyPr/>
                    <a:lstStyle/>
                    <a:p>
                      <a:pPr marL="0" algn="l" defTabSz="914400" rtl="0" eaLnBrk="1" fontAlgn="b" latinLnBrk="0" hangingPunct="1">
                        <a:lnSpc>
                          <a:spcPct val="107000"/>
                        </a:lnSpc>
                        <a:spcAft>
                          <a:spcPts val="0"/>
                        </a:spcAft>
                      </a:pPr>
                      <a:r>
                        <a:rPr lang="cs-CZ" sz="1600" b="1" i="0" u="none" strike="noStrike" kern="1200">
                          <a:solidFill>
                            <a:schemeClr val="tx2">
                              <a:lumMod val="50000"/>
                            </a:schemeClr>
                          </a:solidFill>
                          <a:effectLst/>
                          <a:latin typeface="Arial" panose="020B0604020202020204" pitchFamily="34" charset="0"/>
                          <a:ea typeface="+mn-ea"/>
                          <a:cs typeface="Arial" panose="020B0604020202020204" pitchFamily="34" charset="0"/>
                        </a:rPr>
                        <a:t>PRVNÍ VÝZVY IROP PRO IND PROJEKTY</a:t>
                      </a:r>
                    </a:p>
                  </a:txBody>
                  <a:tcPr marL="68580" marR="68580" marT="0" marB="0" anchor="ctr">
                    <a:lnR w="12700" cap="flat" cmpd="sng" algn="ctr">
                      <a:solidFill>
                        <a:schemeClr val="accent1">
                          <a:lumMod val="60000"/>
                          <a:lumOff val="40000"/>
                        </a:schemeClr>
                      </a:solidFill>
                      <a:prstDash val="solid"/>
                      <a:round/>
                      <a:headEnd type="none" w="med" len="med"/>
                      <a:tailEnd type="none" w="med" len="med"/>
                    </a:lnR>
                  </a:tcPr>
                </a:tc>
                <a:tc>
                  <a:txBody>
                    <a:bodyPr/>
                    <a:lstStyle/>
                    <a:p>
                      <a:pPr marL="0" marR="0" algn="l" defTabSz="914400" rtl="0" eaLnBrk="1" fontAlgn="b" latinLnBrk="0" hangingPunct="1">
                        <a:lnSpc>
                          <a:spcPct val="107000"/>
                        </a:lnSpc>
                        <a:spcBef>
                          <a:spcPts val="0"/>
                        </a:spcBef>
                        <a:spcAft>
                          <a:spcPts val="0"/>
                        </a:spcAft>
                        <a:buClr>
                          <a:srgbClr val="000000"/>
                        </a:buClr>
                        <a:buFont typeface="Arial"/>
                      </a:pPr>
                      <a:r>
                        <a:rPr lang="cs-CZ" sz="1600" b="1" i="0" u="none" strike="noStrike" kern="1200" cap="none">
                          <a:solidFill>
                            <a:schemeClr val="tx2">
                              <a:lumMod val="50000"/>
                            </a:schemeClr>
                          </a:solidFill>
                          <a:effectLst/>
                          <a:latin typeface="Arial" panose="020B0604020202020204" pitchFamily="34" charset="0"/>
                          <a:ea typeface="+mn-ea"/>
                          <a:cs typeface="Arial" panose="020B0604020202020204" pitchFamily="34" charset="0"/>
                          <a:sym typeface="Arial"/>
                        </a:rPr>
                        <a:t>2. čtvrtletí 2022</a:t>
                      </a:r>
                    </a:p>
                  </a:txBody>
                  <a:tcPr marL="68580" marR="6858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tcPr>
                </a:tc>
                <a:tc>
                  <a:txBody>
                    <a:bodyPr/>
                    <a:lstStyle/>
                    <a:p>
                      <a:pPr marL="0" algn="l" defTabSz="914400" rtl="0" eaLnBrk="1" fontAlgn="b" latinLnBrk="0" hangingPunct="1">
                        <a:lnSpc>
                          <a:spcPct val="107000"/>
                        </a:lnSpc>
                        <a:spcAft>
                          <a:spcPts val="0"/>
                        </a:spcAft>
                      </a:pPr>
                      <a:r>
                        <a:rPr lang="cs-CZ" sz="1600" b="1" i="0" u="none" strike="noStrike" kern="1200">
                          <a:solidFill>
                            <a:schemeClr val="tx2">
                              <a:lumMod val="50000"/>
                            </a:schemeClr>
                          </a:solidFill>
                          <a:effectLst/>
                          <a:latin typeface="Arial" panose="020B0604020202020204" pitchFamily="34" charset="0"/>
                          <a:ea typeface="+mn-ea"/>
                          <a:cs typeface="Arial" panose="020B0604020202020204" pitchFamily="34" charset="0"/>
                        </a:rPr>
                        <a:t>ŘO IROP</a:t>
                      </a:r>
                    </a:p>
                  </a:txBody>
                  <a:tcPr marL="68580" marR="68580" marT="0" marB="0" anchor="ctr">
                    <a:lnL w="12700" cap="flat" cmpd="sng" algn="ctr">
                      <a:solidFill>
                        <a:schemeClr val="accent1">
                          <a:lumMod val="60000"/>
                          <a:lumOff val="40000"/>
                        </a:schemeClr>
                      </a:solidFill>
                      <a:prstDash val="solid"/>
                      <a:round/>
                      <a:headEnd type="none" w="med" len="med"/>
                      <a:tailEnd type="none" w="med" len="med"/>
                    </a:lnL>
                  </a:tcPr>
                </a:tc>
                <a:extLst>
                  <a:ext uri="{0D108BD9-81ED-4DB2-BD59-A6C34878D82A}">
                    <a16:rowId xmlns:a16="http://schemas.microsoft.com/office/drawing/2014/main" val="4043998655"/>
                  </a:ext>
                </a:extLst>
              </a:tr>
              <a:tr h="468851">
                <a:tc>
                  <a:txBody>
                    <a:bodyPr/>
                    <a:lstStyle/>
                    <a:p>
                      <a:pPr marL="0" algn="l" defTabSz="914400" rtl="0" eaLnBrk="1" fontAlgn="b" latinLnBrk="0" hangingPunct="1">
                        <a:lnSpc>
                          <a:spcPct val="107000"/>
                        </a:lnSpc>
                        <a:spcAft>
                          <a:spcPts val="0"/>
                        </a:spcAft>
                      </a:pPr>
                      <a:r>
                        <a:rPr lang="cs-CZ" sz="1600" b="1" i="0" u="none" strike="noStrike" kern="1200">
                          <a:solidFill>
                            <a:schemeClr val="tx2">
                              <a:lumMod val="50000"/>
                            </a:schemeClr>
                          </a:solidFill>
                          <a:effectLst/>
                          <a:latin typeface="+mn-lt"/>
                          <a:ea typeface="+mn-ea"/>
                          <a:cs typeface="Arial" panose="020B0604020202020204" pitchFamily="34" charset="0"/>
                        </a:rPr>
                        <a:t>PRVNÍ VÝZVY IROP PRO IN PROJEKTY</a:t>
                      </a:r>
                    </a:p>
                  </a:txBody>
                  <a:tcPr marL="68580" marR="68580" marT="0" marB="0" anchor="ctr">
                    <a:lnR w="12700" cap="flat" cmpd="sng" algn="ctr">
                      <a:solidFill>
                        <a:schemeClr val="accent1">
                          <a:lumMod val="60000"/>
                          <a:lumOff val="40000"/>
                        </a:schemeClr>
                      </a:solidFill>
                      <a:prstDash val="solid"/>
                      <a:round/>
                      <a:headEnd type="none" w="med" len="med"/>
                      <a:tailEnd type="none" w="med" len="med"/>
                    </a:lnR>
                  </a:tcPr>
                </a:tc>
                <a:tc>
                  <a:txBody>
                    <a:bodyPr/>
                    <a:lstStyle/>
                    <a:p>
                      <a:pPr marL="0" marR="0" algn="l" defTabSz="914400" rtl="0" eaLnBrk="1" fontAlgn="b" latinLnBrk="0" hangingPunct="1">
                        <a:lnSpc>
                          <a:spcPct val="107000"/>
                        </a:lnSpc>
                        <a:spcBef>
                          <a:spcPts val="0"/>
                        </a:spcBef>
                        <a:spcAft>
                          <a:spcPts val="0"/>
                        </a:spcAft>
                        <a:buClr>
                          <a:srgbClr val="000000"/>
                        </a:buClr>
                        <a:buFont typeface="Arial"/>
                      </a:pPr>
                      <a:r>
                        <a:rPr lang="cs-CZ" sz="1600" b="1" i="0" u="none" strike="noStrike" kern="1200" cap="none">
                          <a:solidFill>
                            <a:schemeClr val="tx2">
                              <a:lumMod val="50000"/>
                            </a:schemeClr>
                          </a:solidFill>
                          <a:effectLst/>
                          <a:latin typeface="+mn-lt"/>
                          <a:ea typeface="+mn-ea"/>
                          <a:cs typeface="Arial" panose="020B0604020202020204" pitchFamily="34" charset="0"/>
                          <a:sym typeface="Arial"/>
                        </a:rPr>
                        <a:t>2. polovina 2022</a:t>
                      </a:r>
                    </a:p>
                  </a:txBody>
                  <a:tcPr marL="68580" marR="6858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tcPr>
                </a:tc>
                <a:tc>
                  <a:txBody>
                    <a:bodyPr/>
                    <a:lstStyle/>
                    <a:p>
                      <a:pPr marL="0" algn="l" defTabSz="914400" rtl="0" eaLnBrk="1" fontAlgn="b" latinLnBrk="0" hangingPunct="1">
                        <a:lnSpc>
                          <a:spcPct val="107000"/>
                        </a:lnSpc>
                        <a:spcAft>
                          <a:spcPts val="0"/>
                        </a:spcAft>
                      </a:pPr>
                      <a:r>
                        <a:rPr lang="cs-CZ" sz="1600" b="1" i="0" u="none" strike="noStrike" kern="1200">
                          <a:solidFill>
                            <a:schemeClr val="tx2">
                              <a:lumMod val="50000"/>
                            </a:schemeClr>
                          </a:solidFill>
                          <a:effectLst/>
                          <a:latin typeface="+mn-lt"/>
                          <a:ea typeface="+mn-ea"/>
                          <a:cs typeface="Arial" panose="020B0604020202020204" pitchFamily="34" charset="0"/>
                        </a:rPr>
                        <a:t>ŘO IROP</a:t>
                      </a:r>
                    </a:p>
                  </a:txBody>
                  <a:tcPr marL="68580" marR="68580" marT="0" marB="0" anchor="ctr">
                    <a:lnL w="12700" cap="flat" cmpd="sng" algn="ctr">
                      <a:solidFill>
                        <a:schemeClr val="accent1">
                          <a:lumMod val="60000"/>
                          <a:lumOff val="40000"/>
                        </a:schemeClr>
                      </a:solidFill>
                      <a:prstDash val="solid"/>
                      <a:round/>
                      <a:headEnd type="none" w="med" len="med"/>
                      <a:tailEnd type="none" w="med" len="med"/>
                    </a:lnL>
                  </a:tcPr>
                </a:tc>
                <a:extLst>
                  <a:ext uri="{0D108BD9-81ED-4DB2-BD59-A6C34878D82A}">
                    <a16:rowId xmlns:a16="http://schemas.microsoft.com/office/drawing/2014/main" val="1591581146"/>
                  </a:ext>
                </a:extLst>
              </a:tr>
            </a:tbl>
          </a:graphicData>
        </a:graphic>
      </p:graphicFrame>
    </p:spTree>
    <p:extLst>
      <p:ext uri="{BB962C8B-B14F-4D97-AF65-F5344CB8AC3E}">
        <p14:creationId xmlns:p14="http://schemas.microsoft.com/office/powerpoint/2010/main" val="3560773064"/>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584775"/>
          </a:xfrm>
          <a:prstGeom prst="rect">
            <a:avLst/>
          </a:prstGeom>
          <a:noFill/>
        </p:spPr>
        <p:txBody>
          <a:bodyPr wrap="square" rtlCol="0">
            <a:spAutoFit/>
          </a:bodyPr>
          <a:lstStyle/>
          <a:p>
            <a:pPr algn="ctr" defTabSz="914400">
              <a:buClr>
                <a:srgbClr val="000000"/>
              </a:buClr>
              <a:buFont typeface="Arial"/>
              <a:buNone/>
            </a:pPr>
            <a:r>
              <a:rPr lang="cs-CZ" sz="3200" b="1" i="0">
                <a:solidFill>
                  <a:schemeClr val="bg1"/>
                </a:solidFill>
                <a:effectLst/>
                <a:latin typeface="Arial" panose="020B0604020202020204" pitchFamily="34" charset="0"/>
              </a:rPr>
              <a:t>Konzultační servis IROP</a:t>
            </a:r>
            <a:endParaRPr lang="cs-CZ" sz="2000" kern="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431341" y="1312517"/>
            <a:ext cx="8012179" cy="4031873"/>
          </a:xfrm>
          <a:prstGeom prst="rect">
            <a:avLst/>
          </a:prstGeom>
          <a:noFill/>
        </p:spPr>
        <p:txBody>
          <a:bodyPr wrap="square">
            <a:spAutoFit/>
          </a:bodyPr>
          <a:lstStyle/>
          <a:p>
            <a:pPr marL="285750" indent="-285750" algn="just" rtl="0" fontAlgn="base">
              <a:lnSpc>
                <a:spcPct val="150000"/>
              </a:lnSpc>
              <a:buFont typeface="Arial" panose="020B0604020202020204" pitchFamily="34" charset="0"/>
              <a:buChar char="•"/>
            </a:pPr>
            <a:r>
              <a:rPr lang="cs-CZ" sz="1600" b="0" i="0" u="none" strike="noStrike">
                <a:solidFill>
                  <a:schemeClr val="bg1"/>
                </a:solidFill>
                <a:effectLst/>
                <a:latin typeface="Arial" panose="020B0604020202020204" pitchFamily="34" charset="0"/>
              </a:rPr>
              <a:t>Služba určená pro zjednodušení komunikace při řešení dotazů před podáním žádosti o podporu v rámci IROP </a:t>
            </a:r>
            <a:r>
              <a:rPr lang="cs-CZ" sz="1600">
                <a:solidFill>
                  <a:schemeClr val="bg1"/>
                </a:solidFill>
                <a:latin typeface="Arial" panose="020B0604020202020204" pitchFamily="34" charset="0"/>
              </a:rPr>
              <a:t>2021–2027</a:t>
            </a:r>
            <a:r>
              <a:rPr lang="cs-CZ" sz="1600" b="0" i="0" u="none" strike="noStrike">
                <a:solidFill>
                  <a:schemeClr val="bg1"/>
                </a:solidFill>
                <a:effectLst/>
                <a:latin typeface="Arial" panose="020B0604020202020204" pitchFamily="34" charset="0"/>
              </a:rPr>
              <a:t>(aktivně se využívá již u REACT-EU</a:t>
            </a:r>
            <a:r>
              <a:rPr lang="cs-CZ" sz="1600">
                <a:solidFill>
                  <a:schemeClr val="bg1"/>
                </a:solidFill>
                <a:latin typeface="Arial" panose="020B0604020202020204" pitchFamily="34" charset="0"/>
              </a:rPr>
              <a:t>).</a:t>
            </a:r>
            <a:r>
              <a:rPr lang="en-US" sz="1600">
                <a:solidFill>
                  <a:schemeClr val="bg1"/>
                </a:solidFill>
                <a:latin typeface="Arial" panose="020B0604020202020204" pitchFamily="34" charset="0"/>
              </a:rPr>
              <a:t>​ </a:t>
            </a:r>
            <a:endParaRPr lang="en-US" sz="1600" b="0" i="0">
              <a:solidFill>
                <a:schemeClr val="bg1"/>
              </a:solidFill>
              <a:effectLst/>
              <a:latin typeface="Arial" panose="020B0604020202020204" pitchFamily="34" charset="0"/>
            </a:endParaRPr>
          </a:p>
          <a:p>
            <a:pPr marL="285750" indent="-285750" algn="just" rtl="0" fontAlgn="base">
              <a:lnSpc>
                <a:spcPct val="150000"/>
              </a:lnSpc>
              <a:buFont typeface="Arial" panose="020B0604020202020204" pitchFamily="34" charset="0"/>
              <a:buChar char="•"/>
            </a:pPr>
            <a:r>
              <a:rPr lang="cs-CZ" sz="1600" b="0" i="0" u="none" strike="noStrike">
                <a:solidFill>
                  <a:schemeClr val="bg1"/>
                </a:solidFill>
                <a:effectLst/>
                <a:latin typeface="Arial" panose="020B0604020202020204" pitchFamily="34" charset="0"/>
              </a:rPr>
              <a:t>Přehled všech dotazů </a:t>
            </a:r>
            <a:r>
              <a:rPr lang="cs-CZ" sz="1600">
                <a:solidFill>
                  <a:schemeClr val="bg1"/>
                </a:solidFill>
                <a:latin typeface="Arial" panose="020B0604020202020204" pitchFamily="34" charset="0"/>
              </a:rPr>
              <a:t>a</a:t>
            </a:r>
            <a:r>
              <a:rPr lang="cs-CZ" sz="1600" b="0" i="0" u="none" strike="noStrike">
                <a:solidFill>
                  <a:schemeClr val="bg1"/>
                </a:solidFill>
                <a:effectLst/>
                <a:latin typeface="Arial" panose="020B0604020202020204" pitchFamily="34" charset="0"/>
              </a:rPr>
              <a:t> odpovědí na jednom místě</a:t>
            </a:r>
            <a:r>
              <a:rPr lang="cs-CZ" sz="1600">
                <a:solidFill>
                  <a:schemeClr val="bg1"/>
                </a:solidFill>
                <a:latin typeface="Arial" panose="020B0604020202020204" pitchFamily="34" charset="0"/>
              </a:rPr>
              <a:t>.</a:t>
            </a:r>
            <a:r>
              <a:rPr lang="en-US" sz="1600">
                <a:solidFill>
                  <a:schemeClr val="bg1"/>
                </a:solidFill>
                <a:latin typeface="Arial" panose="020B0604020202020204" pitchFamily="34" charset="0"/>
              </a:rPr>
              <a:t>​</a:t>
            </a:r>
            <a:endParaRPr lang="en-US" sz="1600" b="0" i="0">
              <a:solidFill>
                <a:schemeClr val="bg1"/>
              </a:solidFill>
              <a:effectLst/>
              <a:latin typeface="Arial" panose="020B0604020202020204" pitchFamily="34" charset="0"/>
            </a:endParaRPr>
          </a:p>
          <a:p>
            <a:pPr marL="285750" indent="-285750" algn="just" rtl="0" fontAlgn="base">
              <a:lnSpc>
                <a:spcPct val="150000"/>
              </a:lnSpc>
              <a:buFont typeface="Arial" panose="020B0604020202020204" pitchFamily="34" charset="0"/>
              <a:buChar char="•"/>
            </a:pPr>
            <a:r>
              <a:rPr lang="cs-CZ" sz="1600" b="0" i="0" u="none" strike="noStrike">
                <a:solidFill>
                  <a:schemeClr val="bg1"/>
                </a:solidFill>
                <a:effectLst/>
                <a:latin typeface="Arial" panose="020B0604020202020204" pitchFamily="34" charset="0"/>
              </a:rPr>
              <a:t>Přehled nejčastěji kladených dotazů a odpovědí</a:t>
            </a:r>
            <a:r>
              <a:rPr lang="cs-CZ" sz="1600">
                <a:solidFill>
                  <a:schemeClr val="bg1"/>
                </a:solidFill>
                <a:latin typeface="Arial" panose="020B0604020202020204" pitchFamily="34" charset="0"/>
              </a:rPr>
              <a:t>.</a:t>
            </a:r>
            <a:r>
              <a:rPr lang="en-US" sz="1600">
                <a:solidFill>
                  <a:schemeClr val="bg1"/>
                </a:solidFill>
                <a:latin typeface="Arial" panose="020B0604020202020204" pitchFamily="34" charset="0"/>
              </a:rPr>
              <a:t>​</a:t>
            </a:r>
            <a:endParaRPr lang="en-US" sz="1600" b="0" i="0">
              <a:solidFill>
                <a:schemeClr val="bg1"/>
              </a:solidFill>
              <a:effectLst/>
              <a:latin typeface="Arial" panose="020B0604020202020204" pitchFamily="34" charset="0"/>
            </a:endParaRPr>
          </a:p>
          <a:p>
            <a:pPr marL="285750" indent="-285750" algn="just" rtl="0" fontAlgn="base">
              <a:lnSpc>
                <a:spcPct val="150000"/>
              </a:lnSpc>
              <a:buFont typeface="Arial" panose="020B0604020202020204" pitchFamily="34" charset="0"/>
              <a:buChar char="•"/>
            </a:pPr>
            <a:r>
              <a:rPr lang="cs-CZ" sz="1600" b="0" i="0" u="none" strike="noStrike">
                <a:solidFill>
                  <a:schemeClr val="bg1"/>
                </a:solidFill>
                <a:effectLst/>
                <a:latin typeface="Arial" panose="020B0604020202020204" pitchFamily="34" charset="0"/>
              </a:rPr>
              <a:t>Dostupný přes webové rozhraní </a:t>
            </a:r>
            <a:r>
              <a:rPr lang="cs-CZ" sz="1600" b="0" i="0" u="sng" strike="noStrike">
                <a:solidFill>
                  <a:schemeClr val="bg1"/>
                </a:solidFill>
                <a:effectLst/>
                <a:latin typeface="Arial" panose="020B0604020202020204" pitchFamily="34" charset="0"/>
                <a:hlinkClick r:id="rId2">
                  <a:extLst>
                    <a:ext uri="{A12FA001-AC4F-418D-AE19-62706E023703}">
                      <ahyp:hlinkClr xmlns:ahyp="http://schemas.microsoft.com/office/drawing/2018/hyperlinkcolor" val="tx"/>
                    </a:ext>
                  </a:extLst>
                </a:hlinkClick>
              </a:rPr>
              <a:t>https://ks.crr.cz/</a:t>
            </a:r>
            <a:r>
              <a:rPr lang="cs-CZ" sz="1600" b="0" i="0">
                <a:solidFill>
                  <a:schemeClr val="bg1"/>
                </a:solidFill>
                <a:effectLst/>
                <a:latin typeface="Arial" panose="020B0604020202020204" pitchFamily="34" charset="0"/>
              </a:rPr>
              <a:t>​</a:t>
            </a:r>
          </a:p>
          <a:p>
            <a:pPr marL="285750" indent="-285750" algn="just" rtl="0" fontAlgn="base">
              <a:lnSpc>
                <a:spcPct val="150000"/>
              </a:lnSpc>
              <a:buFont typeface="Arial" panose="020B0604020202020204" pitchFamily="34" charset="0"/>
              <a:buChar char="•"/>
            </a:pPr>
            <a:r>
              <a:rPr lang="cs-CZ" sz="1600" b="0" i="0" u="none" strike="noStrike">
                <a:solidFill>
                  <a:schemeClr val="bg1"/>
                </a:solidFill>
                <a:effectLst/>
                <a:latin typeface="Arial" panose="020B0604020202020204" pitchFamily="34" charset="0"/>
              </a:rPr>
              <a:t>Pro řešení konkrétních dotazů je třeba provedení registrace tazatele</a:t>
            </a:r>
            <a:r>
              <a:rPr lang="cs-CZ" sz="1600">
                <a:solidFill>
                  <a:schemeClr val="bg1"/>
                </a:solidFill>
                <a:latin typeface="Arial" panose="020B0604020202020204" pitchFamily="34" charset="0"/>
              </a:rPr>
              <a:t>.</a:t>
            </a:r>
            <a:r>
              <a:rPr lang="en-US" sz="1600">
                <a:solidFill>
                  <a:schemeClr val="bg1"/>
                </a:solidFill>
                <a:latin typeface="Arial" panose="020B0604020202020204" pitchFamily="34" charset="0"/>
              </a:rPr>
              <a:t>​</a:t>
            </a:r>
            <a:endParaRPr lang="en-US" sz="1600" b="0" i="0">
              <a:solidFill>
                <a:schemeClr val="bg1"/>
              </a:solidFill>
              <a:effectLst/>
              <a:latin typeface="Arial" panose="020B0604020202020204" pitchFamily="34" charset="0"/>
            </a:endParaRPr>
          </a:p>
          <a:p>
            <a:pPr marL="285750" indent="-285750" rtl="0" fontAlgn="base">
              <a:lnSpc>
                <a:spcPct val="150000"/>
              </a:lnSpc>
              <a:buFont typeface="Arial" panose="020B0604020202020204" pitchFamily="34" charset="0"/>
              <a:buChar char="•"/>
            </a:pPr>
            <a:r>
              <a:rPr lang="cs-CZ" sz="1600" b="0" i="0" u="none" strike="noStrike">
                <a:solidFill>
                  <a:schemeClr val="bg1"/>
                </a:solidFill>
                <a:effectLst/>
                <a:latin typeface="Arial" panose="020B0604020202020204" pitchFamily="34" charset="0"/>
              </a:rPr>
              <a:t>Po založení účtu tazatele a jeho validaci </a:t>
            </a:r>
            <a:r>
              <a:rPr lang="en-US" sz="1600" b="0" i="0">
                <a:solidFill>
                  <a:schemeClr val="bg1"/>
                </a:solidFill>
                <a:effectLst/>
                <a:latin typeface="Arial" panose="020B0604020202020204" pitchFamily="34" charset="0"/>
              </a:rPr>
              <a:t>​</a:t>
            </a:r>
            <a:r>
              <a:rPr lang="cs-CZ" sz="1600" b="0" i="0" u="none" strike="noStrike">
                <a:solidFill>
                  <a:schemeClr val="bg1"/>
                </a:solidFill>
                <a:effectLst/>
                <a:latin typeface="Arial" panose="020B0604020202020204" pitchFamily="34" charset="0"/>
              </a:rPr>
              <a:t>skrze mailovou adresu je možné zakládat </a:t>
            </a:r>
            <a:r>
              <a:rPr lang="en-US" sz="1600" b="0" i="0">
                <a:solidFill>
                  <a:schemeClr val="bg1"/>
                </a:solidFill>
                <a:effectLst/>
                <a:latin typeface="Arial" panose="020B0604020202020204" pitchFamily="34" charset="0"/>
              </a:rPr>
              <a:t>​</a:t>
            </a:r>
            <a:r>
              <a:rPr lang="cs-CZ" sz="1600" b="0" i="0" u="none" strike="noStrike">
                <a:solidFill>
                  <a:schemeClr val="bg1"/>
                </a:solidFill>
                <a:effectLst/>
                <a:latin typeface="Arial" panose="020B0604020202020204" pitchFamily="34" charset="0"/>
              </a:rPr>
              <a:t>nové dotazy, které jsou dle zadaných parametrů přiřazovány specialistům </a:t>
            </a:r>
            <a:r>
              <a:rPr lang="en-US" sz="1600" b="0" i="0">
                <a:solidFill>
                  <a:schemeClr val="bg1"/>
                </a:solidFill>
                <a:effectLst/>
                <a:latin typeface="Arial" panose="020B0604020202020204" pitchFamily="34" charset="0"/>
              </a:rPr>
              <a:t>​</a:t>
            </a:r>
            <a:r>
              <a:rPr lang="cs-CZ" sz="1600" b="0" i="0" u="none" strike="noStrike">
                <a:solidFill>
                  <a:schemeClr val="bg1"/>
                </a:solidFill>
                <a:effectLst/>
                <a:latin typeface="Arial" panose="020B0604020202020204" pitchFamily="34" charset="0"/>
              </a:rPr>
              <a:t>Centra pro regionální rozvoj České republiky, </a:t>
            </a:r>
            <a:r>
              <a:rPr lang="en-US" sz="1600" b="0" i="0">
                <a:solidFill>
                  <a:schemeClr val="bg1"/>
                </a:solidFill>
                <a:effectLst/>
                <a:latin typeface="Arial" panose="020B0604020202020204" pitchFamily="34" charset="0"/>
              </a:rPr>
              <a:t>​</a:t>
            </a:r>
            <a:r>
              <a:rPr lang="cs-CZ" sz="1600" b="0" i="0" u="none" strike="noStrike">
                <a:solidFill>
                  <a:schemeClr val="bg1"/>
                </a:solidFill>
                <a:effectLst/>
                <a:latin typeface="Arial" panose="020B0604020202020204" pitchFamily="34" charset="0"/>
              </a:rPr>
              <a:t>kteří zajišťují odpovědi</a:t>
            </a:r>
            <a:r>
              <a:rPr lang="cs-CZ" sz="1600">
                <a:solidFill>
                  <a:schemeClr val="bg1"/>
                </a:solidFill>
                <a:latin typeface="Arial" panose="020B0604020202020204" pitchFamily="34" charset="0"/>
              </a:rPr>
              <a:t>.</a:t>
            </a:r>
            <a:r>
              <a:rPr lang="en-US" sz="1600">
                <a:solidFill>
                  <a:schemeClr val="bg1"/>
                </a:solidFill>
                <a:latin typeface="Arial" panose="020B0604020202020204" pitchFamily="34" charset="0"/>
              </a:rPr>
              <a:t>​</a:t>
            </a:r>
            <a:endParaRPr lang="en-US" sz="1600" b="0" i="0">
              <a:solidFill>
                <a:schemeClr val="bg1"/>
              </a:solidFill>
              <a:effectLst/>
              <a:latin typeface="Segoe UI" panose="020B0502040204020203" pitchFamily="34" charset="0"/>
            </a:endParaRPr>
          </a:p>
          <a:p>
            <a:pPr marL="285750" indent="-285750" algn="just" fontAlgn="base">
              <a:lnSpc>
                <a:spcPct val="150000"/>
              </a:lnSpc>
              <a:buFont typeface="Arial" panose="020B0604020202020204" pitchFamily="34" charset="0"/>
              <a:buChar char="•"/>
            </a:pPr>
            <a:r>
              <a:rPr lang="cs-CZ" sz="1600" b="0" i="0" u="none" strike="noStrike">
                <a:solidFill>
                  <a:schemeClr val="bg1"/>
                </a:solidFill>
                <a:effectLst/>
                <a:latin typeface="Arial" panose="020B0604020202020204" pitchFamily="34" charset="0"/>
              </a:rPr>
              <a:t>Aktuálně je zodpovězeno přes KS více než </a:t>
            </a:r>
            <a:r>
              <a:rPr lang="cs-CZ" sz="1600">
                <a:solidFill>
                  <a:schemeClr val="bg1"/>
                </a:solidFill>
                <a:latin typeface="Arial" panose="020B0604020202020204" pitchFamily="34" charset="0"/>
              </a:rPr>
              <a:t>1035</a:t>
            </a:r>
            <a:r>
              <a:rPr lang="en-US" sz="1600" b="0" i="0">
                <a:solidFill>
                  <a:schemeClr val="bg1"/>
                </a:solidFill>
                <a:effectLst/>
                <a:latin typeface="Arial" panose="020B0604020202020204" pitchFamily="34" charset="0"/>
              </a:rPr>
              <a:t>​</a:t>
            </a:r>
            <a:r>
              <a:rPr lang="cs-CZ" sz="1600" b="0" i="0">
                <a:solidFill>
                  <a:schemeClr val="bg1"/>
                </a:solidFill>
                <a:effectLst/>
                <a:latin typeface="Arial" panose="020B0604020202020204" pitchFamily="34" charset="0"/>
              </a:rPr>
              <a:t> </a:t>
            </a:r>
            <a:r>
              <a:rPr lang="cs-CZ" sz="1600" b="0" i="0" u="none" strike="noStrike">
                <a:solidFill>
                  <a:schemeClr val="bg1"/>
                </a:solidFill>
                <a:effectLst/>
                <a:latin typeface="Arial" panose="020B0604020202020204" pitchFamily="34" charset="0"/>
              </a:rPr>
              <a:t>dotazů</a:t>
            </a:r>
            <a:r>
              <a:rPr lang="cs-CZ" sz="1600">
                <a:solidFill>
                  <a:schemeClr val="bg1"/>
                </a:solidFill>
                <a:latin typeface="Arial" panose="020B0604020202020204" pitchFamily="34" charset="0"/>
              </a:rPr>
              <a:t>.</a:t>
            </a:r>
            <a:r>
              <a:rPr lang="en-US" sz="1600">
                <a:solidFill>
                  <a:schemeClr val="bg1"/>
                </a:solidFill>
                <a:latin typeface="Arial" panose="020B0604020202020204" pitchFamily="34" charset="0"/>
              </a:rPr>
              <a:t>​</a:t>
            </a:r>
            <a:endParaRPr lang="en-US" sz="1600">
              <a:solidFill>
                <a:schemeClr val="bg1"/>
              </a:solidFill>
              <a:latin typeface="Segoe UI" panose="020B0502040204020203" pitchFamily="34" charset="0"/>
            </a:endParaRPr>
          </a:p>
          <a:p>
            <a:pPr algn="just" fontAlgn="base"/>
            <a:endParaRPr lang="cs-CZ" sz="1600">
              <a:solidFill>
                <a:schemeClr val="bg1"/>
              </a:solidFill>
              <a:latin typeface="Segoe UI" panose="020B0502040204020203" pitchFamily="34" charset="0"/>
            </a:endParaRPr>
          </a:p>
        </p:txBody>
      </p:sp>
      <p:pic>
        <p:nvPicPr>
          <p:cNvPr id="1028" name="Picture 4">
            <a:extLst>
              <a:ext uri="{FF2B5EF4-FFF2-40B4-BE49-F238E27FC236}">
                <a16:creationId xmlns:a16="http://schemas.microsoft.com/office/drawing/2014/main" id="{CB2330C8-1EFB-47FF-917A-532B8B4309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647" y="5160213"/>
            <a:ext cx="1407165" cy="13999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998555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584775"/>
          </a:xfrm>
          <a:prstGeom prst="rect">
            <a:avLst/>
          </a:prstGeom>
          <a:noFill/>
        </p:spPr>
        <p:txBody>
          <a:bodyPr wrap="square" rtlCol="0">
            <a:spAutoFit/>
          </a:bodyPr>
          <a:lstStyle/>
          <a:p>
            <a:pPr algn="ctr" defTabSz="914400">
              <a:buClr>
                <a:srgbClr val="000000"/>
              </a:buClr>
              <a:buFont typeface="Arial"/>
              <a:buNone/>
            </a:pPr>
            <a:r>
              <a:rPr lang="cs-CZ" sz="3200" b="1" i="0">
                <a:solidFill>
                  <a:schemeClr val="bg1"/>
                </a:solidFill>
                <a:effectLst/>
                <a:latin typeface="Arial" panose="020B0604020202020204" pitchFamily="34" charset="0"/>
              </a:rPr>
              <a:t>Konzultační servis IROP</a:t>
            </a:r>
            <a:endParaRPr lang="cs-CZ" sz="2000" kern="0">
              <a:solidFill>
                <a:schemeClr val="bg1"/>
              </a:solidFill>
              <a:cs typeface="Arial" panose="020B0604020202020204" pitchFamily="34" charset="0"/>
              <a:sym typeface="Arial"/>
            </a:endParaRPr>
          </a:p>
        </p:txBody>
      </p:sp>
      <p:pic>
        <p:nvPicPr>
          <p:cNvPr id="4" name="Zástupný obsah 8">
            <a:extLst>
              <a:ext uri="{FF2B5EF4-FFF2-40B4-BE49-F238E27FC236}">
                <a16:creationId xmlns:a16="http://schemas.microsoft.com/office/drawing/2014/main" id="{E24C4225-EED2-49BD-8EEA-C46A6D3C77C1}"/>
              </a:ext>
            </a:extLst>
          </p:cNvPr>
          <p:cNvPicPr>
            <a:picLocks/>
          </p:cNvPicPr>
          <p:nvPr/>
        </p:nvPicPr>
        <p:blipFill rotWithShape="1">
          <a:blip r:embed="rId2"/>
          <a:srcRect l="23099" t="8528" r="22056" b="26848"/>
          <a:stretch/>
        </p:blipFill>
        <p:spPr bwMode="auto">
          <a:xfrm>
            <a:off x="624845" y="1150645"/>
            <a:ext cx="7698431" cy="500004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24163077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892552"/>
          </a:xfrm>
          <a:prstGeom prst="rect">
            <a:avLst/>
          </a:prstGeom>
          <a:noFill/>
        </p:spPr>
        <p:txBody>
          <a:bodyPr wrap="square" rtlCol="0">
            <a:spAutoFit/>
          </a:bodyPr>
          <a:lstStyle/>
          <a:p>
            <a:pPr algn="ctr" defTabSz="914400">
              <a:buClr>
                <a:srgbClr val="000000"/>
              </a:buClr>
              <a:buFont typeface="Arial"/>
              <a:buNone/>
            </a:pPr>
            <a:r>
              <a:rPr lang="cs-CZ" sz="3200" b="1" i="0">
                <a:solidFill>
                  <a:schemeClr val="bg1"/>
                </a:solidFill>
                <a:effectLst/>
                <a:latin typeface="Arial" panose="020B0604020202020204" pitchFamily="34" charset="0"/>
              </a:rPr>
              <a:t>Konzultační servis IROP</a:t>
            </a:r>
          </a:p>
          <a:p>
            <a:pPr algn="ctr" defTabSz="914400">
              <a:buClr>
                <a:srgbClr val="000000"/>
              </a:buClr>
              <a:buFont typeface="Arial"/>
              <a:buNone/>
            </a:pPr>
            <a:r>
              <a:rPr lang="cs-CZ" sz="2000" b="1" kern="0">
                <a:solidFill>
                  <a:schemeClr val="bg1"/>
                </a:solidFill>
                <a:latin typeface="Arial" panose="020B0604020202020204" pitchFamily="34" charset="0"/>
                <a:cs typeface="Arial" panose="020B0604020202020204" pitchFamily="34" charset="0"/>
                <a:sym typeface="Arial"/>
              </a:rPr>
              <a:t>Uživatelské prostředí tazatele</a:t>
            </a:r>
            <a:endParaRPr lang="cs-CZ" sz="2000" kern="0">
              <a:solidFill>
                <a:schemeClr val="bg1"/>
              </a:solidFill>
              <a:cs typeface="Arial" panose="020B0604020202020204" pitchFamily="34" charset="0"/>
              <a:sym typeface="Arial"/>
            </a:endParaRPr>
          </a:p>
        </p:txBody>
      </p:sp>
      <p:pic>
        <p:nvPicPr>
          <p:cNvPr id="6" name="Obrázek 5">
            <a:extLst>
              <a:ext uri="{FF2B5EF4-FFF2-40B4-BE49-F238E27FC236}">
                <a16:creationId xmlns:a16="http://schemas.microsoft.com/office/drawing/2014/main" id="{25F670C5-E3A0-4E2B-B9D5-338ADE36F17C}"/>
              </a:ext>
            </a:extLst>
          </p:cNvPr>
          <p:cNvPicPr>
            <a:picLocks noChangeAspect="1"/>
          </p:cNvPicPr>
          <p:nvPr/>
        </p:nvPicPr>
        <p:blipFill>
          <a:blip r:embed="rId2"/>
          <a:stretch>
            <a:fillRect/>
          </a:stretch>
        </p:blipFill>
        <p:spPr>
          <a:xfrm>
            <a:off x="914400" y="1596871"/>
            <a:ext cx="7288567" cy="4483223"/>
          </a:xfrm>
          <a:prstGeom prst="rect">
            <a:avLst/>
          </a:prstGeom>
        </p:spPr>
      </p:pic>
    </p:spTree>
    <p:extLst>
      <p:ext uri="{BB962C8B-B14F-4D97-AF65-F5344CB8AC3E}">
        <p14:creationId xmlns:p14="http://schemas.microsoft.com/office/powerpoint/2010/main" val="226556376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892552"/>
          </a:xfrm>
          <a:prstGeom prst="rect">
            <a:avLst/>
          </a:prstGeom>
          <a:noFill/>
        </p:spPr>
        <p:txBody>
          <a:bodyPr wrap="square" rtlCol="0">
            <a:spAutoFit/>
          </a:bodyPr>
          <a:lstStyle/>
          <a:p>
            <a:pPr algn="ctr" defTabSz="914400">
              <a:buClr>
                <a:srgbClr val="000000"/>
              </a:buClr>
              <a:buFont typeface="Arial"/>
              <a:buNone/>
            </a:pPr>
            <a:r>
              <a:rPr lang="cs-CZ" sz="3200" b="1" i="0">
                <a:solidFill>
                  <a:schemeClr val="bg1"/>
                </a:solidFill>
                <a:effectLst/>
                <a:latin typeface="Arial" panose="020B0604020202020204" pitchFamily="34" charset="0"/>
              </a:rPr>
              <a:t>Konzultační servis IROP</a:t>
            </a:r>
          </a:p>
          <a:p>
            <a:pPr algn="ctr" defTabSz="914400">
              <a:buClr>
                <a:srgbClr val="000000"/>
              </a:buClr>
            </a:pPr>
            <a:r>
              <a:rPr lang="cs-CZ" sz="2000" cap="all">
                <a:solidFill>
                  <a:schemeClr val="bg1"/>
                </a:solidFill>
                <a:latin typeface="Arial" panose="020B0604020202020204" pitchFamily="34" charset="0"/>
                <a:cs typeface="Arial" panose="020B0604020202020204" pitchFamily="34" charset="0"/>
              </a:rPr>
              <a:t>POČET DOTAZŮ K 31. 3. 2022</a:t>
            </a:r>
            <a:endParaRPr lang="en-US" sz="1800" cap="all">
              <a:solidFill>
                <a:schemeClr val="bg1"/>
              </a:solidFill>
              <a:latin typeface="Arial" panose="020B0604020202020204" pitchFamily="34" charset="0"/>
              <a:cs typeface="Arial" panose="020B0604020202020204" pitchFamily="34" charset="0"/>
            </a:endParaRPr>
          </a:p>
        </p:txBody>
      </p:sp>
      <p:sp>
        <p:nvSpPr>
          <p:cNvPr id="10" name="Content Placeholder 1">
            <a:extLst>
              <a:ext uri="{FF2B5EF4-FFF2-40B4-BE49-F238E27FC236}">
                <a16:creationId xmlns:a16="http://schemas.microsoft.com/office/drawing/2014/main" id="{4EB49092-16E2-4FDE-B02A-EB789389FE80}"/>
              </a:ext>
            </a:extLst>
          </p:cNvPr>
          <p:cNvSpPr txBox="1">
            <a:spLocks/>
          </p:cNvSpPr>
          <p:nvPr/>
        </p:nvSpPr>
        <p:spPr>
          <a:xfrm>
            <a:off x="516867" y="5441561"/>
            <a:ext cx="6240059" cy="314726"/>
          </a:xfrm>
          <a:prstGeom prst="rect">
            <a:avLst/>
          </a:prstGeom>
        </p:spPr>
        <p:txBody>
          <a:bodyPr>
            <a:normAutofit fontScale="70000" lnSpcReduction="20000"/>
          </a:bodyPr>
          <a:lstStyle>
            <a:lvl1pPr marL="0" indent="0" algn="l" defTabSz="457200" rtl="0" eaLnBrk="1" latinLnBrk="0" hangingPunct="1">
              <a:lnSpc>
                <a:spcPct val="100000"/>
              </a:lnSpc>
              <a:spcBef>
                <a:spcPct val="20000"/>
              </a:spcBef>
              <a:spcAft>
                <a:spcPts val="200"/>
              </a:spcAft>
              <a:buFont typeface="Arial"/>
              <a:buNone/>
              <a:defRPr sz="1800" kern="1200">
                <a:solidFill>
                  <a:schemeClr val="tx1"/>
                </a:solidFill>
                <a:latin typeface="+mn-lt"/>
                <a:ea typeface="+mn-ea"/>
                <a:cs typeface="+mn-cs"/>
              </a:defRPr>
            </a:lvl1pPr>
            <a:lvl2pPr marL="454025" indent="-187325" algn="l" defTabSz="457200" rtl="0" eaLnBrk="1" latinLnBrk="0" hangingPunct="1">
              <a:lnSpc>
                <a:spcPct val="100000"/>
              </a:lnSpc>
              <a:spcBef>
                <a:spcPts val="1680"/>
              </a:spcBef>
              <a:spcAft>
                <a:spcPts val="0"/>
              </a:spcAft>
              <a:buFont typeface="Arial"/>
              <a:buChar char="•"/>
              <a:defRPr sz="2000" b="1" kern="1200">
                <a:solidFill>
                  <a:srgbClr val="00529C"/>
                </a:solidFill>
                <a:latin typeface="+mn-lt"/>
                <a:ea typeface="+mn-ea"/>
                <a:cs typeface="+mn-cs"/>
              </a:defRPr>
            </a:lvl2pPr>
            <a:lvl3pPr marL="720725" indent="-187325" algn="l" defTabSz="457200" rtl="0" eaLnBrk="1" latinLnBrk="0" hangingPunct="1">
              <a:lnSpc>
                <a:spcPct val="100000"/>
              </a:lnSpc>
              <a:spcBef>
                <a:spcPts val="700"/>
              </a:spcBef>
              <a:spcAft>
                <a:spcPts val="0"/>
              </a:spcAft>
              <a:buFont typeface="Arial"/>
              <a:buChar char="•"/>
              <a:defRPr sz="1600" kern="1200">
                <a:solidFill>
                  <a:schemeClr val="tx1"/>
                </a:solidFill>
                <a:latin typeface="+mn-lt"/>
                <a:ea typeface="+mn-ea"/>
                <a:cs typeface="+mn-cs"/>
              </a:defRPr>
            </a:lvl3pPr>
            <a:lvl4pPr marL="987425" indent="-187325"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4pPr>
            <a:lvl5pPr marL="1254125" indent="-173038"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0"/>
              </a:spcBef>
              <a:spcAft>
                <a:spcPts val="0"/>
              </a:spcAft>
              <a:tabLst>
                <a:tab pos="457200" algn="l"/>
              </a:tabLst>
            </a:pPr>
            <a:r>
              <a:rPr lang="cs-CZ" sz="2400">
                <a:solidFill>
                  <a:schemeClr val="bg1"/>
                </a:solidFill>
                <a:latin typeface="+mj-lt"/>
              </a:rPr>
              <a:t>IROP 2021 – 2027: Celkem – 1035; </a:t>
            </a:r>
            <a:r>
              <a:rPr lang="cs-CZ" sz="2400" err="1">
                <a:solidFill>
                  <a:schemeClr val="bg1"/>
                </a:solidFill>
                <a:latin typeface="+mj-lt"/>
              </a:rPr>
              <a:t>React</a:t>
            </a:r>
            <a:r>
              <a:rPr lang="cs-CZ" sz="2400">
                <a:solidFill>
                  <a:schemeClr val="bg1"/>
                </a:solidFill>
                <a:latin typeface="+mj-lt"/>
              </a:rPr>
              <a:t> EU - 1685</a:t>
            </a:r>
          </a:p>
        </p:txBody>
      </p:sp>
      <p:graphicFrame>
        <p:nvGraphicFramePr>
          <p:cNvPr id="11" name="Graf 10">
            <a:extLst>
              <a:ext uri="{FF2B5EF4-FFF2-40B4-BE49-F238E27FC236}">
                <a16:creationId xmlns:a16="http://schemas.microsoft.com/office/drawing/2014/main" id="{69FF0173-BC30-48CA-8901-1896BF672402}"/>
              </a:ext>
            </a:extLst>
          </p:cNvPr>
          <p:cNvGraphicFramePr>
            <a:graphicFrameLocks/>
          </p:cNvGraphicFramePr>
          <p:nvPr>
            <p:extLst>
              <p:ext uri="{D42A27DB-BD31-4B8C-83A1-F6EECF244321}">
                <p14:modId xmlns:p14="http://schemas.microsoft.com/office/powerpoint/2010/main" val="960892428"/>
              </p:ext>
            </p:extLst>
          </p:nvPr>
        </p:nvGraphicFramePr>
        <p:xfrm>
          <a:off x="502647" y="1597981"/>
          <a:ext cx="8321757" cy="360433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33786436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65C60473-6D8C-464B-9745-3FB73D6BEA84}"/>
              </a:ext>
            </a:extLst>
          </p:cNvPr>
          <p:cNvSpPr txBox="1"/>
          <p:nvPr/>
        </p:nvSpPr>
        <p:spPr>
          <a:xfrm>
            <a:off x="573739" y="1813811"/>
            <a:ext cx="7996519" cy="4524315"/>
          </a:xfrm>
          <a:prstGeom prst="rect">
            <a:avLst/>
          </a:prstGeom>
          <a:noFill/>
        </p:spPr>
        <p:txBody>
          <a:bodyPr wrap="square">
            <a:spAutoFit/>
          </a:bodyPr>
          <a:lstStyle/>
          <a:p>
            <a:pPr algn="just" fontAlgn="base"/>
            <a:r>
              <a:rPr lang="cs-CZ" sz="1600" b="1" i="1">
                <a:solidFill>
                  <a:schemeClr val="bg1"/>
                </a:solidFill>
                <a:latin typeface="+mj-lt"/>
                <a:ea typeface="Calibri" panose="020F0502020204030204" pitchFamily="34" charset="0"/>
                <a:cs typeface="Times New Roman" panose="02020603050405020304" pitchFamily="18" charset="0"/>
              </a:rPr>
              <a:t>Musí být plánovaný projekt v souladu s některým strategickým </a:t>
            </a:r>
            <a:r>
              <a:rPr lang="cs-CZ" sz="1600" b="1" i="1">
                <a:solidFill>
                  <a:schemeClr val="bg1"/>
                </a:solidFill>
                <a:latin typeface="+mj-lt"/>
                <a:cs typeface="Times New Roman" panose="02020603050405020304" pitchFamily="18" charset="0"/>
              </a:rPr>
              <a:t>dokumentem?</a:t>
            </a:r>
          </a:p>
          <a:p>
            <a:pPr marL="171450" indent="-171450" algn="just" fontAlgn="base">
              <a:buFont typeface="Arial" panose="020B0604020202020204" pitchFamily="34" charset="0"/>
              <a:buChar char="•"/>
            </a:pPr>
            <a:r>
              <a:rPr lang="cs-CZ" sz="1600">
                <a:solidFill>
                  <a:schemeClr val="bg1"/>
                </a:solidFill>
                <a:latin typeface="+mj-lt"/>
                <a:ea typeface="Calibri" panose="020F0502020204030204" pitchFamily="34" charset="0"/>
                <a:cs typeface="Times New Roman" panose="02020603050405020304" pitchFamily="18" charset="0"/>
              </a:rPr>
              <a:t>Ano, projekty musejí být v souladu např.:</a:t>
            </a:r>
          </a:p>
          <a:p>
            <a:pPr marL="342900" indent="-342900" algn="just" fontAlgn="base">
              <a:buFont typeface="+mj-lt"/>
              <a:buAutoNum type="alphaLcParenR"/>
            </a:pPr>
            <a:r>
              <a:rPr lang="cs-CZ" sz="1600">
                <a:solidFill>
                  <a:schemeClr val="bg1"/>
                </a:solidFill>
                <a:latin typeface="+mj-lt"/>
                <a:ea typeface="Calibri" panose="020F0502020204030204" pitchFamily="34" charset="0"/>
                <a:cs typeface="Times New Roman" panose="02020603050405020304" pitchFamily="18" charset="0"/>
              </a:rPr>
              <a:t> s územní studií řešící příslušné veřejné prostranství registrované v Evidenci územně plánovací činnosti,</a:t>
            </a:r>
          </a:p>
          <a:p>
            <a:pPr marL="342900" indent="-342900" algn="just" fontAlgn="base">
              <a:buFont typeface="+mj-lt"/>
              <a:buAutoNum type="alphaLcParenR"/>
            </a:pPr>
            <a:r>
              <a:rPr lang="cs-CZ" sz="1600">
                <a:solidFill>
                  <a:schemeClr val="bg1"/>
                </a:solidFill>
                <a:latin typeface="+mj-lt"/>
                <a:ea typeface="Calibri" panose="020F0502020204030204" pitchFamily="34" charset="0"/>
                <a:cs typeface="Times New Roman" panose="02020603050405020304" pitchFamily="18" charset="0"/>
              </a:rPr>
              <a:t>nebo regulačním plánem,</a:t>
            </a:r>
          </a:p>
          <a:p>
            <a:pPr marL="342900" indent="-342900" algn="just" fontAlgn="base">
              <a:buFont typeface="+mj-lt"/>
              <a:buAutoNum type="alphaLcParenR"/>
            </a:pPr>
            <a:r>
              <a:rPr lang="cs-CZ" sz="1600">
                <a:solidFill>
                  <a:schemeClr val="bg1"/>
                </a:solidFill>
                <a:latin typeface="+mj-lt"/>
                <a:ea typeface="Calibri" panose="020F0502020204030204" pitchFamily="34" charset="0"/>
                <a:cs typeface="Times New Roman" panose="02020603050405020304" pitchFamily="18" charset="0"/>
              </a:rPr>
              <a:t>anebo v souladu s architektonickou/urbanistickou koncepcí veřejného prostranství vypracovanou autorizovaným architektem ČKA.</a:t>
            </a:r>
          </a:p>
          <a:p>
            <a:pPr algn="just" fontAlgn="base"/>
            <a:endParaRPr lang="cs-CZ" sz="1600">
              <a:solidFill>
                <a:schemeClr val="bg1"/>
              </a:solidFill>
              <a:latin typeface="+mj-lt"/>
              <a:ea typeface="Calibri" panose="020F0502020204030204" pitchFamily="34" charset="0"/>
              <a:cs typeface="Times New Roman" panose="02020603050405020304" pitchFamily="18" charset="0"/>
            </a:endParaRPr>
          </a:p>
          <a:p>
            <a:pPr algn="just" fontAlgn="base"/>
            <a:r>
              <a:rPr lang="cs-CZ" sz="1600" b="1" i="1">
                <a:solidFill>
                  <a:schemeClr val="bg1"/>
                </a:solidFill>
                <a:latin typeface="+mj-lt"/>
                <a:cs typeface="Times New Roman" panose="02020603050405020304" pitchFamily="18" charset="0"/>
              </a:rPr>
              <a:t>Jaká budou kritéria pro splnění zelené infrastruktury, resp. „zelená“ a „modrá“ složka?</a:t>
            </a:r>
          </a:p>
          <a:p>
            <a:pPr marL="171450" indent="-171450" algn="just" fontAlgn="base">
              <a:buFont typeface="Arial" panose="020B0604020202020204" pitchFamily="34" charset="0"/>
              <a:buChar char="•"/>
            </a:pPr>
            <a:r>
              <a:rPr lang="cs-CZ" sz="1600">
                <a:solidFill>
                  <a:schemeClr val="bg1"/>
                </a:solidFill>
                <a:latin typeface="+mj-lt"/>
                <a:cs typeface="Times New Roman" panose="02020603050405020304" pitchFamily="18" charset="0"/>
              </a:rPr>
              <a:t>Tato kritéria jsou nyní v přípravě mezi MMR a AOPK („zelená“ složka) a MMR a MŽP/SFŽP („modrá“ složka).</a:t>
            </a:r>
          </a:p>
          <a:p>
            <a:pPr marL="171450" indent="-171450" algn="just" fontAlgn="base">
              <a:buFont typeface="Arial" panose="020B0604020202020204" pitchFamily="34" charset="0"/>
              <a:buChar char="•"/>
            </a:pPr>
            <a:r>
              <a:rPr lang="cs-CZ" sz="1600">
                <a:solidFill>
                  <a:schemeClr val="bg1"/>
                </a:solidFill>
                <a:latin typeface="+mj-lt"/>
                <a:cs typeface="Times New Roman" panose="02020603050405020304" pitchFamily="18" charset="0"/>
              </a:rPr>
              <a:t>Po schválení budou součástí specifických pravidel a hodnotících kritérií, která budou při vyhlášení výzvy zveřejněna.</a:t>
            </a:r>
          </a:p>
          <a:p>
            <a:pPr marL="171450" indent="-171450" algn="just" fontAlgn="base">
              <a:buFont typeface="Arial" panose="020B0604020202020204" pitchFamily="34" charset="0"/>
              <a:buChar char="•"/>
            </a:pPr>
            <a:r>
              <a:rPr lang="cs-CZ" sz="1600">
                <a:solidFill>
                  <a:schemeClr val="bg1"/>
                </a:solidFill>
                <a:latin typeface="+mj-lt"/>
                <a:cs typeface="Times New Roman" panose="02020603050405020304" pitchFamily="18" charset="0"/>
              </a:rPr>
              <a:t>Jedním z cílů bude eliminace odtoku vody z území a bude nepřijatelný svod veškeré dešťové vody do jednotné stokové sítě.</a:t>
            </a:r>
          </a:p>
          <a:p>
            <a:pPr algn="just" fontAlgn="base"/>
            <a:endParaRPr lang="cs-CZ" sz="1600">
              <a:solidFill>
                <a:schemeClr val="bg1"/>
              </a:solidFill>
              <a:latin typeface="+mj-lt"/>
              <a:cs typeface="Times New Roman" panose="02020603050405020304" pitchFamily="18" charset="0"/>
            </a:endParaRPr>
          </a:p>
          <a:p>
            <a:pPr marL="214313" indent="-214313" algn="just" fontAlgn="base">
              <a:buFont typeface="Arial" panose="020B0604020202020204" pitchFamily="34" charset="0"/>
              <a:buChar char="•"/>
            </a:pPr>
            <a:endParaRPr lang="cs-CZ" sz="1600" i="1">
              <a:solidFill>
                <a:srgbClr val="FF0000"/>
              </a:solidFill>
              <a:latin typeface="+mj-lt"/>
            </a:endParaRPr>
          </a:p>
        </p:txBody>
      </p:sp>
      <p:sp>
        <p:nvSpPr>
          <p:cNvPr id="6" name="TextovéPole 5">
            <a:extLst>
              <a:ext uri="{FF2B5EF4-FFF2-40B4-BE49-F238E27FC236}">
                <a16:creationId xmlns:a16="http://schemas.microsoft.com/office/drawing/2014/main" id="{E5E66B8B-2F6A-48A1-B578-9703B91936FA}"/>
              </a:ext>
            </a:extLst>
          </p:cNvPr>
          <p:cNvSpPr txBox="1"/>
          <p:nvPr/>
        </p:nvSpPr>
        <p:spPr>
          <a:xfrm>
            <a:off x="502646" y="593937"/>
            <a:ext cx="8138707" cy="892552"/>
          </a:xfrm>
          <a:prstGeom prst="rect">
            <a:avLst/>
          </a:prstGeom>
          <a:noFill/>
        </p:spPr>
        <p:txBody>
          <a:bodyPr wrap="square" lIns="91440" tIns="45720" rIns="91440" bIns="45720" rtlCol="0" anchor="t">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Nejčastější dotazy z KS ke SC 2.2</a:t>
            </a:r>
          </a:p>
          <a:p>
            <a:pPr algn="ctr" defTabSz="914400">
              <a:buClr>
                <a:srgbClr val="000000"/>
              </a:buClr>
              <a:buFont typeface="Arial"/>
              <a:buNone/>
            </a:pPr>
            <a:r>
              <a:rPr kumimoji="0" lang="cs-CZ" sz="2000" b="1" i="0" u="none" strike="noStrike" kern="0" cap="none" spc="0" normalizeH="0" baseline="0" noProof="0">
                <a:ln>
                  <a:noFill/>
                </a:ln>
                <a:solidFill>
                  <a:schemeClr val="bg1"/>
                </a:solidFill>
                <a:effectLst/>
                <a:uLnTx/>
                <a:uFillTx/>
                <a:latin typeface="Arial"/>
                <a:cs typeface="Arial"/>
                <a:sym typeface="Arial"/>
              </a:rPr>
              <a:t>Zelená infrastruktura ve veřejném prostranství měst a obcí</a:t>
            </a:r>
            <a:endParaRPr lang="cs-CZ" sz="2000" kern="0">
              <a:solidFill>
                <a:schemeClr val="bg1"/>
              </a:solidFill>
              <a:cs typeface="Arial" panose="020B0604020202020204" pitchFamily="34" charset="0"/>
              <a:sym typeface="Arial"/>
            </a:endParaRPr>
          </a:p>
        </p:txBody>
      </p:sp>
    </p:spTree>
    <p:extLst>
      <p:ext uri="{BB962C8B-B14F-4D97-AF65-F5344CB8AC3E}">
        <p14:creationId xmlns:p14="http://schemas.microsoft.com/office/powerpoint/2010/main" val="362454210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65C60473-6D8C-464B-9745-3FB73D6BEA84}"/>
              </a:ext>
            </a:extLst>
          </p:cNvPr>
          <p:cNvSpPr txBox="1"/>
          <p:nvPr/>
        </p:nvSpPr>
        <p:spPr>
          <a:xfrm>
            <a:off x="228598" y="1159145"/>
            <a:ext cx="8686800" cy="5509200"/>
          </a:xfrm>
          <a:prstGeom prst="rect">
            <a:avLst/>
          </a:prstGeom>
          <a:noFill/>
        </p:spPr>
        <p:txBody>
          <a:bodyPr wrap="square">
            <a:spAutoFit/>
          </a:bodyPr>
          <a:lstStyle/>
          <a:p>
            <a:pPr algn="just" fontAlgn="base"/>
            <a:endParaRPr lang="cs-CZ" sz="1600">
              <a:solidFill>
                <a:schemeClr val="bg1"/>
              </a:solidFill>
              <a:latin typeface="+mj-lt"/>
              <a:cs typeface="Times New Roman" panose="02020603050405020304" pitchFamily="18" charset="0"/>
            </a:endParaRPr>
          </a:p>
          <a:p>
            <a:pPr algn="just" fontAlgn="base"/>
            <a:r>
              <a:rPr lang="cs-CZ" sz="1600" b="1" i="1">
                <a:solidFill>
                  <a:schemeClr val="bg1"/>
                </a:solidFill>
                <a:latin typeface="+mj-lt"/>
                <a:cs typeface="Times New Roman" panose="02020603050405020304" pitchFamily="18" charset="0"/>
              </a:rPr>
              <a:t>Předkládané projekty do SC 2.2 musejí mít stanovisko Agentury ochrany přírody a krajiny (AOPK ČR)?</a:t>
            </a:r>
          </a:p>
          <a:p>
            <a:pPr marL="171450" indent="-171450" algn="just" fontAlgn="base">
              <a:buFont typeface="Arial" panose="020B0604020202020204" pitchFamily="34" charset="0"/>
              <a:buChar char="•"/>
            </a:pPr>
            <a:r>
              <a:rPr lang="cs-CZ" sz="1600">
                <a:solidFill>
                  <a:schemeClr val="bg1"/>
                </a:solidFill>
                <a:latin typeface="+mj-lt"/>
                <a:cs typeface="Times New Roman" panose="02020603050405020304" pitchFamily="18" charset="0"/>
              </a:rPr>
              <a:t>Ano, předpokládá se předložení stanoviska AOPK ČR společně se žádostí o podporu.</a:t>
            </a:r>
          </a:p>
          <a:p>
            <a:pPr marL="171450" indent="-171450" algn="just" fontAlgn="base">
              <a:buFont typeface="Arial" panose="020B0604020202020204" pitchFamily="34" charset="0"/>
              <a:buChar char="•"/>
            </a:pPr>
            <a:r>
              <a:rPr lang="cs-CZ" sz="1600">
                <a:solidFill>
                  <a:schemeClr val="bg1"/>
                </a:solidFill>
                <a:latin typeface="+mj-lt"/>
                <a:cs typeface="Times New Roman" panose="02020603050405020304" pitchFamily="18" charset="0"/>
              </a:rPr>
              <a:t>AOPK ČR bude posuzovat všechny projekty a vydávat stanovisko pro kritéria </a:t>
            </a:r>
            <a:r>
              <a:rPr lang="cs-CZ" sz="1600" u="sng">
                <a:solidFill>
                  <a:schemeClr val="bg1"/>
                </a:solidFill>
                <a:latin typeface="+mj-lt"/>
                <a:cs typeface="Times New Roman" panose="02020603050405020304" pitchFamily="18" charset="0"/>
              </a:rPr>
              <a:t>řešící zelenou složku</a:t>
            </a:r>
            <a:r>
              <a:rPr lang="cs-CZ" sz="1600">
                <a:solidFill>
                  <a:schemeClr val="bg1"/>
                </a:solidFill>
                <a:latin typeface="+mj-lt"/>
                <a:cs typeface="Times New Roman" panose="02020603050405020304" pitchFamily="18" charset="0"/>
              </a:rPr>
              <a:t>, (např. rozšiřování zelených ploch, výsadbu stromů, vegetace apod). </a:t>
            </a:r>
          </a:p>
          <a:p>
            <a:pPr marL="171450" indent="-171450" algn="just" fontAlgn="base">
              <a:buFont typeface="Arial" panose="020B0604020202020204" pitchFamily="34" charset="0"/>
              <a:buChar char="•"/>
            </a:pPr>
            <a:r>
              <a:rPr lang="cs-CZ" sz="1600">
                <a:solidFill>
                  <a:schemeClr val="bg1"/>
                </a:solidFill>
                <a:latin typeface="+mj-lt"/>
                <a:cs typeface="Times New Roman" panose="02020603050405020304" pitchFamily="18" charset="0"/>
              </a:rPr>
              <a:t>Metodika pro zajištění stanoviska a samotný vzor stanoviska je nyní v přípravě a dokumenty budou po schválení zveřejněny. </a:t>
            </a:r>
          </a:p>
          <a:p>
            <a:pPr algn="just" fontAlgn="base"/>
            <a:endParaRPr lang="cs-CZ" sz="1600">
              <a:solidFill>
                <a:schemeClr val="bg1"/>
              </a:solidFill>
              <a:latin typeface="+mj-lt"/>
              <a:cs typeface="Times New Roman" panose="02020603050405020304" pitchFamily="18" charset="0"/>
            </a:endParaRPr>
          </a:p>
          <a:p>
            <a:pPr algn="just" fontAlgn="base"/>
            <a:r>
              <a:rPr lang="cs-CZ" sz="1600" b="1" i="1">
                <a:solidFill>
                  <a:schemeClr val="bg1"/>
                </a:solidFill>
                <a:latin typeface="+mj-lt"/>
                <a:cs typeface="Times New Roman" panose="02020603050405020304" pitchFamily="18" charset="0"/>
              </a:rPr>
              <a:t>Bude podporována také „šedá“ infrastruktura (např. parkoviště) a v jakém rozsahu?</a:t>
            </a:r>
          </a:p>
          <a:p>
            <a:pPr marL="171450" indent="-171450" algn="just" fontAlgn="base">
              <a:buFont typeface="Arial" panose="020B0604020202020204" pitchFamily="34" charset="0"/>
              <a:buChar char="•"/>
            </a:pPr>
            <a:r>
              <a:rPr lang="cs-CZ" sz="1600">
                <a:solidFill>
                  <a:schemeClr val="bg1"/>
                </a:solidFill>
                <a:latin typeface="+mj-lt"/>
                <a:cs typeface="Times New Roman" panose="02020603050405020304" pitchFamily="18" charset="0"/>
              </a:rPr>
              <a:t>Základním zaměřením je řešení nevhodných a nepropustných povrchů, eliminace odtoku vody z území a vytvoření volnočasových míst v sídelním veřejném prostoru s přizpůsobením se změně klimatu ve městech a obcích a např. snižování přehřívání.</a:t>
            </a:r>
          </a:p>
          <a:p>
            <a:pPr marL="171450" indent="-171450" algn="just" fontAlgn="base">
              <a:buFont typeface="Arial" panose="020B0604020202020204" pitchFamily="34" charset="0"/>
              <a:buChar char="•"/>
            </a:pPr>
            <a:r>
              <a:rPr lang="cs-CZ" sz="1600">
                <a:solidFill>
                  <a:schemeClr val="bg1"/>
                </a:solidFill>
                <a:latin typeface="+mj-lt"/>
                <a:cs typeface="Times New Roman" panose="02020603050405020304" pitchFamily="18" charset="0"/>
              </a:rPr>
              <a:t>Předpokládáme však, že z části </a:t>
            </a:r>
            <a:r>
              <a:rPr lang="cs-CZ" sz="1600" u="sng">
                <a:solidFill>
                  <a:schemeClr val="bg1"/>
                </a:solidFill>
                <a:latin typeface="+mj-lt"/>
                <a:cs typeface="Times New Roman" panose="02020603050405020304" pitchFamily="18" charset="0"/>
              </a:rPr>
              <a:t>bude podporovaná také „šedá“ infrastruktura, ale zřejmě v limitu způsobilých výdajů 5-10</a:t>
            </a:r>
            <a:r>
              <a:rPr lang="en-US" sz="1600" u="sng">
                <a:solidFill>
                  <a:schemeClr val="bg1"/>
                </a:solidFill>
                <a:latin typeface="+mj-lt"/>
                <a:cs typeface="Times New Roman" panose="02020603050405020304" pitchFamily="18" charset="0"/>
              </a:rPr>
              <a:t>%</a:t>
            </a:r>
            <a:r>
              <a:rPr lang="cs-CZ" sz="1600" u="sng">
                <a:solidFill>
                  <a:schemeClr val="bg1"/>
                </a:solidFill>
                <a:latin typeface="+mj-lt"/>
                <a:cs typeface="Times New Roman" panose="02020603050405020304" pitchFamily="18" charset="0"/>
              </a:rPr>
              <a:t> z výdajů projektu.</a:t>
            </a:r>
          </a:p>
          <a:p>
            <a:pPr algn="just" fontAlgn="base"/>
            <a:endParaRPr lang="cs-CZ" sz="1600">
              <a:solidFill>
                <a:schemeClr val="bg1"/>
              </a:solidFill>
              <a:latin typeface="+mj-lt"/>
              <a:cs typeface="Times New Roman" panose="02020603050405020304" pitchFamily="18" charset="0"/>
            </a:endParaRPr>
          </a:p>
          <a:p>
            <a:pPr algn="just" fontAlgn="base"/>
            <a:r>
              <a:rPr lang="cs-CZ" sz="1600" b="1" i="1">
                <a:solidFill>
                  <a:schemeClr val="bg1"/>
                </a:solidFill>
                <a:latin typeface="+mj-lt"/>
                <a:cs typeface="Times New Roman" panose="02020603050405020304" pitchFamily="18" charset="0"/>
              </a:rPr>
              <a:t>Musí projekt plnit některé prvky SMART řešení?</a:t>
            </a:r>
          </a:p>
          <a:p>
            <a:pPr marL="171450" indent="-171450" algn="just" fontAlgn="base">
              <a:buFont typeface="Arial" panose="020B0604020202020204" pitchFamily="34" charset="0"/>
              <a:buChar char="•"/>
            </a:pPr>
            <a:r>
              <a:rPr lang="cs-CZ" sz="1600">
                <a:solidFill>
                  <a:schemeClr val="bg1"/>
                </a:solidFill>
                <a:latin typeface="+mj-lt"/>
                <a:cs typeface="Times New Roman" panose="02020603050405020304" pitchFamily="18" charset="0"/>
              </a:rPr>
              <a:t>Pokud v projektu budou používány SMART řešení jako související opatření v řešeném území a nezbytná pro rozvoj a zlepšení kvality služeb měst a obcí, </a:t>
            </a:r>
            <a:r>
              <a:rPr lang="cs-CZ" sz="1600" u="sng">
                <a:solidFill>
                  <a:schemeClr val="bg1"/>
                </a:solidFill>
                <a:latin typeface="+mj-lt"/>
                <a:cs typeface="Times New Roman" panose="02020603050405020304" pitchFamily="18" charset="0"/>
              </a:rPr>
              <a:t>budou tato řešení způsobilým výdajem</a:t>
            </a:r>
            <a:r>
              <a:rPr lang="cs-CZ" sz="1600">
                <a:solidFill>
                  <a:schemeClr val="bg1"/>
                </a:solidFill>
                <a:latin typeface="+mj-lt"/>
                <a:cs typeface="Times New Roman" panose="02020603050405020304" pitchFamily="18" charset="0"/>
              </a:rPr>
              <a:t>. </a:t>
            </a:r>
            <a:r>
              <a:rPr lang="cs-CZ" sz="1600" u="sng">
                <a:solidFill>
                  <a:schemeClr val="bg1"/>
                </a:solidFill>
                <a:latin typeface="+mj-lt"/>
                <a:cs typeface="Times New Roman" panose="02020603050405020304" pitchFamily="18" charset="0"/>
              </a:rPr>
              <a:t>Není však uvažováno, že by SMART prvky musely být povinnou součástí</a:t>
            </a:r>
            <a:r>
              <a:rPr lang="cs-CZ" sz="1600">
                <a:solidFill>
                  <a:schemeClr val="bg1"/>
                </a:solidFill>
                <a:latin typeface="+mj-lt"/>
                <a:cs typeface="Times New Roman" panose="02020603050405020304" pitchFamily="18" charset="0"/>
              </a:rPr>
              <a:t>.  </a:t>
            </a:r>
            <a:endParaRPr lang="cs-CZ" sz="1600" b="1">
              <a:solidFill>
                <a:schemeClr val="bg1"/>
              </a:solidFill>
              <a:latin typeface="+mj-lt"/>
              <a:cs typeface="Times New Roman" panose="02020603050405020304" pitchFamily="18" charset="0"/>
            </a:endParaRPr>
          </a:p>
          <a:p>
            <a:pPr marL="214313" indent="-214313" algn="just" fontAlgn="base">
              <a:buFont typeface="Arial" panose="020B0604020202020204" pitchFamily="34" charset="0"/>
              <a:buChar char="•"/>
            </a:pPr>
            <a:endParaRPr lang="cs-CZ" sz="1600" i="1">
              <a:solidFill>
                <a:srgbClr val="FF0000"/>
              </a:solidFill>
              <a:latin typeface="+mj-lt"/>
            </a:endParaRPr>
          </a:p>
        </p:txBody>
      </p:sp>
      <p:sp>
        <p:nvSpPr>
          <p:cNvPr id="4" name="TextovéPole 3">
            <a:extLst>
              <a:ext uri="{FF2B5EF4-FFF2-40B4-BE49-F238E27FC236}">
                <a16:creationId xmlns:a16="http://schemas.microsoft.com/office/drawing/2014/main" id="{356ABA6B-CE83-43EB-9328-A19A2C8166A4}"/>
              </a:ext>
            </a:extLst>
          </p:cNvPr>
          <p:cNvSpPr txBox="1"/>
          <p:nvPr/>
        </p:nvSpPr>
        <p:spPr>
          <a:xfrm>
            <a:off x="502645" y="451259"/>
            <a:ext cx="8138707" cy="892552"/>
          </a:xfrm>
          <a:prstGeom prst="rect">
            <a:avLst/>
          </a:prstGeom>
          <a:noFill/>
        </p:spPr>
        <p:txBody>
          <a:bodyPr wrap="square" lIns="91440" tIns="45720" rIns="91440" bIns="45720" rtlCol="0" anchor="t">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Nejčastější dotazy z KS ke SC 2.2</a:t>
            </a:r>
          </a:p>
          <a:p>
            <a:pPr algn="ctr" defTabSz="914400">
              <a:buClr>
                <a:srgbClr val="000000"/>
              </a:buClr>
              <a:buFont typeface="Arial"/>
              <a:buNone/>
            </a:pPr>
            <a:r>
              <a:rPr kumimoji="0" lang="cs-CZ" sz="2000" b="1" i="0" u="none" strike="noStrike" kern="0" cap="none" spc="0" normalizeH="0" baseline="0" noProof="0">
                <a:ln>
                  <a:noFill/>
                </a:ln>
                <a:solidFill>
                  <a:schemeClr val="bg1"/>
                </a:solidFill>
                <a:effectLst/>
                <a:uLnTx/>
                <a:uFillTx/>
                <a:latin typeface="Arial"/>
                <a:cs typeface="Arial"/>
                <a:sym typeface="Arial"/>
              </a:rPr>
              <a:t>Zelená infrastruktura ve veřejném prostranství měst a obcí</a:t>
            </a:r>
            <a:endParaRPr lang="cs-CZ" sz="2000" kern="0">
              <a:solidFill>
                <a:schemeClr val="bg1"/>
              </a:solidFill>
              <a:cs typeface="Arial" panose="020B0604020202020204" pitchFamily="34" charset="0"/>
              <a:sym typeface="Arial"/>
            </a:endParaRPr>
          </a:p>
        </p:txBody>
      </p:sp>
    </p:spTree>
    <p:extLst>
      <p:ext uri="{BB962C8B-B14F-4D97-AF65-F5344CB8AC3E}">
        <p14:creationId xmlns:p14="http://schemas.microsoft.com/office/powerpoint/2010/main" val="322838858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468F32FD-A2B3-41CA-A89D-50625451003A}"/>
              </a:ext>
            </a:extLst>
          </p:cNvPr>
          <p:cNvSpPr txBox="1"/>
          <p:nvPr/>
        </p:nvSpPr>
        <p:spPr>
          <a:xfrm>
            <a:off x="502647" y="498020"/>
            <a:ext cx="8138707" cy="954107"/>
          </a:xfrm>
          <a:prstGeom prst="rect">
            <a:avLst/>
          </a:prstGeom>
          <a:noFill/>
        </p:spPr>
        <p:txBody>
          <a:bodyPr wrap="square" lIns="91440" tIns="45720" rIns="91440" bIns="45720" rtlCol="0" anchor="t">
            <a:spAutoFit/>
          </a:bodyPr>
          <a:lstStyle/>
          <a:p>
            <a:pPr algn="ctr" defTabSz="914400">
              <a:buClr>
                <a:srgbClr val="000000"/>
              </a:buClr>
            </a:pPr>
            <a:r>
              <a:rPr kumimoji="0" lang="cs-CZ" sz="3200" b="1" i="0" u="none" strike="noStrike" kern="0" cap="none" spc="0" normalizeH="0" baseline="0" noProof="0">
                <a:ln>
                  <a:noFill/>
                </a:ln>
                <a:solidFill>
                  <a:schemeClr val="bg1"/>
                </a:solidFill>
                <a:effectLst/>
                <a:uLnTx/>
                <a:uFillTx/>
                <a:latin typeface="Arial"/>
                <a:cs typeface="Arial"/>
                <a:sym typeface="Arial"/>
              </a:rPr>
              <a:t>Nejčastější dotazy v KS</a:t>
            </a:r>
            <a:r>
              <a:rPr lang="cs-CZ" sz="3200" b="1" kern="0">
                <a:solidFill>
                  <a:schemeClr val="bg1"/>
                </a:solidFill>
                <a:latin typeface="Arial"/>
                <a:cs typeface="Arial"/>
                <a:sym typeface="Arial"/>
              </a:rPr>
              <a:t> SC 4.1</a:t>
            </a:r>
            <a:endParaRPr lang="cs-CZ" sz="3200" b="1" kern="0">
              <a:solidFill>
                <a:schemeClr val="bg1"/>
              </a:solidFill>
              <a:latin typeface="Arial"/>
              <a:cs typeface="Arial"/>
            </a:endParaRPr>
          </a:p>
          <a:p>
            <a:pPr algn="ctr" defTabSz="914400"/>
            <a:r>
              <a:rPr lang="cs-CZ" sz="2400" b="1" kern="0">
                <a:solidFill>
                  <a:schemeClr val="bg1"/>
                </a:solidFill>
                <a:cs typeface="Arial"/>
              </a:rPr>
              <a:t>Vzdělávací infrastruktura</a:t>
            </a:r>
            <a:endParaRPr lang="cs-CZ" sz="2400" b="1" kern="0">
              <a:solidFill>
                <a:schemeClr val="bg1"/>
              </a:solidFill>
              <a:cs typeface="Arial" panose="020B0604020202020204" pitchFamily="34" charset="0"/>
            </a:endParaRPr>
          </a:p>
        </p:txBody>
      </p:sp>
      <p:sp>
        <p:nvSpPr>
          <p:cNvPr id="6" name="TextovéPole 5">
            <a:extLst>
              <a:ext uri="{FF2B5EF4-FFF2-40B4-BE49-F238E27FC236}">
                <a16:creationId xmlns:a16="http://schemas.microsoft.com/office/drawing/2014/main" id="{13292223-B433-4636-8FB8-24E1D3B7DF69}"/>
              </a:ext>
            </a:extLst>
          </p:cNvPr>
          <p:cNvSpPr txBox="1"/>
          <p:nvPr/>
        </p:nvSpPr>
        <p:spPr>
          <a:xfrm>
            <a:off x="706824" y="1539776"/>
            <a:ext cx="8012179" cy="4985980"/>
          </a:xfrm>
          <a:prstGeom prst="rect">
            <a:avLst/>
          </a:prstGeom>
          <a:noFill/>
        </p:spPr>
        <p:txBody>
          <a:bodyPr wrap="square" lIns="91440" tIns="45720" rIns="91440" bIns="45720" anchor="t">
            <a:spAutoFit/>
          </a:bodyPr>
          <a:lstStyle/>
          <a:p>
            <a:pPr algn="just" fontAlgn="base"/>
            <a:r>
              <a:rPr lang="cs-CZ" sz="1600" b="1" i="1" dirty="0">
                <a:solidFill>
                  <a:schemeClr val="bg1"/>
                </a:solidFill>
              </a:rPr>
              <a:t>Bude možno v rámci projektu podpořit výstavbu úplně nové mateřské školy?</a:t>
            </a:r>
            <a:endParaRPr lang="cs-CZ" sz="1600" b="1" i="1" dirty="0">
              <a:solidFill>
                <a:schemeClr val="bg1"/>
              </a:solidFill>
              <a:cs typeface="Arial"/>
            </a:endParaRPr>
          </a:p>
          <a:p>
            <a:pPr algn="just"/>
            <a:endParaRPr lang="cs-CZ" sz="1200" i="1">
              <a:solidFill>
                <a:schemeClr val="bg1"/>
              </a:solidFill>
            </a:endParaRPr>
          </a:p>
          <a:p>
            <a:pPr algn="just"/>
            <a:endParaRPr lang="cs-CZ" sz="1200" i="1">
              <a:solidFill>
                <a:schemeClr val="bg1"/>
              </a:solidFill>
              <a:cs typeface="Arial"/>
            </a:endParaRPr>
          </a:p>
          <a:p>
            <a:pPr marL="171450" indent="-171450" algn="just">
              <a:buFont typeface="Arial"/>
              <a:buChar char="•"/>
            </a:pPr>
            <a:r>
              <a:rPr lang="cs-CZ" sz="1600" dirty="0">
                <a:solidFill>
                  <a:schemeClr val="bg1"/>
                </a:solidFill>
                <a:cs typeface="Arial"/>
              </a:rPr>
              <a:t>Ano</a:t>
            </a:r>
            <a:r>
              <a:rPr lang="cs-CZ" sz="1600" i="1" dirty="0">
                <a:solidFill>
                  <a:schemeClr val="bg1"/>
                </a:solidFill>
                <a:cs typeface="Arial"/>
              </a:rPr>
              <a:t>,</a:t>
            </a:r>
            <a:r>
              <a:rPr lang="cs-CZ" sz="1600" dirty="0">
                <a:solidFill>
                  <a:schemeClr val="bg1"/>
                </a:solidFill>
                <a:cs typeface="Arial"/>
              </a:rPr>
              <a:t> bude možné podpořit i výstavbu zcela nové MŠ, která bude zapsána do rejstříku škol s ukončením realizace projektu, nejpozději s první Zprávou o udržitelnosti, pokud žadatelem o dotaci bude některý z oprávněných příjemců dle návrhu Programového dokumentu IROP</a:t>
            </a:r>
            <a:endParaRPr lang="cs-CZ" sz="1600" i="1" dirty="0">
              <a:solidFill>
                <a:schemeClr val="bg1"/>
              </a:solidFill>
              <a:cs typeface="Arial" panose="020B0604020202020204"/>
            </a:endParaRPr>
          </a:p>
          <a:p>
            <a:pPr algn="just"/>
            <a:endParaRPr lang="cs-CZ" sz="1400">
              <a:solidFill>
                <a:schemeClr val="bg1"/>
              </a:solidFill>
              <a:cs typeface="Arial"/>
            </a:endParaRPr>
          </a:p>
          <a:p>
            <a:pPr algn="just"/>
            <a:endParaRPr lang="cs-CZ" sz="1200">
              <a:solidFill>
                <a:schemeClr val="bg1"/>
              </a:solidFill>
            </a:endParaRPr>
          </a:p>
          <a:p>
            <a:pPr algn="just"/>
            <a:r>
              <a:rPr lang="cs-CZ" sz="1600" b="1" i="1" dirty="0">
                <a:solidFill>
                  <a:schemeClr val="bg1"/>
                </a:solidFill>
              </a:rPr>
              <a:t>Co se týče posuzování dle skóre ORP, tak je zde nějaká možnost individuálního posouzení pokud žadatel nesplňuje skóre 6+?</a:t>
            </a:r>
            <a:endParaRPr lang="cs-CZ" sz="1600" b="1" i="1" dirty="0">
              <a:solidFill>
                <a:schemeClr val="bg1"/>
              </a:solidFill>
              <a:cs typeface="Arial"/>
            </a:endParaRPr>
          </a:p>
          <a:p>
            <a:pPr algn="just"/>
            <a:endParaRPr lang="cs-CZ" sz="1600">
              <a:solidFill>
                <a:schemeClr val="bg1"/>
              </a:solidFill>
            </a:endParaRPr>
          </a:p>
          <a:p>
            <a:pPr marL="285750" indent="-285750" algn="just">
              <a:buFont typeface="Arial"/>
              <a:buChar char="•"/>
            </a:pPr>
            <a:r>
              <a:rPr lang="cs-CZ" sz="1600" dirty="0">
                <a:solidFill>
                  <a:schemeClr val="bg1"/>
                </a:solidFill>
                <a:cs typeface="Arial"/>
              </a:rPr>
              <a:t>Ne, individuální posuzování možné nebude. V individuálních výzvách při jejich vyhlášení budou podpořeny jen ty mateřské školy, které splňují limit skóre 6+ dle demografické predikce MŠMT.</a:t>
            </a:r>
          </a:p>
          <a:p>
            <a:pPr marL="285750" indent="-285750" algn="just">
              <a:buFont typeface="Arial"/>
              <a:buChar char="•"/>
            </a:pPr>
            <a:endParaRPr lang="cs-CZ" sz="1600" dirty="0">
              <a:solidFill>
                <a:schemeClr val="bg1"/>
              </a:solidFill>
              <a:cs typeface="Arial"/>
            </a:endParaRPr>
          </a:p>
          <a:p>
            <a:pPr marL="285750" indent="-285750" algn="just">
              <a:buFont typeface="Arial"/>
              <a:buChar char="•"/>
            </a:pPr>
            <a:r>
              <a:rPr lang="cs-CZ" sz="1600" dirty="0">
                <a:solidFill>
                  <a:schemeClr val="bg1"/>
                </a:solidFill>
                <a:cs typeface="Arial"/>
              </a:rPr>
              <a:t>V případě, že MŠ sídlí v ORP, které nesplňuje skóre 6+, může teoreticky žádat ve výzvách pro komunitně vedený místní rozvoj (CLLD), pokud do něj příslušná obec spadá. Záleží však na strategii daného území v CLLD, zda s podporou MŠ počítá / nepočítá.</a:t>
            </a:r>
            <a:endParaRPr lang="cs-CZ" sz="1600" dirty="0">
              <a:solidFill>
                <a:schemeClr val="bg1"/>
              </a:solidFill>
            </a:endParaRPr>
          </a:p>
          <a:p>
            <a:pPr algn="just" fontAlgn="base"/>
            <a:endParaRPr lang="cs-CZ" sz="1200" i="1">
              <a:solidFill>
                <a:schemeClr val="bg1"/>
              </a:solidFill>
              <a:latin typeface="Segoe UI" panose="020B0502040204020203" pitchFamily="34" charset="0"/>
            </a:endParaRPr>
          </a:p>
        </p:txBody>
      </p:sp>
      <p:pic>
        <p:nvPicPr>
          <p:cNvPr id="2" name="Grafický objekt 1" descr="Děti">
            <a:extLst>
              <a:ext uri="{FF2B5EF4-FFF2-40B4-BE49-F238E27FC236}">
                <a16:creationId xmlns:a16="http://schemas.microsoft.com/office/drawing/2014/main" id="{1EFE1754-296F-48F8-D7E5-1C0292ED5697}"/>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71166" y="1474494"/>
            <a:ext cx="480288" cy="480288"/>
          </a:xfrm>
          <a:prstGeom prst="rect">
            <a:avLst/>
          </a:prstGeom>
        </p:spPr>
      </p:pic>
      <p:pic>
        <p:nvPicPr>
          <p:cNvPr id="7" name="Grafický objekt 6" descr="Děti">
            <a:extLst>
              <a:ext uri="{FF2B5EF4-FFF2-40B4-BE49-F238E27FC236}">
                <a16:creationId xmlns:a16="http://schemas.microsoft.com/office/drawing/2014/main" id="{3E3ACC09-4AC3-FA5B-34AE-6B2AA61574D2}"/>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47435" y="3459912"/>
            <a:ext cx="480288" cy="480288"/>
          </a:xfrm>
          <a:prstGeom prst="rect">
            <a:avLst/>
          </a:prstGeom>
        </p:spPr>
      </p:pic>
    </p:spTree>
    <p:extLst>
      <p:ext uri="{BB962C8B-B14F-4D97-AF65-F5344CB8AC3E}">
        <p14:creationId xmlns:p14="http://schemas.microsoft.com/office/powerpoint/2010/main" val="297107608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ovéPole 5">
            <a:extLst>
              <a:ext uri="{FF2B5EF4-FFF2-40B4-BE49-F238E27FC236}">
                <a16:creationId xmlns:a16="http://schemas.microsoft.com/office/drawing/2014/main" id="{CDA8637F-3EDC-433B-B698-92C8A1C6AA59}"/>
              </a:ext>
            </a:extLst>
          </p:cNvPr>
          <p:cNvSpPr txBox="1"/>
          <p:nvPr/>
        </p:nvSpPr>
        <p:spPr>
          <a:xfrm>
            <a:off x="629175" y="1444548"/>
            <a:ext cx="8012179" cy="4678204"/>
          </a:xfrm>
          <a:prstGeom prst="rect">
            <a:avLst/>
          </a:prstGeom>
          <a:noFill/>
        </p:spPr>
        <p:txBody>
          <a:bodyPr wrap="square" lIns="91440" tIns="45720" rIns="91440" bIns="45720" anchor="t">
            <a:spAutoFit/>
          </a:bodyPr>
          <a:lstStyle/>
          <a:p>
            <a:pPr algn="just" fontAlgn="base"/>
            <a:endParaRPr lang="cs-CZ" sz="1200" i="1" u="sng">
              <a:solidFill>
                <a:schemeClr val="bg1"/>
              </a:solidFill>
              <a:cs typeface="Arial"/>
            </a:endParaRPr>
          </a:p>
          <a:p>
            <a:pPr algn="just" fontAlgn="base"/>
            <a:r>
              <a:rPr lang="cs-CZ" sz="1600" b="1" i="1" dirty="0">
                <a:solidFill>
                  <a:schemeClr val="bg1"/>
                </a:solidFill>
              </a:rPr>
              <a:t>Základní škola v současné době obývá prostory, která má v pronájmu. Je přijatelným záměrem vybudování nové budovy školy, nebo se vždy musí jednat o rekonstrukci, přístavbu, nástavbu stávající budovy?</a:t>
            </a:r>
            <a:endParaRPr lang="cs-CZ" sz="1200" b="1" i="1" dirty="0">
              <a:solidFill>
                <a:schemeClr val="bg1"/>
              </a:solidFill>
            </a:endParaRPr>
          </a:p>
          <a:p>
            <a:pPr algn="just"/>
            <a:endParaRPr lang="cs-CZ" sz="1200" i="1">
              <a:solidFill>
                <a:schemeClr val="bg1"/>
              </a:solidFill>
              <a:cs typeface="Arial"/>
            </a:endParaRPr>
          </a:p>
          <a:p>
            <a:pPr marL="285750" indent="-285750" algn="just">
              <a:buFont typeface="Arial"/>
              <a:buChar char="•"/>
            </a:pPr>
            <a:r>
              <a:rPr lang="cs-CZ" sz="1600" dirty="0">
                <a:solidFill>
                  <a:schemeClr val="bg1"/>
                </a:solidFill>
                <a:cs typeface="Arial"/>
              </a:rPr>
              <a:t>Ano. Vybudování nové školy je možné, ale zcela jistě nebudou způsobilé veškeré výdaje související s tímto přesunem. Přesun všech kmenových (běžných tříd) školy bude tvořit nezpůsobilé výdaje, stejně tak zázemí pro administrativní či řídící pracovníky, příp. jídelna aj. Bude možná pouze podpora odborných učeben ve vazbě na přírodní vědy, polytechniku, cizí jazyky, práci s digitálními technologiemi.</a:t>
            </a:r>
          </a:p>
          <a:p>
            <a:pPr algn="just"/>
            <a:endParaRPr lang="cs-CZ" sz="1400">
              <a:solidFill>
                <a:schemeClr val="bg1"/>
              </a:solidFill>
              <a:cs typeface="Arial"/>
            </a:endParaRPr>
          </a:p>
          <a:p>
            <a:pPr algn="just"/>
            <a:endParaRPr lang="cs-CZ" sz="1200" i="1">
              <a:solidFill>
                <a:schemeClr val="bg1"/>
              </a:solidFill>
            </a:endParaRPr>
          </a:p>
          <a:p>
            <a:pPr algn="just"/>
            <a:r>
              <a:rPr lang="cs-CZ" sz="1600" b="1" i="1" dirty="0">
                <a:solidFill>
                  <a:schemeClr val="bg1"/>
                </a:solidFill>
              </a:rPr>
              <a:t>Může být projekt zaměřen pouze na pořízení vybavení odborných učeben?</a:t>
            </a:r>
            <a:endParaRPr lang="cs-CZ" sz="1600" b="1" i="1" dirty="0">
              <a:solidFill>
                <a:schemeClr val="bg1"/>
              </a:solidFill>
              <a:cs typeface="Arial"/>
            </a:endParaRPr>
          </a:p>
          <a:p>
            <a:pPr algn="just"/>
            <a:endParaRPr lang="cs-CZ" sz="1600">
              <a:solidFill>
                <a:schemeClr val="bg1"/>
              </a:solidFill>
            </a:endParaRPr>
          </a:p>
          <a:p>
            <a:pPr marL="285750" indent="-285750" algn="just">
              <a:buFont typeface="Arial"/>
              <a:buChar char="•"/>
            </a:pPr>
            <a:r>
              <a:rPr lang="cs-CZ" sz="1600" dirty="0">
                <a:solidFill>
                  <a:schemeClr val="bg1"/>
                </a:solidFill>
                <a:cs typeface="Arial"/>
              </a:rPr>
              <a:t>Ano, i v novém období 2021–2027 bude možné do prostor ZŠ pouze pořizovat vybavení odborných učeben (bez stavební části projektu), nicméně detailní podmínky a parametry aktivit stanoví až vyhlášená výzva samotná.</a:t>
            </a:r>
            <a:endParaRPr lang="cs-CZ" sz="1600" i="1" dirty="0">
              <a:solidFill>
                <a:schemeClr val="bg1"/>
              </a:solidFill>
              <a:cs typeface="Arial"/>
            </a:endParaRPr>
          </a:p>
          <a:p>
            <a:pPr marL="285750" indent="-285750" algn="just">
              <a:buFont typeface="Arial"/>
              <a:buChar char="•"/>
            </a:pPr>
            <a:endParaRPr lang="cs-CZ" sz="1400">
              <a:solidFill>
                <a:schemeClr val="bg1"/>
              </a:solidFill>
              <a:cs typeface="Arial"/>
            </a:endParaRPr>
          </a:p>
          <a:p>
            <a:pPr algn="just"/>
            <a:endParaRPr lang="cs-CZ" sz="1400">
              <a:solidFill>
                <a:schemeClr val="bg1"/>
              </a:solidFill>
              <a:cs typeface="Arial"/>
            </a:endParaRPr>
          </a:p>
          <a:p>
            <a:pPr algn="just" fontAlgn="base"/>
            <a:endParaRPr lang="cs-CZ" sz="1200" i="1">
              <a:solidFill>
                <a:srgbClr val="FF0000"/>
              </a:solidFill>
              <a:cs typeface="Arial" panose="020B0604020202020204"/>
            </a:endParaRPr>
          </a:p>
        </p:txBody>
      </p:sp>
      <p:pic>
        <p:nvPicPr>
          <p:cNvPr id="2" name="Grafický objekt 1" descr="Třída">
            <a:extLst>
              <a:ext uri="{FF2B5EF4-FFF2-40B4-BE49-F238E27FC236}">
                <a16:creationId xmlns:a16="http://schemas.microsoft.com/office/drawing/2014/main" id="{A04C0B91-80AD-A9B4-1262-9B51CF697510}"/>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55346" y="1615812"/>
            <a:ext cx="480288" cy="480288"/>
          </a:xfrm>
          <a:prstGeom prst="rect">
            <a:avLst/>
          </a:prstGeom>
        </p:spPr>
      </p:pic>
      <p:pic>
        <p:nvPicPr>
          <p:cNvPr id="3" name="Grafický objekt 2" descr="Třída">
            <a:extLst>
              <a:ext uri="{FF2B5EF4-FFF2-40B4-BE49-F238E27FC236}">
                <a16:creationId xmlns:a16="http://schemas.microsoft.com/office/drawing/2014/main" id="{C5DC9C38-D052-7CEB-47C4-827516749CC7}"/>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7886" y="3909722"/>
            <a:ext cx="480288" cy="480288"/>
          </a:xfrm>
          <a:prstGeom prst="rect">
            <a:avLst/>
          </a:prstGeom>
        </p:spPr>
      </p:pic>
      <p:sp>
        <p:nvSpPr>
          <p:cNvPr id="5" name="TextovéPole 4">
            <a:extLst>
              <a:ext uri="{FF2B5EF4-FFF2-40B4-BE49-F238E27FC236}">
                <a16:creationId xmlns:a16="http://schemas.microsoft.com/office/drawing/2014/main" id="{3AF788DD-AEB9-B5D7-7450-55D6ECA0E3D3}"/>
              </a:ext>
            </a:extLst>
          </p:cNvPr>
          <p:cNvSpPr txBox="1"/>
          <p:nvPr/>
        </p:nvSpPr>
        <p:spPr>
          <a:xfrm>
            <a:off x="502647" y="498020"/>
            <a:ext cx="8138707" cy="954107"/>
          </a:xfrm>
          <a:prstGeom prst="rect">
            <a:avLst/>
          </a:prstGeom>
          <a:noFill/>
        </p:spPr>
        <p:txBody>
          <a:bodyPr wrap="square" lIns="91440" tIns="45720" rIns="91440" bIns="45720" rtlCol="0" anchor="t">
            <a:spAutoFit/>
          </a:bodyPr>
          <a:lstStyle/>
          <a:p>
            <a:pPr algn="ctr" defTabSz="914400">
              <a:buClr>
                <a:srgbClr val="000000"/>
              </a:buClr>
            </a:pPr>
            <a:r>
              <a:rPr kumimoji="0" lang="cs-CZ" sz="3200" b="1" i="0" u="none" strike="noStrike" kern="0" cap="none" spc="0" normalizeH="0" baseline="0" noProof="0">
                <a:ln>
                  <a:noFill/>
                </a:ln>
                <a:solidFill>
                  <a:schemeClr val="bg1"/>
                </a:solidFill>
                <a:effectLst/>
                <a:uLnTx/>
                <a:uFillTx/>
                <a:latin typeface="Arial"/>
                <a:cs typeface="Arial"/>
                <a:sym typeface="Arial"/>
              </a:rPr>
              <a:t>Nejčastější dotazy v KS</a:t>
            </a:r>
            <a:r>
              <a:rPr lang="cs-CZ" sz="3200" b="1" kern="0">
                <a:solidFill>
                  <a:schemeClr val="bg1"/>
                </a:solidFill>
                <a:latin typeface="Arial"/>
                <a:cs typeface="Arial"/>
                <a:sym typeface="Arial"/>
              </a:rPr>
              <a:t> SC 4.1</a:t>
            </a:r>
            <a:endParaRPr lang="cs-CZ" sz="3200" b="1" kern="0">
              <a:solidFill>
                <a:schemeClr val="bg1"/>
              </a:solidFill>
              <a:latin typeface="Arial"/>
              <a:cs typeface="Arial"/>
            </a:endParaRPr>
          </a:p>
          <a:p>
            <a:pPr algn="ctr" defTabSz="914400"/>
            <a:r>
              <a:rPr lang="cs-CZ" sz="2400" b="1" kern="0">
                <a:solidFill>
                  <a:schemeClr val="bg1"/>
                </a:solidFill>
                <a:cs typeface="Arial"/>
              </a:rPr>
              <a:t>Vzdělávací infrastruktura</a:t>
            </a:r>
            <a:endParaRPr lang="cs-CZ" sz="2400" b="1" kern="0">
              <a:solidFill>
                <a:schemeClr val="bg1"/>
              </a:solidFill>
              <a:cs typeface="Arial" panose="020B0604020202020204" pitchFamily="34" charset="0"/>
            </a:endParaRPr>
          </a:p>
        </p:txBody>
      </p:sp>
    </p:spTree>
    <p:extLst>
      <p:ext uri="{BB962C8B-B14F-4D97-AF65-F5344CB8AC3E}">
        <p14:creationId xmlns:p14="http://schemas.microsoft.com/office/powerpoint/2010/main" val="313226437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ovéPole 5">
            <a:extLst>
              <a:ext uri="{FF2B5EF4-FFF2-40B4-BE49-F238E27FC236}">
                <a16:creationId xmlns:a16="http://schemas.microsoft.com/office/drawing/2014/main" id="{37834CBA-17E3-4B72-9E14-F6F6BC098A9E}"/>
              </a:ext>
            </a:extLst>
          </p:cNvPr>
          <p:cNvSpPr txBox="1"/>
          <p:nvPr/>
        </p:nvSpPr>
        <p:spPr>
          <a:xfrm>
            <a:off x="778015" y="1560274"/>
            <a:ext cx="8012179" cy="4707186"/>
          </a:xfrm>
          <a:prstGeom prst="rect">
            <a:avLst/>
          </a:prstGeom>
          <a:noFill/>
        </p:spPr>
        <p:txBody>
          <a:bodyPr wrap="square" lIns="91440" tIns="45720" rIns="91440" bIns="45720" anchor="t">
            <a:spAutoFit/>
          </a:bodyPr>
          <a:lstStyle/>
          <a:p>
            <a:pPr algn="just" fontAlgn="base"/>
            <a:r>
              <a:rPr lang="cs-CZ" sz="1500" b="1" i="1">
                <a:solidFill>
                  <a:schemeClr val="bg1"/>
                </a:solidFill>
              </a:rPr>
              <a:t>Jakým způsobem budou zohledněny rostoucí ceny ve stavebnictví?</a:t>
            </a:r>
            <a:endParaRPr lang="cs-CZ" sz="1500" b="1" i="1">
              <a:solidFill>
                <a:schemeClr val="bg1"/>
              </a:solidFill>
              <a:cs typeface="Arial"/>
            </a:endParaRPr>
          </a:p>
          <a:p>
            <a:pPr algn="just"/>
            <a:endParaRPr lang="cs-CZ" sz="1500">
              <a:solidFill>
                <a:schemeClr val="bg1"/>
              </a:solidFill>
              <a:cs typeface="Arial"/>
            </a:endParaRPr>
          </a:p>
          <a:p>
            <a:pPr marL="285750" indent="-285750" algn="just">
              <a:buFont typeface="Arial"/>
              <a:buChar char="•"/>
            </a:pPr>
            <a:r>
              <a:rPr lang="cs-CZ" sz="1500">
                <a:solidFill>
                  <a:schemeClr val="bg1"/>
                </a:solidFill>
                <a:cs typeface="Arial"/>
              </a:rPr>
              <a:t>Rostoucí ceny ve stavebnictví nebudou zohledněny v následné realizaci projektu. Žadatel sám musí provést takovou rozvahu, aby např. v položkovém rozpočtu stavby zohlednil předpokládaný nárůst cen ve stavebnictví.</a:t>
            </a:r>
          </a:p>
          <a:p>
            <a:pPr algn="just"/>
            <a:endParaRPr lang="cs-CZ" sz="1500">
              <a:solidFill>
                <a:schemeClr val="bg1"/>
              </a:solidFill>
              <a:cs typeface="Arial"/>
            </a:endParaRPr>
          </a:p>
          <a:p>
            <a:pPr marL="285750" indent="-285750" algn="just">
              <a:buFont typeface="Arial"/>
              <a:buChar char="•"/>
            </a:pPr>
            <a:r>
              <a:rPr lang="cs-CZ" sz="1500">
                <a:solidFill>
                  <a:schemeClr val="bg1"/>
                </a:solidFill>
                <a:cs typeface="Arial"/>
              </a:rPr>
              <a:t>Částku přidělené dotace není možné navyšovat.</a:t>
            </a:r>
          </a:p>
          <a:p>
            <a:pPr algn="just"/>
            <a:endParaRPr lang="cs-CZ" sz="1500">
              <a:solidFill>
                <a:schemeClr val="bg1"/>
              </a:solidFill>
              <a:cs typeface="Arial"/>
            </a:endParaRPr>
          </a:p>
          <a:p>
            <a:pPr marL="285750" indent="-285750" algn="just">
              <a:buFont typeface="Arial"/>
              <a:buChar char="•"/>
            </a:pPr>
            <a:r>
              <a:rPr lang="cs-CZ" sz="1500">
                <a:solidFill>
                  <a:schemeClr val="bg1"/>
                </a:solidFill>
                <a:cs typeface="Arial"/>
              </a:rPr>
              <a:t>Zároveň projekty předložené do IROP musí respektovat částky EFRR uvedené v Regionálním akčním plánu vzdělávání (RAP) a není možné, aby střední školy žádaly na vyšší částky, než bude uvedeno v RAP.</a:t>
            </a:r>
            <a:endParaRPr lang="cs-CZ" sz="1500">
              <a:solidFill>
                <a:schemeClr val="bg1"/>
              </a:solidFill>
              <a:ea typeface="+mn-lt"/>
              <a:cs typeface="+mn-lt"/>
            </a:endParaRPr>
          </a:p>
          <a:p>
            <a:pPr marL="285750" indent="-285750" algn="just">
              <a:buFont typeface="Arial"/>
              <a:buChar char="•"/>
            </a:pPr>
            <a:endParaRPr lang="cs-CZ" sz="1500">
              <a:solidFill>
                <a:schemeClr val="bg1"/>
              </a:solidFill>
              <a:cs typeface="Arial"/>
            </a:endParaRPr>
          </a:p>
          <a:p>
            <a:pPr algn="just"/>
            <a:r>
              <a:rPr lang="cs-CZ" sz="1500" b="1" i="1">
                <a:solidFill>
                  <a:schemeClr val="bg1"/>
                </a:solidFill>
                <a:ea typeface="+mn-lt"/>
                <a:cs typeface="+mn-lt"/>
              </a:rPr>
              <a:t>A je možné spustit projekt dřív, než bude schválen IROP? Od kdy půjde o uznatelné výdaje?</a:t>
            </a:r>
          </a:p>
          <a:p>
            <a:pPr algn="just"/>
            <a:endParaRPr lang="cs-CZ" sz="1500">
              <a:solidFill>
                <a:schemeClr val="bg1"/>
              </a:solidFill>
              <a:cs typeface="Arial"/>
            </a:endParaRPr>
          </a:p>
          <a:p>
            <a:pPr marL="285750" indent="-285750" algn="just">
              <a:buFont typeface="Arial"/>
              <a:buChar char="•"/>
            </a:pPr>
            <a:r>
              <a:rPr lang="cs-CZ" sz="1500">
                <a:solidFill>
                  <a:schemeClr val="bg1"/>
                </a:solidFill>
                <a:ea typeface="Calibri"/>
                <a:cs typeface="Arial"/>
              </a:rPr>
              <a:t>Z pohledu pravidel IROP pro nové období 2021–2027 bude platit, že realizace projektu nesmí být ukončena před podáním žádosti o podporu (tzn. nesmí být prokazatelně uzavřeny veškeré aktivity z předkládané žádosti o podporu). Uznatelnost výdajů je dána návrhem PD IROP, a to již od 1. ledna 2021.</a:t>
            </a:r>
          </a:p>
          <a:p>
            <a:pPr>
              <a:lnSpc>
                <a:spcPct val="107000"/>
              </a:lnSpc>
              <a:spcAft>
                <a:spcPts val="600"/>
              </a:spcAft>
            </a:pPr>
            <a:endParaRPr lang="cs-CZ" sz="1500">
              <a:solidFill>
                <a:schemeClr val="bg1"/>
              </a:solidFill>
              <a:ea typeface="Calibri" panose="020F0502020204030204" pitchFamily="34" charset="0"/>
              <a:cs typeface="Times New Roman" panose="02020603050405020304" pitchFamily="18" charset="0"/>
            </a:endParaRPr>
          </a:p>
        </p:txBody>
      </p:sp>
      <p:pic>
        <p:nvPicPr>
          <p:cNvPr id="2" name="Grafický objekt 1" descr="Kádinka">
            <a:extLst>
              <a:ext uri="{FF2B5EF4-FFF2-40B4-BE49-F238E27FC236}">
                <a16:creationId xmlns:a16="http://schemas.microsoft.com/office/drawing/2014/main" id="{E40329FD-AEA8-058E-3B0E-B3B54BCB1BB0}"/>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98482" y="1562055"/>
            <a:ext cx="441482" cy="441482"/>
          </a:xfrm>
          <a:prstGeom prst="rect">
            <a:avLst/>
          </a:prstGeom>
        </p:spPr>
      </p:pic>
      <p:pic>
        <p:nvPicPr>
          <p:cNvPr id="3" name="Grafický objekt 2" descr="Kádinka">
            <a:extLst>
              <a:ext uri="{FF2B5EF4-FFF2-40B4-BE49-F238E27FC236}">
                <a16:creationId xmlns:a16="http://schemas.microsoft.com/office/drawing/2014/main" id="{5107F406-3CCF-0519-EDE2-7EC49466D246}"/>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66842" y="4385936"/>
            <a:ext cx="441482" cy="441482"/>
          </a:xfrm>
          <a:prstGeom prst="rect">
            <a:avLst/>
          </a:prstGeom>
        </p:spPr>
      </p:pic>
      <p:sp>
        <p:nvSpPr>
          <p:cNvPr id="5" name="TextovéPole 4">
            <a:extLst>
              <a:ext uri="{FF2B5EF4-FFF2-40B4-BE49-F238E27FC236}">
                <a16:creationId xmlns:a16="http://schemas.microsoft.com/office/drawing/2014/main" id="{45B78D27-22CC-8A5D-9F90-E461FEDBFA94}"/>
              </a:ext>
            </a:extLst>
          </p:cNvPr>
          <p:cNvSpPr txBox="1"/>
          <p:nvPr/>
        </p:nvSpPr>
        <p:spPr>
          <a:xfrm>
            <a:off x="502647" y="498020"/>
            <a:ext cx="8138707" cy="954107"/>
          </a:xfrm>
          <a:prstGeom prst="rect">
            <a:avLst/>
          </a:prstGeom>
          <a:noFill/>
        </p:spPr>
        <p:txBody>
          <a:bodyPr wrap="square" lIns="91440" tIns="45720" rIns="91440" bIns="45720" rtlCol="0" anchor="t">
            <a:spAutoFit/>
          </a:bodyPr>
          <a:lstStyle/>
          <a:p>
            <a:pPr algn="ctr" defTabSz="914400">
              <a:buClr>
                <a:srgbClr val="000000"/>
              </a:buClr>
            </a:pPr>
            <a:r>
              <a:rPr kumimoji="0" lang="cs-CZ" sz="3200" b="1" i="0" u="none" strike="noStrike" kern="0" cap="none" spc="0" normalizeH="0" baseline="0" noProof="0">
                <a:ln>
                  <a:noFill/>
                </a:ln>
                <a:solidFill>
                  <a:schemeClr val="bg1"/>
                </a:solidFill>
                <a:effectLst/>
                <a:uLnTx/>
                <a:uFillTx/>
                <a:latin typeface="Arial"/>
                <a:cs typeface="Arial"/>
                <a:sym typeface="Arial"/>
              </a:rPr>
              <a:t>Nejčastější dotazy v KS</a:t>
            </a:r>
            <a:r>
              <a:rPr lang="cs-CZ" sz="3200" b="1" kern="0">
                <a:solidFill>
                  <a:schemeClr val="bg1"/>
                </a:solidFill>
                <a:latin typeface="Arial"/>
                <a:cs typeface="Arial"/>
                <a:sym typeface="Arial"/>
              </a:rPr>
              <a:t> SC 4.1</a:t>
            </a:r>
            <a:endParaRPr lang="cs-CZ" sz="3200" b="1" kern="0">
              <a:solidFill>
                <a:schemeClr val="bg1"/>
              </a:solidFill>
              <a:latin typeface="Arial"/>
              <a:cs typeface="Arial"/>
            </a:endParaRPr>
          </a:p>
          <a:p>
            <a:pPr algn="ctr" defTabSz="914400"/>
            <a:r>
              <a:rPr lang="cs-CZ" sz="2400" b="1" kern="0">
                <a:solidFill>
                  <a:schemeClr val="bg1"/>
                </a:solidFill>
                <a:cs typeface="Arial"/>
              </a:rPr>
              <a:t>Vzdělávací infrastruktura</a:t>
            </a:r>
            <a:endParaRPr lang="cs-CZ" sz="2400" b="1" kern="0">
              <a:solidFill>
                <a:schemeClr val="bg1"/>
              </a:solidFill>
              <a:cs typeface="Arial" panose="020B0604020202020204" pitchFamily="34" charset="0"/>
            </a:endParaRPr>
          </a:p>
        </p:txBody>
      </p:sp>
    </p:spTree>
    <p:extLst>
      <p:ext uri="{BB962C8B-B14F-4D97-AF65-F5344CB8AC3E}">
        <p14:creationId xmlns:p14="http://schemas.microsoft.com/office/powerpoint/2010/main" val="218284142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ovéPole 5">
            <a:extLst>
              <a:ext uri="{FF2B5EF4-FFF2-40B4-BE49-F238E27FC236}">
                <a16:creationId xmlns:a16="http://schemas.microsoft.com/office/drawing/2014/main" id="{A6F38AB4-D951-4C53-B9C1-FA1B05691DED}"/>
              </a:ext>
            </a:extLst>
          </p:cNvPr>
          <p:cNvSpPr txBox="1"/>
          <p:nvPr/>
        </p:nvSpPr>
        <p:spPr>
          <a:xfrm>
            <a:off x="714734" y="1931214"/>
            <a:ext cx="8012179" cy="4431983"/>
          </a:xfrm>
          <a:prstGeom prst="rect">
            <a:avLst/>
          </a:prstGeom>
          <a:noFill/>
        </p:spPr>
        <p:txBody>
          <a:bodyPr wrap="square" lIns="91440" tIns="45720" rIns="91440" bIns="45720" anchor="t">
            <a:spAutoFit/>
          </a:bodyPr>
          <a:lstStyle/>
          <a:p>
            <a:pPr algn="just" fontAlgn="base"/>
            <a:r>
              <a:rPr lang="cs-CZ" sz="1600" b="1" i="1" dirty="0">
                <a:solidFill>
                  <a:schemeClr val="bg1"/>
                </a:solidFill>
              </a:rPr>
              <a:t>Bude možné podpořit základní umělecké školy (ZUŠ)?</a:t>
            </a:r>
          </a:p>
          <a:p>
            <a:pPr algn="just"/>
            <a:endParaRPr lang="cs-CZ" sz="1600">
              <a:solidFill>
                <a:schemeClr val="bg1"/>
              </a:solidFill>
            </a:endParaRPr>
          </a:p>
          <a:p>
            <a:pPr marL="285750" indent="-285750" algn="just">
              <a:buFont typeface="Arial"/>
              <a:buChar char="•"/>
            </a:pPr>
            <a:r>
              <a:rPr lang="cs-CZ" sz="1600" dirty="0">
                <a:solidFill>
                  <a:schemeClr val="bg1"/>
                </a:solidFill>
                <a:cs typeface="Arial"/>
              </a:rPr>
              <a:t>Ano, podpora bude možná. Nicméně obdobně jako v programovém období 2014 – 2020 bude omezená.</a:t>
            </a:r>
          </a:p>
          <a:p>
            <a:pPr marL="285750" indent="-285750" algn="just">
              <a:buFont typeface="Arial"/>
              <a:buChar char="•"/>
            </a:pPr>
            <a:endParaRPr lang="cs-CZ" sz="1600" dirty="0">
              <a:solidFill>
                <a:schemeClr val="bg1"/>
              </a:solidFill>
              <a:cs typeface="Arial"/>
            </a:endParaRPr>
          </a:p>
          <a:p>
            <a:pPr marL="285750" indent="-285750" algn="just">
              <a:buFont typeface="Arial"/>
              <a:buChar char="•"/>
            </a:pPr>
            <a:r>
              <a:rPr lang="cs-CZ" sz="1600" dirty="0">
                <a:solidFill>
                  <a:schemeClr val="bg1"/>
                </a:solidFill>
                <a:cs typeface="Arial"/>
              </a:rPr>
              <a:t>Z IROP 2021 –2027 bude možné podpořit modernizaci odborných učeben ve vazbě na práci s digitálními technologiemi, a to pouze v těch případech, kdy primárním výstupem činnosti nebude umělecké dílo samo, ale osvojení si práce např. ve střižně, se speciálním SW a HW k multimediální tvorbě aj.</a:t>
            </a:r>
          </a:p>
          <a:p>
            <a:pPr marL="285750" indent="-285750" algn="just">
              <a:buFont typeface="Arial"/>
              <a:buChar char="•"/>
            </a:pPr>
            <a:endParaRPr lang="cs-CZ" sz="1600" dirty="0">
              <a:solidFill>
                <a:schemeClr val="bg1"/>
              </a:solidFill>
              <a:cs typeface="Arial"/>
            </a:endParaRPr>
          </a:p>
          <a:p>
            <a:pPr marL="285750" indent="-285750" algn="just">
              <a:buFont typeface="Arial"/>
              <a:buChar char="•"/>
            </a:pPr>
            <a:r>
              <a:rPr lang="cs-CZ" sz="1600" dirty="0">
                <a:solidFill>
                  <a:schemeClr val="bg1"/>
                </a:solidFill>
                <a:ea typeface="+mn-lt"/>
                <a:cs typeface="+mn-lt"/>
              </a:rPr>
              <a:t>V případě podpory v oblasti polytechnického vzdělávání půjde podpořit např. modernizaci učeben pro výtvarné obory ZUŠ.</a:t>
            </a:r>
          </a:p>
          <a:p>
            <a:pPr algn="just"/>
            <a:endParaRPr lang="cs-CZ" sz="1600" dirty="0">
              <a:solidFill>
                <a:schemeClr val="bg1"/>
              </a:solidFill>
              <a:cs typeface="Arial"/>
            </a:endParaRPr>
          </a:p>
          <a:p>
            <a:pPr marL="285750" indent="-285750" algn="just">
              <a:buFont typeface="Arial"/>
              <a:buChar char="•"/>
            </a:pPr>
            <a:endParaRPr lang="cs-CZ" sz="1600" dirty="0">
              <a:solidFill>
                <a:schemeClr val="bg1"/>
              </a:solidFill>
              <a:cs typeface="Arial"/>
            </a:endParaRPr>
          </a:p>
          <a:p>
            <a:pPr marL="285750" indent="-285750" algn="just">
              <a:buFont typeface="Arial"/>
              <a:buChar char="•"/>
            </a:pPr>
            <a:r>
              <a:rPr lang="cs-CZ" sz="1600" dirty="0">
                <a:solidFill>
                  <a:schemeClr val="bg1"/>
                </a:solidFill>
                <a:cs typeface="Arial"/>
              </a:rPr>
              <a:t>Z IROP2 zároveň nikdy nepůjde podpořit samotné prostory typu hudebních učeben či sálů, tanečních učeben či sálů. </a:t>
            </a:r>
          </a:p>
          <a:p>
            <a:pPr algn="just"/>
            <a:endParaRPr lang="cs-CZ" sz="1400">
              <a:solidFill>
                <a:schemeClr val="bg1"/>
              </a:solidFill>
              <a:cs typeface="Arial"/>
            </a:endParaRPr>
          </a:p>
          <a:p>
            <a:pPr algn="just"/>
            <a:endParaRPr lang="cs-CZ" sz="1200" i="1">
              <a:solidFill>
                <a:schemeClr val="bg1"/>
              </a:solidFill>
              <a:ea typeface="Calibri"/>
              <a:cs typeface="Times New Roman"/>
            </a:endParaRPr>
          </a:p>
        </p:txBody>
      </p:sp>
      <p:pic>
        <p:nvPicPr>
          <p:cNvPr id="2" name="Grafický objekt 1" descr="Úspěšná skupina">
            <a:extLst>
              <a:ext uri="{FF2B5EF4-FFF2-40B4-BE49-F238E27FC236}">
                <a16:creationId xmlns:a16="http://schemas.microsoft.com/office/drawing/2014/main" id="{D4ECD4BB-05EC-7270-E462-4198EE2D4210}"/>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81165" y="1929723"/>
            <a:ext cx="441483" cy="441483"/>
          </a:xfrm>
          <a:prstGeom prst="rect">
            <a:avLst/>
          </a:prstGeom>
        </p:spPr>
      </p:pic>
      <p:sp>
        <p:nvSpPr>
          <p:cNvPr id="3" name="TextovéPole 2">
            <a:extLst>
              <a:ext uri="{FF2B5EF4-FFF2-40B4-BE49-F238E27FC236}">
                <a16:creationId xmlns:a16="http://schemas.microsoft.com/office/drawing/2014/main" id="{FE0C8A5A-5BA8-753B-37A5-4BB5AA36EC77}"/>
              </a:ext>
            </a:extLst>
          </p:cNvPr>
          <p:cNvSpPr txBox="1"/>
          <p:nvPr/>
        </p:nvSpPr>
        <p:spPr>
          <a:xfrm>
            <a:off x="502647" y="498020"/>
            <a:ext cx="8138707" cy="954107"/>
          </a:xfrm>
          <a:prstGeom prst="rect">
            <a:avLst/>
          </a:prstGeom>
          <a:noFill/>
        </p:spPr>
        <p:txBody>
          <a:bodyPr wrap="square" lIns="91440" tIns="45720" rIns="91440" bIns="45720" rtlCol="0" anchor="t">
            <a:spAutoFit/>
          </a:bodyPr>
          <a:lstStyle/>
          <a:p>
            <a:pPr algn="ctr" defTabSz="914400">
              <a:buClr>
                <a:srgbClr val="000000"/>
              </a:buClr>
            </a:pPr>
            <a:r>
              <a:rPr kumimoji="0" lang="cs-CZ" sz="3200" b="1" i="0" u="none" strike="noStrike" kern="0" cap="none" spc="0" normalizeH="0" baseline="0" noProof="0">
                <a:ln>
                  <a:noFill/>
                </a:ln>
                <a:solidFill>
                  <a:schemeClr val="bg1"/>
                </a:solidFill>
                <a:effectLst/>
                <a:uLnTx/>
                <a:uFillTx/>
                <a:latin typeface="Arial"/>
                <a:cs typeface="Arial"/>
                <a:sym typeface="Arial"/>
              </a:rPr>
              <a:t>Nejčastější dotazy v KS</a:t>
            </a:r>
            <a:r>
              <a:rPr lang="cs-CZ" sz="3200" b="1" kern="0">
                <a:solidFill>
                  <a:schemeClr val="bg1"/>
                </a:solidFill>
                <a:latin typeface="Arial"/>
                <a:cs typeface="Arial"/>
                <a:sym typeface="Arial"/>
              </a:rPr>
              <a:t> SC 4.1</a:t>
            </a:r>
            <a:endParaRPr lang="cs-CZ" sz="3200" b="1" kern="0">
              <a:solidFill>
                <a:schemeClr val="bg1"/>
              </a:solidFill>
              <a:latin typeface="Arial"/>
              <a:cs typeface="Arial"/>
            </a:endParaRPr>
          </a:p>
          <a:p>
            <a:pPr algn="ctr" defTabSz="914400"/>
            <a:r>
              <a:rPr lang="cs-CZ" sz="2400" b="1" kern="0">
                <a:solidFill>
                  <a:schemeClr val="bg1"/>
                </a:solidFill>
                <a:cs typeface="Arial"/>
              </a:rPr>
              <a:t>Vzdělávací infrastruktura</a:t>
            </a:r>
            <a:endParaRPr lang="cs-CZ" sz="2400" b="1" kern="0">
              <a:solidFill>
                <a:schemeClr val="bg1"/>
              </a:solidFill>
              <a:cs typeface="Arial" panose="020B0604020202020204" pitchFamily="34" charset="0"/>
            </a:endParaRPr>
          </a:p>
        </p:txBody>
      </p:sp>
    </p:spTree>
    <p:extLst>
      <p:ext uri="{BB962C8B-B14F-4D97-AF65-F5344CB8AC3E}">
        <p14:creationId xmlns:p14="http://schemas.microsoft.com/office/powerpoint/2010/main" val="13333473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2143FBC1-9207-4AEB-B2ED-CBF7AA903A4F}"/>
              </a:ext>
            </a:extLst>
          </p:cNvPr>
          <p:cNvSpPr txBox="1"/>
          <p:nvPr/>
        </p:nvSpPr>
        <p:spPr>
          <a:xfrm>
            <a:off x="1574264" y="459680"/>
            <a:ext cx="6662956" cy="584775"/>
          </a:xfrm>
          <a:prstGeom prst="rect">
            <a:avLst/>
          </a:prstGeom>
          <a:noFill/>
        </p:spPr>
        <p:txBody>
          <a:bodyPr wrap="square">
            <a:spAutoFit/>
          </a:bodyPr>
          <a:lstStyle/>
          <a:p>
            <a:pPr algn="ctr"/>
            <a:r>
              <a:rPr kumimoji="0" lang="cs-CZ" sz="3200" b="1" i="0" u="none" strike="noStrike" kern="0" cap="none" spc="0" normalizeH="0" baseline="0" noProof="0">
                <a:ln>
                  <a:noFill/>
                </a:ln>
                <a:solidFill>
                  <a:schemeClr val="bg1"/>
                </a:solidFill>
                <a:effectLst/>
                <a:uLnTx/>
                <a:uFillTx/>
                <a:latin typeface="Arial"/>
                <a:ea typeface="+mn-ea"/>
                <a:cs typeface="Arial"/>
                <a:sym typeface="Arial"/>
              </a:rPr>
              <a:t>Start IROP 2021 - 2027</a:t>
            </a:r>
            <a:endParaRPr lang="cs-CZ">
              <a:solidFill>
                <a:schemeClr val="bg1"/>
              </a:solidFill>
            </a:endParaRPr>
          </a:p>
        </p:txBody>
      </p:sp>
      <p:sp>
        <p:nvSpPr>
          <p:cNvPr id="5" name="TextovéPole 4">
            <a:extLst>
              <a:ext uri="{FF2B5EF4-FFF2-40B4-BE49-F238E27FC236}">
                <a16:creationId xmlns:a16="http://schemas.microsoft.com/office/drawing/2014/main" id="{E5173DBF-68FF-4526-BF5F-44236B748546}"/>
              </a:ext>
            </a:extLst>
          </p:cNvPr>
          <p:cNvSpPr txBox="1"/>
          <p:nvPr/>
        </p:nvSpPr>
        <p:spPr>
          <a:xfrm>
            <a:off x="586740" y="1263792"/>
            <a:ext cx="7970520" cy="4856714"/>
          </a:xfrm>
          <a:prstGeom prst="rect">
            <a:avLst/>
          </a:prstGeom>
          <a:noFill/>
        </p:spPr>
        <p:txBody>
          <a:bodyPr wrap="square">
            <a:spAutoFit/>
          </a:bodyPr>
          <a:lstStyle/>
          <a:p>
            <a:pPr marL="285750" indent="-285750">
              <a:lnSpc>
                <a:spcPct val="90000"/>
              </a:lnSpc>
              <a:buFont typeface="Arial" panose="020B0604020202020204" pitchFamily="34" charset="0"/>
              <a:buChar char="•"/>
            </a:pPr>
            <a:r>
              <a:rPr lang="cs-CZ">
                <a:solidFill>
                  <a:schemeClr val="bg1"/>
                </a:solidFill>
              </a:rPr>
              <a:t>Závislé na schválení Programového dokumentu ze strany EK</a:t>
            </a:r>
          </a:p>
          <a:p>
            <a:pPr marL="285750" indent="-285750">
              <a:lnSpc>
                <a:spcPct val="90000"/>
              </a:lnSpc>
              <a:buFont typeface="Arial" panose="020B0604020202020204" pitchFamily="34" charset="0"/>
              <a:buChar char="•"/>
            </a:pPr>
            <a:r>
              <a:rPr lang="cs-CZ">
                <a:solidFill>
                  <a:schemeClr val="bg1"/>
                </a:solidFill>
              </a:rPr>
              <a:t>Po schválení hodnotících kritérií 1. Monitorovacím výborem IROP budou vyhlášeny první výzvy</a:t>
            </a:r>
          </a:p>
          <a:p>
            <a:pPr>
              <a:lnSpc>
                <a:spcPct val="90000"/>
              </a:lnSpc>
            </a:pPr>
            <a:endParaRPr lang="cs-CZ">
              <a:solidFill>
                <a:schemeClr val="bg1"/>
              </a:solidFill>
            </a:endParaRPr>
          </a:p>
          <a:p>
            <a:pPr marL="285750" indent="-285750">
              <a:lnSpc>
                <a:spcPct val="90000"/>
              </a:lnSpc>
              <a:buFont typeface="Arial" panose="020B0604020202020204" pitchFamily="34" charset="0"/>
              <a:buChar char="•"/>
            </a:pPr>
            <a:r>
              <a:rPr lang="cs-CZ">
                <a:solidFill>
                  <a:schemeClr val="bg1"/>
                </a:solidFill>
                <a:latin typeface="Arial" panose="020B0604020202020204" pitchFamily="34" charset="0"/>
                <a:cs typeface="Arial" panose="020B0604020202020204" pitchFamily="34" charset="0"/>
              </a:rPr>
              <a:t>Předpoklad vyhlášení prvních výzev - červen </a:t>
            </a:r>
            <a:r>
              <a:rPr lang="cs-CZ">
                <a:solidFill>
                  <a:schemeClr val="bg1"/>
                </a:solidFill>
              </a:rPr>
              <a:t>2022</a:t>
            </a:r>
          </a:p>
          <a:p>
            <a:pPr>
              <a:lnSpc>
                <a:spcPct val="90000"/>
              </a:lnSpc>
            </a:pPr>
            <a:endParaRPr lang="cs-CZ">
              <a:solidFill>
                <a:schemeClr val="bg1"/>
              </a:solidFill>
            </a:endParaRPr>
          </a:p>
          <a:p>
            <a:pPr marL="285750" indent="-285750">
              <a:lnSpc>
                <a:spcPct val="90000"/>
              </a:lnSpc>
              <a:buFont typeface="Arial" panose="020B0604020202020204" pitchFamily="34" charset="0"/>
              <a:buChar char="•"/>
            </a:pPr>
            <a:r>
              <a:rPr lang="cs-CZ">
                <a:solidFill>
                  <a:schemeClr val="bg1"/>
                </a:solidFill>
                <a:latin typeface="Arial" panose="020B0604020202020204" pitchFamily="34" charset="0"/>
                <a:cs typeface="Arial" panose="020B0604020202020204" pitchFamily="34" charset="0"/>
              </a:rPr>
              <a:t>1. vlna výzev (do podzimu 2022) nejspíše v tomto pořadí:</a:t>
            </a:r>
          </a:p>
          <a:p>
            <a:pPr marL="742950" lvl="1" indent="-285750">
              <a:lnSpc>
                <a:spcPct val="90000"/>
              </a:lnSpc>
              <a:buFont typeface="Arial" panose="020B0604020202020204" pitchFamily="34" charset="0"/>
              <a:buChar char="•"/>
            </a:pPr>
            <a:r>
              <a:rPr lang="cs-CZ">
                <a:solidFill>
                  <a:schemeClr val="bg1"/>
                </a:solidFill>
                <a:latin typeface="Arial" panose="020B0604020202020204" pitchFamily="34" charset="0"/>
                <a:cs typeface="Arial" panose="020B0604020202020204" pitchFamily="34" charset="0"/>
              </a:rPr>
              <a:t>silnice, kybernetická bezpečnost, knihovny, MŠ, vozidla, sociální služby, IZS-ZZS, muzea, ZŠ, </a:t>
            </a:r>
            <a:r>
              <a:rPr lang="cs-CZ" err="1">
                <a:solidFill>
                  <a:schemeClr val="bg1"/>
                </a:solidFill>
                <a:latin typeface="Arial" panose="020B0604020202020204" pitchFamily="34" charset="0"/>
                <a:cs typeface="Arial" panose="020B0604020202020204" pitchFamily="34" charset="0"/>
              </a:rPr>
              <a:t>cyklodoprava</a:t>
            </a:r>
            <a:r>
              <a:rPr lang="cs-CZ">
                <a:solidFill>
                  <a:schemeClr val="bg1"/>
                </a:solidFill>
                <a:latin typeface="Arial" panose="020B0604020202020204" pitchFamily="34" charset="0"/>
                <a:cs typeface="Arial" panose="020B0604020202020204" pitchFamily="34" charset="0"/>
              </a:rPr>
              <a:t>, eGovernment, SŠ, psychiatrie, bezpečnost dopravy, IZS-MV, další vzdělávání</a:t>
            </a:r>
          </a:p>
          <a:p>
            <a:pPr lvl="1">
              <a:lnSpc>
                <a:spcPct val="90000"/>
              </a:lnSpc>
            </a:pPr>
            <a:endParaRPr lang="cs-CZ" sz="1000">
              <a:solidFill>
                <a:schemeClr val="bg1"/>
              </a:solidFill>
              <a:latin typeface="Arial" panose="020B0604020202020204" pitchFamily="34" charset="0"/>
              <a:cs typeface="Arial" panose="020B0604020202020204" pitchFamily="34" charset="0"/>
            </a:endParaRPr>
          </a:p>
          <a:p>
            <a:pPr marL="285750" indent="-285750">
              <a:lnSpc>
                <a:spcPct val="90000"/>
              </a:lnSpc>
              <a:buFont typeface="Arial" panose="020B0604020202020204" pitchFamily="34" charset="0"/>
              <a:buChar char="•"/>
            </a:pPr>
            <a:r>
              <a:rPr lang="cs-CZ">
                <a:solidFill>
                  <a:schemeClr val="bg1"/>
                </a:solidFill>
              </a:rPr>
              <a:t>2. vlna výzev (zima 2022):</a:t>
            </a:r>
          </a:p>
          <a:p>
            <a:pPr marL="742950" lvl="1" indent="-285750">
              <a:lnSpc>
                <a:spcPct val="90000"/>
              </a:lnSpc>
              <a:buFont typeface="Arial" panose="020B0604020202020204" pitchFamily="34" charset="0"/>
              <a:buChar char="•"/>
            </a:pPr>
            <a:r>
              <a:rPr lang="cs-CZ">
                <a:solidFill>
                  <a:schemeClr val="bg1"/>
                </a:solidFill>
              </a:rPr>
              <a:t>následná péče, sociální bydlení, paliativní péče, telematika, </a:t>
            </a:r>
            <a:r>
              <a:rPr lang="cs-CZ" err="1">
                <a:solidFill>
                  <a:schemeClr val="bg1"/>
                </a:solidFill>
              </a:rPr>
              <a:t>eHealth</a:t>
            </a:r>
            <a:r>
              <a:rPr lang="cs-CZ">
                <a:solidFill>
                  <a:schemeClr val="bg1"/>
                </a:solidFill>
              </a:rPr>
              <a:t>, speciální vzdělávání, terminály, DI sociálních služeb, neveřejné sítě</a:t>
            </a:r>
          </a:p>
          <a:p>
            <a:pPr lvl="1">
              <a:lnSpc>
                <a:spcPct val="90000"/>
              </a:lnSpc>
            </a:pPr>
            <a:endParaRPr lang="cs-CZ" sz="1000">
              <a:solidFill>
                <a:schemeClr val="bg1"/>
              </a:solidFill>
            </a:endParaRPr>
          </a:p>
          <a:p>
            <a:pPr marL="285750" indent="-285750">
              <a:lnSpc>
                <a:spcPct val="90000"/>
              </a:lnSpc>
              <a:buFont typeface="Arial" panose="020B0604020202020204" pitchFamily="34" charset="0"/>
              <a:buChar char="•"/>
            </a:pPr>
            <a:r>
              <a:rPr lang="cs-CZ">
                <a:solidFill>
                  <a:schemeClr val="bg1"/>
                </a:solidFill>
                <a:latin typeface="Arial" panose="020B0604020202020204" pitchFamily="34" charset="0"/>
                <a:cs typeface="Arial" panose="020B0604020202020204" pitchFamily="34" charset="0"/>
              </a:rPr>
              <a:t>3. vlna výzev (pravděpodobně až 2023):</a:t>
            </a:r>
          </a:p>
          <a:p>
            <a:pPr marL="742950" lvl="1" indent="-285750">
              <a:lnSpc>
                <a:spcPct val="90000"/>
              </a:lnSpc>
              <a:buFont typeface="Arial" panose="020B0604020202020204" pitchFamily="34" charset="0"/>
              <a:buChar char="•"/>
            </a:pPr>
            <a:r>
              <a:rPr lang="cs-CZ">
                <a:solidFill>
                  <a:schemeClr val="bg1"/>
                </a:solidFill>
                <a:latin typeface="Arial" panose="020B0604020202020204" pitchFamily="34" charset="0"/>
                <a:cs typeface="Arial" panose="020B0604020202020204" pitchFamily="34" charset="0"/>
              </a:rPr>
              <a:t>veřejná prostranství, plnicí a dobíjecí stanice, cestovní ruch, standardizace ÚP, infekční kliniky, onkologická péče, urgentní příjmy</a:t>
            </a:r>
          </a:p>
          <a:p>
            <a:pPr>
              <a:lnSpc>
                <a:spcPct val="90000"/>
              </a:lnSpc>
            </a:pPr>
            <a:endParaRPr lang="cs-CZ">
              <a:solidFill>
                <a:schemeClr val="bg1"/>
              </a:solidFill>
              <a:latin typeface="Arial" panose="020B0604020202020204" pitchFamily="34" charset="0"/>
              <a:cs typeface="Arial" panose="020B0604020202020204" pitchFamily="34" charset="0"/>
            </a:endParaRPr>
          </a:p>
          <a:p>
            <a:pPr marL="0" indent="0" algn="ctr">
              <a:lnSpc>
                <a:spcPct val="90000"/>
              </a:lnSpc>
              <a:buNone/>
            </a:pPr>
            <a:r>
              <a:rPr lang="cs-CZ" b="1">
                <a:solidFill>
                  <a:schemeClr val="bg1"/>
                </a:solidFill>
              </a:rPr>
              <a:t>Integrované výzvy budou vyhlášeny vždy po individuálních výzvách</a:t>
            </a:r>
            <a:endParaRPr lang="cs-CZ" b="1">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817354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ovéPole 5">
            <a:extLst>
              <a:ext uri="{FF2B5EF4-FFF2-40B4-BE49-F238E27FC236}">
                <a16:creationId xmlns:a16="http://schemas.microsoft.com/office/drawing/2014/main" id="{8E26E8EF-0941-4385-BDC0-CE2EB726D4D7}"/>
              </a:ext>
            </a:extLst>
          </p:cNvPr>
          <p:cNvSpPr txBox="1"/>
          <p:nvPr/>
        </p:nvSpPr>
        <p:spPr>
          <a:xfrm>
            <a:off x="833385" y="2073594"/>
            <a:ext cx="7482208" cy="3785652"/>
          </a:xfrm>
          <a:prstGeom prst="rect">
            <a:avLst/>
          </a:prstGeom>
          <a:noFill/>
        </p:spPr>
        <p:txBody>
          <a:bodyPr wrap="square" lIns="91440" tIns="45720" rIns="91440" bIns="45720" anchor="t">
            <a:spAutoFit/>
          </a:bodyPr>
          <a:lstStyle/>
          <a:p>
            <a:pPr algn="just" fontAlgn="base"/>
            <a:r>
              <a:rPr lang="cs-CZ" sz="1600" b="1" i="1" dirty="0">
                <a:solidFill>
                  <a:schemeClr val="bg1"/>
                </a:solidFill>
              </a:rPr>
              <a:t>Prosím o informaci, zda v rámci výzev IROP 2021–2027 budou moci žádat o dotaci na vybudování odborných učeben speciální školy (školy podle § 16 odst. 9 školského zákona)?</a:t>
            </a:r>
            <a:endParaRPr lang="cs-CZ" sz="1600" b="1" dirty="0">
              <a:solidFill>
                <a:schemeClr val="bg1"/>
              </a:solidFill>
              <a:cs typeface="Arial"/>
            </a:endParaRPr>
          </a:p>
          <a:p>
            <a:pPr algn="just" fontAlgn="base"/>
            <a:endParaRPr lang="cs-CZ" sz="1600" i="1" dirty="0">
              <a:solidFill>
                <a:schemeClr val="bg1"/>
              </a:solidFill>
              <a:cs typeface="Arial"/>
            </a:endParaRPr>
          </a:p>
          <a:p>
            <a:pPr marL="285750" indent="-285750" algn="just">
              <a:buFont typeface="Arial"/>
              <a:buChar char="•"/>
            </a:pPr>
            <a:r>
              <a:rPr lang="cs-CZ" sz="1600" dirty="0">
                <a:solidFill>
                  <a:schemeClr val="bg1"/>
                </a:solidFill>
              </a:rPr>
              <a:t>Ano, žádat o dotaci na vybudování odborných učeben speciální školy bude možné. Možnosti podpory budou obdobné jako v IROP 2014-2020.   </a:t>
            </a:r>
            <a:r>
              <a:rPr lang="cs-CZ" sz="1600" i="1" dirty="0">
                <a:solidFill>
                  <a:schemeClr val="bg1"/>
                </a:solidFill>
              </a:rPr>
              <a:t>       </a:t>
            </a:r>
            <a:endParaRPr lang="cs-CZ" sz="1600" i="1" dirty="0">
              <a:solidFill>
                <a:schemeClr val="bg1"/>
              </a:solidFill>
              <a:cs typeface="Arial"/>
            </a:endParaRPr>
          </a:p>
          <a:p>
            <a:pPr algn="just"/>
            <a:r>
              <a:rPr lang="cs-CZ" sz="1600" i="1" dirty="0">
                <a:solidFill>
                  <a:schemeClr val="bg1"/>
                </a:solidFill>
              </a:rPr>
              <a:t>               </a:t>
            </a:r>
            <a:endParaRPr lang="cs-CZ" sz="1600" dirty="0">
              <a:solidFill>
                <a:schemeClr val="bg1"/>
              </a:solidFill>
              <a:cs typeface="Arial"/>
            </a:endParaRPr>
          </a:p>
          <a:p>
            <a:pPr marL="285750" indent="-285750" algn="just">
              <a:buFont typeface="Arial"/>
              <a:buChar char="•"/>
            </a:pPr>
            <a:r>
              <a:rPr lang="cs-CZ" sz="1600" dirty="0">
                <a:solidFill>
                  <a:schemeClr val="bg1"/>
                </a:solidFill>
                <a:cs typeface="Arial"/>
              </a:rPr>
              <a:t>Nebude se jednat ani tak o podporu odborných učeben ve vazbě na podporované oblasti vzdělávání. Řešena by měla být opatření, která budou směrovat k přechodu do škol hlavního vzdělávacího proudu a k přípravě na nezávislý způsob života a zapojení se do společnosti.</a:t>
            </a:r>
          </a:p>
          <a:p>
            <a:pPr algn="just"/>
            <a:endParaRPr lang="cs-CZ" sz="1600" dirty="0">
              <a:solidFill>
                <a:schemeClr val="bg1"/>
              </a:solidFill>
              <a:ea typeface="Calibri"/>
              <a:cs typeface="Arial" panose="020B0604020202020204"/>
            </a:endParaRPr>
          </a:p>
          <a:p>
            <a:pPr marL="285750" indent="-285750" algn="just">
              <a:buFont typeface="Arial"/>
              <a:buChar char="•"/>
            </a:pPr>
            <a:r>
              <a:rPr lang="cs-CZ" sz="1600" dirty="0">
                <a:solidFill>
                  <a:schemeClr val="bg1"/>
                </a:solidFill>
                <a:ea typeface="Calibri"/>
                <a:cs typeface="Arial" panose="020B0604020202020204"/>
              </a:rPr>
              <a:t>Bude možné podpořit např. Výstavbu či modernizaci terapeutických učeben škol, rehabilitační, smyslové či </a:t>
            </a:r>
            <a:r>
              <a:rPr lang="cs-CZ" sz="1600" dirty="0" err="1">
                <a:solidFill>
                  <a:schemeClr val="bg1"/>
                </a:solidFill>
                <a:ea typeface="Calibri"/>
                <a:cs typeface="Arial" panose="020B0604020202020204"/>
              </a:rPr>
              <a:t>multismyslové</a:t>
            </a:r>
            <a:r>
              <a:rPr lang="cs-CZ" sz="1600" dirty="0">
                <a:solidFill>
                  <a:schemeClr val="bg1"/>
                </a:solidFill>
                <a:ea typeface="Calibri"/>
                <a:cs typeface="Arial" panose="020B0604020202020204"/>
              </a:rPr>
              <a:t> místnosti, relaxační místnosti, školní poradenská pracoviště v budově školy, atd.</a:t>
            </a:r>
            <a:endParaRPr lang="cs-CZ" sz="1600" dirty="0">
              <a:solidFill>
                <a:schemeClr val="bg1"/>
              </a:solidFill>
              <a:latin typeface="Arial"/>
              <a:ea typeface="Calibri"/>
              <a:cs typeface="Arial"/>
            </a:endParaRPr>
          </a:p>
        </p:txBody>
      </p:sp>
      <p:pic>
        <p:nvPicPr>
          <p:cNvPr id="2" name="Grafický objekt 1" descr="Neslyšící">
            <a:extLst>
              <a:ext uri="{FF2B5EF4-FFF2-40B4-BE49-F238E27FC236}">
                <a16:creationId xmlns:a16="http://schemas.microsoft.com/office/drawing/2014/main" id="{57DC2D92-247E-6FE9-5659-ECCE870FE347}"/>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99817" y="2150184"/>
            <a:ext cx="441482" cy="441482"/>
          </a:xfrm>
          <a:prstGeom prst="rect">
            <a:avLst/>
          </a:prstGeom>
        </p:spPr>
      </p:pic>
      <p:sp>
        <p:nvSpPr>
          <p:cNvPr id="3" name="TextovéPole 2">
            <a:extLst>
              <a:ext uri="{FF2B5EF4-FFF2-40B4-BE49-F238E27FC236}">
                <a16:creationId xmlns:a16="http://schemas.microsoft.com/office/drawing/2014/main" id="{DD055747-6148-6D16-DF9F-FD263F0CACAF}"/>
              </a:ext>
            </a:extLst>
          </p:cNvPr>
          <p:cNvSpPr txBox="1"/>
          <p:nvPr/>
        </p:nvSpPr>
        <p:spPr>
          <a:xfrm>
            <a:off x="502647" y="498020"/>
            <a:ext cx="8138707" cy="954107"/>
          </a:xfrm>
          <a:prstGeom prst="rect">
            <a:avLst/>
          </a:prstGeom>
          <a:noFill/>
        </p:spPr>
        <p:txBody>
          <a:bodyPr wrap="square" lIns="91440" tIns="45720" rIns="91440" bIns="45720" rtlCol="0" anchor="t">
            <a:spAutoFit/>
          </a:bodyPr>
          <a:lstStyle/>
          <a:p>
            <a:pPr algn="ctr" defTabSz="914400">
              <a:buClr>
                <a:srgbClr val="000000"/>
              </a:buClr>
            </a:pPr>
            <a:r>
              <a:rPr kumimoji="0" lang="cs-CZ" sz="3200" b="1" i="0" u="none" strike="noStrike" kern="0" cap="none" spc="0" normalizeH="0" baseline="0" noProof="0">
                <a:ln>
                  <a:noFill/>
                </a:ln>
                <a:solidFill>
                  <a:schemeClr val="bg1"/>
                </a:solidFill>
                <a:effectLst/>
                <a:uLnTx/>
                <a:uFillTx/>
                <a:latin typeface="Arial"/>
                <a:cs typeface="Arial"/>
                <a:sym typeface="Arial"/>
              </a:rPr>
              <a:t>Nejčastější dotazy v KS</a:t>
            </a:r>
            <a:r>
              <a:rPr lang="cs-CZ" sz="3200" b="1" kern="0">
                <a:solidFill>
                  <a:schemeClr val="bg1"/>
                </a:solidFill>
                <a:latin typeface="Arial"/>
                <a:cs typeface="Arial"/>
                <a:sym typeface="Arial"/>
              </a:rPr>
              <a:t> SC 4.1</a:t>
            </a:r>
            <a:endParaRPr lang="cs-CZ" sz="3200" b="1" kern="0">
              <a:solidFill>
                <a:schemeClr val="bg1"/>
              </a:solidFill>
              <a:latin typeface="Arial"/>
              <a:cs typeface="Arial"/>
            </a:endParaRPr>
          </a:p>
          <a:p>
            <a:pPr algn="ctr" defTabSz="914400"/>
            <a:r>
              <a:rPr lang="cs-CZ" sz="2400" b="1" kern="0">
                <a:solidFill>
                  <a:schemeClr val="bg1"/>
                </a:solidFill>
                <a:cs typeface="Arial"/>
              </a:rPr>
              <a:t>Vzdělávací infrastruktura</a:t>
            </a:r>
            <a:endParaRPr lang="cs-CZ" sz="2400" b="1" kern="0">
              <a:solidFill>
                <a:schemeClr val="bg1"/>
              </a:solidFill>
              <a:cs typeface="Arial" panose="020B0604020202020204" pitchFamily="34" charset="0"/>
            </a:endParaRPr>
          </a:p>
        </p:txBody>
      </p:sp>
    </p:spTree>
    <p:extLst>
      <p:ext uri="{BB962C8B-B14F-4D97-AF65-F5344CB8AC3E}">
        <p14:creationId xmlns:p14="http://schemas.microsoft.com/office/powerpoint/2010/main" val="1672413192"/>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ovéPole 5">
            <a:extLst>
              <a:ext uri="{FF2B5EF4-FFF2-40B4-BE49-F238E27FC236}">
                <a16:creationId xmlns:a16="http://schemas.microsoft.com/office/drawing/2014/main" id="{46BF7A4A-25BC-4330-9E51-BBB6E7460F50}"/>
              </a:ext>
            </a:extLst>
          </p:cNvPr>
          <p:cNvSpPr txBox="1"/>
          <p:nvPr/>
        </p:nvSpPr>
        <p:spPr>
          <a:xfrm>
            <a:off x="502647" y="498020"/>
            <a:ext cx="8138707" cy="954107"/>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Nejčastější dotazy z KS SC 4.2</a:t>
            </a:r>
          </a:p>
          <a:p>
            <a:pPr algn="ctr" defTabSz="914400">
              <a:buClr>
                <a:srgbClr val="000000"/>
              </a:buClr>
              <a:buFont typeface="Arial"/>
              <a:buNone/>
            </a:pPr>
            <a:r>
              <a:rPr lang="cs-CZ" sz="2400" b="1" kern="0">
                <a:solidFill>
                  <a:schemeClr val="bg1"/>
                </a:solidFill>
                <a:latin typeface="Arial"/>
                <a:cs typeface="Arial"/>
                <a:sym typeface="Arial"/>
              </a:rPr>
              <a:t>Sociální infrastruktura</a:t>
            </a:r>
            <a:endParaRPr kumimoji="0" lang="cs-CZ" sz="2400" i="0" u="none" strike="noStrike" kern="0" cap="none" spc="0" normalizeH="0" baseline="0" noProof="0">
              <a:ln>
                <a:noFill/>
              </a:ln>
              <a:solidFill>
                <a:schemeClr val="bg1"/>
              </a:solidFill>
              <a:effectLst/>
              <a:uLnTx/>
              <a:uFillTx/>
              <a:latin typeface="Arial"/>
              <a:cs typeface="Arial"/>
              <a:sym typeface="Arial"/>
            </a:endParaRPr>
          </a:p>
        </p:txBody>
      </p:sp>
      <p:sp>
        <p:nvSpPr>
          <p:cNvPr id="8" name="TextovéPole 7">
            <a:extLst>
              <a:ext uri="{FF2B5EF4-FFF2-40B4-BE49-F238E27FC236}">
                <a16:creationId xmlns:a16="http://schemas.microsoft.com/office/drawing/2014/main" id="{F43E5D3B-0582-4D0C-99B9-EDFCE11BA49C}"/>
              </a:ext>
            </a:extLst>
          </p:cNvPr>
          <p:cNvSpPr txBox="1"/>
          <p:nvPr/>
        </p:nvSpPr>
        <p:spPr>
          <a:xfrm>
            <a:off x="436229" y="1590124"/>
            <a:ext cx="8012179" cy="3785652"/>
          </a:xfrm>
          <a:prstGeom prst="rect">
            <a:avLst/>
          </a:prstGeom>
          <a:noFill/>
        </p:spPr>
        <p:txBody>
          <a:bodyPr wrap="square">
            <a:spAutoFit/>
          </a:bodyPr>
          <a:lstStyle/>
          <a:p>
            <a:pPr marL="214313" indent="-214313" algn="just" fontAlgn="base"/>
            <a:endParaRPr lang="cs-CZ" sz="1600" i="1">
              <a:solidFill>
                <a:schemeClr val="bg1"/>
              </a:solidFill>
            </a:endParaRPr>
          </a:p>
          <a:p>
            <a:pPr marL="214313" indent="-214313" algn="just" fontAlgn="base"/>
            <a:r>
              <a:rPr lang="cs-CZ" sz="1600" b="1">
                <a:solidFill>
                  <a:schemeClr val="bg1"/>
                </a:solidFill>
              </a:rPr>
              <a:t>Nejčastější:</a:t>
            </a:r>
          </a:p>
          <a:p>
            <a:pPr marL="214313" indent="-214313" algn="just" fontAlgn="base">
              <a:buFont typeface="Arial" panose="020B0604020202020204" pitchFamily="34" charset="0"/>
              <a:buChar char="•"/>
            </a:pPr>
            <a:endParaRPr lang="cs-CZ" sz="1600" i="1">
              <a:solidFill>
                <a:schemeClr val="bg1"/>
              </a:solidFill>
            </a:endParaRPr>
          </a:p>
          <a:p>
            <a:pPr algn="just" fontAlgn="base"/>
            <a:r>
              <a:rPr lang="cs-CZ" sz="1600" i="1" u="sng">
                <a:solidFill>
                  <a:schemeClr val="bg1"/>
                </a:solidFill>
              </a:rPr>
              <a:t>Energetické parametry</a:t>
            </a:r>
          </a:p>
          <a:p>
            <a:pPr marL="285750" indent="-285750" algn="just" fontAlgn="base">
              <a:buFont typeface="Arial" panose="020B0604020202020204" pitchFamily="34" charset="0"/>
              <a:buChar char="•"/>
            </a:pPr>
            <a:r>
              <a:rPr lang="cs-CZ" sz="1600" i="1">
                <a:solidFill>
                  <a:schemeClr val="bg1"/>
                </a:solidFill>
              </a:rPr>
              <a:t>Splnění kritérií pro energetickou náročnost budov nebude s největší pravděpodobností vyžadováno. Zároveň, pokud se žadatel rozhodne tento požadavek naplnit, bude se jednat o způsobilý výdaj.</a:t>
            </a:r>
          </a:p>
          <a:p>
            <a:pPr marL="214313" indent="-214313" algn="just" fontAlgn="base"/>
            <a:endParaRPr lang="cs-CZ" sz="1600" i="1">
              <a:solidFill>
                <a:schemeClr val="bg1"/>
              </a:solidFill>
            </a:endParaRPr>
          </a:p>
          <a:p>
            <a:pPr marL="214313" indent="-214313" algn="just" fontAlgn="base"/>
            <a:r>
              <a:rPr lang="cs-CZ" sz="1600" b="1">
                <a:solidFill>
                  <a:schemeClr val="bg1"/>
                </a:solidFill>
              </a:rPr>
              <a:t>Důležité: </a:t>
            </a:r>
          </a:p>
          <a:p>
            <a:pPr algn="just" fontAlgn="base"/>
            <a:r>
              <a:rPr lang="cs-CZ" sz="1600" i="1" u="sng">
                <a:solidFill>
                  <a:schemeClr val="bg1"/>
                </a:solidFill>
              </a:rPr>
              <a:t>Podpora pobytových služeb a naplňování Materiálně technických standardů</a:t>
            </a:r>
          </a:p>
          <a:p>
            <a:pPr marL="285750" indent="-285750" algn="just" fontAlgn="base">
              <a:buFont typeface="Arial" panose="020B0604020202020204" pitchFamily="34" charset="0"/>
              <a:buChar char="•"/>
            </a:pPr>
            <a:r>
              <a:rPr lang="cs-CZ" sz="1600" i="1">
                <a:solidFill>
                  <a:schemeClr val="bg1"/>
                </a:solidFill>
              </a:rPr>
              <a:t>MPSV dokončuje výzvu NPO, ze které budou s největší pravděpodobností podporovány pobytové sociální služby péče. Doporučujeme sledovat internetové stránky MPSV https://www.mpsv.cz/web/cz/vyzvy1</a:t>
            </a:r>
          </a:p>
          <a:p>
            <a:pPr marL="214313" indent="-214313" algn="just" fontAlgn="base">
              <a:buFont typeface="Arial" panose="020B0604020202020204" pitchFamily="34" charset="0"/>
              <a:buChar char="•"/>
            </a:pPr>
            <a:endParaRPr lang="cs-CZ" sz="1600" i="1">
              <a:solidFill>
                <a:srgbClr val="FF0000"/>
              </a:solidFill>
              <a:latin typeface="Segoe UI" panose="020B0502040204020203" pitchFamily="34" charset="0"/>
            </a:endParaRPr>
          </a:p>
          <a:p>
            <a:pPr marL="214313" indent="-214313" algn="just" fontAlgn="base">
              <a:buFont typeface="Arial" panose="020B0604020202020204" pitchFamily="34" charset="0"/>
              <a:buChar char="•"/>
            </a:pPr>
            <a:endParaRPr lang="cs-CZ" sz="1600" i="1">
              <a:solidFill>
                <a:srgbClr val="FF0000"/>
              </a:solidFill>
              <a:latin typeface="Segoe UI" panose="020B0502040204020203" pitchFamily="34" charset="0"/>
            </a:endParaRPr>
          </a:p>
        </p:txBody>
      </p:sp>
    </p:spTree>
    <p:extLst>
      <p:ext uri="{BB962C8B-B14F-4D97-AF65-F5344CB8AC3E}">
        <p14:creationId xmlns:p14="http://schemas.microsoft.com/office/powerpoint/2010/main" val="4186681634"/>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65C60473-6D8C-464B-9745-3FB73D6BEA84}"/>
              </a:ext>
            </a:extLst>
          </p:cNvPr>
          <p:cNvSpPr txBox="1"/>
          <p:nvPr/>
        </p:nvSpPr>
        <p:spPr>
          <a:xfrm>
            <a:off x="645460" y="1711471"/>
            <a:ext cx="7745506" cy="4698722"/>
          </a:xfrm>
          <a:prstGeom prst="rect">
            <a:avLst/>
          </a:prstGeom>
          <a:noFill/>
        </p:spPr>
        <p:txBody>
          <a:bodyPr wrap="square">
            <a:spAutoFit/>
          </a:bodyPr>
          <a:lstStyle/>
          <a:p>
            <a:pPr algn="just" fontAlgn="base">
              <a:lnSpc>
                <a:spcPts val="2000"/>
              </a:lnSpc>
            </a:pPr>
            <a:r>
              <a:rPr lang="cs-CZ" sz="1600" b="1" i="1">
                <a:solidFill>
                  <a:schemeClr val="bg1"/>
                </a:solidFill>
              </a:rPr>
              <a:t>Mohou v oblasti onkologické péče žádat o podporu Komplexní onkologická centra? </a:t>
            </a:r>
          </a:p>
          <a:p>
            <a:pPr marL="171450" indent="-171450" algn="just" fontAlgn="base">
              <a:lnSpc>
                <a:spcPts val="2000"/>
              </a:lnSpc>
              <a:buFont typeface="Arial" panose="020B0604020202020204" pitchFamily="34" charset="0"/>
              <a:buChar char="•"/>
            </a:pPr>
            <a:r>
              <a:rPr lang="cs-CZ" sz="1600">
                <a:solidFill>
                  <a:schemeClr val="bg1"/>
                </a:solidFill>
              </a:rPr>
              <a:t>Ne – mezi oprávněné žadatele patří pouze Regionální onkologické skupiny.</a:t>
            </a:r>
          </a:p>
          <a:p>
            <a:pPr algn="just" fontAlgn="base">
              <a:lnSpc>
                <a:spcPts val="2000"/>
              </a:lnSpc>
            </a:pPr>
            <a:endParaRPr lang="cs-CZ" sz="1600" i="1">
              <a:solidFill>
                <a:schemeClr val="bg1"/>
              </a:solidFill>
              <a:latin typeface="Segoe UI" panose="020B0502040204020203" pitchFamily="34" charset="0"/>
            </a:endParaRPr>
          </a:p>
          <a:p>
            <a:pPr algn="just" fontAlgn="base">
              <a:lnSpc>
                <a:spcPts val="2000"/>
              </a:lnSpc>
            </a:pPr>
            <a:r>
              <a:rPr lang="cs-CZ" sz="1600" b="1" i="1">
                <a:solidFill>
                  <a:schemeClr val="bg1"/>
                </a:solidFill>
              </a:rPr>
              <a:t>Je možné ze SC 4.3 žádat na rozvoj infrastruktury navazujících pracovišť na UP, které byly podporovány z </a:t>
            </a:r>
            <a:r>
              <a:rPr lang="cs-CZ" sz="1600" b="1" i="1" err="1">
                <a:solidFill>
                  <a:schemeClr val="bg1"/>
                </a:solidFill>
              </a:rPr>
              <a:t>React</a:t>
            </a:r>
            <a:r>
              <a:rPr lang="cs-CZ" sz="1600" b="1" i="1">
                <a:solidFill>
                  <a:schemeClr val="bg1"/>
                </a:solidFill>
              </a:rPr>
              <a:t>-EU? </a:t>
            </a:r>
          </a:p>
          <a:p>
            <a:pPr marL="171450" indent="-171450" algn="just" fontAlgn="base">
              <a:lnSpc>
                <a:spcPts val="2000"/>
              </a:lnSpc>
              <a:buFont typeface="Arial" panose="020B0604020202020204" pitchFamily="34" charset="0"/>
              <a:buChar char="•"/>
            </a:pPr>
            <a:r>
              <a:rPr lang="cs-CZ" sz="1600">
                <a:solidFill>
                  <a:schemeClr val="bg1"/>
                </a:solidFill>
              </a:rPr>
              <a:t>Ne – ze SC 4.3 lze žádat pouze na výstavbu či modernizaci samotného urgentního příjmu (UP), který splňuje strukturu UP upravenou Metodickým pokynem pro zřízení a vedení UP poskytovateli akutní lůžkové péče, Věstník MZ částka 9/2020.</a:t>
            </a:r>
          </a:p>
          <a:p>
            <a:pPr algn="just" fontAlgn="base">
              <a:lnSpc>
                <a:spcPts val="2000"/>
              </a:lnSpc>
            </a:pPr>
            <a:endParaRPr lang="cs-CZ" sz="1600" i="1">
              <a:solidFill>
                <a:schemeClr val="bg1"/>
              </a:solidFill>
              <a:latin typeface="Segoe UI" panose="020B0502040204020203" pitchFamily="34" charset="0"/>
            </a:endParaRPr>
          </a:p>
          <a:p>
            <a:pPr algn="just" fontAlgn="base">
              <a:lnSpc>
                <a:spcPts val="2000"/>
              </a:lnSpc>
            </a:pPr>
            <a:r>
              <a:rPr lang="cs-CZ" sz="1600" b="1" i="1">
                <a:solidFill>
                  <a:schemeClr val="bg1"/>
                </a:solidFill>
              </a:rPr>
              <a:t>Může být město nebo kraj oprávněným žadatelem ve zdravotnických výzvách?</a:t>
            </a:r>
          </a:p>
          <a:p>
            <a:pPr marL="171450" indent="-171450" algn="just" fontAlgn="base">
              <a:lnSpc>
                <a:spcPts val="2000"/>
              </a:lnSpc>
              <a:buFont typeface="Arial" panose="020B0604020202020204" pitchFamily="34" charset="0"/>
              <a:buChar char="•"/>
            </a:pPr>
            <a:r>
              <a:rPr lang="cs-CZ" sz="1600">
                <a:solidFill>
                  <a:schemeClr val="bg1"/>
                </a:solidFill>
              </a:rPr>
              <a:t>Konkrétní okruh oprávněných žadatelů bude projednáván až na pracovním týmu pro přípravu výzev. Pokud bude umožněno žádat kraji/obci, vždy budou muset tyto plnit stejné podmínky, jako poskytovatelé zdravotní péče podle zákona č. 372/2021 Sb.</a:t>
            </a:r>
          </a:p>
          <a:p>
            <a:pPr algn="just" fontAlgn="base"/>
            <a:endParaRPr lang="cs-CZ" sz="1600" i="1">
              <a:solidFill>
                <a:schemeClr val="bg1"/>
              </a:solidFill>
              <a:latin typeface="Segoe UI" panose="020B0502040204020203" pitchFamily="34" charset="0"/>
            </a:endParaRPr>
          </a:p>
        </p:txBody>
      </p:sp>
      <p:sp>
        <p:nvSpPr>
          <p:cNvPr id="4" name="TextovéPole 3">
            <a:extLst>
              <a:ext uri="{FF2B5EF4-FFF2-40B4-BE49-F238E27FC236}">
                <a16:creationId xmlns:a16="http://schemas.microsoft.com/office/drawing/2014/main" id="{C43FBCE2-4F81-4D39-8A51-BD77FD2019AD}"/>
              </a:ext>
            </a:extLst>
          </p:cNvPr>
          <p:cNvSpPr txBox="1"/>
          <p:nvPr/>
        </p:nvSpPr>
        <p:spPr>
          <a:xfrm>
            <a:off x="502647" y="498020"/>
            <a:ext cx="8138707" cy="954107"/>
          </a:xfrm>
          <a:prstGeom prst="rect">
            <a:avLst/>
          </a:prstGeom>
          <a:noFill/>
        </p:spPr>
        <p:txBody>
          <a:bodyPr wrap="square" lIns="91440" tIns="45720" rIns="91440" bIns="45720" rtlCol="0" anchor="t">
            <a:spAutoFit/>
          </a:bodyPr>
          <a:lstStyle/>
          <a:p>
            <a:pPr algn="ctr" defTabSz="914400">
              <a:buClr>
                <a:srgbClr val="000000"/>
              </a:buClr>
            </a:pPr>
            <a:r>
              <a:rPr kumimoji="0" lang="cs-CZ" sz="3200" b="1" i="0" u="none" strike="noStrike" kern="0" cap="none" spc="0" normalizeH="0" baseline="0" noProof="0">
                <a:ln>
                  <a:noFill/>
                </a:ln>
                <a:solidFill>
                  <a:schemeClr val="bg1"/>
                </a:solidFill>
                <a:effectLst/>
                <a:uLnTx/>
                <a:uFillTx/>
                <a:latin typeface="Arial"/>
                <a:cs typeface="Arial"/>
                <a:sym typeface="Arial"/>
              </a:rPr>
              <a:t>Nejčastější dotazy z KS</a:t>
            </a:r>
            <a:r>
              <a:rPr lang="cs-CZ" sz="3200" b="1" kern="0">
                <a:solidFill>
                  <a:schemeClr val="bg1"/>
                </a:solidFill>
                <a:latin typeface="Arial"/>
                <a:cs typeface="Arial"/>
                <a:sym typeface="Arial"/>
              </a:rPr>
              <a:t> SC 4.3</a:t>
            </a:r>
            <a:endParaRPr kumimoji="0" lang="cs-CZ" sz="3200" b="1" i="0" u="none" strike="noStrike" kern="0" cap="none" spc="0" normalizeH="0" baseline="0" noProof="0">
              <a:ln>
                <a:noFill/>
              </a:ln>
              <a:solidFill>
                <a:schemeClr val="bg1"/>
              </a:solidFill>
              <a:effectLst/>
              <a:uLnTx/>
              <a:uFillTx/>
              <a:latin typeface="Arial"/>
              <a:cs typeface="Arial"/>
              <a:sym typeface="Arial"/>
            </a:endParaRPr>
          </a:p>
          <a:p>
            <a:pPr algn="ctr" defTabSz="914400"/>
            <a:r>
              <a:rPr lang="cs-CZ" sz="2400" b="1" kern="0">
                <a:solidFill>
                  <a:schemeClr val="bg1"/>
                </a:solidFill>
                <a:cs typeface="Arial"/>
              </a:rPr>
              <a:t>Infrastruktura ve zdravotnictví </a:t>
            </a:r>
            <a:endParaRPr lang="cs-CZ" sz="3200" b="1" kern="0">
              <a:solidFill>
                <a:schemeClr val="bg1"/>
              </a:solidFill>
              <a:cs typeface="Arial" panose="020B0604020202020204" pitchFamily="34" charset="0"/>
            </a:endParaRPr>
          </a:p>
        </p:txBody>
      </p:sp>
    </p:spTree>
    <p:extLst>
      <p:ext uri="{BB962C8B-B14F-4D97-AF65-F5344CB8AC3E}">
        <p14:creationId xmlns:p14="http://schemas.microsoft.com/office/powerpoint/2010/main" val="579713626"/>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65C60473-6D8C-464B-9745-3FB73D6BEA84}"/>
              </a:ext>
            </a:extLst>
          </p:cNvPr>
          <p:cNvSpPr txBox="1"/>
          <p:nvPr/>
        </p:nvSpPr>
        <p:spPr>
          <a:xfrm>
            <a:off x="729844" y="2029293"/>
            <a:ext cx="7449422" cy="3293209"/>
          </a:xfrm>
          <a:prstGeom prst="rect">
            <a:avLst/>
          </a:prstGeom>
          <a:noFill/>
        </p:spPr>
        <p:txBody>
          <a:bodyPr wrap="square" lIns="91440" tIns="45720" rIns="91440" bIns="45720" anchor="t">
            <a:spAutoFit/>
          </a:bodyPr>
          <a:lstStyle/>
          <a:p>
            <a:pPr algn="just"/>
            <a:r>
              <a:rPr lang="cs-CZ" sz="1600" b="1" i="1">
                <a:solidFill>
                  <a:schemeClr val="bg1"/>
                </a:solidFill>
                <a:ea typeface="Calibri"/>
                <a:cs typeface="Times New Roman"/>
              </a:rPr>
              <a:t>Lze realizovat Knihovnu + TIC ve výzvě pro knihovny, lze tam zařadit i aktivitu pro cestovní ruch? J</a:t>
            </a:r>
            <a:r>
              <a:rPr lang="cs-CZ" sz="1600" b="1" i="1">
                <a:solidFill>
                  <a:schemeClr val="bg1"/>
                </a:solidFill>
                <a:ea typeface="Calibri"/>
                <a:cs typeface="Arial"/>
              </a:rPr>
              <a:t>ak postupovat při podání žádosti o podporu, když máme v 1.patře Informační centrum a nahoře knihovnu (3 patra) a chceme vybudovat výtah.</a:t>
            </a:r>
            <a:endParaRPr lang="cs-CZ" sz="1600" i="1">
              <a:solidFill>
                <a:schemeClr val="bg1"/>
              </a:solidFill>
              <a:ea typeface="+mn-lt"/>
              <a:cs typeface="+mn-lt"/>
            </a:endParaRPr>
          </a:p>
          <a:p>
            <a:pPr algn="just"/>
            <a:endParaRPr lang="cs-CZ" sz="1600" b="1">
              <a:solidFill>
                <a:schemeClr val="bg1"/>
              </a:solidFill>
              <a:cs typeface="Times New Roman"/>
            </a:endParaRPr>
          </a:p>
          <a:p>
            <a:pPr marL="171450" indent="-171450" algn="just">
              <a:buFont typeface="Arial" panose="020B0604020202020204" pitchFamily="34" charset="0"/>
              <a:buChar char="•"/>
            </a:pPr>
            <a:r>
              <a:rPr lang="cs-CZ" sz="1600">
                <a:solidFill>
                  <a:schemeClr val="bg1"/>
                </a:solidFill>
                <a:ea typeface="Calibri"/>
                <a:cs typeface="Times New Roman"/>
              </a:rPr>
              <a:t>Aktivitu „Cestovního ruchu“ lze kombinovat v rámci oblasti CR (infocentrum + naučná stezka….), aktivitu „knihovny“ nelze kombinovat s informačním centrem. </a:t>
            </a:r>
            <a:endParaRPr lang="cs-CZ" sz="1600">
              <a:solidFill>
                <a:schemeClr val="bg1"/>
              </a:solidFill>
              <a:ea typeface="Calibri" panose="020F0502020204030204" pitchFamily="34" charset="0"/>
              <a:cs typeface="Times New Roman" panose="02020603050405020304" pitchFamily="18" charset="0"/>
            </a:endParaRPr>
          </a:p>
          <a:p>
            <a:pPr marL="171450" indent="-171450" algn="just">
              <a:buFont typeface="Arial" panose="020B0604020202020204" pitchFamily="34" charset="0"/>
              <a:buChar char="•"/>
            </a:pPr>
            <a:r>
              <a:rPr lang="cs-CZ" sz="1600">
                <a:solidFill>
                  <a:schemeClr val="bg1"/>
                </a:solidFill>
                <a:ea typeface="Calibri"/>
                <a:cs typeface="Times New Roman"/>
              </a:rPr>
              <a:t>Doporučujeme projekt rozdělit na dva. Jeden projekt podat do aktivity „knihovny“ včetně vybudování nového výtahu. </a:t>
            </a:r>
            <a:r>
              <a:rPr lang="cs-CZ" sz="1600">
                <a:solidFill>
                  <a:schemeClr val="bg1"/>
                </a:solidFill>
                <a:ea typeface="Calibri"/>
                <a:cs typeface="Arial"/>
              </a:rPr>
              <a:t>Druhý projekt podat do aktivity „cestovní ruch“. </a:t>
            </a:r>
            <a:r>
              <a:rPr lang="cs-CZ" sz="1600">
                <a:solidFill>
                  <a:schemeClr val="bg1"/>
                </a:solidFill>
                <a:ea typeface="Calibri"/>
                <a:cs typeface="Times New Roman"/>
              </a:rPr>
              <a:t>Výdaje lze zařadit do projektů poměrově s ohledem na využívání výtahu. </a:t>
            </a:r>
            <a:endParaRPr lang="cs-CZ" sz="1600">
              <a:solidFill>
                <a:schemeClr val="bg1"/>
              </a:solidFill>
              <a:ea typeface="Calibri" panose="020F0502020204030204" pitchFamily="34" charset="0"/>
              <a:cs typeface="Times New Roman" panose="02020603050405020304" pitchFamily="18" charset="0"/>
            </a:endParaRPr>
          </a:p>
          <a:p>
            <a:endParaRPr lang="cs-CZ" sz="160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4" name="TextovéPole 3">
            <a:extLst>
              <a:ext uri="{FF2B5EF4-FFF2-40B4-BE49-F238E27FC236}">
                <a16:creationId xmlns:a16="http://schemas.microsoft.com/office/drawing/2014/main" id="{BB57A942-D60B-44B3-8098-D027137CD8D0}"/>
              </a:ext>
            </a:extLst>
          </p:cNvPr>
          <p:cNvSpPr txBox="1"/>
          <p:nvPr/>
        </p:nvSpPr>
        <p:spPr>
          <a:xfrm>
            <a:off x="502647" y="498020"/>
            <a:ext cx="8138707" cy="892552"/>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Nejčastější dotazy z KS SC 4.4</a:t>
            </a:r>
          </a:p>
          <a:p>
            <a:pPr algn="ctr" defTabSz="914400">
              <a:buClr>
                <a:srgbClr val="000000"/>
              </a:buClr>
            </a:pPr>
            <a:r>
              <a:rPr kumimoji="0" lang="cs-CZ" sz="2000" b="1" i="0" u="none" strike="noStrike" kern="0" cap="none" spc="0" normalizeH="0" baseline="0" noProof="0">
                <a:ln>
                  <a:noFill/>
                </a:ln>
                <a:solidFill>
                  <a:schemeClr val="bg1"/>
                </a:solidFill>
                <a:effectLst/>
                <a:uLnTx/>
                <a:uFillTx/>
                <a:latin typeface="Arial"/>
                <a:cs typeface="Arial"/>
                <a:sym typeface="Arial"/>
              </a:rPr>
              <a:t>Kulturní dědictví a cestovní ruch</a:t>
            </a:r>
            <a:endParaRPr lang="cs-CZ" sz="2000" kern="0">
              <a:solidFill>
                <a:schemeClr val="bg1"/>
              </a:solidFill>
              <a:cs typeface="Arial" panose="020B0604020202020204" pitchFamily="34" charset="0"/>
              <a:sym typeface="Arial"/>
            </a:endParaRPr>
          </a:p>
        </p:txBody>
      </p:sp>
    </p:spTree>
    <p:extLst>
      <p:ext uri="{BB962C8B-B14F-4D97-AF65-F5344CB8AC3E}">
        <p14:creationId xmlns:p14="http://schemas.microsoft.com/office/powerpoint/2010/main" val="3450888468"/>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65C60473-6D8C-464B-9745-3FB73D6BEA84}"/>
              </a:ext>
            </a:extLst>
          </p:cNvPr>
          <p:cNvSpPr txBox="1"/>
          <p:nvPr/>
        </p:nvSpPr>
        <p:spPr>
          <a:xfrm>
            <a:off x="729844" y="1410728"/>
            <a:ext cx="7449422" cy="4278094"/>
          </a:xfrm>
          <a:prstGeom prst="rect">
            <a:avLst/>
          </a:prstGeom>
          <a:noFill/>
        </p:spPr>
        <p:txBody>
          <a:bodyPr wrap="square" lIns="91440" tIns="45720" rIns="91440" bIns="45720" anchor="t">
            <a:spAutoFit/>
          </a:bodyPr>
          <a:lstStyle/>
          <a:p>
            <a:pPr algn="just"/>
            <a:endParaRPr lang="cs-CZ" sz="1600">
              <a:ea typeface="Calibri" panose="020F0502020204030204" pitchFamily="34" charset="0"/>
              <a:cs typeface="Times New Roman" panose="02020603050405020304" pitchFamily="18" charset="0"/>
            </a:endParaRPr>
          </a:p>
          <a:p>
            <a:pPr algn="just"/>
            <a:r>
              <a:rPr lang="cs-CZ" sz="1600" b="1" i="1">
                <a:solidFill>
                  <a:schemeClr val="bg1"/>
                </a:solidFill>
                <a:ea typeface="Calibri" panose="020F0502020204030204" pitchFamily="34" charset="0"/>
                <a:cs typeface="Times New Roman"/>
              </a:rPr>
              <a:t>Bude možné v rámci aktivity Infrastruktura cestovního ruchu zakoupit kontejner s vybavením pro Informační centrum, které by bylo využíváno pro prezentaci kraje/města a informování o možnostech cestovního ruchu v kraji/městě na akcích realizovaných na území kraje/města/ČR?</a:t>
            </a:r>
          </a:p>
          <a:p>
            <a:pPr algn="just"/>
            <a:endParaRPr lang="cs-CZ" sz="1600">
              <a:solidFill>
                <a:schemeClr val="bg1"/>
              </a:solidFill>
              <a:ea typeface="Calibri" panose="020F0502020204030204" pitchFamily="34" charset="0"/>
              <a:cs typeface="Times New Roman" panose="02020603050405020304" pitchFamily="18" charset="0"/>
            </a:endParaRPr>
          </a:p>
          <a:p>
            <a:pPr marL="171450" indent="-171450" algn="just">
              <a:buFont typeface="Arial" panose="020B0604020202020204" pitchFamily="34" charset="0"/>
              <a:buChar char="•"/>
            </a:pPr>
            <a:r>
              <a:rPr lang="cs-CZ" sz="1600">
                <a:solidFill>
                  <a:schemeClr val="bg1"/>
                </a:solidFill>
                <a:ea typeface="Calibri" panose="020F0502020204030204" pitchFamily="34" charset="0"/>
                <a:cs typeface="Times New Roman"/>
              </a:rPr>
              <a:t>Mobilní kontejner k využití jako mobilní prezentační nástroj včetně vybavení nebude možné z aktivity „Cestovní ruch“ v novém IROP II financovat.</a:t>
            </a:r>
          </a:p>
          <a:p>
            <a:pPr algn="just"/>
            <a:endParaRPr lang="cs-CZ" sz="1600" i="1">
              <a:solidFill>
                <a:schemeClr val="bg1"/>
              </a:solidFill>
              <a:ea typeface="Calibri" panose="020F0502020204030204" pitchFamily="34" charset="0"/>
              <a:cs typeface="Times New Roman" panose="02020603050405020304" pitchFamily="18" charset="0"/>
            </a:endParaRPr>
          </a:p>
          <a:p>
            <a:pPr algn="just"/>
            <a:r>
              <a:rPr lang="cs-CZ" sz="1600" b="1" i="1">
                <a:solidFill>
                  <a:schemeClr val="bg1"/>
                </a:solidFill>
                <a:ea typeface="Calibri" panose="020F0502020204030204" pitchFamily="34" charset="0"/>
                <a:cs typeface="Times New Roman"/>
              </a:rPr>
              <a:t>Bude možné podpořit ve SC 4.4 v rámci aktivity „cestovní ruch“ odpočívadlo u stávající turistické trasy?</a:t>
            </a:r>
          </a:p>
          <a:p>
            <a:pPr algn="just"/>
            <a:endParaRPr lang="cs-CZ" sz="1600" b="1">
              <a:solidFill>
                <a:schemeClr val="bg1"/>
              </a:solidFill>
              <a:ea typeface="Calibri" panose="020F0502020204030204" pitchFamily="34" charset="0"/>
              <a:cs typeface="Times New Roman" panose="02020603050405020304" pitchFamily="18" charset="0"/>
            </a:endParaRPr>
          </a:p>
          <a:p>
            <a:pPr marL="171450" indent="-171450" algn="just">
              <a:buFont typeface="Arial" panose="020B0604020202020204" pitchFamily="34" charset="0"/>
              <a:buChar char="•"/>
            </a:pPr>
            <a:r>
              <a:rPr lang="cs-CZ" sz="1600">
                <a:solidFill>
                  <a:schemeClr val="bg1"/>
                </a:solidFill>
                <a:ea typeface="Calibri" panose="020F0502020204030204" pitchFamily="34" charset="0"/>
                <a:cs typeface="Times New Roman"/>
              </a:rPr>
              <a:t>Budou podpořeny komplexní projekty zaměřené na minimálně dvě oblasti (odpočívadla, parkoviště, sociální zařízení, naučné stezky….). </a:t>
            </a:r>
            <a:endParaRPr lang="cs-CZ" sz="1600">
              <a:solidFill>
                <a:schemeClr val="bg1"/>
              </a:solidFill>
              <a:ea typeface="Calibri" panose="020F0502020204030204" pitchFamily="34" charset="0"/>
              <a:cs typeface="Times New Roman" panose="02020603050405020304" pitchFamily="18" charset="0"/>
            </a:endParaRPr>
          </a:p>
          <a:p>
            <a:pPr marL="171450" indent="-171450" algn="just">
              <a:buFont typeface="Arial" panose="020B0604020202020204" pitchFamily="34" charset="0"/>
              <a:buChar char="•"/>
            </a:pPr>
            <a:r>
              <a:rPr lang="cs-CZ" sz="1600">
                <a:solidFill>
                  <a:schemeClr val="bg1"/>
                </a:solidFill>
                <a:ea typeface="Calibri" panose="020F0502020204030204" pitchFamily="34" charset="0"/>
                <a:cs typeface="Times New Roman"/>
              </a:rPr>
              <a:t>Projekt doporučujeme směřovat do SC 5.1 Komunitně vedeného místního rozvoje a kontaktovat příslušnou MAS, zda bude tuto oblast podporovat.  </a:t>
            </a:r>
            <a:endParaRPr lang="cs-CZ" sz="1600">
              <a:solidFill>
                <a:schemeClr val="bg1"/>
              </a:solidFill>
              <a:ea typeface="Calibri" panose="020F0502020204030204" pitchFamily="34" charset="0"/>
              <a:cs typeface="Times New Roman" panose="02020603050405020304" pitchFamily="18" charset="0"/>
            </a:endParaRPr>
          </a:p>
          <a:p>
            <a:endParaRPr lang="cs-CZ" sz="160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ovéPole 4">
            <a:extLst>
              <a:ext uri="{FF2B5EF4-FFF2-40B4-BE49-F238E27FC236}">
                <a16:creationId xmlns:a16="http://schemas.microsoft.com/office/drawing/2014/main" id="{B124D6A9-25EC-40E0-9F83-43F1C56D2BF7}"/>
              </a:ext>
            </a:extLst>
          </p:cNvPr>
          <p:cNvSpPr txBox="1"/>
          <p:nvPr/>
        </p:nvSpPr>
        <p:spPr>
          <a:xfrm>
            <a:off x="502647" y="498020"/>
            <a:ext cx="8138707" cy="892552"/>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Nejčastější dotazy z KS SC 4.4</a:t>
            </a:r>
          </a:p>
          <a:p>
            <a:pPr algn="ctr" defTabSz="914400">
              <a:buClr>
                <a:srgbClr val="000000"/>
              </a:buClr>
            </a:pPr>
            <a:r>
              <a:rPr kumimoji="0" lang="cs-CZ" sz="2000" b="1" i="0" u="none" strike="noStrike" kern="0" cap="none" spc="0" normalizeH="0" baseline="0" noProof="0">
                <a:ln>
                  <a:noFill/>
                </a:ln>
                <a:solidFill>
                  <a:schemeClr val="bg1"/>
                </a:solidFill>
                <a:effectLst/>
                <a:uLnTx/>
                <a:uFillTx/>
                <a:latin typeface="Arial"/>
                <a:cs typeface="Arial"/>
                <a:sym typeface="Arial"/>
              </a:rPr>
              <a:t>Kulturní dědictví a cestovní ruch</a:t>
            </a:r>
            <a:endParaRPr lang="cs-CZ" sz="2000" kern="0">
              <a:solidFill>
                <a:schemeClr val="bg1"/>
              </a:solidFill>
              <a:cs typeface="Arial" panose="020B0604020202020204" pitchFamily="34" charset="0"/>
              <a:sym typeface="Arial"/>
            </a:endParaRPr>
          </a:p>
        </p:txBody>
      </p:sp>
    </p:spTree>
    <p:extLst>
      <p:ext uri="{BB962C8B-B14F-4D97-AF65-F5344CB8AC3E}">
        <p14:creationId xmlns:p14="http://schemas.microsoft.com/office/powerpoint/2010/main" val="2009799326"/>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ovéPole 5">
            <a:extLst>
              <a:ext uri="{FF2B5EF4-FFF2-40B4-BE49-F238E27FC236}">
                <a16:creationId xmlns:a16="http://schemas.microsoft.com/office/drawing/2014/main" id="{A4271470-0F65-43FD-8529-CAC7056CADAC}"/>
              </a:ext>
            </a:extLst>
          </p:cNvPr>
          <p:cNvSpPr txBox="1"/>
          <p:nvPr/>
        </p:nvSpPr>
        <p:spPr>
          <a:xfrm>
            <a:off x="502647" y="598688"/>
            <a:ext cx="8252196" cy="923330"/>
          </a:xfrm>
          <a:prstGeom prst="rect">
            <a:avLst/>
          </a:prstGeom>
          <a:noFill/>
        </p:spPr>
        <p:txBody>
          <a:bodyPr wrap="square" lIns="91440" tIns="45720" rIns="91440" bIns="45720" rtlCol="0" anchor="t">
            <a:spAutoFit/>
          </a:bodyPr>
          <a:lstStyle/>
          <a:p>
            <a:pPr algn="ctr" defTabSz="914400">
              <a:buClr>
                <a:srgbClr val="000000"/>
              </a:buClr>
            </a:pPr>
            <a:r>
              <a:rPr lang="cs-CZ" sz="3200" b="1" kern="0">
                <a:solidFill>
                  <a:schemeClr val="bg1"/>
                </a:solidFill>
                <a:cs typeface="Arial"/>
                <a:sym typeface="Arial"/>
              </a:rPr>
              <a:t>Nejčastější dotazy z KS SC 5.1</a:t>
            </a:r>
            <a:br>
              <a:rPr lang="cs-CZ" sz="2200" b="1" kern="0">
                <a:cs typeface="Arial" panose="020B0604020202020204" pitchFamily="34" charset="0"/>
              </a:rPr>
            </a:br>
            <a:r>
              <a:rPr lang="cs-CZ" sz="2200" b="1" kern="0">
                <a:solidFill>
                  <a:schemeClr val="bg1"/>
                </a:solidFill>
                <a:cs typeface="Arial"/>
              </a:rPr>
              <a:t>Prevence rizik, zvýšení odolnosti a ochrana obyvatelstva</a:t>
            </a:r>
            <a:endParaRPr lang="cs-CZ" sz="2200" b="1" kern="0">
              <a:solidFill>
                <a:schemeClr val="bg1"/>
              </a:solidFill>
              <a:cs typeface="Arial" panose="020B0604020202020204" pitchFamily="34" charset="0"/>
            </a:endParaRPr>
          </a:p>
        </p:txBody>
      </p:sp>
      <p:sp>
        <p:nvSpPr>
          <p:cNvPr id="2" name="TextovéPole 1">
            <a:extLst>
              <a:ext uri="{FF2B5EF4-FFF2-40B4-BE49-F238E27FC236}">
                <a16:creationId xmlns:a16="http://schemas.microsoft.com/office/drawing/2014/main" id="{065368AE-2001-A391-AF66-943CBFA0FF8C}"/>
              </a:ext>
            </a:extLst>
          </p:cNvPr>
          <p:cNvSpPr txBox="1"/>
          <p:nvPr/>
        </p:nvSpPr>
        <p:spPr>
          <a:xfrm>
            <a:off x="951128" y="1857387"/>
            <a:ext cx="7328805" cy="3742050"/>
          </a:xfrm>
          <a:prstGeom prst="rect">
            <a:avLst/>
          </a:prstGeom>
          <a:noFill/>
        </p:spPr>
        <p:txBody>
          <a:bodyPr wrap="square">
            <a:spAutoFit/>
          </a:bodyPr>
          <a:lstStyle/>
          <a:p>
            <a:pPr algn="just" fontAlgn="base">
              <a:spcAft>
                <a:spcPts val="450"/>
              </a:spcAft>
            </a:pPr>
            <a:r>
              <a:rPr lang="cs-CZ" sz="1600" b="1" i="1">
                <a:solidFill>
                  <a:schemeClr val="bg1"/>
                </a:solidFill>
                <a:latin typeface="Arial" panose="020B0604020202020204" pitchFamily="34" charset="0"/>
                <a:cs typeface="Arial" panose="020B0604020202020204" pitchFamily="34" charset="0"/>
              </a:rPr>
              <a:t>Platí, že se bude moct žádat pouze přes MAS, jak je uvedeno v návrhu?</a:t>
            </a:r>
          </a:p>
          <a:p>
            <a:pPr marL="285750" indent="-285750" algn="just" fontAlgn="base">
              <a:spcAft>
                <a:spcPts val="450"/>
              </a:spcAft>
              <a:buFont typeface="Arial" panose="020B0604020202020204" pitchFamily="34" charset="0"/>
              <a:buChar char="•"/>
            </a:pPr>
            <a:r>
              <a:rPr lang="cs-CZ" sz="1600">
                <a:solidFill>
                  <a:schemeClr val="bg1"/>
                </a:solidFill>
                <a:latin typeface="Arial" panose="020B0604020202020204" pitchFamily="34" charset="0"/>
                <a:cs typeface="Arial" panose="020B0604020202020204" pitchFamily="34" charset="0"/>
              </a:rPr>
              <a:t>Ano, v návrhu programového dokumentu ze dne 18.1.2022 je pro JPO II počítáno pouze s možností podávání projektových záměrů přes MAS.</a:t>
            </a:r>
          </a:p>
          <a:p>
            <a:pPr algn="just" fontAlgn="base">
              <a:spcAft>
                <a:spcPts val="450"/>
              </a:spcAft>
            </a:pPr>
            <a:endParaRPr lang="cs-CZ" sz="1600">
              <a:solidFill>
                <a:schemeClr val="bg1"/>
              </a:solidFill>
              <a:latin typeface="Arial" panose="020B0604020202020204" pitchFamily="34" charset="0"/>
              <a:cs typeface="Arial" panose="020B0604020202020204" pitchFamily="34" charset="0"/>
            </a:endParaRPr>
          </a:p>
          <a:p>
            <a:pPr algn="just" fontAlgn="base">
              <a:spcAft>
                <a:spcPts val="450"/>
              </a:spcAft>
            </a:pPr>
            <a:r>
              <a:rPr lang="cs-CZ" sz="1600" b="1" i="1">
                <a:solidFill>
                  <a:schemeClr val="bg1"/>
                </a:solidFill>
                <a:latin typeface="Arial" panose="020B0604020202020204" pitchFamily="34" charset="0"/>
                <a:cs typeface="Arial" panose="020B0604020202020204" pitchFamily="34" charset="0"/>
              </a:rPr>
              <a:t>Jaký se dá očekávat finanční rozsah projektů z pohledu způsobilosti?</a:t>
            </a:r>
          </a:p>
          <a:p>
            <a:pPr marL="285750" indent="-285750" algn="just" fontAlgn="base">
              <a:spcAft>
                <a:spcPts val="450"/>
              </a:spcAft>
              <a:buFont typeface="Arial" panose="020B0604020202020204" pitchFamily="34" charset="0"/>
              <a:buChar char="•"/>
            </a:pPr>
            <a:r>
              <a:rPr lang="cs-CZ" sz="1600">
                <a:solidFill>
                  <a:schemeClr val="bg1"/>
                </a:solidFill>
                <a:latin typeface="Arial" panose="020B0604020202020204" pitchFamily="34" charset="0"/>
                <a:cs typeface="Arial" panose="020B0604020202020204" pitchFamily="34" charset="0"/>
              </a:rPr>
              <a:t>V současné době probíhá proces stanovení výše alokace pro jednotlivé MAS. Doporučujeme tedy v této fázi kontaktovat MAS, která bude stanovovat parametry své výzvy vč. alokace výzvy. Příslušnost k MAS se řídí místem realizace projektu.</a:t>
            </a:r>
          </a:p>
          <a:p>
            <a:pPr algn="just" fontAlgn="base">
              <a:spcAft>
                <a:spcPts val="450"/>
              </a:spcAft>
            </a:pPr>
            <a:endParaRPr lang="cs-CZ" sz="1600" i="1">
              <a:solidFill>
                <a:schemeClr val="bg1"/>
              </a:solidFill>
              <a:latin typeface="Arial" panose="020B0604020202020204" pitchFamily="34" charset="0"/>
              <a:cs typeface="Arial" panose="020B0604020202020204" pitchFamily="34" charset="0"/>
            </a:endParaRPr>
          </a:p>
          <a:p>
            <a:pPr algn="just" fontAlgn="base">
              <a:spcAft>
                <a:spcPts val="450"/>
              </a:spcAft>
            </a:pPr>
            <a:r>
              <a:rPr lang="cs-CZ" sz="1600" b="1" i="1">
                <a:solidFill>
                  <a:schemeClr val="bg1"/>
                </a:solidFill>
                <a:latin typeface="Arial" panose="020B0604020202020204" pitchFamily="34" charset="0"/>
                <a:cs typeface="Arial" panose="020B0604020202020204" pitchFamily="34" charset="0"/>
              </a:rPr>
              <a:t>Kdy bychom mohli znát termíny výzev?</a:t>
            </a:r>
          </a:p>
          <a:p>
            <a:pPr marL="285750" indent="-285750" algn="just" fontAlgn="base">
              <a:spcAft>
                <a:spcPts val="450"/>
              </a:spcAft>
              <a:buFont typeface="Arial" panose="020B0604020202020204" pitchFamily="34" charset="0"/>
              <a:buChar char="•"/>
            </a:pPr>
            <a:r>
              <a:rPr lang="cs-CZ" sz="1600">
                <a:solidFill>
                  <a:schemeClr val="bg1"/>
                </a:solidFill>
                <a:latin typeface="Arial" panose="020B0604020202020204" pitchFamily="34" charset="0"/>
                <a:cs typeface="Arial" panose="020B0604020202020204" pitchFamily="34" charset="0"/>
              </a:rPr>
              <a:t>Schválení Programového dokumentu se předpokládá v 06/2022 a vyhlášení výzev SC 5.1 na podzim roku 2022.</a:t>
            </a:r>
          </a:p>
        </p:txBody>
      </p:sp>
    </p:spTree>
    <p:extLst>
      <p:ext uri="{BB962C8B-B14F-4D97-AF65-F5344CB8AC3E}">
        <p14:creationId xmlns:p14="http://schemas.microsoft.com/office/powerpoint/2010/main" val="2516928858"/>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173765"/>
            <a:ext cx="8138707" cy="1600438"/>
          </a:xfrm>
          <a:prstGeom prst="rect">
            <a:avLst/>
          </a:prstGeom>
          <a:noFill/>
        </p:spPr>
        <p:txBody>
          <a:bodyPr wrap="square" lIns="91440" tIns="45720" rIns="91440" bIns="45720" rtlCol="0" anchor="t">
            <a:spAutoFit/>
          </a:bodyPr>
          <a:lstStyle/>
          <a:p>
            <a:pPr algn="ctr" defTabSz="914400">
              <a:buClr>
                <a:srgbClr val="000000"/>
              </a:buClr>
            </a:pPr>
            <a:br>
              <a:rPr lang="cs-CZ" sz="2200" b="1" i="0" u="none" strike="noStrike" kern="0" cap="none" spc="0" normalizeH="0" baseline="0" noProof="0">
                <a:ln>
                  <a:noFill/>
                </a:ln>
                <a:effectLst/>
                <a:uLnTx/>
                <a:uFillTx/>
                <a:latin typeface="Arial"/>
                <a:cs typeface="Arial"/>
              </a:rPr>
            </a:br>
            <a:r>
              <a:rPr lang="cs-CZ" sz="3200" b="1" kern="0">
                <a:solidFill>
                  <a:schemeClr val="bg1"/>
                </a:solidFill>
                <a:latin typeface="Arial"/>
                <a:cs typeface="Arial"/>
                <a:sym typeface="Arial"/>
              </a:rPr>
              <a:t>Nejčastější dotazy z KS SC 6.1</a:t>
            </a:r>
            <a:endParaRPr lang="cs-CZ" sz="2000" kern="0">
              <a:solidFill>
                <a:schemeClr val="bg1"/>
              </a:solidFill>
              <a:latin typeface="Arial"/>
              <a:cs typeface="Arial" panose="020B0604020202020204" pitchFamily="34" charset="0"/>
              <a:sym typeface="Arial"/>
            </a:endParaRPr>
          </a:p>
          <a:p>
            <a:pPr algn="ctr" defTabSz="914400"/>
            <a:r>
              <a:rPr lang="cs-CZ" sz="2400" b="1" kern="0">
                <a:solidFill>
                  <a:schemeClr val="bg1"/>
                </a:solidFill>
                <a:latin typeface="Arial"/>
                <a:cs typeface="Arial"/>
              </a:rPr>
              <a:t>Čistá a aktivní mobilita</a:t>
            </a:r>
            <a:br>
              <a:rPr lang="cs-CZ" sz="3600" b="1" i="0" u="none" strike="noStrike" kern="0" cap="none" spc="0" normalizeH="0" baseline="0" noProof="0">
                <a:ln>
                  <a:noFill/>
                </a:ln>
                <a:effectLst/>
                <a:uLnTx/>
                <a:uFillTx/>
                <a:latin typeface="Arial"/>
                <a:cs typeface="Arial"/>
              </a:rPr>
            </a:br>
            <a:endParaRPr lang="cs-CZ" sz="2000" kern="0">
              <a:solidFill>
                <a:schemeClr val="bg1"/>
              </a:solidFill>
              <a:cs typeface="Arial" panose="020B0604020202020204" pitchFamily="34" charset="0"/>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504298" y="1615546"/>
            <a:ext cx="8231051" cy="4842864"/>
          </a:xfrm>
          <a:prstGeom prst="rect">
            <a:avLst/>
          </a:prstGeom>
          <a:noFill/>
        </p:spPr>
        <p:txBody>
          <a:bodyPr wrap="square" lIns="91440" tIns="45720" rIns="91440" bIns="45720" anchor="t">
            <a:spAutoFit/>
          </a:bodyPr>
          <a:lstStyle/>
          <a:p>
            <a:pPr marL="133350" defTabSz="914400">
              <a:lnSpc>
                <a:spcPct val="120000"/>
              </a:lnSpc>
              <a:spcBef>
                <a:spcPts val="1000"/>
              </a:spcBef>
              <a:buClr>
                <a:schemeClr val="bg1"/>
              </a:buClr>
              <a:buSzPts val="1500"/>
              <a:defRPr/>
            </a:pPr>
            <a:r>
              <a:rPr lang="cs-CZ" sz="1600" b="1" i="1" kern="0">
                <a:solidFill>
                  <a:schemeClr val="bg1"/>
                </a:solidFill>
                <a:latin typeface="Arial"/>
                <a:cs typeface="Arial"/>
                <a:sym typeface="Arial"/>
              </a:rPr>
              <a:t>Chystáme nyní projektovou dokumentaci ke společnému povolení na akci cyklostezky, která je plánována podél řeky, z velké části na pozemcích Povodí Labe. Jde nám zejména o řešení majetkoprávních vztahů. </a:t>
            </a:r>
          </a:p>
          <a:p>
            <a:pPr marL="419100" indent="-285750" defTabSz="914400">
              <a:lnSpc>
                <a:spcPct val="120000"/>
              </a:lnSpc>
              <a:spcBef>
                <a:spcPts val="1000"/>
              </a:spcBef>
              <a:buClr>
                <a:schemeClr val="bg1"/>
              </a:buClr>
              <a:buSzPts val="1500"/>
              <a:buFont typeface="Arial" panose="020B0604020202020204" pitchFamily="34" charset="0"/>
              <a:buChar char="•"/>
              <a:defRPr/>
            </a:pPr>
            <a:r>
              <a:rPr lang="cs-CZ" sz="1600" kern="0">
                <a:solidFill>
                  <a:schemeClr val="bg1"/>
                </a:solidFill>
                <a:latin typeface="Arial"/>
                <a:cs typeface="Arial"/>
                <a:sym typeface="Arial"/>
              </a:rPr>
              <a:t>Požadavky </a:t>
            </a:r>
            <a:r>
              <a:rPr kumimoji="0" lang="cs-CZ" sz="1600" b="0" i="0" u="none" strike="noStrike" kern="0" cap="none" spc="0" normalizeH="0" baseline="0" noProof="0">
                <a:ln>
                  <a:noFill/>
                </a:ln>
                <a:solidFill>
                  <a:schemeClr val="bg1"/>
                </a:solidFill>
                <a:effectLst/>
                <a:uLnTx/>
                <a:uFillTx/>
                <a:latin typeface="Arial"/>
                <a:cs typeface="Arial"/>
                <a:sym typeface="Arial"/>
              </a:rPr>
              <a:t>na vlastnické vztahy u liniových dopravních staveb se </a:t>
            </a:r>
            <a:r>
              <a:rPr lang="cs-CZ" sz="1600" kern="0">
                <a:solidFill>
                  <a:schemeClr val="bg1"/>
                </a:solidFill>
                <a:latin typeface="Arial"/>
                <a:cs typeface="Arial"/>
                <a:sym typeface="Arial"/>
              </a:rPr>
              <a:t>nebudou</a:t>
            </a:r>
            <a:r>
              <a:rPr kumimoji="0" lang="cs-CZ" sz="1600" b="0" i="0" u="none" strike="noStrike" kern="0" cap="none" spc="0" normalizeH="0" baseline="0" noProof="0">
                <a:ln>
                  <a:noFill/>
                </a:ln>
                <a:solidFill>
                  <a:schemeClr val="bg1"/>
                </a:solidFill>
                <a:effectLst/>
                <a:uLnTx/>
                <a:uFillTx/>
                <a:latin typeface="Arial"/>
                <a:cs typeface="Arial"/>
                <a:sym typeface="Arial"/>
              </a:rPr>
              <a:t> lišit od </a:t>
            </a:r>
            <a:r>
              <a:rPr lang="cs-CZ" sz="1600" kern="0">
                <a:solidFill>
                  <a:schemeClr val="bg1"/>
                </a:solidFill>
                <a:latin typeface="Arial"/>
                <a:cs typeface="Arial"/>
                <a:sym typeface="Arial"/>
              </a:rPr>
              <a:t>IROP I</a:t>
            </a:r>
            <a:endParaRPr lang="cs-CZ" sz="1600" kern="0">
              <a:solidFill>
                <a:schemeClr val="bg1"/>
              </a:solidFill>
              <a:latin typeface="Arial"/>
              <a:cs typeface="Arial"/>
            </a:endParaRPr>
          </a:p>
          <a:p>
            <a:pPr marL="419100" indent="-285750" defTabSz="914400">
              <a:lnSpc>
                <a:spcPct val="120000"/>
              </a:lnSpc>
              <a:spcBef>
                <a:spcPts val="1000"/>
              </a:spcBef>
              <a:buClr>
                <a:srgbClr val="FFFFFF"/>
              </a:buClr>
              <a:buSzPts val="1500"/>
              <a:buFont typeface="Arial" panose="020B0604020202020204" pitchFamily="34" charset="0"/>
              <a:buChar char="•"/>
              <a:defRPr/>
            </a:pPr>
            <a:r>
              <a:rPr kumimoji="0" lang="cs-CZ" sz="1600" b="0" i="0" u="none" strike="noStrike" kern="0" cap="none" spc="0" normalizeH="0" baseline="0" noProof="0">
                <a:ln>
                  <a:noFill/>
                </a:ln>
                <a:solidFill>
                  <a:schemeClr val="bg1"/>
                </a:solidFill>
                <a:effectLst/>
                <a:uLnTx/>
                <a:uFillTx/>
                <a:latin typeface="Arial"/>
                <a:cs typeface="Arial"/>
                <a:sym typeface="Arial"/>
              </a:rPr>
              <a:t>Mělo by být možné realizovat projekt i na pozemcích, které nejsou ve vlastnictví žadatele a neměl by být </a:t>
            </a:r>
            <a:r>
              <a:rPr lang="cs-CZ" sz="1600" kern="0">
                <a:solidFill>
                  <a:schemeClr val="bg1"/>
                </a:solidFill>
                <a:latin typeface="Arial"/>
                <a:cs typeface="Arial"/>
                <a:sym typeface="Arial"/>
              </a:rPr>
              <a:t>vymezen konkrétní požadavek</a:t>
            </a:r>
            <a:r>
              <a:rPr kumimoji="0" lang="cs-CZ" sz="1600" b="0" i="0" u="none" strike="noStrike" kern="0" cap="none" spc="0" normalizeH="0" baseline="0" noProof="0">
                <a:ln>
                  <a:noFill/>
                </a:ln>
                <a:solidFill>
                  <a:schemeClr val="bg1"/>
                </a:solidFill>
                <a:effectLst/>
                <a:uLnTx/>
                <a:uFillTx/>
                <a:latin typeface="Arial"/>
                <a:cs typeface="Arial"/>
                <a:sym typeface="Arial"/>
              </a:rPr>
              <a:t> na dokládání „jiných práv“ ;</a:t>
            </a:r>
            <a:r>
              <a:rPr lang="cs-CZ" sz="1600" kern="0">
                <a:solidFill>
                  <a:schemeClr val="bg1"/>
                </a:solidFill>
                <a:latin typeface="Arial"/>
                <a:cs typeface="Arial"/>
                <a:sym typeface="Arial"/>
              </a:rPr>
              <a:t> </a:t>
            </a:r>
            <a:endParaRPr lang="cs-CZ" sz="1600" kern="0">
              <a:solidFill>
                <a:schemeClr val="bg1"/>
              </a:solidFill>
              <a:latin typeface="Arial"/>
              <a:cs typeface="Arial"/>
            </a:endParaRPr>
          </a:p>
          <a:p>
            <a:pPr marL="419100" indent="-285750" defTabSz="914400">
              <a:lnSpc>
                <a:spcPct val="120000"/>
              </a:lnSpc>
              <a:spcBef>
                <a:spcPts val="1000"/>
              </a:spcBef>
              <a:buClr>
                <a:srgbClr val="FFFFFF"/>
              </a:buClr>
              <a:buSzPts val="1500"/>
              <a:buFont typeface="Arial" panose="020B0604020202020204" pitchFamily="34" charset="0"/>
              <a:buChar char="•"/>
              <a:defRPr/>
            </a:pPr>
            <a:r>
              <a:rPr lang="cs-CZ" sz="1600" kern="0">
                <a:solidFill>
                  <a:schemeClr val="bg1"/>
                </a:solidFill>
                <a:latin typeface="Arial"/>
                <a:cs typeface="Arial"/>
                <a:sym typeface="Arial"/>
              </a:rPr>
              <a:t>Pokud</a:t>
            </a:r>
            <a:r>
              <a:rPr kumimoji="0" lang="cs-CZ" sz="1600" b="0" i="0" u="none" strike="noStrike" kern="0" cap="none" spc="0" normalizeH="0" baseline="0" noProof="0">
                <a:ln>
                  <a:noFill/>
                </a:ln>
                <a:solidFill>
                  <a:schemeClr val="bg1"/>
                </a:solidFill>
                <a:effectLst/>
                <a:uLnTx/>
                <a:uFillTx/>
                <a:latin typeface="Arial"/>
                <a:cs typeface="Arial"/>
                <a:sym typeface="Arial"/>
              </a:rPr>
              <a:t> je projekt realizován na cizích pozemcích, je rizikem žadatele</a:t>
            </a:r>
            <a:r>
              <a:rPr lang="cs-CZ" sz="1600" kern="0">
                <a:solidFill>
                  <a:schemeClr val="bg1"/>
                </a:solidFill>
                <a:latin typeface="Arial"/>
                <a:cs typeface="Arial"/>
                <a:sym typeface="Arial"/>
              </a:rPr>
              <a:t>/</a:t>
            </a:r>
            <a:r>
              <a:rPr kumimoji="0" lang="cs-CZ" sz="1600" b="0" i="0" u="none" strike="noStrike" kern="0" cap="none" spc="0" normalizeH="0" baseline="0" noProof="0">
                <a:ln>
                  <a:noFill/>
                </a:ln>
                <a:solidFill>
                  <a:schemeClr val="bg1"/>
                </a:solidFill>
                <a:effectLst/>
                <a:uLnTx/>
                <a:uFillTx/>
                <a:latin typeface="Arial"/>
                <a:cs typeface="Arial"/>
                <a:sym typeface="Arial"/>
              </a:rPr>
              <a:t>příjemce, jak si právní vztahy </a:t>
            </a:r>
            <a:r>
              <a:rPr lang="cs-CZ" sz="1600" kern="0">
                <a:solidFill>
                  <a:schemeClr val="bg1"/>
                </a:solidFill>
                <a:latin typeface="Arial"/>
                <a:cs typeface="Arial"/>
                <a:sym typeface="Arial"/>
              </a:rPr>
              <a:t>ošetří. Zajištění</a:t>
            </a:r>
            <a:r>
              <a:rPr kumimoji="0" lang="cs-CZ" sz="1600" b="0" i="0" u="none" strike="noStrike" kern="0" cap="none" spc="0" normalizeH="0" baseline="0" noProof="0">
                <a:ln>
                  <a:noFill/>
                </a:ln>
                <a:solidFill>
                  <a:schemeClr val="bg1"/>
                </a:solidFill>
                <a:effectLst/>
                <a:uLnTx/>
                <a:uFillTx/>
                <a:latin typeface="Arial"/>
                <a:cs typeface="Arial"/>
                <a:sym typeface="Arial"/>
              </a:rPr>
              <a:t> vlastnických nebo jiných práv</a:t>
            </a:r>
            <a:r>
              <a:rPr lang="cs-CZ" sz="1600" kern="0">
                <a:solidFill>
                  <a:schemeClr val="bg1"/>
                </a:solidFill>
                <a:latin typeface="Arial"/>
                <a:cs typeface="Arial"/>
                <a:sym typeface="Arial"/>
              </a:rPr>
              <a:t> </a:t>
            </a:r>
            <a:r>
              <a:rPr kumimoji="0" lang="cs-CZ" sz="1600" b="0" i="0" u="none" strike="noStrike" kern="0" cap="none" spc="0" normalizeH="0" baseline="0" noProof="0">
                <a:ln>
                  <a:noFill/>
                </a:ln>
                <a:solidFill>
                  <a:schemeClr val="bg1"/>
                </a:solidFill>
                <a:effectLst/>
                <a:uLnTx/>
                <a:uFillTx/>
                <a:latin typeface="Arial"/>
                <a:cs typeface="Arial"/>
                <a:sym typeface="Arial"/>
              </a:rPr>
              <a:t>v období před zahájením realizace i v období udržitelnosti by mělo být popsáno ve studii proveditelnosti</a:t>
            </a:r>
            <a:r>
              <a:rPr lang="cs-CZ" sz="1600" kern="0">
                <a:solidFill>
                  <a:schemeClr val="bg1"/>
                </a:solidFill>
                <a:latin typeface="Arial"/>
                <a:cs typeface="Arial"/>
                <a:sym typeface="Arial"/>
              </a:rPr>
              <a:t>;</a:t>
            </a:r>
            <a:endParaRPr lang="cs-CZ" sz="1600" kern="0">
              <a:solidFill>
                <a:schemeClr val="bg1"/>
              </a:solidFill>
              <a:latin typeface="Arial"/>
              <a:cs typeface="Arial"/>
            </a:endParaRPr>
          </a:p>
          <a:p>
            <a:pPr marL="419100" indent="-285750" defTabSz="914400">
              <a:lnSpc>
                <a:spcPct val="120000"/>
              </a:lnSpc>
              <a:spcBef>
                <a:spcPts val="1000"/>
              </a:spcBef>
              <a:buClr>
                <a:srgbClr val="FFFFFF"/>
              </a:buClr>
              <a:buSzPts val="1500"/>
              <a:buFont typeface="Arial" panose="020B0604020202020204" pitchFamily="34" charset="0"/>
              <a:buChar char="•"/>
              <a:defRPr/>
            </a:pPr>
            <a:r>
              <a:rPr kumimoji="0" lang="cs-CZ" sz="1600" b="0" i="0" u="none" strike="noStrike" kern="0" cap="none" spc="0" normalizeH="0" baseline="0" noProof="0">
                <a:ln>
                  <a:noFill/>
                </a:ln>
                <a:solidFill>
                  <a:schemeClr val="bg1"/>
                </a:solidFill>
                <a:effectLst/>
                <a:uLnTx/>
                <a:uFillTx/>
                <a:latin typeface="Arial"/>
                <a:cs typeface="Arial"/>
                <a:sym typeface="Arial"/>
              </a:rPr>
              <a:t>samozřejmostí je vyřešení souhlasů v rámci stavebního řízení, aby mohlo být vydáno stavební povolení, bude-li stavební řízení pro projekt relevantní</a:t>
            </a:r>
            <a:r>
              <a:rPr lang="cs-CZ" sz="1600" kern="0">
                <a:solidFill>
                  <a:schemeClr val="bg1"/>
                </a:solidFill>
                <a:latin typeface="Arial"/>
                <a:cs typeface="Arial"/>
                <a:sym typeface="Arial"/>
              </a:rPr>
              <a:t>. </a:t>
            </a:r>
            <a:endParaRPr lang="cs-CZ" sz="1600" b="0" i="0" u="none" strike="noStrike" kern="0" cap="none" spc="0" normalizeH="0" baseline="0" noProof="0">
              <a:ln>
                <a:noFill/>
              </a:ln>
              <a:solidFill>
                <a:schemeClr val="bg1"/>
              </a:solidFill>
              <a:effectLst/>
              <a:uLnTx/>
              <a:uFillTx/>
              <a:latin typeface="Arial"/>
              <a:cs typeface="Arial"/>
            </a:endParaRPr>
          </a:p>
          <a:p>
            <a:pPr marL="133350" marR="0" lvl="0" algn="l" defTabSz="914400" rtl="0" eaLnBrk="1" fontAlgn="auto" latinLnBrk="0" hangingPunct="1">
              <a:lnSpc>
                <a:spcPct val="120000"/>
              </a:lnSpc>
              <a:spcBef>
                <a:spcPts val="1000"/>
              </a:spcBef>
              <a:spcAft>
                <a:spcPts val="0"/>
              </a:spcAft>
              <a:buClr>
                <a:schemeClr val="bg1"/>
              </a:buClr>
              <a:buSzPts val="1500"/>
              <a:tabLst/>
              <a:defRPr/>
            </a:pPr>
            <a:endParaRPr kumimoji="0" lang="cs-CZ" sz="1600" b="0" i="0" u="none" strike="noStrike" kern="0" cap="none" spc="0" normalizeH="0" baseline="0" noProof="0">
              <a:ln>
                <a:noFill/>
              </a:ln>
              <a:solidFill>
                <a:schemeClr val="bg1"/>
              </a:solidFill>
              <a:effectLst/>
              <a:uLnTx/>
              <a:uFillTx/>
              <a:latin typeface="Arial"/>
              <a:cs typeface="Arial"/>
              <a:sym typeface="Arial"/>
            </a:endParaRPr>
          </a:p>
        </p:txBody>
      </p:sp>
    </p:spTree>
    <p:extLst>
      <p:ext uri="{BB962C8B-B14F-4D97-AF65-F5344CB8AC3E}">
        <p14:creationId xmlns:p14="http://schemas.microsoft.com/office/powerpoint/2010/main" val="843928819"/>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892552"/>
          </a:xfrm>
          <a:prstGeom prst="rect">
            <a:avLst/>
          </a:prstGeom>
          <a:noFill/>
        </p:spPr>
        <p:txBody>
          <a:bodyPr wrap="square" rtlCol="0">
            <a:spAutoFit/>
          </a:bodyPr>
          <a:lstStyle/>
          <a:p>
            <a:pPr algn="ctr" defTabSz="914400">
              <a:buClr>
                <a:srgbClr val="000000"/>
              </a:buClr>
              <a:buFont typeface="Arial"/>
              <a:buNone/>
            </a:pPr>
            <a:r>
              <a:rPr lang="cs-CZ" sz="3200" b="1" i="0">
                <a:solidFill>
                  <a:schemeClr val="bg1"/>
                </a:solidFill>
                <a:effectLst/>
                <a:latin typeface="Arial" panose="020B0604020202020204" pitchFamily="34" charset="0"/>
              </a:rPr>
              <a:t>Konzultační servis IROP</a:t>
            </a:r>
          </a:p>
          <a:p>
            <a:pPr algn="ctr" defTabSz="914400">
              <a:buClr>
                <a:srgbClr val="000000"/>
              </a:buClr>
            </a:pPr>
            <a:r>
              <a:rPr lang="cs-CZ" sz="2000" cap="all">
                <a:solidFill>
                  <a:schemeClr val="bg1"/>
                </a:solidFill>
                <a:latin typeface="Arial" panose="020B0604020202020204" pitchFamily="34" charset="0"/>
                <a:cs typeface="Arial" panose="020B0604020202020204" pitchFamily="34" charset="0"/>
              </a:rPr>
              <a:t>Statistika zodpovězených dotazů K 31. 3. 2022</a:t>
            </a:r>
            <a:endParaRPr lang="en-US" sz="1800" cap="all">
              <a:solidFill>
                <a:schemeClr val="bg1"/>
              </a:solidFill>
              <a:latin typeface="Arial" panose="020B0604020202020204" pitchFamily="34" charset="0"/>
              <a:cs typeface="Arial" panose="020B0604020202020204" pitchFamily="34" charset="0"/>
            </a:endParaRPr>
          </a:p>
        </p:txBody>
      </p:sp>
      <p:sp>
        <p:nvSpPr>
          <p:cNvPr id="6" name="TextovéPole 5">
            <a:extLst>
              <a:ext uri="{FF2B5EF4-FFF2-40B4-BE49-F238E27FC236}">
                <a16:creationId xmlns:a16="http://schemas.microsoft.com/office/drawing/2014/main" id="{6C7D3AB6-DE3D-4761-9DA5-D216D4F24D28}"/>
              </a:ext>
            </a:extLst>
          </p:cNvPr>
          <p:cNvSpPr txBox="1"/>
          <p:nvPr/>
        </p:nvSpPr>
        <p:spPr>
          <a:xfrm>
            <a:off x="502647" y="1531372"/>
            <a:ext cx="4572000" cy="923330"/>
          </a:xfrm>
          <a:prstGeom prst="rect">
            <a:avLst/>
          </a:prstGeom>
          <a:noFill/>
        </p:spPr>
        <p:txBody>
          <a:bodyPr wrap="square">
            <a:spAutoFit/>
          </a:bodyPr>
          <a:lstStyle/>
          <a:p>
            <a:pPr>
              <a:spcBef>
                <a:spcPts val="0"/>
              </a:spcBef>
              <a:spcAft>
                <a:spcPts val="0"/>
              </a:spcAft>
              <a:tabLst>
                <a:tab pos="457200" algn="l"/>
              </a:tabLst>
            </a:pPr>
            <a:r>
              <a:rPr lang="cs-CZ" sz="1800">
                <a:solidFill>
                  <a:schemeClr val="bg1"/>
                </a:solidFill>
                <a:latin typeface="+mj-lt"/>
              </a:rPr>
              <a:t>Celkem zodpovězených dotazů: </a:t>
            </a:r>
            <a:r>
              <a:rPr lang="cs-CZ" sz="1800" b="1">
                <a:solidFill>
                  <a:schemeClr val="bg1"/>
                </a:solidFill>
                <a:latin typeface="+mj-lt"/>
              </a:rPr>
              <a:t>1012</a:t>
            </a:r>
          </a:p>
          <a:p>
            <a:pPr>
              <a:spcBef>
                <a:spcPts val="0"/>
              </a:spcBef>
              <a:spcAft>
                <a:spcPts val="0"/>
              </a:spcAft>
              <a:tabLst>
                <a:tab pos="457200" algn="l"/>
              </a:tabLst>
            </a:pPr>
            <a:r>
              <a:rPr lang="cs-CZ" sz="1800">
                <a:solidFill>
                  <a:schemeClr val="bg1"/>
                </a:solidFill>
                <a:latin typeface="+mj-lt"/>
              </a:rPr>
              <a:t>Průměrná délka odpovědi: </a:t>
            </a:r>
            <a:r>
              <a:rPr lang="cs-CZ" sz="1800" b="1">
                <a:solidFill>
                  <a:schemeClr val="bg1"/>
                </a:solidFill>
                <a:latin typeface="+mj-lt"/>
              </a:rPr>
              <a:t>3 pracovní dny</a:t>
            </a:r>
          </a:p>
          <a:p>
            <a:pPr>
              <a:spcBef>
                <a:spcPts val="0"/>
              </a:spcBef>
              <a:spcAft>
                <a:spcPts val="0"/>
              </a:spcAft>
              <a:tabLst>
                <a:tab pos="457200" algn="l"/>
              </a:tabLst>
            </a:pPr>
            <a:r>
              <a:rPr lang="cs-CZ" sz="1800">
                <a:solidFill>
                  <a:schemeClr val="bg1"/>
                </a:solidFill>
                <a:latin typeface="+mj-lt"/>
              </a:rPr>
              <a:t>Medián délky odpovědi: </a:t>
            </a:r>
            <a:r>
              <a:rPr lang="cs-CZ" sz="1800" b="1">
                <a:solidFill>
                  <a:schemeClr val="bg1"/>
                </a:solidFill>
                <a:latin typeface="+mj-lt"/>
              </a:rPr>
              <a:t>1 pracovní den </a:t>
            </a:r>
            <a:endParaRPr lang="cs-CZ" b="1">
              <a:solidFill>
                <a:schemeClr val="bg1"/>
              </a:solidFill>
            </a:endParaRPr>
          </a:p>
        </p:txBody>
      </p:sp>
      <p:graphicFrame>
        <p:nvGraphicFramePr>
          <p:cNvPr id="7" name="Graf 6">
            <a:extLst>
              <a:ext uri="{FF2B5EF4-FFF2-40B4-BE49-F238E27FC236}">
                <a16:creationId xmlns:a16="http://schemas.microsoft.com/office/drawing/2014/main" id="{06A928B5-E1B8-4D3C-BAA3-BA728ABD0E7F}"/>
              </a:ext>
            </a:extLst>
          </p:cNvPr>
          <p:cNvGraphicFramePr>
            <a:graphicFrameLocks/>
          </p:cNvGraphicFramePr>
          <p:nvPr>
            <p:extLst>
              <p:ext uri="{D42A27DB-BD31-4B8C-83A1-F6EECF244321}">
                <p14:modId xmlns:p14="http://schemas.microsoft.com/office/powerpoint/2010/main" val="446452667"/>
              </p:ext>
            </p:extLst>
          </p:nvPr>
        </p:nvGraphicFramePr>
        <p:xfrm>
          <a:off x="1411550" y="2689935"/>
          <a:ext cx="6702639" cy="341790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489052291"/>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813366" y="303887"/>
            <a:ext cx="8138707" cy="892552"/>
          </a:xfrm>
          <a:prstGeom prst="rect">
            <a:avLst/>
          </a:prstGeom>
          <a:noFill/>
        </p:spPr>
        <p:txBody>
          <a:bodyPr wrap="square" rtlCol="0">
            <a:spAutoFit/>
          </a:bodyPr>
          <a:lstStyle/>
          <a:p>
            <a:pPr algn="ctr" defTabSz="914400">
              <a:buClr>
                <a:srgbClr val="000000"/>
              </a:buClr>
              <a:buFont typeface="Arial"/>
              <a:buNone/>
            </a:pPr>
            <a:r>
              <a:rPr lang="cs-CZ" sz="3200" b="1" i="0">
                <a:solidFill>
                  <a:schemeClr val="bg1"/>
                </a:solidFill>
                <a:effectLst/>
                <a:latin typeface="Arial" panose="020B0604020202020204" pitchFamily="34" charset="0"/>
              </a:rPr>
              <a:t>Konzultační servis IROP</a:t>
            </a:r>
          </a:p>
          <a:p>
            <a:pPr algn="ctr" defTabSz="914400">
              <a:buClr>
                <a:srgbClr val="000000"/>
              </a:buClr>
            </a:pPr>
            <a:r>
              <a:rPr lang="cs-CZ" sz="2000" cap="all">
                <a:solidFill>
                  <a:schemeClr val="bg1"/>
                </a:solidFill>
                <a:latin typeface="Arial" panose="020B0604020202020204" pitchFamily="34" charset="0"/>
                <a:cs typeface="Arial" panose="020B0604020202020204" pitchFamily="34" charset="0"/>
              </a:rPr>
              <a:t>Tazatelé</a:t>
            </a:r>
            <a:endParaRPr lang="en-US" sz="1800" cap="all">
              <a:solidFill>
                <a:schemeClr val="bg1"/>
              </a:solidFill>
              <a:latin typeface="Arial" panose="020B0604020202020204" pitchFamily="34" charset="0"/>
              <a:cs typeface="Arial" panose="020B0604020202020204" pitchFamily="34" charset="0"/>
            </a:endParaRPr>
          </a:p>
        </p:txBody>
      </p:sp>
      <p:sp>
        <p:nvSpPr>
          <p:cNvPr id="8" name="TextovéPole 7">
            <a:extLst>
              <a:ext uri="{FF2B5EF4-FFF2-40B4-BE49-F238E27FC236}">
                <a16:creationId xmlns:a16="http://schemas.microsoft.com/office/drawing/2014/main" id="{4B53387A-D853-4234-9A15-2E2C41169A36}"/>
              </a:ext>
            </a:extLst>
          </p:cNvPr>
          <p:cNvSpPr txBox="1"/>
          <p:nvPr/>
        </p:nvSpPr>
        <p:spPr>
          <a:xfrm>
            <a:off x="670264" y="1602582"/>
            <a:ext cx="4572000" cy="923330"/>
          </a:xfrm>
          <a:prstGeom prst="rect">
            <a:avLst/>
          </a:prstGeom>
          <a:noFill/>
        </p:spPr>
        <p:txBody>
          <a:bodyPr wrap="square">
            <a:spAutoFit/>
          </a:bodyPr>
          <a:lstStyle/>
          <a:p>
            <a:pPr>
              <a:spcBef>
                <a:spcPts val="0"/>
              </a:spcBef>
              <a:spcAft>
                <a:spcPts val="0"/>
              </a:spcAft>
              <a:tabLst>
                <a:tab pos="457200" algn="l"/>
              </a:tabLst>
            </a:pPr>
            <a:r>
              <a:rPr lang="cs-CZ" sz="1800">
                <a:solidFill>
                  <a:schemeClr val="bg1"/>
                </a:solidFill>
                <a:latin typeface="+mj-lt"/>
              </a:rPr>
              <a:t>Z celkových 1012 zodpovězených dotazů k IROP 2021 – 2027 je celkem </a:t>
            </a:r>
            <a:r>
              <a:rPr lang="cs-CZ" sz="1800" b="1">
                <a:solidFill>
                  <a:schemeClr val="bg1"/>
                </a:solidFill>
                <a:latin typeface="+mj-lt"/>
              </a:rPr>
              <a:t>403 tazatelů </a:t>
            </a:r>
            <a:r>
              <a:rPr lang="cs-CZ" sz="1800">
                <a:solidFill>
                  <a:schemeClr val="bg1"/>
                </a:solidFill>
                <a:latin typeface="+mj-lt"/>
              </a:rPr>
              <a:t>v četnosti počtu dotazů </a:t>
            </a:r>
            <a:r>
              <a:rPr lang="cs-CZ" sz="1800" b="1">
                <a:solidFill>
                  <a:schemeClr val="bg1"/>
                </a:solidFill>
                <a:latin typeface="+mj-lt"/>
              </a:rPr>
              <a:t>od 1 po 26 dotazů</a:t>
            </a:r>
          </a:p>
        </p:txBody>
      </p:sp>
      <p:graphicFrame>
        <p:nvGraphicFramePr>
          <p:cNvPr id="9" name="Tabulka 8">
            <a:extLst>
              <a:ext uri="{FF2B5EF4-FFF2-40B4-BE49-F238E27FC236}">
                <a16:creationId xmlns:a16="http://schemas.microsoft.com/office/drawing/2014/main" id="{5923C121-BC9D-402E-8BBE-409FE1D53597}"/>
              </a:ext>
            </a:extLst>
          </p:cNvPr>
          <p:cNvGraphicFramePr>
            <a:graphicFrameLocks noGrp="1"/>
          </p:cNvGraphicFramePr>
          <p:nvPr>
            <p:extLst>
              <p:ext uri="{D42A27DB-BD31-4B8C-83A1-F6EECF244321}">
                <p14:modId xmlns:p14="http://schemas.microsoft.com/office/powerpoint/2010/main" val="3104938298"/>
              </p:ext>
            </p:extLst>
          </p:nvPr>
        </p:nvGraphicFramePr>
        <p:xfrm>
          <a:off x="701336" y="3044832"/>
          <a:ext cx="6321301" cy="2206120"/>
        </p:xfrm>
        <a:graphic>
          <a:graphicData uri="http://schemas.openxmlformats.org/drawingml/2006/table">
            <a:tbl>
              <a:tblPr/>
              <a:tblGrid>
                <a:gridCol w="3142695">
                  <a:extLst>
                    <a:ext uri="{9D8B030D-6E8A-4147-A177-3AD203B41FA5}">
                      <a16:colId xmlns:a16="http://schemas.microsoft.com/office/drawing/2014/main" val="569653429"/>
                    </a:ext>
                  </a:extLst>
                </a:gridCol>
                <a:gridCol w="1529386">
                  <a:extLst>
                    <a:ext uri="{9D8B030D-6E8A-4147-A177-3AD203B41FA5}">
                      <a16:colId xmlns:a16="http://schemas.microsoft.com/office/drawing/2014/main" val="2418150789"/>
                    </a:ext>
                  </a:extLst>
                </a:gridCol>
                <a:gridCol w="1649220">
                  <a:extLst>
                    <a:ext uri="{9D8B030D-6E8A-4147-A177-3AD203B41FA5}">
                      <a16:colId xmlns:a16="http://schemas.microsoft.com/office/drawing/2014/main" val="771897463"/>
                    </a:ext>
                  </a:extLst>
                </a:gridCol>
              </a:tblGrid>
              <a:tr h="441224">
                <a:tc>
                  <a:txBody>
                    <a:bodyPr/>
                    <a:lstStyle/>
                    <a:p>
                      <a:pPr marL="0" algn="l" defTabSz="457200" rtl="0" eaLnBrk="1" fontAlgn="b" latinLnBrk="0" hangingPunct="1"/>
                      <a:r>
                        <a:rPr lang="cs-CZ" sz="2000" b="0" i="0" u="none" strike="noStrike" kern="1200">
                          <a:solidFill>
                            <a:schemeClr val="tx1"/>
                          </a:solidFill>
                          <a:effectLst/>
                          <a:latin typeface="Calibri"/>
                          <a:ea typeface="+mn-ea"/>
                          <a:cs typeface="+mn-cs"/>
                        </a:rPr>
                        <a:t>Typ tazatele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marL="0" algn="l" defTabSz="457200" rtl="0" eaLnBrk="1" fontAlgn="b" latinLnBrk="0" hangingPunct="1"/>
                      <a:r>
                        <a:rPr lang="cs-CZ" sz="2000" b="0" i="0" u="none" strike="noStrike" kern="1200">
                          <a:solidFill>
                            <a:schemeClr val="tx1"/>
                          </a:solidFill>
                          <a:effectLst/>
                          <a:latin typeface="Calibri"/>
                          <a:ea typeface="+mn-ea"/>
                          <a:cs typeface="+mn-cs"/>
                        </a:rPr>
                        <a:t>Počet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marL="0" algn="l" defTabSz="457200" rtl="0" eaLnBrk="1" fontAlgn="b" latinLnBrk="0" hangingPunct="1"/>
                      <a:r>
                        <a:rPr lang="cs-CZ" sz="2000" b="0" i="0" u="none" strike="noStrike" kern="1200">
                          <a:solidFill>
                            <a:schemeClr val="tx1"/>
                          </a:solidFill>
                          <a:effectLst/>
                          <a:latin typeface="Calibri"/>
                          <a:ea typeface="+mn-ea"/>
                          <a:cs typeface="+mn-cs"/>
                        </a:rPr>
                        <a: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extLst>
                  <a:ext uri="{0D108BD9-81ED-4DB2-BD59-A6C34878D82A}">
                    <a16:rowId xmlns:a16="http://schemas.microsoft.com/office/drawing/2014/main" val="3235130747"/>
                  </a:ext>
                </a:extLst>
              </a:tr>
              <a:tr h="441224">
                <a:tc>
                  <a:txBody>
                    <a:bodyPr/>
                    <a:lstStyle/>
                    <a:p>
                      <a:pPr algn="l" fontAlgn="b"/>
                      <a:r>
                        <a:rPr lang="cs-CZ" sz="2000" b="0" i="0" u="none" strike="noStrike">
                          <a:solidFill>
                            <a:schemeClr val="bg1"/>
                          </a:solidFill>
                          <a:effectLst/>
                          <a:latin typeface="Calibri"/>
                        </a:rPr>
                        <a:t>Žadatel/příjemce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cs-CZ" sz="2000" b="0" i="0" u="none" strike="noStrike">
                          <a:solidFill>
                            <a:schemeClr val="bg1"/>
                          </a:solidFill>
                          <a:effectLst/>
                          <a:latin typeface="Calibri"/>
                        </a:rPr>
                        <a:t>515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cs-CZ" sz="2000" b="0" i="0" u="none" strike="noStrike">
                          <a:solidFill>
                            <a:schemeClr val="bg1"/>
                          </a:solidFill>
                          <a:effectLst/>
                          <a:latin typeface="Calibri"/>
                        </a:rPr>
                        <a:t>50,9%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89692634"/>
                  </a:ext>
                </a:extLst>
              </a:tr>
              <a:tr h="441224">
                <a:tc>
                  <a:txBody>
                    <a:bodyPr/>
                    <a:lstStyle/>
                    <a:p>
                      <a:pPr algn="l" fontAlgn="b"/>
                      <a:r>
                        <a:rPr lang="cs-CZ" sz="2000" b="0" i="0" u="none" strike="noStrike">
                          <a:solidFill>
                            <a:schemeClr val="bg1"/>
                          </a:solidFill>
                          <a:effectLst/>
                          <a:latin typeface="Calibri"/>
                        </a:rPr>
                        <a:t>Zpracovatel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cs-CZ" sz="2000" b="0" i="0" u="none" strike="noStrike">
                          <a:solidFill>
                            <a:schemeClr val="bg1"/>
                          </a:solidFill>
                          <a:effectLst/>
                          <a:latin typeface="Calibri"/>
                        </a:rPr>
                        <a:t>388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cs-CZ" sz="2000" b="0" i="0" u="none" strike="noStrike">
                          <a:solidFill>
                            <a:schemeClr val="bg1"/>
                          </a:solidFill>
                          <a:effectLst/>
                          <a:latin typeface="Calibri"/>
                        </a:rPr>
                        <a:t>38,3%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05878936"/>
                  </a:ext>
                </a:extLst>
              </a:tr>
              <a:tr h="441224">
                <a:tc>
                  <a:txBody>
                    <a:bodyPr/>
                    <a:lstStyle/>
                    <a:p>
                      <a:pPr algn="l" fontAlgn="b"/>
                      <a:r>
                        <a:rPr lang="cs-CZ" sz="2000" b="0" i="0" u="none" strike="noStrike">
                          <a:solidFill>
                            <a:schemeClr val="bg1"/>
                          </a:solidFill>
                          <a:effectLst/>
                          <a:latin typeface="Calibri"/>
                        </a:rPr>
                        <a:t>Jiný</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cs-CZ" sz="2000" b="0" i="0" u="none" strike="noStrike">
                          <a:solidFill>
                            <a:schemeClr val="bg1"/>
                          </a:solidFill>
                          <a:effectLst/>
                          <a:latin typeface="Calibri"/>
                        </a:rPr>
                        <a:t>109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cs-CZ" sz="2000" b="0" i="0" u="none" strike="noStrike">
                          <a:solidFill>
                            <a:schemeClr val="bg1"/>
                          </a:solidFill>
                          <a:effectLst/>
                          <a:latin typeface="Calibri"/>
                        </a:rPr>
                        <a:t>10,8%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08644553"/>
                  </a:ext>
                </a:extLst>
              </a:tr>
              <a:tr h="441224">
                <a:tc>
                  <a:txBody>
                    <a:bodyPr/>
                    <a:lstStyle/>
                    <a:p>
                      <a:pPr marL="0" algn="l" defTabSz="457200" rtl="0" eaLnBrk="1" fontAlgn="b" latinLnBrk="0" hangingPunct="1"/>
                      <a:r>
                        <a:rPr lang="cs-CZ" sz="2000" b="0" i="0" u="none" strike="noStrike" kern="1200">
                          <a:solidFill>
                            <a:schemeClr val="tx1"/>
                          </a:solidFill>
                          <a:effectLst/>
                          <a:latin typeface="Calibri"/>
                          <a:ea typeface="+mn-ea"/>
                          <a:cs typeface="+mn-cs"/>
                        </a:rPr>
                        <a:t>Celkem</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marL="0" algn="l" defTabSz="457200" rtl="0" eaLnBrk="1" fontAlgn="b" latinLnBrk="0" hangingPunct="1"/>
                      <a:r>
                        <a:rPr lang="cs-CZ" sz="2000" b="0" i="0" u="none" strike="noStrike" kern="1200">
                          <a:solidFill>
                            <a:schemeClr val="tx1"/>
                          </a:solidFill>
                          <a:effectLst/>
                          <a:latin typeface="Calibri"/>
                          <a:ea typeface="+mn-ea"/>
                          <a:cs typeface="+mn-cs"/>
                        </a:rPr>
                        <a:t>1012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marL="0" algn="l" defTabSz="457200" rtl="0" eaLnBrk="1" fontAlgn="b" latinLnBrk="0" hangingPunct="1"/>
                      <a:r>
                        <a:rPr lang="cs-CZ" sz="2000" b="0" i="0" u="none" strike="noStrike" kern="1200">
                          <a:solidFill>
                            <a:schemeClr val="tx1"/>
                          </a:solidFill>
                          <a:effectLst/>
                          <a:latin typeface="Calibri"/>
                          <a:ea typeface="+mn-ea"/>
                          <a:cs typeface="+mn-cs"/>
                        </a:rPr>
                        <a:t>100,0%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extLst>
                  <a:ext uri="{0D108BD9-81ED-4DB2-BD59-A6C34878D82A}">
                    <a16:rowId xmlns:a16="http://schemas.microsoft.com/office/drawing/2014/main" val="2314547876"/>
                  </a:ext>
                </a:extLst>
              </a:tr>
            </a:tbl>
          </a:graphicData>
        </a:graphic>
      </p:graphicFrame>
    </p:spTree>
    <p:extLst>
      <p:ext uri="{BB962C8B-B14F-4D97-AF65-F5344CB8AC3E}">
        <p14:creationId xmlns:p14="http://schemas.microsoft.com/office/powerpoint/2010/main" val="592656578"/>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813366" y="303887"/>
            <a:ext cx="8138707" cy="892552"/>
          </a:xfrm>
          <a:prstGeom prst="rect">
            <a:avLst/>
          </a:prstGeom>
          <a:noFill/>
        </p:spPr>
        <p:txBody>
          <a:bodyPr wrap="square" rtlCol="0">
            <a:spAutoFit/>
          </a:bodyPr>
          <a:lstStyle/>
          <a:p>
            <a:pPr algn="ctr" defTabSz="914400">
              <a:buClr>
                <a:srgbClr val="000000"/>
              </a:buClr>
              <a:buFont typeface="Arial"/>
              <a:buNone/>
            </a:pPr>
            <a:r>
              <a:rPr lang="cs-CZ" sz="3200" b="1" i="0">
                <a:solidFill>
                  <a:schemeClr val="bg1"/>
                </a:solidFill>
                <a:effectLst/>
                <a:latin typeface="Arial" panose="020B0604020202020204" pitchFamily="34" charset="0"/>
              </a:rPr>
              <a:t>Konzultační servis IROP</a:t>
            </a:r>
          </a:p>
          <a:p>
            <a:pPr algn="ctr" defTabSz="914400">
              <a:buClr>
                <a:srgbClr val="000000"/>
              </a:buClr>
            </a:pPr>
            <a:r>
              <a:rPr lang="cs-CZ" sz="2000" cap="all">
                <a:solidFill>
                  <a:schemeClr val="bg1"/>
                </a:solidFill>
                <a:latin typeface="Arial" panose="020B0604020202020204" pitchFamily="34" charset="0"/>
                <a:cs typeface="Arial" panose="020B0604020202020204" pitchFamily="34" charset="0"/>
              </a:rPr>
              <a:t>Tazatelé</a:t>
            </a:r>
            <a:endParaRPr lang="en-US" sz="1800" cap="all">
              <a:solidFill>
                <a:schemeClr val="bg1"/>
              </a:solidFill>
              <a:latin typeface="Arial" panose="020B0604020202020204" pitchFamily="34" charset="0"/>
              <a:cs typeface="Arial" panose="020B0604020202020204" pitchFamily="34" charset="0"/>
            </a:endParaRPr>
          </a:p>
        </p:txBody>
      </p:sp>
      <p:sp>
        <p:nvSpPr>
          <p:cNvPr id="6" name="TextovéPole 5">
            <a:extLst>
              <a:ext uri="{FF2B5EF4-FFF2-40B4-BE49-F238E27FC236}">
                <a16:creationId xmlns:a16="http://schemas.microsoft.com/office/drawing/2014/main" id="{15063470-419B-4E15-95A9-B303CF6C087E}"/>
              </a:ext>
            </a:extLst>
          </p:cNvPr>
          <p:cNvSpPr txBox="1"/>
          <p:nvPr/>
        </p:nvSpPr>
        <p:spPr>
          <a:xfrm>
            <a:off x="659566" y="1317511"/>
            <a:ext cx="7901940" cy="1569660"/>
          </a:xfrm>
          <a:prstGeom prst="rect">
            <a:avLst/>
          </a:prstGeom>
          <a:noFill/>
        </p:spPr>
        <p:txBody>
          <a:bodyPr wrap="square">
            <a:spAutoFit/>
          </a:bodyPr>
          <a:lstStyle/>
          <a:p>
            <a:r>
              <a:rPr lang="cs-CZ" sz="1600">
                <a:solidFill>
                  <a:schemeClr val="bg1"/>
                </a:solidFill>
              </a:rPr>
              <a:t>U 866 tazatelů bez ohledu na to, zda položili dotaz či nikoliv, se podařilo identifikovat jejich typ</a:t>
            </a:r>
          </a:p>
          <a:p>
            <a:pPr marL="800100" lvl="1" indent="-342900">
              <a:buFont typeface="Arial" panose="020B0604020202020204" pitchFamily="34" charset="0"/>
              <a:buChar char="•"/>
            </a:pPr>
            <a:r>
              <a:rPr lang="cs-CZ" sz="1600">
                <a:solidFill>
                  <a:schemeClr val="bg1"/>
                </a:solidFill>
              </a:rPr>
              <a:t>Z toho 279 (32 %) dotazů lze přiřadit zpracovatelským/ poradenským agenturám</a:t>
            </a:r>
          </a:p>
          <a:p>
            <a:pPr marL="800100" lvl="1" indent="-342900">
              <a:buFont typeface="Arial" panose="020B0604020202020204" pitchFamily="34" charset="0"/>
              <a:buChar char="•"/>
            </a:pPr>
            <a:r>
              <a:rPr lang="cs-CZ" sz="1600">
                <a:solidFill>
                  <a:schemeClr val="bg1"/>
                </a:solidFill>
              </a:rPr>
              <a:t>397 tazatelů položilo dotaz do IROP2 z toho 104 (26 %) lze přiřadit zpracovatelským/ poradenským agenturám </a:t>
            </a:r>
          </a:p>
        </p:txBody>
      </p:sp>
      <p:graphicFrame>
        <p:nvGraphicFramePr>
          <p:cNvPr id="4" name="Tabulka 3">
            <a:extLst>
              <a:ext uri="{FF2B5EF4-FFF2-40B4-BE49-F238E27FC236}">
                <a16:creationId xmlns:a16="http://schemas.microsoft.com/office/drawing/2014/main" id="{DA992021-0003-4F68-A056-FF4C7E524D4A}"/>
              </a:ext>
            </a:extLst>
          </p:cNvPr>
          <p:cNvGraphicFramePr>
            <a:graphicFrameLocks noGrp="1"/>
          </p:cNvGraphicFramePr>
          <p:nvPr>
            <p:extLst>
              <p:ext uri="{D42A27DB-BD31-4B8C-83A1-F6EECF244321}">
                <p14:modId xmlns:p14="http://schemas.microsoft.com/office/powerpoint/2010/main" val="1219065580"/>
              </p:ext>
            </p:extLst>
          </p:nvPr>
        </p:nvGraphicFramePr>
        <p:xfrm>
          <a:off x="269001" y="2896493"/>
          <a:ext cx="8078044" cy="1257300"/>
        </p:xfrm>
        <a:graphic>
          <a:graphicData uri="http://schemas.openxmlformats.org/drawingml/2006/table">
            <a:tbl>
              <a:tblPr>
                <a:tableStyleId>{5C22544A-7EE6-4342-B048-85BDC9FD1C3A}</a:tableStyleId>
              </a:tblPr>
              <a:tblGrid>
                <a:gridCol w="2530344">
                  <a:extLst>
                    <a:ext uri="{9D8B030D-6E8A-4147-A177-3AD203B41FA5}">
                      <a16:colId xmlns:a16="http://schemas.microsoft.com/office/drawing/2014/main" val="2268506245"/>
                    </a:ext>
                  </a:extLst>
                </a:gridCol>
                <a:gridCol w="1386925">
                  <a:extLst>
                    <a:ext uri="{9D8B030D-6E8A-4147-A177-3AD203B41FA5}">
                      <a16:colId xmlns:a16="http://schemas.microsoft.com/office/drawing/2014/main" val="3121612395"/>
                    </a:ext>
                  </a:extLst>
                </a:gridCol>
                <a:gridCol w="1386925">
                  <a:extLst>
                    <a:ext uri="{9D8B030D-6E8A-4147-A177-3AD203B41FA5}">
                      <a16:colId xmlns:a16="http://schemas.microsoft.com/office/drawing/2014/main" val="699240698"/>
                    </a:ext>
                  </a:extLst>
                </a:gridCol>
                <a:gridCol w="1386925">
                  <a:extLst>
                    <a:ext uri="{9D8B030D-6E8A-4147-A177-3AD203B41FA5}">
                      <a16:colId xmlns:a16="http://schemas.microsoft.com/office/drawing/2014/main" val="303514728"/>
                    </a:ext>
                  </a:extLst>
                </a:gridCol>
                <a:gridCol w="1386925">
                  <a:extLst>
                    <a:ext uri="{9D8B030D-6E8A-4147-A177-3AD203B41FA5}">
                      <a16:colId xmlns:a16="http://schemas.microsoft.com/office/drawing/2014/main" val="3531715040"/>
                    </a:ext>
                  </a:extLst>
                </a:gridCol>
              </a:tblGrid>
              <a:tr h="214867">
                <a:tc>
                  <a:txBody>
                    <a:bodyPr/>
                    <a:lstStyle/>
                    <a:p>
                      <a:pPr algn="ctr" fontAlgn="b"/>
                      <a:r>
                        <a:rPr lang="cs-CZ" sz="1600" b="1" u="none" strike="noStrike">
                          <a:solidFill>
                            <a:schemeClr val="tx1"/>
                          </a:solidFill>
                          <a:effectLst/>
                        </a:rPr>
                        <a:t>Typ tazatele</a:t>
                      </a:r>
                      <a:endParaRPr lang="cs-CZ" sz="1600" b="1" i="0" u="none" strike="noStrike">
                        <a:solidFill>
                          <a:schemeClr val="tx1"/>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cs-CZ" sz="1600" b="1" u="none" strike="noStrike">
                          <a:solidFill>
                            <a:schemeClr val="tx1"/>
                          </a:solidFill>
                          <a:effectLst/>
                        </a:rPr>
                        <a:t>Celkem</a:t>
                      </a:r>
                      <a:endParaRPr lang="cs-CZ" sz="1600" b="1" i="0" u="none" strike="noStrike">
                        <a:solidFill>
                          <a:schemeClr val="tx1"/>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cs-CZ" sz="1600" b="1" i="0" u="none" strike="noStrike">
                          <a:solidFill>
                            <a:schemeClr val="tx1"/>
                          </a:solidFill>
                          <a:effectLst/>
                          <a:latin typeface="Calibri"/>
                        </a:rPr>
                        <a:t>%</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cs-CZ" sz="1600" b="1" i="0" u="none" strike="noStrike">
                          <a:solidFill>
                            <a:schemeClr val="tx1"/>
                          </a:solidFill>
                          <a:effectLst/>
                          <a:latin typeface="Calibri"/>
                        </a:rPr>
                        <a:t>IROP2 </a:t>
                      </a:r>
                      <a:endParaRPr lang="cs-CZ" sz="1600" b="1" i="0" u="none" strike="noStrike">
                        <a:solidFill>
                          <a:schemeClr val="tx1"/>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cs-CZ" sz="1600" b="1" i="0" u="none" strike="noStrike">
                          <a:solidFill>
                            <a:schemeClr val="tx1"/>
                          </a:solidFill>
                          <a:effectLst/>
                          <a:latin typeface="Calibri"/>
                        </a:rPr>
                        <a:t>%</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4081089995"/>
                  </a:ext>
                </a:extLst>
              </a:tr>
              <a:tr h="214867">
                <a:tc>
                  <a:txBody>
                    <a:bodyPr/>
                    <a:lstStyle/>
                    <a:p>
                      <a:pPr marL="71755" algn="l" fontAlgn="b"/>
                      <a:r>
                        <a:rPr lang="cs-CZ" sz="1600" u="none" strike="noStrike">
                          <a:solidFill>
                            <a:schemeClr val="tx1"/>
                          </a:solidFill>
                          <a:effectLst/>
                        </a:rPr>
                        <a:t>Žadatel/příjemce</a:t>
                      </a:r>
                      <a:endParaRPr lang="cs-CZ" sz="1600" b="0" i="0" u="none" strike="noStrike">
                        <a:solidFill>
                          <a:schemeClr val="tx1"/>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cs-CZ" sz="1600" u="none" strike="noStrike">
                          <a:solidFill>
                            <a:schemeClr val="tx1"/>
                          </a:solidFill>
                          <a:effectLst/>
                        </a:rPr>
                        <a:t>525</a:t>
                      </a:r>
                      <a:endParaRPr lang="cs-CZ" sz="1600" b="0" i="0" u="none" strike="noStrike">
                        <a:solidFill>
                          <a:schemeClr val="tx1"/>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cs-CZ" sz="1600" b="0" i="0" u="none" strike="noStrike">
                          <a:solidFill>
                            <a:schemeClr val="tx1"/>
                          </a:solidFill>
                          <a:effectLst/>
                          <a:latin typeface="Calibri"/>
                        </a:rPr>
                        <a:t>60,62%</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cs-CZ" sz="1600" b="0" i="0" u="none" strike="noStrike">
                          <a:solidFill>
                            <a:schemeClr val="tx1"/>
                          </a:solidFill>
                          <a:effectLst/>
                          <a:latin typeface="Calibri"/>
                        </a:rPr>
                        <a:t>247</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cs-CZ" sz="1600" b="0" i="0" u="none" strike="noStrike">
                          <a:solidFill>
                            <a:schemeClr val="tx1"/>
                          </a:solidFill>
                          <a:effectLst/>
                          <a:latin typeface="Calibri"/>
                        </a:rPr>
                        <a:t>62,22%</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20023018"/>
                  </a:ext>
                </a:extLst>
              </a:tr>
              <a:tr h="214867">
                <a:tc>
                  <a:txBody>
                    <a:bodyPr/>
                    <a:lstStyle/>
                    <a:p>
                      <a:pPr marL="71755" algn="l" fontAlgn="b"/>
                      <a:r>
                        <a:rPr lang="cs-CZ" sz="1600" u="none" strike="noStrike">
                          <a:solidFill>
                            <a:schemeClr val="tx1"/>
                          </a:solidFill>
                          <a:effectLst/>
                        </a:rPr>
                        <a:t>Zpracovatel</a:t>
                      </a:r>
                      <a:endParaRPr lang="cs-CZ" sz="1600" b="0" i="0" u="none" strike="noStrike">
                        <a:solidFill>
                          <a:schemeClr val="tx1"/>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cs-CZ" sz="1600" u="none" strike="noStrike">
                          <a:solidFill>
                            <a:schemeClr val="tx1"/>
                          </a:solidFill>
                          <a:effectLst/>
                        </a:rPr>
                        <a:t>279</a:t>
                      </a:r>
                      <a:endParaRPr lang="cs-CZ" sz="1600" b="0" i="0" u="none" strike="noStrike">
                        <a:solidFill>
                          <a:schemeClr val="tx1"/>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cs-CZ" sz="1600" b="0" i="0" u="none" strike="noStrike">
                          <a:solidFill>
                            <a:schemeClr val="tx1"/>
                          </a:solidFill>
                          <a:effectLst/>
                          <a:latin typeface="Calibri"/>
                        </a:rPr>
                        <a:t>32,22%</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cs-CZ" sz="1600" b="0" i="0" u="none" strike="noStrike">
                          <a:solidFill>
                            <a:schemeClr val="tx1"/>
                          </a:solidFill>
                          <a:effectLst/>
                          <a:latin typeface="Calibri"/>
                        </a:rPr>
                        <a:t>104</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cs-CZ" sz="1600" b="0" i="0" u="none" strike="noStrike">
                          <a:solidFill>
                            <a:schemeClr val="tx1"/>
                          </a:solidFill>
                          <a:effectLst/>
                          <a:latin typeface="Calibri"/>
                        </a:rPr>
                        <a:t>26,20%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55723751"/>
                  </a:ext>
                </a:extLst>
              </a:tr>
              <a:tr h="214867">
                <a:tc>
                  <a:txBody>
                    <a:bodyPr/>
                    <a:lstStyle/>
                    <a:p>
                      <a:pPr marL="71755" algn="l" fontAlgn="b"/>
                      <a:r>
                        <a:rPr lang="cs-CZ" sz="1600" u="none" strike="noStrike">
                          <a:solidFill>
                            <a:schemeClr val="tx1"/>
                          </a:solidFill>
                          <a:effectLst/>
                        </a:rPr>
                        <a:t>Jiný </a:t>
                      </a:r>
                      <a:endParaRPr lang="cs-CZ" sz="1600" b="0" i="0" u="none" strike="noStrike">
                        <a:solidFill>
                          <a:schemeClr val="tx1"/>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cs-CZ" sz="1600" u="none" strike="noStrike">
                          <a:solidFill>
                            <a:schemeClr val="tx1"/>
                          </a:solidFill>
                          <a:effectLst/>
                        </a:rPr>
                        <a:t>62</a:t>
                      </a:r>
                      <a:endParaRPr lang="cs-CZ" sz="1600" b="0" i="0" u="none" strike="noStrike">
                        <a:solidFill>
                          <a:schemeClr val="tx1"/>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cs-CZ" sz="1600" b="0" i="0" u="none" strike="noStrike">
                          <a:solidFill>
                            <a:schemeClr val="tx1"/>
                          </a:solidFill>
                          <a:effectLst/>
                          <a:latin typeface="Calibri"/>
                        </a:rPr>
                        <a:t>7,16%</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cs-CZ" sz="1600" b="0" i="0" u="none" strike="noStrike">
                          <a:solidFill>
                            <a:schemeClr val="tx1"/>
                          </a:solidFill>
                          <a:effectLst/>
                          <a:latin typeface="Calibri"/>
                        </a:rPr>
                        <a:t>46</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cs-CZ" sz="1600" b="0" i="0" u="none" strike="noStrike">
                          <a:solidFill>
                            <a:schemeClr val="tx1"/>
                          </a:solidFill>
                          <a:effectLst/>
                          <a:latin typeface="Calibri"/>
                        </a:rPr>
                        <a:t>11,59%</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83266711"/>
                  </a:ext>
                </a:extLst>
              </a:tr>
              <a:tr h="214867">
                <a:tc>
                  <a:txBody>
                    <a:bodyPr/>
                    <a:lstStyle/>
                    <a:p>
                      <a:pPr algn="ctr" fontAlgn="b"/>
                      <a:r>
                        <a:rPr lang="cs-CZ" sz="1600" b="1" u="none" strike="noStrike">
                          <a:solidFill>
                            <a:schemeClr val="tx1"/>
                          </a:solidFill>
                          <a:effectLst/>
                        </a:rPr>
                        <a:t>Celkový součet</a:t>
                      </a:r>
                      <a:endParaRPr lang="cs-CZ" sz="1600" b="1" i="0" u="none" strike="noStrike">
                        <a:solidFill>
                          <a:schemeClr val="tx1"/>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cs-CZ" sz="1600" b="1" u="none" strike="noStrike">
                          <a:solidFill>
                            <a:schemeClr val="tx1"/>
                          </a:solidFill>
                          <a:effectLst/>
                        </a:rPr>
                        <a:t>866</a:t>
                      </a:r>
                      <a:endParaRPr lang="cs-CZ" sz="1600" b="1" i="0" u="none" strike="noStrike">
                        <a:solidFill>
                          <a:schemeClr val="tx1"/>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cs-CZ" sz="1600" b="1" i="0" u="none" strike="noStrike">
                          <a:solidFill>
                            <a:schemeClr val="tx1"/>
                          </a:solidFill>
                          <a:effectLst/>
                          <a:latin typeface="Calibri"/>
                        </a:rPr>
                        <a:t>100%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cs-CZ" sz="1600" b="1" i="0" u="none" strike="noStrike">
                          <a:solidFill>
                            <a:schemeClr val="tx1"/>
                          </a:solidFill>
                          <a:effectLst/>
                          <a:latin typeface="Calibri"/>
                        </a:rPr>
                        <a:t>397</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cs-CZ" sz="1600" b="1" i="0" u="none" strike="noStrike">
                          <a:solidFill>
                            <a:schemeClr val="tx1"/>
                          </a:solidFill>
                          <a:effectLst/>
                          <a:latin typeface="Calibri"/>
                        </a:rPr>
                        <a:t>100%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569245234"/>
                  </a:ext>
                </a:extLst>
              </a:tr>
            </a:tbl>
          </a:graphicData>
        </a:graphic>
      </p:graphicFrame>
      <p:graphicFrame>
        <p:nvGraphicFramePr>
          <p:cNvPr id="7" name="Tabulka 6">
            <a:extLst>
              <a:ext uri="{FF2B5EF4-FFF2-40B4-BE49-F238E27FC236}">
                <a16:creationId xmlns:a16="http://schemas.microsoft.com/office/drawing/2014/main" id="{42AFB5A9-44DC-4656-8D4C-4AF1970A8B6F}"/>
              </a:ext>
            </a:extLst>
          </p:cNvPr>
          <p:cNvGraphicFramePr>
            <a:graphicFrameLocks noGrp="1"/>
          </p:cNvGraphicFramePr>
          <p:nvPr>
            <p:extLst>
              <p:ext uri="{D42A27DB-BD31-4B8C-83A1-F6EECF244321}">
                <p14:modId xmlns:p14="http://schemas.microsoft.com/office/powerpoint/2010/main" val="3030854086"/>
              </p:ext>
            </p:extLst>
          </p:nvPr>
        </p:nvGraphicFramePr>
        <p:xfrm>
          <a:off x="269001" y="4262956"/>
          <a:ext cx="4227497" cy="2263140"/>
        </p:xfrm>
        <a:graphic>
          <a:graphicData uri="http://schemas.openxmlformats.org/drawingml/2006/table">
            <a:tbl>
              <a:tblPr>
                <a:solidFill>
                  <a:schemeClr val="bg1"/>
                </a:solidFill>
                <a:tableStyleId>{5C22544A-7EE6-4342-B048-85BDC9FD1C3A}</a:tableStyleId>
              </a:tblPr>
              <a:tblGrid>
                <a:gridCol w="2016709">
                  <a:extLst>
                    <a:ext uri="{9D8B030D-6E8A-4147-A177-3AD203B41FA5}">
                      <a16:colId xmlns:a16="http://schemas.microsoft.com/office/drawing/2014/main" val="450795389"/>
                    </a:ext>
                  </a:extLst>
                </a:gridCol>
                <a:gridCol w="1105394">
                  <a:extLst>
                    <a:ext uri="{9D8B030D-6E8A-4147-A177-3AD203B41FA5}">
                      <a16:colId xmlns:a16="http://schemas.microsoft.com/office/drawing/2014/main" val="2667078417"/>
                    </a:ext>
                  </a:extLst>
                </a:gridCol>
                <a:gridCol w="1105394">
                  <a:extLst>
                    <a:ext uri="{9D8B030D-6E8A-4147-A177-3AD203B41FA5}">
                      <a16:colId xmlns:a16="http://schemas.microsoft.com/office/drawing/2014/main" val="2424729572"/>
                    </a:ext>
                  </a:extLst>
                </a:gridCol>
              </a:tblGrid>
              <a:tr h="179747">
                <a:tc>
                  <a:txBody>
                    <a:bodyPr/>
                    <a:lstStyle/>
                    <a:p>
                      <a:pPr algn="ctr" fontAlgn="b"/>
                      <a:r>
                        <a:rPr lang="cs-CZ" sz="1600" b="1" u="none" strike="noStrike">
                          <a:effectLst/>
                        </a:rPr>
                        <a:t>Typ tazatele</a:t>
                      </a:r>
                      <a:endParaRPr lang="cs-CZ" sz="1600" b="1" i="0" u="none" strike="noStrike">
                        <a:solidFill>
                          <a:srgbClr val="000000"/>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cs-CZ" sz="1600" b="1" u="none" strike="noStrike">
                          <a:effectLst/>
                        </a:rPr>
                        <a:t>Celkem</a:t>
                      </a:r>
                      <a:endParaRPr lang="cs-CZ" sz="1600" b="1" i="0" u="none" strike="noStrike">
                        <a:solidFill>
                          <a:srgbClr val="000000"/>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cs-CZ" sz="1600" b="1" i="0" u="none" strike="noStrike">
                          <a:solidFill>
                            <a:srgbClr val="000000"/>
                          </a:solidFill>
                          <a:effectLst/>
                          <a:latin typeface="Calibri"/>
                        </a:rPr>
                        <a:t>%</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994718440"/>
                  </a:ext>
                </a:extLst>
              </a:tr>
              <a:tr h="179747">
                <a:tc>
                  <a:txBody>
                    <a:bodyPr/>
                    <a:lstStyle/>
                    <a:p>
                      <a:pPr marL="71755" algn="l" fontAlgn="b"/>
                      <a:r>
                        <a:rPr lang="cs-CZ" sz="1600" u="none" strike="noStrike">
                          <a:effectLst/>
                        </a:rPr>
                        <a:t>Obec/ město</a:t>
                      </a:r>
                      <a:endParaRPr lang="cs-CZ" sz="1600" b="0" i="0" u="none" strike="noStrike">
                        <a:solidFill>
                          <a:srgbClr val="000000"/>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cs-CZ" sz="1600" u="none" strike="noStrike">
                          <a:effectLst/>
                        </a:rPr>
                        <a:t>232</a:t>
                      </a:r>
                      <a:endParaRPr lang="cs-CZ" sz="1600" b="0" i="0" u="none" strike="noStrike">
                        <a:solidFill>
                          <a:srgbClr val="000000"/>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cs-CZ" sz="1600" b="0" i="0" u="none" strike="noStrike">
                          <a:solidFill>
                            <a:srgbClr val="000000"/>
                          </a:solidFill>
                          <a:effectLst/>
                          <a:latin typeface="Calibri"/>
                        </a:rPr>
                        <a:t>44,19%</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1456893"/>
                  </a:ext>
                </a:extLst>
              </a:tr>
              <a:tr h="179747">
                <a:tc>
                  <a:txBody>
                    <a:bodyPr/>
                    <a:lstStyle/>
                    <a:p>
                      <a:pPr marL="71755" algn="l" fontAlgn="b"/>
                      <a:r>
                        <a:rPr lang="cs-CZ" sz="1600" u="none" strike="noStrike">
                          <a:effectLst/>
                        </a:rPr>
                        <a:t>MAS</a:t>
                      </a:r>
                      <a:endParaRPr lang="cs-CZ" sz="1600" b="0" i="0" u="none" strike="noStrike">
                        <a:solidFill>
                          <a:srgbClr val="000000"/>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cs-CZ" sz="1600" b="0" i="0" u="none" strike="noStrike">
                          <a:solidFill>
                            <a:srgbClr val="000000"/>
                          </a:solidFill>
                          <a:effectLst/>
                          <a:latin typeface="Calibri"/>
                        </a:rPr>
                        <a:t>57</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cs-CZ" sz="1600" b="0" i="0" u="none" strike="noStrike">
                          <a:solidFill>
                            <a:srgbClr val="000000"/>
                          </a:solidFill>
                          <a:effectLst/>
                          <a:latin typeface="Calibri"/>
                        </a:rPr>
                        <a:t>10,86%</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40131145"/>
                  </a:ext>
                </a:extLst>
              </a:tr>
              <a:tr h="179747">
                <a:tc>
                  <a:txBody>
                    <a:bodyPr/>
                    <a:lstStyle/>
                    <a:p>
                      <a:pPr marL="71755" algn="l" fontAlgn="b"/>
                      <a:r>
                        <a:rPr lang="cs-CZ" sz="1600" u="none" strike="noStrike">
                          <a:effectLst/>
                        </a:rPr>
                        <a:t>Charita </a:t>
                      </a:r>
                      <a:endParaRPr lang="cs-CZ" sz="1600" b="0" i="0" u="none" strike="noStrike">
                        <a:solidFill>
                          <a:srgbClr val="000000"/>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cs-CZ" sz="1600" u="none" strike="noStrike">
                          <a:effectLst/>
                        </a:rPr>
                        <a:t>24</a:t>
                      </a:r>
                      <a:endParaRPr lang="cs-CZ" sz="1600" b="0" i="0" u="none" strike="noStrike">
                        <a:solidFill>
                          <a:srgbClr val="000000"/>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cs-CZ" sz="1600" b="0" i="0" u="none" strike="noStrike">
                          <a:solidFill>
                            <a:srgbClr val="000000"/>
                          </a:solidFill>
                          <a:effectLst/>
                          <a:latin typeface="Calibri"/>
                        </a:rPr>
                        <a:t>4,57%</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48690364"/>
                  </a:ext>
                </a:extLst>
              </a:tr>
              <a:tr h="179747">
                <a:tc>
                  <a:txBody>
                    <a:bodyPr/>
                    <a:lstStyle/>
                    <a:p>
                      <a:pPr marL="71755" algn="l" fontAlgn="b"/>
                      <a:r>
                        <a:rPr lang="cs-CZ" sz="1600" b="0" i="0" u="none" strike="noStrike">
                          <a:solidFill>
                            <a:srgbClr val="000000"/>
                          </a:solidFill>
                          <a:effectLst/>
                          <a:latin typeface="Calibri"/>
                        </a:rPr>
                        <a:t>OSVČ</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cs-CZ" sz="1600" b="0" i="0" u="none" strike="noStrike">
                          <a:solidFill>
                            <a:srgbClr val="000000"/>
                          </a:solidFill>
                          <a:effectLst/>
                          <a:latin typeface="Calibri"/>
                        </a:rPr>
                        <a:t>21</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cs-CZ" sz="1600" b="0" i="0" u="none" strike="noStrike">
                          <a:solidFill>
                            <a:srgbClr val="000000"/>
                          </a:solidFill>
                          <a:effectLst/>
                          <a:latin typeface="Calibri"/>
                        </a:rPr>
                        <a:t>4,00%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15824546"/>
                  </a:ext>
                </a:extLst>
              </a:tr>
              <a:tr h="179747">
                <a:tc>
                  <a:txBody>
                    <a:bodyPr/>
                    <a:lstStyle/>
                    <a:p>
                      <a:pPr marL="71755" algn="l" fontAlgn="b"/>
                      <a:r>
                        <a:rPr lang="cs-CZ" sz="1600" b="0" i="0" u="none" strike="noStrike">
                          <a:solidFill>
                            <a:srgbClr val="000000"/>
                          </a:solidFill>
                          <a:effectLst/>
                          <a:latin typeface="Calibri"/>
                        </a:rPr>
                        <a:t>Kraj</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cs-CZ" sz="1600" b="0" i="0" u="none" strike="noStrike">
                          <a:solidFill>
                            <a:srgbClr val="000000"/>
                          </a:solidFill>
                          <a:effectLst/>
                          <a:latin typeface="Calibri"/>
                        </a:rPr>
                        <a:t>21</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cs-CZ" sz="1600" b="0" i="0" u="none" strike="noStrike">
                          <a:solidFill>
                            <a:srgbClr val="000000"/>
                          </a:solidFill>
                          <a:effectLst/>
                          <a:latin typeface="Calibri"/>
                        </a:rPr>
                        <a:t>4,00%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53873884"/>
                  </a:ext>
                </a:extLst>
              </a:tr>
              <a:tr h="179747">
                <a:tc>
                  <a:txBody>
                    <a:bodyPr/>
                    <a:lstStyle/>
                    <a:p>
                      <a:pPr marL="71755" algn="l" fontAlgn="b"/>
                      <a:r>
                        <a:rPr lang="cs-CZ" sz="1600" b="0" i="0" u="none" strike="noStrike">
                          <a:solidFill>
                            <a:srgbClr val="000000"/>
                          </a:solidFill>
                          <a:effectLst/>
                          <a:latin typeface="Calibri"/>
                        </a:rPr>
                        <a:t>Školy</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cs-CZ" sz="1600" b="0" i="0" u="none" strike="noStrike">
                          <a:solidFill>
                            <a:srgbClr val="000000"/>
                          </a:solidFill>
                          <a:effectLst/>
                          <a:latin typeface="Calibri"/>
                        </a:rPr>
                        <a:t>17</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cs-CZ" sz="1600" b="0" i="0" u="none" strike="noStrike">
                          <a:solidFill>
                            <a:srgbClr val="000000"/>
                          </a:solidFill>
                          <a:effectLst/>
                          <a:latin typeface="Calibri"/>
                        </a:rPr>
                        <a:t>3,24%</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39923061"/>
                  </a:ext>
                </a:extLst>
              </a:tr>
              <a:tr h="179747">
                <a:tc>
                  <a:txBody>
                    <a:bodyPr/>
                    <a:lstStyle/>
                    <a:p>
                      <a:pPr marL="71755" algn="l" fontAlgn="b"/>
                      <a:r>
                        <a:rPr lang="cs-CZ" sz="1600" b="0" i="0" u="none" strike="noStrike">
                          <a:solidFill>
                            <a:srgbClr val="000000"/>
                          </a:solidFill>
                          <a:effectLst/>
                          <a:latin typeface="Calibri"/>
                        </a:rPr>
                        <a:t>Jiné/ neurčené</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cs-CZ" sz="1600" b="0" i="0" u="none" strike="noStrike">
                          <a:solidFill>
                            <a:srgbClr val="000000"/>
                          </a:solidFill>
                          <a:effectLst/>
                          <a:latin typeface="Calibri"/>
                        </a:rPr>
                        <a:t>153 </a:t>
                      </a:r>
                      <a:endParaRPr lang="cs-CZ" sz="1600" b="0" i="0" u="none" strike="noStrike">
                        <a:solidFill>
                          <a:srgbClr val="000000"/>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cs-CZ" sz="1600" b="0" i="0" u="none" strike="noStrike">
                          <a:solidFill>
                            <a:srgbClr val="000000"/>
                          </a:solidFill>
                          <a:effectLst/>
                          <a:latin typeface="Calibri"/>
                        </a:rPr>
                        <a:t>29,14%</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70027989"/>
                  </a:ext>
                </a:extLst>
              </a:tr>
              <a:tr h="179747">
                <a:tc>
                  <a:txBody>
                    <a:bodyPr/>
                    <a:lstStyle/>
                    <a:p>
                      <a:pPr algn="ctr" fontAlgn="b"/>
                      <a:r>
                        <a:rPr lang="cs-CZ" sz="1600" b="1" u="none" strike="noStrike">
                          <a:effectLst/>
                        </a:rPr>
                        <a:t>Celkový součet</a:t>
                      </a:r>
                      <a:endParaRPr lang="cs-CZ" sz="1600" b="1" i="0" u="none" strike="noStrike">
                        <a:solidFill>
                          <a:srgbClr val="000000"/>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cs-CZ" sz="1600" b="1" i="0" u="none" strike="noStrike">
                          <a:solidFill>
                            <a:srgbClr val="000000"/>
                          </a:solidFill>
                          <a:effectLst/>
                          <a:latin typeface="Calibri"/>
                        </a:rPr>
                        <a:t>525</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cs-CZ" sz="1600" b="1" i="0" u="none" strike="noStrike">
                          <a:solidFill>
                            <a:srgbClr val="000000"/>
                          </a:solidFill>
                          <a:effectLst/>
                          <a:latin typeface="Calibri"/>
                        </a:rPr>
                        <a:t>100%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849978362"/>
                  </a:ext>
                </a:extLst>
              </a:tr>
            </a:tbl>
          </a:graphicData>
        </a:graphic>
      </p:graphicFrame>
    </p:spTree>
    <p:extLst>
      <p:ext uri="{BB962C8B-B14F-4D97-AF65-F5344CB8AC3E}">
        <p14:creationId xmlns:p14="http://schemas.microsoft.com/office/powerpoint/2010/main" val="32277609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C1BA5000-5ED9-413F-ACAA-C43A61DB806D}"/>
              </a:ext>
            </a:extLst>
          </p:cNvPr>
          <p:cNvSpPr>
            <a:spLocks noGrp="1"/>
          </p:cNvSpPr>
          <p:nvPr>
            <p:ph type="sldNum" sz="quarter" idx="12"/>
          </p:nvPr>
        </p:nvSpPr>
        <p:spPr/>
        <p:txBody>
          <a:bodyPr/>
          <a:lstStyle/>
          <a:p>
            <a:fld id="{4000C4B2-41BC-D741-8B94-B76DB6967C01}" type="slidenum">
              <a:rPr lang="en-US" smtClean="0"/>
              <a:pPr/>
              <a:t>12</a:t>
            </a:fld>
            <a:endParaRPr lang="en-US"/>
          </a:p>
        </p:txBody>
      </p:sp>
      <p:pic>
        <p:nvPicPr>
          <p:cNvPr id="3" name="Obrázek 2">
            <a:extLst>
              <a:ext uri="{FF2B5EF4-FFF2-40B4-BE49-F238E27FC236}">
                <a16:creationId xmlns:a16="http://schemas.microsoft.com/office/drawing/2014/main" id="{E8645BC2-C113-47AD-9DDD-AA8DBB32A004}"/>
              </a:ext>
            </a:extLst>
          </p:cNvPr>
          <p:cNvPicPr>
            <a:picLocks noChangeAspect="1"/>
          </p:cNvPicPr>
          <p:nvPr/>
        </p:nvPicPr>
        <p:blipFill>
          <a:blip r:embed="rId2"/>
          <a:srcRect l="5556" r="5556"/>
          <a:stretch/>
        </p:blipFill>
        <p:spPr>
          <a:xfrm>
            <a:off x="12009" y="18000"/>
            <a:ext cx="9119981" cy="6840000"/>
          </a:xfrm>
          <a:prstGeom prst="rect">
            <a:avLst/>
          </a:prstGeom>
        </p:spPr>
      </p:pic>
      <p:sp>
        <p:nvSpPr>
          <p:cNvPr id="5" name="Nadpis 1">
            <a:extLst>
              <a:ext uri="{FF2B5EF4-FFF2-40B4-BE49-F238E27FC236}">
                <a16:creationId xmlns:a16="http://schemas.microsoft.com/office/drawing/2014/main" id="{6245E9D1-5D57-4993-A82C-4EFA4400BBB2}"/>
              </a:ext>
            </a:extLst>
          </p:cNvPr>
          <p:cNvSpPr txBox="1">
            <a:spLocks/>
          </p:cNvSpPr>
          <p:nvPr/>
        </p:nvSpPr>
        <p:spPr>
          <a:xfrm>
            <a:off x="335560" y="5474987"/>
            <a:ext cx="8505986" cy="744836"/>
          </a:xfrm>
          <a:prstGeom prst="rect">
            <a:avLst/>
          </a:prstGeom>
          <a:solidFill>
            <a:srgbClr val="0B55A2">
              <a:alpha val="74000"/>
            </a:srgbClr>
          </a:solidFill>
          <a:ln>
            <a:noFill/>
          </a:ln>
        </p:spPr>
        <p:txBody>
          <a:bodyPr vert="horz" lIns="91440" tIns="45720" rIns="91440" bIns="45720" rtlCol="0" anchor="ct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2400">
                <a:solidFill>
                  <a:schemeClr val="bg1"/>
                </a:solidFill>
              </a:rPr>
              <a:t>Specifický cíl  1.1 </a:t>
            </a:r>
            <a:br>
              <a:rPr lang="cs-CZ" sz="2400">
                <a:solidFill>
                  <a:schemeClr val="bg1"/>
                </a:solidFill>
              </a:rPr>
            </a:br>
            <a:r>
              <a:rPr lang="cs-CZ" sz="2400">
                <a:solidFill>
                  <a:schemeClr val="bg1"/>
                </a:solidFill>
              </a:rPr>
              <a:t>eGovernment a kybernetická bezpečnost</a:t>
            </a:r>
            <a:endParaRPr lang="en-US" sz="2400">
              <a:solidFill>
                <a:schemeClr val="bg1"/>
              </a:solidFill>
            </a:endParaRPr>
          </a:p>
        </p:txBody>
      </p:sp>
    </p:spTree>
    <p:extLst>
      <p:ext uri="{BB962C8B-B14F-4D97-AF65-F5344CB8AC3E}">
        <p14:creationId xmlns:p14="http://schemas.microsoft.com/office/powerpoint/2010/main" val="523997366"/>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8F933821-A5DA-7140-8831-7E4D84AA8A8E}"/>
              </a:ext>
            </a:extLst>
          </p:cNvPr>
          <p:cNvSpPr>
            <a:spLocks noGrp="1"/>
          </p:cNvSpPr>
          <p:nvPr>
            <p:ph type="sldNum" sz="quarter" idx="4294967295"/>
          </p:nvPr>
        </p:nvSpPr>
        <p:spPr>
          <a:xfrm>
            <a:off x="0" y="6356350"/>
            <a:ext cx="501650" cy="365125"/>
          </a:xfrm>
        </p:spPr>
        <p:txBody>
          <a:bodyPr/>
          <a:lstStyle/>
          <a:p>
            <a:fld id="{4000C4B2-41BC-D741-8B94-B76DB6967C01}" type="slidenum">
              <a:rPr lang="en-US" dirty="0" smtClean="0"/>
              <a:pPr/>
              <a:t>120</a:t>
            </a:fld>
            <a:endParaRPr lang="en-US"/>
          </a:p>
        </p:txBody>
      </p:sp>
      <p:sp>
        <p:nvSpPr>
          <p:cNvPr id="3" name="Title 1">
            <a:extLst>
              <a:ext uri="{FF2B5EF4-FFF2-40B4-BE49-F238E27FC236}">
                <a16:creationId xmlns:a16="http://schemas.microsoft.com/office/drawing/2014/main" id="{F81CD06E-30C7-0F4B-9F7B-A86A3F339833}"/>
              </a:ext>
            </a:extLst>
          </p:cNvPr>
          <p:cNvSpPr txBox="1">
            <a:spLocks/>
          </p:cNvSpPr>
          <p:nvPr/>
        </p:nvSpPr>
        <p:spPr>
          <a:xfrm>
            <a:off x="0" y="2938585"/>
            <a:ext cx="9143999" cy="890466"/>
          </a:xfrm>
          <a:prstGeom prst="rect">
            <a:avLst/>
          </a:prstGeom>
        </p:spPr>
        <p:txBody>
          <a:bodyP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5000">
                <a:solidFill>
                  <a:schemeClr val="bg1"/>
                </a:solidFill>
                <a:latin typeface="Arial" panose="020B0604020202020204" pitchFamily="34" charset="0"/>
                <a:cs typeface="Arial" panose="020B0604020202020204" pitchFamily="34" charset="0"/>
              </a:rPr>
              <a:t>Děkuji za pozornost</a:t>
            </a:r>
            <a:r>
              <a:rPr lang="cs-CZ" sz="5000">
                <a:solidFill>
                  <a:srgbClr val="FF000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116863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598688"/>
            <a:ext cx="8138707" cy="1569660"/>
          </a:xfrm>
          <a:prstGeom prst="rect">
            <a:avLst/>
          </a:prstGeom>
          <a:noFill/>
        </p:spPr>
        <p:txBody>
          <a:bodyPr wrap="square" rtlCol="0">
            <a:spAutoFit/>
          </a:bodyPr>
          <a:lstStyle/>
          <a:p>
            <a:pPr algn="ctr" defTabSz="914400">
              <a:buClr>
                <a:srgbClr val="000000"/>
              </a:buClr>
              <a:buFont typeface="Arial"/>
              <a:buNone/>
            </a:pPr>
            <a:r>
              <a:rPr lang="cs-CZ" sz="3200" b="1" kern="0">
                <a:solidFill>
                  <a:schemeClr val="bg1"/>
                </a:solidFill>
                <a:cs typeface="Arial" panose="020B0604020202020204" pitchFamily="34" charset="0"/>
                <a:sym typeface="Arial"/>
              </a:rPr>
              <a:t>Specifický cíl 1.1 </a:t>
            </a:r>
            <a:br>
              <a:rPr lang="cs-CZ" sz="3200" b="1" kern="0">
                <a:solidFill>
                  <a:schemeClr val="bg1"/>
                </a:solidFill>
                <a:cs typeface="Arial" panose="020B0604020202020204" pitchFamily="34" charset="0"/>
                <a:sym typeface="Arial"/>
              </a:rPr>
            </a:br>
            <a:r>
              <a:rPr lang="cs-CZ" sz="3200" b="1" kern="0">
                <a:solidFill>
                  <a:schemeClr val="bg1"/>
                </a:solidFill>
                <a:cs typeface="Arial" panose="020B0604020202020204" pitchFamily="34" charset="0"/>
                <a:sym typeface="Arial"/>
              </a:rPr>
              <a:t>eGovernment a kybernetická bezpečnost </a:t>
            </a:r>
            <a:br>
              <a:rPr lang="cs-CZ" sz="3200" b="1" kern="0">
                <a:solidFill>
                  <a:schemeClr val="bg1"/>
                </a:solidFill>
                <a:cs typeface="Arial" panose="020B0604020202020204" pitchFamily="34" charset="0"/>
                <a:sym typeface="Arial"/>
              </a:rPr>
            </a:br>
            <a:endParaRPr lang="cs-CZ" sz="3200" b="1" kern="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695593" y="2086967"/>
            <a:ext cx="8012179" cy="3739998"/>
          </a:xfrm>
          <a:prstGeom prst="rect">
            <a:avLst/>
          </a:prstGeom>
          <a:noFill/>
        </p:spPr>
        <p:txBody>
          <a:bodyPr wrap="square">
            <a:spAutoFit/>
          </a:bodyPr>
          <a:lstStyle/>
          <a:p>
            <a:pPr marL="285750" lvl="0" indent="-285750">
              <a:lnSpc>
                <a:spcPct val="150000"/>
              </a:lnSpc>
              <a:buFont typeface="Arial" panose="020B0604020202020204" pitchFamily="34" charset="0"/>
              <a:buChar char="•"/>
            </a:pPr>
            <a:r>
              <a:rPr lang="cs-CZ" sz="1600" b="1">
                <a:solidFill>
                  <a:schemeClr val="bg1"/>
                </a:solidFill>
              </a:rPr>
              <a:t>Elektronizace vybraných služeb veřejné správy (např. </a:t>
            </a:r>
            <a:r>
              <a:rPr lang="cs-CZ" sz="1600" b="1" err="1">
                <a:solidFill>
                  <a:schemeClr val="bg1"/>
                </a:solidFill>
              </a:rPr>
              <a:t>eHealth</a:t>
            </a:r>
            <a:r>
              <a:rPr lang="cs-CZ" sz="1600" b="1">
                <a:solidFill>
                  <a:schemeClr val="bg1"/>
                </a:solidFill>
              </a:rPr>
              <a:t>, </a:t>
            </a:r>
            <a:r>
              <a:rPr lang="cs-CZ" sz="1600" b="1" err="1">
                <a:solidFill>
                  <a:schemeClr val="bg1"/>
                </a:solidFill>
              </a:rPr>
              <a:t>eJustice</a:t>
            </a:r>
            <a:r>
              <a:rPr lang="cs-CZ" sz="1600" b="1">
                <a:solidFill>
                  <a:schemeClr val="bg1"/>
                </a:solidFill>
              </a:rPr>
              <a:t>…)</a:t>
            </a:r>
          </a:p>
          <a:p>
            <a:pPr marL="0" indent="0" algn="just">
              <a:lnSpc>
                <a:spcPct val="150000"/>
              </a:lnSpc>
              <a:buNone/>
            </a:pPr>
            <a:r>
              <a:rPr lang="cs-CZ" sz="1600">
                <a:solidFill>
                  <a:schemeClr val="bg1"/>
                </a:solidFill>
              </a:rPr>
              <a:t>	</a:t>
            </a:r>
            <a:r>
              <a:rPr lang="cs-CZ" sz="1600" u="sng">
                <a:solidFill>
                  <a:schemeClr val="bg1"/>
                </a:solidFill>
              </a:rPr>
              <a:t>Příklad:</a:t>
            </a:r>
            <a:r>
              <a:rPr lang="cs-CZ" sz="1600">
                <a:solidFill>
                  <a:schemeClr val="bg1"/>
                </a:solidFill>
              </a:rPr>
              <a:t> Digitalizace stavebního řízení – kompletní elektronické podání a 	řízení, standardizované formáty projektových dokumentací, jednotné 	podklady, 	přístup k detailům jednotlivých řízení</a:t>
            </a:r>
          </a:p>
          <a:p>
            <a:pPr marL="285750" indent="-285750">
              <a:lnSpc>
                <a:spcPct val="150000"/>
              </a:lnSpc>
              <a:buFont typeface="Arial" panose="020B0604020202020204" pitchFamily="34" charset="0"/>
              <a:buChar char="•"/>
            </a:pPr>
            <a:r>
              <a:rPr lang="cs-CZ" sz="1600" b="1">
                <a:solidFill>
                  <a:schemeClr val="bg1"/>
                </a:solidFill>
              </a:rPr>
              <a:t>Elektronická identita</a:t>
            </a:r>
          </a:p>
          <a:p>
            <a:pPr marL="0" indent="0" algn="just">
              <a:lnSpc>
                <a:spcPct val="150000"/>
              </a:lnSpc>
              <a:buNone/>
            </a:pPr>
            <a:r>
              <a:rPr lang="cs-CZ" sz="1600">
                <a:solidFill>
                  <a:schemeClr val="bg1"/>
                </a:solidFill>
              </a:rPr>
              <a:t>	</a:t>
            </a:r>
            <a:r>
              <a:rPr lang="cs-CZ" sz="1600" u="sng">
                <a:solidFill>
                  <a:schemeClr val="bg1"/>
                </a:solidFill>
              </a:rPr>
              <a:t>Příklad:</a:t>
            </a:r>
            <a:r>
              <a:rPr lang="cs-CZ" sz="1600">
                <a:solidFill>
                  <a:schemeClr val="bg1"/>
                </a:solidFill>
              </a:rPr>
              <a:t> Rozvoj a aplikace elektronické identity občanů a firem pro použití v 	elektronických službách veřejné správy</a:t>
            </a:r>
          </a:p>
          <a:p>
            <a:pPr marL="285750" indent="-285750">
              <a:lnSpc>
                <a:spcPct val="150000"/>
              </a:lnSpc>
              <a:buFont typeface="Arial" panose="020B0604020202020204" pitchFamily="34" charset="0"/>
              <a:buChar char="•"/>
            </a:pPr>
            <a:r>
              <a:rPr lang="cs-CZ" sz="1600" b="1">
                <a:solidFill>
                  <a:schemeClr val="bg1"/>
                </a:solidFill>
              </a:rPr>
              <a:t>Rozšíření propojeného datového fondu</a:t>
            </a:r>
          </a:p>
          <a:p>
            <a:pPr marL="0" indent="0" algn="just">
              <a:lnSpc>
                <a:spcPct val="150000"/>
              </a:lnSpc>
              <a:buNone/>
            </a:pPr>
            <a:r>
              <a:rPr lang="cs-CZ" sz="1600">
                <a:solidFill>
                  <a:schemeClr val="bg1"/>
                </a:solidFill>
              </a:rPr>
              <a:t>	</a:t>
            </a:r>
            <a:r>
              <a:rPr lang="cs-CZ" sz="1600" u="sng">
                <a:solidFill>
                  <a:schemeClr val="bg1"/>
                </a:solidFill>
              </a:rPr>
              <a:t>Příklad:</a:t>
            </a:r>
            <a:r>
              <a:rPr lang="cs-CZ" sz="1600">
                <a:solidFill>
                  <a:schemeClr val="bg1"/>
                </a:solidFill>
              </a:rPr>
              <a:t> Pořízení prostorových dat a dalších datových fondů agendových 	informačních systémů</a:t>
            </a:r>
          </a:p>
        </p:txBody>
      </p:sp>
    </p:spTree>
    <p:extLst>
      <p:ext uri="{BB962C8B-B14F-4D97-AF65-F5344CB8AC3E}">
        <p14:creationId xmlns:p14="http://schemas.microsoft.com/office/powerpoint/2010/main" val="6455554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598688"/>
            <a:ext cx="8138707" cy="1569660"/>
          </a:xfrm>
          <a:prstGeom prst="rect">
            <a:avLst/>
          </a:prstGeom>
          <a:noFill/>
        </p:spPr>
        <p:txBody>
          <a:bodyPr wrap="square" rtlCol="0">
            <a:spAutoFit/>
          </a:bodyPr>
          <a:lstStyle/>
          <a:p>
            <a:pPr algn="ctr" defTabSz="914400">
              <a:buClr>
                <a:srgbClr val="000000"/>
              </a:buClr>
              <a:buFont typeface="Arial"/>
              <a:buNone/>
            </a:pPr>
            <a:r>
              <a:rPr lang="cs-CZ" sz="3200" b="1" kern="0">
                <a:solidFill>
                  <a:schemeClr val="bg1"/>
                </a:solidFill>
                <a:cs typeface="Arial" panose="020B0604020202020204" pitchFamily="34" charset="0"/>
                <a:sym typeface="Arial"/>
              </a:rPr>
              <a:t>Specifický cíl 1.1 </a:t>
            </a:r>
            <a:br>
              <a:rPr lang="cs-CZ" sz="3200" b="1" kern="0">
                <a:solidFill>
                  <a:schemeClr val="bg1"/>
                </a:solidFill>
                <a:cs typeface="Arial" panose="020B0604020202020204" pitchFamily="34" charset="0"/>
                <a:sym typeface="Arial"/>
              </a:rPr>
            </a:br>
            <a:r>
              <a:rPr lang="cs-CZ" sz="3200" b="1" kern="0">
                <a:solidFill>
                  <a:schemeClr val="bg1"/>
                </a:solidFill>
                <a:cs typeface="Arial" panose="020B0604020202020204" pitchFamily="34" charset="0"/>
                <a:sym typeface="Arial"/>
              </a:rPr>
              <a:t>eGovernment a kybernetická bezpečnost </a:t>
            </a:r>
            <a:br>
              <a:rPr lang="cs-CZ" sz="3200" b="1" kern="0">
                <a:solidFill>
                  <a:schemeClr val="bg1"/>
                </a:solidFill>
                <a:cs typeface="Arial" panose="020B0604020202020204" pitchFamily="34" charset="0"/>
                <a:sym typeface="Arial"/>
              </a:rPr>
            </a:br>
            <a:endParaRPr lang="cs-CZ" sz="3200" b="1" kern="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893496" y="2086967"/>
            <a:ext cx="8012179" cy="3739998"/>
          </a:xfrm>
          <a:prstGeom prst="rect">
            <a:avLst/>
          </a:prstGeom>
          <a:noFill/>
        </p:spPr>
        <p:txBody>
          <a:bodyPr wrap="square">
            <a:spAutoFit/>
          </a:bodyPr>
          <a:lstStyle/>
          <a:p>
            <a:pPr marL="0" lvl="0" indent="0">
              <a:lnSpc>
                <a:spcPct val="150000"/>
              </a:lnSpc>
              <a:buNone/>
            </a:pPr>
            <a:r>
              <a:rPr lang="cs-CZ" sz="1600" b="1">
                <a:solidFill>
                  <a:schemeClr val="bg1"/>
                </a:solidFill>
              </a:rPr>
              <a:t>eGovernment cloud</a:t>
            </a:r>
          </a:p>
          <a:p>
            <a:pPr marL="0" indent="0">
              <a:lnSpc>
                <a:spcPct val="150000"/>
              </a:lnSpc>
              <a:buNone/>
            </a:pPr>
            <a:r>
              <a:rPr lang="cs-CZ" sz="1600">
                <a:solidFill>
                  <a:schemeClr val="bg1"/>
                </a:solidFill>
              </a:rPr>
              <a:t>	</a:t>
            </a:r>
            <a:r>
              <a:rPr lang="cs-CZ" sz="1600" u="sng">
                <a:solidFill>
                  <a:schemeClr val="bg1"/>
                </a:solidFill>
              </a:rPr>
              <a:t>Příklad:</a:t>
            </a:r>
            <a:r>
              <a:rPr lang="cs-CZ" sz="1600">
                <a:solidFill>
                  <a:schemeClr val="bg1"/>
                </a:solidFill>
              </a:rPr>
              <a:t> Vybudování státního datového centra; služby na úrovni SW platforem 	(databáze, webové servery – např. jednotný web pro všechny obce); služby na 	úrovni aplikací (např. jednotný email pro celý stát gov.cz) </a:t>
            </a:r>
          </a:p>
          <a:p>
            <a:pPr marL="0" indent="0">
              <a:lnSpc>
                <a:spcPct val="150000"/>
              </a:lnSpc>
              <a:buNone/>
            </a:pPr>
            <a:r>
              <a:rPr lang="cs-CZ" sz="1600" b="1">
                <a:solidFill>
                  <a:schemeClr val="bg1"/>
                </a:solidFill>
              </a:rPr>
              <a:t>Automatizace zpracování digitálních dat </a:t>
            </a:r>
          </a:p>
          <a:p>
            <a:pPr marL="0" indent="0">
              <a:lnSpc>
                <a:spcPct val="150000"/>
              </a:lnSpc>
              <a:buNone/>
            </a:pPr>
            <a:r>
              <a:rPr lang="cs-CZ" sz="1600">
                <a:solidFill>
                  <a:schemeClr val="bg1"/>
                </a:solidFill>
              </a:rPr>
              <a:t>	</a:t>
            </a:r>
            <a:r>
              <a:rPr lang="cs-CZ" sz="1600" u="sng">
                <a:solidFill>
                  <a:schemeClr val="bg1"/>
                </a:solidFill>
              </a:rPr>
              <a:t>Příklad:</a:t>
            </a:r>
            <a:r>
              <a:rPr lang="cs-CZ" sz="1600">
                <a:solidFill>
                  <a:schemeClr val="bg1"/>
                </a:solidFill>
              </a:rPr>
              <a:t> Automatické pořizování snímků aut překračujících rychlost v obci a 	automatické rozesílání pokut bez účasti úředníka</a:t>
            </a:r>
          </a:p>
          <a:p>
            <a:pPr marL="0" indent="0">
              <a:lnSpc>
                <a:spcPct val="150000"/>
              </a:lnSpc>
              <a:buNone/>
            </a:pPr>
            <a:r>
              <a:rPr lang="cs-CZ" sz="1600" b="1">
                <a:solidFill>
                  <a:schemeClr val="bg1"/>
                </a:solidFill>
              </a:rPr>
              <a:t>Portály obcí a krajů</a:t>
            </a:r>
          </a:p>
          <a:p>
            <a:pPr marL="0" indent="0">
              <a:lnSpc>
                <a:spcPct val="150000"/>
              </a:lnSpc>
              <a:buNone/>
            </a:pPr>
            <a:r>
              <a:rPr lang="cs-CZ" sz="1600">
                <a:solidFill>
                  <a:schemeClr val="bg1"/>
                </a:solidFill>
              </a:rPr>
              <a:t>	</a:t>
            </a:r>
            <a:r>
              <a:rPr lang="cs-CZ" sz="1600" u="sng">
                <a:solidFill>
                  <a:schemeClr val="bg1"/>
                </a:solidFill>
              </a:rPr>
              <a:t>Příklad:</a:t>
            </a:r>
            <a:r>
              <a:rPr lang="cs-CZ" sz="1600">
                <a:solidFill>
                  <a:schemeClr val="bg1"/>
                </a:solidFill>
              </a:rPr>
              <a:t> Portál obce umožňující občanovi vést si svůj profil občana obce, 	veškerá podání vůči obci na jednom místě, provázanost s Portálem občana</a:t>
            </a:r>
          </a:p>
        </p:txBody>
      </p:sp>
      <p:pic>
        <p:nvPicPr>
          <p:cNvPr id="4" name="Grafický objekt 3" descr="Sociální síť">
            <a:extLst>
              <a:ext uri="{FF2B5EF4-FFF2-40B4-BE49-F238E27FC236}">
                <a16:creationId xmlns:a16="http://schemas.microsoft.com/office/drawing/2014/main" id="{69B48B18-8B4D-476B-A0D8-FAB4C3A72D63}"/>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51236" y="2058322"/>
            <a:ext cx="527259" cy="527259"/>
          </a:xfrm>
          <a:prstGeom prst="rect">
            <a:avLst/>
          </a:prstGeom>
        </p:spPr>
      </p:pic>
      <p:pic>
        <p:nvPicPr>
          <p:cNvPr id="6" name="Grafický objekt 5" descr="Robot">
            <a:extLst>
              <a:ext uri="{FF2B5EF4-FFF2-40B4-BE49-F238E27FC236}">
                <a16:creationId xmlns:a16="http://schemas.microsoft.com/office/drawing/2014/main" id="{7ECE85E7-6B3C-4AD0-9551-75D735A204A3}"/>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51235" y="3525410"/>
            <a:ext cx="527259" cy="527259"/>
          </a:xfrm>
          <a:prstGeom prst="rect">
            <a:avLst/>
          </a:prstGeom>
        </p:spPr>
      </p:pic>
      <p:pic>
        <p:nvPicPr>
          <p:cNvPr id="8" name="Grafický objekt 7" descr="Internet">
            <a:extLst>
              <a:ext uri="{FF2B5EF4-FFF2-40B4-BE49-F238E27FC236}">
                <a16:creationId xmlns:a16="http://schemas.microsoft.com/office/drawing/2014/main" id="{99EF753D-D258-4C13-A066-E47C0B90CC10}"/>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83357" y="4623317"/>
            <a:ext cx="463013" cy="494093"/>
          </a:xfrm>
          <a:prstGeom prst="rect">
            <a:avLst/>
          </a:prstGeom>
        </p:spPr>
      </p:pic>
    </p:spTree>
    <p:extLst>
      <p:ext uri="{BB962C8B-B14F-4D97-AF65-F5344CB8AC3E}">
        <p14:creationId xmlns:p14="http://schemas.microsoft.com/office/powerpoint/2010/main" val="25381431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598688"/>
            <a:ext cx="8138707" cy="1569660"/>
          </a:xfrm>
          <a:prstGeom prst="rect">
            <a:avLst/>
          </a:prstGeom>
          <a:noFill/>
        </p:spPr>
        <p:txBody>
          <a:bodyPr wrap="square" rtlCol="0">
            <a:spAutoFit/>
          </a:bodyPr>
          <a:lstStyle/>
          <a:p>
            <a:pPr algn="ctr" defTabSz="914400">
              <a:buClr>
                <a:srgbClr val="000000"/>
              </a:buClr>
              <a:buFont typeface="Arial"/>
              <a:buNone/>
            </a:pPr>
            <a:r>
              <a:rPr lang="cs-CZ" sz="3200" b="1" kern="0">
                <a:solidFill>
                  <a:schemeClr val="bg1"/>
                </a:solidFill>
                <a:cs typeface="Arial" panose="020B0604020202020204" pitchFamily="34" charset="0"/>
                <a:sym typeface="Arial"/>
              </a:rPr>
              <a:t>Specifický cíl 1.1 </a:t>
            </a:r>
            <a:br>
              <a:rPr lang="cs-CZ" sz="3200" b="1" kern="0">
                <a:solidFill>
                  <a:schemeClr val="bg1"/>
                </a:solidFill>
                <a:cs typeface="Arial" panose="020B0604020202020204" pitchFamily="34" charset="0"/>
                <a:sym typeface="Arial"/>
              </a:rPr>
            </a:br>
            <a:r>
              <a:rPr lang="cs-CZ" sz="3200" b="1" kern="0">
                <a:solidFill>
                  <a:schemeClr val="bg1"/>
                </a:solidFill>
                <a:cs typeface="Arial" panose="020B0604020202020204" pitchFamily="34" charset="0"/>
                <a:sym typeface="Arial"/>
              </a:rPr>
              <a:t>eGovernment a kybernetická bezpečnost </a:t>
            </a:r>
            <a:br>
              <a:rPr lang="cs-CZ" sz="3200" b="1" kern="0">
                <a:solidFill>
                  <a:schemeClr val="bg1"/>
                </a:solidFill>
                <a:cs typeface="Arial" panose="020B0604020202020204" pitchFamily="34" charset="0"/>
                <a:sym typeface="Arial"/>
              </a:rPr>
            </a:br>
            <a:endParaRPr lang="cs-CZ" sz="3200" b="1" kern="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960138" y="2086967"/>
            <a:ext cx="8012179" cy="3001334"/>
          </a:xfrm>
          <a:prstGeom prst="rect">
            <a:avLst/>
          </a:prstGeom>
          <a:noFill/>
        </p:spPr>
        <p:txBody>
          <a:bodyPr wrap="square">
            <a:spAutoFit/>
          </a:bodyPr>
          <a:lstStyle/>
          <a:p>
            <a:pPr marL="0" lvl="0" indent="0">
              <a:lnSpc>
                <a:spcPct val="150000"/>
              </a:lnSpc>
              <a:buNone/>
            </a:pPr>
            <a:r>
              <a:rPr lang="cs-CZ" sz="1600" b="1">
                <a:solidFill>
                  <a:schemeClr val="bg1"/>
                </a:solidFill>
              </a:rPr>
              <a:t>Metropolitní, krajské a další neveřejné sítě veřejné správy</a:t>
            </a:r>
          </a:p>
          <a:p>
            <a:pPr marL="0" indent="0">
              <a:lnSpc>
                <a:spcPct val="150000"/>
              </a:lnSpc>
              <a:buNone/>
            </a:pPr>
            <a:r>
              <a:rPr lang="cs-CZ" sz="1600">
                <a:solidFill>
                  <a:schemeClr val="bg1"/>
                </a:solidFill>
              </a:rPr>
              <a:t>	</a:t>
            </a:r>
            <a:r>
              <a:rPr lang="cs-CZ" sz="1600" u="sng">
                <a:solidFill>
                  <a:schemeClr val="bg1"/>
                </a:solidFill>
              </a:rPr>
              <a:t>Příklad:</a:t>
            </a:r>
            <a:r>
              <a:rPr lang="cs-CZ" sz="1600">
                <a:solidFill>
                  <a:schemeClr val="bg1"/>
                </a:solidFill>
              </a:rPr>
              <a:t> Rozvoj neveřejných optických sítí – propojení veřejných institucí 	(např. úřadů, nemocnic a škol) </a:t>
            </a:r>
          </a:p>
          <a:p>
            <a:pPr marL="0" indent="0">
              <a:lnSpc>
                <a:spcPct val="150000"/>
              </a:lnSpc>
              <a:buNone/>
            </a:pPr>
            <a:endParaRPr lang="cs-CZ" sz="1600">
              <a:solidFill>
                <a:schemeClr val="bg1"/>
              </a:solidFill>
            </a:endParaRPr>
          </a:p>
          <a:p>
            <a:pPr marL="0" indent="0">
              <a:lnSpc>
                <a:spcPct val="150000"/>
              </a:lnSpc>
              <a:buNone/>
            </a:pPr>
            <a:r>
              <a:rPr lang="cs-CZ" sz="1600" b="1">
                <a:solidFill>
                  <a:schemeClr val="bg1"/>
                </a:solidFill>
              </a:rPr>
              <a:t>Kybernetická bezpečnost</a:t>
            </a:r>
          </a:p>
          <a:p>
            <a:pPr marL="457200" lvl="1" indent="0">
              <a:lnSpc>
                <a:spcPct val="150000"/>
              </a:lnSpc>
              <a:buNone/>
            </a:pPr>
            <a:r>
              <a:rPr lang="cs-CZ" sz="1600" u="sng">
                <a:solidFill>
                  <a:schemeClr val="bg1"/>
                </a:solidFill>
              </a:rPr>
              <a:t>Příklad:</a:t>
            </a:r>
            <a:r>
              <a:rPr lang="cs-CZ" sz="1600">
                <a:solidFill>
                  <a:schemeClr val="bg1"/>
                </a:solidFill>
              </a:rPr>
              <a:t> Komplexní zabezpečení nemocnice - fyzická ochrana serverů; 	antivirus; systém pro sledování síťového provozu; filtrování komunikace 	zvenčí či zevnitř; ověřování identity uživatelů; šifrovací prostředky</a:t>
            </a:r>
          </a:p>
        </p:txBody>
      </p:sp>
      <p:pic>
        <p:nvPicPr>
          <p:cNvPr id="9" name="Grafický objekt 8" descr="Monitor">
            <a:extLst>
              <a:ext uri="{FF2B5EF4-FFF2-40B4-BE49-F238E27FC236}">
                <a16:creationId xmlns:a16="http://schemas.microsoft.com/office/drawing/2014/main" id="{969F4F86-D49E-47DB-AB9E-F1CD246EA6E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36228" y="2128906"/>
            <a:ext cx="476476" cy="476476"/>
          </a:xfrm>
          <a:prstGeom prst="rect">
            <a:avLst/>
          </a:prstGeom>
        </p:spPr>
      </p:pic>
      <p:pic>
        <p:nvPicPr>
          <p:cNvPr id="10" name="Grafický objekt 9" descr="Zámek">
            <a:extLst>
              <a:ext uri="{FF2B5EF4-FFF2-40B4-BE49-F238E27FC236}">
                <a16:creationId xmlns:a16="http://schemas.microsoft.com/office/drawing/2014/main" id="{1E9471BB-B032-4136-B12D-B965E1255D2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36228" y="3512303"/>
            <a:ext cx="502783" cy="502783"/>
          </a:xfrm>
          <a:prstGeom prst="rect">
            <a:avLst/>
          </a:prstGeom>
        </p:spPr>
      </p:pic>
    </p:spTree>
    <p:extLst>
      <p:ext uri="{BB962C8B-B14F-4D97-AF65-F5344CB8AC3E}">
        <p14:creationId xmlns:p14="http://schemas.microsoft.com/office/powerpoint/2010/main" val="38121682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598688"/>
            <a:ext cx="8138707" cy="1938992"/>
          </a:xfrm>
          <a:prstGeom prst="rect">
            <a:avLst/>
          </a:prstGeom>
          <a:noFill/>
        </p:spPr>
        <p:txBody>
          <a:bodyPr wrap="square" rtlCol="0">
            <a:spAutoFit/>
          </a:bodyPr>
          <a:lstStyle/>
          <a:p>
            <a:pPr algn="ctr" defTabSz="914400">
              <a:buClr>
                <a:srgbClr val="000000"/>
              </a:buClr>
              <a:buFont typeface="Arial"/>
              <a:buNone/>
            </a:pPr>
            <a:r>
              <a:rPr lang="cs-CZ" sz="3200" b="1" kern="0">
                <a:solidFill>
                  <a:schemeClr val="bg1"/>
                </a:solidFill>
                <a:cs typeface="Arial" panose="020B0604020202020204" pitchFamily="34" charset="0"/>
                <a:sym typeface="Arial"/>
              </a:rPr>
              <a:t>Specifický cíl 1.1 </a:t>
            </a:r>
            <a:br>
              <a:rPr lang="cs-CZ" sz="3200" b="1" kern="0">
                <a:solidFill>
                  <a:schemeClr val="bg1"/>
                </a:solidFill>
                <a:cs typeface="Arial" panose="020B0604020202020204" pitchFamily="34" charset="0"/>
                <a:sym typeface="Arial"/>
              </a:rPr>
            </a:br>
            <a:r>
              <a:rPr lang="cs-CZ" sz="3200" b="1" kern="0">
                <a:solidFill>
                  <a:schemeClr val="bg1"/>
                </a:solidFill>
                <a:cs typeface="Arial" panose="020B0604020202020204" pitchFamily="34" charset="0"/>
                <a:sym typeface="Arial"/>
              </a:rPr>
              <a:t>eGovernment a kybernetická bezpečnost</a:t>
            </a:r>
          </a:p>
          <a:p>
            <a:pPr algn="ctr" defTabSz="914400">
              <a:buClr>
                <a:srgbClr val="000000"/>
              </a:buClr>
              <a:buFont typeface="Arial"/>
              <a:buNone/>
            </a:pPr>
            <a:r>
              <a:rPr lang="cs-CZ" sz="2000" kern="0">
                <a:solidFill>
                  <a:schemeClr val="bg1"/>
                </a:solidFill>
                <a:cs typeface="Arial" panose="020B0604020202020204" pitchFamily="34" charset="0"/>
                <a:sym typeface="Arial"/>
              </a:rPr>
              <a:t>Klíčové parametry </a:t>
            </a:r>
            <a:br>
              <a:rPr lang="cs-CZ" sz="3200" b="1" kern="0">
                <a:solidFill>
                  <a:schemeClr val="bg1"/>
                </a:solidFill>
                <a:cs typeface="Arial" panose="020B0604020202020204" pitchFamily="34" charset="0"/>
                <a:sym typeface="Arial"/>
              </a:rPr>
            </a:br>
            <a:endParaRPr lang="cs-CZ" sz="3200" b="1" kern="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1135208" y="2321462"/>
            <a:ext cx="8012179" cy="1893339"/>
          </a:xfrm>
          <a:prstGeom prst="rect">
            <a:avLst/>
          </a:prstGeom>
          <a:noFill/>
        </p:spPr>
        <p:txBody>
          <a:bodyPr wrap="square">
            <a:spAutoFit/>
          </a:bodyPr>
          <a:lstStyle/>
          <a:p>
            <a:pPr marL="285750" lvl="0" indent="-285750">
              <a:lnSpc>
                <a:spcPct val="150000"/>
              </a:lnSpc>
              <a:buFont typeface="Arial" panose="020B0604020202020204" pitchFamily="34" charset="0"/>
              <a:buChar char="•"/>
            </a:pPr>
            <a:r>
              <a:rPr lang="cs-CZ" sz="1600">
                <a:solidFill>
                  <a:schemeClr val="bg1"/>
                </a:solidFill>
              </a:rPr>
              <a:t>Souhlasné stanovisko hlavního architekta eGovernmentu</a:t>
            </a:r>
          </a:p>
          <a:p>
            <a:pPr marL="285750" lvl="0" indent="-285750">
              <a:lnSpc>
                <a:spcPct val="150000"/>
              </a:lnSpc>
              <a:buFont typeface="Arial" panose="020B0604020202020204" pitchFamily="34" charset="0"/>
              <a:buChar char="•"/>
            </a:pPr>
            <a:r>
              <a:rPr lang="cs-CZ" sz="1600">
                <a:solidFill>
                  <a:schemeClr val="bg1"/>
                </a:solidFill>
              </a:rPr>
              <a:t>Soulad projektu se strategií „Digitální Česko“</a:t>
            </a:r>
          </a:p>
          <a:p>
            <a:pPr marL="285750" lvl="0" indent="-285750">
              <a:lnSpc>
                <a:spcPct val="150000"/>
              </a:lnSpc>
              <a:buFont typeface="Arial" panose="020B0604020202020204" pitchFamily="34" charset="0"/>
              <a:buChar char="•"/>
            </a:pPr>
            <a:r>
              <a:rPr lang="cs-CZ" sz="1600">
                <a:solidFill>
                  <a:schemeClr val="bg1"/>
                </a:solidFill>
              </a:rPr>
              <a:t>15 let udržitelnosti u neveřejných sítí veřejné správy</a:t>
            </a:r>
          </a:p>
          <a:p>
            <a:pPr marL="285750" lvl="0" indent="-285750">
              <a:lnSpc>
                <a:spcPct val="150000"/>
              </a:lnSpc>
              <a:buFont typeface="Arial" panose="020B0604020202020204" pitchFamily="34" charset="0"/>
              <a:buChar char="•"/>
            </a:pPr>
            <a:r>
              <a:rPr lang="cs-CZ" sz="1600">
                <a:solidFill>
                  <a:schemeClr val="bg1"/>
                </a:solidFill>
              </a:rPr>
              <a:t>Realizace i v Praze </a:t>
            </a:r>
          </a:p>
          <a:p>
            <a:pPr marL="285750" lvl="0" indent="-285750">
              <a:lnSpc>
                <a:spcPct val="150000"/>
              </a:lnSpc>
              <a:buFont typeface="Arial" panose="020B0604020202020204" pitchFamily="34" charset="0"/>
              <a:buChar char="•"/>
            </a:pPr>
            <a:r>
              <a:rPr lang="cs-CZ" sz="1600">
                <a:solidFill>
                  <a:schemeClr val="bg1"/>
                </a:solidFill>
              </a:rPr>
              <a:t>Využití ITI</a:t>
            </a:r>
          </a:p>
        </p:txBody>
      </p:sp>
    </p:spTree>
    <p:extLst>
      <p:ext uri="{BB962C8B-B14F-4D97-AF65-F5344CB8AC3E}">
        <p14:creationId xmlns:p14="http://schemas.microsoft.com/office/powerpoint/2010/main" val="28033284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ovéPole 5">
            <a:extLst>
              <a:ext uri="{FF2B5EF4-FFF2-40B4-BE49-F238E27FC236}">
                <a16:creationId xmlns:a16="http://schemas.microsoft.com/office/drawing/2014/main" id="{D7E3B443-43AB-436D-AD6E-EB1798BE4B9D}"/>
              </a:ext>
            </a:extLst>
          </p:cNvPr>
          <p:cNvSpPr txBox="1"/>
          <p:nvPr/>
        </p:nvSpPr>
        <p:spPr>
          <a:xfrm>
            <a:off x="502647" y="598688"/>
            <a:ext cx="8138707" cy="1938992"/>
          </a:xfrm>
          <a:prstGeom prst="rect">
            <a:avLst/>
          </a:prstGeom>
          <a:noFill/>
        </p:spPr>
        <p:txBody>
          <a:bodyPr wrap="square" rtlCol="0">
            <a:spAutoFit/>
          </a:bodyPr>
          <a:lstStyle/>
          <a:p>
            <a:pPr algn="ctr" defTabSz="914400">
              <a:buClr>
                <a:srgbClr val="000000"/>
              </a:buClr>
              <a:buFont typeface="Arial"/>
              <a:buNone/>
            </a:pPr>
            <a:r>
              <a:rPr lang="cs-CZ" sz="3200" b="1" kern="0">
                <a:solidFill>
                  <a:schemeClr val="bg1"/>
                </a:solidFill>
                <a:cs typeface="Arial" panose="020B0604020202020204" pitchFamily="34" charset="0"/>
                <a:sym typeface="Arial"/>
              </a:rPr>
              <a:t>Specifický cíl 1.1 </a:t>
            </a:r>
            <a:br>
              <a:rPr lang="cs-CZ" sz="3200" b="1" kern="0">
                <a:solidFill>
                  <a:schemeClr val="bg1"/>
                </a:solidFill>
                <a:cs typeface="Arial" panose="020B0604020202020204" pitchFamily="34" charset="0"/>
                <a:sym typeface="Arial"/>
              </a:rPr>
            </a:br>
            <a:r>
              <a:rPr lang="cs-CZ" sz="3200" b="1" kern="0">
                <a:solidFill>
                  <a:schemeClr val="bg1"/>
                </a:solidFill>
                <a:cs typeface="Arial" panose="020B0604020202020204" pitchFamily="34" charset="0"/>
                <a:sym typeface="Arial"/>
              </a:rPr>
              <a:t>eGovernment a kybernetická bezpečnost</a:t>
            </a:r>
          </a:p>
          <a:p>
            <a:pPr algn="ctr" defTabSz="914400">
              <a:buClr>
                <a:srgbClr val="000000"/>
              </a:buClr>
              <a:buFont typeface="Arial"/>
              <a:buNone/>
            </a:pPr>
            <a:r>
              <a:rPr lang="cs-CZ" sz="2000" kern="0">
                <a:solidFill>
                  <a:schemeClr val="bg1"/>
                </a:solidFill>
                <a:cs typeface="Arial" panose="020B0604020202020204" pitchFamily="34" charset="0"/>
                <a:sym typeface="Arial"/>
              </a:rPr>
              <a:t>Aktuální stav přípravy SC</a:t>
            </a:r>
            <a:br>
              <a:rPr lang="cs-CZ" sz="3200" b="1" kern="0">
                <a:solidFill>
                  <a:schemeClr val="bg1"/>
                </a:solidFill>
                <a:cs typeface="Arial" panose="020B0604020202020204" pitchFamily="34" charset="0"/>
                <a:sym typeface="Arial"/>
              </a:rPr>
            </a:br>
            <a:endParaRPr lang="cs-CZ" sz="3200" b="1" kern="0">
              <a:solidFill>
                <a:schemeClr val="bg1"/>
              </a:solidFill>
              <a:cs typeface="Arial" panose="020B0604020202020204" pitchFamily="34" charset="0"/>
              <a:sym typeface="Arial"/>
            </a:endParaRPr>
          </a:p>
        </p:txBody>
      </p:sp>
      <p:sp>
        <p:nvSpPr>
          <p:cNvPr id="8" name="TextovéPole 7">
            <a:extLst>
              <a:ext uri="{FF2B5EF4-FFF2-40B4-BE49-F238E27FC236}">
                <a16:creationId xmlns:a16="http://schemas.microsoft.com/office/drawing/2014/main" id="{0752FD72-F8EB-4D1C-A7D2-9A9642EA11EC}"/>
              </a:ext>
            </a:extLst>
          </p:cNvPr>
          <p:cNvSpPr txBox="1"/>
          <p:nvPr/>
        </p:nvSpPr>
        <p:spPr>
          <a:xfrm>
            <a:off x="695593" y="2313469"/>
            <a:ext cx="8012179" cy="3370666"/>
          </a:xfrm>
          <a:prstGeom prst="rect">
            <a:avLst/>
          </a:prstGeom>
          <a:noFill/>
        </p:spPr>
        <p:txBody>
          <a:bodyPr wrap="square">
            <a:spAutoFit/>
          </a:bodyPr>
          <a:lstStyle/>
          <a:p>
            <a:pPr marL="214313" indent="-214313">
              <a:lnSpc>
                <a:spcPct val="150000"/>
              </a:lnSpc>
              <a:buFont typeface="Arial" panose="020B0604020202020204" pitchFamily="34" charset="0"/>
              <a:buChar char="•"/>
            </a:pPr>
            <a:r>
              <a:rPr lang="cs-CZ" sz="1600" dirty="0">
                <a:solidFill>
                  <a:schemeClr val="bg1"/>
                </a:solidFill>
              </a:rPr>
              <a:t>Předpoklad vyhlášení výzvy na téma „</a:t>
            </a:r>
            <a:r>
              <a:rPr lang="cs-CZ" sz="1600" b="1" dirty="0">
                <a:solidFill>
                  <a:schemeClr val="bg1"/>
                </a:solidFill>
              </a:rPr>
              <a:t>Kybernetická bezpečnost</a:t>
            </a:r>
            <a:r>
              <a:rPr lang="cs-CZ" sz="1600" dirty="0">
                <a:solidFill>
                  <a:schemeClr val="bg1"/>
                </a:solidFill>
              </a:rPr>
              <a:t>“ v polovině roku 2022 – možnost inspirace 10. výzvou minulého období</a:t>
            </a:r>
          </a:p>
          <a:p>
            <a:pPr marL="214313" indent="-214313">
              <a:lnSpc>
                <a:spcPct val="150000"/>
              </a:lnSpc>
              <a:buFont typeface="Arial" panose="020B0604020202020204" pitchFamily="34" charset="0"/>
              <a:buChar char="•"/>
            </a:pPr>
            <a:r>
              <a:rPr lang="cs-CZ" sz="1600" dirty="0">
                <a:solidFill>
                  <a:schemeClr val="bg1"/>
                </a:solidFill>
              </a:rPr>
              <a:t>Výzvy pravděpodobně vyhlašovány pro skupiny příjemců (např dle regionu – přechodové, méně rozvinuté, Praha, …)</a:t>
            </a:r>
          </a:p>
          <a:p>
            <a:pPr marL="214313" indent="-214313">
              <a:lnSpc>
                <a:spcPct val="150000"/>
              </a:lnSpc>
              <a:buFont typeface="Arial" panose="020B0604020202020204" pitchFamily="34" charset="0"/>
              <a:buChar char="•"/>
            </a:pPr>
            <a:r>
              <a:rPr lang="cs-CZ" sz="1600" b="1">
                <a:solidFill>
                  <a:schemeClr val="bg1"/>
                </a:solidFill>
              </a:rPr>
              <a:t>Povinné Stanovisko OHA </a:t>
            </a:r>
            <a:r>
              <a:rPr lang="cs-CZ" sz="1600">
                <a:solidFill>
                  <a:schemeClr val="bg1"/>
                </a:solidFill>
              </a:rPr>
              <a:t>(Odboru hlavního architekta eGovernmentu) pro fázi hodnocení u všech projektů SC 1.1</a:t>
            </a:r>
          </a:p>
          <a:p>
            <a:pPr marL="214313" indent="-214313">
              <a:lnSpc>
                <a:spcPct val="150000"/>
              </a:lnSpc>
              <a:buFont typeface="Arial" panose="020B0604020202020204" pitchFamily="34" charset="0"/>
              <a:buChar char="•"/>
            </a:pPr>
            <a:r>
              <a:rPr lang="cs-CZ" sz="1600" dirty="0">
                <a:solidFill>
                  <a:schemeClr val="bg1"/>
                </a:solidFill>
              </a:rPr>
              <a:t>Bude využit integrovaný nástroj integrované územní investice – ITI - podrobnosti po schválení Programového dokumentu</a:t>
            </a:r>
          </a:p>
          <a:p>
            <a:pPr marL="285750" lvl="0" indent="-285750">
              <a:lnSpc>
                <a:spcPct val="150000"/>
              </a:lnSpc>
              <a:buFont typeface="Arial" panose="020B0604020202020204" pitchFamily="34" charset="0"/>
              <a:buChar char="•"/>
            </a:pPr>
            <a:endParaRPr lang="cs-CZ" sz="1600" dirty="0">
              <a:solidFill>
                <a:schemeClr val="bg1"/>
              </a:solidFill>
            </a:endParaRPr>
          </a:p>
        </p:txBody>
      </p:sp>
    </p:spTree>
    <p:extLst>
      <p:ext uri="{BB962C8B-B14F-4D97-AF65-F5344CB8AC3E}">
        <p14:creationId xmlns:p14="http://schemas.microsoft.com/office/powerpoint/2010/main" val="3712429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ovéPole 7">
            <a:extLst>
              <a:ext uri="{FF2B5EF4-FFF2-40B4-BE49-F238E27FC236}">
                <a16:creationId xmlns:a16="http://schemas.microsoft.com/office/drawing/2014/main" id="{2A731A28-706E-49C2-9C6A-EEB9391101D7}"/>
              </a:ext>
            </a:extLst>
          </p:cNvPr>
          <p:cNvSpPr txBox="1"/>
          <p:nvPr/>
        </p:nvSpPr>
        <p:spPr>
          <a:xfrm>
            <a:off x="565910" y="1604500"/>
            <a:ext cx="8012179" cy="4502386"/>
          </a:xfrm>
          <a:prstGeom prst="rect">
            <a:avLst/>
          </a:prstGeom>
          <a:noFill/>
        </p:spPr>
        <p:txBody>
          <a:bodyPr wrap="square" lIns="91440" tIns="45720" rIns="91440" bIns="45720" anchor="t">
            <a:spAutoFit/>
          </a:bodyPr>
          <a:lstStyle/>
          <a:p>
            <a:pPr marL="213995" indent="-213995" algn="just">
              <a:lnSpc>
                <a:spcPts val="2300"/>
              </a:lnSpc>
              <a:buFont typeface="Arial" panose="020B0604020202020204" pitchFamily="34" charset="0"/>
              <a:buChar char="•"/>
            </a:pPr>
            <a:r>
              <a:rPr lang="cs-CZ" sz="1600" b="1" u="sng" dirty="0">
                <a:solidFill>
                  <a:srgbClr val="FF0000"/>
                </a:solidFill>
              </a:rPr>
              <a:t>Neplánují </a:t>
            </a:r>
            <a:r>
              <a:rPr lang="cs-CZ" sz="1600" b="1" u="sng" dirty="0">
                <a:solidFill>
                  <a:schemeClr val="bg1"/>
                </a:solidFill>
              </a:rPr>
              <a:t>se výzvy podporující provozní systémy</a:t>
            </a:r>
            <a:r>
              <a:rPr lang="cs-CZ" sz="1600" b="1" dirty="0">
                <a:solidFill>
                  <a:schemeClr val="bg1"/>
                </a:solidFill>
              </a:rPr>
              <a:t> </a:t>
            </a:r>
            <a:r>
              <a:rPr lang="cs-CZ" sz="1600" dirty="0">
                <a:solidFill>
                  <a:schemeClr val="bg1"/>
                </a:solidFill>
              </a:rPr>
              <a:t>úřadu (v minulém období 28. a 23. výzva)</a:t>
            </a:r>
            <a:endParaRPr lang="cs-CZ" dirty="0">
              <a:solidFill>
                <a:schemeClr val="bg1"/>
              </a:solidFill>
            </a:endParaRPr>
          </a:p>
          <a:p>
            <a:pPr marL="213995" indent="-213995" algn="just" fontAlgn="base">
              <a:lnSpc>
                <a:spcPts val="2300"/>
              </a:lnSpc>
              <a:spcBef>
                <a:spcPts val="450"/>
              </a:spcBef>
              <a:buFont typeface="Arial" panose="020B0604020202020204" pitchFamily="34" charset="0"/>
              <a:buChar char="•"/>
            </a:pPr>
            <a:r>
              <a:rPr lang="cs-CZ" sz="1600" b="1" u="sng" dirty="0">
                <a:solidFill>
                  <a:schemeClr val="bg1"/>
                </a:solidFill>
              </a:rPr>
              <a:t>Využití cloudu </a:t>
            </a:r>
            <a:r>
              <a:rPr lang="cs-CZ" sz="1600" dirty="0">
                <a:solidFill>
                  <a:schemeClr val="bg1"/>
                </a:solidFill>
              </a:rPr>
              <a:t>bude způsobilým výdajem pouze v době realizace projektu,</a:t>
            </a:r>
            <a:endParaRPr lang="cs-CZ" sz="1600" dirty="0">
              <a:solidFill>
                <a:schemeClr val="bg1"/>
              </a:solidFill>
              <a:cs typeface="Arial" panose="020B0604020202020204"/>
            </a:endParaRPr>
          </a:p>
          <a:p>
            <a:pPr marL="212725" algn="just" fontAlgn="base">
              <a:lnSpc>
                <a:spcPts val="2300"/>
              </a:lnSpc>
            </a:pPr>
            <a:r>
              <a:rPr lang="cs-CZ" sz="1600" dirty="0">
                <a:solidFill>
                  <a:schemeClr val="bg1"/>
                </a:solidFill>
              </a:rPr>
              <a:t>nejdéle do ukončení realizace, v udržitelnosti nikoliv</a:t>
            </a:r>
            <a:endParaRPr lang="cs-CZ" sz="1600" dirty="0">
              <a:solidFill>
                <a:schemeClr val="bg1"/>
              </a:solidFill>
              <a:cs typeface="Arial" panose="020B0604020202020204"/>
            </a:endParaRPr>
          </a:p>
          <a:p>
            <a:pPr marL="213995" indent="-213995" algn="just" fontAlgn="base">
              <a:lnSpc>
                <a:spcPts val="2300"/>
              </a:lnSpc>
              <a:buFont typeface="Arial" panose="020B0604020202020204" pitchFamily="34" charset="0"/>
              <a:buChar char="•"/>
            </a:pPr>
            <a:r>
              <a:rPr lang="cs-CZ" sz="1600" b="1" u="sng" dirty="0">
                <a:solidFill>
                  <a:schemeClr val="bg1"/>
                </a:solidFill>
              </a:rPr>
              <a:t>Pořízení periferií </a:t>
            </a:r>
            <a:r>
              <a:rPr lang="cs-CZ" sz="1600" dirty="0">
                <a:solidFill>
                  <a:schemeClr val="bg1"/>
                </a:solidFill>
              </a:rPr>
              <a:t>je možné v rámci paušálu stanoveného výzvou, jako vedlejší náklad projektu</a:t>
            </a:r>
            <a:endParaRPr lang="cs-CZ" sz="1600" dirty="0">
              <a:solidFill>
                <a:schemeClr val="bg1"/>
              </a:solidFill>
              <a:cs typeface="Arial" panose="020B0604020202020204"/>
            </a:endParaRPr>
          </a:p>
          <a:p>
            <a:pPr marL="213995" indent="-213995" algn="just" fontAlgn="base">
              <a:lnSpc>
                <a:spcPts val="2300"/>
              </a:lnSpc>
              <a:spcBef>
                <a:spcPts val="450"/>
              </a:spcBef>
              <a:buFont typeface="Arial" panose="020B0604020202020204" pitchFamily="34" charset="0"/>
              <a:buChar char="•"/>
            </a:pPr>
            <a:r>
              <a:rPr lang="cs-CZ" sz="1600" dirty="0">
                <a:solidFill>
                  <a:schemeClr val="bg1"/>
                </a:solidFill>
              </a:rPr>
              <a:t>Proplacení studií, analýz, dozoru, konzultací a dalších podobných vedlejších nákladů je možné do výše paušálu stanoveného výzvou</a:t>
            </a:r>
            <a:endParaRPr lang="cs-CZ" sz="1600" dirty="0">
              <a:solidFill>
                <a:schemeClr val="bg1"/>
              </a:solidFill>
              <a:cs typeface="Arial" panose="020B0604020202020204"/>
            </a:endParaRPr>
          </a:p>
          <a:p>
            <a:pPr marL="213995" indent="-213995" algn="just" fontAlgn="base">
              <a:lnSpc>
                <a:spcPts val="2300"/>
              </a:lnSpc>
              <a:buFont typeface="Arial" panose="020B0604020202020204" pitchFamily="34" charset="0"/>
              <a:buChar char="•"/>
            </a:pPr>
            <a:r>
              <a:rPr lang="cs-CZ" sz="1600" dirty="0">
                <a:solidFill>
                  <a:schemeClr val="bg1"/>
                </a:solidFill>
              </a:rPr>
              <a:t>Ani z IROP2 </a:t>
            </a:r>
            <a:r>
              <a:rPr lang="cs-CZ" sz="1600" b="1" dirty="0">
                <a:solidFill>
                  <a:schemeClr val="bg1"/>
                </a:solidFill>
              </a:rPr>
              <a:t>nelze proplatit </a:t>
            </a:r>
            <a:r>
              <a:rPr lang="cs-CZ" sz="1600" dirty="0">
                <a:solidFill>
                  <a:schemeClr val="bg1"/>
                </a:solidFill>
              </a:rPr>
              <a:t>předplatné služeb, </a:t>
            </a:r>
            <a:r>
              <a:rPr lang="cs-CZ" sz="1600" dirty="0" err="1">
                <a:solidFill>
                  <a:schemeClr val="bg1"/>
                </a:solidFill>
              </a:rPr>
              <a:t>maintenance</a:t>
            </a:r>
            <a:r>
              <a:rPr lang="cs-CZ" sz="1600" dirty="0">
                <a:solidFill>
                  <a:schemeClr val="bg1"/>
                </a:solidFill>
              </a:rPr>
              <a:t> a servis</a:t>
            </a:r>
            <a:endParaRPr lang="cs-CZ" sz="1600" dirty="0">
              <a:solidFill>
                <a:schemeClr val="bg1"/>
              </a:solidFill>
              <a:cs typeface="Arial" panose="020B0604020202020204"/>
            </a:endParaRPr>
          </a:p>
          <a:p>
            <a:pPr marL="213995" indent="-213995" algn="just" fontAlgn="base">
              <a:lnSpc>
                <a:spcPts val="2300"/>
              </a:lnSpc>
              <a:buFont typeface="Arial" panose="020B0604020202020204" pitchFamily="34" charset="0"/>
              <a:buChar char="•"/>
            </a:pPr>
            <a:r>
              <a:rPr lang="cs-CZ" sz="1600" dirty="0">
                <a:solidFill>
                  <a:schemeClr val="bg1"/>
                </a:solidFill>
              </a:rPr>
              <a:t>SW a HW pořízený z projektu </a:t>
            </a:r>
            <a:r>
              <a:rPr lang="cs-CZ" sz="1600" b="1" dirty="0">
                <a:solidFill>
                  <a:schemeClr val="bg1"/>
                </a:solidFill>
              </a:rPr>
              <a:t>musí být v majetku </a:t>
            </a:r>
            <a:r>
              <a:rPr lang="cs-CZ" sz="1600" dirty="0">
                <a:solidFill>
                  <a:schemeClr val="bg1"/>
                </a:solidFill>
              </a:rPr>
              <a:t>příjemce</a:t>
            </a:r>
            <a:endParaRPr lang="cs-CZ" sz="1600" dirty="0">
              <a:solidFill>
                <a:schemeClr val="bg1"/>
              </a:solidFill>
              <a:cs typeface="Arial" panose="020B0604020202020204"/>
            </a:endParaRPr>
          </a:p>
          <a:p>
            <a:pPr fontAlgn="base">
              <a:lnSpc>
                <a:spcPts val="2300"/>
              </a:lnSpc>
              <a:spcBef>
                <a:spcPts val="900"/>
              </a:spcBef>
            </a:pPr>
            <a:r>
              <a:rPr lang="cs-CZ" sz="1600" b="1" i="1" dirty="0">
                <a:solidFill>
                  <a:schemeClr val="bg1"/>
                </a:solidFill>
              </a:rPr>
              <a:t>Může být oprávněným příjemcem i soukromá nemocnice, která poskytuje veřejnou službu v oblasti zdravotní péče podle zákona č. 372/2011 Sb.?</a:t>
            </a:r>
          </a:p>
          <a:p>
            <a:pPr marL="404495" indent="-213995" fontAlgn="base">
              <a:lnSpc>
                <a:spcPts val="2300"/>
              </a:lnSpc>
              <a:spcBef>
                <a:spcPts val="450"/>
              </a:spcBef>
              <a:buFont typeface="Wingdings" panose="05000000000000000000" pitchFamily="2" charset="2"/>
              <a:buChar char="ü"/>
            </a:pPr>
            <a:r>
              <a:rPr lang="cs-CZ" sz="1600" dirty="0">
                <a:solidFill>
                  <a:schemeClr val="bg1"/>
                </a:solidFill>
              </a:rPr>
              <a:t>Ano, ve vybraných výzvách a za podmínek definovaných výzvou – tyto soukromé nemocnice budou vydefinovány Ministerstvem zdravotnictví</a:t>
            </a:r>
            <a:endParaRPr lang="cs-CZ" sz="1600" dirty="0">
              <a:solidFill>
                <a:schemeClr val="bg1"/>
              </a:solidFill>
              <a:cs typeface="Arial" panose="020B0604020202020204"/>
            </a:endParaRPr>
          </a:p>
        </p:txBody>
      </p:sp>
      <p:sp>
        <p:nvSpPr>
          <p:cNvPr id="2" name="TextovéPole 1">
            <a:extLst>
              <a:ext uri="{FF2B5EF4-FFF2-40B4-BE49-F238E27FC236}">
                <a16:creationId xmlns:a16="http://schemas.microsoft.com/office/drawing/2014/main" id="{8C8B5336-7DB2-CADE-5687-EDCAFB962A0F}"/>
              </a:ext>
            </a:extLst>
          </p:cNvPr>
          <p:cNvSpPr txBox="1"/>
          <p:nvPr/>
        </p:nvSpPr>
        <p:spPr>
          <a:xfrm>
            <a:off x="170426" y="598688"/>
            <a:ext cx="8692408" cy="830997"/>
          </a:xfrm>
          <a:prstGeom prst="rect">
            <a:avLst/>
          </a:prstGeom>
          <a:noFill/>
        </p:spPr>
        <p:txBody>
          <a:bodyPr wrap="square" lIns="91440" tIns="45720" rIns="91440" bIns="45720" rtlCol="0" anchor="t">
            <a:spAutoFit/>
          </a:bodyPr>
          <a:lstStyle/>
          <a:p>
            <a:pPr algn="ctr" defTabSz="914400">
              <a:buClr>
                <a:srgbClr val="000000"/>
              </a:buClr>
              <a:buFont typeface="Arial"/>
              <a:buNone/>
            </a:pPr>
            <a:r>
              <a:rPr lang="cs-CZ" sz="2800" b="1" kern="0">
                <a:solidFill>
                  <a:schemeClr val="bg1"/>
                </a:solidFill>
                <a:cs typeface="Arial"/>
                <a:sym typeface="Arial"/>
              </a:rPr>
              <a:t>SC 1.1 eGovernment a kybernetická bezpečnost</a:t>
            </a:r>
          </a:p>
          <a:p>
            <a:pPr algn="ctr" defTabSz="914400"/>
            <a:r>
              <a:rPr lang="cs-CZ" sz="2000" b="1" kern="0">
                <a:solidFill>
                  <a:schemeClr val="bg1"/>
                </a:solidFill>
                <a:cs typeface="Arial"/>
              </a:rPr>
              <a:t>Předpokládané podmínky pro projekty</a:t>
            </a:r>
            <a:endParaRPr lang="cs-CZ" sz="2000" b="1" kern="0" err="1">
              <a:solidFill>
                <a:schemeClr val="bg1"/>
              </a:solidFill>
              <a:cs typeface="Arial" panose="020B0604020202020204" pitchFamily="34" charset="0"/>
            </a:endParaRPr>
          </a:p>
        </p:txBody>
      </p:sp>
    </p:spTree>
    <p:extLst>
      <p:ext uri="{BB962C8B-B14F-4D97-AF65-F5344CB8AC3E}">
        <p14:creationId xmlns:p14="http://schemas.microsoft.com/office/powerpoint/2010/main" val="33573460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CB42D28B-9663-9C4B-B889-DF93729ECE1B}"/>
              </a:ext>
            </a:extLst>
          </p:cNvPr>
          <p:cNvSpPr>
            <a:spLocks noGrp="1"/>
          </p:cNvSpPr>
          <p:nvPr>
            <p:ph type="sldNum" sz="quarter" idx="12"/>
          </p:nvPr>
        </p:nvSpPr>
        <p:spPr/>
        <p:txBody>
          <a:bodyPr/>
          <a:lstStyle/>
          <a:p>
            <a:fld id="{4000C4B2-41BC-D741-8B94-B76DB6967C01}" type="slidenum">
              <a:rPr lang="en-US" smtClean="0"/>
              <a:pPr/>
              <a:t>19</a:t>
            </a:fld>
            <a:endParaRPr lang="en-US"/>
          </a:p>
        </p:txBody>
      </p:sp>
      <p:sp>
        <p:nvSpPr>
          <p:cNvPr id="3" name="Content Placeholder 1">
            <a:extLst>
              <a:ext uri="{FF2B5EF4-FFF2-40B4-BE49-F238E27FC236}">
                <a16:creationId xmlns:a16="http://schemas.microsoft.com/office/drawing/2014/main" id="{424DD861-68A1-954C-99B1-26C72E8C314F}"/>
              </a:ext>
            </a:extLst>
          </p:cNvPr>
          <p:cNvSpPr txBox="1">
            <a:spLocks/>
          </p:cNvSpPr>
          <p:nvPr/>
        </p:nvSpPr>
        <p:spPr>
          <a:xfrm>
            <a:off x="1127929" y="1716045"/>
            <a:ext cx="7158440" cy="4129584"/>
          </a:xfrm>
          <a:prstGeom prst="rect">
            <a:avLst/>
          </a:prstGeom>
        </p:spPr>
        <p:txBody>
          <a:bodyPr>
            <a:normAutofit/>
          </a:bodyPr>
          <a:lstStyle>
            <a:lvl1pPr marL="0" indent="0" algn="l" defTabSz="457200" rtl="0" eaLnBrk="1" latinLnBrk="0" hangingPunct="1">
              <a:lnSpc>
                <a:spcPct val="100000"/>
              </a:lnSpc>
              <a:spcBef>
                <a:spcPct val="20000"/>
              </a:spcBef>
              <a:spcAft>
                <a:spcPts val="200"/>
              </a:spcAft>
              <a:buFont typeface="Arial"/>
              <a:buNone/>
              <a:defRPr sz="1800" kern="1200">
                <a:solidFill>
                  <a:schemeClr val="tx1"/>
                </a:solidFill>
                <a:latin typeface="+mn-lt"/>
                <a:ea typeface="+mn-ea"/>
                <a:cs typeface="+mn-cs"/>
              </a:defRPr>
            </a:lvl1pPr>
            <a:lvl2pPr marL="454025" indent="-187325" algn="l" defTabSz="457200" rtl="0" eaLnBrk="1" latinLnBrk="0" hangingPunct="1">
              <a:lnSpc>
                <a:spcPct val="100000"/>
              </a:lnSpc>
              <a:spcBef>
                <a:spcPts val="1680"/>
              </a:spcBef>
              <a:spcAft>
                <a:spcPts val="0"/>
              </a:spcAft>
              <a:buFont typeface="Arial"/>
              <a:buChar char="•"/>
              <a:defRPr sz="2000" b="1" kern="1200">
                <a:solidFill>
                  <a:srgbClr val="00529C"/>
                </a:solidFill>
                <a:latin typeface="+mn-lt"/>
                <a:ea typeface="+mn-ea"/>
                <a:cs typeface="+mn-cs"/>
              </a:defRPr>
            </a:lvl2pPr>
            <a:lvl3pPr marL="720725" indent="-187325" algn="l" defTabSz="457200" rtl="0" eaLnBrk="1" latinLnBrk="0" hangingPunct="1">
              <a:lnSpc>
                <a:spcPct val="100000"/>
              </a:lnSpc>
              <a:spcBef>
                <a:spcPts val="700"/>
              </a:spcBef>
              <a:spcAft>
                <a:spcPts val="0"/>
              </a:spcAft>
              <a:buFont typeface="Arial"/>
              <a:buChar char="•"/>
              <a:defRPr sz="1600" kern="1200">
                <a:solidFill>
                  <a:schemeClr val="tx1"/>
                </a:solidFill>
                <a:latin typeface="+mn-lt"/>
                <a:ea typeface="+mn-ea"/>
                <a:cs typeface="+mn-cs"/>
              </a:defRPr>
            </a:lvl3pPr>
            <a:lvl4pPr marL="987425" indent="-187325"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4pPr>
            <a:lvl5pPr marL="1254125" indent="-173038"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cs-CZ" sz="2000">
                <a:solidFill>
                  <a:srgbClr val="00529C"/>
                </a:solidFill>
                <a:latin typeface="Arial" panose="020B0604020202020204" pitchFamily="34" charset="0"/>
                <a:ea typeface="+mj-ea"/>
                <a:cs typeface="Arial" panose="020B0604020202020204" pitchFamily="34" charset="0"/>
              </a:rPr>
              <a:t>Text</a:t>
            </a:r>
          </a:p>
        </p:txBody>
      </p:sp>
      <p:sp>
        <p:nvSpPr>
          <p:cNvPr id="4" name="Title 3">
            <a:extLst>
              <a:ext uri="{FF2B5EF4-FFF2-40B4-BE49-F238E27FC236}">
                <a16:creationId xmlns:a16="http://schemas.microsoft.com/office/drawing/2014/main" id="{F768E24D-3781-724A-AB9B-E8D90906EF30}"/>
              </a:ext>
            </a:extLst>
          </p:cNvPr>
          <p:cNvSpPr txBox="1">
            <a:spLocks/>
          </p:cNvSpPr>
          <p:nvPr/>
        </p:nvSpPr>
        <p:spPr>
          <a:xfrm>
            <a:off x="1127928" y="675488"/>
            <a:ext cx="7053562" cy="757898"/>
          </a:xfrm>
          <a:prstGeom prst="rect">
            <a:avLst/>
          </a:prstGeom>
        </p:spPr>
        <p:txBody>
          <a:bodyPr>
            <a:norm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r>
              <a:rPr lang="en-US" sz="2800" err="1">
                <a:latin typeface="Arial" panose="020B0604020202020204" pitchFamily="34" charset="0"/>
                <a:cs typeface="Arial" panose="020B0604020202020204" pitchFamily="34" charset="0"/>
              </a:rPr>
              <a:t>Nadpis</a:t>
            </a:r>
            <a:endParaRPr lang="en-US" sz="2800">
              <a:latin typeface="Arial" panose="020B0604020202020204" pitchFamily="34" charset="0"/>
              <a:cs typeface="Arial" panose="020B0604020202020204" pitchFamily="34" charset="0"/>
            </a:endParaRPr>
          </a:p>
        </p:txBody>
      </p:sp>
      <p:pic>
        <p:nvPicPr>
          <p:cNvPr id="5" name="Obrázek 4">
            <a:extLst>
              <a:ext uri="{FF2B5EF4-FFF2-40B4-BE49-F238E27FC236}">
                <a16:creationId xmlns:a16="http://schemas.microsoft.com/office/drawing/2014/main" id="{3ADE9712-9286-42D3-9773-9E8FFCEA7A87}"/>
              </a:ext>
            </a:extLst>
          </p:cNvPr>
          <p:cNvPicPr>
            <a:picLocks noChangeAspect="1"/>
          </p:cNvPicPr>
          <p:nvPr/>
        </p:nvPicPr>
        <p:blipFill>
          <a:blip r:embed="rId2"/>
          <a:srcRect l="12489" r="12489"/>
          <a:stretch/>
        </p:blipFill>
        <p:spPr>
          <a:xfrm>
            <a:off x="0" y="0"/>
            <a:ext cx="9144000" cy="6858000"/>
          </a:xfrm>
          <a:prstGeom prst="rect">
            <a:avLst/>
          </a:prstGeom>
        </p:spPr>
      </p:pic>
      <p:sp>
        <p:nvSpPr>
          <p:cNvPr id="7" name="Nadpis 1">
            <a:extLst>
              <a:ext uri="{FF2B5EF4-FFF2-40B4-BE49-F238E27FC236}">
                <a16:creationId xmlns:a16="http://schemas.microsoft.com/office/drawing/2014/main" id="{9A341747-AB26-4F5F-91DC-DBCF87D108D9}"/>
              </a:ext>
            </a:extLst>
          </p:cNvPr>
          <p:cNvSpPr txBox="1">
            <a:spLocks/>
          </p:cNvSpPr>
          <p:nvPr/>
        </p:nvSpPr>
        <p:spPr>
          <a:xfrm>
            <a:off x="335560" y="5474987"/>
            <a:ext cx="8505986" cy="744836"/>
          </a:xfrm>
          <a:prstGeom prst="rect">
            <a:avLst/>
          </a:prstGeom>
          <a:solidFill>
            <a:srgbClr val="0B55A2">
              <a:alpha val="74000"/>
            </a:srgbClr>
          </a:solidFill>
          <a:ln>
            <a:noFill/>
          </a:ln>
        </p:spPr>
        <p:txBody>
          <a:bodyPr vert="horz" lIns="91440" tIns="45720" rIns="91440" bIns="45720" rtlCol="0" anchor="ct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2400">
                <a:solidFill>
                  <a:schemeClr val="bg1"/>
                </a:solidFill>
              </a:rPr>
              <a:t>Specifický cíl  2.1 </a:t>
            </a:r>
            <a:br>
              <a:rPr lang="cs-CZ" sz="2400">
                <a:solidFill>
                  <a:schemeClr val="bg1"/>
                </a:solidFill>
              </a:rPr>
            </a:br>
            <a:r>
              <a:rPr lang="cs-CZ" sz="2400">
                <a:solidFill>
                  <a:schemeClr val="bg1"/>
                </a:solidFill>
              </a:rPr>
              <a:t>Prevence rizik, zvýšení odolnosti a ochrana obyvatelstva</a:t>
            </a:r>
            <a:endParaRPr lang="en-US" sz="2400">
              <a:solidFill>
                <a:schemeClr val="bg1"/>
              </a:solidFill>
            </a:endParaRPr>
          </a:p>
        </p:txBody>
      </p:sp>
    </p:spTree>
    <p:extLst>
      <p:ext uri="{BB962C8B-B14F-4D97-AF65-F5344CB8AC3E}">
        <p14:creationId xmlns:p14="http://schemas.microsoft.com/office/powerpoint/2010/main" val="1689026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68A737-6413-1046-BFA6-F6A3779A8C3F}"/>
              </a:ext>
            </a:extLst>
          </p:cNvPr>
          <p:cNvSpPr txBox="1">
            <a:spLocks/>
          </p:cNvSpPr>
          <p:nvPr/>
        </p:nvSpPr>
        <p:spPr>
          <a:xfrm>
            <a:off x="779227" y="927335"/>
            <a:ext cx="7821847" cy="4852028"/>
          </a:xfrm>
          <a:prstGeom prst="rect">
            <a:avLst/>
          </a:prstGeom>
        </p:spPr>
        <p:txBody>
          <a:bodyPr lIns="91440" tIns="45720" rIns="91440" bIns="45720" anchor="t">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4400" dirty="0">
                <a:solidFill>
                  <a:schemeClr val="bg1"/>
                </a:solidFill>
                <a:latin typeface="Arial"/>
                <a:cs typeface="Arial"/>
              </a:rPr>
              <a:t>PROGRAM</a:t>
            </a:r>
            <a:r>
              <a:rPr lang="cs-CZ" sz="5000" dirty="0">
                <a:solidFill>
                  <a:schemeClr val="bg1"/>
                </a:solidFill>
                <a:latin typeface="Arial"/>
                <a:cs typeface="Arial"/>
              </a:rPr>
              <a:t> </a:t>
            </a:r>
            <a:endParaRPr lang="cs-CZ" sz="5000" dirty="0">
              <a:solidFill>
                <a:schemeClr val="bg1"/>
              </a:solidFill>
              <a:latin typeface="Arial" panose="020B0604020202020204" pitchFamily="34" charset="0"/>
              <a:cs typeface="Arial" panose="020B0604020202020204" pitchFamily="34" charset="0"/>
            </a:endParaRPr>
          </a:p>
          <a:p>
            <a:pPr marL="0" indent="0">
              <a:lnSpc>
                <a:spcPct val="150000"/>
              </a:lnSpc>
              <a:buNone/>
            </a:pPr>
            <a:endParaRPr lang="cs-CZ" sz="1600" b="1" dirty="0">
              <a:solidFill>
                <a:schemeClr val="bg1"/>
              </a:solidFill>
            </a:endParaRPr>
          </a:p>
          <a:p>
            <a:pPr marL="0" indent="0">
              <a:lnSpc>
                <a:spcPct val="150000"/>
              </a:lnSpc>
              <a:buNone/>
            </a:pPr>
            <a:r>
              <a:rPr lang="cs-CZ" sz="1600" b="1" dirty="0">
                <a:solidFill>
                  <a:schemeClr val="bg1"/>
                </a:solidFill>
              </a:rPr>
              <a:t>09:00 – 09:30	</a:t>
            </a:r>
            <a:r>
              <a:rPr lang="cs-CZ" sz="1600" dirty="0">
                <a:solidFill>
                  <a:schemeClr val="bg1"/>
                </a:solidFill>
              </a:rPr>
              <a:t>Registrace účastníků</a:t>
            </a:r>
            <a:endParaRPr lang="cs-CZ" sz="1600" dirty="0">
              <a:solidFill>
                <a:schemeClr val="bg1"/>
              </a:solidFill>
              <a:cs typeface="Arial"/>
            </a:endParaRPr>
          </a:p>
          <a:p>
            <a:pPr marL="0" indent="0">
              <a:lnSpc>
                <a:spcPct val="150000"/>
              </a:lnSpc>
              <a:buNone/>
            </a:pPr>
            <a:r>
              <a:rPr lang="cs-CZ" sz="1600" b="1" dirty="0">
                <a:solidFill>
                  <a:schemeClr val="bg1"/>
                </a:solidFill>
              </a:rPr>
              <a:t>09:30 – 09:35	</a:t>
            </a:r>
            <a:r>
              <a:rPr lang="cs-CZ" sz="1600" dirty="0">
                <a:solidFill>
                  <a:schemeClr val="bg1"/>
                </a:solidFill>
              </a:rPr>
              <a:t>Zahájení konference – úvodní slovo</a:t>
            </a:r>
            <a:endParaRPr lang="cs-CZ" sz="1600" dirty="0">
              <a:solidFill>
                <a:schemeClr val="bg1"/>
              </a:solidFill>
              <a:cs typeface="Arial"/>
            </a:endParaRPr>
          </a:p>
          <a:p>
            <a:pPr>
              <a:lnSpc>
                <a:spcPct val="150000"/>
              </a:lnSpc>
            </a:pPr>
            <a:r>
              <a:rPr lang="cs-CZ" sz="1600" b="1" dirty="0">
                <a:solidFill>
                  <a:schemeClr val="bg1"/>
                </a:solidFill>
              </a:rPr>
              <a:t>09:35 – 10:35	Oblasti podpory v IROP 2021-2027</a:t>
            </a:r>
            <a:endParaRPr lang="cs-CZ" sz="1600" dirty="0">
              <a:solidFill>
                <a:schemeClr val="bg1"/>
              </a:solidFill>
            </a:endParaRPr>
          </a:p>
          <a:p>
            <a:pPr>
              <a:lnSpc>
                <a:spcPct val="150000"/>
              </a:lnSpc>
            </a:pPr>
            <a:r>
              <a:rPr lang="cs-CZ" sz="1600" b="1" dirty="0">
                <a:solidFill>
                  <a:schemeClr val="bg1"/>
                </a:solidFill>
              </a:rPr>
              <a:t>10:35 – 11:00	Metodické změny v </a:t>
            </a:r>
            <a:r>
              <a:rPr lang="cs-CZ" sz="1600" dirty="0">
                <a:solidFill>
                  <a:schemeClr val="bg1"/>
                </a:solidFill>
              </a:rPr>
              <a:t>IROP 2021 - 2027 </a:t>
            </a:r>
          </a:p>
          <a:p>
            <a:pPr>
              <a:lnSpc>
                <a:spcPct val="150000"/>
              </a:lnSpc>
            </a:pPr>
            <a:r>
              <a:rPr lang="cs-CZ" sz="1600" b="1" dirty="0">
                <a:solidFill>
                  <a:schemeClr val="bg1"/>
                </a:solidFill>
              </a:rPr>
              <a:t>11:00 – 11:45</a:t>
            </a:r>
            <a:r>
              <a:rPr lang="cs-CZ" sz="1600" dirty="0">
                <a:solidFill>
                  <a:schemeClr val="bg1"/>
                </a:solidFill>
              </a:rPr>
              <a:t>	Přestávka </a:t>
            </a:r>
          </a:p>
          <a:p>
            <a:pPr>
              <a:lnSpc>
                <a:spcPct val="150000"/>
              </a:lnSpc>
            </a:pPr>
            <a:r>
              <a:rPr lang="cs-CZ" sz="1600" b="1" dirty="0">
                <a:solidFill>
                  <a:schemeClr val="bg1"/>
                </a:solidFill>
              </a:rPr>
              <a:t>11:45 – 12:00 	</a:t>
            </a:r>
            <a:r>
              <a:rPr lang="cs-CZ" sz="1600" dirty="0">
                <a:solidFill>
                  <a:schemeClr val="bg1"/>
                </a:solidFill>
              </a:rPr>
              <a:t>Představení konzultačního servisu Centra pro regionální rozvoj</a:t>
            </a:r>
          </a:p>
          <a:p>
            <a:pPr>
              <a:lnSpc>
                <a:spcPct val="150000"/>
              </a:lnSpc>
            </a:pPr>
            <a:r>
              <a:rPr lang="cs-CZ" sz="1600" dirty="0">
                <a:solidFill>
                  <a:schemeClr val="bg1"/>
                </a:solidFill>
              </a:rPr>
              <a:t>12:00 – 12:15	Integrované územní investice Karlovarské aglomerace</a:t>
            </a:r>
          </a:p>
          <a:p>
            <a:pPr>
              <a:lnSpc>
                <a:spcPct val="150000"/>
              </a:lnSpc>
            </a:pPr>
            <a:r>
              <a:rPr lang="cs-CZ" sz="1600" b="1" dirty="0">
                <a:solidFill>
                  <a:schemeClr val="bg1"/>
                </a:solidFill>
              </a:rPr>
              <a:t>12:15 – 12:35	</a:t>
            </a:r>
            <a:r>
              <a:rPr lang="cs-CZ" sz="1600" dirty="0">
                <a:solidFill>
                  <a:schemeClr val="bg1"/>
                </a:solidFill>
              </a:rPr>
              <a:t>RE:START – strategie hospodářské restrukturalizace, příprava 5. 			akčního plánu</a:t>
            </a:r>
          </a:p>
          <a:p>
            <a:pPr>
              <a:lnSpc>
                <a:spcPct val="150000"/>
              </a:lnSpc>
            </a:pPr>
            <a:r>
              <a:rPr lang="cs-CZ" sz="1600" b="1" dirty="0">
                <a:solidFill>
                  <a:schemeClr val="bg1"/>
                </a:solidFill>
              </a:rPr>
              <a:t>12:35 – 13:30</a:t>
            </a:r>
            <a:r>
              <a:rPr lang="cs-CZ" sz="1600" dirty="0">
                <a:solidFill>
                  <a:schemeClr val="bg1"/>
                </a:solidFill>
              </a:rPr>
              <a:t>  Individuální konzultace </a:t>
            </a:r>
          </a:p>
          <a:p>
            <a:pPr>
              <a:lnSpc>
                <a:spcPct val="150000"/>
              </a:lnSpc>
            </a:pPr>
            <a:r>
              <a:rPr lang="cs-CZ" sz="1600" dirty="0">
                <a:solidFill>
                  <a:schemeClr val="bg1"/>
                </a:solidFill>
              </a:rPr>
              <a:t> </a:t>
            </a:r>
            <a:endParaRPr lang="cs-CZ" sz="1600" dirty="0">
              <a:solidFill>
                <a:schemeClr val="bg1"/>
              </a:solidFill>
              <a:cs typeface="Arial"/>
            </a:endParaRPr>
          </a:p>
          <a:p>
            <a:pPr algn="ctr"/>
            <a:endParaRPr lang="cs-CZ" sz="1400"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978331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877437"/>
          </a:xfrm>
          <a:prstGeom prst="rect">
            <a:avLst/>
          </a:prstGeom>
          <a:noFill/>
        </p:spPr>
        <p:txBody>
          <a:bodyPr wrap="square" rtlCol="0">
            <a:spAutoFit/>
          </a:bodyPr>
          <a:lstStyle/>
          <a:p>
            <a:pPr algn="ctr" defTabSz="914400">
              <a:buClr>
                <a:srgbClr val="000000"/>
              </a:buClr>
              <a:buFont typeface="Arial"/>
              <a:buNone/>
            </a:pPr>
            <a:r>
              <a:rPr lang="cs-CZ" sz="2800" b="1" kern="0">
                <a:solidFill>
                  <a:schemeClr val="bg1"/>
                </a:solidFill>
                <a:cs typeface="Arial" panose="020B0604020202020204" pitchFamily="34" charset="0"/>
                <a:sym typeface="Arial"/>
              </a:rPr>
              <a:t>Specifický cíl 2.1 </a:t>
            </a:r>
            <a:br>
              <a:rPr lang="cs-CZ" sz="2800" b="1" kern="0">
                <a:solidFill>
                  <a:schemeClr val="bg1"/>
                </a:solidFill>
                <a:cs typeface="Arial" panose="020B0604020202020204" pitchFamily="34" charset="0"/>
                <a:sym typeface="Arial"/>
              </a:rPr>
            </a:br>
            <a:r>
              <a:rPr lang="cs-CZ" sz="2800" b="1" kern="0">
                <a:solidFill>
                  <a:schemeClr val="bg1"/>
                </a:solidFill>
                <a:cs typeface="Arial" panose="020B0604020202020204" pitchFamily="34" charset="0"/>
                <a:sym typeface="Arial"/>
              </a:rPr>
              <a:t>Prevence rizik, zvýšení odolnosti a ochrana obyvatelstva</a:t>
            </a:r>
            <a:br>
              <a:rPr lang="cs-CZ" sz="3200" b="1" kern="0">
                <a:solidFill>
                  <a:schemeClr val="bg1"/>
                </a:solidFill>
                <a:cs typeface="Arial" panose="020B0604020202020204" pitchFamily="34" charset="0"/>
                <a:sym typeface="Arial"/>
              </a:rPr>
            </a:br>
            <a:endParaRPr lang="cs-CZ" sz="3200" b="1" kern="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695593" y="2053411"/>
            <a:ext cx="8012179" cy="4031873"/>
          </a:xfrm>
          <a:prstGeom prst="rect">
            <a:avLst/>
          </a:prstGeom>
          <a:noFill/>
        </p:spPr>
        <p:txBody>
          <a:bodyPr wrap="square">
            <a:spAutoFit/>
          </a:bodyPr>
          <a:lstStyle/>
          <a:p>
            <a:pPr marL="0" lvl="0" indent="0">
              <a:buNone/>
            </a:pPr>
            <a:r>
              <a:rPr lang="cs-CZ" sz="1600" b="1">
                <a:solidFill>
                  <a:schemeClr val="bg1"/>
                </a:solidFill>
              </a:rPr>
              <a:t>Materiálně-technické vybavení a vytvoření hmotných podmínek pro základní složky IZS (Policie, HZS, ZZS) </a:t>
            </a:r>
            <a:r>
              <a:rPr lang="cs-CZ" sz="1600">
                <a:solidFill>
                  <a:schemeClr val="bg1"/>
                </a:solidFill>
              </a:rPr>
              <a:t>pro předcházení změnám klimatu a novým hrozbám, pro zajištění dlouhodobé evakuace obyvatelstva atd. - stanice a technika</a:t>
            </a:r>
          </a:p>
          <a:p>
            <a:pPr marL="0" indent="0">
              <a:buNone/>
            </a:pPr>
            <a:r>
              <a:rPr lang="cs-CZ" sz="1600">
                <a:solidFill>
                  <a:schemeClr val="bg1"/>
                </a:solidFill>
              </a:rPr>
              <a:t>	</a:t>
            </a:r>
            <a:r>
              <a:rPr lang="cs-CZ" sz="1600" u="sng">
                <a:solidFill>
                  <a:schemeClr val="bg1"/>
                </a:solidFill>
              </a:rPr>
              <a:t>Příklady:</a:t>
            </a:r>
            <a:r>
              <a:rPr lang="cs-CZ" sz="1600">
                <a:solidFill>
                  <a:schemeClr val="bg1"/>
                </a:solidFill>
              </a:rPr>
              <a:t> Rekonstrukce hasičské zbrojnice; technický automobil pro zásah při 	haváriích způsobených únikem nebezpečných látek</a:t>
            </a:r>
          </a:p>
          <a:p>
            <a:pPr marL="0" lvl="0" indent="0">
              <a:buNone/>
            </a:pPr>
            <a:endParaRPr lang="cs-CZ" sz="1600" b="1">
              <a:solidFill>
                <a:schemeClr val="bg1"/>
              </a:solidFill>
            </a:endParaRPr>
          </a:p>
          <a:p>
            <a:pPr marL="0" lvl="0" indent="0">
              <a:buNone/>
            </a:pPr>
            <a:r>
              <a:rPr lang="cs-CZ" sz="1600" b="1">
                <a:solidFill>
                  <a:schemeClr val="bg1"/>
                </a:solidFill>
              </a:rPr>
              <a:t>Výstavba a modernizace výcvikových a vzdělávacích středisek </a:t>
            </a:r>
          </a:p>
          <a:p>
            <a:pPr marL="0" indent="0">
              <a:buNone/>
            </a:pPr>
            <a:r>
              <a:rPr lang="cs-CZ" sz="1600">
                <a:solidFill>
                  <a:schemeClr val="bg1"/>
                </a:solidFill>
              </a:rPr>
              <a:t>	</a:t>
            </a:r>
            <a:r>
              <a:rPr lang="cs-CZ" sz="1600" u="sng">
                <a:solidFill>
                  <a:schemeClr val="bg1"/>
                </a:solidFill>
              </a:rPr>
              <a:t>Příklad:</a:t>
            </a:r>
            <a:r>
              <a:rPr lang="cs-CZ" sz="1600">
                <a:solidFill>
                  <a:schemeClr val="bg1"/>
                </a:solidFill>
              </a:rPr>
              <a:t> Výcviková a školící základna pro Zdravotnickou záchrannou službu</a:t>
            </a:r>
          </a:p>
          <a:p>
            <a:pPr marL="0" indent="0">
              <a:buNone/>
            </a:pPr>
            <a:endParaRPr lang="cs-CZ" sz="1600" b="1">
              <a:solidFill>
                <a:schemeClr val="bg1"/>
              </a:solidFill>
            </a:endParaRPr>
          </a:p>
          <a:p>
            <a:pPr marL="0" indent="0">
              <a:buNone/>
            </a:pPr>
            <a:r>
              <a:rPr lang="cs-CZ" sz="1600" b="1">
                <a:solidFill>
                  <a:schemeClr val="bg1"/>
                </a:solidFill>
              </a:rPr>
              <a:t>Modernizace jednotného systému varování a vyrozumění obyvatelstva </a:t>
            </a:r>
          </a:p>
          <a:p>
            <a:pPr marL="0" indent="0">
              <a:buNone/>
            </a:pPr>
            <a:r>
              <a:rPr lang="cs-CZ" sz="1600">
                <a:solidFill>
                  <a:schemeClr val="bg1"/>
                </a:solidFill>
              </a:rPr>
              <a:t>	</a:t>
            </a:r>
            <a:r>
              <a:rPr lang="cs-CZ" sz="1600" u="sng">
                <a:solidFill>
                  <a:schemeClr val="bg1"/>
                </a:solidFill>
              </a:rPr>
              <a:t>Příklad:</a:t>
            </a:r>
            <a:r>
              <a:rPr lang="cs-CZ" sz="1600">
                <a:solidFill>
                  <a:schemeClr val="bg1"/>
                </a:solidFill>
              </a:rPr>
              <a:t> Zavádění nových technických a technologických možností pro 	informování obyvatelstva</a:t>
            </a:r>
          </a:p>
          <a:p>
            <a:pPr marL="0" indent="0">
              <a:buNone/>
            </a:pPr>
            <a:endParaRPr lang="cs-CZ" sz="1600" b="1">
              <a:solidFill>
                <a:schemeClr val="bg1"/>
              </a:solidFill>
            </a:endParaRPr>
          </a:p>
          <a:p>
            <a:pPr marL="0" indent="0">
              <a:buNone/>
            </a:pPr>
            <a:r>
              <a:rPr lang="cs-CZ" sz="1600" b="1">
                <a:solidFill>
                  <a:schemeClr val="bg1"/>
                </a:solidFill>
              </a:rPr>
              <a:t>Výstavba a modernizace strategicky významných ICT systémů základních složek IZS</a:t>
            </a:r>
          </a:p>
          <a:p>
            <a:pPr marL="0" indent="0">
              <a:buNone/>
            </a:pPr>
            <a:r>
              <a:rPr lang="cs-CZ" sz="1600">
                <a:solidFill>
                  <a:schemeClr val="bg1"/>
                </a:solidFill>
              </a:rPr>
              <a:t>	</a:t>
            </a:r>
            <a:r>
              <a:rPr lang="cs-CZ" sz="1600" u="sng">
                <a:solidFill>
                  <a:schemeClr val="bg1"/>
                </a:solidFill>
              </a:rPr>
              <a:t>Příklad:</a:t>
            </a:r>
            <a:r>
              <a:rPr lang="cs-CZ" sz="1600">
                <a:solidFill>
                  <a:schemeClr val="bg1"/>
                </a:solidFill>
              </a:rPr>
              <a:t> Modernizace Národního informačního systému IZS</a:t>
            </a:r>
          </a:p>
        </p:txBody>
      </p:sp>
      <p:pic>
        <p:nvPicPr>
          <p:cNvPr id="4" name="Grafický objekt 3" descr="Policie">
            <a:extLst>
              <a:ext uri="{FF2B5EF4-FFF2-40B4-BE49-F238E27FC236}">
                <a16:creationId xmlns:a16="http://schemas.microsoft.com/office/drawing/2014/main" id="{42A87925-5FE7-431C-A249-A367D48B0C1B}"/>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84512" y="2023374"/>
            <a:ext cx="436270" cy="436270"/>
          </a:xfrm>
          <a:prstGeom prst="rect">
            <a:avLst/>
          </a:prstGeom>
        </p:spPr>
      </p:pic>
      <p:pic>
        <p:nvPicPr>
          <p:cNvPr id="6" name="Grafický objekt 5" descr="Budova">
            <a:extLst>
              <a:ext uri="{FF2B5EF4-FFF2-40B4-BE49-F238E27FC236}">
                <a16:creationId xmlns:a16="http://schemas.microsoft.com/office/drawing/2014/main" id="{03A9C9F5-03D4-4211-A8D3-870C7825CE8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88984" y="3527799"/>
            <a:ext cx="457199" cy="457199"/>
          </a:xfrm>
          <a:prstGeom prst="rect">
            <a:avLst/>
          </a:prstGeom>
        </p:spPr>
      </p:pic>
      <p:pic>
        <p:nvPicPr>
          <p:cNvPr id="8" name="Grafický objekt 7" descr="Megafon">
            <a:extLst>
              <a:ext uri="{FF2B5EF4-FFF2-40B4-BE49-F238E27FC236}">
                <a16:creationId xmlns:a16="http://schemas.microsoft.com/office/drawing/2014/main" id="{F7503544-065D-4BF2-8AA5-27D9CC1AD485}"/>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74047" y="4153332"/>
            <a:ext cx="457200" cy="457200"/>
          </a:xfrm>
          <a:prstGeom prst="rect">
            <a:avLst/>
          </a:prstGeom>
        </p:spPr>
      </p:pic>
      <p:pic>
        <p:nvPicPr>
          <p:cNvPr id="9" name="Grafický objekt 8" descr="Informace">
            <a:extLst>
              <a:ext uri="{FF2B5EF4-FFF2-40B4-BE49-F238E27FC236}">
                <a16:creationId xmlns:a16="http://schemas.microsoft.com/office/drawing/2014/main" id="{65224574-BF88-4E25-B159-82D3977F04DF}"/>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14387" y="5253004"/>
            <a:ext cx="406395" cy="406395"/>
          </a:xfrm>
          <a:prstGeom prst="rect">
            <a:avLst/>
          </a:prstGeom>
        </p:spPr>
      </p:pic>
    </p:spTree>
    <p:extLst>
      <p:ext uri="{BB962C8B-B14F-4D97-AF65-F5344CB8AC3E}">
        <p14:creationId xmlns:p14="http://schemas.microsoft.com/office/powerpoint/2010/main" val="18758542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2185214"/>
          </a:xfrm>
          <a:prstGeom prst="rect">
            <a:avLst/>
          </a:prstGeom>
          <a:noFill/>
        </p:spPr>
        <p:txBody>
          <a:bodyPr wrap="square" rtlCol="0">
            <a:spAutoFit/>
          </a:bodyPr>
          <a:lstStyle/>
          <a:p>
            <a:pPr algn="ctr" defTabSz="914400">
              <a:buClr>
                <a:srgbClr val="000000"/>
              </a:buClr>
              <a:buFont typeface="Arial"/>
              <a:buNone/>
            </a:pPr>
            <a:r>
              <a:rPr lang="cs-CZ" sz="2800" b="1" kern="0">
                <a:solidFill>
                  <a:schemeClr val="bg1"/>
                </a:solidFill>
                <a:cs typeface="Arial" panose="020B0604020202020204" pitchFamily="34" charset="0"/>
                <a:sym typeface="Arial"/>
              </a:rPr>
              <a:t>Specifický cíl 2.1 </a:t>
            </a:r>
            <a:br>
              <a:rPr lang="cs-CZ" sz="2800" b="1" kern="0">
                <a:solidFill>
                  <a:schemeClr val="bg1"/>
                </a:solidFill>
                <a:cs typeface="Arial" panose="020B0604020202020204" pitchFamily="34" charset="0"/>
                <a:sym typeface="Arial"/>
              </a:rPr>
            </a:br>
            <a:r>
              <a:rPr lang="cs-CZ" sz="2800" b="1" kern="0">
                <a:solidFill>
                  <a:schemeClr val="bg1"/>
                </a:solidFill>
                <a:cs typeface="Arial" panose="020B0604020202020204" pitchFamily="34" charset="0"/>
                <a:sym typeface="Arial"/>
              </a:rPr>
              <a:t>Prevence rizik, zvýšení odolnosti a ochrana obyvatelstva</a:t>
            </a:r>
          </a:p>
          <a:p>
            <a:pPr algn="ctr" defTabSz="914400">
              <a:buClr>
                <a:srgbClr val="000000"/>
              </a:buClr>
              <a:buFont typeface="Arial"/>
              <a:buNone/>
            </a:pPr>
            <a:r>
              <a:rPr lang="cs-CZ" sz="2000" kern="0">
                <a:solidFill>
                  <a:schemeClr val="bg1"/>
                </a:solidFill>
                <a:cs typeface="Arial" panose="020B0604020202020204" pitchFamily="34" charset="0"/>
                <a:sym typeface="Arial"/>
              </a:rPr>
              <a:t>Klíčové parametry</a:t>
            </a:r>
            <a:br>
              <a:rPr lang="cs-CZ" sz="3200" b="1" kern="0">
                <a:solidFill>
                  <a:schemeClr val="bg1"/>
                </a:solidFill>
                <a:cs typeface="Arial" panose="020B0604020202020204" pitchFamily="34" charset="0"/>
                <a:sym typeface="Arial"/>
              </a:rPr>
            </a:br>
            <a:endParaRPr lang="cs-CZ" sz="3200" b="1" kern="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629175" y="2212802"/>
            <a:ext cx="8012179" cy="2616614"/>
          </a:xfrm>
          <a:prstGeom prst="rect">
            <a:avLst/>
          </a:prstGeom>
          <a:noFill/>
        </p:spPr>
        <p:txBody>
          <a:bodyPr wrap="square" lIns="91440" tIns="45720" rIns="91440" bIns="45720" anchor="t">
            <a:spAutoFit/>
          </a:bodyPr>
          <a:lstStyle/>
          <a:p>
            <a:pPr marL="285750" marR="0" lvl="0" indent="-285750" algn="l" defTabSz="914400" rtl="0" eaLnBrk="1" fontAlgn="auto" latinLnBrk="0" hangingPunct="1">
              <a:lnSpc>
                <a:spcPct val="200000"/>
              </a:lnSpc>
              <a:spcBef>
                <a:spcPts val="1000"/>
              </a:spcBef>
              <a:spcAft>
                <a:spcPts val="0"/>
              </a:spcAft>
              <a:buClr>
                <a:schemeClr val="bg1"/>
              </a:buClr>
              <a:buSzTx/>
              <a:buFont typeface="Arial" panose="020B0604020202020204" pitchFamily="34" charset="0"/>
              <a:buChar char="•"/>
              <a:tabLst/>
              <a:defRPr/>
            </a:pPr>
            <a:r>
              <a:rPr kumimoji="0" lang="cs-CZ" sz="1600" b="0" i="0" u="none" strike="noStrike" kern="1200" cap="none" spc="0" normalizeH="0" baseline="0" noProof="0">
                <a:ln>
                  <a:noFill/>
                </a:ln>
                <a:solidFill>
                  <a:schemeClr val="bg1"/>
                </a:solidFill>
                <a:effectLst/>
                <a:uLnTx/>
                <a:uFillTx/>
                <a:latin typeface="Arial"/>
                <a:ea typeface="+mn-ea"/>
                <a:cs typeface="Arial"/>
                <a:sym typeface="Arial"/>
              </a:rPr>
              <a:t>Projekty Zdravotnické záchranné služby musí být v souladu s Regionálním akčním plánem (RAP)</a:t>
            </a:r>
          </a:p>
          <a:p>
            <a:pPr marL="285750" marR="0" lvl="0" indent="-285750" algn="l" defTabSz="914400" rtl="0" eaLnBrk="1" fontAlgn="auto" latinLnBrk="0" hangingPunct="1">
              <a:lnSpc>
                <a:spcPct val="200000"/>
              </a:lnSpc>
              <a:spcBef>
                <a:spcPts val="1000"/>
              </a:spcBef>
              <a:spcAft>
                <a:spcPts val="0"/>
              </a:spcAft>
              <a:buClr>
                <a:schemeClr val="bg1"/>
              </a:buClr>
              <a:buSzTx/>
              <a:buFont typeface="Arial" panose="020B0604020202020204" pitchFamily="34" charset="0"/>
              <a:buChar char="•"/>
              <a:tabLst/>
              <a:defRPr/>
            </a:pPr>
            <a:r>
              <a:rPr kumimoji="0" lang="cs-CZ" sz="1600" b="0" i="0" u="none" strike="noStrike" kern="1200" cap="none" spc="0" normalizeH="0" baseline="0" noProof="0">
                <a:ln>
                  <a:noFill/>
                </a:ln>
                <a:solidFill>
                  <a:schemeClr val="bg1"/>
                </a:solidFill>
                <a:effectLst/>
                <a:uLnTx/>
                <a:uFillTx/>
                <a:latin typeface="Arial"/>
                <a:ea typeface="+mn-ea"/>
                <a:cs typeface="Arial"/>
                <a:sym typeface="Arial"/>
              </a:rPr>
              <a:t>Žadatelé - výhradně základní složky IZS (Policie, HZS ČR, ZZS), </a:t>
            </a:r>
            <a:r>
              <a:rPr kumimoji="0" lang="cs-CZ" sz="1600" b="0" i="0" u="none" strike="noStrike" kern="1200" cap="none" spc="0" normalizeH="0" baseline="0" noProof="0">
                <a:ln>
                  <a:noFill/>
                </a:ln>
                <a:solidFill>
                  <a:srgbClr val="FF0000"/>
                </a:solidFill>
                <a:effectLst/>
                <a:uLnTx/>
                <a:uFillTx/>
                <a:latin typeface="Arial"/>
                <a:ea typeface="+mn-ea"/>
                <a:cs typeface="Arial"/>
                <a:sym typeface="Arial"/>
              </a:rPr>
              <a:t>ne obce</a:t>
            </a:r>
            <a:endParaRPr lang="cs-CZ" sz="1600" b="0" i="0" u="none" strike="noStrike" kern="1200" cap="none" spc="0" normalizeH="0" baseline="0" noProof="0">
              <a:ln>
                <a:noFill/>
              </a:ln>
              <a:solidFill>
                <a:srgbClr val="FF0000"/>
              </a:solidFill>
              <a:effectLst/>
              <a:uLnTx/>
              <a:uFillTx/>
              <a:latin typeface="Arial"/>
              <a:cs typeface="Arial"/>
            </a:endParaRPr>
          </a:p>
          <a:p>
            <a:pPr marL="285750" marR="0" lvl="0" indent="-285750" algn="l" defTabSz="914400" rtl="0" eaLnBrk="1" fontAlgn="auto" latinLnBrk="0" hangingPunct="1">
              <a:lnSpc>
                <a:spcPct val="100000"/>
              </a:lnSpc>
              <a:spcBef>
                <a:spcPts val="1000"/>
              </a:spcBef>
              <a:spcAft>
                <a:spcPts val="0"/>
              </a:spcAft>
              <a:buClr>
                <a:schemeClr val="bg1"/>
              </a:buClr>
              <a:buSzTx/>
              <a:buFont typeface="Arial" panose="020B0604020202020204" pitchFamily="34" charset="0"/>
              <a:buChar char="•"/>
              <a:tabLst/>
              <a:defRPr/>
            </a:pPr>
            <a:r>
              <a:rPr kumimoji="0" lang="cs-CZ" sz="1600" b="0" i="0" u="none" strike="noStrike" kern="1200" cap="none" spc="0" normalizeH="0" baseline="0" noProof="0">
                <a:ln>
                  <a:noFill/>
                </a:ln>
                <a:solidFill>
                  <a:schemeClr val="bg1"/>
                </a:solidFill>
                <a:effectLst/>
                <a:uLnTx/>
                <a:uFillTx/>
                <a:latin typeface="Arial"/>
                <a:ea typeface="+mn-ea"/>
                <a:cs typeface="Arial"/>
                <a:sym typeface="Arial"/>
              </a:rPr>
              <a:t>Výstavba nových budov - požadavky na budovu s téměř nulovou spotřebou energie</a:t>
            </a:r>
          </a:p>
          <a:p>
            <a:pPr marL="285750" marR="0" lvl="0" indent="-285750" algn="l" defTabSz="914400" rtl="0" eaLnBrk="1" fontAlgn="auto" latinLnBrk="0" hangingPunct="1">
              <a:lnSpc>
                <a:spcPct val="200000"/>
              </a:lnSpc>
              <a:spcBef>
                <a:spcPts val="1000"/>
              </a:spcBef>
              <a:spcAft>
                <a:spcPts val="0"/>
              </a:spcAft>
              <a:buClr>
                <a:schemeClr val="bg1"/>
              </a:buClr>
              <a:buSzTx/>
              <a:buFont typeface="Arial" panose="020B0604020202020204" pitchFamily="34" charset="0"/>
              <a:buChar char="•"/>
              <a:tabLst/>
              <a:defRPr/>
            </a:pPr>
            <a:r>
              <a:rPr kumimoji="0" lang="cs-CZ" sz="1600" b="0" i="0" u="none" strike="noStrike" kern="1200" cap="none" spc="0" normalizeH="0" baseline="0" noProof="0">
                <a:ln>
                  <a:noFill/>
                </a:ln>
                <a:solidFill>
                  <a:schemeClr val="bg1"/>
                </a:solidFill>
                <a:effectLst/>
                <a:uLnTx/>
                <a:uFillTx/>
                <a:latin typeface="Arial"/>
                <a:ea typeface="+mn-ea"/>
                <a:cs typeface="Arial"/>
                <a:sym typeface="Arial"/>
              </a:rPr>
              <a:t>V případě změny dokončené budovy – podmínka snížení energetické náročnosti  </a:t>
            </a:r>
          </a:p>
        </p:txBody>
      </p:sp>
    </p:spTree>
    <p:extLst>
      <p:ext uri="{BB962C8B-B14F-4D97-AF65-F5344CB8AC3E}">
        <p14:creationId xmlns:p14="http://schemas.microsoft.com/office/powerpoint/2010/main" val="17664764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BCBEACEB-DC28-4E49-A7FE-741AB8189826}"/>
              </a:ext>
            </a:extLst>
          </p:cNvPr>
          <p:cNvSpPr txBox="1"/>
          <p:nvPr/>
        </p:nvSpPr>
        <p:spPr>
          <a:xfrm>
            <a:off x="502647" y="498020"/>
            <a:ext cx="8138707" cy="2000548"/>
          </a:xfrm>
          <a:prstGeom prst="rect">
            <a:avLst/>
          </a:prstGeom>
          <a:noFill/>
        </p:spPr>
        <p:txBody>
          <a:bodyPr wrap="square" rtlCol="0">
            <a:spAutoFit/>
          </a:bodyPr>
          <a:lstStyle/>
          <a:p>
            <a:pPr algn="ctr" defTabSz="914400">
              <a:buClr>
                <a:srgbClr val="000000"/>
              </a:buClr>
            </a:pPr>
            <a:r>
              <a:rPr lang="cs-CZ" sz="2400" b="1" kern="0">
                <a:solidFill>
                  <a:schemeClr val="bg1"/>
                </a:solidFill>
                <a:cs typeface="Arial" panose="020B0604020202020204" pitchFamily="34" charset="0"/>
                <a:sym typeface="Arial"/>
              </a:rPr>
              <a:t>Specifický cíl 2.1 </a:t>
            </a:r>
            <a:br>
              <a:rPr lang="cs-CZ" sz="2400" b="1" kern="0">
                <a:solidFill>
                  <a:schemeClr val="bg1"/>
                </a:solidFill>
                <a:cs typeface="Arial" panose="020B0604020202020204" pitchFamily="34" charset="0"/>
                <a:sym typeface="Arial"/>
              </a:rPr>
            </a:br>
            <a:r>
              <a:rPr lang="cs-CZ" sz="2400" b="1" kern="0">
                <a:solidFill>
                  <a:schemeClr val="bg1"/>
                </a:solidFill>
                <a:cs typeface="Arial" panose="020B0604020202020204" pitchFamily="34" charset="0"/>
                <a:sym typeface="Arial"/>
              </a:rPr>
              <a:t>Prevence rizik, zvýšení odolnosti a ochrana obyvatelstva</a:t>
            </a:r>
          </a:p>
          <a:p>
            <a:pPr algn="ctr" defTabSz="914400">
              <a:buClr>
                <a:srgbClr val="000000"/>
              </a:buClr>
              <a:buFont typeface="Arial"/>
              <a:buNone/>
            </a:pPr>
            <a:r>
              <a:rPr lang="cs-CZ" sz="2000" kern="0">
                <a:solidFill>
                  <a:schemeClr val="bg1"/>
                </a:solidFill>
                <a:cs typeface="Arial" panose="020B0604020202020204" pitchFamily="34" charset="0"/>
                <a:sym typeface="Arial"/>
              </a:rPr>
              <a:t>Aktuální stav přípravy SC</a:t>
            </a:r>
            <a:br>
              <a:rPr lang="cs-CZ" sz="3200" b="1" kern="0">
                <a:solidFill>
                  <a:schemeClr val="bg1"/>
                </a:solidFill>
                <a:cs typeface="Arial" panose="020B0604020202020204" pitchFamily="34" charset="0"/>
                <a:sym typeface="Arial"/>
              </a:rPr>
            </a:br>
            <a:endParaRPr lang="cs-CZ" sz="3200" b="1" kern="0">
              <a:solidFill>
                <a:schemeClr val="bg1"/>
              </a:solidFill>
              <a:cs typeface="Arial" panose="020B0604020202020204" pitchFamily="34" charset="0"/>
              <a:sym typeface="Arial"/>
            </a:endParaRPr>
          </a:p>
        </p:txBody>
      </p:sp>
      <p:sp>
        <p:nvSpPr>
          <p:cNvPr id="6" name="TextovéPole 5">
            <a:extLst>
              <a:ext uri="{FF2B5EF4-FFF2-40B4-BE49-F238E27FC236}">
                <a16:creationId xmlns:a16="http://schemas.microsoft.com/office/drawing/2014/main" id="{510B6CD0-7A87-4817-8671-208A9F1B2CFF}"/>
              </a:ext>
            </a:extLst>
          </p:cNvPr>
          <p:cNvSpPr txBox="1"/>
          <p:nvPr/>
        </p:nvSpPr>
        <p:spPr>
          <a:xfrm>
            <a:off x="629175" y="2212802"/>
            <a:ext cx="8012179" cy="3611758"/>
          </a:xfrm>
          <a:prstGeom prst="rect">
            <a:avLst/>
          </a:prstGeom>
          <a:noFill/>
        </p:spPr>
        <p:txBody>
          <a:bodyPr wrap="square">
            <a:spAutoFit/>
          </a:bodyPr>
          <a:lstStyle/>
          <a:p>
            <a:pPr>
              <a:spcAft>
                <a:spcPts val="450"/>
              </a:spcAft>
            </a:pPr>
            <a:r>
              <a:rPr lang="cs-CZ" sz="1600" b="1" u="sng">
                <a:solidFill>
                  <a:schemeClr val="bg1"/>
                </a:solidFill>
                <a:latin typeface="Arial" panose="020B0604020202020204" pitchFamily="34" charset="0"/>
                <a:ea typeface="Calibri" panose="020F0502020204030204" pitchFamily="34" charset="0"/>
                <a:cs typeface="Times New Roman" panose="02020603050405020304" pitchFamily="18" charset="0"/>
              </a:rPr>
              <a:t>TECHNIKA</a:t>
            </a:r>
            <a:endParaRPr lang="cs-CZ" sz="1600">
              <a:solidFill>
                <a:schemeClr val="bg1"/>
              </a:solidFill>
              <a:latin typeface="Arial" panose="020B0604020202020204" pitchFamily="34" charset="0"/>
              <a:ea typeface="Calibri" panose="020F0502020204030204" pitchFamily="34" charset="0"/>
              <a:cs typeface="Times New Roman" panose="02020603050405020304" pitchFamily="18" charset="0"/>
            </a:endParaRPr>
          </a:p>
          <a:p>
            <a:pPr algn="just">
              <a:spcAft>
                <a:spcPts val="450"/>
              </a:spcAft>
            </a:pPr>
            <a:r>
              <a:rPr lang="cs-CZ" sz="1600">
                <a:solidFill>
                  <a:schemeClr val="bg1"/>
                </a:solidFill>
                <a:latin typeface="Arial" panose="020B0604020202020204" pitchFamily="34" charset="0"/>
                <a:ea typeface="Times New Roman" panose="02020603050405020304" pitchFamily="18" charset="0"/>
              </a:rPr>
              <a:t>V případě </a:t>
            </a:r>
            <a:r>
              <a:rPr lang="cs-CZ" sz="1600" u="sng">
                <a:solidFill>
                  <a:schemeClr val="bg1"/>
                </a:solidFill>
                <a:latin typeface="Arial" panose="020B0604020202020204" pitchFamily="34" charset="0"/>
                <a:ea typeface="Times New Roman" panose="02020603050405020304" pitchFamily="18" charset="0"/>
              </a:rPr>
              <a:t>nákupu vozidel</a:t>
            </a:r>
            <a:r>
              <a:rPr lang="cs-CZ" sz="1600">
                <a:solidFill>
                  <a:schemeClr val="bg1"/>
                </a:solidFill>
                <a:latin typeface="Arial" panose="020B0604020202020204" pitchFamily="34" charset="0"/>
                <a:ea typeface="Times New Roman" panose="02020603050405020304" pitchFamily="18" charset="0"/>
              </a:rPr>
              <a:t> kategorií L a M1 se bude jednat o vozidla:</a:t>
            </a:r>
          </a:p>
          <a:p>
            <a:pPr marL="257175" indent="-257175">
              <a:spcAft>
                <a:spcPts val="450"/>
              </a:spcAft>
              <a:buFont typeface="Symbol" panose="05050102010706020507" pitchFamily="18" charset="2"/>
              <a:buChar char=""/>
            </a:pPr>
            <a:r>
              <a:rPr lang="cs-CZ" sz="1600">
                <a:solidFill>
                  <a:schemeClr val="bg1"/>
                </a:solidFill>
                <a:latin typeface="Arial" panose="020B0604020202020204" pitchFamily="34" charset="0"/>
                <a:ea typeface="Calibri" panose="020F0502020204030204" pitchFamily="34" charset="0"/>
                <a:cs typeface="Times New Roman" panose="02020603050405020304" pitchFamily="18" charset="0"/>
              </a:rPr>
              <a:t>Na alternativní paliva (CNG/elektro/vodík) NEBO </a:t>
            </a:r>
          </a:p>
          <a:p>
            <a:pPr marL="257175" indent="-257175">
              <a:spcAft>
                <a:spcPts val="450"/>
              </a:spcAft>
              <a:buFont typeface="Symbol" panose="05050102010706020507" pitchFamily="18" charset="2"/>
              <a:buChar char=""/>
            </a:pPr>
            <a:r>
              <a:rPr lang="cs-CZ" sz="1600">
                <a:solidFill>
                  <a:schemeClr val="bg1"/>
                </a:solidFill>
                <a:latin typeface="Arial" panose="020B0604020202020204" pitchFamily="34" charset="0"/>
                <a:ea typeface="Calibri" panose="020F0502020204030204" pitchFamily="34" charset="0"/>
                <a:cs typeface="Times New Roman" panose="02020603050405020304" pitchFamily="18" charset="0"/>
              </a:rPr>
              <a:t>Na konvenční paliva (benzín/diesel) splňující emisní limit 95 g CO2/km. </a:t>
            </a:r>
          </a:p>
          <a:p>
            <a:pPr>
              <a:spcAft>
                <a:spcPts val="450"/>
              </a:spcAft>
            </a:pPr>
            <a:endParaRPr lang="cs-CZ" sz="1600">
              <a:solidFill>
                <a:schemeClr val="bg1"/>
              </a:solidFill>
              <a:latin typeface="Arial" panose="020B0604020202020204" pitchFamily="34" charset="0"/>
              <a:ea typeface="Calibri" panose="020F0502020204030204" pitchFamily="34" charset="0"/>
              <a:cs typeface="Times New Roman" panose="02020603050405020304" pitchFamily="18" charset="0"/>
            </a:endParaRPr>
          </a:p>
          <a:p>
            <a:pPr algn="just">
              <a:spcAft>
                <a:spcPts val="450"/>
              </a:spcAft>
            </a:pPr>
            <a:r>
              <a:rPr lang="cs-CZ" sz="1600" u="sng">
                <a:solidFill>
                  <a:schemeClr val="bg1"/>
                </a:solidFill>
                <a:latin typeface="Arial" panose="020B0604020202020204" pitchFamily="34" charset="0"/>
                <a:ea typeface="Times New Roman" panose="02020603050405020304" pitchFamily="18" charset="0"/>
              </a:rPr>
              <a:t>Výjimkou</a:t>
            </a:r>
            <a:r>
              <a:rPr lang="cs-CZ" sz="1600">
                <a:solidFill>
                  <a:schemeClr val="bg1"/>
                </a:solidFill>
                <a:latin typeface="Arial" panose="020B0604020202020204" pitchFamily="34" charset="0"/>
                <a:ea typeface="Times New Roman" panose="02020603050405020304" pitchFamily="18" charset="0"/>
              </a:rPr>
              <a:t> jsou vozidla:</a:t>
            </a:r>
          </a:p>
          <a:p>
            <a:pPr marL="257175" indent="-257175">
              <a:spcAft>
                <a:spcPts val="450"/>
              </a:spcAft>
              <a:buFont typeface="Symbol" panose="05050102010706020507" pitchFamily="18" charset="2"/>
              <a:buChar char=""/>
            </a:pPr>
            <a:r>
              <a:rPr lang="cs-CZ" sz="1600">
                <a:solidFill>
                  <a:schemeClr val="bg1"/>
                </a:solidFill>
                <a:latin typeface="Arial" panose="020B0604020202020204" pitchFamily="34" charset="0"/>
                <a:ea typeface="Calibri" panose="020F0502020204030204" pitchFamily="34" charset="0"/>
                <a:cs typeface="Times New Roman" panose="02020603050405020304" pitchFamily="18" charset="0"/>
              </a:rPr>
              <a:t>Určená pro rychlou lékařskou pomoc, rychlou zdravotnickou pomoc, vozidel zařazených do systému rendez-vous zdravotnické záchranné služby kraje </a:t>
            </a:r>
          </a:p>
          <a:p>
            <a:pPr marL="257175" indent="-257175">
              <a:spcAft>
                <a:spcPts val="450"/>
              </a:spcAft>
              <a:buFont typeface="Symbol" panose="05050102010706020507" pitchFamily="18" charset="2"/>
              <a:buChar char=""/>
            </a:pPr>
            <a:r>
              <a:rPr lang="cs-CZ" sz="1600">
                <a:solidFill>
                  <a:schemeClr val="bg1"/>
                </a:solidFill>
                <a:latin typeface="Arial" panose="020B0604020202020204" pitchFamily="34" charset="0"/>
                <a:ea typeface="Calibri" panose="020F0502020204030204" pitchFamily="34" charset="0"/>
                <a:cs typeface="Times New Roman" panose="02020603050405020304" pitchFamily="18" charset="0"/>
              </a:rPr>
              <a:t>Požární ochrany podle zvláštního právního předpisu (vyhláška č. 35/2007 Sb., o technických podmínkách požární techniky, ve znění pozdějších předpisů)</a:t>
            </a:r>
          </a:p>
          <a:p>
            <a:pPr marR="0" lvl="0" algn="l" defTabSz="914400" rtl="0" eaLnBrk="1" fontAlgn="auto" latinLnBrk="0" hangingPunct="1">
              <a:lnSpc>
                <a:spcPct val="200000"/>
              </a:lnSpc>
              <a:spcBef>
                <a:spcPts val="1000"/>
              </a:spcBef>
              <a:spcAft>
                <a:spcPts val="0"/>
              </a:spcAft>
              <a:buClr>
                <a:schemeClr val="bg1"/>
              </a:buClr>
              <a:buSzTx/>
              <a:tabLst/>
              <a:defRPr/>
            </a:pPr>
            <a:r>
              <a:rPr kumimoji="0" lang="cs-CZ" sz="1600" b="0" i="0" u="none" strike="noStrike" kern="1200" cap="none" spc="0" normalizeH="0" baseline="0" noProof="0">
                <a:ln>
                  <a:noFill/>
                </a:ln>
                <a:solidFill>
                  <a:schemeClr val="bg1"/>
                </a:solidFill>
                <a:effectLst/>
                <a:uLnTx/>
                <a:uFillTx/>
                <a:latin typeface="Arial"/>
                <a:ea typeface="+mn-ea"/>
                <a:cs typeface="Arial"/>
                <a:sym typeface="Arial"/>
              </a:rPr>
              <a:t> </a:t>
            </a:r>
          </a:p>
        </p:txBody>
      </p:sp>
    </p:spTree>
    <p:extLst>
      <p:ext uri="{BB962C8B-B14F-4D97-AF65-F5344CB8AC3E}">
        <p14:creationId xmlns:p14="http://schemas.microsoft.com/office/powerpoint/2010/main" val="41014112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BB74C0B9-31DC-4F35-8DAF-5CA1AD19EA7C}"/>
              </a:ext>
            </a:extLst>
          </p:cNvPr>
          <p:cNvSpPr txBox="1"/>
          <p:nvPr/>
        </p:nvSpPr>
        <p:spPr>
          <a:xfrm>
            <a:off x="309593" y="498020"/>
            <a:ext cx="8524813" cy="1138773"/>
          </a:xfrm>
          <a:prstGeom prst="rect">
            <a:avLst/>
          </a:prstGeom>
          <a:noFill/>
        </p:spPr>
        <p:txBody>
          <a:bodyPr wrap="square" rtlCol="0">
            <a:spAutoFit/>
          </a:bodyPr>
          <a:lstStyle/>
          <a:p>
            <a:pPr algn="ctr" defTabSz="914400">
              <a:buClr>
                <a:srgbClr val="000000"/>
              </a:buClr>
            </a:pPr>
            <a:r>
              <a:rPr lang="cs-CZ" sz="2400" b="1" kern="0">
                <a:solidFill>
                  <a:schemeClr val="bg1"/>
                </a:solidFill>
                <a:cs typeface="Arial" panose="020B0604020202020204" pitchFamily="34" charset="0"/>
                <a:sym typeface="Arial"/>
              </a:rPr>
              <a:t>Specifický cíl 2.1 </a:t>
            </a:r>
            <a:br>
              <a:rPr lang="cs-CZ" sz="2400" b="1" kern="0">
                <a:solidFill>
                  <a:schemeClr val="bg1"/>
                </a:solidFill>
                <a:cs typeface="Arial" panose="020B0604020202020204" pitchFamily="34" charset="0"/>
                <a:sym typeface="Arial"/>
              </a:rPr>
            </a:br>
            <a:r>
              <a:rPr lang="cs-CZ" sz="2400" b="1" kern="0">
                <a:solidFill>
                  <a:schemeClr val="bg1"/>
                </a:solidFill>
                <a:cs typeface="Arial" panose="020B0604020202020204" pitchFamily="34" charset="0"/>
                <a:sym typeface="Arial"/>
              </a:rPr>
              <a:t>Prevence rizik, zvýšení odolnosti a ochrana obyvatelstva</a:t>
            </a:r>
          </a:p>
          <a:p>
            <a:pPr algn="ctr" defTabSz="914400">
              <a:buClr>
                <a:srgbClr val="000000"/>
              </a:buClr>
              <a:buFont typeface="Arial"/>
              <a:buNone/>
            </a:pPr>
            <a:r>
              <a:rPr lang="cs-CZ" sz="2000" kern="0">
                <a:solidFill>
                  <a:schemeClr val="bg1"/>
                </a:solidFill>
                <a:cs typeface="Arial" panose="020B0604020202020204" pitchFamily="34" charset="0"/>
                <a:sym typeface="Arial"/>
              </a:rPr>
              <a:t>Aktuální stav přípravy SC</a:t>
            </a:r>
            <a:endParaRPr lang="cs-CZ" sz="3200" b="1" kern="0">
              <a:solidFill>
                <a:schemeClr val="bg1"/>
              </a:solidFill>
              <a:cs typeface="Arial" panose="020B0604020202020204" pitchFamily="34" charset="0"/>
              <a:sym typeface="Arial"/>
            </a:endParaRPr>
          </a:p>
        </p:txBody>
      </p:sp>
      <p:sp>
        <p:nvSpPr>
          <p:cNvPr id="8" name="TextovéPole 7">
            <a:extLst>
              <a:ext uri="{FF2B5EF4-FFF2-40B4-BE49-F238E27FC236}">
                <a16:creationId xmlns:a16="http://schemas.microsoft.com/office/drawing/2014/main" id="{29AD808C-B817-4CFA-A641-F044F323EDFB}"/>
              </a:ext>
            </a:extLst>
          </p:cNvPr>
          <p:cNvSpPr txBox="1"/>
          <p:nvPr/>
        </p:nvSpPr>
        <p:spPr>
          <a:xfrm>
            <a:off x="565909" y="1914699"/>
            <a:ext cx="8012179" cy="3924151"/>
          </a:xfrm>
          <a:prstGeom prst="rect">
            <a:avLst/>
          </a:prstGeom>
          <a:noFill/>
        </p:spPr>
        <p:txBody>
          <a:bodyPr wrap="square">
            <a:spAutoFit/>
          </a:bodyPr>
          <a:lstStyle/>
          <a:p>
            <a:pPr>
              <a:spcAft>
                <a:spcPts val="450"/>
              </a:spcAft>
            </a:pPr>
            <a:r>
              <a:rPr lang="cs-CZ" sz="1600" b="1" u="sng">
                <a:solidFill>
                  <a:schemeClr val="bg1"/>
                </a:solidFill>
                <a:latin typeface="Arial" panose="020B0604020202020204" pitchFamily="34" charset="0"/>
                <a:ea typeface="Calibri" panose="020F0502020204030204" pitchFamily="34" charset="0"/>
                <a:cs typeface="Times New Roman" panose="02020603050405020304" pitchFamily="18" charset="0"/>
              </a:rPr>
              <a:t>STANICE</a:t>
            </a:r>
            <a:endParaRPr lang="cs-CZ" sz="1600">
              <a:solidFill>
                <a:schemeClr val="bg1"/>
              </a:solidFill>
              <a:latin typeface="Arial" panose="020B0604020202020204" pitchFamily="34" charset="0"/>
              <a:ea typeface="Calibri" panose="020F0502020204030204" pitchFamily="34" charset="0"/>
              <a:cs typeface="Times New Roman" panose="02020603050405020304" pitchFamily="18" charset="0"/>
            </a:endParaRPr>
          </a:p>
          <a:p>
            <a:pPr>
              <a:spcAft>
                <a:spcPts val="450"/>
              </a:spcAft>
            </a:pPr>
            <a:r>
              <a:rPr lang="cs-CZ" sz="1600">
                <a:solidFill>
                  <a:schemeClr val="bg1"/>
                </a:solidFill>
                <a:latin typeface="Arial" panose="020B0604020202020204" pitchFamily="34" charset="0"/>
                <a:ea typeface="Calibri" panose="020F0502020204030204" pitchFamily="34" charset="0"/>
                <a:cs typeface="Times New Roman" panose="02020603050405020304" pitchFamily="18" charset="0"/>
              </a:rPr>
              <a:t>V případě </a:t>
            </a:r>
            <a:r>
              <a:rPr lang="cs-CZ" sz="1600" u="sng">
                <a:solidFill>
                  <a:schemeClr val="bg1"/>
                </a:solidFill>
                <a:latin typeface="Arial" panose="020B0604020202020204" pitchFamily="34" charset="0"/>
                <a:ea typeface="Calibri" panose="020F0502020204030204" pitchFamily="34" charset="0"/>
                <a:cs typeface="Times New Roman" panose="02020603050405020304" pitchFamily="18" charset="0"/>
              </a:rPr>
              <a:t>rekonstrukce budovy </a:t>
            </a:r>
            <a:r>
              <a:rPr lang="cs-CZ" sz="1600">
                <a:solidFill>
                  <a:schemeClr val="bg1"/>
                </a:solidFill>
                <a:latin typeface="Arial" panose="020B0604020202020204" pitchFamily="34" charset="0"/>
                <a:ea typeface="Calibri" panose="020F0502020204030204" pitchFamily="34" charset="0"/>
                <a:cs typeface="Times New Roman" panose="02020603050405020304" pitchFamily="18" charset="0"/>
              </a:rPr>
              <a:t>dojde ke snížení energetické náročnosti budovy.</a:t>
            </a:r>
            <a:endParaRPr lang="cs-CZ" sz="1600">
              <a:solidFill>
                <a:schemeClr val="bg1"/>
              </a:solidFill>
              <a:latin typeface="Arial" panose="020B0604020202020204" pitchFamily="34" charset="0"/>
              <a:ea typeface="Times New Roman" panose="02020603050405020304" pitchFamily="18" charset="0"/>
            </a:endParaRPr>
          </a:p>
          <a:p>
            <a:pPr>
              <a:spcAft>
                <a:spcPts val="450"/>
              </a:spcAft>
            </a:pPr>
            <a:r>
              <a:rPr lang="cs-CZ" sz="1600">
                <a:solidFill>
                  <a:schemeClr val="bg1"/>
                </a:solidFill>
                <a:latin typeface="Arial" panose="020B0604020202020204" pitchFamily="34" charset="0"/>
                <a:ea typeface="Calibri" panose="020F0502020204030204" pitchFamily="34" charset="0"/>
                <a:cs typeface="Times New Roman" panose="02020603050405020304" pitchFamily="18" charset="0"/>
              </a:rPr>
              <a:t>V případě výstavby </a:t>
            </a:r>
            <a:r>
              <a:rPr lang="cs-CZ" sz="1600" u="sng">
                <a:solidFill>
                  <a:schemeClr val="bg1"/>
                </a:solidFill>
                <a:latin typeface="Arial" panose="020B0604020202020204" pitchFamily="34" charset="0"/>
                <a:ea typeface="Calibri" panose="020F0502020204030204" pitchFamily="34" charset="0"/>
                <a:cs typeface="Times New Roman" panose="02020603050405020304" pitchFamily="18" charset="0"/>
              </a:rPr>
              <a:t>nové budovy </a:t>
            </a:r>
            <a:r>
              <a:rPr lang="cs-CZ" sz="1600">
                <a:solidFill>
                  <a:schemeClr val="bg1"/>
                </a:solidFill>
                <a:latin typeface="Arial" panose="020B0604020202020204" pitchFamily="34" charset="0"/>
                <a:ea typeface="Calibri" panose="020F0502020204030204" pitchFamily="34" charset="0"/>
                <a:cs typeface="Times New Roman" panose="02020603050405020304" pitchFamily="18" charset="0"/>
              </a:rPr>
              <a:t>budou splněny požadavky pasivního standardu (týká se i přístaveb a nástaveb). V případech, u kterých s ohledem na specifický typ provozování, nelze docílit pasivního standardu, bude umožněn tzv. Vysoký energetický standard.</a:t>
            </a:r>
            <a:endParaRPr lang="cs-CZ" sz="1600" u="sng">
              <a:solidFill>
                <a:schemeClr val="bg1"/>
              </a:solidFill>
              <a:latin typeface="Arial" panose="020B0604020202020204" pitchFamily="34" charset="0"/>
              <a:ea typeface="Times New Roman" panose="02020603050405020304" pitchFamily="18" charset="0"/>
            </a:endParaRPr>
          </a:p>
          <a:p>
            <a:pPr algn="just">
              <a:spcAft>
                <a:spcPts val="450"/>
              </a:spcAft>
            </a:pPr>
            <a:r>
              <a:rPr lang="cs-CZ" sz="1600" u="sng">
                <a:solidFill>
                  <a:schemeClr val="bg1"/>
                </a:solidFill>
                <a:latin typeface="Arial" panose="020B0604020202020204" pitchFamily="34" charset="0"/>
                <a:ea typeface="Times New Roman" panose="02020603050405020304" pitchFamily="18" charset="0"/>
              </a:rPr>
              <a:t>Požadavky</a:t>
            </a:r>
            <a:r>
              <a:rPr lang="cs-CZ" sz="1600" b="1">
                <a:solidFill>
                  <a:schemeClr val="bg1"/>
                </a:solidFill>
                <a:latin typeface="Arial" panose="020B0604020202020204" pitchFamily="34" charset="0"/>
                <a:ea typeface="Times New Roman" panose="02020603050405020304" pitchFamily="18" charset="0"/>
              </a:rPr>
              <a:t> </a:t>
            </a:r>
            <a:r>
              <a:rPr lang="cs-CZ" sz="1600">
                <a:solidFill>
                  <a:schemeClr val="bg1"/>
                </a:solidFill>
                <a:latin typeface="Arial" panose="020B0604020202020204" pitchFamily="34" charset="0"/>
                <a:ea typeface="Times New Roman" panose="02020603050405020304" pitchFamily="18" charset="0"/>
              </a:rPr>
              <a:t>na budovy </a:t>
            </a:r>
            <a:r>
              <a:rPr lang="cs-CZ" sz="1600" u="sng">
                <a:solidFill>
                  <a:schemeClr val="bg1"/>
                </a:solidFill>
                <a:latin typeface="Arial" panose="020B0604020202020204" pitchFamily="34" charset="0"/>
                <a:ea typeface="Times New Roman" panose="02020603050405020304" pitchFamily="18" charset="0"/>
              </a:rPr>
              <a:t>vychází z následujících dokumentů</a:t>
            </a:r>
            <a:r>
              <a:rPr lang="cs-CZ" sz="1600">
                <a:solidFill>
                  <a:schemeClr val="bg1"/>
                </a:solidFill>
                <a:latin typeface="Arial" panose="020B0604020202020204" pitchFamily="34" charset="0"/>
                <a:ea typeface="Times New Roman" panose="02020603050405020304" pitchFamily="18" charset="0"/>
              </a:rPr>
              <a:t>:</a:t>
            </a:r>
          </a:p>
          <a:p>
            <a:pPr marL="257175" indent="-257175">
              <a:buFont typeface="Symbol" panose="05050102010706020507" pitchFamily="18" charset="2"/>
              <a:buChar char=""/>
            </a:pPr>
            <a:r>
              <a:rPr lang="cs-CZ" sz="1600">
                <a:solidFill>
                  <a:schemeClr val="bg1"/>
                </a:solidFill>
                <a:latin typeface="Arial" panose="020B0604020202020204" pitchFamily="34" charset="0"/>
                <a:ea typeface="Calibri" panose="020F0502020204030204" pitchFamily="34" charset="0"/>
                <a:cs typeface="Times New Roman" panose="02020603050405020304" pitchFamily="18" charset="0"/>
              </a:rPr>
              <a:t>Vyhláška č. 264/2020 Sb., o energetické náročnosti budov</a:t>
            </a:r>
          </a:p>
          <a:p>
            <a:pPr marL="257175" indent="-257175">
              <a:spcAft>
                <a:spcPts val="450"/>
              </a:spcAft>
              <a:buFont typeface="Symbol" panose="05050102010706020507" pitchFamily="18" charset="2"/>
              <a:buChar char=""/>
            </a:pPr>
            <a:r>
              <a:rPr lang="cs-CZ" sz="1600">
                <a:solidFill>
                  <a:schemeClr val="bg1"/>
                </a:solidFill>
                <a:latin typeface="Arial" panose="020B0604020202020204" pitchFamily="34" charset="0"/>
                <a:ea typeface="Calibri" panose="020F0502020204030204" pitchFamily="34" charset="0"/>
                <a:cs typeface="Times New Roman" panose="02020603050405020304" pitchFamily="18" charset="0"/>
              </a:rPr>
              <a:t>Pravidlo správné praxe Hospodářské komory ČR, </a:t>
            </a:r>
            <a:r>
              <a:rPr lang="cs-CZ" sz="1600" err="1">
                <a:solidFill>
                  <a:schemeClr val="bg1"/>
                </a:solidFill>
                <a:latin typeface="Arial" panose="020B0604020202020204" pitchFamily="34" charset="0"/>
                <a:ea typeface="Calibri" panose="020F0502020204030204" pitchFamily="34" charset="0"/>
                <a:cs typeface="Times New Roman" panose="02020603050405020304" pitchFamily="18" charset="0"/>
              </a:rPr>
              <a:t>r.č</a:t>
            </a:r>
            <a:r>
              <a:rPr lang="cs-CZ" sz="1600">
                <a:solidFill>
                  <a:schemeClr val="bg1"/>
                </a:solidFill>
                <a:latin typeface="Arial" panose="020B0604020202020204" pitchFamily="34" charset="0"/>
                <a:ea typeface="Calibri" panose="020F0502020204030204" pitchFamily="34" charset="0"/>
                <a:cs typeface="Times New Roman" panose="02020603050405020304" pitchFamily="18" charset="0"/>
              </a:rPr>
              <a:t>. HKCR/4/17/01 ze dne 16. 8. 2017, TPW 170 01</a:t>
            </a:r>
          </a:p>
          <a:p>
            <a:pPr>
              <a:spcAft>
                <a:spcPts val="450"/>
              </a:spcAft>
            </a:pPr>
            <a:r>
              <a:rPr lang="cs-CZ" sz="1600" u="sng">
                <a:solidFill>
                  <a:schemeClr val="bg1"/>
                </a:solidFill>
                <a:latin typeface="Arial" panose="020B0604020202020204" pitchFamily="34" charset="0"/>
                <a:ea typeface="Calibri" panose="020F0502020204030204" pitchFamily="34" charset="0"/>
                <a:cs typeface="Times New Roman" panose="02020603050405020304" pitchFamily="18" charset="0"/>
              </a:rPr>
              <a:t>Žadatel dokládá</a:t>
            </a:r>
            <a:r>
              <a:rPr lang="cs-CZ" sz="1600">
                <a:solidFill>
                  <a:schemeClr val="bg1"/>
                </a:solidFill>
                <a:latin typeface="Arial" panose="020B0604020202020204" pitchFamily="34" charset="0"/>
                <a:ea typeface="Calibri" panose="020F0502020204030204" pitchFamily="34" charset="0"/>
                <a:cs typeface="Times New Roman" panose="02020603050405020304" pitchFamily="18" charset="0"/>
              </a:rPr>
              <a:t>:</a:t>
            </a:r>
            <a:endParaRPr lang="cs-CZ" sz="1600">
              <a:solidFill>
                <a:schemeClr val="bg1"/>
              </a:solidFill>
              <a:latin typeface="Arial" panose="020B0604020202020204" pitchFamily="34" charset="0"/>
              <a:ea typeface="Times New Roman" panose="02020603050405020304" pitchFamily="18" charset="0"/>
            </a:endParaRPr>
          </a:p>
          <a:p>
            <a:pPr marL="257175" indent="-257175">
              <a:buFont typeface="Symbol" panose="05050102010706020507" pitchFamily="18" charset="2"/>
              <a:buChar char=""/>
            </a:pPr>
            <a:r>
              <a:rPr lang="cs-CZ" sz="1600">
                <a:solidFill>
                  <a:schemeClr val="bg1"/>
                </a:solidFill>
                <a:latin typeface="Arial" panose="020B0604020202020204" pitchFamily="34" charset="0"/>
                <a:ea typeface="Calibri" panose="020F0502020204030204" pitchFamily="34" charset="0"/>
                <a:cs typeface="Times New Roman" panose="02020603050405020304" pitchFamily="18" charset="0"/>
              </a:rPr>
              <a:t>Průkaz energetické náročnosti budovy</a:t>
            </a:r>
          </a:p>
          <a:p>
            <a:pPr marL="257175" indent="-257175">
              <a:buFont typeface="Symbol" panose="05050102010706020507" pitchFamily="18" charset="2"/>
              <a:buChar char=""/>
            </a:pPr>
            <a:r>
              <a:rPr lang="cs-CZ" sz="1600">
                <a:solidFill>
                  <a:schemeClr val="bg1"/>
                </a:solidFill>
                <a:latin typeface="Arial" panose="020B0604020202020204" pitchFamily="34" charset="0"/>
                <a:ea typeface="Calibri" panose="020F0502020204030204" pitchFamily="34" charset="0"/>
                <a:cs typeface="Times New Roman" panose="02020603050405020304" pitchFamily="18" charset="0"/>
              </a:rPr>
              <a:t>Protokol k výpočtu tepelné stability v létě</a:t>
            </a:r>
          </a:p>
          <a:p>
            <a:pPr marL="257175" indent="-257175">
              <a:spcAft>
                <a:spcPts val="450"/>
              </a:spcAft>
              <a:buFont typeface="Symbol" panose="05050102010706020507" pitchFamily="18" charset="2"/>
              <a:buChar char=""/>
            </a:pPr>
            <a:r>
              <a:rPr lang="cs-CZ" sz="1600">
                <a:solidFill>
                  <a:schemeClr val="bg1"/>
                </a:solidFill>
                <a:latin typeface="Arial" panose="020B0604020202020204" pitchFamily="34" charset="0"/>
                <a:ea typeface="Calibri" panose="020F0502020204030204" pitchFamily="34" charset="0"/>
                <a:cs typeface="Times New Roman" panose="02020603050405020304" pitchFamily="18" charset="0"/>
              </a:rPr>
              <a:t>Protokol o měření průvzdušnosti (příloha k realizaci)</a:t>
            </a:r>
          </a:p>
        </p:txBody>
      </p:sp>
    </p:spTree>
    <p:extLst>
      <p:ext uri="{BB962C8B-B14F-4D97-AF65-F5344CB8AC3E}">
        <p14:creationId xmlns:p14="http://schemas.microsoft.com/office/powerpoint/2010/main" val="2575013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EE1421EA-1AFF-4E32-9AB1-BBDBC467A421}"/>
              </a:ext>
            </a:extLst>
          </p:cNvPr>
          <p:cNvSpPr txBox="1"/>
          <p:nvPr/>
        </p:nvSpPr>
        <p:spPr>
          <a:xfrm>
            <a:off x="502647" y="498020"/>
            <a:ext cx="8138707" cy="1631216"/>
          </a:xfrm>
          <a:prstGeom prst="rect">
            <a:avLst/>
          </a:prstGeom>
          <a:noFill/>
        </p:spPr>
        <p:txBody>
          <a:bodyPr wrap="square" rtlCol="0">
            <a:spAutoFit/>
          </a:bodyPr>
          <a:lstStyle/>
          <a:p>
            <a:pPr algn="ctr" defTabSz="914400">
              <a:buClr>
                <a:srgbClr val="000000"/>
              </a:buClr>
              <a:buFont typeface="Arial"/>
              <a:buNone/>
            </a:pPr>
            <a:r>
              <a:rPr lang="cs-CZ" sz="2400" b="1" kern="0">
                <a:solidFill>
                  <a:schemeClr val="bg1"/>
                </a:solidFill>
                <a:cs typeface="Arial" panose="020B0604020202020204" pitchFamily="34" charset="0"/>
                <a:sym typeface="Arial"/>
              </a:rPr>
              <a:t>Specifický cíl 2.1 </a:t>
            </a:r>
            <a:br>
              <a:rPr lang="cs-CZ" sz="2400" b="1" kern="0">
                <a:solidFill>
                  <a:schemeClr val="bg1"/>
                </a:solidFill>
                <a:cs typeface="Arial" panose="020B0604020202020204" pitchFamily="34" charset="0"/>
                <a:sym typeface="Arial"/>
              </a:rPr>
            </a:br>
            <a:r>
              <a:rPr lang="cs-CZ" sz="2400" b="1" kern="0">
                <a:solidFill>
                  <a:schemeClr val="bg1"/>
                </a:solidFill>
                <a:cs typeface="Arial" panose="020B0604020202020204" pitchFamily="34" charset="0"/>
                <a:sym typeface="Arial"/>
              </a:rPr>
              <a:t>Integrovaný záchranný systém</a:t>
            </a:r>
          </a:p>
          <a:p>
            <a:pPr algn="ctr" defTabSz="914400">
              <a:buClr>
                <a:srgbClr val="000000"/>
              </a:buClr>
              <a:buFont typeface="Arial"/>
              <a:buNone/>
            </a:pPr>
            <a:r>
              <a:rPr lang="cs-CZ" sz="2000" kern="0">
                <a:solidFill>
                  <a:schemeClr val="bg1"/>
                </a:solidFill>
                <a:cs typeface="Arial" panose="020B0604020202020204" pitchFamily="34" charset="0"/>
                <a:sym typeface="Arial"/>
              </a:rPr>
              <a:t>Aktuální stav přípravy SC</a:t>
            </a:r>
            <a:br>
              <a:rPr lang="cs-CZ" sz="3200" b="1" kern="0">
                <a:solidFill>
                  <a:schemeClr val="bg1"/>
                </a:solidFill>
                <a:cs typeface="Arial" panose="020B0604020202020204" pitchFamily="34" charset="0"/>
                <a:sym typeface="Arial"/>
              </a:rPr>
            </a:br>
            <a:endParaRPr lang="cs-CZ" sz="3200" b="1" kern="0">
              <a:solidFill>
                <a:schemeClr val="bg1"/>
              </a:solidFill>
              <a:cs typeface="Arial" panose="020B0604020202020204" pitchFamily="34" charset="0"/>
              <a:sym typeface="Arial"/>
            </a:endParaRPr>
          </a:p>
        </p:txBody>
      </p:sp>
      <p:sp>
        <p:nvSpPr>
          <p:cNvPr id="8" name="TextovéPole 7">
            <a:extLst>
              <a:ext uri="{FF2B5EF4-FFF2-40B4-BE49-F238E27FC236}">
                <a16:creationId xmlns:a16="http://schemas.microsoft.com/office/drawing/2014/main" id="{1FBE5C40-BB17-4FC3-BA60-B80746457745}"/>
              </a:ext>
            </a:extLst>
          </p:cNvPr>
          <p:cNvSpPr txBox="1"/>
          <p:nvPr/>
        </p:nvSpPr>
        <p:spPr>
          <a:xfrm>
            <a:off x="629175" y="2219900"/>
            <a:ext cx="8012179" cy="3225242"/>
          </a:xfrm>
          <a:prstGeom prst="rect">
            <a:avLst/>
          </a:prstGeom>
          <a:noFill/>
        </p:spPr>
        <p:txBody>
          <a:bodyPr wrap="square">
            <a:spAutoFit/>
          </a:bodyPr>
          <a:lstStyle/>
          <a:p>
            <a:pPr>
              <a:spcAft>
                <a:spcPts val="450"/>
              </a:spcAft>
            </a:pPr>
            <a:r>
              <a:rPr lang="cs-CZ" b="1" u="sng">
                <a:solidFill>
                  <a:schemeClr val="bg1"/>
                </a:solidFill>
                <a:latin typeface="Arial" panose="020B0604020202020204" pitchFamily="34" charset="0"/>
                <a:ea typeface="Calibri" panose="020F0502020204030204" pitchFamily="34" charset="0"/>
                <a:cs typeface="Times New Roman" panose="02020603050405020304" pitchFamily="18" charset="0"/>
              </a:rPr>
              <a:t>ICT SYSTÉMY</a:t>
            </a:r>
            <a:endParaRPr lang="cs-CZ">
              <a:solidFill>
                <a:schemeClr val="bg1"/>
              </a:solidFill>
              <a:latin typeface="Arial" panose="020B0604020202020204" pitchFamily="34" charset="0"/>
              <a:ea typeface="Calibri" panose="020F0502020204030204" pitchFamily="34" charset="0"/>
              <a:cs typeface="Times New Roman" panose="02020603050405020304" pitchFamily="18" charset="0"/>
            </a:endParaRPr>
          </a:p>
          <a:p>
            <a:pPr algn="just">
              <a:lnSpc>
                <a:spcPct val="200000"/>
              </a:lnSpc>
              <a:spcAft>
                <a:spcPts val="450"/>
              </a:spcAft>
            </a:pPr>
            <a:r>
              <a:rPr lang="cs-CZ">
                <a:solidFill>
                  <a:schemeClr val="bg1"/>
                </a:solidFill>
                <a:latin typeface="Arial" panose="020B0604020202020204" pitchFamily="34" charset="0"/>
                <a:ea typeface="Times New Roman" panose="02020603050405020304" pitchFamily="18" charset="0"/>
              </a:rPr>
              <a:t>V případě rozvoje strategicky významných </a:t>
            </a:r>
            <a:r>
              <a:rPr lang="cs-CZ" b="1">
                <a:solidFill>
                  <a:schemeClr val="bg1"/>
                </a:solidFill>
                <a:latin typeface="Arial" panose="020B0604020202020204" pitchFamily="34" charset="0"/>
                <a:ea typeface="Times New Roman" panose="02020603050405020304" pitchFamily="18" charset="0"/>
              </a:rPr>
              <a:t>ICT systémů</a:t>
            </a:r>
            <a:r>
              <a:rPr lang="cs-CZ">
                <a:solidFill>
                  <a:schemeClr val="bg1"/>
                </a:solidFill>
                <a:latin typeface="Arial" panose="020B0604020202020204" pitchFamily="34" charset="0"/>
                <a:ea typeface="Times New Roman" panose="02020603050405020304" pitchFamily="18" charset="0"/>
              </a:rPr>
              <a:t>:</a:t>
            </a:r>
          </a:p>
          <a:p>
            <a:pPr marL="257175" indent="-257175">
              <a:lnSpc>
                <a:spcPct val="200000"/>
              </a:lnSpc>
              <a:spcAft>
                <a:spcPts val="450"/>
              </a:spcAft>
              <a:buFont typeface="Symbol" panose="05050102010706020507" pitchFamily="18" charset="2"/>
              <a:buChar char=""/>
            </a:pPr>
            <a:r>
              <a:rPr lang="cs-CZ">
                <a:solidFill>
                  <a:schemeClr val="bg1"/>
                </a:solidFill>
                <a:latin typeface="Arial" panose="020B0604020202020204" pitchFamily="34" charset="0"/>
                <a:ea typeface="Calibri" panose="020F0502020204030204" pitchFamily="34" charset="0"/>
                <a:cs typeface="Times New Roman" panose="02020603050405020304" pitchFamily="18" charset="0"/>
              </a:rPr>
              <a:t>systém bude zavádět aspoň </a:t>
            </a:r>
            <a:r>
              <a:rPr lang="cs-CZ" u="sng">
                <a:solidFill>
                  <a:schemeClr val="bg1"/>
                </a:solidFill>
                <a:latin typeface="Arial" panose="020B0604020202020204" pitchFamily="34" charset="0"/>
                <a:ea typeface="Calibri" panose="020F0502020204030204" pitchFamily="34" charset="0"/>
                <a:cs typeface="Times New Roman" panose="02020603050405020304" pitchFamily="18" charset="0"/>
              </a:rPr>
              <a:t>1 novou funkcionalitu</a:t>
            </a:r>
          </a:p>
          <a:p>
            <a:pPr marL="257175" indent="-257175">
              <a:lnSpc>
                <a:spcPct val="200000"/>
              </a:lnSpc>
              <a:spcAft>
                <a:spcPts val="450"/>
              </a:spcAft>
              <a:buFont typeface="Symbol" panose="05050102010706020507" pitchFamily="18" charset="2"/>
              <a:buChar char=""/>
            </a:pPr>
            <a:r>
              <a:rPr lang="cs-CZ" u="sng">
                <a:solidFill>
                  <a:schemeClr val="bg1"/>
                </a:solidFill>
                <a:latin typeface="Arial" panose="020B0604020202020204" pitchFamily="34" charset="0"/>
                <a:ea typeface="Calibri" panose="020F0502020204030204" pitchFamily="34" charset="0"/>
                <a:cs typeface="Times New Roman" panose="02020603050405020304" pitchFamily="18" charset="0"/>
              </a:rPr>
              <a:t>žadatel dokládá </a:t>
            </a:r>
            <a:r>
              <a:rPr lang="cs-CZ">
                <a:solidFill>
                  <a:schemeClr val="bg1"/>
                </a:solidFill>
                <a:latin typeface="Arial" panose="020B0604020202020204" pitchFamily="34" charset="0"/>
                <a:ea typeface="Calibri" panose="020F0502020204030204" pitchFamily="34" charset="0"/>
                <a:cs typeface="Times New Roman" panose="02020603050405020304" pitchFamily="18" charset="0"/>
              </a:rPr>
              <a:t>Souhlasné stanovisko Hlavního architekta eGovernmentu</a:t>
            </a:r>
          </a:p>
          <a:p>
            <a:pPr marL="257175" indent="-257175">
              <a:spcAft>
                <a:spcPts val="450"/>
              </a:spcAft>
              <a:buFont typeface="Symbol" panose="05050102010706020507" pitchFamily="18" charset="2"/>
              <a:buChar char=""/>
            </a:pPr>
            <a:endParaRPr lang="cs-CZ">
              <a:solidFill>
                <a:schemeClr val="bg1"/>
              </a:solidFill>
              <a:latin typeface="Arial" panose="020B0604020202020204" pitchFamily="34" charset="0"/>
              <a:ea typeface="Calibri" panose="020F0502020204030204" pitchFamily="34" charset="0"/>
              <a:cs typeface="Times New Roman" panose="02020603050405020304" pitchFamily="18" charset="0"/>
            </a:endParaRPr>
          </a:p>
          <a:p>
            <a:pPr marR="0" lvl="0" algn="l" defTabSz="914400" rtl="0" eaLnBrk="1" fontAlgn="auto" latinLnBrk="0" hangingPunct="1">
              <a:lnSpc>
                <a:spcPct val="200000"/>
              </a:lnSpc>
              <a:spcBef>
                <a:spcPts val="1000"/>
              </a:spcBef>
              <a:spcAft>
                <a:spcPts val="0"/>
              </a:spcAft>
              <a:buClr>
                <a:schemeClr val="bg1"/>
              </a:buClr>
              <a:buSzTx/>
              <a:tabLst/>
              <a:defRPr/>
            </a:pPr>
            <a:r>
              <a:rPr kumimoji="0" lang="cs-CZ" b="0" i="0" u="none" strike="noStrike" kern="1200" cap="none" spc="0" normalizeH="0" baseline="0" noProof="0">
                <a:ln>
                  <a:noFill/>
                </a:ln>
                <a:solidFill>
                  <a:schemeClr val="bg1"/>
                </a:solidFill>
                <a:effectLst/>
                <a:uLnTx/>
                <a:uFillTx/>
                <a:latin typeface="Arial"/>
                <a:ea typeface="+mn-ea"/>
                <a:cs typeface="Arial"/>
                <a:sym typeface="Arial"/>
              </a:rPr>
              <a:t> </a:t>
            </a:r>
          </a:p>
        </p:txBody>
      </p:sp>
    </p:spTree>
    <p:extLst>
      <p:ext uri="{BB962C8B-B14F-4D97-AF65-F5344CB8AC3E}">
        <p14:creationId xmlns:p14="http://schemas.microsoft.com/office/powerpoint/2010/main" val="7046776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65C60473-6D8C-464B-9745-3FB73D6BEA84}"/>
              </a:ext>
            </a:extLst>
          </p:cNvPr>
          <p:cNvSpPr txBox="1"/>
          <p:nvPr/>
        </p:nvSpPr>
        <p:spPr>
          <a:xfrm>
            <a:off x="1056042" y="2129236"/>
            <a:ext cx="6269192" cy="3249608"/>
          </a:xfrm>
          <a:prstGeom prst="rect">
            <a:avLst/>
          </a:prstGeom>
          <a:noFill/>
        </p:spPr>
        <p:txBody>
          <a:bodyPr wrap="square">
            <a:spAutoFit/>
          </a:bodyPr>
          <a:lstStyle/>
          <a:p>
            <a:pPr lvl="1">
              <a:spcAft>
                <a:spcPts val="450"/>
              </a:spcAft>
            </a:pPr>
            <a:endParaRPr lang="cs-CZ" sz="1600">
              <a:solidFill>
                <a:schemeClr val="bg1"/>
              </a:solidFill>
              <a:latin typeface="Arial" panose="020B0604020202020204" pitchFamily="34" charset="0"/>
              <a:ea typeface="Calibri" panose="020F0502020204030204" pitchFamily="34" charset="0"/>
              <a:cs typeface="Times New Roman" panose="02020603050405020304" pitchFamily="18" charset="0"/>
            </a:endParaRPr>
          </a:p>
          <a:p>
            <a:pPr>
              <a:spcAft>
                <a:spcPts val="450"/>
              </a:spcAft>
            </a:pPr>
            <a:r>
              <a:rPr lang="cs-CZ" sz="1600" b="1">
                <a:solidFill>
                  <a:schemeClr val="bg1"/>
                </a:solidFill>
                <a:latin typeface="Arial" panose="020B0604020202020204" pitchFamily="34" charset="0"/>
                <a:ea typeface="Calibri" panose="020F0502020204030204" pitchFamily="34" charset="0"/>
                <a:cs typeface="Times New Roman" panose="02020603050405020304" pitchFamily="18" charset="0"/>
              </a:rPr>
              <a:t>Pořízení materiálně technického vybavení</a:t>
            </a:r>
          </a:p>
          <a:p>
            <a:pPr marL="628650" lvl="1" indent="-285750">
              <a:spcAft>
                <a:spcPts val="450"/>
              </a:spcAft>
              <a:buFont typeface="Arial" panose="020B0604020202020204" pitchFamily="34" charset="0"/>
              <a:buChar char="•"/>
            </a:pPr>
            <a:r>
              <a:rPr lang="cs-CZ" sz="1600">
                <a:solidFill>
                  <a:schemeClr val="bg1"/>
                </a:solidFill>
                <a:latin typeface="Arial" panose="020B0604020202020204" pitchFamily="34" charset="0"/>
                <a:ea typeface="Calibri" panose="020F0502020204030204" pitchFamily="34" charset="0"/>
                <a:cs typeface="Times New Roman" panose="02020603050405020304" pitchFamily="18" charset="0"/>
              </a:rPr>
              <a:t>v připomínkovém jednání je návrh normativu pro nákup techniky a materiálně technického vybavení jednotek SDH obcí, který bude obdobný jako v IROP 1</a:t>
            </a:r>
          </a:p>
          <a:p>
            <a:pPr>
              <a:spcAft>
                <a:spcPts val="450"/>
              </a:spcAft>
            </a:pPr>
            <a:endParaRPr lang="cs-CZ" sz="1600">
              <a:solidFill>
                <a:schemeClr val="bg1"/>
              </a:solidFill>
              <a:latin typeface="Arial" panose="020B0604020202020204" pitchFamily="34" charset="0"/>
              <a:ea typeface="Calibri" panose="020F0502020204030204" pitchFamily="34" charset="0"/>
              <a:cs typeface="Times New Roman" panose="02020603050405020304" pitchFamily="18" charset="0"/>
            </a:endParaRPr>
          </a:p>
          <a:p>
            <a:pPr>
              <a:spcAft>
                <a:spcPts val="450"/>
              </a:spcAft>
            </a:pPr>
            <a:r>
              <a:rPr lang="cs-CZ" sz="1600" b="1">
                <a:solidFill>
                  <a:schemeClr val="bg1"/>
                </a:solidFill>
                <a:latin typeface="Arial" panose="020B0604020202020204" pitchFamily="34" charset="0"/>
                <a:ea typeface="Calibri" panose="020F0502020204030204" pitchFamily="34" charset="0"/>
                <a:cs typeface="Times New Roman" panose="02020603050405020304" pitchFamily="18" charset="0"/>
              </a:rPr>
              <a:t>Umělé zdroje požární vody</a:t>
            </a:r>
          </a:p>
          <a:p>
            <a:pPr marL="628650" lvl="1" indent="-285750">
              <a:spcAft>
                <a:spcPts val="450"/>
              </a:spcAft>
              <a:buFont typeface="Arial" panose="020B0604020202020204" pitchFamily="34" charset="0"/>
              <a:buChar char="•"/>
            </a:pPr>
            <a:r>
              <a:rPr lang="cs-CZ" sz="1600">
                <a:solidFill>
                  <a:schemeClr val="bg1"/>
                </a:solidFill>
                <a:latin typeface="Arial" panose="020B0604020202020204" pitchFamily="34" charset="0"/>
                <a:ea typeface="Calibri" panose="020F0502020204030204" pitchFamily="34" charset="0"/>
                <a:cs typeface="Times New Roman" panose="02020603050405020304" pitchFamily="18" charset="0"/>
              </a:rPr>
              <a:t>Jsou stanoveny podmínky pro opravu stávajících a výstavby nových umělých zdrojů požární vody</a:t>
            </a:r>
          </a:p>
          <a:p>
            <a:pPr marL="342900" lvl="1">
              <a:spcAft>
                <a:spcPts val="450"/>
              </a:spcAft>
            </a:pPr>
            <a:endParaRPr lang="cs-CZ" sz="1600">
              <a:solidFill>
                <a:schemeClr val="bg1"/>
              </a:solidFill>
              <a:latin typeface="Arial" panose="020B0604020202020204" pitchFamily="34" charset="0"/>
              <a:ea typeface="Calibri" panose="020F0502020204030204" pitchFamily="34" charset="0"/>
              <a:cs typeface="Times New Roman" panose="02020603050405020304" pitchFamily="18" charset="0"/>
            </a:endParaRPr>
          </a:p>
          <a:p>
            <a:pPr marL="214313" indent="-214313">
              <a:spcAft>
                <a:spcPts val="450"/>
              </a:spcAft>
              <a:buFont typeface="Arial" panose="020B0604020202020204" pitchFamily="34" charset="0"/>
              <a:buChar char="•"/>
            </a:pPr>
            <a:endParaRPr lang="cs-CZ" sz="1600">
              <a:solidFill>
                <a:schemeClr val="bg1"/>
              </a:solidFill>
              <a:latin typeface="Arial" panose="020B0604020202020204" pitchFamily="34" charset="0"/>
              <a:ea typeface="Calibri" panose="020F0502020204030204" pitchFamily="34" charset="0"/>
              <a:cs typeface="Times New Roman" panose="02020603050405020304" pitchFamily="18" charset="0"/>
            </a:endParaRPr>
          </a:p>
        </p:txBody>
      </p:sp>
      <p:sp>
        <p:nvSpPr>
          <p:cNvPr id="6" name="TextovéPole 5">
            <a:extLst>
              <a:ext uri="{FF2B5EF4-FFF2-40B4-BE49-F238E27FC236}">
                <a16:creationId xmlns:a16="http://schemas.microsoft.com/office/drawing/2014/main" id="{C3746116-0D35-4B73-86DA-4EFE1D7E60C3}"/>
              </a:ext>
            </a:extLst>
          </p:cNvPr>
          <p:cNvSpPr txBox="1"/>
          <p:nvPr/>
        </p:nvSpPr>
        <p:spPr>
          <a:xfrm>
            <a:off x="277907" y="498020"/>
            <a:ext cx="8615082" cy="1631216"/>
          </a:xfrm>
          <a:prstGeom prst="rect">
            <a:avLst/>
          </a:prstGeom>
          <a:noFill/>
        </p:spPr>
        <p:txBody>
          <a:bodyPr wrap="square" lIns="91440" tIns="45720" rIns="91440" bIns="45720" rtlCol="0" anchor="t">
            <a:spAutoFit/>
          </a:bodyPr>
          <a:lstStyle/>
          <a:p>
            <a:pPr algn="ctr" defTabSz="914400">
              <a:buClr>
                <a:srgbClr val="000000"/>
              </a:buClr>
            </a:pPr>
            <a:r>
              <a:rPr lang="cs-CZ" sz="2400" b="1" kern="0" dirty="0">
                <a:solidFill>
                  <a:schemeClr val="bg1"/>
                </a:solidFill>
                <a:cs typeface="Arial"/>
                <a:sym typeface="Arial"/>
              </a:rPr>
              <a:t>Specifický cíl 5.1 </a:t>
            </a:r>
            <a:br>
              <a:rPr lang="cs-CZ" sz="2400" b="1" kern="0" dirty="0">
                <a:cs typeface="Arial" panose="020B0604020202020204" pitchFamily="34" charset="0"/>
              </a:rPr>
            </a:br>
            <a:r>
              <a:rPr lang="cs-CZ" sz="2400" b="1" kern="0" dirty="0">
                <a:solidFill>
                  <a:schemeClr val="bg1"/>
                </a:solidFill>
                <a:cs typeface="Arial"/>
                <a:sym typeface="Arial"/>
              </a:rPr>
              <a:t>Prevence rizik, zvýšení odolnosti a ochrana obyvatelstva</a:t>
            </a:r>
          </a:p>
          <a:p>
            <a:pPr algn="ctr" defTabSz="914400">
              <a:buClr>
                <a:srgbClr val="000000"/>
              </a:buClr>
              <a:buFont typeface="Arial"/>
              <a:buNone/>
            </a:pPr>
            <a:r>
              <a:rPr lang="cs-CZ" sz="2000" kern="0" dirty="0">
                <a:solidFill>
                  <a:schemeClr val="bg1"/>
                </a:solidFill>
                <a:cs typeface="Arial"/>
                <a:sym typeface="Arial"/>
              </a:rPr>
              <a:t>Aktuální stav přípravy SC</a:t>
            </a:r>
            <a:br>
              <a:rPr lang="cs-CZ" sz="3200" b="1" kern="0" dirty="0">
                <a:cs typeface="Arial" panose="020B0604020202020204" pitchFamily="34" charset="0"/>
              </a:rPr>
            </a:br>
            <a:endParaRPr lang="cs-CZ" sz="3200" b="1" kern="0">
              <a:solidFill>
                <a:schemeClr val="bg1"/>
              </a:solidFill>
              <a:cs typeface="Arial" panose="020B0604020202020204" pitchFamily="34" charset="0"/>
              <a:sym typeface="Arial"/>
            </a:endParaRPr>
          </a:p>
        </p:txBody>
      </p:sp>
    </p:spTree>
    <p:extLst>
      <p:ext uri="{BB962C8B-B14F-4D97-AF65-F5344CB8AC3E}">
        <p14:creationId xmlns:p14="http://schemas.microsoft.com/office/powerpoint/2010/main" val="25947160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p:cNvPicPr>
            <a:picLocks noChangeAspect="1"/>
          </p:cNvPicPr>
          <p:nvPr/>
        </p:nvPicPr>
        <p:blipFill>
          <a:blip r:embed="rId2"/>
          <a:srcRect l="5537" r="5537"/>
          <a:stretch/>
        </p:blipFill>
        <p:spPr>
          <a:xfrm>
            <a:off x="20" y="1"/>
            <a:ext cx="9143980" cy="6857999"/>
          </a:xfrm>
          <a:prstGeom prst="rect">
            <a:avLst/>
          </a:prstGeom>
          <a:effectLst>
            <a:glow>
              <a:schemeClr val="accent1">
                <a:alpha val="40000"/>
              </a:schemeClr>
            </a:glow>
          </a:effectLst>
        </p:spPr>
      </p:pic>
      <p:sp>
        <p:nvSpPr>
          <p:cNvPr id="4" name="TextovéPole 3">
            <a:extLst>
              <a:ext uri="{FF2B5EF4-FFF2-40B4-BE49-F238E27FC236}">
                <a16:creationId xmlns:a16="http://schemas.microsoft.com/office/drawing/2014/main" id="{EC9D8B61-96A1-4820-82EA-0BDCF7B9A541}"/>
              </a:ext>
            </a:extLst>
          </p:cNvPr>
          <p:cNvSpPr txBox="1"/>
          <p:nvPr/>
        </p:nvSpPr>
        <p:spPr>
          <a:xfrm>
            <a:off x="117466" y="58724"/>
            <a:ext cx="8100437" cy="584775"/>
          </a:xfrm>
          <a:prstGeom prst="rect">
            <a:avLst/>
          </a:prstGeom>
          <a:solidFill>
            <a:srgbClr val="0B55A2">
              <a:alpha val="74000"/>
            </a:srgb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cs-CZ" sz="3200" b="1"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Arial"/>
              </a:rPr>
              <a:t>Příklad: Velkokapacitní požární cisterna</a:t>
            </a:r>
          </a:p>
        </p:txBody>
      </p:sp>
      <p:sp>
        <p:nvSpPr>
          <p:cNvPr id="6" name="Nadpis 5">
            <a:extLst>
              <a:ext uri="{FF2B5EF4-FFF2-40B4-BE49-F238E27FC236}">
                <a16:creationId xmlns:a16="http://schemas.microsoft.com/office/drawing/2014/main" id="{6810A412-30D5-460D-990E-3E994EAD7F7B}"/>
              </a:ext>
            </a:extLst>
          </p:cNvPr>
          <p:cNvSpPr>
            <a:spLocks noGrp="1"/>
          </p:cNvSpPr>
          <p:nvPr>
            <p:ph type="title"/>
          </p:nvPr>
        </p:nvSpPr>
        <p:spPr/>
        <p:txBody>
          <a:bodyPr/>
          <a:lstStyle/>
          <a:p>
            <a:br>
              <a:rPr kumimoji="0" lang="cs-CZ" sz="3600" b="1"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Arial"/>
              </a:rPr>
            </a:br>
            <a:endParaRPr lang="cs-CZ"/>
          </a:p>
        </p:txBody>
      </p:sp>
    </p:spTree>
    <p:extLst>
      <p:ext uri="{BB962C8B-B14F-4D97-AF65-F5344CB8AC3E}">
        <p14:creationId xmlns:p14="http://schemas.microsoft.com/office/powerpoint/2010/main" val="211733029"/>
      </p:ext>
    </p:extLst>
  </p:cSld>
  <p:clrMapOvr>
    <a:masterClrMapping/>
  </p:clrMapOvr>
  <p:transition spd="slow">
    <p:push/>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11B9097-D240-154A-A09B-2A85D58E1FD7}"/>
              </a:ext>
            </a:extLst>
          </p:cNvPr>
          <p:cNvSpPr txBox="1">
            <a:spLocks/>
          </p:cNvSpPr>
          <p:nvPr/>
        </p:nvSpPr>
        <p:spPr>
          <a:xfrm>
            <a:off x="1127929" y="1716045"/>
            <a:ext cx="7158440" cy="4129584"/>
          </a:xfrm>
          <a:prstGeom prst="rect">
            <a:avLst/>
          </a:prstGeom>
        </p:spPr>
        <p:txBody>
          <a:bodyPr>
            <a:normAutofit/>
          </a:bodyPr>
          <a:lstStyle>
            <a:lvl1pPr marL="0" indent="0" algn="l" defTabSz="457200" rtl="0" eaLnBrk="1" latinLnBrk="0" hangingPunct="1">
              <a:lnSpc>
                <a:spcPct val="100000"/>
              </a:lnSpc>
              <a:spcBef>
                <a:spcPct val="20000"/>
              </a:spcBef>
              <a:spcAft>
                <a:spcPts val="200"/>
              </a:spcAft>
              <a:buFont typeface="Arial"/>
              <a:buNone/>
              <a:defRPr sz="1800" kern="1200">
                <a:solidFill>
                  <a:schemeClr val="tx1"/>
                </a:solidFill>
                <a:latin typeface="+mn-lt"/>
                <a:ea typeface="+mn-ea"/>
                <a:cs typeface="+mn-cs"/>
              </a:defRPr>
            </a:lvl1pPr>
            <a:lvl2pPr marL="454025" indent="-187325" algn="l" defTabSz="457200" rtl="0" eaLnBrk="1" latinLnBrk="0" hangingPunct="1">
              <a:lnSpc>
                <a:spcPct val="100000"/>
              </a:lnSpc>
              <a:spcBef>
                <a:spcPts val="1680"/>
              </a:spcBef>
              <a:spcAft>
                <a:spcPts val="0"/>
              </a:spcAft>
              <a:buFont typeface="Arial"/>
              <a:buChar char="•"/>
              <a:defRPr sz="2000" b="1" kern="1200">
                <a:solidFill>
                  <a:srgbClr val="00529C"/>
                </a:solidFill>
                <a:latin typeface="+mn-lt"/>
                <a:ea typeface="+mn-ea"/>
                <a:cs typeface="+mn-cs"/>
              </a:defRPr>
            </a:lvl2pPr>
            <a:lvl3pPr marL="720725" indent="-187325" algn="l" defTabSz="457200" rtl="0" eaLnBrk="1" latinLnBrk="0" hangingPunct="1">
              <a:lnSpc>
                <a:spcPct val="100000"/>
              </a:lnSpc>
              <a:spcBef>
                <a:spcPts val="700"/>
              </a:spcBef>
              <a:spcAft>
                <a:spcPts val="0"/>
              </a:spcAft>
              <a:buFont typeface="Arial"/>
              <a:buChar char="•"/>
              <a:defRPr sz="1600" kern="1200">
                <a:solidFill>
                  <a:schemeClr val="tx1"/>
                </a:solidFill>
                <a:latin typeface="+mn-lt"/>
                <a:ea typeface="+mn-ea"/>
                <a:cs typeface="+mn-cs"/>
              </a:defRPr>
            </a:lvl3pPr>
            <a:lvl4pPr marL="987425" indent="-187325"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4pPr>
            <a:lvl5pPr marL="1254125" indent="-173038"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cs-CZ" sz="2000">
                <a:solidFill>
                  <a:srgbClr val="00529C"/>
                </a:solidFill>
                <a:latin typeface="Arial" panose="020B0604020202020204" pitchFamily="34" charset="0"/>
                <a:ea typeface="+mj-ea"/>
                <a:cs typeface="Arial" panose="020B0604020202020204" pitchFamily="34" charset="0"/>
              </a:rPr>
              <a:t>Text</a:t>
            </a:r>
          </a:p>
        </p:txBody>
      </p:sp>
      <p:sp>
        <p:nvSpPr>
          <p:cNvPr id="3" name="Title 3">
            <a:extLst>
              <a:ext uri="{FF2B5EF4-FFF2-40B4-BE49-F238E27FC236}">
                <a16:creationId xmlns:a16="http://schemas.microsoft.com/office/drawing/2014/main" id="{394E8B13-D9A1-6E4D-A5A3-AB540DAFCB99}"/>
              </a:ext>
            </a:extLst>
          </p:cNvPr>
          <p:cNvSpPr txBox="1">
            <a:spLocks/>
          </p:cNvSpPr>
          <p:nvPr/>
        </p:nvSpPr>
        <p:spPr>
          <a:xfrm>
            <a:off x="1127928" y="675488"/>
            <a:ext cx="7053562" cy="757898"/>
          </a:xfrm>
          <a:prstGeom prst="rect">
            <a:avLst/>
          </a:prstGeom>
        </p:spPr>
        <p:txBody>
          <a:bodyPr>
            <a:norm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r>
              <a:rPr lang="en-US" sz="2800" err="1">
                <a:latin typeface="Arial" panose="020B0604020202020204" pitchFamily="34" charset="0"/>
                <a:cs typeface="Arial" panose="020B0604020202020204" pitchFamily="34" charset="0"/>
              </a:rPr>
              <a:t>Nadpis</a:t>
            </a:r>
            <a:endParaRPr lang="en-US" sz="2800">
              <a:latin typeface="Arial" panose="020B0604020202020204" pitchFamily="34" charset="0"/>
              <a:cs typeface="Arial" panose="020B0604020202020204" pitchFamily="34" charset="0"/>
            </a:endParaRPr>
          </a:p>
        </p:txBody>
      </p:sp>
      <p:sp>
        <p:nvSpPr>
          <p:cNvPr id="4" name="Zástupný symbol pro číslo snímku 3">
            <a:extLst>
              <a:ext uri="{FF2B5EF4-FFF2-40B4-BE49-F238E27FC236}">
                <a16:creationId xmlns:a16="http://schemas.microsoft.com/office/drawing/2014/main" id="{1CCBB1C8-18D1-1846-A4A6-1818B460633C}"/>
              </a:ext>
            </a:extLst>
          </p:cNvPr>
          <p:cNvSpPr>
            <a:spLocks noGrp="1"/>
          </p:cNvSpPr>
          <p:nvPr>
            <p:ph type="sldNum" sz="quarter" idx="12"/>
          </p:nvPr>
        </p:nvSpPr>
        <p:spPr/>
        <p:txBody>
          <a:bodyPr/>
          <a:lstStyle/>
          <a:p>
            <a:fld id="{4000C4B2-41BC-D741-8B94-B76DB6967C01}" type="slidenum">
              <a:rPr lang="en-US" smtClean="0"/>
              <a:pPr/>
              <a:t>27</a:t>
            </a:fld>
            <a:endParaRPr lang="en-US"/>
          </a:p>
        </p:txBody>
      </p:sp>
      <p:pic>
        <p:nvPicPr>
          <p:cNvPr id="5" name="Obrázek 4">
            <a:extLst>
              <a:ext uri="{FF2B5EF4-FFF2-40B4-BE49-F238E27FC236}">
                <a16:creationId xmlns:a16="http://schemas.microsoft.com/office/drawing/2014/main" id="{5FC4F43C-5F6F-4467-8963-7CBE41D937F7}"/>
              </a:ext>
            </a:extLst>
          </p:cNvPr>
          <p:cNvPicPr>
            <a:picLocks noChangeAspect="1"/>
          </p:cNvPicPr>
          <p:nvPr/>
        </p:nvPicPr>
        <p:blipFill>
          <a:blip r:embed="rId2"/>
          <a:srcRect l="5600" r="5600"/>
          <a:stretch/>
        </p:blipFill>
        <p:spPr>
          <a:xfrm>
            <a:off x="20" y="1"/>
            <a:ext cx="9143980" cy="6857999"/>
          </a:xfrm>
          <a:prstGeom prst="rect">
            <a:avLst/>
          </a:prstGeom>
        </p:spPr>
      </p:pic>
      <p:sp>
        <p:nvSpPr>
          <p:cNvPr id="7" name="Nadpis 1">
            <a:extLst>
              <a:ext uri="{FF2B5EF4-FFF2-40B4-BE49-F238E27FC236}">
                <a16:creationId xmlns:a16="http://schemas.microsoft.com/office/drawing/2014/main" id="{2D8A89EC-F2B3-4505-A8C5-61FB40C2B4F3}"/>
              </a:ext>
            </a:extLst>
          </p:cNvPr>
          <p:cNvSpPr txBox="1">
            <a:spLocks/>
          </p:cNvSpPr>
          <p:nvPr/>
        </p:nvSpPr>
        <p:spPr>
          <a:xfrm>
            <a:off x="335560" y="5474987"/>
            <a:ext cx="8505986" cy="744836"/>
          </a:xfrm>
          <a:prstGeom prst="rect">
            <a:avLst/>
          </a:prstGeom>
          <a:solidFill>
            <a:srgbClr val="0B55A2">
              <a:alpha val="74000"/>
            </a:srgbClr>
          </a:solidFill>
          <a:ln>
            <a:noFill/>
          </a:ln>
        </p:spPr>
        <p:txBody>
          <a:bodyPr vert="horz" lIns="91440" tIns="45720" rIns="91440" bIns="45720" rtlCol="0" anchor="ct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2400">
                <a:solidFill>
                  <a:schemeClr val="bg1"/>
                </a:solidFill>
              </a:rPr>
              <a:t>Specifický cíl  2.2 </a:t>
            </a:r>
            <a:br>
              <a:rPr lang="cs-CZ" sz="2400">
                <a:solidFill>
                  <a:schemeClr val="bg1"/>
                </a:solidFill>
              </a:rPr>
            </a:br>
            <a:r>
              <a:rPr kumimoji="0" lang="cs-CZ" sz="2400" b="1" i="0" u="none" strike="noStrike" kern="1200" cap="none" spc="0" normalizeH="0" baseline="0" noProof="0">
                <a:ln>
                  <a:noFill/>
                </a:ln>
                <a:solidFill>
                  <a:schemeClr val="bg1"/>
                </a:solidFill>
                <a:effectLst/>
                <a:uLnTx/>
                <a:uFillTx/>
                <a:latin typeface="Arial" panose="020B0604020202020204" pitchFamily="34" charset="0"/>
                <a:ea typeface="+mj-ea"/>
                <a:cs typeface="Arial" panose="020B0604020202020204" pitchFamily="34" charset="0"/>
              </a:rPr>
              <a:t>Revitalizace měst a obcí</a:t>
            </a:r>
            <a:endParaRPr lang="en-US" sz="2400">
              <a:solidFill>
                <a:schemeClr val="bg1"/>
              </a:solidFill>
            </a:endParaRPr>
          </a:p>
        </p:txBody>
      </p:sp>
    </p:spTree>
    <p:extLst>
      <p:ext uri="{BB962C8B-B14F-4D97-AF65-F5344CB8AC3E}">
        <p14:creationId xmlns:p14="http://schemas.microsoft.com/office/powerpoint/2010/main" val="22796329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569660"/>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Specifický cíl 2.2 </a:t>
            </a:r>
            <a:br>
              <a:rPr kumimoji="0" lang="cs-CZ" sz="3200" b="1" i="0" u="none" strike="noStrike" kern="0" cap="none" spc="0" normalizeH="0" baseline="0" noProof="0">
                <a:ln>
                  <a:noFill/>
                </a:ln>
                <a:solidFill>
                  <a:schemeClr val="bg1"/>
                </a:solidFill>
                <a:effectLst/>
                <a:uLnTx/>
                <a:uFillTx/>
                <a:latin typeface="Arial"/>
                <a:cs typeface="Arial"/>
                <a:sym typeface="Arial"/>
              </a:rPr>
            </a:br>
            <a:r>
              <a:rPr kumimoji="0" lang="cs-CZ" sz="3200" b="1" i="0" u="none" strike="noStrike" kern="0" cap="none" spc="0" normalizeH="0" baseline="0" noProof="0">
                <a:ln>
                  <a:noFill/>
                </a:ln>
                <a:solidFill>
                  <a:schemeClr val="bg1"/>
                </a:solidFill>
                <a:effectLst/>
                <a:uLnTx/>
                <a:uFillTx/>
                <a:latin typeface="Arial"/>
                <a:cs typeface="Arial"/>
                <a:sym typeface="Arial"/>
              </a:rPr>
              <a:t>Zelená infrastruktura měst a obcí</a:t>
            </a:r>
            <a:br>
              <a:rPr lang="cs-CZ" sz="3200" b="1" kern="0">
                <a:solidFill>
                  <a:schemeClr val="bg1"/>
                </a:solidFill>
                <a:cs typeface="Arial" panose="020B0604020202020204" pitchFamily="34" charset="0"/>
                <a:sym typeface="Arial"/>
              </a:rPr>
            </a:br>
            <a:endParaRPr lang="cs-CZ" sz="3200" b="1" kern="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745716" y="2039666"/>
            <a:ext cx="8012179" cy="3192156"/>
          </a:xfrm>
          <a:prstGeom prst="rect">
            <a:avLst/>
          </a:prstGeom>
          <a:noFill/>
        </p:spPr>
        <p:txBody>
          <a:bodyPr wrap="square">
            <a:spAutoFit/>
          </a:bodyPr>
          <a:lstStyle/>
          <a:p>
            <a:pPr marL="0" indent="0" algn="just">
              <a:lnSpc>
                <a:spcPct val="160000"/>
              </a:lnSpc>
              <a:buNone/>
            </a:pPr>
            <a:r>
              <a:rPr lang="cs-CZ" sz="1600" b="1">
                <a:solidFill>
                  <a:schemeClr val="bg1"/>
                </a:solidFill>
              </a:rPr>
              <a:t>Zelená infrastruktura ve veřejném prostranství měst a obcí</a:t>
            </a:r>
          </a:p>
          <a:p>
            <a:pPr marL="0" lvl="0" indent="0" algn="just">
              <a:lnSpc>
                <a:spcPct val="160000"/>
              </a:lnSpc>
              <a:buNone/>
            </a:pPr>
            <a:r>
              <a:rPr lang="cs-CZ" sz="1600">
                <a:solidFill>
                  <a:schemeClr val="bg1"/>
                </a:solidFill>
              </a:rPr>
              <a:t>Ucelené (komplexní) projekty veřejných prostranství zaměřené na zelenou infrastrukturu (modrou i zelenou složku), veřejnou a technickou infrastrukturu a související opatření v řešeném území </a:t>
            </a:r>
          </a:p>
          <a:p>
            <a:pPr marL="0" lvl="0" indent="0" algn="just">
              <a:lnSpc>
                <a:spcPct val="160000"/>
              </a:lnSpc>
              <a:buNone/>
            </a:pPr>
            <a:endParaRPr lang="cs-CZ" sz="1600">
              <a:solidFill>
                <a:schemeClr val="bg1"/>
              </a:solidFill>
            </a:endParaRPr>
          </a:p>
          <a:p>
            <a:pPr marL="0" lvl="0" indent="0" algn="just">
              <a:lnSpc>
                <a:spcPct val="160000"/>
              </a:lnSpc>
              <a:buNone/>
            </a:pPr>
            <a:r>
              <a:rPr lang="cs-CZ" sz="1600" u="sng">
                <a:solidFill>
                  <a:schemeClr val="bg1"/>
                </a:solidFill>
              </a:rPr>
              <a:t>Příklady</a:t>
            </a:r>
            <a:r>
              <a:rPr lang="cs-CZ" sz="1600">
                <a:solidFill>
                  <a:schemeClr val="bg1"/>
                </a:solidFill>
              </a:rPr>
              <a:t>: Revitalizace náměstí na základě architektonické soutěže vč. výměny nevhodného povrchu za povrch umožňující vsakování vody, výsadby stromů, lampy veřejného osvětlení s prvky SMART řešení</a:t>
            </a:r>
          </a:p>
        </p:txBody>
      </p:sp>
      <p:pic>
        <p:nvPicPr>
          <p:cNvPr id="4" name="Grafický objekt 3" descr="Les">
            <a:extLst>
              <a:ext uri="{FF2B5EF4-FFF2-40B4-BE49-F238E27FC236}">
                <a16:creationId xmlns:a16="http://schemas.microsoft.com/office/drawing/2014/main" id="{E9CC9DB6-FAE3-4EB7-AD73-34C71DAE70BE}"/>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89654" y="2011558"/>
            <a:ext cx="440194" cy="440194"/>
          </a:xfrm>
          <a:prstGeom prst="rect">
            <a:avLst/>
          </a:prstGeom>
        </p:spPr>
      </p:pic>
    </p:spTree>
    <p:extLst>
      <p:ext uri="{BB962C8B-B14F-4D97-AF65-F5344CB8AC3E}">
        <p14:creationId xmlns:p14="http://schemas.microsoft.com/office/powerpoint/2010/main" val="4292057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symbol pro obsah 6">
            <a:extLst>
              <a:ext uri="{FF2B5EF4-FFF2-40B4-BE49-F238E27FC236}">
                <a16:creationId xmlns:a16="http://schemas.microsoft.com/office/drawing/2014/main" id="{0FB24D0E-1967-4585-A814-E9433E23CE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075268" cy="4654115"/>
          </a:xfrm>
          <a:prstGeom prst="rect">
            <a:avLst/>
          </a:prstGeom>
        </p:spPr>
      </p:pic>
      <p:pic>
        <p:nvPicPr>
          <p:cNvPr id="6" name="Obrázek 5">
            <a:extLst>
              <a:ext uri="{FF2B5EF4-FFF2-40B4-BE49-F238E27FC236}">
                <a16:creationId xmlns:a16="http://schemas.microsoft.com/office/drawing/2014/main" id="{FA704195-4BBD-4449-A48C-D08081226E43}"/>
              </a:ext>
            </a:extLst>
          </p:cNvPr>
          <p:cNvPicPr>
            <a:picLocks noChangeAspect="1"/>
          </p:cNvPicPr>
          <p:nvPr/>
        </p:nvPicPr>
        <p:blipFill>
          <a:blip r:embed="rId3"/>
          <a:stretch>
            <a:fillRect/>
          </a:stretch>
        </p:blipFill>
        <p:spPr>
          <a:xfrm>
            <a:off x="0" y="3070243"/>
            <a:ext cx="5379693" cy="3167743"/>
          </a:xfrm>
          <a:prstGeom prst="rect">
            <a:avLst/>
          </a:prstGeom>
        </p:spPr>
      </p:pic>
    </p:spTree>
    <p:extLst>
      <p:ext uri="{BB962C8B-B14F-4D97-AF65-F5344CB8AC3E}">
        <p14:creationId xmlns:p14="http://schemas.microsoft.com/office/powerpoint/2010/main" val="1399464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68A737-6413-1046-BFA6-F6A3779A8C3F}"/>
              </a:ext>
            </a:extLst>
          </p:cNvPr>
          <p:cNvSpPr txBox="1">
            <a:spLocks/>
          </p:cNvSpPr>
          <p:nvPr/>
        </p:nvSpPr>
        <p:spPr>
          <a:xfrm>
            <a:off x="990600" y="927335"/>
            <a:ext cx="7410450" cy="2206390"/>
          </a:xfrm>
          <a:prstGeom prst="rect">
            <a:avLst/>
          </a:prstGeom>
        </p:spPr>
        <p:txBody>
          <a:bodyP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5000">
                <a:solidFill>
                  <a:schemeClr val="bg1"/>
                </a:solidFill>
                <a:latin typeface="Arial" panose="020B0604020202020204" pitchFamily="34" charset="0"/>
                <a:cs typeface="Arial" panose="020B0604020202020204" pitchFamily="34" charset="0"/>
              </a:rPr>
              <a:t>IROP 2021 - 2027</a:t>
            </a:r>
            <a:endParaRPr lang="cs-CZ">
              <a:solidFill>
                <a:schemeClr val="bg1"/>
              </a:solidFill>
              <a:latin typeface="Arial" panose="020B0604020202020204" pitchFamily="34" charset="0"/>
              <a:cs typeface="Arial" panose="020B0604020202020204" pitchFamily="34" charset="0"/>
            </a:endParaRPr>
          </a:p>
        </p:txBody>
      </p:sp>
      <p:sp>
        <p:nvSpPr>
          <p:cNvPr id="4" name="Text Placeholder 4">
            <a:extLst>
              <a:ext uri="{FF2B5EF4-FFF2-40B4-BE49-F238E27FC236}">
                <a16:creationId xmlns:a16="http://schemas.microsoft.com/office/drawing/2014/main" id="{9A93C5EC-424C-AC4D-B30E-0A1EDBAEB96F}"/>
              </a:ext>
            </a:extLst>
          </p:cNvPr>
          <p:cNvSpPr txBox="1">
            <a:spLocks/>
          </p:cNvSpPr>
          <p:nvPr/>
        </p:nvSpPr>
        <p:spPr>
          <a:xfrm>
            <a:off x="895350" y="4752975"/>
            <a:ext cx="6408504" cy="542925"/>
          </a:xfrm>
          <a:prstGeom prst="rect">
            <a:avLst/>
          </a:prstGeom>
        </p:spPr>
        <p:txBody>
          <a:bodyPr>
            <a:normAutofit/>
          </a:bodyPr>
          <a:lstStyle>
            <a:lvl1pPr marL="0" indent="0" algn="l" defTabSz="457200" rtl="0" eaLnBrk="1" latinLnBrk="0" hangingPunct="1">
              <a:lnSpc>
                <a:spcPct val="100000"/>
              </a:lnSpc>
              <a:spcBef>
                <a:spcPct val="20000"/>
              </a:spcBef>
              <a:spcAft>
                <a:spcPts val="200"/>
              </a:spcAft>
              <a:buFont typeface="Arial"/>
              <a:buNone/>
              <a:defRPr sz="1800" kern="1200">
                <a:solidFill>
                  <a:schemeClr val="tx1"/>
                </a:solidFill>
                <a:latin typeface="+mn-lt"/>
                <a:ea typeface="+mn-ea"/>
                <a:cs typeface="+mn-cs"/>
              </a:defRPr>
            </a:lvl1pPr>
            <a:lvl2pPr marL="454025" indent="-187325" algn="l" defTabSz="457200" rtl="0" eaLnBrk="1" latinLnBrk="0" hangingPunct="1">
              <a:lnSpc>
                <a:spcPct val="100000"/>
              </a:lnSpc>
              <a:spcBef>
                <a:spcPts val="1680"/>
              </a:spcBef>
              <a:spcAft>
                <a:spcPts val="0"/>
              </a:spcAft>
              <a:buFont typeface="Arial"/>
              <a:buChar char="•"/>
              <a:defRPr sz="2000" b="1" kern="1200">
                <a:solidFill>
                  <a:srgbClr val="00529C"/>
                </a:solidFill>
                <a:latin typeface="+mn-lt"/>
                <a:ea typeface="+mn-ea"/>
                <a:cs typeface="+mn-cs"/>
              </a:defRPr>
            </a:lvl2pPr>
            <a:lvl3pPr marL="720725" indent="-187325" algn="l" defTabSz="457200" rtl="0" eaLnBrk="1" latinLnBrk="0" hangingPunct="1">
              <a:lnSpc>
                <a:spcPct val="100000"/>
              </a:lnSpc>
              <a:spcBef>
                <a:spcPts val="700"/>
              </a:spcBef>
              <a:spcAft>
                <a:spcPts val="0"/>
              </a:spcAft>
              <a:buFont typeface="Arial"/>
              <a:buChar char="•"/>
              <a:defRPr sz="1600" kern="1200">
                <a:solidFill>
                  <a:schemeClr val="tx1"/>
                </a:solidFill>
                <a:latin typeface="+mn-lt"/>
                <a:ea typeface="+mn-ea"/>
                <a:cs typeface="+mn-cs"/>
              </a:defRPr>
            </a:lvl3pPr>
            <a:lvl4pPr marL="987425" indent="-187325"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4pPr>
            <a:lvl5pPr marL="1254125" indent="-173038"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cs-CZ" dirty="0">
                <a:solidFill>
                  <a:schemeClr val="bg1"/>
                </a:solidFill>
                <a:latin typeface="Arial" panose="020B0604020202020204" pitchFamily="34" charset="0"/>
                <a:cs typeface="Arial" panose="020B0604020202020204" pitchFamily="34" charset="0"/>
              </a:rPr>
              <a:t>Ing. Marie Míšková, ředitelka ÚO IROP pro Karlovarský kraj  </a:t>
            </a:r>
          </a:p>
          <a:p>
            <a:endParaRPr lang="en-US" dirty="0"/>
          </a:p>
        </p:txBody>
      </p:sp>
    </p:spTree>
    <p:extLst>
      <p:ext uri="{BB962C8B-B14F-4D97-AF65-F5344CB8AC3E}">
        <p14:creationId xmlns:p14="http://schemas.microsoft.com/office/powerpoint/2010/main" val="31553587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15F7C38A-6EBD-4836-9F0F-91BE6932751B}"/>
              </a:ext>
            </a:extLst>
          </p:cNvPr>
          <p:cNvPicPr>
            <a:picLocks noChangeAspect="1"/>
          </p:cNvPicPr>
          <p:nvPr/>
        </p:nvPicPr>
        <p:blipFill rotWithShape="1">
          <a:blip r:embed="rId2"/>
          <a:srcRect l="16078" r="3605" b="-3"/>
          <a:stretch/>
        </p:blipFill>
        <p:spPr>
          <a:xfrm>
            <a:off x="0" y="-2"/>
            <a:ext cx="5741664" cy="6857999"/>
          </a:xfrm>
          <a:prstGeom prst="rect">
            <a:avLst/>
          </a:prstGeom>
        </p:spPr>
      </p:pic>
      <p:pic>
        <p:nvPicPr>
          <p:cNvPr id="7" name="Obrázek 6">
            <a:extLst>
              <a:ext uri="{FF2B5EF4-FFF2-40B4-BE49-F238E27FC236}">
                <a16:creationId xmlns:a16="http://schemas.microsoft.com/office/drawing/2014/main" id="{B13F6ED8-0A40-44FB-8EBA-F569DBD1DCCA}"/>
              </a:ext>
            </a:extLst>
          </p:cNvPr>
          <p:cNvPicPr>
            <a:picLocks noChangeAspect="1"/>
          </p:cNvPicPr>
          <p:nvPr/>
        </p:nvPicPr>
        <p:blipFill rotWithShape="1">
          <a:blip r:embed="rId3"/>
          <a:srcRect l="7982" r="11362" b="1"/>
          <a:stretch/>
        </p:blipFill>
        <p:spPr>
          <a:xfrm>
            <a:off x="5693310" y="-1"/>
            <a:ext cx="3450690" cy="3512355"/>
          </a:xfrm>
          <a:prstGeom prst="rect">
            <a:avLst/>
          </a:prstGeom>
        </p:spPr>
      </p:pic>
      <p:pic>
        <p:nvPicPr>
          <p:cNvPr id="8" name="Obrázek 7">
            <a:extLst>
              <a:ext uri="{FF2B5EF4-FFF2-40B4-BE49-F238E27FC236}">
                <a16:creationId xmlns:a16="http://schemas.microsoft.com/office/drawing/2014/main" id="{8992F296-682B-49D6-8E40-BF85D09BB4C4}"/>
              </a:ext>
            </a:extLst>
          </p:cNvPr>
          <p:cNvPicPr>
            <a:picLocks noChangeAspect="1"/>
          </p:cNvPicPr>
          <p:nvPr/>
        </p:nvPicPr>
        <p:blipFill rotWithShape="1">
          <a:blip r:embed="rId4"/>
          <a:srcRect l="1968" r="25332" b="1"/>
          <a:stretch/>
        </p:blipFill>
        <p:spPr>
          <a:xfrm>
            <a:off x="5693310" y="3512354"/>
            <a:ext cx="3450696" cy="3345646"/>
          </a:xfrm>
          <a:prstGeom prst="rect">
            <a:avLst/>
          </a:prstGeom>
        </p:spPr>
      </p:pic>
      <p:sp>
        <p:nvSpPr>
          <p:cNvPr id="6" name="TextovéPole 5">
            <a:extLst>
              <a:ext uri="{FF2B5EF4-FFF2-40B4-BE49-F238E27FC236}">
                <a16:creationId xmlns:a16="http://schemas.microsoft.com/office/drawing/2014/main" id="{02E6BBEF-DAFB-4CB4-A286-E9F1856BE5E9}"/>
              </a:ext>
            </a:extLst>
          </p:cNvPr>
          <p:cNvSpPr txBox="1"/>
          <p:nvPr/>
        </p:nvSpPr>
        <p:spPr>
          <a:xfrm>
            <a:off x="117466" y="58724"/>
            <a:ext cx="8100437" cy="584775"/>
          </a:xfrm>
          <a:prstGeom prst="rect">
            <a:avLst/>
          </a:prstGeom>
          <a:solidFill>
            <a:srgbClr val="0B55A2">
              <a:alpha val="74000"/>
            </a:srgbClr>
          </a:solidFill>
        </p:spPr>
        <p:txBody>
          <a:bodyPr wrap="square">
            <a:spAutoFit/>
          </a:bodyPr>
          <a:lstStyle/>
          <a:p>
            <a:pPr defTabSz="914400">
              <a:buClr>
                <a:srgbClr val="000000"/>
              </a:buClr>
              <a:defRPr/>
            </a:pPr>
            <a:r>
              <a:rPr kumimoji="0" lang="cs-CZ" sz="3200" b="1"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Arial"/>
              </a:rPr>
              <a:t>Příklad: </a:t>
            </a:r>
            <a:r>
              <a:rPr kumimoji="0" lang="cs-CZ" sz="3200" b="1" i="0" u="none" strike="noStrike" kern="0" cap="none" spc="0" normalizeH="0" baseline="0" noProof="0">
                <a:ln>
                  <a:noFill/>
                </a:ln>
                <a:solidFill>
                  <a:srgbClr val="FFFFFF"/>
                </a:solidFill>
                <a:effectLst/>
                <a:uLnTx/>
                <a:uFillTx/>
                <a:latin typeface="Arial"/>
                <a:cs typeface="Arial"/>
                <a:sym typeface="Arial"/>
              </a:rPr>
              <a:t>SMART </a:t>
            </a:r>
            <a:r>
              <a:rPr kumimoji="0" lang="en-US" sz="3200" b="1" i="0" u="none" strike="noStrike" kern="0" cap="none" spc="0" normalizeH="0" baseline="0" noProof="0">
                <a:ln>
                  <a:noFill/>
                </a:ln>
                <a:solidFill>
                  <a:srgbClr val="FFFFFF"/>
                </a:solidFill>
                <a:effectLst/>
                <a:uLnTx/>
                <a:uFillTx/>
                <a:latin typeface="Arial"/>
                <a:cs typeface="Arial"/>
                <a:sym typeface="Arial"/>
              </a:rPr>
              <a:t>&amp;</a:t>
            </a:r>
            <a:r>
              <a:rPr kumimoji="0" lang="cs-CZ" sz="3200" b="1" i="0" u="none" strike="noStrike" kern="0" cap="none" spc="0" normalizeH="0" baseline="0" noProof="0">
                <a:ln>
                  <a:noFill/>
                </a:ln>
                <a:solidFill>
                  <a:srgbClr val="FFFFFF"/>
                </a:solidFill>
                <a:effectLst/>
                <a:uLnTx/>
                <a:uFillTx/>
                <a:latin typeface="Arial"/>
                <a:cs typeface="Arial"/>
                <a:sym typeface="Arial"/>
              </a:rPr>
              <a:t> GREEN prvky</a:t>
            </a:r>
          </a:p>
        </p:txBody>
      </p:sp>
    </p:spTree>
    <p:extLst>
      <p:ext uri="{BB962C8B-B14F-4D97-AF65-F5344CB8AC3E}">
        <p14:creationId xmlns:p14="http://schemas.microsoft.com/office/powerpoint/2010/main" val="25133067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384995"/>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Specifický cíl 2.2 </a:t>
            </a:r>
            <a:br>
              <a:rPr kumimoji="0" lang="cs-CZ" sz="3200" b="1" i="0" u="none" strike="noStrike" kern="0" cap="none" spc="0" normalizeH="0" baseline="0" noProof="0">
                <a:ln>
                  <a:noFill/>
                </a:ln>
                <a:solidFill>
                  <a:schemeClr val="bg1"/>
                </a:solidFill>
                <a:effectLst/>
                <a:uLnTx/>
                <a:uFillTx/>
                <a:latin typeface="Arial"/>
                <a:cs typeface="Arial"/>
                <a:sym typeface="Arial"/>
              </a:rPr>
            </a:br>
            <a:r>
              <a:rPr kumimoji="0" lang="cs-CZ" sz="3200" b="1" i="0" u="none" strike="noStrike" kern="0" cap="none" spc="0" normalizeH="0" baseline="0" noProof="0">
                <a:ln>
                  <a:noFill/>
                </a:ln>
                <a:solidFill>
                  <a:schemeClr val="bg1"/>
                </a:solidFill>
                <a:effectLst/>
                <a:uLnTx/>
                <a:uFillTx/>
                <a:latin typeface="Arial"/>
                <a:cs typeface="Arial"/>
                <a:sym typeface="Arial"/>
              </a:rPr>
              <a:t>Zelená infrastruktura měst a obcí</a:t>
            </a:r>
            <a:br>
              <a:rPr lang="cs-CZ" sz="3200" b="1" kern="0">
                <a:solidFill>
                  <a:schemeClr val="bg1"/>
                </a:solidFill>
                <a:cs typeface="Arial" panose="020B0604020202020204" pitchFamily="34" charset="0"/>
                <a:sym typeface="Arial"/>
              </a:rPr>
            </a:br>
            <a:r>
              <a:rPr lang="cs-CZ" sz="2000" kern="0">
                <a:solidFill>
                  <a:schemeClr val="bg1"/>
                </a:solidFill>
                <a:cs typeface="Arial" panose="020B0604020202020204" pitchFamily="34" charset="0"/>
                <a:sym typeface="Arial"/>
              </a:rPr>
              <a:t>Klíčové parametry</a:t>
            </a:r>
            <a:endParaRPr lang="cs-CZ" sz="3200" kern="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629175" y="2053411"/>
            <a:ext cx="8012179" cy="3975960"/>
          </a:xfrm>
          <a:prstGeom prst="rect">
            <a:avLst/>
          </a:prstGeom>
          <a:noFill/>
        </p:spPr>
        <p:txBody>
          <a:bodyPr wrap="square">
            <a:spAutoFit/>
          </a:bodyPr>
          <a:lstStyle/>
          <a:p>
            <a:pPr marL="457200" marR="0" lvl="0" indent="-323850" algn="l" defTabSz="914400" rtl="0" eaLnBrk="1" fontAlgn="auto" latinLnBrk="0" hangingPunct="1">
              <a:lnSpc>
                <a:spcPct val="200000"/>
              </a:lnSpc>
              <a:spcBef>
                <a:spcPts val="1000"/>
              </a:spcBef>
              <a:spcAft>
                <a:spcPts val="0"/>
              </a:spcAft>
              <a:buClr>
                <a:schemeClr val="bg1"/>
              </a:buClr>
              <a:buSzPts val="1500"/>
              <a:buFont typeface="Arial"/>
              <a:buChar char="•"/>
              <a:tabLst/>
              <a:defRPr/>
            </a:pPr>
            <a:r>
              <a:rPr kumimoji="0" lang="cs-CZ" sz="1600" b="0" i="0" u="none" strike="noStrike" kern="0" cap="none" spc="0" normalizeH="0" baseline="0" noProof="0">
                <a:ln>
                  <a:noFill/>
                </a:ln>
                <a:solidFill>
                  <a:schemeClr val="bg1"/>
                </a:solidFill>
                <a:effectLst/>
                <a:uLnTx/>
                <a:uFillTx/>
                <a:latin typeface="Arial"/>
                <a:cs typeface="Arial"/>
                <a:sym typeface="Arial"/>
              </a:rPr>
              <a:t>Spolupráce s MŽP a  Agenturou pro ochranu přírody a krajiny (AOPK) na „zelených“ kritériích hodnocení</a:t>
            </a:r>
          </a:p>
          <a:p>
            <a:pPr marL="457200" marR="0" lvl="0" indent="-323850" algn="l" defTabSz="914400" rtl="0" eaLnBrk="1" fontAlgn="auto" latinLnBrk="0" hangingPunct="1">
              <a:lnSpc>
                <a:spcPct val="200000"/>
              </a:lnSpc>
              <a:spcBef>
                <a:spcPts val="1000"/>
              </a:spcBef>
              <a:spcAft>
                <a:spcPts val="0"/>
              </a:spcAft>
              <a:buClr>
                <a:schemeClr val="bg1"/>
              </a:buClr>
              <a:buSzPts val="1500"/>
              <a:buFont typeface="Arial"/>
              <a:buChar char="•"/>
              <a:tabLst/>
              <a:defRPr/>
            </a:pPr>
            <a:r>
              <a:rPr kumimoji="0" lang="cs-CZ" sz="1600" b="0" i="0" u="none" strike="noStrike" kern="0" cap="none" spc="0" normalizeH="0" baseline="0" noProof="0">
                <a:ln>
                  <a:noFill/>
                </a:ln>
                <a:solidFill>
                  <a:schemeClr val="bg1"/>
                </a:solidFill>
                <a:effectLst/>
                <a:uLnTx/>
                <a:uFillTx/>
                <a:latin typeface="Arial"/>
                <a:cs typeface="Arial"/>
                <a:sym typeface="Arial"/>
              </a:rPr>
              <a:t>Stanoviska AOPK k projektům SC 2.2 pro oblast sídelní zeleně</a:t>
            </a:r>
          </a:p>
          <a:p>
            <a:pPr marL="457200" marR="0" lvl="0" indent="-323850" algn="l" defTabSz="914400" rtl="0" eaLnBrk="1" fontAlgn="auto" latinLnBrk="0" hangingPunct="1">
              <a:lnSpc>
                <a:spcPct val="200000"/>
              </a:lnSpc>
              <a:spcBef>
                <a:spcPts val="1000"/>
              </a:spcBef>
              <a:spcAft>
                <a:spcPts val="0"/>
              </a:spcAft>
              <a:buClr>
                <a:schemeClr val="bg1"/>
              </a:buClr>
              <a:buSzPts val="1500"/>
              <a:buFont typeface="Arial"/>
              <a:buChar char="•"/>
              <a:tabLst/>
              <a:defRPr/>
            </a:pPr>
            <a:r>
              <a:rPr kumimoji="0" lang="cs-CZ" sz="1600" b="0" i="0" u="none" strike="noStrike" kern="0" cap="none" spc="0" normalizeH="0" baseline="0" noProof="0">
                <a:ln>
                  <a:noFill/>
                </a:ln>
                <a:solidFill>
                  <a:schemeClr val="bg1"/>
                </a:solidFill>
                <a:effectLst/>
                <a:uLnTx/>
                <a:uFillTx/>
                <a:latin typeface="Arial"/>
                <a:cs typeface="Arial"/>
                <a:sym typeface="Arial"/>
              </a:rPr>
              <a:t>Z IROP nebudou podporovány projekty izolovaně řešící pouze vegetaci nebo srážkovou vodu  - řešeno v OPŽP</a:t>
            </a:r>
          </a:p>
          <a:p>
            <a:pPr marL="457200" marR="0" lvl="0" indent="-323850" algn="l" defTabSz="914400" rtl="0" eaLnBrk="1" fontAlgn="auto" latinLnBrk="0" hangingPunct="1">
              <a:lnSpc>
                <a:spcPct val="200000"/>
              </a:lnSpc>
              <a:spcBef>
                <a:spcPts val="1000"/>
              </a:spcBef>
              <a:spcAft>
                <a:spcPts val="0"/>
              </a:spcAft>
              <a:buClr>
                <a:schemeClr val="bg1"/>
              </a:buClr>
              <a:buSzPts val="1500"/>
              <a:buFont typeface="Arial"/>
              <a:buChar char="•"/>
              <a:tabLst/>
              <a:defRPr/>
            </a:pPr>
            <a:r>
              <a:rPr kumimoji="0" lang="cs-CZ" sz="1600" b="0" i="0" u="none" strike="noStrike" kern="0" cap="none" spc="0" normalizeH="0" baseline="0" noProof="0">
                <a:ln>
                  <a:noFill/>
                </a:ln>
                <a:solidFill>
                  <a:schemeClr val="bg1"/>
                </a:solidFill>
                <a:effectLst/>
                <a:uLnTx/>
                <a:uFillTx/>
                <a:latin typeface="Arial"/>
                <a:cs typeface="Arial"/>
                <a:sym typeface="Arial"/>
              </a:rPr>
              <a:t>Realizace i v Praze</a:t>
            </a:r>
          </a:p>
          <a:p>
            <a:pPr marL="457200" marR="0" lvl="0" indent="-323850" algn="l" defTabSz="914400" rtl="0" eaLnBrk="1" fontAlgn="auto" latinLnBrk="0" hangingPunct="1">
              <a:lnSpc>
                <a:spcPct val="200000"/>
              </a:lnSpc>
              <a:spcBef>
                <a:spcPts val="1000"/>
              </a:spcBef>
              <a:spcAft>
                <a:spcPts val="0"/>
              </a:spcAft>
              <a:buClr>
                <a:schemeClr val="bg1"/>
              </a:buClr>
              <a:buSzPts val="1500"/>
              <a:buFont typeface="Arial"/>
              <a:buChar char="•"/>
              <a:tabLst/>
              <a:defRPr/>
            </a:pPr>
            <a:r>
              <a:rPr kumimoji="0" lang="cs-CZ" sz="1600" b="0" i="0" u="none" strike="noStrike" kern="0" cap="none" spc="0" normalizeH="0" baseline="0" noProof="0">
                <a:ln>
                  <a:noFill/>
                </a:ln>
                <a:solidFill>
                  <a:schemeClr val="bg1"/>
                </a:solidFill>
                <a:effectLst/>
                <a:uLnTx/>
                <a:uFillTx/>
                <a:latin typeface="Arial"/>
                <a:cs typeface="Arial"/>
                <a:sym typeface="Arial"/>
              </a:rPr>
              <a:t>Využití ITI</a:t>
            </a:r>
          </a:p>
        </p:txBody>
      </p:sp>
    </p:spTree>
    <p:extLst>
      <p:ext uri="{BB962C8B-B14F-4D97-AF65-F5344CB8AC3E}">
        <p14:creationId xmlns:p14="http://schemas.microsoft.com/office/powerpoint/2010/main" val="339229881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65C60473-6D8C-464B-9745-3FB73D6BEA84}"/>
              </a:ext>
            </a:extLst>
          </p:cNvPr>
          <p:cNvSpPr txBox="1"/>
          <p:nvPr/>
        </p:nvSpPr>
        <p:spPr>
          <a:xfrm>
            <a:off x="655250" y="2214603"/>
            <a:ext cx="8208169" cy="3365024"/>
          </a:xfrm>
          <a:prstGeom prst="rect">
            <a:avLst/>
          </a:prstGeom>
          <a:noFill/>
        </p:spPr>
        <p:txBody>
          <a:bodyPr wrap="square" lIns="91440" tIns="45720" rIns="91440" bIns="45720" anchor="t">
            <a:spAutoFit/>
          </a:bodyPr>
          <a:lstStyle/>
          <a:p>
            <a:pPr marL="213995" indent="-213995">
              <a:lnSpc>
                <a:spcPct val="150000"/>
              </a:lnSpc>
              <a:buFont typeface="Arial" panose="020B0604020202020204" pitchFamily="34" charset="0"/>
              <a:buChar char="•"/>
            </a:pPr>
            <a:r>
              <a:rPr lang="cs-CZ" b="1" u="sng">
                <a:solidFill>
                  <a:schemeClr val="bg1"/>
                </a:solidFill>
              </a:rPr>
              <a:t>Předpokládané podmínky pro projekty:</a:t>
            </a:r>
            <a:endParaRPr lang="cs-CZ">
              <a:solidFill>
                <a:schemeClr val="bg1"/>
              </a:solidFill>
            </a:endParaRPr>
          </a:p>
          <a:p>
            <a:pPr marL="556895" lvl="1" indent="-213995">
              <a:lnSpc>
                <a:spcPct val="150000"/>
              </a:lnSpc>
              <a:buFont typeface="Arial" panose="020B0604020202020204" pitchFamily="34" charset="0"/>
              <a:buChar char="•"/>
            </a:pPr>
            <a:r>
              <a:rPr lang="cs-CZ">
                <a:solidFill>
                  <a:schemeClr val="bg1"/>
                </a:solidFill>
              </a:rPr>
              <a:t>Realizace na základě strategického rozvojového dokumentu pro dané území</a:t>
            </a:r>
            <a:endParaRPr lang="cs-CZ">
              <a:solidFill>
                <a:schemeClr val="bg1"/>
              </a:solidFill>
              <a:cs typeface="Arial"/>
            </a:endParaRPr>
          </a:p>
          <a:p>
            <a:pPr marL="971550" lvl="2" indent="-285750">
              <a:lnSpc>
                <a:spcPct val="150000"/>
              </a:lnSpc>
              <a:buFont typeface="Wingdings" panose="020B0604020202020204" pitchFamily="34" charset="0"/>
              <a:buChar char="Ø"/>
            </a:pPr>
            <a:r>
              <a:rPr lang="cs-CZ">
                <a:solidFill>
                  <a:schemeClr val="bg1"/>
                </a:solidFill>
              </a:rPr>
              <a:t>Územní studie řešící veřejné prostranství registrovaná v Evidenci územně plánovací činnosti</a:t>
            </a:r>
            <a:endParaRPr lang="cs-CZ">
              <a:solidFill>
                <a:schemeClr val="bg1"/>
              </a:solidFill>
              <a:cs typeface="Arial" panose="020B0604020202020204"/>
            </a:endParaRPr>
          </a:p>
          <a:p>
            <a:pPr marL="971550" lvl="2" indent="-285750">
              <a:lnSpc>
                <a:spcPct val="150000"/>
              </a:lnSpc>
              <a:buFont typeface="Wingdings" panose="020B0604020202020204" pitchFamily="34" charset="0"/>
              <a:buChar char="Ø"/>
            </a:pPr>
            <a:r>
              <a:rPr lang="cs-CZ">
                <a:solidFill>
                  <a:schemeClr val="bg1"/>
                </a:solidFill>
              </a:rPr>
              <a:t>Regulační plán</a:t>
            </a:r>
            <a:endParaRPr lang="cs-CZ">
              <a:solidFill>
                <a:schemeClr val="bg1"/>
              </a:solidFill>
              <a:cs typeface="Arial" panose="020B0604020202020204"/>
            </a:endParaRPr>
          </a:p>
          <a:p>
            <a:pPr marL="971550" lvl="2" indent="-285750">
              <a:lnSpc>
                <a:spcPct val="150000"/>
              </a:lnSpc>
              <a:buFont typeface="Wingdings" panose="020B0604020202020204" pitchFamily="34" charset="0"/>
              <a:buChar char="Ø"/>
            </a:pPr>
            <a:r>
              <a:rPr lang="cs-CZ">
                <a:solidFill>
                  <a:schemeClr val="bg1"/>
                </a:solidFill>
              </a:rPr>
              <a:t>Architektonická/urbanistická studie/koncepce veřejného prostranství zpracovaná autorizovaným architektem ČKA</a:t>
            </a:r>
            <a:endParaRPr lang="cs-CZ">
              <a:solidFill>
                <a:schemeClr val="bg1"/>
              </a:solidFill>
              <a:cs typeface="Arial" panose="020B0604020202020204"/>
            </a:endParaRPr>
          </a:p>
        </p:txBody>
      </p:sp>
      <p:sp>
        <p:nvSpPr>
          <p:cNvPr id="4" name="TextovéPole 3">
            <a:extLst>
              <a:ext uri="{FF2B5EF4-FFF2-40B4-BE49-F238E27FC236}">
                <a16:creationId xmlns:a16="http://schemas.microsoft.com/office/drawing/2014/main" id="{CC6540D3-9809-4590-9F7F-5EFC1A9ACF73}"/>
              </a:ext>
            </a:extLst>
          </p:cNvPr>
          <p:cNvSpPr txBox="1"/>
          <p:nvPr/>
        </p:nvSpPr>
        <p:spPr>
          <a:xfrm>
            <a:off x="502647" y="498020"/>
            <a:ext cx="8138707" cy="1384995"/>
          </a:xfrm>
          <a:prstGeom prst="rect">
            <a:avLst/>
          </a:prstGeom>
          <a:noFill/>
        </p:spPr>
        <p:txBody>
          <a:bodyPr wrap="square" rtlCol="0">
            <a:spAutoFit/>
          </a:bodyPr>
          <a:lstStyle/>
          <a:p>
            <a:pPr algn="ctr" defTabSz="914400">
              <a:buClr>
                <a:srgbClr val="000000"/>
              </a:buClr>
              <a:buFont typeface="Arial"/>
              <a:buNone/>
            </a:pPr>
            <a:r>
              <a:rPr kumimoji="0" lang="cs-CZ" sz="2800" b="1" i="0" u="none" strike="noStrike" kern="0" cap="none" spc="0" normalizeH="0" baseline="0" noProof="0">
                <a:ln>
                  <a:noFill/>
                </a:ln>
                <a:solidFill>
                  <a:schemeClr val="bg1"/>
                </a:solidFill>
                <a:effectLst/>
                <a:uLnTx/>
                <a:uFillTx/>
                <a:latin typeface="Arial"/>
                <a:cs typeface="Arial"/>
                <a:sym typeface="Arial"/>
              </a:rPr>
              <a:t>Specifický cíl 2.2 </a:t>
            </a:r>
            <a:br>
              <a:rPr kumimoji="0" lang="cs-CZ" sz="2800" b="1" i="0" u="none" strike="noStrike" kern="0" cap="none" spc="0" normalizeH="0" baseline="0" noProof="0">
                <a:ln>
                  <a:noFill/>
                </a:ln>
                <a:solidFill>
                  <a:schemeClr val="bg1"/>
                </a:solidFill>
                <a:effectLst/>
                <a:uLnTx/>
                <a:uFillTx/>
                <a:latin typeface="Arial"/>
                <a:cs typeface="Arial"/>
                <a:sym typeface="Arial"/>
              </a:rPr>
            </a:br>
            <a:r>
              <a:rPr kumimoji="0" lang="cs-CZ" sz="2800" b="1" i="0" u="none" strike="noStrike" kern="0" cap="none" spc="0" normalizeH="0" baseline="0" noProof="0">
                <a:ln>
                  <a:noFill/>
                </a:ln>
                <a:solidFill>
                  <a:schemeClr val="bg1"/>
                </a:solidFill>
                <a:effectLst/>
                <a:uLnTx/>
                <a:uFillTx/>
                <a:latin typeface="Arial"/>
                <a:cs typeface="Arial"/>
                <a:sym typeface="Arial"/>
              </a:rPr>
              <a:t>Zelená infrastruktura ve veřejném prostranství měst a obcí</a:t>
            </a:r>
            <a:endParaRPr lang="cs-CZ" sz="3200" kern="0">
              <a:solidFill>
                <a:schemeClr val="bg1"/>
              </a:solidFill>
              <a:cs typeface="Arial" panose="020B0604020202020204" pitchFamily="34" charset="0"/>
              <a:sym typeface="Arial"/>
            </a:endParaRPr>
          </a:p>
        </p:txBody>
      </p:sp>
    </p:spTree>
    <p:extLst>
      <p:ext uri="{BB962C8B-B14F-4D97-AF65-F5344CB8AC3E}">
        <p14:creationId xmlns:p14="http://schemas.microsoft.com/office/powerpoint/2010/main" val="36118492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65C60473-6D8C-464B-9745-3FB73D6BEA84}"/>
              </a:ext>
            </a:extLst>
          </p:cNvPr>
          <p:cNvSpPr txBox="1"/>
          <p:nvPr/>
        </p:nvSpPr>
        <p:spPr>
          <a:xfrm>
            <a:off x="585788" y="1883761"/>
            <a:ext cx="8208169" cy="4196020"/>
          </a:xfrm>
          <a:prstGeom prst="rect">
            <a:avLst/>
          </a:prstGeom>
          <a:noFill/>
        </p:spPr>
        <p:txBody>
          <a:bodyPr wrap="square" lIns="91440" tIns="45720" rIns="91440" bIns="45720" anchor="t">
            <a:spAutoFit/>
          </a:bodyPr>
          <a:lstStyle/>
          <a:p>
            <a:pPr marL="213995" indent="-213995">
              <a:lnSpc>
                <a:spcPct val="150000"/>
              </a:lnSpc>
              <a:buFont typeface="Arial" panose="020B0604020202020204" pitchFamily="34" charset="0"/>
              <a:buChar char="•"/>
            </a:pPr>
            <a:r>
              <a:rPr lang="cs-CZ" b="1" u="sng">
                <a:solidFill>
                  <a:schemeClr val="bg1"/>
                </a:solidFill>
              </a:rPr>
              <a:t>Předpokládané podmínky pro projekty:</a:t>
            </a:r>
            <a:endParaRPr lang="cs-CZ">
              <a:solidFill>
                <a:schemeClr val="bg1"/>
              </a:solidFill>
            </a:endParaRPr>
          </a:p>
          <a:p>
            <a:pPr marL="556895" lvl="1" indent="-213995">
              <a:lnSpc>
                <a:spcPct val="150000"/>
              </a:lnSpc>
              <a:buFont typeface="Arial" panose="020B0604020202020204" pitchFamily="34" charset="0"/>
              <a:buChar char="•"/>
            </a:pPr>
            <a:r>
              <a:rPr lang="cs-CZ">
                <a:solidFill>
                  <a:schemeClr val="bg1"/>
                </a:solidFill>
                <a:ea typeface="+mn-lt"/>
                <a:cs typeface="+mn-lt"/>
              </a:rPr>
              <a:t>Povinnost projednání projektu s občany</a:t>
            </a:r>
            <a:endParaRPr lang="cs-CZ">
              <a:solidFill>
                <a:schemeClr val="bg1"/>
              </a:solidFill>
            </a:endParaRPr>
          </a:p>
          <a:p>
            <a:pPr marL="556895" lvl="1" indent="-213995">
              <a:lnSpc>
                <a:spcPct val="150000"/>
              </a:lnSpc>
              <a:buFont typeface="Arial" panose="020B0604020202020204" pitchFamily="34" charset="0"/>
              <a:buChar char="•"/>
            </a:pPr>
            <a:r>
              <a:rPr lang="cs-CZ">
                <a:solidFill>
                  <a:schemeClr val="bg1"/>
                </a:solidFill>
              </a:rPr>
              <a:t>Realizace v zastavěném území nebo v zastavitelných plochách v souladu s platným územním plánem</a:t>
            </a:r>
            <a:endParaRPr lang="cs-CZ">
              <a:solidFill>
                <a:schemeClr val="bg1"/>
              </a:solidFill>
              <a:cs typeface="Arial"/>
            </a:endParaRPr>
          </a:p>
          <a:p>
            <a:pPr marL="556895" lvl="1" indent="-213995">
              <a:lnSpc>
                <a:spcPct val="150000"/>
              </a:lnSpc>
              <a:buFont typeface="Arial" panose="020B0604020202020204" pitchFamily="34" charset="0"/>
              <a:buChar char="•"/>
            </a:pPr>
            <a:r>
              <a:rPr lang="cs-CZ">
                <a:solidFill>
                  <a:schemeClr val="bg1"/>
                </a:solidFill>
                <a:ea typeface="+mn-lt"/>
                <a:cs typeface="+mn-lt"/>
              </a:rPr>
              <a:t>Realizace projektu ve veřejném prostranství, přístupné bez omezení a sloužící k obecnému užívání</a:t>
            </a:r>
          </a:p>
          <a:p>
            <a:pPr marL="556895" lvl="1" indent="-213995">
              <a:lnSpc>
                <a:spcPct val="150000"/>
              </a:lnSpc>
              <a:buFont typeface="Arial" panose="020B0604020202020204" pitchFamily="34" charset="0"/>
              <a:buChar char="•"/>
            </a:pPr>
            <a:r>
              <a:rPr lang="cs-CZ">
                <a:solidFill>
                  <a:schemeClr val="bg1"/>
                </a:solidFill>
                <a:ea typeface="+mn-lt"/>
                <a:cs typeface="+mn-lt"/>
              </a:rPr>
              <a:t>Stanovisko Agentury ochrany krajiny a přírody ČR</a:t>
            </a:r>
            <a:endParaRPr lang="cs-CZ">
              <a:solidFill>
                <a:schemeClr val="bg1"/>
              </a:solidFill>
            </a:endParaRPr>
          </a:p>
          <a:p>
            <a:pPr marL="556895" lvl="1" indent="-213995">
              <a:lnSpc>
                <a:spcPct val="150000"/>
              </a:lnSpc>
              <a:buFont typeface="Arial" panose="020B0604020202020204" pitchFamily="34" charset="0"/>
              <a:buChar char="•"/>
            </a:pPr>
            <a:r>
              <a:rPr lang="cs-CZ">
                <a:solidFill>
                  <a:schemeClr val="bg1"/>
                </a:solidFill>
              </a:rPr>
              <a:t>Realizované projekty v obci nad 10.000 obyvatel musí být v souladu se studií systému sídelní zeleně nebo s obdobným strategickým dokumentem pro sídelní zeleně</a:t>
            </a:r>
            <a:endParaRPr lang="cs-CZ">
              <a:solidFill>
                <a:schemeClr val="bg1"/>
              </a:solidFill>
              <a:cs typeface="Arial"/>
            </a:endParaRPr>
          </a:p>
        </p:txBody>
      </p:sp>
      <p:sp>
        <p:nvSpPr>
          <p:cNvPr id="4" name="TextovéPole 3">
            <a:extLst>
              <a:ext uri="{FF2B5EF4-FFF2-40B4-BE49-F238E27FC236}">
                <a16:creationId xmlns:a16="http://schemas.microsoft.com/office/drawing/2014/main" id="{CC6540D3-9809-4590-9F7F-5EFC1A9ACF73}"/>
              </a:ext>
            </a:extLst>
          </p:cNvPr>
          <p:cNvSpPr txBox="1"/>
          <p:nvPr/>
        </p:nvSpPr>
        <p:spPr>
          <a:xfrm>
            <a:off x="502647" y="498020"/>
            <a:ext cx="8138707" cy="1384995"/>
          </a:xfrm>
          <a:prstGeom prst="rect">
            <a:avLst/>
          </a:prstGeom>
          <a:noFill/>
        </p:spPr>
        <p:txBody>
          <a:bodyPr wrap="square" rtlCol="0">
            <a:spAutoFit/>
          </a:bodyPr>
          <a:lstStyle/>
          <a:p>
            <a:pPr algn="ctr" defTabSz="914400">
              <a:buClr>
                <a:srgbClr val="000000"/>
              </a:buClr>
              <a:buFont typeface="Arial"/>
              <a:buNone/>
            </a:pPr>
            <a:r>
              <a:rPr kumimoji="0" lang="cs-CZ" sz="2800" b="1" i="0" u="none" strike="noStrike" kern="0" cap="none" spc="0" normalizeH="0" baseline="0" noProof="0">
                <a:ln>
                  <a:noFill/>
                </a:ln>
                <a:solidFill>
                  <a:schemeClr val="bg1"/>
                </a:solidFill>
                <a:effectLst/>
                <a:uLnTx/>
                <a:uFillTx/>
                <a:latin typeface="Arial"/>
                <a:cs typeface="Arial"/>
                <a:sym typeface="Arial"/>
              </a:rPr>
              <a:t>Specifický cíl 2.2 </a:t>
            </a:r>
            <a:br>
              <a:rPr kumimoji="0" lang="cs-CZ" sz="2800" b="1" i="0" u="none" strike="noStrike" kern="0" cap="none" spc="0" normalizeH="0" baseline="0" noProof="0">
                <a:ln>
                  <a:noFill/>
                </a:ln>
                <a:solidFill>
                  <a:schemeClr val="bg1"/>
                </a:solidFill>
                <a:effectLst/>
                <a:uLnTx/>
                <a:uFillTx/>
                <a:latin typeface="Arial"/>
                <a:cs typeface="Arial"/>
                <a:sym typeface="Arial"/>
              </a:rPr>
            </a:br>
            <a:r>
              <a:rPr kumimoji="0" lang="cs-CZ" sz="2800" b="1" i="0" u="none" strike="noStrike" kern="0" cap="none" spc="0" normalizeH="0" baseline="0" noProof="0">
                <a:ln>
                  <a:noFill/>
                </a:ln>
                <a:solidFill>
                  <a:schemeClr val="bg1"/>
                </a:solidFill>
                <a:effectLst/>
                <a:uLnTx/>
                <a:uFillTx/>
                <a:latin typeface="Arial"/>
                <a:cs typeface="Arial"/>
                <a:sym typeface="Arial"/>
              </a:rPr>
              <a:t>Zelená infrastruktura ve veřejném prostranství měst a obcí</a:t>
            </a:r>
            <a:endParaRPr lang="cs-CZ" sz="3200" kern="0">
              <a:solidFill>
                <a:schemeClr val="bg1"/>
              </a:solidFill>
              <a:cs typeface="Arial" panose="020B0604020202020204" pitchFamily="34" charset="0"/>
              <a:sym typeface="Arial"/>
            </a:endParaRPr>
          </a:p>
        </p:txBody>
      </p:sp>
    </p:spTree>
    <p:extLst>
      <p:ext uri="{BB962C8B-B14F-4D97-AF65-F5344CB8AC3E}">
        <p14:creationId xmlns:p14="http://schemas.microsoft.com/office/powerpoint/2010/main" val="279014641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104C90D9-8B06-4FC1-B09F-E8CB2819583B}"/>
              </a:ext>
            </a:extLst>
          </p:cNvPr>
          <p:cNvPicPr>
            <a:picLocks noChangeAspect="1"/>
          </p:cNvPicPr>
          <p:nvPr/>
        </p:nvPicPr>
        <p:blipFill>
          <a:blip r:embed="rId2"/>
          <a:srcRect l="5593" r="5593"/>
          <a:stretch/>
        </p:blipFill>
        <p:spPr>
          <a:xfrm>
            <a:off x="0" y="0"/>
            <a:ext cx="9144000" cy="6858000"/>
          </a:xfrm>
          <a:prstGeom prst="rect">
            <a:avLst/>
          </a:prstGeom>
        </p:spPr>
      </p:pic>
      <p:sp>
        <p:nvSpPr>
          <p:cNvPr id="7" name="Nadpis 1">
            <a:extLst>
              <a:ext uri="{FF2B5EF4-FFF2-40B4-BE49-F238E27FC236}">
                <a16:creationId xmlns:a16="http://schemas.microsoft.com/office/drawing/2014/main" id="{3E17113A-1F82-4733-B7C0-52582B117532}"/>
              </a:ext>
            </a:extLst>
          </p:cNvPr>
          <p:cNvSpPr txBox="1">
            <a:spLocks/>
          </p:cNvSpPr>
          <p:nvPr/>
        </p:nvSpPr>
        <p:spPr>
          <a:xfrm>
            <a:off x="335560" y="5474987"/>
            <a:ext cx="8505986" cy="744836"/>
          </a:xfrm>
          <a:prstGeom prst="rect">
            <a:avLst/>
          </a:prstGeom>
          <a:solidFill>
            <a:srgbClr val="0B55A2">
              <a:alpha val="74000"/>
            </a:srgbClr>
          </a:solidFill>
          <a:ln>
            <a:noFill/>
          </a:ln>
        </p:spPr>
        <p:txBody>
          <a:bodyPr vert="horz" lIns="91440" tIns="45720" rIns="91440" bIns="45720" rtlCol="0" anchor="ct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2400">
                <a:solidFill>
                  <a:schemeClr val="bg1"/>
                </a:solidFill>
              </a:rPr>
              <a:t>Specifický cíl  3.1 </a:t>
            </a:r>
            <a:br>
              <a:rPr lang="cs-CZ" sz="2400">
                <a:solidFill>
                  <a:schemeClr val="bg1"/>
                </a:solidFill>
              </a:rPr>
            </a:br>
            <a:r>
              <a:rPr lang="cs-CZ" sz="2400">
                <a:solidFill>
                  <a:schemeClr val="bg1"/>
                </a:solidFill>
              </a:rPr>
              <a:t>Silnice II. třídy</a:t>
            </a:r>
            <a:endParaRPr lang="en-US" sz="2400">
              <a:solidFill>
                <a:schemeClr val="bg1"/>
              </a:solidFill>
            </a:endParaRPr>
          </a:p>
        </p:txBody>
      </p:sp>
    </p:spTree>
    <p:extLst>
      <p:ext uri="{BB962C8B-B14F-4D97-AF65-F5344CB8AC3E}">
        <p14:creationId xmlns:p14="http://schemas.microsoft.com/office/powerpoint/2010/main" val="153636281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077218"/>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Specifický cíl 3.1 </a:t>
            </a:r>
            <a:br>
              <a:rPr kumimoji="0" lang="cs-CZ" sz="3200" b="1" i="0" u="none" strike="noStrike" kern="0" cap="none" spc="0" normalizeH="0" baseline="0" noProof="0">
                <a:ln>
                  <a:noFill/>
                </a:ln>
                <a:solidFill>
                  <a:schemeClr val="bg1"/>
                </a:solidFill>
                <a:effectLst/>
                <a:uLnTx/>
                <a:uFillTx/>
                <a:latin typeface="Arial"/>
                <a:cs typeface="Arial"/>
                <a:sym typeface="Arial"/>
              </a:rPr>
            </a:br>
            <a:r>
              <a:rPr kumimoji="0" lang="cs-CZ" sz="3200" b="1" i="0" u="none" strike="noStrike" kern="0" cap="none" spc="0" normalizeH="0" baseline="0" noProof="0">
                <a:ln>
                  <a:noFill/>
                </a:ln>
                <a:solidFill>
                  <a:schemeClr val="bg1"/>
                </a:solidFill>
                <a:effectLst/>
                <a:uLnTx/>
                <a:uFillTx/>
                <a:latin typeface="Arial"/>
                <a:cs typeface="Arial"/>
                <a:sym typeface="Arial"/>
              </a:rPr>
              <a:t>Silnice II. třídy</a:t>
            </a:r>
            <a:endParaRPr lang="cs-CZ" sz="3200" kern="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502647" y="1856187"/>
            <a:ext cx="8462059" cy="2222403"/>
          </a:xfrm>
          <a:prstGeom prst="rect">
            <a:avLst/>
          </a:prstGeom>
          <a:noFill/>
        </p:spPr>
        <p:txBody>
          <a:bodyPr wrap="square">
            <a:spAutoFit/>
          </a:bodyPr>
          <a:lstStyle/>
          <a:p>
            <a:pPr marL="0" lvl="0" indent="0">
              <a:lnSpc>
                <a:spcPct val="200000"/>
              </a:lnSpc>
              <a:buNone/>
            </a:pPr>
            <a:r>
              <a:rPr lang="cs-CZ" b="1">
                <a:solidFill>
                  <a:schemeClr val="bg1"/>
                </a:solidFill>
              </a:rPr>
              <a:t>Silnice II. třídy na Prioritní regionální silniční síti</a:t>
            </a:r>
          </a:p>
          <a:p>
            <a:pPr marL="457200" lvl="1" indent="0">
              <a:lnSpc>
                <a:spcPct val="200000"/>
              </a:lnSpc>
              <a:buNone/>
            </a:pPr>
            <a:r>
              <a:rPr lang="cs-CZ">
                <a:solidFill>
                  <a:schemeClr val="bg1"/>
                </a:solidFill>
              </a:rPr>
              <a:t>Výstavba obchvatů obcí a silničních přeložek</a:t>
            </a:r>
          </a:p>
          <a:p>
            <a:pPr marL="457200" lvl="1" indent="0">
              <a:lnSpc>
                <a:spcPct val="200000"/>
              </a:lnSpc>
              <a:buNone/>
            </a:pPr>
            <a:r>
              <a:rPr lang="cs-CZ">
                <a:solidFill>
                  <a:schemeClr val="bg1"/>
                </a:solidFill>
              </a:rPr>
              <a:t>Rekonstrukce a modernizace silnic II. třídy</a:t>
            </a:r>
          </a:p>
          <a:p>
            <a:pPr marL="457200" lvl="1" indent="0">
              <a:lnSpc>
                <a:spcPct val="200000"/>
              </a:lnSpc>
              <a:buNone/>
            </a:pPr>
            <a:r>
              <a:rPr lang="cs-CZ">
                <a:solidFill>
                  <a:schemeClr val="bg1"/>
                </a:solidFill>
              </a:rPr>
              <a:t>Technické zhodnocení a výstavba mostů na vybraných úsecích silnic II. třídy</a:t>
            </a:r>
          </a:p>
        </p:txBody>
      </p:sp>
      <p:pic>
        <p:nvPicPr>
          <p:cNvPr id="4" name="Grafický objekt 3" descr="Ukazatel směru">
            <a:extLst>
              <a:ext uri="{FF2B5EF4-FFF2-40B4-BE49-F238E27FC236}">
                <a16:creationId xmlns:a16="http://schemas.microsoft.com/office/drawing/2014/main" id="{447B774B-ACD1-49FC-8239-1732DFB73AE9}"/>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29175" y="2615649"/>
            <a:ext cx="457200" cy="457200"/>
          </a:xfrm>
          <a:prstGeom prst="rect">
            <a:avLst/>
          </a:prstGeom>
        </p:spPr>
      </p:pic>
      <p:cxnSp>
        <p:nvCxnSpPr>
          <p:cNvPr id="6" name="Spojnice: zakřivená 5">
            <a:extLst>
              <a:ext uri="{FF2B5EF4-FFF2-40B4-BE49-F238E27FC236}">
                <a16:creationId xmlns:a16="http://schemas.microsoft.com/office/drawing/2014/main" id="{F736D07E-B3FC-42D9-A5DE-43413CD55681}"/>
              </a:ext>
            </a:extLst>
          </p:cNvPr>
          <p:cNvCxnSpPr/>
          <p:nvPr/>
        </p:nvCxnSpPr>
        <p:spPr>
          <a:xfrm rot="16200000" flipH="1">
            <a:off x="738032" y="3202180"/>
            <a:ext cx="239486" cy="228600"/>
          </a:xfrm>
          <a:prstGeom prst="curvedConnector3">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pic>
        <p:nvPicPr>
          <p:cNvPr id="8" name="Grafický objekt 7" descr="Scéna na mostě">
            <a:extLst>
              <a:ext uri="{FF2B5EF4-FFF2-40B4-BE49-F238E27FC236}">
                <a16:creationId xmlns:a16="http://schemas.microsoft.com/office/drawing/2014/main" id="{C6F2B10C-B735-4CF7-B33F-33D7C87A69BF}"/>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84952" y="3612329"/>
            <a:ext cx="345645" cy="345645"/>
          </a:xfrm>
          <a:prstGeom prst="rect">
            <a:avLst/>
          </a:prstGeom>
        </p:spPr>
      </p:pic>
    </p:spTree>
    <p:extLst>
      <p:ext uri="{BB962C8B-B14F-4D97-AF65-F5344CB8AC3E}">
        <p14:creationId xmlns:p14="http://schemas.microsoft.com/office/powerpoint/2010/main" val="255760842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384995"/>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Specifický cíl 3.1 </a:t>
            </a:r>
            <a:br>
              <a:rPr kumimoji="0" lang="cs-CZ" sz="3200" b="1" i="0" u="none" strike="noStrike" kern="0" cap="none" spc="0" normalizeH="0" baseline="0" noProof="0">
                <a:ln>
                  <a:noFill/>
                </a:ln>
                <a:solidFill>
                  <a:schemeClr val="bg1"/>
                </a:solidFill>
                <a:effectLst/>
                <a:uLnTx/>
                <a:uFillTx/>
                <a:latin typeface="Arial"/>
                <a:cs typeface="Arial"/>
                <a:sym typeface="Arial"/>
              </a:rPr>
            </a:br>
            <a:r>
              <a:rPr kumimoji="0" lang="cs-CZ" sz="3200" b="1" i="0" u="none" strike="noStrike" kern="0" cap="none" spc="0" normalizeH="0" baseline="0" noProof="0">
                <a:ln>
                  <a:noFill/>
                </a:ln>
                <a:solidFill>
                  <a:schemeClr val="bg1"/>
                </a:solidFill>
                <a:effectLst/>
                <a:uLnTx/>
                <a:uFillTx/>
                <a:latin typeface="Arial"/>
                <a:cs typeface="Arial"/>
                <a:sym typeface="Arial"/>
              </a:rPr>
              <a:t>Silnice II. Třídy</a:t>
            </a:r>
          </a:p>
          <a:p>
            <a:pPr algn="ctr" defTabSz="914400">
              <a:buClr>
                <a:srgbClr val="000000"/>
              </a:buClr>
              <a:buFont typeface="Arial"/>
              <a:buNone/>
            </a:pPr>
            <a:r>
              <a:rPr lang="cs-CZ" sz="2000" kern="0">
                <a:solidFill>
                  <a:schemeClr val="bg1"/>
                </a:solidFill>
                <a:latin typeface="Arial"/>
                <a:cs typeface="Arial"/>
                <a:sym typeface="Arial"/>
              </a:rPr>
              <a:t>Klíčové parametry</a:t>
            </a:r>
            <a:endParaRPr lang="cs-CZ" sz="2000" kern="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629175" y="2053411"/>
            <a:ext cx="8012179" cy="2607124"/>
          </a:xfrm>
          <a:prstGeom prst="rect">
            <a:avLst/>
          </a:prstGeom>
          <a:noFill/>
        </p:spPr>
        <p:txBody>
          <a:bodyPr wrap="square">
            <a:spAutoFit/>
          </a:bodyPr>
          <a:lstStyle/>
          <a:p>
            <a:pPr marL="457200" marR="0" lvl="0" indent="-323850" algn="l" defTabSz="914400" rtl="0" eaLnBrk="1" fontAlgn="auto" latinLnBrk="0" hangingPunct="1">
              <a:lnSpc>
                <a:spcPct val="200000"/>
              </a:lnSpc>
              <a:spcBef>
                <a:spcPts val="1000"/>
              </a:spcBef>
              <a:spcAft>
                <a:spcPts val="0"/>
              </a:spcAft>
              <a:buClr>
                <a:schemeClr val="bg1"/>
              </a:buClr>
              <a:buSzPts val="1500"/>
              <a:buFont typeface="Arial"/>
              <a:buChar char="•"/>
              <a:tabLst/>
              <a:defRPr/>
            </a:pPr>
            <a:r>
              <a:rPr kumimoji="0" lang="cs-CZ" b="0" i="0" u="none" strike="noStrike" kern="0" cap="none" spc="0" normalizeH="0" baseline="0" noProof="0">
                <a:ln>
                  <a:noFill/>
                </a:ln>
                <a:solidFill>
                  <a:schemeClr val="bg1"/>
                </a:solidFill>
                <a:effectLst/>
                <a:uLnTx/>
                <a:uFillTx/>
                <a:latin typeface="Arial"/>
                <a:cs typeface="Arial"/>
                <a:sym typeface="Arial"/>
              </a:rPr>
              <a:t>Projekty musí být v souladu s Regionálním akčním plánem </a:t>
            </a:r>
          </a:p>
          <a:p>
            <a:pPr marL="457200" marR="0" lvl="0" indent="-323850" algn="l" defTabSz="914400" rtl="0" eaLnBrk="1" fontAlgn="auto" latinLnBrk="0" hangingPunct="1">
              <a:lnSpc>
                <a:spcPct val="200000"/>
              </a:lnSpc>
              <a:spcBef>
                <a:spcPts val="1000"/>
              </a:spcBef>
              <a:spcAft>
                <a:spcPts val="0"/>
              </a:spcAft>
              <a:buClr>
                <a:schemeClr val="bg1"/>
              </a:buClr>
              <a:buSzPts val="1500"/>
              <a:buFont typeface="Arial"/>
              <a:buChar char="•"/>
              <a:tabLst/>
              <a:defRPr/>
            </a:pPr>
            <a:r>
              <a:rPr kumimoji="0" lang="cs-CZ" b="0" i="0" u="none" strike="noStrike" kern="0" cap="none" spc="0" normalizeH="0" baseline="0" noProof="0">
                <a:ln>
                  <a:noFill/>
                </a:ln>
                <a:solidFill>
                  <a:schemeClr val="bg1"/>
                </a:solidFill>
                <a:effectLst/>
                <a:uLnTx/>
                <a:uFillTx/>
                <a:latin typeface="Arial"/>
                <a:cs typeface="Arial"/>
                <a:sym typeface="Arial"/>
              </a:rPr>
              <a:t>Projekt musí být realizován na Prioritní regionální silniční síti</a:t>
            </a:r>
          </a:p>
          <a:p>
            <a:pPr marL="457200" marR="0" lvl="0" indent="-323850" algn="l" defTabSz="914400" rtl="0" eaLnBrk="1" fontAlgn="auto" latinLnBrk="0" hangingPunct="1">
              <a:lnSpc>
                <a:spcPct val="200000"/>
              </a:lnSpc>
              <a:spcBef>
                <a:spcPts val="1000"/>
              </a:spcBef>
              <a:spcAft>
                <a:spcPts val="0"/>
              </a:spcAft>
              <a:buClr>
                <a:schemeClr val="bg1"/>
              </a:buClr>
              <a:buSzPts val="1500"/>
              <a:buFont typeface="Arial"/>
              <a:buChar char="•"/>
              <a:tabLst/>
              <a:defRPr/>
            </a:pPr>
            <a:r>
              <a:rPr kumimoji="0" lang="cs-CZ" b="0" i="0" u="none" strike="noStrike" kern="0" cap="none" spc="0" normalizeH="0" baseline="0" noProof="0">
                <a:ln>
                  <a:noFill/>
                </a:ln>
                <a:solidFill>
                  <a:schemeClr val="bg1"/>
                </a:solidFill>
                <a:effectLst/>
                <a:uLnTx/>
                <a:uFillTx/>
                <a:latin typeface="Arial"/>
                <a:cs typeface="Arial"/>
                <a:sym typeface="Arial"/>
              </a:rPr>
              <a:t>Žadatelé – kraje nebo organizace zřizované/zakládané kraji</a:t>
            </a:r>
          </a:p>
          <a:p>
            <a:pPr marL="457200" marR="0" lvl="0" indent="-323850" algn="l" defTabSz="914400" rtl="0" eaLnBrk="1" fontAlgn="auto" latinLnBrk="0" hangingPunct="1">
              <a:lnSpc>
                <a:spcPct val="200000"/>
              </a:lnSpc>
              <a:spcBef>
                <a:spcPts val="1000"/>
              </a:spcBef>
              <a:spcAft>
                <a:spcPts val="0"/>
              </a:spcAft>
              <a:buClr>
                <a:schemeClr val="bg1"/>
              </a:buClr>
              <a:buSzPts val="1500"/>
              <a:buFont typeface="Arial"/>
              <a:buChar char="•"/>
              <a:tabLst/>
              <a:defRPr/>
            </a:pPr>
            <a:r>
              <a:rPr kumimoji="0" lang="cs-CZ" b="0" i="0" u="none" strike="noStrike" kern="0" cap="none" spc="0" normalizeH="0" baseline="0" noProof="0">
                <a:ln>
                  <a:noFill/>
                </a:ln>
                <a:solidFill>
                  <a:schemeClr val="bg1"/>
                </a:solidFill>
                <a:effectLst/>
                <a:uLnTx/>
                <a:uFillTx/>
                <a:latin typeface="Arial"/>
                <a:cs typeface="Arial"/>
                <a:sym typeface="Arial"/>
              </a:rPr>
              <a:t>Podmínka provedení auditu bezpečnosti pozemní komunikace </a:t>
            </a:r>
          </a:p>
        </p:txBody>
      </p:sp>
    </p:spTree>
    <p:extLst>
      <p:ext uri="{BB962C8B-B14F-4D97-AF65-F5344CB8AC3E}">
        <p14:creationId xmlns:p14="http://schemas.microsoft.com/office/powerpoint/2010/main" val="204722775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354217"/>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Specifický cíl 3.1 </a:t>
            </a:r>
            <a:br>
              <a:rPr kumimoji="0" lang="cs-CZ" sz="3200" b="1" i="0" u="none" strike="noStrike" kern="0" cap="none" spc="0" normalizeH="0" baseline="0" noProof="0">
                <a:ln>
                  <a:noFill/>
                </a:ln>
                <a:solidFill>
                  <a:schemeClr val="bg1"/>
                </a:solidFill>
                <a:effectLst/>
                <a:uLnTx/>
                <a:uFillTx/>
                <a:latin typeface="Arial"/>
                <a:cs typeface="Arial"/>
                <a:sym typeface="Arial"/>
              </a:rPr>
            </a:br>
            <a:r>
              <a:rPr kumimoji="0" lang="cs-CZ" sz="3200" b="1" i="0" u="none" strike="noStrike" kern="0" cap="none" spc="0" normalizeH="0" baseline="0" noProof="0">
                <a:ln>
                  <a:noFill/>
                </a:ln>
                <a:solidFill>
                  <a:schemeClr val="bg1"/>
                </a:solidFill>
                <a:effectLst/>
                <a:uLnTx/>
                <a:uFillTx/>
                <a:latin typeface="Arial"/>
                <a:cs typeface="Arial"/>
                <a:sym typeface="Arial"/>
              </a:rPr>
              <a:t>Silnice II. třídy</a:t>
            </a:r>
          </a:p>
          <a:p>
            <a:pPr algn="ctr" defTabSz="914400">
              <a:buClr>
                <a:srgbClr val="000000"/>
              </a:buClr>
              <a:buFont typeface="Arial"/>
              <a:buNone/>
            </a:pPr>
            <a:r>
              <a:rPr lang="cs-CZ" kern="0">
                <a:solidFill>
                  <a:schemeClr val="bg1"/>
                </a:solidFill>
                <a:latin typeface="Arial"/>
                <a:cs typeface="Arial"/>
                <a:sym typeface="Arial"/>
              </a:rPr>
              <a:t>Aktuální stav přípravy SC</a:t>
            </a:r>
            <a:endParaRPr lang="cs-CZ" kern="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224118" y="1923871"/>
            <a:ext cx="8353971" cy="4119589"/>
          </a:xfrm>
          <a:prstGeom prst="rect">
            <a:avLst/>
          </a:prstGeom>
          <a:noFill/>
        </p:spPr>
        <p:txBody>
          <a:bodyPr wrap="square" lIns="91440" tIns="45720" rIns="91440" bIns="45720" anchor="t">
            <a:spAutoFit/>
          </a:bodyPr>
          <a:lstStyle/>
          <a:p>
            <a:pPr marL="457200" indent="-323850" defTabSz="914400">
              <a:lnSpc>
                <a:spcPct val="200000"/>
              </a:lnSpc>
              <a:spcBef>
                <a:spcPts val="1000"/>
              </a:spcBef>
              <a:buClr>
                <a:schemeClr val="bg1"/>
              </a:buClr>
              <a:buSzPts val="1500"/>
              <a:buFont typeface="Arial"/>
              <a:buChar char="•"/>
              <a:defRPr/>
            </a:pPr>
            <a:r>
              <a:rPr kumimoji="0" lang="cs-CZ" sz="1600" b="1" i="0" u="none" strike="noStrike" kern="0" cap="none" spc="0" normalizeH="0" baseline="0" noProof="0">
                <a:ln>
                  <a:noFill/>
                </a:ln>
                <a:solidFill>
                  <a:schemeClr val="bg1"/>
                </a:solidFill>
                <a:effectLst/>
                <a:uLnTx/>
                <a:uFillTx/>
                <a:latin typeface="Arial"/>
                <a:cs typeface="Arial"/>
                <a:sym typeface="Arial"/>
              </a:rPr>
              <a:t>Nově požadované přílohy:</a:t>
            </a:r>
            <a:r>
              <a:rPr lang="cs-CZ" sz="1600" b="1" kern="0">
                <a:solidFill>
                  <a:schemeClr val="bg1"/>
                </a:solidFill>
                <a:latin typeface="Arial"/>
                <a:cs typeface="Arial"/>
                <a:sym typeface="Arial"/>
              </a:rPr>
              <a:t> </a:t>
            </a:r>
            <a:endParaRPr kumimoji="0" lang="cs-CZ" sz="1600" b="1" i="0" u="none" strike="noStrike" kern="0" cap="none" spc="0" normalizeH="0" baseline="0" noProof="0">
              <a:ln>
                <a:noFill/>
              </a:ln>
              <a:solidFill>
                <a:schemeClr val="bg1"/>
              </a:solidFill>
              <a:effectLst/>
              <a:uLnTx/>
              <a:uFillTx/>
              <a:latin typeface="Arial"/>
              <a:cs typeface="Arial"/>
              <a:sym typeface="Arial"/>
            </a:endParaRPr>
          </a:p>
          <a:p>
            <a:pPr marL="914400" lvl="1" indent="-323850" defTabSz="914400">
              <a:lnSpc>
                <a:spcPct val="200000"/>
              </a:lnSpc>
              <a:buClr>
                <a:schemeClr val="bg1"/>
              </a:buClr>
              <a:buSzPts val="1500"/>
              <a:buFont typeface="Wingdings" panose="05000000000000000000" pitchFamily="2" charset="2"/>
              <a:buChar char="ü"/>
              <a:defRPr/>
            </a:pPr>
            <a:r>
              <a:rPr kumimoji="0" lang="cs-CZ" sz="1600" b="0" i="0" u="none" strike="noStrike" kern="0" cap="none" spc="0" normalizeH="0" baseline="0" noProof="0">
                <a:ln>
                  <a:noFill/>
                </a:ln>
                <a:solidFill>
                  <a:schemeClr val="bg1"/>
                </a:solidFill>
                <a:effectLst/>
                <a:uLnTx/>
                <a:uFillTx/>
                <a:latin typeface="Arial"/>
                <a:cs typeface="Arial"/>
                <a:sym typeface="Arial"/>
              </a:rPr>
              <a:t>Dokumentace k prověřování z hlediska klimatického posouzení</a:t>
            </a:r>
            <a:endParaRPr lang="cs-CZ" sz="1600" b="0" i="0" u="none" strike="noStrike" kern="0" cap="none" spc="0" normalizeH="0" baseline="0" noProof="0">
              <a:ln>
                <a:noFill/>
              </a:ln>
              <a:solidFill>
                <a:schemeClr val="bg1"/>
              </a:solidFill>
              <a:effectLst/>
              <a:uLnTx/>
              <a:uFillTx/>
              <a:latin typeface="Arial"/>
              <a:cs typeface="Arial"/>
            </a:endParaRPr>
          </a:p>
          <a:p>
            <a:pPr marL="590550" lvl="1" defTabSz="914400">
              <a:lnSpc>
                <a:spcPct val="200000"/>
              </a:lnSpc>
              <a:buClr>
                <a:schemeClr val="bg1"/>
              </a:buClr>
              <a:buSzPts val="1500"/>
              <a:defRPr/>
            </a:pPr>
            <a:r>
              <a:rPr lang="cs-CZ" sz="1400" kern="0">
                <a:solidFill>
                  <a:schemeClr val="bg1"/>
                </a:solidFill>
                <a:latin typeface="Arial"/>
                <a:cs typeface="Arial"/>
                <a:sym typeface="Arial"/>
                <a:hlinkClick r:id="rId2">
                  <a:extLst>
                    <a:ext uri="{A12FA001-AC4F-418D-AE19-62706E023703}">
                      <ahyp:hlinkClr xmlns:ahyp="http://schemas.microsoft.com/office/drawing/2018/hyperlinkcolor" val="tx"/>
                    </a:ext>
                  </a:extLst>
                </a:hlinkClick>
              </a:rPr>
              <a:t>https://eur-lex.europa.eu/</a:t>
            </a:r>
            <a:r>
              <a:rPr lang="cs-CZ" sz="1400" kern="0" err="1">
                <a:solidFill>
                  <a:schemeClr val="bg1"/>
                </a:solidFill>
                <a:latin typeface="Arial"/>
                <a:cs typeface="Arial"/>
                <a:sym typeface="Arial"/>
                <a:hlinkClick r:id="rId2">
                  <a:extLst>
                    <a:ext uri="{A12FA001-AC4F-418D-AE19-62706E023703}">
                      <ahyp:hlinkClr xmlns:ahyp="http://schemas.microsoft.com/office/drawing/2018/hyperlinkcolor" val="tx"/>
                    </a:ext>
                  </a:extLst>
                </a:hlinkClick>
              </a:rPr>
              <a:t>legal-content</a:t>
            </a:r>
            <a:r>
              <a:rPr lang="cs-CZ" sz="1400" kern="0">
                <a:solidFill>
                  <a:schemeClr val="bg1"/>
                </a:solidFill>
                <a:latin typeface="Arial"/>
                <a:cs typeface="Arial"/>
                <a:sym typeface="Arial"/>
                <a:hlinkClick r:id="rId2">
                  <a:extLst>
                    <a:ext uri="{A12FA001-AC4F-418D-AE19-62706E023703}">
                      <ahyp:hlinkClr xmlns:ahyp="http://schemas.microsoft.com/office/drawing/2018/hyperlinkcolor" val="tx"/>
                    </a:ext>
                  </a:extLst>
                </a:hlinkClick>
              </a:rPr>
              <a:t>/CS/TXT/PDF/?</a:t>
            </a:r>
            <a:r>
              <a:rPr lang="cs-CZ" sz="1400" kern="0" err="1">
                <a:solidFill>
                  <a:schemeClr val="bg1"/>
                </a:solidFill>
                <a:latin typeface="Arial"/>
                <a:cs typeface="Arial"/>
                <a:sym typeface="Arial"/>
                <a:hlinkClick r:id="rId2">
                  <a:extLst>
                    <a:ext uri="{A12FA001-AC4F-418D-AE19-62706E023703}">
                      <ahyp:hlinkClr xmlns:ahyp="http://schemas.microsoft.com/office/drawing/2018/hyperlinkcolor" val="tx"/>
                    </a:ext>
                  </a:extLst>
                </a:hlinkClick>
              </a:rPr>
              <a:t>uri</a:t>
            </a:r>
            <a:r>
              <a:rPr lang="cs-CZ" sz="1400" kern="0">
                <a:solidFill>
                  <a:schemeClr val="bg1"/>
                </a:solidFill>
                <a:latin typeface="Arial"/>
                <a:cs typeface="Arial"/>
                <a:sym typeface="Arial"/>
                <a:hlinkClick r:id="rId2">
                  <a:extLst>
                    <a:ext uri="{A12FA001-AC4F-418D-AE19-62706E023703}">
                      <ahyp:hlinkClr xmlns:ahyp="http://schemas.microsoft.com/office/drawing/2018/hyperlinkcolor" val="tx"/>
                    </a:ext>
                  </a:extLst>
                </a:hlinkClick>
              </a:rPr>
              <a:t>=CELEX:52021XC0916(03)&amp;</a:t>
            </a:r>
            <a:r>
              <a:rPr lang="cs-CZ" sz="1400" kern="0" err="1">
                <a:solidFill>
                  <a:schemeClr val="bg1"/>
                </a:solidFill>
                <a:latin typeface="Arial"/>
                <a:cs typeface="Arial"/>
                <a:sym typeface="Arial"/>
                <a:hlinkClick r:id="rId2">
                  <a:extLst>
                    <a:ext uri="{A12FA001-AC4F-418D-AE19-62706E023703}">
                      <ahyp:hlinkClr xmlns:ahyp="http://schemas.microsoft.com/office/drawing/2018/hyperlinkcolor" val="tx"/>
                    </a:ext>
                  </a:extLst>
                </a:hlinkClick>
              </a:rPr>
              <a:t>from</a:t>
            </a:r>
            <a:r>
              <a:rPr lang="cs-CZ" sz="1400" kern="0">
                <a:solidFill>
                  <a:schemeClr val="bg1"/>
                </a:solidFill>
                <a:latin typeface="Arial"/>
                <a:cs typeface="Arial"/>
                <a:sym typeface="Arial"/>
                <a:hlinkClick r:id="rId2">
                  <a:extLst>
                    <a:ext uri="{A12FA001-AC4F-418D-AE19-62706E023703}">
                      <ahyp:hlinkClr xmlns:ahyp="http://schemas.microsoft.com/office/drawing/2018/hyperlinkcolor" val="tx"/>
                    </a:ext>
                  </a:extLst>
                </a:hlinkClick>
              </a:rPr>
              <a:t>=CS</a:t>
            </a:r>
            <a:r>
              <a:rPr lang="cs-CZ" sz="1400" kern="0">
                <a:solidFill>
                  <a:schemeClr val="bg1"/>
                </a:solidFill>
                <a:latin typeface="Arial"/>
                <a:cs typeface="Arial"/>
                <a:sym typeface="Arial"/>
              </a:rPr>
              <a:t>)</a:t>
            </a:r>
            <a:endParaRPr lang="cs-CZ" sz="1400" kern="0">
              <a:solidFill>
                <a:schemeClr val="bg1"/>
              </a:solidFill>
              <a:latin typeface="Arial"/>
              <a:cs typeface="Arial"/>
            </a:endParaRPr>
          </a:p>
          <a:p>
            <a:pPr marL="914400" lvl="1" indent="-323850" defTabSz="914400">
              <a:lnSpc>
                <a:spcPct val="200000"/>
              </a:lnSpc>
              <a:buClr>
                <a:schemeClr val="bg1"/>
              </a:buClr>
              <a:buSzPts val="1500"/>
              <a:buFont typeface="Wingdings" panose="05000000000000000000" pitchFamily="2" charset="2"/>
              <a:buChar char="ü"/>
              <a:defRPr/>
            </a:pPr>
            <a:r>
              <a:rPr lang="cs-CZ" sz="1600" kern="0">
                <a:solidFill>
                  <a:schemeClr val="bg1"/>
                </a:solidFill>
                <a:latin typeface="Arial"/>
                <a:cs typeface="Arial"/>
                <a:sym typeface="Arial"/>
              </a:rPr>
              <a:t>Zpráva o provedení auditu bezpečnosti pozemní komunikace </a:t>
            </a:r>
            <a:endParaRPr lang="cs-CZ" sz="1600" kern="0">
              <a:solidFill>
                <a:schemeClr val="bg1"/>
              </a:solidFill>
              <a:latin typeface="Arial"/>
              <a:cs typeface="Arial"/>
            </a:endParaRPr>
          </a:p>
          <a:p>
            <a:pPr marL="590550" lvl="1" defTabSz="914400">
              <a:lnSpc>
                <a:spcPct val="200000"/>
              </a:lnSpc>
              <a:buClr>
                <a:schemeClr val="bg1"/>
              </a:buClr>
              <a:buSzPts val="1500"/>
              <a:defRPr/>
            </a:pPr>
            <a:r>
              <a:rPr lang="cs-CZ" sz="1400" kern="0">
                <a:solidFill>
                  <a:schemeClr val="bg1"/>
                </a:solidFill>
                <a:latin typeface="Arial"/>
                <a:cs typeface="Arial"/>
                <a:sym typeface="Arial"/>
                <a:hlinkClick r:id="rId3">
                  <a:extLst>
                    <a:ext uri="{A12FA001-AC4F-418D-AE19-62706E023703}">
                      <ahyp:hlinkClr xmlns:ahyp="http://schemas.microsoft.com/office/drawing/2018/hyperlinkcolor" val="tx"/>
                    </a:ext>
                  </a:extLst>
                </a:hlinkClick>
              </a:rPr>
              <a:t>https://www.shopcdv.cz/cs/audit-bezpecnosti-pozemnich-komunikaci</a:t>
            </a:r>
            <a:endParaRPr lang="cs-CZ" sz="1400" kern="0">
              <a:solidFill>
                <a:schemeClr val="bg1"/>
              </a:solidFill>
              <a:latin typeface="Arial"/>
              <a:cs typeface="Arial"/>
              <a:sym typeface="Arial"/>
            </a:endParaRPr>
          </a:p>
          <a:p>
            <a:pPr marL="457200" marR="0" lvl="0" indent="-323850" algn="l" defTabSz="914400" rtl="0" eaLnBrk="1" fontAlgn="auto" latinLnBrk="0" hangingPunct="1">
              <a:lnSpc>
                <a:spcPct val="150000"/>
              </a:lnSpc>
              <a:spcBef>
                <a:spcPts val="1000"/>
              </a:spcBef>
              <a:spcAft>
                <a:spcPts val="0"/>
              </a:spcAft>
              <a:buClr>
                <a:schemeClr val="bg1"/>
              </a:buClr>
              <a:buSzPts val="1500"/>
              <a:buFont typeface="Arial"/>
              <a:buChar char="•"/>
              <a:tabLst/>
              <a:defRPr/>
            </a:pPr>
            <a:r>
              <a:rPr lang="cs-CZ" sz="1600" kern="0">
                <a:solidFill>
                  <a:schemeClr val="bg1"/>
                </a:solidFill>
                <a:latin typeface="Arial"/>
                <a:cs typeface="Arial"/>
                <a:sym typeface="Arial"/>
              </a:rPr>
              <a:t>Plán opětovného použití určitého objemu (pracovně hodnota 70 %) stavebního a demoličního odpadu</a:t>
            </a:r>
            <a:endParaRPr lang="cs-CZ" sz="1600" kern="0">
              <a:solidFill>
                <a:schemeClr val="bg1"/>
              </a:solidFill>
              <a:latin typeface="Arial"/>
              <a:cs typeface="Arial"/>
            </a:endParaRPr>
          </a:p>
          <a:p>
            <a:pPr marL="457200" marR="0" lvl="0" indent="-323850" algn="l" defTabSz="914400" rtl="0" eaLnBrk="1" fontAlgn="auto" latinLnBrk="0" hangingPunct="1">
              <a:lnSpc>
                <a:spcPct val="150000"/>
              </a:lnSpc>
              <a:spcBef>
                <a:spcPts val="1000"/>
              </a:spcBef>
              <a:spcAft>
                <a:spcPts val="0"/>
              </a:spcAft>
              <a:buClr>
                <a:schemeClr val="bg1"/>
              </a:buClr>
              <a:buSzPts val="1500"/>
              <a:buFont typeface="Arial"/>
              <a:buChar char="•"/>
              <a:tabLst/>
              <a:defRPr/>
            </a:pPr>
            <a:r>
              <a:rPr kumimoji="0" lang="cs-CZ" sz="1600" b="0" i="0" u="none" strike="noStrike" kern="0" cap="none" spc="0" normalizeH="0" baseline="0" noProof="0">
                <a:ln>
                  <a:noFill/>
                </a:ln>
                <a:solidFill>
                  <a:schemeClr val="bg1"/>
                </a:solidFill>
                <a:effectLst/>
                <a:uLnTx/>
                <a:uFillTx/>
                <a:latin typeface="Arial"/>
                <a:cs typeface="Arial"/>
                <a:sym typeface="Arial"/>
              </a:rPr>
              <a:t>Pro novostavby a určité typy modernizací nový indikátor</a:t>
            </a:r>
            <a:r>
              <a:rPr kumimoji="0" lang="cs-CZ" sz="1600" b="0" i="1" u="none" strike="noStrike" kern="0" cap="none" spc="0" normalizeH="0" baseline="0" noProof="0">
                <a:ln>
                  <a:noFill/>
                </a:ln>
                <a:solidFill>
                  <a:schemeClr val="bg1"/>
                </a:solidFill>
                <a:effectLst/>
                <a:uLnTx/>
                <a:uFillTx/>
                <a:latin typeface="Arial"/>
                <a:cs typeface="Arial"/>
                <a:sym typeface="Arial"/>
              </a:rPr>
              <a:t> Časové úspory díky lepší silniční infrastruktuře</a:t>
            </a:r>
            <a:r>
              <a:rPr kumimoji="0" lang="cs-CZ" sz="1600" b="0" i="0" u="none" strike="noStrike" kern="0" cap="none" spc="0" normalizeH="0" baseline="0" noProof="0">
                <a:ln>
                  <a:noFill/>
                </a:ln>
                <a:solidFill>
                  <a:schemeClr val="bg1"/>
                </a:solidFill>
                <a:effectLst/>
                <a:uLnTx/>
                <a:uFillTx/>
                <a:latin typeface="Arial"/>
                <a:cs typeface="Arial"/>
                <a:sym typeface="Arial"/>
              </a:rPr>
              <a:t> (metodika pro výpočet bude nastavena)</a:t>
            </a:r>
            <a:endParaRPr lang="cs-CZ" sz="1600" b="0" i="0" u="none" strike="noStrike" kern="0" cap="none" spc="0" normalizeH="0" baseline="0" noProof="0">
              <a:ln>
                <a:noFill/>
              </a:ln>
              <a:solidFill>
                <a:schemeClr val="bg1"/>
              </a:solidFill>
              <a:effectLst/>
              <a:uLnTx/>
              <a:uFillTx/>
              <a:latin typeface="Arial"/>
              <a:cs typeface="Arial"/>
            </a:endParaRPr>
          </a:p>
        </p:txBody>
      </p:sp>
    </p:spTree>
    <p:extLst>
      <p:ext uri="{BB962C8B-B14F-4D97-AF65-F5344CB8AC3E}">
        <p14:creationId xmlns:p14="http://schemas.microsoft.com/office/powerpoint/2010/main" val="122058058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ázek 6">
            <a:extLst>
              <a:ext uri="{FF2B5EF4-FFF2-40B4-BE49-F238E27FC236}">
                <a16:creationId xmlns:a16="http://schemas.microsoft.com/office/drawing/2014/main" id="{D8A7A245-8FD1-43C2-86A2-E9A838E9D1B7}"/>
              </a:ext>
            </a:extLst>
          </p:cNvPr>
          <p:cNvPicPr>
            <a:picLocks noChangeAspect="1"/>
          </p:cNvPicPr>
          <p:nvPr/>
        </p:nvPicPr>
        <p:blipFill>
          <a:blip r:embed="rId2"/>
          <a:srcRect l="5556" r="5556"/>
          <a:stretch/>
        </p:blipFill>
        <p:spPr>
          <a:xfrm>
            <a:off x="20" y="10"/>
            <a:ext cx="9143980" cy="6857990"/>
          </a:xfrm>
          <a:prstGeom prst="rect">
            <a:avLst/>
          </a:prstGeom>
          <a:effectLst>
            <a:glow>
              <a:schemeClr val="accent1">
                <a:alpha val="40000"/>
              </a:schemeClr>
            </a:glow>
            <a:outerShdw blurRad="50800" dist="50800" dir="5400000" algn="ctr" rotWithShape="0">
              <a:srgbClr val="000000"/>
            </a:outerShdw>
          </a:effectLst>
        </p:spPr>
      </p:pic>
      <p:sp>
        <p:nvSpPr>
          <p:cNvPr id="4" name="TextovéPole 3">
            <a:extLst>
              <a:ext uri="{FF2B5EF4-FFF2-40B4-BE49-F238E27FC236}">
                <a16:creationId xmlns:a16="http://schemas.microsoft.com/office/drawing/2014/main" id="{A2C69BE9-BFD8-482B-821F-7DEB10A36005}"/>
              </a:ext>
            </a:extLst>
          </p:cNvPr>
          <p:cNvSpPr txBox="1"/>
          <p:nvPr/>
        </p:nvSpPr>
        <p:spPr>
          <a:xfrm>
            <a:off x="117466" y="58724"/>
            <a:ext cx="8100437" cy="584775"/>
          </a:xfrm>
          <a:prstGeom prst="rect">
            <a:avLst/>
          </a:prstGeom>
          <a:solidFill>
            <a:srgbClr val="0B55A2">
              <a:alpha val="74000"/>
            </a:srgbClr>
          </a:solidFill>
        </p:spPr>
        <p:txBody>
          <a:bodyPr wrap="square">
            <a:spAutoFit/>
          </a:bodyPr>
          <a:lstStyle/>
          <a:p>
            <a:pPr defTabSz="914400">
              <a:buClr>
                <a:srgbClr val="000000"/>
              </a:buClr>
              <a:defRPr/>
            </a:pPr>
            <a:r>
              <a:rPr kumimoji="0" lang="cs-CZ" sz="3200" b="1"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Arial"/>
              </a:rPr>
              <a:t>Příklad: </a:t>
            </a:r>
            <a:r>
              <a:rPr kumimoji="0" lang="cs-CZ" sz="3200" b="1" i="0" u="none" strike="noStrike" kern="0" cap="none" spc="0" normalizeH="0" baseline="0" noProof="0">
                <a:ln>
                  <a:noFill/>
                </a:ln>
                <a:solidFill>
                  <a:srgbClr val="FFFFFF"/>
                </a:solidFill>
                <a:effectLst/>
                <a:uLnTx/>
                <a:uFillTx/>
                <a:latin typeface="Arial"/>
                <a:cs typeface="Arial"/>
                <a:sym typeface="Arial"/>
              </a:rPr>
              <a:t>Rekonstrukce mostu</a:t>
            </a:r>
          </a:p>
        </p:txBody>
      </p:sp>
    </p:spTree>
    <p:extLst>
      <p:ext uri="{BB962C8B-B14F-4D97-AF65-F5344CB8AC3E}">
        <p14:creationId xmlns:p14="http://schemas.microsoft.com/office/powerpoint/2010/main" val="180991817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61954D2A-3FE6-4CC6-908B-B86E08F57996}"/>
              </a:ext>
            </a:extLst>
          </p:cNvPr>
          <p:cNvPicPr>
            <a:picLocks noChangeAspect="1"/>
          </p:cNvPicPr>
          <p:nvPr/>
        </p:nvPicPr>
        <p:blipFill>
          <a:blip r:embed="rId2"/>
          <a:srcRect l="13299" r="13299"/>
          <a:stretch/>
        </p:blipFill>
        <p:spPr>
          <a:xfrm>
            <a:off x="20" y="-2"/>
            <a:ext cx="9143980" cy="6857999"/>
          </a:xfrm>
          <a:prstGeom prst="rect">
            <a:avLst/>
          </a:prstGeom>
        </p:spPr>
      </p:pic>
      <p:sp>
        <p:nvSpPr>
          <p:cNvPr id="4" name="Nadpis 1">
            <a:extLst>
              <a:ext uri="{FF2B5EF4-FFF2-40B4-BE49-F238E27FC236}">
                <a16:creationId xmlns:a16="http://schemas.microsoft.com/office/drawing/2014/main" id="{8D765896-9378-4A36-A165-56C7240A0D11}"/>
              </a:ext>
            </a:extLst>
          </p:cNvPr>
          <p:cNvSpPr txBox="1">
            <a:spLocks/>
          </p:cNvSpPr>
          <p:nvPr/>
        </p:nvSpPr>
        <p:spPr>
          <a:xfrm>
            <a:off x="335560" y="5474987"/>
            <a:ext cx="8505986" cy="744836"/>
          </a:xfrm>
          <a:prstGeom prst="rect">
            <a:avLst/>
          </a:prstGeom>
          <a:solidFill>
            <a:srgbClr val="0B55A2">
              <a:alpha val="74000"/>
            </a:srgbClr>
          </a:solidFill>
          <a:ln>
            <a:noFill/>
          </a:ln>
        </p:spPr>
        <p:txBody>
          <a:bodyPr vert="horz" lIns="91440" tIns="45720" rIns="91440" bIns="45720" rtlCol="0" anchor="ct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2400">
                <a:solidFill>
                  <a:schemeClr val="bg1"/>
                </a:solidFill>
              </a:rPr>
              <a:t>Specifický cíl  4.1 </a:t>
            </a:r>
            <a:br>
              <a:rPr lang="cs-CZ" sz="2400">
                <a:solidFill>
                  <a:schemeClr val="bg1"/>
                </a:solidFill>
              </a:rPr>
            </a:br>
            <a:r>
              <a:rPr lang="cs-CZ" sz="2400">
                <a:solidFill>
                  <a:schemeClr val="bg1"/>
                </a:solidFill>
              </a:rPr>
              <a:t>Vzdělávací infrastruktura</a:t>
            </a:r>
            <a:endParaRPr lang="en-US" sz="2400">
              <a:solidFill>
                <a:schemeClr val="bg1"/>
              </a:solidFill>
            </a:endParaRPr>
          </a:p>
        </p:txBody>
      </p:sp>
    </p:spTree>
    <p:extLst>
      <p:ext uri="{BB962C8B-B14F-4D97-AF65-F5344CB8AC3E}">
        <p14:creationId xmlns:p14="http://schemas.microsoft.com/office/powerpoint/2010/main" val="11375392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598688"/>
            <a:ext cx="8138707" cy="584775"/>
          </a:xfrm>
          <a:prstGeom prst="rect">
            <a:avLst/>
          </a:prstGeom>
          <a:noFill/>
        </p:spPr>
        <p:txBody>
          <a:bodyPr wrap="square" rtlCol="0">
            <a:spAutoFit/>
          </a:bodyPr>
          <a:lstStyle/>
          <a:p>
            <a:pPr algn="ctr" defTabSz="914400">
              <a:buClr>
                <a:srgbClr val="000000"/>
              </a:buClr>
              <a:buFont typeface="Arial"/>
              <a:buNone/>
            </a:pPr>
            <a:r>
              <a:rPr lang="cs-CZ" sz="3200" b="1" i="0" u="none" strike="noStrike">
                <a:solidFill>
                  <a:schemeClr val="bg1"/>
                </a:solidFill>
                <a:effectLst/>
                <a:latin typeface="Arial" panose="020B0604020202020204" pitchFamily="34" charset="0"/>
              </a:rPr>
              <a:t>Implementační struktura IROP 2021-2027</a:t>
            </a:r>
            <a:r>
              <a:rPr lang="cs-CZ" sz="3200" b="0" i="0">
                <a:solidFill>
                  <a:schemeClr val="bg1"/>
                </a:solidFill>
                <a:effectLst/>
                <a:latin typeface="Arial" panose="020B0604020202020204" pitchFamily="34" charset="0"/>
              </a:rPr>
              <a:t>​</a:t>
            </a:r>
            <a:endParaRPr lang="cs-CZ" sz="3200" b="1" kern="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695593" y="1675906"/>
            <a:ext cx="8012179" cy="4190314"/>
          </a:xfrm>
          <a:prstGeom prst="rect">
            <a:avLst/>
          </a:prstGeom>
          <a:noFill/>
        </p:spPr>
        <p:txBody>
          <a:bodyPr wrap="square">
            <a:spAutoFit/>
          </a:bodyPr>
          <a:lstStyle/>
          <a:p>
            <a:pPr marL="285750" indent="-285750" fontAlgn="base">
              <a:lnSpc>
                <a:spcPct val="150000"/>
              </a:lnSpc>
              <a:buFont typeface="Arial" panose="020B0604020202020204" pitchFamily="34" charset="0"/>
              <a:buChar char="•"/>
            </a:pPr>
            <a:r>
              <a:rPr lang="cs-CZ" sz="2000" b="1" i="0" u="none" strike="noStrike">
                <a:solidFill>
                  <a:schemeClr val="bg1"/>
                </a:solidFill>
                <a:effectLst/>
                <a:latin typeface="Arial" panose="020B0604020202020204" pitchFamily="34" charset="0"/>
              </a:rPr>
              <a:t>Řídicí orgán IROP </a:t>
            </a:r>
            <a:r>
              <a:rPr lang="cs-CZ" sz="2000" b="0" i="0" u="none" strike="noStrike">
                <a:solidFill>
                  <a:schemeClr val="bg1"/>
                </a:solidFill>
                <a:effectLst/>
                <a:latin typeface="Arial" panose="020B0604020202020204" pitchFamily="34" charset="0"/>
              </a:rPr>
              <a:t>= Ministerstvo pro místní rozvoj; odbor řízení operačních programů</a:t>
            </a:r>
            <a:r>
              <a:rPr lang="en-US" sz="2000">
                <a:solidFill>
                  <a:schemeClr val="bg1"/>
                </a:solidFill>
                <a:latin typeface="Arial" panose="020B0604020202020204" pitchFamily="34" charset="0"/>
              </a:rPr>
              <a:t>​</a:t>
            </a:r>
            <a:endParaRPr lang="cs-CZ" sz="2000">
              <a:solidFill>
                <a:schemeClr val="bg1"/>
              </a:solidFill>
              <a:latin typeface="Arial" panose="020B0604020202020204" pitchFamily="34" charset="0"/>
            </a:endParaRPr>
          </a:p>
          <a:p>
            <a:pPr fontAlgn="base">
              <a:lnSpc>
                <a:spcPct val="150000"/>
              </a:lnSpc>
            </a:pPr>
            <a:endParaRPr lang="cs-CZ" sz="2000">
              <a:solidFill>
                <a:schemeClr val="bg1"/>
              </a:solidFill>
              <a:latin typeface="Arial" panose="020B0604020202020204" pitchFamily="34" charset="0"/>
            </a:endParaRPr>
          </a:p>
          <a:p>
            <a:pPr marL="285750" indent="-285750" fontAlgn="base">
              <a:lnSpc>
                <a:spcPct val="150000"/>
              </a:lnSpc>
              <a:buFont typeface="Arial" panose="020B0604020202020204" pitchFamily="34" charset="0"/>
              <a:buChar char="•"/>
            </a:pPr>
            <a:r>
              <a:rPr lang="cs-CZ" sz="2000" b="1" i="0" u="none" strike="noStrike">
                <a:solidFill>
                  <a:schemeClr val="bg1"/>
                </a:solidFill>
                <a:effectLst/>
                <a:latin typeface="Arial" panose="020B0604020202020204" pitchFamily="34" charset="0"/>
              </a:rPr>
              <a:t>Zprostředkující subjekt </a:t>
            </a:r>
            <a:r>
              <a:rPr lang="cs-CZ" sz="2000" b="0" i="0" u="none" strike="noStrike">
                <a:solidFill>
                  <a:schemeClr val="bg1"/>
                </a:solidFill>
                <a:effectLst/>
                <a:latin typeface="Arial" panose="020B0604020202020204" pitchFamily="34" charset="0"/>
              </a:rPr>
              <a:t>= Centrum pro regionální rozvoj České republiky s krajskými pobočkami</a:t>
            </a:r>
            <a:r>
              <a:rPr lang="en-US" sz="2000" b="0" i="0">
                <a:solidFill>
                  <a:schemeClr val="bg1"/>
                </a:solidFill>
                <a:effectLst/>
                <a:latin typeface="Arial" panose="020B0604020202020204" pitchFamily="34" charset="0"/>
              </a:rPr>
              <a:t>​</a:t>
            </a:r>
            <a:endParaRPr lang="cs-CZ" sz="2000" b="0" i="0">
              <a:solidFill>
                <a:schemeClr val="bg1"/>
              </a:solidFill>
              <a:effectLst/>
              <a:latin typeface="Arial" panose="020B0604020202020204" pitchFamily="34" charset="0"/>
            </a:endParaRPr>
          </a:p>
          <a:p>
            <a:pPr fontAlgn="base">
              <a:lnSpc>
                <a:spcPct val="150000"/>
              </a:lnSpc>
            </a:pPr>
            <a:endParaRPr lang="cs-CZ" sz="2000">
              <a:solidFill>
                <a:schemeClr val="bg1"/>
              </a:solidFill>
              <a:latin typeface="Arial" panose="020B0604020202020204" pitchFamily="34" charset="0"/>
            </a:endParaRPr>
          </a:p>
          <a:p>
            <a:pPr marL="285750" indent="-285750" fontAlgn="base">
              <a:lnSpc>
                <a:spcPct val="150000"/>
              </a:lnSpc>
              <a:buFont typeface="Arial" panose="020B0604020202020204" pitchFamily="34" charset="0"/>
              <a:buChar char="•"/>
            </a:pPr>
            <a:r>
              <a:rPr lang="cs-CZ" sz="2000" b="1" i="0" u="none" strike="noStrike">
                <a:solidFill>
                  <a:schemeClr val="bg1"/>
                </a:solidFill>
                <a:effectLst/>
                <a:latin typeface="Arial" panose="020B0604020202020204" pitchFamily="34" charset="0"/>
              </a:rPr>
              <a:t>Nositelé integrovaných strategií ITI a CLLD</a:t>
            </a:r>
            <a:r>
              <a:rPr lang="cs-CZ" sz="2000" b="0" i="0" u="none" strike="noStrike">
                <a:solidFill>
                  <a:schemeClr val="bg1"/>
                </a:solidFill>
                <a:effectLst/>
                <a:latin typeface="Arial" panose="020B0604020202020204" pitchFamily="34" charset="0"/>
              </a:rPr>
              <a:t>; stávající IPRÚ se stanou ITI</a:t>
            </a:r>
            <a:r>
              <a:rPr lang="en-US" sz="2000" b="0" i="0">
                <a:solidFill>
                  <a:schemeClr val="bg1"/>
                </a:solidFill>
                <a:effectLst/>
                <a:latin typeface="Arial" panose="020B0604020202020204" pitchFamily="34" charset="0"/>
              </a:rPr>
              <a:t>​</a:t>
            </a:r>
            <a:endParaRPr lang="en-US" sz="2000">
              <a:solidFill>
                <a:schemeClr val="bg1"/>
              </a:solidFill>
              <a:latin typeface="Arial" panose="020B0604020202020204" pitchFamily="34" charset="0"/>
            </a:endParaRPr>
          </a:p>
          <a:p>
            <a:pPr lvl="1">
              <a:lnSpc>
                <a:spcPct val="150000"/>
              </a:lnSpc>
              <a:buClr>
                <a:srgbClr val="1D70B8"/>
              </a:buClr>
            </a:pPr>
            <a:endParaRPr lang="cs-CZ" sz="200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1986601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077218"/>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Specifický cíl 4.1 </a:t>
            </a:r>
            <a:br>
              <a:rPr kumimoji="0" lang="cs-CZ" sz="3200" b="1" i="0" u="none" strike="noStrike" kern="0" cap="none" spc="0" normalizeH="0" baseline="0" noProof="0">
                <a:ln>
                  <a:noFill/>
                </a:ln>
                <a:solidFill>
                  <a:schemeClr val="bg1"/>
                </a:solidFill>
                <a:effectLst/>
                <a:uLnTx/>
                <a:uFillTx/>
                <a:latin typeface="Arial"/>
                <a:cs typeface="Arial"/>
                <a:sym typeface="Arial"/>
              </a:rPr>
            </a:br>
            <a:r>
              <a:rPr kumimoji="0" lang="cs-CZ" sz="3200" b="1" i="0" u="none" strike="noStrike" kern="0" cap="none" spc="0" normalizeH="0" baseline="0" noProof="0">
                <a:ln>
                  <a:noFill/>
                </a:ln>
                <a:solidFill>
                  <a:schemeClr val="bg1"/>
                </a:solidFill>
                <a:effectLst/>
                <a:uLnTx/>
                <a:uFillTx/>
                <a:latin typeface="Arial"/>
                <a:cs typeface="Arial"/>
                <a:sym typeface="Arial"/>
              </a:rPr>
              <a:t>Vzdělávací infrastruktura</a:t>
            </a:r>
            <a:endParaRPr lang="cs-CZ" sz="2000" kern="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880845" y="2068297"/>
            <a:ext cx="8012179" cy="3339376"/>
          </a:xfrm>
          <a:prstGeom prst="rect">
            <a:avLst/>
          </a:prstGeom>
          <a:noFill/>
        </p:spPr>
        <p:txBody>
          <a:bodyPr wrap="square" lIns="91440" tIns="45720" rIns="91440" bIns="45720" anchor="t">
            <a:spAutoFit/>
          </a:bodyPr>
          <a:lstStyle/>
          <a:p>
            <a:r>
              <a:rPr lang="cs-CZ" b="1" u="sng">
                <a:solidFill>
                  <a:schemeClr val="bg1"/>
                </a:solidFill>
                <a:cs typeface="Arial"/>
              </a:rPr>
              <a:t>Mateřské školy</a:t>
            </a:r>
            <a:endParaRPr lang="cs-CZ" b="1" u="sng">
              <a:solidFill>
                <a:schemeClr val="bg1"/>
              </a:solidFill>
            </a:endParaRPr>
          </a:p>
          <a:p>
            <a:endParaRPr lang="cs-CZ" sz="1600" b="1">
              <a:solidFill>
                <a:schemeClr val="bg1"/>
              </a:solidFill>
            </a:endParaRPr>
          </a:p>
          <a:p>
            <a:pPr marL="285750" indent="-285750">
              <a:buFont typeface="Arial"/>
              <a:buChar char="•"/>
            </a:pPr>
            <a:r>
              <a:rPr lang="cs-CZ" sz="1600" b="1">
                <a:solidFill>
                  <a:schemeClr val="bg1"/>
                </a:solidFill>
              </a:rPr>
              <a:t>Navyšování kapacit mateřských škol (MŠ) na území ORP s jejich nedostatečnou kapacitou </a:t>
            </a:r>
            <a:endParaRPr lang="cs-CZ">
              <a:solidFill>
                <a:schemeClr val="bg1"/>
              </a:solidFill>
              <a:cs typeface="Arial"/>
            </a:endParaRPr>
          </a:p>
          <a:p>
            <a:endParaRPr lang="cs-CZ" sz="1600" b="1">
              <a:solidFill>
                <a:schemeClr val="bg1"/>
              </a:solidFill>
              <a:cs typeface="Arial" panose="020B0604020202020204"/>
            </a:endParaRPr>
          </a:p>
          <a:p>
            <a:r>
              <a:rPr lang="cs-CZ" sz="1600">
                <a:solidFill>
                  <a:schemeClr val="bg1"/>
                </a:solidFill>
              </a:rPr>
              <a:t>	</a:t>
            </a:r>
            <a:r>
              <a:rPr lang="cs-CZ" sz="1600" u="sng">
                <a:solidFill>
                  <a:schemeClr val="bg1"/>
                </a:solidFill>
              </a:rPr>
              <a:t>Příklad:</a:t>
            </a:r>
            <a:r>
              <a:rPr lang="cs-CZ" sz="1600">
                <a:solidFill>
                  <a:schemeClr val="bg1"/>
                </a:solidFill>
              </a:rPr>
              <a:t> Přístavba mateřské školky, novostavba mateřské školy</a:t>
            </a:r>
            <a:endParaRPr lang="cs-CZ" sz="1600">
              <a:solidFill>
                <a:schemeClr val="bg1"/>
              </a:solidFill>
              <a:cs typeface="Arial"/>
            </a:endParaRPr>
          </a:p>
          <a:p>
            <a:pPr marL="0" lvl="0" indent="0">
              <a:buNone/>
            </a:pPr>
            <a:endParaRPr lang="cs-CZ" sz="1600" b="1">
              <a:solidFill>
                <a:schemeClr val="bg1"/>
              </a:solidFill>
            </a:endParaRPr>
          </a:p>
          <a:p>
            <a:pPr marL="285750" lvl="0" indent="-285750">
              <a:buFont typeface="Arial"/>
              <a:buChar char="•"/>
            </a:pPr>
            <a:r>
              <a:rPr lang="cs-CZ" sz="1600" b="1">
                <a:solidFill>
                  <a:schemeClr val="bg1"/>
                </a:solidFill>
              </a:rPr>
              <a:t>Zvyšování kvality podmínek v MŠ s ohledem na zajištění hygienických požadavků </a:t>
            </a:r>
            <a:r>
              <a:rPr lang="cs-CZ" sz="1600">
                <a:solidFill>
                  <a:schemeClr val="bg1"/>
                </a:solidFill>
              </a:rPr>
              <a:t>(jen pro MŠ s výjimkou od krajské hygienické stanice)</a:t>
            </a:r>
            <a:endParaRPr lang="cs-CZ" sz="1600">
              <a:solidFill>
                <a:schemeClr val="bg1"/>
              </a:solidFill>
              <a:cs typeface="Arial"/>
            </a:endParaRPr>
          </a:p>
          <a:p>
            <a:endParaRPr lang="cs-CZ" sz="1600">
              <a:solidFill>
                <a:schemeClr val="bg1"/>
              </a:solidFill>
              <a:cs typeface="Arial"/>
            </a:endParaRPr>
          </a:p>
          <a:p>
            <a:r>
              <a:rPr lang="cs-CZ" sz="1600">
                <a:solidFill>
                  <a:schemeClr val="bg1"/>
                </a:solidFill>
              </a:rPr>
              <a:t>	</a:t>
            </a:r>
            <a:r>
              <a:rPr lang="cs-CZ" sz="1600" u="sng">
                <a:solidFill>
                  <a:schemeClr val="bg1"/>
                </a:solidFill>
              </a:rPr>
              <a:t>Příklad:</a:t>
            </a:r>
            <a:r>
              <a:rPr lang="cs-CZ" sz="1600">
                <a:solidFill>
                  <a:schemeClr val="bg1"/>
                </a:solidFill>
              </a:rPr>
              <a:t> Rekonstrukce mateřské školky takovým způsobem, aby nemusela</a:t>
            </a:r>
            <a:br>
              <a:rPr lang="cs-CZ" sz="1600">
                <a:solidFill>
                  <a:schemeClr val="bg1"/>
                </a:solidFill>
              </a:rPr>
            </a:br>
            <a:r>
              <a:rPr lang="cs-CZ" sz="1600">
                <a:solidFill>
                  <a:schemeClr val="bg1"/>
                </a:solidFill>
              </a:rPr>
              <a:t>         	fungovat na základě výjimky krajské hygienické stanice</a:t>
            </a:r>
            <a:endParaRPr lang="cs-CZ" sz="1600">
              <a:solidFill>
                <a:schemeClr val="bg1"/>
              </a:solidFill>
              <a:cs typeface="Arial"/>
            </a:endParaRPr>
          </a:p>
          <a:p>
            <a:endParaRPr lang="cs-CZ" sz="1700">
              <a:solidFill>
                <a:schemeClr val="bg1"/>
              </a:solidFill>
            </a:endParaRPr>
          </a:p>
        </p:txBody>
      </p:sp>
      <p:pic>
        <p:nvPicPr>
          <p:cNvPr id="4" name="Grafický objekt 3" descr="Děti">
            <a:extLst>
              <a:ext uri="{FF2B5EF4-FFF2-40B4-BE49-F238E27FC236}">
                <a16:creationId xmlns:a16="http://schemas.microsoft.com/office/drawing/2014/main" id="{715FC2EF-31D4-43BA-939C-F1383151660E}"/>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00557" y="2059837"/>
            <a:ext cx="480288" cy="480288"/>
          </a:xfrm>
          <a:prstGeom prst="rect">
            <a:avLst/>
          </a:prstGeom>
        </p:spPr>
      </p:pic>
    </p:spTree>
    <p:extLst>
      <p:ext uri="{BB962C8B-B14F-4D97-AF65-F5344CB8AC3E}">
        <p14:creationId xmlns:p14="http://schemas.microsoft.com/office/powerpoint/2010/main" val="237815271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E4314260-7F42-8890-8CB1-96AA2884D58D}"/>
              </a:ext>
            </a:extLst>
          </p:cNvPr>
          <p:cNvSpPr>
            <a:spLocks noGrp="1"/>
          </p:cNvSpPr>
          <p:nvPr>
            <p:ph type="sldNum" sz="quarter" idx="12"/>
          </p:nvPr>
        </p:nvSpPr>
        <p:spPr/>
        <p:txBody>
          <a:bodyPr/>
          <a:lstStyle/>
          <a:p>
            <a:fld id="{4000C4B2-41BC-D741-8B94-B76DB6967C01}" type="slidenum">
              <a:rPr lang="en-US" smtClean="0"/>
              <a:pPr/>
              <a:t>41</a:t>
            </a:fld>
            <a:endParaRPr lang="en-US"/>
          </a:p>
        </p:txBody>
      </p:sp>
      <p:sp>
        <p:nvSpPr>
          <p:cNvPr id="4" name="TextovéPole 3">
            <a:extLst>
              <a:ext uri="{FF2B5EF4-FFF2-40B4-BE49-F238E27FC236}">
                <a16:creationId xmlns:a16="http://schemas.microsoft.com/office/drawing/2014/main" id="{EEA53E3C-4F23-AA56-1856-63C5304628DE}"/>
              </a:ext>
            </a:extLst>
          </p:cNvPr>
          <p:cNvSpPr txBox="1"/>
          <p:nvPr/>
        </p:nvSpPr>
        <p:spPr>
          <a:xfrm>
            <a:off x="502647" y="498020"/>
            <a:ext cx="8138707" cy="1077218"/>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Specifický cíl 4.1 </a:t>
            </a:r>
            <a:br>
              <a:rPr kumimoji="0" lang="cs-CZ" sz="3200" b="1" i="0" u="none" strike="noStrike" kern="0" cap="none" spc="0" normalizeH="0" baseline="0" noProof="0">
                <a:ln>
                  <a:noFill/>
                </a:ln>
                <a:solidFill>
                  <a:schemeClr val="bg1"/>
                </a:solidFill>
                <a:effectLst/>
                <a:uLnTx/>
                <a:uFillTx/>
                <a:latin typeface="Arial"/>
                <a:cs typeface="Arial"/>
                <a:sym typeface="Arial"/>
              </a:rPr>
            </a:br>
            <a:r>
              <a:rPr kumimoji="0" lang="cs-CZ" sz="3200" b="1" i="0" u="none" strike="noStrike" kern="0" cap="none" spc="0" normalizeH="0" baseline="0" noProof="0">
                <a:ln>
                  <a:noFill/>
                </a:ln>
                <a:solidFill>
                  <a:schemeClr val="bg1"/>
                </a:solidFill>
                <a:effectLst/>
                <a:uLnTx/>
                <a:uFillTx/>
                <a:latin typeface="Arial"/>
                <a:cs typeface="Arial"/>
                <a:sym typeface="Arial"/>
              </a:rPr>
              <a:t>Vzdělávací infrastruktura</a:t>
            </a:r>
            <a:endParaRPr lang="cs-CZ" sz="2000" kern="0">
              <a:solidFill>
                <a:schemeClr val="bg1"/>
              </a:solidFill>
              <a:cs typeface="Arial" panose="020B0604020202020204" pitchFamily="34" charset="0"/>
              <a:sym typeface="Arial"/>
            </a:endParaRPr>
          </a:p>
        </p:txBody>
      </p:sp>
      <p:sp>
        <p:nvSpPr>
          <p:cNvPr id="8" name="TextovéPole 7">
            <a:extLst>
              <a:ext uri="{FF2B5EF4-FFF2-40B4-BE49-F238E27FC236}">
                <a16:creationId xmlns:a16="http://schemas.microsoft.com/office/drawing/2014/main" id="{623BEBED-A3D0-872F-FF39-CD14D86E75EF}"/>
              </a:ext>
            </a:extLst>
          </p:cNvPr>
          <p:cNvSpPr txBox="1"/>
          <p:nvPr/>
        </p:nvSpPr>
        <p:spPr>
          <a:xfrm>
            <a:off x="896665" y="1894276"/>
            <a:ext cx="8012179" cy="4524315"/>
          </a:xfrm>
          <a:prstGeom prst="rect">
            <a:avLst/>
          </a:prstGeom>
          <a:noFill/>
        </p:spPr>
        <p:txBody>
          <a:bodyPr wrap="square" lIns="91440" tIns="45720" rIns="91440" bIns="45720" anchor="t">
            <a:spAutoFit/>
          </a:bodyPr>
          <a:lstStyle/>
          <a:p>
            <a:r>
              <a:rPr lang="cs-CZ" b="1" u="sng">
                <a:solidFill>
                  <a:schemeClr val="bg1"/>
                </a:solidFill>
                <a:cs typeface="Arial"/>
              </a:rPr>
              <a:t>Základní školy </a:t>
            </a:r>
          </a:p>
          <a:p>
            <a:endParaRPr lang="cs-CZ" sz="1600" b="1">
              <a:solidFill>
                <a:schemeClr val="bg1"/>
              </a:solidFill>
            </a:endParaRPr>
          </a:p>
          <a:p>
            <a:pPr marL="285750" indent="-285750">
              <a:buFont typeface="Arial"/>
              <a:buChar char="•"/>
            </a:pPr>
            <a:r>
              <a:rPr lang="cs-CZ" sz="1600" b="1">
                <a:solidFill>
                  <a:schemeClr val="bg1"/>
                </a:solidFill>
              </a:rPr>
              <a:t>Vybudování, modernizace a vybavení odborných učeben ve vazbě na přírodní vědy, polytechnické vzdělávání, cizí jazyky, práce s digitálními technologiemi</a:t>
            </a:r>
            <a:endParaRPr lang="cs-CZ" sz="1600">
              <a:solidFill>
                <a:schemeClr val="bg1"/>
              </a:solidFill>
              <a:cs typeface="Arial" panose="020B0604020202020204"/>
            </a:endParaRPr>
          </a:p>
          <a:p>
            <a:pPr marL="285750" indent="-285750">
              <a:buFont typeface="Arial"/>
              <a:buChar char="•"/>
            </a:pPr>
            <a:r>
              <a:rPr lang="cs-CZ" sz="1400">
                <a:solidFill>
                  <a:schemeClr val="bg1"/>
                </a:solidFill>
                <a:ea typeface="+mn-lt"/>
                <a:cs typeface="+mn-lt"/>
              </a:rPr>
              <a:t>     </a:t>
            </a:r>
            <a:endParaRPr lang="cs-CZ" sz="1400">
              <a:solidFill>
                <a:schemeClr val="bg1"/>
              </a:solidFill>
              <a:cs typeface="Arial"/>
            </a:endParaRPr>
          </a:p>
          <a:p>
            <a:pPr marL="285750" indent="-285750">
              <a:buFont typeface="Arial"/>
              <a:buChar char="•"/>
            </a:pPr>
            <a:r>
              <a:rPr lang="cs-CZ" sz="1600" b="1">
                <a:solidFill>
                  <a:schemeClr val="bg1"/>
                </a:solidFill>
              </a:rPr>
              <a:t>Budování vnitřní konektivity škol</a:t>
            </a:r>
            <a:endParaRPr lang="cs-CZ" sz="1600">
              <a:solidFill>
                <a:schemeClr val="bg1"/>
              </a:solidFill>
              <a:cs typeface="Arial" panose="020B0604020202020204"/>
            </a:endParaRPr>
          </a:p>
          <a:p>
            <a:pPr marL="285750" indent="-285750">
              <a:buFont typeface="Arial"/>
              <a:buChar char="•"/>
            </a:pPr>
            <a:endParaRPr lang="cs-CZ" sz="1600" b="1">
              <a:solidFill>
                <a:schemeClr val="bg1"/>
              </a:solidFill>
              <a:cs typeface="Arial" panose="020B0604020202020204"/>
            </a:endParaRPr>
          </a:p>
          <a:p>
            <a:pPr marL="285750" indent="-285750">
              <a:buFont typeface="Arial"/>
              <a:buChar char="•"/>
            </a:pPr>
            <a:r>
              <a:rPr lang="cs-CZ" sz="1600" b="1">
                <a:solidFill>
                  <a:schemeClr val="bg1"/>
                </a:solidFill>
              </a:rPr>
              <a:t>Budování zázemí pro školní družiny a školní kluby</a:t>
            </a:r>
            <a:endParaRPr lang="cs-CZ" sz="1600">
              <a:solidFill>
                <a:schemeClr val="bg1"/>
              </a:solidFill>
              <a:cs typeface="Arial"/>
            </a:endParaRPr>
          </a:p>
          <a:p>
            <a:pPr marL="285750" indent="-285750">
              <a:buFont typeface="Arial"/>
              <a:buChar char="•"/>
            </a:pPr>
            <a:endParaRPr lang="cs-CZ" sz="1600" b="1">
              <a:solidFill>
                <a:schemeClr val="bg1"/>
              </a:solidFill>
              <a:cs typeface="Arial"/>
            </a:endParaRPr>
          </a:p>
          <a:p>
            <a:pPr marL="285750" indent="-285750">
              <a:buFont typeface="Arial"/>
              <a:buChar char="•"/>
            </a:pPr>
            <a:r>
              <a:rPr lang="cs-CZ" sz="1600" b="1">
                <a:solidFill>
                  <a:schemeClr val="bg1"/>
                </a:solidFill>
                <a:cs typeface="Arial"/>
              </a:rPr>
              <a:t>Doprovodná část projektu - budování a modernizace </a:t>
            </a:r>
            <a:r>
              <a:rPr lang="cs-CZ" sz="1600">
                <a:solidFill>
                  <a:schemeClr val="bg1"/>
                </a:solidFill>
                <a:ea typeface="+mn-lt"/>
                <a:cs typeface="+mn-lt"/>
              </a:rPr>
              <a:t>zázemí pro školská porad. pracoviště, žáky se speciálními </a:t>
            </a:r>
            <a:r>
              <a:rPr lang="cs-CZ" sz="1600" err="1">
                <a:solidFill>
                  <a:schemeClr val="bg1"/>
                </a:solidFill>
                <a:ea typeface="+mn-lt"/>
                <a:cs typeface="+mn-lt"/>
              </a:rPr>
              <a:t>vzděl</a:t>
            </a:r>
            <a:r>
              <a:rPr lang="cs-CZ" sz="1600">
                <a:solidFill>
                  <a:schemeClr val="bg1"/>
                </a:solidFill>
                <a:ea typeface="+mn-lt"/>
                <a:cs typeface="+mn-lt"/>
              </a:rPr>
              <a:t>. potřebami, pedagogické pracovníky, komunitní aktivity při ZŠ</a:t>
            </a:r>
            <a:endParaRPr lang="cs-CZ" sz="1600" b="1">
              <a:solidFill>
                <a:schemeClr val="bg1"/>
              </a:solidFill>
              <a:cs typeface="Arial"/>
            </a:endParaRPr>
          </a:p>
          <a:p>
            <a:endParaRPr lang="cs-CZ" sz="1600">
              <a:solidFill>
                <a:schemeClr val="bg1"/>
              </a:solidFill>
              <a:cs typeface="Arial"/>
            </a:endParaRPr>
          </a:p>
          <a:p>
            <a:r>
              <a:rPr lang="cs-CZ" sz="1600">
                <a:solidFill>
                  <a:schemeClr val="bg1"/>
                </a:solidFill>
                <a:cs typeface="Arial"/>
              </a:rPr>
              <a:t>     </a:t>
            </a:r>
            <a:r>
              <a:rPr lang="cs-CZ" sz="1600" u="sng">
                <a:solidFill>
                  <a:schemeClr val="bg1"/>
                </a:solidFill>
                <a:ea typeface="+mn-lt"/>
                <a:cs typeface="+mn-lt"/>
              </a:rPr>
              <a:t>Příklad:</a:t>
            </a:r>
            <a:r>
              <a:rPr lang="cs-CZ" sz="1600">
                <a:solidFill>
                  <a:schemeClr val="bg1"/>
                </a:solidFill>
                <a:ea typeface="+mn-lt"/>
                <a:cs typeface="+mn-lt"/>
              </a:rPr>
              <a:t> Přístavba ZŠ – učebna fyziky a chemie; modernizace prostor školní</a:t>
            </a:r>
            <a:br>
              <a:rPr lang="cs-CZ" sz="1600">
                <a:ea typeface="+mn-lt"/>
                <a:cs typeface="+mn-lt"/>
              </a:rPr>
            </a:br>
            <a:r>
              <a:rPr lang="cs-CZ" sz="1600">
                <a:solidFill>
                  <a:schemeClr val="bg1"/>
                </a:solidFill>
                <a:ea typeface="+mn-lt"/>
                <a:cs typeface="+mn-lt"/>
              </a:rPr>
              <a:t>                 družiny; rozvod a zabezpečení internetu v budově školy; sportovní hřiště </a:t>
            </a:r>
          </a:p>
          <a:p>
            <a:endParaRPr lang="cs-CZ" sz="1600">
              <a:solidFill>
                <a:schemeClr val="bg1"/>
              </a:solidFill>
              <a:ea typeface="+mn-lt"/>
              <a:cs typeface="+mn-lt"/>
            </a:endParaRPr>
          </a:p>
          <a:p>
            <a:endParaRPr lang="cs-CZ" sz="1600">
              <a:solidFill>
                <a:schemeClr val="bg1"/>
              </a:solidFill>
              <a:cs typeface="Arial"/>
            </a:endParaRPr>
          </a:p>
          <a:p>
            <a:endParaRPr lang="cs-CZ" sz="1600">
              <a:solidFill>
                <a:schemeClr val="bg1"/>
              </a:solidFill>
              <a:cs typeface="Arial"/>
            </a:endParaRPr>
          </a:p>
        </p:txBody>
      </p:sp>
      <p:pic>
        <p:nvPicPr>
          <p:cNvPr id="10" name="Grafický objekt 9" descr="Třída">
            <a:extLst>
              <a:ext uri="{FF2B5EF4-FFF2-40B4-BE49-F238E27FC236}">
                <a16:creationId xmlns:a16="http://schemas.microsoft.com/office/drawing/2014/main" id="{A677352F-5B5B-DE9B-FA72-0A49DB967457}"/>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00557" y="1916393"/>
            <a:ext cx="480288" cy="480288"/>
          </a:xfrm>
          <a:prstGeom prst="rect">
            <a:avLst/>
          </a:prstGeom>
        </p:spPr>
      </p:pic>
    </p:spTree>
    <p:extLst>
      <p:ext uri="{BB962C8B-B14F-4D97-AF65-F5344CB8AC3E}">
        <p14:creationId xmlns:p14="http://schemas.microsoft.com/office/powerpoint/2010/main" val="111079825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077218"/>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Specifický cíl 4.1 </a:t>
            </a:r>
            <a:br>
              <a:rPr kumimoji="0" lang="cs-CZ" sz="3200" b="1" i="0" u="none" strike="noStrike" kern="0" cap="none" spc="0" normalizeH="0" baseline="0" noProof="0">
                <a:ln>
                  <a:noFill/>
                </a:ln>
                <a:solidFill>
                  <a:schemeClr val="bg1"/>
                </a:solidFill>
                <a:effectLst/>
                <a:uLnTx/>
                <a:uFillTx/>
                <a:latin typeface="Arial"/>
                <a:cs typeface="Arial"/>
                <a:sym typeface="Arial"/>
              </a:rPr>
            </a:br>
            <a:r>
              <a:rPr kumimoji="0" lang="cs-CZ" sz="3200" b="1" i="0" u="none" strike="noStrike" kern="0" cap="none" spc="0" normalizeH="0" baseline="0" noProof="0">
                <a:ln>
                  <a:noFill/>
                </a:ln>
                <a:solidFill>
                  <a:schemeClr val="bg1"/>
                </a:solidFill>
                <a:effectLst/>
                <a:uLnTx/>
                <a:uFillTx/>
                <a:latin typeface="Arial"/>
                <a:cs typeface="Arial"/>
                <a:sym typeface="Arial"/>
              </a:rPr>
              <a:t>Vzdělávací infrastruktura</a:t>
            </a:r>
            <a:endParaRPr lang="cs-CZ" sz="2000" kern="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880845" y="2068297"/>
            <a:ext cx="8012179" cy="4031873"/>
          </a:xfrm>
          <a:prstGeom prst="rect">
            <a:avLst/>
          </a:prstGeom>
          <a:noFill/>
        </p:spPr>
        <p:txBody>
          <a:bodyPr wrap="square" lIns="91440" tIns="45720" rIns="91440" bIns="45720" anchor="t">
            <a:spAutoFit/>
          </a:bodyPr>
          <a:lstStyle/>
          <a:p>
            <a:r>
              <a:rPr lang="cs-CZ" sz="1600" b="1" u="sng" dirty="0">
                <a:solidFill>
                  <a:schemeClr val="bg1"/>
                </a:solidFill>
              </a:rPr>
              <a:t>Střední a vyšší odborné školy, konzervatoře</a:t>
            </a:r>
            <a:endParaRPr lang="cs-CZ" u="sng" dirty="0">
              <a:solidFill>
                <a:schemeClr val="bg1"/>
              </a:solidFill>
            </a:endParaRPr>
          </a:p>
          <a:p>
            <a:endParaRPr lang="cs-CZ" sz="1600" b="1" dirty="0">
              <a:solidFill>
                <a:schemeClr val="bg1"/>
              </a:solidFill>
            </a:endParaRPr>
          </a:p>
          <a:p>
            <a:pPr marL="285750" indent="-285750">
              <a:buFont typeface="Arial"/>
              <a:buChar char="•"/>
            </a:pPr>
            <a:r>
              <a:rPr lang="cs-CZ" sz="1600" b="1" dirty="0">
                <a:solidFill>
                  <a:schemeClr val="bg1"/>
                </a:solidFill>
              </a:rPr>
              <a:t>Vybudování, modernizace a vybavení odborné učebny ve vazbě na odborné předměty (cizí jazyky, přírodní vědy, polytechnické obory, digitální technologie)</a:t>
            </a:r>
            <a:endParaRPr lang="cs-CZ" b="1" dirty="0">
              <a:solidFill>
                <a:schemeClr val="bg1"/>
              </a:solidFill>
              <a:cs typeface="Arial" panose="020B0604020202020204"/>
            </a:endParaRPr>
          </a:p>
          <a:p>
            <a:pPr marL="285750" indent="-285750">
              <a:buFont typeface="Arial"/>
              <a:buChar char="•"/>
            </a:pPr>
            <a:endParaRPr lang="cs-CZ" sz="1600" b="1" dirty="0">
              <a:solidFill>
                <a:schemeClr val="bg1"/>
              </a:solidFill>
              <a:cs typeface="Arial" panose="020B0604020202020204"/>
            </a:endParaRPr>
          </a:p>
          <a:p>
            <a:pPr marL="285750" indent="-285750">
              <a:buFont typeface="Arial"/>
              <a:buChar char="•"/>
            </a:pPr>
            <a:r>
              <a:rPr lang="cs-CZ" sz="1600" b="1" dirty="0">
                <a:solidFill>
                  <a:schemeClr val="bg1"/>
                </a:solidFill>
              </a:rPr>
              <a:t>Budování vnitřní konektivity školy</a:t>
            </a:r>
            <a:endParaRPr lang="cs-CZ" b="1" dirty="0">
              <a:solidFill>
                <a:schemeClr val="bg1"/>
              </a:solidFill>
              <a:cs typeface="Arial" panose="020B0604020202020204"/>
            </a:endParaRPr>
          </a:p>
          <a:p>
            <a:pPr marL="285750" indent="-285750">
              <a:buFont typeface="Arial"/>
              <a:buChar char="•"/>
            </a:pPr>
            <a:endParaRPr lang="cs-CZ" sz="1600" b="1" dirty="0">
              <a:solidFill>
                <a:schemeClr val="bg1"/>
              </a:solidFill>
              <a:cs typeface="Arial" panose="020B0604020202020204"/>
            </a:endParaRPr>
          </a:p>
          <a:p>
            <a:pPr marL="285750" indent="-285750">
              <a:buFont typeface="Arial"/>
              <a:buChar char="•"/>
            </a:pPr>
            <a:r>
              <a:rPr lang="cs-CZ" sz="1600" b="1" dirty="0">
                <a:solidFill>
                  <a:schemeClr val="bg1"/>
                </a:solidFill>
              </a:rPr>
              <a:t>Budování zázemí školních klubů u víceletých gymnázií</a:t>
            </a:r>
            <a:endParaRPr lang="cs-CZ" b="1" dirty="0">
              <a:solidFill>
                <a:schemeClr val="bg1"/>
              </a:solidFill>
              <a:cs typeface="Arial" panose="020B0604020202020204"/>
            </a:endParaRPr>
          </a:p>
          <a:p>
            <a:pPr marL="285750" indent="-285750">
              <a:buFont typeface="Arial"/>
              <a:buChar char="•"/>
            </a:pPr>
            <a:endParaRPr lang="cs-CZ" sz="1600" b="1" dirty="0">
              <a:solidFill>
                <a:schemeClr val="bg1"/>
              </a:solidFill>
              <a:cs typeface="Arial" panose="020B0604020202020204"/>
            </a:endParaRPr>
          </a:p>
          <a:p>
            <a:pPr marL="285750" indent="-285750">
              <a:buFont typeface="Arial"/>
              <a:buChar char="•"/>
            </a:pPr>
            <a:r>
              <a:rPr lang="cs-CZ" sz="1600" b="1" dirty="0">
                <a:solidFill>
                  <a:schemeClr val="bg1"/>
                </a:solidFill>
              </a:rPr>
              <a:t>Doprovodná část projektu</a:t>
            </a:r>
            <a:r>
              <a:rPr lang="cs-CZ" sz="1600" dirty="0">
                <a:solidFill>
                  <a:schemeClr val="bg1"/>
                </a:solidFill>
              </a:rPr>
              <a:t> - budování a modernizace zázemí pro školská porad. pracoviště, komunitní aktivity při SŠ/VOŠ 	</a:t>
            </a:r>
            <a:endParaRPr lang="cs-CZ" dirty="0">
              <a:solidFill>
                <a:schemeClr val="bg1"/>
              </a:solidFill>
              <a:cs typeface="Arial"/>
            </a:endParaRPr>
          </a:p>
          <a:p>
            <a:r>
              <a:rPr lang="cs-CZ" sz="1600" dirty="0">
                <a:solidFill>
                  <a:schemeClr val="bg1"/>
                </a:solidFill>
              </a:rPr>
              <a:t>	</a:t>
            </a:r>
          </a:p>
          <a:p>
            <a:r>
              <a:rPr lang="cs-CZ" sz="1600" dirty="0">
                <a:solidFill>
                  <a:schemeClr val="bg1"/>
                </a:solidFill>
              </a:rPr>
              <a:t>     </a:t>
            </a:r>
            <a:r>
              <a:rPr lang="cs-CZ" sz="1600" u="sng" dirty="0">
                <a:solidFill>
                  <a:schemeClr val="bg1"/>
                </a:solidFill>
              </a:rPr>
              <a:t>Příklad:</a:t>
            </a:r>
            <a:r>
              <a:rPr lang="cs-CZ" sz="1600" dirty="0">
                <a:solidFill>
                  <a:schemeClr val="bg1"/>
                </a:solidFill>
              </a:rPr>
              <a:t> Přístavba SŠ – odborné laboratoře; komunitní sportovní hřiště; </a:t>
            </a:r>
            <a:br>
              <a:rPr lang="cs-CZ" sz="1600" dirty="0">
                <a:solidFill>
                  <a:schemeClr val="bg1"/>
                </a:solidFill>
              </a:rPr>
            </a:br>
            <a:r>
              <a:rPr lang="cs-CZ" sz="1600" dirty="0">
                <a:solidFill>
                  <a:schemeClr val="bg1"/>
                </a:solidFill>
              </a:rPr>
              <a:t>     rozvod a zabezpečení internetu v budově školy</a:t>
            </a:r>
            <a:endParaRPr lang="cs-CZ" sz="1600" dirty="0">
              <a:solidFill>
                <a:schemeClr val="bg1"/>
              </a:solidFill>
              <a:cs typeface="Arial"/>
            </a:endParaRPr>
          </a:p>
          <a:p>
            <a:endParaRPr lang="cs-CZ" sz="1600" dirty="0">
              <a:solidFill>
                <a:schemeClr val="bg1"/>
              </a:solidFill>
              <a:cs typeface="Arial"/>
            </a:endParaRPr>
          </a:p>
        </p:txBody>
      </p:sp>
      <p:pic>
        <p:nvPicPr>
          <p:cNvPr id="9" name="Grafický objekt 8" descr="Kádinka">
            <a:extLst>
              <a:ext uri="{FF2B5EF4-FFF2-40B4-BE49-F238E27FC236}">
                <a16:creationId xmlns:a16="http://schemas.microsoft.com/office/drawing/2014/main" id="{389F0968-8547-4293-9216-71CF0A57773B}"/>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14884" y="2068297"/>
            <a:ext cx="441482" cy="441482"/>
          </a:xfrm>
          <a:prstGeom prst="rect">
            <a:avLst/>
          </a:prstGeom>
        </p:spPr>
      </p:pic>
    </p:spTree>
    <p:extLst>
      <p:ext uri="{BB962C8B-B14F-4D97-AF65-F5344CB8AC3E}">
        <p14:creationId xmlns:p14="http://schemas.microsoft.com/office/powerpoint/2010/main" val="255419895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7B688DDB-75D9-8E99-257F-D3B07417C2EC}"/>
              </a:ext>
            </a:extLst>
          </p:cNvPr>
          <p:cNvSpPr>
            <a:spLocks noGrp="1"/>
          </p:cNvSpPr>
          <p:nvPr>
            <p:ph type="sldNum" sz="quarter" idx="12"/>
          </p:nvPr>
        </p:nvSpPr>
        <p:spPr/>
        <p:txBody>
          <a:bodyPr/>
          <a:lstStyle/>
          <a:p>
            <a:fld id="{4000C4B2-41BC-D741-8B94-B76DB6967C01}" type="slidenum">
              <a:rPr lang="en-US" smtClean="0"/>
              <a:pPr/>
              <a:t>43</a:t>
            </a:fld>
            <a:endParaRPr lang="en-US"/>
          </a:p>
        </p:txBody>
      </p:sp>
      <p:sp>
        <p:nvSpPr>
          <p:cNvPr id="4" name="TextovéPole 3">
            <a:extLst>
              <a:ext uri="{FF2B5EF4-FFF2-40B4-BE49-F238E27FC236}">
                <a16:creationId xmlns:a16="http://schemas.microsoft.com/office/drawing/2014/main" id="{24AD510A-66A7-EC17-1DB0-958602403653}"/>
              </a:ext>
            </a:extLst>
          </p:cNvPr>
          <p:cNvSpPr txBox="1"/>
          <p:nvPr/>
        </p:nvSpPr>
        <p:spPr>
          <a:xfrm>
            <a:off x="502647" y="498020"/>
            <a:ext cx="8138707" cy="1077218"/>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Specifický cíl 4.1 </a:t>
            </a:r>
            <a:br>
              <a:rPr kumimoji="0" lang="cs-CZ" sz="3200" b="1" i="0" u="none" strike="noStrike" kern="0" cap="none" spc="0" normalizeH="0" baseline="0" noProof="0">
                <a:ln>
                  <a:noFill/>
                </a:ln>
                <a:solidFill>
                  <a:schemeClr val="bg1"/>
                </a:solidFill>
                <a:effectLst/>
                <a:uLnTx/>
                <a:uFillTx/>
                <a:latin typeface="Arial"/>
                <a:cs typeface="Arial"/>
                <a:sym typeface="Arial"/>
              </a:rPr>
            </a:br>
            <a:r>
              <a:rPr kumimoji="0" lang="cs-CZ" sz="3200" b="1" i="0" u="none" strike="noStrike" kern="0" cap="none" spc="0" normalizeH="0" baseline="0" noProof="0">
                <a:ln>
                  <a:noFill/>
                </a:ln>
                <a:solidFill>
                  <a:schemeClr val="bg1"/>
                </a:solidFill>
                <a:effectLst/>
                <a:uLnTx/>
                <a:uFillTx/>
                <a:latin typeface="Arial"/>
                <a:cs typeface="Arial"/>
                <a:sym typeface="Arial"/>
              </a:rPr>
              <a:t>Vzdělávací infrastruktura</a:t>
            </a:r>
            <a:endParaRPr lang="cs-CZ" sz="2000" kern="0">
              <a:solidFill>
                <a:schemeClr val="bg1"/>
              </a:solidFill>
              <a:cs typeface="Arial" panose="020B0604020202020204" pitchFamily="34" charset="0"/>
              <a:sym typeface="Arial"/>
            </a:endParaRPr>
          </a:p>
        </p:txBody>
      </p:sp>
      <p:sp>
        <p:nvSpPr>
          <p:cNvPr id="5" name="TextovéPole 4">
            <a:extLst>
              <a:ext uri="{FF2B5EF4-FFF2-40B4-BE49-F238E27FC236}">
                <a16:creationId xmlns:a16="http://schemas.microsoft.com/office/drawing/2014/main" id="{48C0FB8C-0837-11FF-0946-CBC2BA6F5255}"/>
              </a:ext>
            </a:extLst>
          </p:cNvPr>
          <p:cNvSpPr txBox="1"/>
          <p:nvPr/>
        </p:nvSpPr>
        <p:spPr>
          <a:xfrm>
            <a:off x="930220" y="1768684"/>
            <a:ext cx="7647421" cy="418576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cs-CZ" b="1">
                <a:solidFill>
                  <a:srgbClr val="FFFFFF"/>
                </a:solidFill>
                <a:cs typeface="Segoe UI"/>
              </a:rPr>
              <a:t>Zájmové, neformální a celoživotní vzdělávání</a:t>
            </a:r>
            <a:endParaRPr lang="cs-CZ"/>
          </a:p>
          <a:p>
            <a:endParaRPr lang="cs-CZ">
              <a:solidFill>
                <a:srgbClr val="FFFFFF"/>
              </a:solidFill>
              <a:cs typeface="Segoe UI"/>
            </a:endParaRPr>
          </a:p>
          <a:p>
            <a:pPr marL="285750" indent="-285750">
              <a:buFont typeface="Arial"/>
              <a:buChar char="•"/>
            </a:pPr>
            <a:r>
              <a:rPr lang="cs-CZ">
                <a:solidFill>
                  <a:srgbClr val="FFFFFF"/>
                </a:solidFill>
                <a:cs typeface="Segoe UI"/>
              </a:rPr>
              <a:t>Vybudování, modernizace a vybavení odborných prostor ve vazbě na přírodní vědy, polytechnické vzdělávání, cizí jazyky, práce s digitálními technologiemi v zařízeních pro  zájmové, neformální a celoživotní vzdělávání</a:t>
            </a:r>
            <a:endParaRPr lang="cs-CZ">
              <a:cs typeface="Segoe UI"/>
            </a:endParaRPr>
          </a:p>
          <a:p>
            <a:r>
              <a:rPr lang="cs-CZ" sz="1400" i="1">
                <a:solidFill>
                  <a:srgbClr val="FFFFFF"/>
                </a:solidFill>
                <a:cs typeface="Segoe UI"/>
              </a:rPr>
              <a:t>     (není určeno pro MŠ, ZŠ, SŠ/VOŠ, konzervatoře, školy dle § 16 odst. 9 školského zákona)</a:t>
            </a:r>
          </a:p>
          <a:p>
            <a:endParaRPr lang="cs-CZ" u="sng">
              <a:solidFill>
                <a:srgbClr val="FFFFFF"/>
              </a:solidFill>
              <a:cs typeface="Segoe UI"/>
            </a:endParaRPr>
          </a:p>
          <a:p>
            <a:r>
              <a:rPr lang="cs-CZ">
                <a:solidFill>
                  <a:srgbClr val="FFFFFF"/>
                </a:solidFill>
                <a:cs typeface="Segoe UI"/>
              </a:rPr>
              <a:t>    </a:t>
            </a:r>
            <a:r>
              <a:rPr lang="cs-CZ" u="sng">
                <a:solidFill>
                  <a:srgbClr val="FFFFFF"/>
                </a:solidFill>
                <a:cs typeface="Segoe UI"/>
              </a:rPr>
              <a:t>Příklad:</a:t>
            </a:r>
            <a:r>
              <a:rPr lang="cs-CZ">
                <a:solidFill>
                  <a:srgbClr val="FFFFFF"/>
                </a:solidFill>
                <a:cs typeface="Segoe UI"/>
              </a:rPr>
              <a:t> Technické dílny domu dětí a mládeže</a:t>
            </a:r>
            <a:r>
              <a:rPr lang="cs-CZ">
                <a:cs typeface="Segoe UI"/>
              </a:rPr>
              <a:t>​</a:t>
            </a:r>
            <a:endParaRPr lang="cs-CZ">
              <a:solidFill>
                <a:srgbClr val="FFFFFF"/>
              </a:solidFill>
              <a:cs typeface="Segoe UI"/>
            </a:endParaRPr>
          </a:p>
          <a:p>
            <a:r>
              <a:rPr lang="cs-CZ">
                <a:cs typeface="Segoe UI"/>
              </a:rPr>
              <a:t>​</a:t>
            </a:r>
          </a:p>
          <a:p>
            <a:r>
              <a:rPr lang="cs-CZ" b="1">
                <a:solidFill>
                  <a:srgbClr val="FFFFFF"/>
                </a:solidFill>
                <a:cs typeface="Segoe UI"/>
              </a:rPr>
              <a:t>Školská poradenská zařízení, speciální školy a střediska výchovné péče </a:t>
            </a:r>
          </a:p>
          <a:p>
            <a:pPr marL="285750" indent="-285750">
              <a:buFont typeface="Arial"/>
              <a:buChar char="•"/>
            </a:pPr>
            <a:r>
              <a:rPr lang="cs-CZ">
                <a:solidFill>
                  <a:srgbClr val="FFFFFF"/>
                </a:solidFill>
                <a:cs typeface="Segoe UI"/>
              </a:rPr>
              <a:t> Vybudování, úpravy zázemí</a:t>
            </a:r>
            <a:r>
              <a:rPr lang="cs-CZ">
                <a:cs typeface="Segoe UI"/>
              </a:rPr>
              <a:t>​</a:t>
            </a:r>
            <a:endParaRPr lang="cs-CZ">
              <a:cs typeface="Arial" panose="020B0604020202020204"/>
            </a:endParaRPr>
          </a:p>
          <a:p>
            <a:r>
              <a:rPr lang="cs-CZ">
                <a:solidFill>
                  <a:srgbClr val="FFFFFF"/>
                </a:solidFill>
                <a:cs typeface="Segoe UI"/>
              </a:rPr>
              <a:t>     </a:t>
            </a:r>
            <a:r>
              <a:rPr lang="cs-CZ" u="sng">
                <a:solidFill>
                  <a:srgbClr val="FFFFFF"/>
                </a:solidFill>
                <a:cs typeface="Segoe UI"/>
              </a:rPr>
              <a:t>Příklad:</a:t>
            </a:r>
            <a:r>
              <a:rPr lang="cs-CZ">
                <a:solidFill>
                  <a:srgbClr val="FFFFFF"/>
                </a:solidFill>
                <a:cs typeface="Segoe UI"/>
              </a:rPr>
              <a:t> Modernizace střediska výchovné péče za účelem </a:t>
            </a:r>
            <a:br>
              <a:rPr lang="cs-CZ">
                <a:solidFill>
                  <a:srgbClr val="FFFFFF"/>
                </a:solidFill>
                <a:cs typeface="Segoe UI"/>
              </a:rPr>
            </a:br>
            <a:r>
              <a:rPr lang="cs-CZ">
                <a:solidFill>
                  <a:srgbClr val="FFFFFF"/>
                </a:solidFill>
                <a:cs typeface="Segoe UI"/>
              </a:rPr>
              <a:t>                  předcházení vzniku a rozvoje negativních projevů chování dětí</a:t>
            </a:r>
            <a:r>
              <a:rPr lang="cs-CZ">
                <a:cs typeface="Segoe UI"/>
              </a:rPr>
              <a:t>​</a:t>
            </a:r>
          </a:p>
        </p:txBody>
      </p:sp>
      <p:pic>
        <p:nvPicPr>
          <p:cNvPr id="7" name="Grafický objekt 6" descr="Úspěšná skupina">
            <a:extLst>
              <a:ext uri="{FF2B5EF4-FFF2-40B4-BE49-F238E27FC236}">
                <a16:creationId xmlns:a16="http://schemas.microsoft.com/office/drawing/2014/main" id="{919F9DBB-61A6-D765-6A9E-8766152BC050}"/>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76085" y="1771523"/>
            <a:ext cx="441483" cy="441483"/>
          </a:xfrm>
          <a:prstGeom prst="rect">
            <a:avLst/>
          </a:prstGeom>
        </p:spPr>
      </p:pic>
      <p:pic>
        <p:nvPicPr>
          <p:cNvPr id="9" name="Grafický objekt 8" descr="Neslyšící">
            <a:extLst>
              <a:ext uri="{FF2B5EF4-FFF2-40B4-BE49-F238E27FC236}">
                <a16:creationId xmlns:a16="http://schemas.microsoft.com/office/drawing/2014/main" id="{BC248368-D84C-4C20-C2E7-A0271E738A54}"/>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52356" y="4491554"/>
            <a:ext cx="441482" cy="441482"/>
          </a:xfrm>
          <a:prstGeom prst="rect">
            <a:avLst/>
          </a:prstGeom>
        </p:spPr>
      </p:pic>
    </p:spTree>
    <p:extLst>
      <p:ext uri="{BB962C8B-B14F-4D97-AF65-F5344CB8AC3E}">
        <p14:creationId xmlns:p14="http://schemas.microsoft.com/office/powerpoint/2010/main" val="695281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384995"/>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Specifický cíl 4.1 </a:t>
            </a:r>
            <a:br>
              <a:rPr kumimoji="0" lang="cs-CZ" sz="3200" b="1" i="0" u="none" strike="noStrike" kern="0" cap="none" spc="0" normalizeH="0" baseline="0" noProof="0">
                <a:ln>
                  <a:noFill/>
                </a:ln>
                <a:solidFill>
                  <a:schemeClr val="bg1"/>
                </a:solidFill>
                <a:effectLst/>
                <a:uLnTx/>
                <a:uFillTx/>
                <a:latin typeface="Arial"/>
                <a:cs typeface="Arial"/>
                <a:sym typeface="Arial"/>
              </a:rPr>
            </a:br>
            <a:r>
              <a:rPr kumimoji="0" lang="cs-CZ" sz="3200" b="1" i="0" u="none" strike="noStrike" kern="0" cap="none" spc="0" normalizeH="0" baseline="0" noProof="0">
                <a:ln>
                  <a:noFill/>
                </a:ln>
                <a:solidFill>
                  <a:schemeClr val="bg1"/>
                </a:solidFill>
                <a:effectLst/>
                <a:uLnTx/>
                <a:uFillTx/>
                <a:latin typeface="Arial"/>
                <a:cs typeface="Arial"/>
                <a:sym typeface="Arial"/>
              </a:rPr>
              <a:t>Vzdělávací infrastruktura</a:t>
            </a:r>
          </a:p>
          <a:p>
            <a:pPr algn="ctr" defTabSz="914400">
              <a:buClr>
                <a:srgbClr val="000000"/>
              </a:buClr>
              <a:buFont typeface="Arial"/>
              <a:buNone/>
            </a:pPr>
            <a:r>
              <a:rPr lang="cs-CZ" sz="2000" kern="0">
                <a:solidFill>
                  <a:schemeClr val="bg1"/>
                </a:solidFill>
                <a:latin typeface="Arial"/>
                <a:cs typeface="Arial"/>
                <a:sym typeface="Arial"/>
              </a:rPr>
              <a:t>Klíčové parametry</a:t>
            </a:r>
            <a:endParaRPr lang="cs-CZ" sz="1400" kern="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637776" y="1883015"/>
            <a:ext cx="8138707" cy="4263218"/>
          </a:xfrm>
          <a:prstGeom prst="rect">
            <a:avLst/>
          </a:prstGeom>
          <a:noFill/>
        </p:spPr>
        <p:txBody>
          <a:bodyPr wrap="square">
            <a:spAutoFit/>
          </a:bodyPr>
          <a:lstStyle/>
          <a:p>
            <a:pPr marL="457200" marR="0" lvl="0" indent="-323850" algn="l" defTabSz="914400" rtl="0" eaLnBrk="1" fontAlgn="auto" latinLnBrk="0" hangingPunct="1">
              <a:lnSpc>
                <a:spcPct val="200000"/>
              </a:lnSpc>
              <a:spcBef>
                <a:spcPts val="600"/>
              </a:spcBef>
              <a:spcAft>
                <a:spcPts val="0"/>
              </a:spcAft>
              <a:buClr>
                <a:schemeClr val="bg1"/>
              </a:buClr>
              <a:buSzPts val="1500"/>
              <a:buFont typeface="Arial"/>
              <a:buChar char="•"/>
              <a:tabLst/>
              <a:defRPr/>
            </a:pPr>
            <a:r>
              <a:rPr kumimoji="0" lang="cs-CZ" sz="1600" b="0" i="0" u="none" strike="noStrike" kern="0" cap="none" spc="0" normalizeH="0" baseline="0" noProof="0">
                <a:ln>
                  <a:noFill/>
                </a:ln>
                <a:solidFill>
                  <a:schemeClr val="bg1"/>
                </a:solidFill>
                <a:effectLst/>
                <a:uLnTx/>
                <a:uFillTx/>
                <a:latin typeface="Arial"/>
                <a:cs typeface="Arial"/>
                <a:sym typeface="Arial"/>
              </a:rPr>
              <a:t>Projekty MŠ, ZŠ a zájmového, neformálního vzdělávání a celoživotního učení musí být v souladu s akčním plánem rozvoje vzdělávání </a:t>
            </a:r>
          </a:p>
          <a:p>
            <a:pPr marL="457200" marR="0" lvl="0" indent="-323850" algn="l" defTabSz="914400" rtl="0" eaLnBrk="1" fontAlgn="auto" latinLnBrk="0" hangingPunct="1">
              <a:lnSpc>
                <a:spcPct val="200000"/>
              </a:lnSpc>
              <a:spcBef>
                <a:spcPts val="600"/>
              </a:spcBef>
              <a:spcAft>
                <a:spcPts val="0"/>
              </a:spcAft>
              <a:buClr>
                <a:schemeClr val="bg1"/>
              </a:buClr>
              <a:buSzPts val="1500"/>
              <a:buFont typeface="Arial"/>
              <a:buChar char="•"/>
              <a:tabLst/>
              <a:defRPr/>
            </a:pPr>
            <a:r>
              <a:rPr kumimoji="0" lang="cs-CZ" sz="1600" b="0" i="0" u="none" strike="noStrike" kern="0" cap="none" spc="0" normalizeH="0" baseline="0" noProof="0">
                <a:ln>
                  <a:noFill/>
                </a:ln>
                <a:solidFill>
                  <a:schemeClr val="bg1"/>
                </a:solidFill>
                <a:effectLst/>
                <a:uLnTx/>
                <a:uFillTx/>
                <a:latin typeface="Arial"/>
                <a:cs typeface="Arial"/>
                <a:sym typeface="Arial"/>
              </a:rPr>
              <a:t>Projekty středních a speciálních škol musí být v souladu s Regionálním akčním plánem (RAP)</a:t>
            </a:r>
          </a:p>
          <a:p>
            <a:pPr marL="457200" marR="0" lvl="0" indent="-323850" algn="l" defTabSz="914400" rtl="0" eaLnBrk="1" fontAlgn="auto" latinLnBrk="0" hangingPunct="1">
              <a:lnSpc>
                <a:spcPct val="200000"/>
              </a:lnSpc>
              <a:spcBef>
                <a:spcPts val="600"/>
              </a:spcBef>
              <a:spcAft>
                <a:spcPts val="0"/>
              </a:spcAft>
              <a:buClr>
                <a:schemeClr val="bg1"/>
              </a:buClr>
              <a:buSzPts val="1500"/>
              <a:buFont typeface="Arial"/>
              <a:buChar char="•"/>
              <a:tabLst/>
              <a:defRPr/>
            </a:pPr>
            <a:r>
              <a:rPr kumimoji="0" lang="cs-CZ" sz="1600" b="0" i="0" u="none" strike="noStrike" kern="0" cap="none" spc="0" normalizeH="0" baseline="0" noProof="0">
                <a:ln>
                  <a:noFill/>
                </a:ln>
                <a:solidFill>
                  <a:schemeClr val="bg1"/>
                </a:solidFill>
                <a:effectLst/>
                <a:uLnTx/>
                <a:uFillTx/>
                <a:latin typeface="Arial"/>
                <a:cs typeface="Arial"/>
                <a:sym typeface="Arial"/>
              </a:rPr>
              <a:t>Žadatelé – NNO musí min. 2 roky před podáním projektu nepřetržitě působit </a:t>
            </a:r>
            <a:br>
              <a:rPr kumimoji="0" lang="cs-CZ" sz="1600" b="0" i="0" u="none" strike="noStrike" kern="0" cap="none" spc="0" normalizeH="0" baseline="0" noProof="0">
                <a:ln>
                  <a:noFill/>
                </a:ln>
                <a:solidFill>
                  <a:schemeClr val="bg1"/>
                </a:solidFill>
                <a:effectLst/>
                <a:uLnTx/>
                <a:uFillTx/>
                <a:latin typeface="Arial"/>
                <a:cs typeface="Arial"/>
                <a:sym typeface="Arial"/>
              </a:rPr>
            </a:br>
            <a:r>
              <a:rPr kumimoji="0" lang="cs-CZ" sz="1600" b="0" i="0" u="none" strike="noStrike" kern="0" cap="none" spc="0" normalizeH="0" baseline="0" noProof="0">
                <a:ln>
                  <a:noFill/>
                </a:ln>
                <a:solidFill>
                  <a:schemeClr val="bg1"/>
                </a:solidFill>
                <a:effectLst/>
                <a:uLnTx/>
                <a:uFillTx/>
                <a:latin typeface="Arial"/>
                <a:cs typeface="Arial"/>
                <a:sym typeface="Arial"/>
              </a:rPr>
              <a:t>v oblasti vzdělávání nebo asistenčních služeb</a:t>
            </a:r>
          </a:p>
          <a:p>
            <a:pPr marL="457200" marR="0" lvl="0" indent="-323850" algn="l" defTabSz="914400" rtl="0" eaLnBrk="1" fontAlgn="auto" latinLnBrk="0" hangingPunct="1">
              <a:lnSpc>
                <a:spcPct val="200000"/>
              </a:lnSpc>
              <a:spcBef>
                <a:spcPts val="600"/>
              </a:spcBef>
              <a:spcAft>
                <a:spcPts val="0"/>
              </a:spcAft>
              <a:buClr>
                <a:schemeClr val="bg1"/>
              </a:buClr>
              <a:buSzPts val="1500"/>
              <a:buFont typeface="Arial"/>
              <a:buChar char="•"/>
              <a:tabLst/>
              <a:defRPr/>
            </a:pPr>
            <a:r>
              <a:rPr kumimoji="0" lang="cs-CZ" sz="1600" b="0" i="0" u="none" strike="noStrike" kern="0" cap="none" spc="0" normalizeH="0" baseline="0" noProof="0">
                <a:ln>
                  <a:noFill/>
                </a:ln>
                <a:solidFill>
                  <a:schemeClr val="bg1"/>
                </a:solidFill>
                <a:effectLst/>
                <a:uLnTx/>
                <a:uFillTx/>
                <a:latin typeface="Arial"/>
                <a:cs typeface="Arial"/>
                <a:sym typeface="Arial"/>
              </a:rPr>
              <a:t>Využití ITI a Koordinovaného přístupu k sociálnímu vyloučení 2021+</a:t>
            </a:r>
          </a:p>
          <a:p>
            <a:pPr marL="457200" marR="0" lvl="0" indent="-323850" algn="l" defTabSz="914400" rtl="0" eaLnBrk="1" fontAlgn="auto" latinLnBrk="0" hangingPunct="1">
              <a:lnSpc>
                <a:spcPct val="200000"/>
              </a:lnSpc>
              <a:spcBef>
                <a:spcPts val="600"/>
              </a:spcBef>
              <a:spcAft>
                <a:spcPts val="0"/>
              </a:spcAft>
              <a:buClr>
                <a:schemeClr val="bg1"/>
              </a:buClr>
              <a:buSzPts val="1500"/>
              <a:buFont typeface="Arial"/>
              <a:buChar char="•"/>
              <a:tabLst/>
              <a:defRPr/>
            </a:pPr>
            <a:r>
              <a:rPr kumimoji="0" lang="cs-CZ" sz="1600" b="0" i="0" u="none" strike="noStrike" kern="0" cap="none" spc="0" normalizeH="0" baseline="0" noProof="0">
                <a:ln>
                  <a:noFill/>
                </a:ln>
                <a:solidFill>
                  <a:schemeClr val="bg1"/>
                </a:solidFill>
                <a:effectLst/>
                <a:uLnTx/>
                <a:uFillTx/>
                <a:latin typeface="Arial"/>
                <a:cs typeface="Arial"/>
                <a:sym typeface="Arial"/>
              </a:rPr>
              <a:t>Realizace i v Praze - SŠ</a:t>
            </a:r>
          </a:p>
        </p:txBody>
      </p:sp>
      <p:pic>
        <p:nvPicPr>
          <p:cNvPr id="2" name="Grafický objekt 1" descr="Děti">
            <a:extLst>
              <a:ext uri="{FF2B5EF4-FFF2-40B4-BE49-F238E27FC236}">
                <a16:creationId xmlns:a16="http://schemas.microsoft.com/office/drawing/2014/main" id="{F4801FD2-55C6-98A2-D502-D5A39A486956}"/>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94896" y="1885816"/>
            <a:ext cx="480288" cy="480288"/>
          </a:xfrm>
          <a:prstGeom prst="rect">
            <a:avLst/>
          </a:prstGeom>
        </p:spPr>
      </p:pic>
      <p:pic>
        <p:nvPicPr>
          <p:cNvPr id="3" name="Grafický objekt 2" descr="Třída">
            <a:extLst>
              <a:ext uri="{FF2B5EF4-FFF2-40B4-BE49-F238E27FC236}">
                <a16:creationId xmlns:a16="http://schemas.microsoft.com/office/drawing/2014/main" id="{ACB0ABD1-BDB5-1E99-E6EA-CD3A0DB3E33F}"/>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10716" y="2390995"/>
            <a:ext cx="480288" cy="480288"/>
          </a:xfrm>
          <a:prstGeom prst="rect">
            <a:avLst/>
          </a:prstGeom>
        </p:spPr>
      </p:pic>
      <p:pic>
        <p:nvPicPr>
          <p:cNvPr id="9" name="Grafický objekt 8" descr="Kádinka">
            <a:extLst>
              <a:ext uri="{FF2B5EF4-FFF2-40B4-BE49-F238E27FC236}">
                <a16:creationId xmlns:a16="http://schemas.microsoft.com/office/drawing/2014/main" id="{8F89D03A-088D-D9F0-11C7-3B79DC2DE5EA}"/>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30122" y="3064961"/>
            <a:ext cx="441482" cy="441482"/>
          </a:xfrm>
          <a:prstGeom prst="rect">
            <a:avLst/>
          </a:prstGeom>
        </p:spPr>
      </p:pic>
    </p:spTree>
    <p:extLst>
      <p:ext uri="{BB962C8B-B14F-4D97-AF65-F5344CB8AC3E}">
        <p14:creationId xmlns:p14="http://schemas.microsoft.com/office/powerpoint/2010/main" val="303156963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B1F6E4C8-A31E-47DE-B615-74F0AEC15960}"/>
              </a:ext>
            </a:extLst>
          </p:cNvPr>
          <p:cNvSpPr txBox="1"/>
          <p:nvPr/>
        </p:nvSpPr>
        <p:spPr>
          <a:xfrm>
            <a:off x="502646" y="435877"/>
            <a:ext cx="8138707" cy="1323439"/>
          </a:xfrm>
          <a:prstGeom prst="rect">
            <a:avLst/>
          </a:prstGeom>
          <a:noFill/>
        </p:spPr>
        <p:txBody>
          <a:bodyPr wrap="square" rtlCol="0">
            <a:spAutoFit/>
          </a:bodyPr>
          <a:lstStyle/>
          <a:p>
            <a:pPr algn="ctr" defTabSz="914400">
              <a:buClr>
                <a:srgbClr val="000000"/>
              </a:buClr>
              <a:buFont typeface="Arial"/>
              <a:buNone/>
            </a:pPr>
            <a:r>
              <a:rPr kumimoji="0" lang="cs-CZ" sz="3000" b="1" i="0" u="none" strike="noStrike" kern="0" cap="none" spc="0" normalizeH="0" baseline="0" noProof="0">
                <a:ln>
                  <a:noFill/>
                </a:ln>
                <a:solidFill>
                  <a:schemeClr val="bg1"/>
                </a:solidFill>
                <a:effectLst/>
                <a:uLnTx/>
                <a:uFillTx/>
                <a:latin typeface="Arial"/>
                <a:cs typeface="Arial"/>
                <a:sym typeface="Arial"/>
              </a:rPr>
              <a:t>Specifický cíl 4.1 </a:t>
            </a:r>
            <a:br>
              <a:rPr kumimoji="0" lang="cs-CZ" sz="3000" b="1" i="0" u="none" strike="noStrike" kern="0" cap="none" spc="0" normalizeH="0" baseline="0" noProof="0">
                <a:ln>
                  <a:noFill/>
                </a:ln>
                <a:solidFill>
                  <a:schemeClr val="bg1"/>
                </a:solidFill>
                <a:effectLst/>
                <a:uLnTx/>
                <a:uFillTx/>
                <a:latin typeface="Arial"/>
                <a:cs typeface="Arial"/>
                <a:sym typeface="Arial"/>
              </a:rPr>
            </a:br>
            <a:r>
              <a:rPr kumimoji="0" lang="cs-CZ" sz="3000" b="1" i="0" u="none" strike="noStrike" kern="0" cap="none" spc="0" normalizeH="0" baseline="0" noProof="0">
                <a:ln>
                  <a:noFill/>
                </a:ln>
                <a:solidFill>
                  <a:schemeClr val="bg1"/>
                </a:solidFill>
                <a:effectLst/>
                <a:uLnTx/>
                <a:uFillTx/>
                <a:latin typeface="Arial"/>
                <a:cs typeface="Arial"/>
                <a:sym typeface="Arial"/>
              </a:rPr>
              <a:t>Vzdělávací infrastruktura</a:t>
            </a:r>
          </a:p>
          <a:p>
            <a:pPr algn="ctr" defTabSz="914400">
              <a:buClr>
                <a:srgbClr val="000000"/>
              </a:buClr>
              <a:buFont typeface="Arial"/>
              <a:buNone/>
            </a:pPr>
            <a:r>
              <a:rPr lang="cs-CZ" sz="2000" kern="0">
                <a:solidFill>
                  <a:schemeClr val="bg1"/>
                </a:solidFill>
                <a:latin typeface="Arial"/>
                <a:cs typeface="Arial"/>
                <a:sym typeface="Arial"/>
              </a:rPr>
              <a:t>Aktuální stav přípravy</a:t>
            </a:r>
            <a:endParaRPr lang="cs-CZ" sz="1400" kern="0">
              <a:solidFill>
                <a:schemeClr val="bg1"/>
              </a:solidFill>
              <a:cs typeface="Arial" panose="020B0604020202020204" pitchFamily="34" charset="0"/>
              <a:sym typeface="Arial"/>
            </a:endParaRPr>
          </a:p>
        </p:txBody>
      </p:sp>
      <p:sp>
        <p:nvSpPr>
          <p:cNvPr id="8" name="TextovéPole 7">
            <a:extLst>
              <a:ext uri="{FF2B5EF4-FFF2-40B4-BE49-F238E27FC236}">
                <a16:creationId xmlns:a16="http://schemas.microsoft.com/office/drawing/2014/main" id="{6D924C5E-7208-479A-A7ED-D72F7D974106}"/>
              </a:ext>
            </a:extLst>
          </p:cNvPr>
          <p:cNvSpPr txBox="1"/>
          <p:nvPr/>
        </p:nvSpPr>
        <p:spPr>
          <a:xfrm>
            <a:off x="836457" y="1759316"/>
            <a:ext cx="8012179" cy="4478662"/>
          </a:xfrm>
          <a:prstGeom prst="rect">
            <a:avLst/>
          </a:prstGeom>
          <a:noFill/>
        </p:spPr>
        <p:txBody>
          <a:bodyPr wrap="square" lIns="91440" tIns="45720" rIns="91440" bIns="45720" anchor="t">
            <a:spAutoFit/>
          </a:bodyPr>
          <a:lstStyle/>
          <a:p>
            <a:pPr marL="213995" indent="-213995">
              <a:lnSpc>
                <a:spcPct val="150000"/>
              </a:lnSpc>
              <a:buFont typeface="Arial" panose="020B0604020202020204" pitchFamily="34" charset="0"/>
              <a:buChar char="•"/>
            </a:pPr>
            <a:r>
              <a:rPr lang="cs-CZ" sz="1600">
                <a:solidFill>
                  <a:schemeClr val="bg1"/>
                </a:solidFill>
              </a:rPr>
              <a:t>U individuálních výzev na „navyšování  kapacit mateřských škol“ bude závazný při vyhlášení výzvy materiál MŠMT s názvem </a:t>
            </a:r>
            <a:r>
              <a:rPr lang="cs-CZ" sz="1600" b="1">
                <a:solidFill>
                  <a:schemeClr val="accent1">
                    <a:lumMod val="60000"/>
                    <a:lumOff val="40000"/>
                  </a:schemeClr>
                </a:solidFill>
              </a:rPr>
              <a:t>„</a:t>
            </a:r>
            <a:r>
              <a:rPr lang="cs-CZ" sz="1600" b="1">
                <a:solidFill>
                  <a:schemeClr val="accent1">
                    <a:lumMod val="60000"/>
                    <a:lumOff val="40000"/>
                  </a:schemeClr>
                </a:solidFill>
                <a:hlinkClick r:id="rId2">
                  <a:extLst>
                    <a:ext uri="{A12FA001-AC4F-418D-AE19-62706E023703}">
                      <ahyp:hlinkClr xmlns:ahyp="http://schemas.microsoft.com/office/drawing/2018/hyperlinkcolor" val="tx"/>
                    </a:ext>
                  </a:extLst>
                </a:hlinkClick>
              </a:rPr>
              <a:t>Demografická predikce pro oblast kapacit MŠ</a:t>
            </a:r>
            <a:r>
              <a:rPr lang="cs-CZ" sz="1600" b="1">
                <a:solidFill>
                  <a:schemeClr val="accent1">
                    <a:lumMod val="60000"/>
                    <a:lumOff val="40000"/>
                  </a:schemeClr>
                </a:solidFill>
              </a:rPr>
              <a:t>“</a:t>
            </a:r>
            <a:r>
              <a:rPr lang="cs-CZ" sz="1600">
                <a:solidFill>
                  <a:schemeClr val="bg1"/>
                </a:solidFill>
              </a:rPr>
              <a:t>; podpořeny budou ORP se skóre rizika 6 a vyšší</a:t>
            </a:r>
          </a:p>
          <a:p>
            <a:pPr marL="213995" indent="-213995">
              <a:lnSpc>
                <a:spcPct val="150000"/>
              </a:lnSpc>
              <a:buFont typeface="Arial" panose="020B0604020202020204" pitchFamily="34" charset="0"/>
              <a:buChar char="•"/>
            </a:pPr>
            <a:r>
              <a:rPr lang="cs-CZ" sz="1600">
                <a:solidFill>
                  <a:schemeClr val="bg1"/>
                </a:solidFill>
              </a:rPr>
              <a:t>Parametry pro bezbariérovost škol by měly být shodné s obdobím 2014–2020</a:t>
            </a:r>
            <a:endParaRPr lang="cs-CZ" sz="1600">
              <a:solidFill>
                <a:schemeClr val="bg1"/>
              </a:solidFill>
              <a:cs typeface="Arial"/>
            </a:endParaRPr>
          </a:p>
          <a:p>
            <a:pPr marL="213995" indent="-213995">
              <a:lnSpc>
                <a:spcPct val="150000"/>
              </a:lnSpc>
              <a:buFont typeface="Arial" panose="020B0604020202020204" pitchFamily="34" charset="0"/>
              <a:buChar char="•"/>
            </a:pPr>
            <a:r>
              <a:rPr lang="cs-CZ" sz="1600">
                <a:solidFill>
                  <a:schemeClr val="bg1"/>
                </a:solidFill>
              </a:rPr>
              <a:t>u ZŠ/ SŠ bude na tzv. „doprovodnou část projektu“ (školní poradenská pracoviště; zázemí pro pedagogické i nepedagogické pracovníky škol; vnitřní i venkovní zázemí pro komunitní aktivity škol) zřejmě aplikován limit max. 30 % výdajů; bude upřesněno ve výzvě</a:t>
            </a:r>
            <a:endParaRPr lang="cs-CZ" sz="1600">
              <a:solidFill>
                <a:schemeClr val="bg1"/>
              </a:solidFill>
              <a:cs typeface="Arial"/>
            </a:endParaRPr>
          </a:p>
          <a:p>
            <a:pPr marL="213995" indent="-213995">
              <a:lnSpc>
                <a:spcPct val="150000"/>
              </a:lnSpc>
              <a:buFont typeface="Arial" panose="020B0604020202020204" pitchFamily="34" charset="0"/>
              <a:buChar char="•"/>
            </a:pPr>
            <a:r>
              <a:rPr lang="cs-CZ" sz="1600">
                <a:solidFill>
                  <a:schemeClr val="bg1"/>
                </a:solidFill>
              </a:rPr>
              <a:t>Pravděpodobné pořadí vyhlašování individuálních výzev pro oblast vzdělávání: MŠ – ZŠ – SŠ/VOŠ – zájmové/neformální – školy a třídy dle § 16 odst. 9 školského zákona + školská poradenská zařízení</a:t>
            </a:r>
            <a:endParaRPr lang="cs-CZ" sz="1600">
              <a:solidFill>
                <a:schemeClr val="bg1"/>
              </a:solidFill>
              <a:cs typeface="Arial" panose="020B0604020202020204"/>
            </a:endParaRPr>
          </a:p>
          <a:p>
            <a:pPr marL="213995" indent="-213995">
              <a:lnSpc>
                <a:spcPct val="150000"/>
              </a:lnSpc>
              <a:buFont typeface="Arial" panose="020B0604020202020204" pitchFamily="34" charset="0"/>
              <a:buChar char="•"/>
            </a:pPr>
            <a:endParaRPr lang="cs-CZ" sz="1600">
              <a:solidFill>
                <a:schemeClr val="bg1"/>
              </a:solidFill>
              <a:cs typeface="Arial" panose="020B0604020202020204"/>
            </a:endParaRPr>
          </a:p>
        </p:txBody>
      </p:sp>
      <p:pic>
        <p:nvPicPr>
          <p:cNvPr id="2" name="Grafický objekt 1" descr="Děti">
            <a:extLst>
              <a:ext uri="{FF2B5EF4-FFF2-40B4-BE49-F238E27FC236}">
                <a16:creationId xmlns:a16="http://schemas.microsoft.com/office/drawing/2014/main" id="{CE2A9385-F869-C050-9424-80CE958EFCD0}"/>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74226" y="1759316"/>
            <a:ext cx="480288" cy="480288"/>
          </a:xfrm>
          <a:prstGeom prst="rect">
            <a:avLst/>
          </a:prstGeom>
        </p:spPr>
      </p:pic>
      <p:pic>
        <p:nvPicPr>
          <p:cNvPr id="3" name="Grafický objekt 2" descr="Třída">
            <a:extLst>
              <a:ext uri="{FF2B5EF4-FFF2-40B4-BE49-F238E27FC236}">
                <a16:creationId xmlns:a16="http://schemas.microsoft.com/office/drawing/2014/main" id="{430724CD-A1BF-EAB1-119D-950DA247BA35}"/>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81905" y="3634064"/>
            <a:ext cx="480288" cy="480288"/>
          </a:xfrm>
          <a:prstGeom prst="rect">
            <a:avLst/>
          </a:prstGeom>
        </p:spPr>
      </p:pic>
      <p:pic>
        <p:nvPicPr>
          <p:cNvPr id="7" name="Grafický objekt 6" descr="Kádinka">
            <a:extLst>
              <a:ext uri="{FF2B5EF4-FFF2-40B4-BE49-F238E27FC236}">
                <a16:creationId xmlns:a16="http://schemas.microsoft.com/office/drawing/2014/main" id="{5D96B885-F109-D365-D9F6-BDB24A794ECB}"/>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81905" y="4183313"/>
            <a:ext cx="441482" cy="441482"/>
          </a:xfrm>
          <a:prstGeom prst="rect">
            <a:avLst/>
          </a:prstGeom>
        </p:spPr>
      </p:pic>
    </p:spTree>
    <p:extLst>
      <p:ext uri="{BB962C8B-B14F-4D97-AF65-F5344CB8AC3E}">
        <p14:creationId xmlns:p14="http://schemas.microsoft.com/office/powerpoint/2010/main" val="287108791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C5E5F77C-6455-49A7-AC9C-BA70C2F36548}"/>
              </a:ext>
            </a:extLst>
          </p:cNvPr>
          <p:cNvPicPr>
            <a:picLocks noChangeAspect="1"/>
          </p:cNvPicPr>
          <p:nvPr/>
        </p:nvPicPr>
        <p:blipFill>
          <a:blip r:embed="rId2"/>
          <a:srcRect l="12489" r="12489"/>
          <a:stretch/>
        </p:blipFill>
        <p:spPr>
          <a:xfrm>
            <a:off x="20" y="1"/>
            <a:ext cx="9143980" cy="6857999"/>
          </a:xfrm>
          <a:prstGeom prst="rect">
            <a:avLst/>
          </a:prstGeom>
          <a:effectLst>
            <a:glow>
              <a:schemeClr val="accent1">
                <a:alpha val="40000"/>
              </a:schemeClr>
            </a:glow>
          </a:effectLst>
        </p:spPr>
      </p:pic>
      <p:sp>
        <p:nvSpPr>
          <p:cNvPr id="4" name="TextovéPole 3">
            <a:extLst>
              <a:ext uri="{FF2B5EF4-FFF2-40B4-BE49-F238E27FC236}">
                <a16:creationId xmlns:a16="http://schemas.microsoft.com/office/drawing/2014/main" id="{DCCDD837-8C43-4AA8-AA96-D48C6530CD2F}"/>
              </a:ext>
            </a:extLst>
          </p:cNvPr>
          <p:cNvSpPr txBox="1"/>
          <p:nvPr/>
        </p:nvSpPr>
        <p:spPr>
          <a:xfrm>
            <a:off x="117466" y="58724"/>
            <a:ext cx="8100437" cy="584775"/>
          </a:xfrm>
          <a:prstGeom prst="rect">
            <a:avLst/>
          </a:prstGeom>
          <a:solidFill>
            <a:srgbClr val="0B55A2">
              <a:alpha val="74000"/>
            </a:srgbClr>
          </a:solidFill>
        </p:spPr>
        <p:txBody>
          <a:bodyPr wrap="square">
            <a:spAutoFit/>
          </a:bodyPr>
          <a:lstStyle/>
          <a:p>
            <a:pPr defTabSz="914400">
              <a:buClr>
                <a:srgbClr val="000000"/>
              </a:buClr>
              <a:defRPr/>
            </a:pPr>
            <a:r>
              <a:rPr kumimoji="0" lang="cs-CZ" sz="3200" b="1"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Arial"/>
              </a:rPr>
              <a:t>Příklad: </a:t>
            </a:r>
            <a:r>
              <a:rPr kumimoji="0" lang="cs-CZ" sz="3200" b="1" i="0" u="none" strike="noStrike" kern="0" cap="none" spc="0" normalizeH="0" baseline="0" noProof="0">
                <a:ln>
                  <a:noFill/>
                </a:ln>
                <a:solidFill>
                  <a:srgbClr val="FFFFFF"/>
                </a:solidFill>
                <a:effectLst/>
                <a:uLnTx/>
                <a:uFillTx/>
                <a:latin typeface="Arial"/>
                <a:cs typeface="Arial"/>
                <a:sym typeface="Arial"/>
              </a:rPr>
              <a:t>Novostavba MŠ Nekoř</a:t>
            </a:r>
          </a:p>
        </p:txBody>
      </p:sp>
    </p:spTree>
    <p:extLst>
      <p:ext uri="{BB962C8B-B14F-4D97-AF65-F5344CB8AC3E}">
        <p14:creationId xmlns:p14="http://schemas.microsoft.com/office/powerpoint/2010/main" val="63865107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70CDF689-52BA-4085-AFBC-CB7D51CE5205}"/>
              </a:ext>
            </a:extLst>
          </p:cNvPr>
          <p:cNvPicPr>
            <a:picLocks noChangeAspect="1"/>
          </p:cNvPicPr>
          <p:nvPr/>
        </p:nvPicPr>
        <p:blipFill>
          <a:blip r:embed="rId2"/>
          <a:srcRect l="5537" r="5537"/>
          <a:stretch/>
        </p:blipFill>
        <p:spPr>
          <a:xfrm>
            <a:off x="20" y="1"/>
            <a:ext cx="9143980" cy="6857999"/>
          </a:xfrm>
          <a:prstGeom prst="rect">
            <a:avLst/>
          </a:prstGeom>
        </p:spPr>
      </p:pic>
      <p:sp>
        <p:nvSpPr>
          <p:cNvPr id="4" name="Nadpis 1">
            <a:extLst>
              <a:ext uri="{FF2B5EF4-FFF2-40B4-BE49-F238E27FC236}">
                <a16:creationId xmlns:a16="http://schemas.microsoft.com/office/drawing/2014/main" id="{53E03BB9-FCF7-4596-BED3-82EFE63D59D9}"/>
              </a:ext>
            </a:extLst>
          </p:cNvPr>
          <p:cNvSpPr txBox="1">
            <a:spLocks/>
          </p:cNvSpPr>
          <p:nvPr/>
        </p:nvSpPr>
        <p:spPr>
          <a:xfrm>
            <a:off x="335560" y="5474987"/>
            <a:ext cx="8505986" cy="744836"/>
          </a:xfrm>
          <a:prstGeom prst="rect">
            <a:avLst/>
          </a:prstGeom>
          <a:solidFill>
            <a:srgbClr val="0B55A2">
              <a:alpha val="74000"/>
            </a:srgbClr>
          </a:solidFill>
          <a:ln>
            <a:noFill/>
          </a:ln>
        </p:spPr>
        <p:txBody>
          <a:bodyPr vert="horz" lIns="91440" tIns="45720" rIns="91440" bIns="45720" rtlCol="0" anchor="ct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2400">
                <a:solidFill>
                  <a:schemeClr val="bg1"/>
                </a:solidFill>
              </a:rPr>
              <a:t>Specifický cíl  4.2 </a:t>
            </a:r>
            <a:br>
              <a:rPr lang="cs-CZ" sz="2400">
                <a:solidFill>
                  <a:schemeClr val="bg1"/>
                </a:solidFill>
              </a:rPr>
            </a:br>
            <a:r>
              <a:rPr lang="cs-CZ" sz="2400">
                <a:solidFill>
                  <a:schemeClr val="bg1"/>
                </a:solidFill>
              </a:rPr>
              <a:t>Sociální infrastruktura</a:t>
            </a:r>
            <a:endParaRPr lang="en-US" sz="2400">
              <a:solidFill>
                <a:schemeClr val="bg1"/>
              </a:solidFill>
            </a:endParaRPr>
          </a:p>
        </p:txBody>
      </p:sp>
    </p:spTree>
    <p:extLst>
      <p:ext uri="{BB962C8B-B14F-4D97-AF65-F5344CB8AC3E}">
        <p14:creationId xmlns:p14="http://schemas.microsoft.com/office/powerpoint/2010/main" val="207584935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85B60176-41FB-4139-BC43-D3EFACB31CD7}"/>
              </a:ext>
            </a:extLst>
          </p:cNvPr>
          <p:cNvSpPr txBox="1"/>
          <p:nvPr/>
        </p:nvSpPr>
        <p:spPr>
          <a:xfrm>
            <a:off x="502647" y="498020"/>
            <a:ext cx="8138707" cy="1077218"/>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Specifický cíl 4.2  </a:t>
            </a:r>
            <a:br>
              <a:rPr kumimoji="0" lang="cs-CZ" sz="3200" b="1" i="0" u="none" strike="noStrike" kern="0" cap="none" spc="0" normalizeH="0" baseline="0" noProof="0">
                <a:ln>
                  <a:noFill/>
                </a:ln>
                <a:solidFill>
                  <a:schemeClr val="bg1"/>
                </a:solidFill>
                <a:effectLst/>
                <a:uLnTx/>
                <a:uFillTx/>
                <a:latin typeface="Arial"/>
                <a:cs typeface="Arial"/>
                <a:sym typeface="Arial"/>
              </a:rPr>
            </a:br>
            <a:r>
              <a:rPr kumimoji="0" lang="cs-CZ" sz="3200" b="1" i="0" u="none" strike="noStrike" kern="0" cap="none" spc="0" normalizeH="0" baseline="0" noProof="0">
                <a:ln>
                  <a:noFill/>
                </a:ln>
                <a:solidFill>
                  <a:schemeClr val="bg1"/>
                </a:solidFill>
                <a:effectLst/>
                <a:uLnTx/>
                <a:uFillTx/>
                <a:latin typeface="Arial"/>
                <a:cs typeface="Arial"/>
                <a:sym typeface="Arial"/>
              </a:rPr>
              <a:t>Sociální infrastruktura</a:t>
            </a:r>
          </a:p>
        </p:txBody>
      </p:sp>
      <p:sp>
        <p:nvSpPr>
          <p:cNvPr id="6" name="TextovéPole 5">
            <a:extLst>
              <a:ext uri="{FF2B5EF4-FFF2-40B4-BE49-F238E27FC236}">
                <a16:creationId xmlns:a16="http://schemas.microsoft.com/office/drawing/2014/main" id="{D9E7634B-C368-4D53-88FA-8023D7549F36}"/>
              </a:ext>
            </a:extLst>
          </p:cNvPr>
          <p:cNvSpPr txBox="1"/>
          <p:nvPr/>
        </p:nvSpPr>
        <p:spPr>
          <a:xfrm>
            <a:off x="880845" y="2068297"/>
            <a:ext cx="8012179" cy="4011867"/>
          </a:xfrm>
          <a:prstGeom prst="rect">
            <a:avLst/>
          </a:prstGeom>
          <a:noFill/>
        </p:spPr>
        <p:txBody>
          <a:bodyPr wrap="square">
            <a:spAutoFit/>
          </a:bodyPr>
          <a:lstStyle/>
          <a:p>
            <a:pPr>
              <a:lnSpc>
                <a:spcPct val="150000"/>
              </a:lnSpc>
            </a:pPr>
            <a:r>
              <a:rPr lang="cs-CZ" sz="1600" b="1">
                <a:solidFill>
                  <a:schemeClr val="bg1"/>
                </a:solidFill>
              </a:rPr>
              <a:t>Infrastruktura sociálních služeb</a:t>
            </a:r>
          </a:p>
          <a:p>
            <a:pPr lvl="0" algn="just"/>
            <a:r>
              <a:rPr lang="cs-CZ" sz="1600">
                <a:solidFill>
                  <a:schemeClr val="bg1"/>
                </a:solidFill>
              </a:rPr>
              <a:t>	</a:t>
            </a:r>
            <a:r>
              <a:rPr lang="cs-CZ" sz="1600" u="sng">
                <a:solidFill>
                  <a:schemeClr val="bg1"/>
                </a:solidFill>
              </a:rPr>
              <a:t>Příklad:</a:t>
            </a:r>
            <a:r>
              <a:rPr lang="cs-CZ" sz="1600">
                <a:solidFill>
                  <a:schemeClr val="bg1"/>
                </a:solidFill>
              </a:rPr>
              <a:t> Nákup automobilů pro terénní sociální služby, výstavba nebo 	rekonstrukce zázemí pro poskytování terénních sociálních služeb, pořízení 	vybavení pro zajištění provozu těchto služeb</a:t>
            </a:r>
          </a:p>
          <a:p>
            <a:pPr lvl="0" algn="just"/>
            <a:endParaRPr lang="cs-CZ" sz="1600">
              <a:solidFill>
                <a:schemeClr val="bg1"/>
              </a:solidFill>
            </a:endParaRPr>
          </a:p>
          <a:p>
            <a:pPr>
              <a:lnSpc>
                <a:spcPct val="150000"/>
              </a:lnSpc>
            </a:pPr>
            <a:r>
              <a:rPr lang="cs-CZ" sz="1600" b="1">
                <a:solidFill>
                  <a:schemeClr val="bg1"/>
                </a:solidFill>
              </a:rPr>
              <a:t>Deinstitucionalizace sociálních služeb </a:t>
            </a:r>
          </a:p>
          <a:p>
            <a:pPr algn="just"/>
            <a:r>
              <a:rPr lang="cs-CZ" sz="1600">
                <a:solidFill>
                  <a:schemeClr val="bg1"/>
                </a:solidFill>
              </a:rPr>
              <a:t>	</a:t>
            </a:r>
            <a:r>
              <a:rPr lang="cs-CZ" sz="1600" u="sng">
                <a:solidFill>
                  <a:schemeClr val="bg1"/>
                </a:solidFill>
              </a:rPr>
              <a:t>Příklad:</a:t>
            </a:r>
            <a:r>
              <a:rPr lang="cs-CZ" sz="1600">
                <a:solidFill>
                  <a:schemeClr val="bg1"/>
                </a:solidFill>
              </a:rPr>
              <a:t> Přeměna ústavu sociální péče v pobytové sociální služby komunitního 	charakteru, stavby, rekonstrukce a úpravy objektu, který splňuje kritéria sociálních 	služeb komunitního charakteru a kritéria transformace a deinstitucionalizace</a:t>
            </a:r>
          </a:p>
          <a:p>
            <a:pPr algn="just"/>
            <a:endParaRPr lang="cs-CZ" sz="1600">
              <a:solidFill>
                <a:schemeClr val="bg1"/>
              </a:solidFill>
            </a:endParaRPr>
          </a:p>
          <a:p>
            <a:pPr>
              <a:lnSpc>
                <a:spcPct val="150000"/>
              </a:lnSpc>
            </a:pPr>
            <a:r>
              <a:rPr lang="cs-CZ" sz="1600" b="1">
                <a:solidFill>
                  <a:schemeClr val="bg1"/>
                </a:solidFill>
              </a:rPr>
              <a:t>Sociální bydlení</a:t>
            </a:r>
          </a:p>
          <a:p>
            <a:pPr lvl="0" algn="just"/>
            <a:r>
              <a:rPr lang="cs-CZ" sz="1600">
                <a:solidFill>
                  <a:schemeClr val="bg1"/>
                </a:solidFill>
              </a:rPr>
              <a:t>	</a:t>
            </a:r>
            <a:r>
              <a:rPr lang="cs-CZ" sz="1600" u="sng">
                <a:solidFill>
                  <a:schemeClr val="bg1"/>
                </a:solidFill>
              </a:rPr>
              <a:t>Příklad:</a:t>
            </a:r>
            <a:r>
              <a:rPr lang="cs-CZ" sz="1600">
                <a:solidFill>
                  <a:schemeClr val="bg1"/>
                </a:solidFill>
              </a:rPr>
              <a:t> Pořízení a adaptace bytů, bytových domů a nebytových prostor pro 	potřeby sociálního bydlení a pořízení nezbytného základního vybavení</a:t>
            </a:r>
          </a:p>
          <a:p>
            <a:pPr algn="just">
              <a:lnSpc>
                <a:spcPct val="150000"/>
              </a:lnSpc>
            </a:pPr>
            <a:endParaRPr lang="cs-CZ" sz="1600">
              <a:solidFill>
                <a:schemeClr val="bg1"/>
              </a:solidFill>
            </a:endParaRPr>
          </a:p>
        </p:txBody>
      </p:sp>
      <p:pic>
        <p:nvPicPr>
          <p:cNvPr id="8" name="Grafický objekt 7" descr="Auto">
            <a:extLst>
              <a:ext uri="{FF2B5EF4-FFF2-40B4-BE49-F238E27FC236}">
                <a16:creationId xmlns:a16="http://schemas.microsoft.com/office/drawing/2014/main" id="{E96C3FB3-9988-4F8E-89A7-55BE80685B63}"/>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18882" y="2108605"/>
            <a:ext cx="461963" cy="461963"/>
          </a:xfrm>
          <a:prstGeom prst="rect">
            <a:avLst/>
          </a:prstGeom>
        </p:spPr>
      </p:pic>
      <p:pic>
        <p:nvPicPr>
          <p:cNvPr id="9" name="Grafický objekt 8" descr="Připojení">
            <a:extLst>
              <a:ext uri="{FF2B5EF4-FFF2-40B4-BE49-F238E27FC236}">
                <a16:creationId xmlns:a16="http://schemas.microsoft.com/office/drawing/2014/main" id="{6972254A-43F9-42E8-B323-8F533E95772D}"/>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35803" y="3473325"/>
            <a:ext cx="461963" cy="461963"/>
          </a:xfrm>
          <a:prstGeom prst="rect">
            <a:avLst/>
          </a:prstGeom>
        </p:spPr>
      </p:pic>
      <p:pic>
        <p:nvPicPr>
          <p:cNvPr id="10" name="Grafický objekt 9" descr="Domů">
            <a:extLst>
              <a:ext uri="{FF2B5EF4-FFF2-40B4-BE49-F238E27FC236}">
                <a16:creationId xmlns:a16="http://schemas.microsoft.com/office/drawing/2014/main" id="{ACE5F022-20F0-4586-A30E-6C74CCDFB28F}"/>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02647" y="4788003"/>
            <a:ext cx="395119" cy="395119"/>
          </a:xfrm>
          <a:prstGeom prst="rect">
            <a:avLst/>
          </a:prstGeom>
        </p:spPr>
      </p:pic>
    </p:spTree>
    <p:extLst>
      <p:ext uri="{BB962C8B-B14F-4D97-AF65-F5344CB8AC3E}">
        <p14:creationId xmlns:p14="http://schemas.microsoft.com/office/powerpoint/2010/main" val="140812701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C6E14B12-C5FB-4EB4-AAD2-D7BB004C7963}"/>
              </a:ext>
            </a:extLst>
          </p:cNvPr>
          <p:cNvSpPr txBox="1"/>
          <p:nvPr/>
        </p:nvSpPr>
        <p:spPr>
          <a:xfrm>
            <a:off x="502647" y="498020"/>
            <a:ext cx="8138707" cy="1384995"/>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Specifický cíl 4.2  </a:t>
            </a:r>
            <a:br>
              <a:rPr kumimoji="0" lang="cs-CZ" sz="3200" b="1" i="0" u="none" strike="noStrike" kern="0" cap="none" spc="0" normalizeH="0" baseline="0" noProof="0">
                <a:ln>
                  <a:noFill/>
                </a:ln>
                <a:solidFill>
                  <a:schemeClr val="bg1"/>
                </a:solidFill>
                <a:effectLst/>
                <a:uLnTx/>
                <a:uFillTx/>
                <a:latin typeface="Arial"/>
                <a:cs typeface="Arial"/>
                <a:sym typeface="Arial"/>
              </a:rPr>
            </a:br>
            <a:r>
              <a:rPr kumimoji="0" lang="cs-CZ" sz="3200" b="1" i="0" u="none" strike="noStrike" kern="0" cap="none" spc="0" normalizeH="0" baseline="0" noProof="0">
                <a:ln>
                  <a:noFill/>
                </a:ln>
                <a:solidFill>
                  <a:schemeClr val="bg1"/>
                </a:solidFill>
                <a:effectLst/>
                <a:uLnTx/>
                <a:uFillTx/>
                <a:latin typeface="Arial"/>
                <a:cs typeface="Arial"/>
                <a:sym typeface="Arial"/>
              </a:rPr>
              <a:t>Sociální infrastruktura</a:t>
            </a:r>
          </a:p>
          <a:p>
            <a:pPr algn="ctr" defTabSz="914400">
              <a:buClr>
                <a:srgbClr val="000000"/>
              </a:buClr>
              <a:buFont typeface="Arial"/>
              <a:buNone/>
            </a:pPr>
            <a:r>
              <a:rPr lang="cs-CZ" sz="2000" kern="0">
                <a:solidFill>
                  <a:schemeClr val="bg1"/>
                </a:solidFill>
                <a:latin typeface="Arial"/>
                <a:cs typeface="Arial"/>
                <a:sym typeface="Arial"/>
              </a:rPr>
              <a:t>Klíčové parametry</a:t>
            </a:r>
            <a:endParaRPr kumimoji="0" lang="cs-CZ" sz="2000" i="0" u="none" strike="noStrike" kern="0" cap="none" spc="0" normalizeH="0" baseline="0" noProof="0">
              <a:ln>
                <a:noFill/>
              </a:ln>
              <a:solidFill>
                <a:schemeClr val="bg1"/>
              </a:solidFill>
              <a:effectLst/>
              <a:uLnTx/>
              <a:uFillTx/>
              <a:latin typeface="Arial"/>
              <a:cs typeface="Arial"/>
              <a:sym typeface="Arial"/>
            </a:endParaRPr>
          </a:p>
        </p:txBody>
      </p:sp>
      <p:sp>
        <p:nvSpPr>
          <p:cNvPr id="6" name="TextovéPole 5">
            <a:extLst>
              <a:ext uri="{FF2B5EF4-FFF2-40B4-BE49-F238E27FC236}">
                <a16:creationId xmlns:a16="http://schemas.microsoft.com/office/drawing/2014/main" id="{F69448F7-F04F-401E-8DB0-554FC8BA3E15}"/>
              </a:ext>
            </a:extLst>
          </p:cNvPr>
          <p:cNvSpPr txBox="1"/>
          <p:nvPr/>
        </p:nvSpPr>
        <p:spPr>
          <a:xfrm>
            <a:off x="1198730" y="1950404"/>
            <a:ext cx="7626520" cy="4412618"/>
          </a:xfrm>
          <a:prstGeom prst="rect">
            <a:avLst/>
          </a:prstGeom>
          <a:noFill/>
        </p:spPr>
        <p:txBody>
          <a:bodyPr wrap="square" lIns="91440" tIns="45720" rIns="91440" bIns="45720" anchor="t">
            <a:spAutoFit/>
          </a:bodyPr>
          <a:lstStyle/>
          <a:p>
            <a:pPr>
              <a:lnSpc>
                <a:spcPts val="3100"/>
              </a:lnSpc>
            </a:pPr>
            <a:r>
              <a:rPr lang="cs-CZ" b="1">
                <a:solidFill>
                  <a:schemeClr val="bg1"/>
                </a:solidFill>
                <a:cs typeface="Arial" panose="020B0604020202020204"/>
              </a:rPr>
              <a:t>Infrastruktura sociálních služeb</a:t>
            </a:r>
          </a:p>
          <a:p>
            <a:pPr marL="213995" indent="-213995">
              <a:lnSpc>
                <a:spcPts val="3100"/>
              </a:lnSpc>
              <a:buFont typeface="Arial" pitchFamily="34" charset="0"/>
              <a:buChar char="•"/>
            </a:pPr>
            <a:r>
              <a:rPr lang="cs-CZ" sz="1600">
                <a:solidFill>
                  <a:schemeClr val="bg1"/>
                </a:solidFill>
              </a:rPr>
              <a:t>Soulad  projektu s Národní strategií rozvoje sociálních služeb</a:t>
            </a:r>
            <a:endParaRPr lang="cs-CZ">
              <a:solidFill>
                <a:schemeClr val="bg1"/>
              </a:solidFill>
            </a:endParaRPr>
          </a:p>
          <a:p>
            <a:pPr marL="213995" indent="-213995">
              <a:lnSpc>
                <a:spcPts val="3100"/>
              </a:lnSpc>
              <a:buFont typeface="Arial" pitchFamily="34" charset="0"/>
              <a:buChar char="•"/>
            </a:pPr>
            <a:r>
              <a:rPr lang="cs-CZ" sz="1600">
                <a:solidFill>
                  <a:schemeClr val="bg1"/>
                </a:solidFill>
              </a:rPr>
              <a:t>Soulad projektu se </a:t>
            </a:r>
            <a:r>
              <a:rPr lang="cs-CZ" sz="1600">
                <a:solidFill>
                  <a:schemeClr val="bg1"/>
                </a:solidFill>
                <a:cs typeface="Arial"/>
              </a:rPr>
              <a:t>Strategickým plánem sociálního začleňování nebo Plánem sociálního začleňování nebo s komunitním plánem nebo s Krajským střednědobým plánem rozvoje sociálních služeb</a:t>
            </a:r>
            <a:endParaRPr lang="cs-CZ">
              <a:solidFill>
                <a:schemeClr val="bg1"/>
              </a:solidFill>
              <a:cs typeface="Arial"/>
            </a:endParaRPr>
          </a:p>
          <a:p>
            <a:pPr marL="213995" indent="-213995">
              <a:lnSpc>
                <a:spcPts val="3100"/>
              </a:lnSpc>
              <a:buFont typeface="Arial" pitchFamily="34" charset="0"/>
              <a:buChar char="•"/>
            </a:pPr>
            <a:r>
              <a:rPr lang="cs-CZ" sz="1600">
                <a:solidFill>
                  <a:schemeClr val="bg1"/>
                </a:solidFill>
                <a:cs typeface="Arial"/>
              </a:rPr>
              <a:t>K projektu bylo doloženo souhlasné stanovisko subjektu, který vydal komunitní/krajský střednědobý plán rozvoje sociálních služeb</a:t>
            </a:r>
          </a:p>
          <a:p>
            <a:pPr marL="213995" indent="-213995">
              <a:lnSpc>
                <a:spcPts val="3100"/>
              </a:lnSpc>
              <a:buFont typeface="Arial" pitchFamily="34" charset="0"/>
              <a:buChar char="•"/>
            </a:pPr>
            <a:r>
              <a:rPr lang="cs-CZ" sz="1600">
                <a:solidFill>
                  <a:schemeClr val="bg1"/>
                </a:solidFill>
                <a:cs typeface="Arial"/>
              </a:rPr>
              <a:t>Projekt má vazbu na schválený strategický dokument obce zpracovaný dle metodiky KPSVL+</a:t>
            </a:r>
          </a:p>
          <a:p>
            <a:pPr>
              <a:lnSpc>
                <a:spcPts val="3100"/>
              </a:lnSpc>
            </a:pPr>
            <a:r>
              <a:rPr lang="cs-CZ" sz="1600" i="1">
                <a:solidFill>
                  <a:schemeClr val="bg1"/>
                </a:solidFill>
                <a:cs typeface="Arial"/>
              </a:rPr>
              <a:t>(Zdroj inspirace výzva č. 101 IROP 1)</a:t>
            </a:r>
          </a:p>
          <a:p>
            <a:pPr>
              <a:lnSpc>
                <a:spcPts val="3100"/>
              </a:lnSpc>
            </a:pPr>
            <a:endParaRPr lang="cs-CZ" sz="1600">
              <a:solidFill>
                <a:schemeClr val="bg1"/>
              </a:solidFill>
              <a:cs typeface="Arial"/>
            </a:endParaRPr>
          </a:p>
        </p:txBody>
      </p:sp>
      <p:pic>
        <p:nvPicPr>
          <p:cNvPr id="2" name="Grafický objekt 1" descr="Auto">
            <a:extLst>
              <a:ext uri="{FF2B5EF4-FFF2-40B4-BE49-F238E27FC236}">
                <a16:creationId xmlns:a16="http://schemas.microsoft.com/office/drawing/2014/main" id="{03B0D30E-49AD-AC8D-BA3D-399123532D8C}"/>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08966" y="2032087"/>
            <a:ext cx="461963" cy="461963"/>
          </a:xfrm>
          <a:prstGeom prst="rect">
            <a:avLst/>
          </a:prstGeom>
        </p:spPr>
      </p:pic>
    </p:spTree>
    <p:extLst>
      <p:ext uri="{BB962C8B-B14F-4D97-AF65-F5344CB8AC3E}">
        <p14:creationId xmlns:p14="http://schemas.microsoft.com/office/powerpoint/2010/main" val="29857441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598688"/>
            <a:ext cx="8138707" cy="1077218"/>
          </a:xfrm>
          <a:prstGeom prst="rect">
            <a:avLst/>
          </a:prstGeom>
          <a:noFill/>
        </p:spPr>
        <p:txBody>
          <a:bodyPr wrap="square" rtlCol="0">
            <a:spAutoFit/>
          </a:bodyPr>
          <a:lstStyle/>
          <a:p>
            <a:pPr algn="ctr" defTabSz="914400">
              <a:buClr>
                <a:srgbClr val="000000"/>
              </a:buClr>
              <a:buFont typeface="Arial"/>
              <a:buNone/>
            </a:pPr>
            <a:r>
              <a:rPr lang="cs-CZ" sz="3200" b="1" i="0" u="none" strike="noStrike">
                <a:solidFill>
                  <a:schemeClr val="bg1"/>
                </a:solidFill>
                <a:effectLst/>
                <a:latin typeface="Arial" panose="020B0604020202020204" pitchFamily="34" charset="0"/>
              </a:rPr>
              <a:t>Centrum pro regionální rozvoj České republiky</a:t>
            </a:r>
            <a:r>
              <a:rPr lang="cs-CZ" sz="3200" b="0" i="0">
                <a:solidFill>
                  <a:schemeClr val="bg1"/>
                </a:solidFill>
                <a:effectLst/>
                <a:latin typeface="Arial" panose="020B0604020202020204" pitchFamily="34" charset="0"/>
              </a:rPr>
              <a:t>​</a:t>
            </a:r>
            <a:endParaRPr lang="cs-CZ" sz="3200" b="1" kern="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572928" y="1821850"/>
            <a:ext cx="8239157" cy="4216539"/>
          </a:xfrm>
          <a:prstGeom prst="rect">
            <a:avLst/>
          </a:prstGeom>
          <a:noFill/>
        </p:spPr>
        <p:txBody>
          <a:bodyPr wrap="square" lIns="91440" tIns="45720" rIns="91440" bIns="45720" anchor="t">
            <a:spAutoFit/>
          </a:bodyPr>
          <a:lstStyle/>
          <a:p>
            <a:pPr marL="285750" indent="-285750" fontAlgn="base">
              <a:lnSpc>
                <a:spcPts val="2500"/>
              </a:lnSpc>
              <a:buFont typeface="Arial" panose="020B0604020202020204" pitchFamily="34" charset="0"/>
              <a:buChar char="•"/>
            </a:pPr>
            <a:r>
              <a:rPr lang="cs-CZ" b="0" i="0" u="none" strike="noStrike">
                <a:solidFill>
                  <a:schemeClr val="bg1"/>
                </a:solidFill>
                <a:effectLst/>
                <a:latin typeface="Arial"/>
                <a:cs typeface="Arial"/>
              </a:rPr>
              <a:t>Máme </a:t>
            </a:r>
            <a:r>
              <a:rPr lang="pt-BR" b="1" i="0" u="none" strike="noStrike">
                <a:solidFill>
                  <a:schemeClr val="bg1"/>
                </a:solidFill>
                <a:effectLst/>
                <a:latin typeface="Arial"/>
                <a:cs typeface="Arial"/>
              </a:rPr>
              <a:t>25let</a:t>
            </a:r>
            <a:r>
              <a:rPr lang="cs-CZ" b="1" i="0" u="none" strike="noStrike">
                <a:solidFill>
                  <a:schemeClr val="bg1"/>
                </a:solidFill>
                <a:effectLst/>
                <a:latin typeface="Arial"/>
                <a:cs typeface="Arial"/>
              </a:rPr>
              <a:t>ou</a:t>
            </a:r>
            <a:r>
              <a:rPr lang="pt-BR" b="1" i="0" u="none" strike="noStrike">
                <a:solidFill>
                  <a:schemeClr val="bg1"/>
                </a:solidFill>
                <a:effectLst/>
                <a:latin typeface="Arial"/>
                <a:cs typeface="Arial"/>
              </a:rPr>
              <a:t> </a:t>
            </a:r>
            <a:r>
              <a:rPr lang="pt-BR" b="1" i="0" u="none" strike="noStrike" err="1">
                <a:solidFill>
                  <a:schemeClr val="bg1"/>
                </a:solidFill>
                <a:effectLst/>
                <a:latin typeface="Arial"/>
                <a:cs typeface="Arial"/>
              </a:rPr>
              <a:t>zkušenost</a:t>
            </a:r>
            <a:r>
              <a:rPr lang="pt-BR" b="0" i="0" u="none" strike="noStrike">
                <a:solidFill>
                  <a:schemeClr val="bg1"/>
                </a:solidFill>
                <a:effectLst/>
                <a:latin typeface="Arial"/>
                <a:cs typeface="Arial"/>
              </a:rPr>
              <a:t> s </a:t>
            </a:r>
            <a:r>
              <a:rPr lang="pt-BR" b="0" i="0" u="none" strike="noStrike" err="1">
                <a:solidFill>
                  <a:schemeClr val="bg1"/>
                </a:solidFill>
                <a:effectLst/>
                <a:latin typeface="Arial"/>
                <a:cs typeface="Arial"/>
              </a:rPr>
              <a:t>administrací</a:t>
            </a:r>
            <a:r>
              <a:rPr lang="pt-BR" b="0" i="0" u="none" strike="noStrike">
                <a:solidFill>
                  <a:schemeClr val="bg1"/>
                </a:solidFill>
                <a:effectLst/>
                <a:latin typeface="Arial"/>
                <a:cs typeface="Arial"/>
              </a:rPr>
              <a:t> </a:t>
            </a:r>
            <a:r>
              <a:rPr lang="cs-CZ" b="0" i="0" u="none" strike="noStrike">
                <a:solidFill>
                  <a:schemeClr val="bg1"/>
                </a:solidFill>
                <a:effectLst/>
                <a:latin typeface="Arial"/>
                <a:cs typeface="Arial"/>
              </a:rPr>
              <a:t>a kontrolou projektů</a:t>
            </a:r>
            <a:r>
              <a:rPr lang="en-US" b="0" i="0">
                <a:solidFill>
                  <a:schemeClr val="bg1"/>
                </a:solidFill>
                <a:effectLst/>
                <a:latin typeface="Arial"/>
                <a:cs typeface="Arial"/>
              </a:rPr>
              <a:t>​</a:t>
            </a:r>
            <a:endParaRPr lang="cs-CZ">
              <a:solidFill>
                <a:schemeClr val="bg1"/>
              </a:solidFill>
              <a:latin typeface="Arial"/>
              <a:cs typeface="Arial"/>
            </a:endParaRPr>
          </a:p>
          <a:p>
            <a:pPr marL="285750" indent="-285750" fontAlgn="base">
              <a:lnSpc>
                <a:spcPts val="2500"/>
              </a:lnSpc>
              <a:buFont typeface="Arial" panose="020B0604020202020204" pitchFamily="34" charset="0"/>
              <a:buChar char="•"/>
            </a:pPr>
            <a:r>
              <a:rPr lang="cs-CZ">
                <a:solidFill>
                  <a:schemeClr val="bg1"/>
                </a:solidFill>
                <a:latin typeface="Arial"/>
                <a:cs typeface="Arial"/>
              </a:rPr>
              <a:t>Máme pobočky </a:t>
            </a:r>
            <a:r>
              <a:rPr lang="cs-CZ" b="1">
                <a:solidFill>
                  <a:schemeClr val="bg1"/>
                </a:solidFill>
                <a:latin typeface="Arial"/>
                <a:cs typeface="Arial"/>
              </a:rPr>
              <a:t>ve 13 krajských městech </a:t>
            </a:r>
            <a:r>
              <a:rPr lang="cs-CZ">
                <a:solidFill>
                  <a:schemeClr val="bg1"/>
                </a:solidFill>
                <a:latin typeface="Arial"/>
                <a:cs typeface="Arial"/>
              </a:rPr>
              <a:t>České republiky</a:t>
            </a:r>
          </a:p>
          <a:p>
            <a:pPr marL="285750" indent="-285750" fontAlgn="base">
              <a:lnSpc>
                <a:spcPts val="2500"/>
              </a:lnSpc>
              <a:buFont typeface="Arial" panose="020B0604020202020204" pitchFamily="34" charset="0"/>
              <a:buChar char="•"/>
            </a:pPr>
            <a:r>
              <a:rPr lang="cs-CZ">
                <a:solidFill>
                  <a:schemeClr val="bg1"/>
                </a:solidFill>
                <a:latin typeface="Arial"/>
                <a:cs typeface="Arial"/>
              </a:rPr>
              <a:t>Disponujeme </a:t>
            </a:r>
            <a:r>
              <a:rPr lang="cs-CZ" b="1">
                <a:solidFill>
                  <a:schemeClr val="bg1"/>
                </a:solidFill>
                <a:latin typeface="Arial"/>
                <a:cs typeface="Arial"/>
              </a:rPr>
              <a:t>specializovanými odborníky </a:t>
            </a:r>
            <a:r>
              <a:rPr lang="cs-CZ">
                <a:solidFill>
                  <a:schemeClr val="bg1"/>
                </a:solidFill>
                <a:latin typeface="Arial"/>
                <a:cs typeface="Arial"/>
              </a:rPr>
              <a:t>na všech krajských pracovištích</a:t>
            </a:r>
          </a:p>
          <a:p>
            <a:pPr marL="285750" indent="-285750" fontAlgn="base">
              <a:lnSpc>
                <a:spcPts val="2500"/>
              </a:lnSpc>
              <a:buFont typeface="Arial" panose="020B0604020202020204" pitchFamily="34" charset="0"/>
              <a:buChar char="•"/>
            </a:pPr>
            <a:r>
              <a:rPr lang="cs-CZ">
                <a:solidFill>
                  <a:schemeClr val="bg1"/>
                </a:solidFill>
                <a:latin typeface="Arial"/>
                <a:cs typeface="Arial"/>
              </a:rPr>
              <a:t>Etablovali jsme </a:t>
            </a:r>
            <a:r>
              <a:rPr lang="cs-CZ" b="1">
                <a:solidFill>
                  <a:schemeClr val="bg1"/>
                </a:solidFill>
                <a:latin typeface="Arial"/>
                <a:cs typeface="Arial"/>
              </a:rPr>
              <a:t>odborná pracoviště pro administraci veřejných zakázek </a:t>
            </a:r>
            <a:r>
              <a:rPr lang="cs-CZ">
                <a:solidFill>
                  <a:schemeClr val="bg1"/>
                </a:solidFill>
                <a:latin typeface="Arial"/>
                <a:cs typeface="Arial"/>
              </a:rPr>
              <a:t>v IROP</a:t>
            </a:r>
          </a:p>
          <a:p>
            <a:pPr marL="285750" indent="-285750" fontAlgn="base">
              <a:lnSpc>
                <a:spcPts val="2500"/>
              </a:lnSpc>
              <a:buFont typeface="Arial" panose="020B0604020202020204" pitchFamily="34" charset="0"/>
              <a:buChar char="•"/>
            </a:pPr>
            <a:r>
              <a:rPr lang="cs-CZ">
                <a:solidFill>
                  <a:schemeClr val="bg1"/>
                </a:solidFill>
                <a:latin typeface="Arial"/>
                <a:cs typeface="Arial"/>
              </a:rPr>
              <a:t>O</a:t>
            </a:r>
            <a:r>
              <a:rPr lang="cs-CZ" b="0" i="0" u="none" strike="noStrike">
                <a:solidFill>
                  <a:schemeClr val="bg1"/>
                </a:solidFill>
                <a:effectLst/>
                <a:latin typeface="Arial"/>
                <a:cs typeface="Arial"/>
              </a:rPr>
              <a:t>d počátku své historie Centrum administrovalo programy za </a:t>
            </a:r>
            <a:r>
              <a:rPr lang="cs-CZ" b="1" i="0" u="none" strike="noStrike">
                <a:solidFill>
                  <a:schemeClr val="bg1"/>
                </a:solidFill>
                <a:effectLst/>
                <a:latin typeface="Arial"/>
                <a:cs typeface="Arial"/>
              </a:rPr>
              <a:t>více než 200 mld. Kč </a:t>
            </a:r>
            <a:r>
              <a:rPr lang="cs-CZ" b="0" i="0" u="none" strike="noStrike">
                <a:solidFill>
                  <a:schemeClr val="bg1"/>
                </a:solidFill>
                <a:effectLst/>
                <a:latin typeface="Arial"/>
                <a:cs typeface="Arial"/>
              </a:rPr>
              <a:t>(7,35 mld. EUR) a přispělo k realizaci </a:t>
            </a:r>
            <a:r>
              <a:rPr lang="cs-CZ" b="1" i="0" u="none" strike="noStrike">
                <a:solidFill>
                  <a:schemeClr val="bg1"/>
                </a:solidFill>
                <a:effectLst/>
                <a:latin typeface="Arial"/>
                <a:cs typeface="Arial"/>
              </a:rPr>
              <a:t>více než 25 tisíc projektů</a:t>
            </a:r>
            <a:endParaRPr lang="en-US" b="1">
              <a:solidFill>
                <a:schemeClr val="bg1"/>
              </a:solidFill>
              <a:latin typeface="Arial"/>
              <a:cs typeface="Arial"/>
            </a:endParaRPr>
          </a:p>
          <a:p>
            <a:pPr marL="285750" indent="-285750" fontAlgn="base">
              <a:lnSpc>
                <a:spcPts val="2500"/>
              </a:lnSpc>
              <a:buFont typeface="Arial" panose="020B0604020202020204" pitchFamily="34" charset="0"/>
              <a:buChar char="•"/>
            </a:pPr>
            <a:r>
              <a:rPr lang="cs-CZ" b="0" i="0" u="none" strike="noStrike">
                <a:solidFill>
                  <a:schemeClr val="bg1"/>
                </a:solidFill>
                <a:effectLst/>
                <a:latin typeface="Arial"/>
                <a:cs typeface="Arial"/>
              </a:rPr>
              <a:t>V programovém období 2021 – 2027 je Centrum</a:t>
            </a:r>
            <a:r>
              <a:rPr lang="cs-CZ">
                <a:solidFill>
                  <a:schemeClr val="bg1"/>
                </a:solidFill>
                <a:latin typeface="Arial"/>
                <a:cs typeface="Arial"/>
              </a:rPr>
              <a:t> </a:t>
            </a:r>
            <a:r>
              <a:rPr lang="cs-CZ" b="1">
                <a:solidFill>
                  <a:schemeClr val="bg1"/>
                </a:solidFill>
                <a:latin typeface="Arial"/>
                <a:cs typeface="Arial"/>
              </a:rPr>
              <a:t>jediným zprostředkujícím</a:t>
            </a:r>
            <a:r>
              <a:rPr lang="cs-CZ" b="1" i="0" u="none" strike="noStrike">
                <a:solidFill>
                  <a:schemeClr val="bg1"/>
                </a:solidFill>
                <a:effectLst/>
                <a:latin typeface="Arial"/>
                <a:cs typeface="Arial"/>
              </a:rPr>
              <a:t> subjektem </a:t>
            </a:r>
            <a:r>
              <a:rPr lang="cs-CZ" b="0" i="0" u="none" strike="noStrike">
                <a:solidFill>
                  <a:schemeClr val="bg1"/>
                </a:solidFill>
                <a:effectLst/>
                <a:latin typeface="Arial"/>
                <a:cs typeface="Arial"/>
              </a:rPr>
              <a:t>pro IROP</a:t>
            </a:r>
            <a:endParaRPr lang="cs-CZ">
              <a:solidFill>
                <a:schemeClr val="bg1"/>
              </a:solidFill>
              <a:latin typeface="Arial"/>
              <a:cs typeface="Arial"/>
            </a:endParaRPr>
          </a:p>
          <a:p>
            <a:pPr fontAlgn="base">
              <a:buFont typeface="Arial" panose="020B0604020202020204" pitchFamily="34" charset="0"/>
              <a:buChar char="•"/>
            </a:pPr>
            <a:endParaRPr lang="cs-CZ">
              <a:solidFill>
                <a:schemeClr val="bg1"/>
              </a:solidFill>
              <a:latin typeface="Arial" panose="020B0604020202020204" pitchFamily="34" charset="0"/>
              <a:cs typeface="Arial" panose="020B0604020202020204" pitchFamily="34" charset="0"/>
            </a:endParaRPr>
          </a:p>
          <a:p>
            <a:pPr marL="285750" indent="-285750" fontAlgn="base">
              <a:buFont typeface="Arial" panose="020B0604020202020204" pitchFamily="34" charset="0"/>
              <a:buChar char="•"/>
            </a:pPr>
            <a:r>
              <a:rPr lang="cs-CZ">
                <a:solidFill>
                  <a:schemeClr val="bg1"/>
                </a:solidFill>
                <a:latin typeface="Arial"/>
                <a:cs typeface="Arial"/>
              </a:rPr>
              <a:t>Vůči svým klientům jsme maximálně </a:t>
            </a:r>
            <a:r>
              <a:rPr lang="cs-CZ" b="1">
                <a:solidFill>
                  <a:schemeClr val="bg1"/>
                </a:solidFill>
                <a:latin typeface="Arial"/>
                <a:cs typeface="Arial"/>
              </a:rPr>
              <a:t>otevření, féroví a spolehliví</a:t>
            </a:r>
          </a:p>
          <a:p>
            <a:pPr lvl="1">
              <a:lnSpc>
                <a:spcPct val="150000"/>
              </a:lnSpc>
              <a:buClr>
                <a:srgbClr val="1D70B8"/>
              </a:buClr>
            </a:pPr>
            <a:endParaRPr lang="cs-CZ">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0216205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C22F8ECB-7074-B855-97E8-E05AED8C623C}"/>
              </a:ext>
            </a:extLst>
          </p:cNvPr>
          <p:cNvSpPr>
            <a:spLocks noGrp="1"/>
          </p:cNvSpPr>
          <p:nvPr>
            <p:ph type="sldNum" sz="quarter" idx="12"/>
          </p:nvPr>
        </p:nvSpPr>
        <p:spPr/>
        <p:txBody>
          <a:bodyPr/>
          <a:lstStyle/>
          <a:p>
            <a:fld id="{4000C4B2-41BC-D741-8B94-B76DB6967C01}" type="slidenum">
              <a:rPr lang="en-US" dirty="0" smtClean="0"/>
              <a:pPr/>
              <a:t>50</a:t>
            </a:fld>
            <a:endParaRPr lang="en-US"/>
          </a:p>
        </p:txBody>
      </p:sp>
      <p:sp>
        <p:nvSpPr>
          <p:cNvPr id="3" name="TextovéPole 2">
            <a:extLst>
              <a:ext uri="{FF2B5EF4-FFF2-40B4-BE49-F238E27FC236}">
                <a16:creationId xmlns:a16="http://schemas.microsoft.com/office/drawing/2014/main" id="{010ACE96-DE7E-70EE-D377-978E1137A4ED}"/>
              </a:ext>
            </a:extLst>
          </p:cNvPr>
          <p:cNvSpPr txBox="1"/>
          <p:nvPr/>
        </p:nvSpPr>
        <p:spPr>
          <a:xfrm>
            <a:off x="1033051" y="1855695"/>
            <a:ext cx="7307288" cy="686341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cs-CZ" b="1">
                <a:solidFill>
                  <a:schemeClr val="bg1"/>
                </a:solidFill>
                <a:ea typeface="+mn-lt"/>
                <a:cs typeface="+mn-lt"/>
              </a:rPr>
              <a:t>Deinstitucionalizace sociálních služeb</a:t>
            </a:r>
          </a:p>
          <a:p>
            <a:endParaRPr lang="cs-CZ" b="1">
              <a:solidFill>
                <a:schemeClr val="bg1"/>
              </a:solidFill>
              <a:cs typeface="Arial"/>
            </a:endParaRPr>
          </a:p>
          <a:p>
            <a:pPr marL="285750" indent="-285750">
              <a:lnSpc>
                <a:spcPct val="150000"/>
              </a:lnSpc>
              <a:buFont typeface="Arial"/>
              <a:buChar char="•"/>
            </a:pPr>
            <a:r>
              <a:rPr lang="cs-CZ" sz="1600">
                <a:solidFill>
                  <a:schemeClr val="bg1"/>
                </a:solidFill>
                <a:cs typeface="Arial"/>
              </a:rPr>
              <a:t>Soulad s Národní strategií rozvoje sociálních služeb 2016 – 2025</a:t>
            </a:r>
          </a:p>
          <a:p>
            <a:pPr marL="285750" indent="-285750">
              <a:lnSpc>
                <a:spcPct val="150000"/>
              </a:lnSpc>
              <a:buFont typeface="Arial"/>
              <a:buChar char="•"/>
            </a:pPr>
            <a:r>
              <a:rPr lang="cs-CZ" sz="1600">
                <a:solidFill>
                  <a:schemeClr val="bg1"/>
                </a:solidFill>
                <a:cs typeface="Arial"/>
              </a:rPr>
              <a:t>Soulad s komunitním plánem nebo s krajským střednědobým plánem rozvoje sociálních služeb</a:t>
            </a:r>
          </a:p>
          <a:p>
            <a:pPr marL="285750" indent="-285750">
              <a:lnSpc>
                <a:spcPct val="150000"/>
              </a:lnSpc>
              <a:buFont typeface="Arial"/>
              <a:buChar char="•"/>
            </a:pPr>
            <a:r>
              <a:rPr lang="cs-CZ" sz="1600">
                <a:solidFill>
                  <a:schemeClr val="bg1"/>
                </a:solidFill>
                <a:ea typeface="+mn-lt"/>
                <a:cs typeface="+mn-lt"/>
              </a:rPr>
              <a:t>K projektu bylo doloženo souhlasné stanovisko subjektu, který vydal komunitní/krajský střednědobý plán rozvoje sociálních služeb</a:t>
            </a:r>
          </a:p>
          <a:p>
            <a:pPr marL="285750" indent="-285750">
              <a:lnSpc>
                <a:spcPct val="150000"/>
              </a:lnSpc>
              <a:buFont typeface="Arial"/>
              <a:buChar char="•"/>
            </a:pPr>
            <a:r>
              <a:rPr lang="cs-CZ" sz="1600">
                <a:solidFill>
                  <a:schemeClr val="bg1"/>
                </a:solidFill>
                <a:cs typeface="Arial"/>
              </a:rPr>
              <a:t>Deinstitucionalizace má schválený transformační plán</a:t>
            </a:r>
          </a:p>
          <a:p>
            <a:pPr marL="285750" indent="-285750">
              <a:lnSpc>
                <a:spcPct val="150000"/>
              </a:lnSpc>
              <a:buFont typeface="Arial"/>
              <a:buChar char="•"/>
            </a:pPr>
            <a:r>
              <a:rPr lang="cs-CZ" sz="1600">
                <a:solidFill>
                  <a:schemeClr val="bg1"/>
                </a:solidFill>
                <a:cs typeface="Arial"/>
              </a:rPr>
              <a:t>Soulad s Regionálním akčním plánem</a:t>
            </a:r>
          </a:p>
          <a:p>
            <a:pPr marL="285750" indent="-285750">
              <a:lnSpc>
                <a:spcPct val="150000"/>
              </a:lnSpc>
              <a:buFont typeface="Arial"/>
              <a:buChar char="•"/>
            </a:pPr>
            <a:r>
              <a:rPr lang="cs-CZ" sz="1600">
                <a:solidFill>
                  <a:schemeClr val="bg1"/>
                </a:solidFill>
                <a:cs typeface="Arial"/>
              </a:rPr>
              <a:t>Projekt má souhlasné stanovisko MPSV</a:t>
            </a:r>
          </a:p>
          <a:p>
            <a:pPr>
              <a:lnSpc>
                <a:spcPct val="150000"/>
              </a:lnSpc>
            </a:pPr>
            <a:r>
              <a:rPr lang="cs-CZ" sz="1600" i="1">
                <a:solidFill>
                  <a:schemeClr val="bg1"/>
                </a:solidFill>
                <a:cs typeface="Arial"/>
              </a:rPr>
              <a:t>(Zdroj inspirace výzva č. 77 z IROP 1)</a:t>
            </a:r>
          </a:p>
          <a:p>
            <a:pPr>
              <a:lnSpc>
                <a:spcPct val="150000"/>
              </a:lnSpc>
            </a:pPr>
            <a:endParaRPr lang="cs-CZ" sz="1600">
              <a:solidFill>
                <a:schemeClr val="bg1"/>
              </a:solidFill>
              <a:cs typeface="Arial"/>
            </a:endParaRPr>
          </a:p>
          <a:p>
            <a:pPr>
              <a:lnSpc>
                <a:spcPct val="150000"/>
              </a:lnSpc>
            </a:pPr>
            <a:endParaRPr lang="cs-CZ" sz="1600">
              <a:solidFill>
                <a:srgbClr val="FFFFFF"/>
              </a:solidFill>
              <a:cs typeface="Arial"/>
            </a:endParaRPr>
          </a:p>
          <a:p>
            <a:pPr marL="285750" indent="-285750">
              <a:buFont typeface="Arial"/>
              <a:buChar char="•"/>
            </a:pPr>
            <a:endParaRPr lang="cs-CZ" sz="1600">
              <a:solidFill>
                <a:srgbClr val="FFFFFF"/>
              </a:solidFill>
              <a:cs typeface="Arial"/>
            </a:endParaRPr>
          </a:p>
          <a:p>
            <a:pPr marL="285750" indent="-285750">
              <a:buFont typeface="Arial"/>
              <a:buChar char="•"/>
            </a:pPr>
            <a:endParaRPr lang="cs-CZ" sz="1600">
              <a:solidFill>
                <a:srgbClr val="FFFFFF"/>
              </a:solidFill>
              <a:cs typeface="Arial"/>
            </a:endParaRPr>
          </a:p>
          <a:p>
            <a:endParaRPr lang="cs-CZ" b="1">
              <a:solidFill>
                <a:srgbClr val="FFFFFF"/>
              </a:solidFill>
            </a:endParaRPr>
          </a:p>
          <a:p>
            <a:endParaRPr lang="cs-CZ" b="1">
              <a:solidFill>
                <a:srgbClr val="FFFFFF"/>
              </a:solidFill>
            </a:endParaRPr>
          </a:p>
          <a:p>
            <a:endParaRPr lang="cs-CZ" b="1">
              <a:solidFill>
                <a:srgbClr val="FFFFFF"/>
              </a:solidFill>
            </a:endParaRPr>
          </a:p>
          <a:p>
            <a:endParaRPr lang="cs-CZ" b="1">
              <a:solidFill>
                <a:srgbClr val="FFFFFF"/>
              </a:solidFill>
            </a:endParaRPr>
          </a:p>
          <a:p>
            <a:endParaRPr lang="cs-CZ" b="1">
              <a:solidFill>
                <a:srgbClr val="FFFFFF"/>
              </a:solidFill>
            </a:endParaRPr>
          </a:p>
          <a:p>
            <a:pPr algn="l"/>
            <a:r>
              <a:rPr lang="cs-CZ"/>
              <a:t>Kliknutím vložíte text.</a:t>
            </a:r>
          </a:p>
        </p:txBody>
      </p:sp>
      <p:sp>
        <p:nvSpPr>
          <p:cNvPr id="5" name="TextovéPole 4">
            <a:extLst>
              <a:ext uri="{FF2B5EF4-FFF2-40B4-BE49-F238E27FC236}">
                <a16:creationId xmlns:a16="http://schemas.microsoft.com/office/drawing/2014/main" id="{5B7CE157-F818-CA09-1B2F-C8D89D87FD23}"/>
              </a:ext>
            </a:extLst>
          </p:cNvPr>
          <p:cNvSpPr txBox="1"/>
          <p:nvPr/>
        </p:nvSpPr>
        <p:spPr>
          <a:xfrm>
            <a:off x="502647" y="498020"/>
            <a:ext cx="8138707" cy="1384995"/>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Specifický cíl 4.2  </a:t>
            </a:r>
            <a:br>
              <a:rPr kumimoji="0" lang="cs-CZ" sz="3200" b="1" i="0" u="none" strike="noStrike" kern="0" cap="none" spc="0" normalizeH="0" baseline="0" noProof="0">
                <a:ln>
                  <a:noFill/>
                </a:ln>
                <a:solidFill>
                  <a:schemeClr val="bg1"/>
                </a:solidFill>
                <a:effectLst/>
                <a:uLnTx/>
                <a:uFillTx/>
                <a:latin typeface="Arial"/>
                <a:cs typeface="Arial"/>
                <a:sym typeface="Arial"/>
              </a:rPr>
            </a:br>
            <a:r>
              <a:rPr kumimoji="0" lang="cs-CZ" sz="3200" b="1" i="0" u="none" strike="noStrike" kern="0" cap="none" spc="0" normalizeH="0" baseline="0" noProof="0">
                <a:ln>
                  <a:noFill/>
                </a:ln>
                <a:solidFill>
                  <a:schemeClr val="bg1"/>
                </a:solidFill>
                <a:effectLst/>
                <a:uLnTx/>
                <a:uFillTx/>
                <a:latin typeface="Arial"/>
                <a:cs typeface="Arial"/>
                <a:sym typeface="Arial"/>
              </a:rPr>
              <a:t>Sociální infrastruktura</a:t>
            </a:r>
          </a:p>
          <a:p>
            <a:pPr algn="ctr" defTabSz="914400">
              <a:buClr>
                <a:srgbClr val="000000"/>
              </a:buClr>
              <a:buFont typeface="Arial"/>
              <a:buNone/>
            </a:pPr>
            <a:r>
              <a:rPr lang="cs-CZ" sz="2000" kern="0">
                <a:solidFill>
                  <a:schemeClr val="bg1"/>
                </a:solidFill>
                <a:latin typeface="Arial"/>
                <a:cs typeface="Arial"/>
                <a:sym typeface="Arial"/>
              </a:rPr>
              <a:t>Klíčové parametry</a:t>
            </a:r>
            <a:endParaRPr kumimoji="0" lang="cs-CZ" sz="2000" i="0" u="none" strike="noStrike" kern="0" cap="none" spc="0" normalizeH="0" baseline="0" noProof="0">
              <a:ln>
                <a:noFill/>
              </a:ln>
              <a:solidFill>
                <a:schemeClr val="bg1"/>
              </a:solidFill>
              <a:effectLst/>
              <a:uLnTx/>
              <a:uFillTx/>
              <a:latin typeface="Arial"/>
              <a:cs typeface="Arial"/>
              <a:sym typeface="Arial"/>
            </a:endParaRPr>
          </a:p>
        </p:txBody>
      </p:sp>
      <p:pic>
        <p:nvPicPr>
          <p:cNvPr id="7" name="Grafický objekt 6" descr="Připojení">
            <a:extLst>
              <a:ext uri="{FF2B5EF4-FFF2-40B4-BE49-F238E27FC236}">
                <a16:creationId xmlns:a16="http://schemas.microsoft.com/office/drawing/2014/main" id="{860631A5-678E-3125-684F-8AA769F13730}"/>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51623" y="1788488"/>
            <a:ext cx="461963" cy="461963"/>
          </a:xfrm>
          <a:prstGeom prst="rect">
            <a:avLst/>
          </a:prstGeom>
        </p:spPr>
      </p:pic>
    </p:spTree>
    <p:extLst>
      <p:ext uri="{BB962C8B-B14F-4D97-AF65-F5344CB8AC3E}">
        <p14:creationId xmlns:p14="http://schemas.microsoft.com/office/powerpoint/2010/main" val="260776159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E19E99F9-9DDD-4DC6-FBA8-C1C75446870F}"/>
              </a:ext>
            </a:extLst>
          </p:cNvPr>
          <p:cNvSpPr>
            <a:spLocks noGrp="1"/>
          </p:cNvSpPr>
          <p:nvPr>
            <p:ph type="sldNum" sz="quarter" idx="12"/>
          </p:nvPr>
        </p:nvSpPr>
        <p:spPr/>
        <p:txBody>
          <a:bodyPr/>
          <a:lstStyle/>
          <a:p>
            <a:fld id="{4000C4B2-41BC-D741-8B94-B76DB6967C01}" type="slidenum">
              <a:rPr lang="en-US" smtClean="0"/>
              <a:pPr/>
              <a:t>51</a:t>
            </a:fld>
            <a:endParaRPr lang="en-US"/>
          </a:p>
        </p:txBody>
      </p:sp>
      <p:sp>
        <p:nvSpPr>
          <p:cNvPr id="4" name="TextovéPole 3">
            <a:extLst>
              <a:ext uri="{FF2B5EF4-FFF2-40B4-BE49-F238E27FC236}">
                <a16:creationId xmlns:a16="http://schemas.microsoft.com/office/drawing/2014/main" id="{F19EE7F1-3B95-CE3F-2648-79E06BB140C8}"/>
              </a:ext>
            </a:extLst>
          </p:cNvPr>
          <p:cNvSpPr txBox="1"/>
          <p:nvPr/>
        </p:nvSpPr>
        <p:spPr>
          <a:xfrm>
            <a:off x="502647" y="498020"/>
            <a:ext cx="8138707" cy="1384995"/>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Specifický cíl 4.2  </a:t>
            </a:r>
            <a:br>
              <a:rPr kumimoji="0" lang="cs-CZ" sz="3200" b="1" i="0" u="none" strike="noStrike" kern="0" cap="none" spc="0" normalizeH="0" baseline="0" noProof="0">
                <a:ln>
                  <a:noFill/>
                </a:ln>
                <a:solidFill>
                  <a:schemeClr val="bg1"/>
                </a:solidFill>
                <a:effectLst/>
                <a:uLnTx/>
                <a:uFillTx/>
                <a:latin typeface="Arial"/>
                <a:cs typeface="Arial"/>
                <a:sym typeface="Arial"/>
              </a:rPr>
            </a:br>
            <a:r>
              <a:rPr kumimoji="0" lang="cs-CZ" sz="3200" b="1" i="0" u="none" strike="noStrike" kern="0" cap="none" spc="0" normalizeH="0" baseline="0" noProof="0">
                <a:ln>
                  <a:noFill/>
                </a:ln>
                <a:solidFill>
                  <a:schemeClr val="bg1"/>
                </a:solidFill>
                <a:effectLst/>
                <a:uLnTx/>
                <a:uFillTx/>
                <a:latin typeface="Arial"/>
                <a:cs typeface="Arial"/>
                <a:sym typeface="Arial"/>
              </a:rPr>
              <a:t>Sociální infrastruktura</a:t>
            </a:r>
          </a:p>
          <a:p>
            <a:pPr algn="ctr" defTabSz="914400">
              <a:buClr>
                <a:srgbClr val="000000"/>
              </a:buClr>
              <a:buFont typeface="Arial"/>
              <a:buNone/>
            </a:pPr>
            <a:r>
              <a:rPr lang="cs-CZ" sz="2000" kern="0">
                <a:solidFill>
                  <a:schemeClr val="bg1"/>
                </a:solidFill>
                <a:latin typeface="Arial"/>
                <a:cs typeface="Arial"/>
                <a:sym typeface="Arial"/>
              </a:rPr>
              <a:t>Klíčové parametry</a:t>
            </a:r>
            <a:endParaRPr kumimoji="0" lang="cs-CZ" sz="2000" i="0" u="none" strike="noStrike" kern="0" cap="none" spc="0" normalizeH="0" baseline="0" noProof="0">
              <a:ln>
                <a:noFill/>
              </a:ln>
              <a:solidFill>
                <a:schemeClr val="bg1"/>
              </a:solidFill>
              <a:effectLst/>
              <a:uLnTx/>
              <a:uFillTx/>
              <a:latin typeface="Arial"/>
              <a:cs typeface="Arial"/>
              <a:sym typeface="Arial"/>
            </a:endParaRPr>
          </a:p>
        </p:txBody>
      </p:sp>
      <p:sp>
        <p:nvSpPr>
          <p:cNvPr id="8" name="TextovéPole 7">
            <a:extLst>
              <a:ext uri="{FF2B5EF4-FFF2-40B4-BE49-F238E27FC236}">
                <a16:creationId xmlns:a16="http://schemas.microsoft.com/office/drawing/2014/main" id="{21E45268-E968-F831-C30B-B0B19986DBC9}"/>
              </a:ext>
            </a:extLst>
          </p:cNvPr>
          <p:cNvSpPr txBox="1"/>
          <p:nvPr/>
        </p:nvSpPr>
        <p:spPr>
          <a:xfrm>
            <a:off x="1033051" y="1855695"/>
            <a:ext cx="7307288" cy="649408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cs-CZ" b="1">
                <a:solidFill>
                  <a:schemeClr val="bg1"/>
                </a:solidFill>
                <a:ea typeface="+mn-lt"/>
                <a:cs typeface="+mn-lt"/>
              </a:rPr>
              <a:t>Sociální bydlení</a:t>
            </a:r>
          </a:p>
          <a:p>
            <a:endParaRPr lang="cs-CZ" b="1">
              <a:solidFill>
                <a:schemeClr val="bg1"/>
              </a:solidFill>
              <a:cs typeface="Arial"/>
            </a:endParaRPr>
          </a:p>
          <a:p>
            <a:pPr marL="285750" indent="-285750">
              <a:lnSpc>
                <a:spcPct val="150000"/>
              </a:lnSpc>
              <a:buFont typeface="Arial"/>
              <a:buChar char="•"/>
            </a:pPr>
            <a:r>
              <a:rPr lang="cs-CZ" sz="1600">
                <a:solidFill>
                  <a:schemeClr val="bg1"/>
                </a:solidFill>
                <a:cs typeface="Arial"/>
              </a:rPr>
              <a:t>Souhlas obce s realizací projektu sociálního bydlení osvědčující také budoucí spolupráci obce se žadatelem</a:t>
            </a:r>
          </a:p>
          <a:p>
            <a:pPr marL="285750" indent="-285750">
              <a:lnSpc>
                <a:spcPct val="150000"/>
              </a:lnSpc>
              <a:buFont typeface="Arial"/>
              <a:buChar char="•"/>
            </a:pPr>
            <a:r>
              <a:rPr lang="cs-CZ" sz="1600">
                <a:solidFill>
                  <a:schemeClr val="bg1"/>
                </a:solidFill>
                <a:cs typeface="Arial"/>
              </a:rPr>
              <a:t>Projekt splňuje parametry SB v IROP:</a:t>
            </a:r>
          </a:p>
          <a:p>
            <a:pPr>
              <a:lnSpc>
                <a:spcPct val="150000"/>
              </a:lnSpc>
            </a:pPr>
            <a:r>
              <a:rPr lang="cs-CZ" sz="1600">
                <a:solidFill>
                  <a:schemeClr val="bg1"/>
                </a:solidFill>
                <a:cs typeface="Arial"/>
              </a:rPr>
              <a:t>- stavebně technické parametry dané stavebními předpisy</a:t>
            </a:r>
          </a:p>
          <a:p>
            <a:pPr>
              <a:lnSpc>
                <a:spcPct val="150000"/>
              </a:lnSpc>
            </a:pPr>
            <a:r>
              <a:rPr lang="cs-CZ" sz="1600">
                <a:solidFill>
                  <a:schemeClr val="bg1"/>
                </a:solidFill>
                <a:cs typeface="Arial"/>
              </a:rPr>
              <a:t>- umístění v lokalitě s dostupným občanským vybavením, s dostupností veřejné dopravy</a:t>
            </a:r>
          </a:p>
          <a:p>
            <a:pPr>
              <a:lnSpc>
                <a:spcPct val="150000"/>
              </a:lnSpc>
            </a:pPr>
            <a:r>
              <a:rPr lang="cs-CZ" sz="1600">
                <a:solidFill>
                  <a:schemeClr val="bg1"/>
                </a:solidFill>
                <a:cs typeface="Arial"/>
              </a:rPr>
              <a:t>- určeno osobám v bytové nouzi dle typologie ETHOS</a:t>
            </a:r>
          </a:p>
          <a:p>
            <a:pPr>
              <a:lnSpc>
                <a:spcPct val="150000"/>
              </a:lnSpc>
            </a:pPr>
            <a:r>
              <a:rPr lang="cs-CZ" sz="1600">
                <a:solidFill>
                  <a:schemeClr val="bg1"/>
                </a:solidFill>
                <a:cs typeface="Arial"/>
              </a:rPr>
              <a:t>- pořizovací náklady nesmí přesáhnout limit stanovený ve výzvě</a:t>
            </a:r>
          </a:p>
          <a:p>
            <a:pPr>
              <a:lnSpc>
                <a:spcPct val="150000"/>
              </a:lnSpc>
            </a:pPr>
            <a:r>
              <a:rPr lang="cs-CZ" sz="1600" i="1">
                <a:solidFill>
                  <a:schemeClr val="bg1"/>
                </a:solidFill>
                <a:cs typeface="Arial"/>
              </a:rPr>
              <a:t>(Zdroj inspirace výzva č. 79 IROP 1)</a:t>
            </a:r>
          </a:p>
          <a:p>
            <a:pPr>
              <a:lnSpc>
                <a:spcPct val="150000"/>
              </a:lnSpc>
            </a:pPr>
            <a:endParaRPr lang="cs-CZ" sz="1600">
              <a:solidFill>
                <a:srgbClr val="FFFFFF"/>
              </a:solidFill>
              <a:cs typeface="Arial"/>
            </a:endParaRPr>
          </a:p>
          <a:p>
            <a:pPr marL="285750" indent="-285750">
              <a:buFont typeface="Arial"/>
              <a:buChar char="•"/>
            </a:pPr>
            <a:endParaRPr lang="cs-CZ" sz="1600">
              <a:solidFill>
                <a:srgbClr val="FFFFFF"/>
              </a:solidFill>
              <a:cs typeface="Arial"/>
            </a:endParaRPr>
          </a:p>
          <a:p>
            <a:pPr marL="285750" indent="-285750">
              <a:buFont typeface="Arial"/>
              <a:buChar char="•"/>
            </a:pPr>
            <a:endParaRPr lang="cs-CZ" sz="1600">
              <a:solidFill>
                <a:srgbClr val="FFFFFF"/>
              </a:solidFill>
              <a:cs typeface="Arial"/>
            </a:endParaRPr>
          </a:p>
          <a:p>
            <a:endParaRPr lang="cs-CZ" b="1">
              <a:solidFill>
                <a:srgbClr val="FFFFFF"/>
              </a:solidFill>
            </a:endParaRPr>
          </a:p>
          <a:p>
            <a:endParaRPr lang="cs-CZ" b="1">
              <a:solidFill>
                <a:srgbClr val="FFFFFF"/>
              </a:solidFill>
            </a:endParaRPr>
          </a:p>
          <a:p>
            <a:endParaRPr lang="cs-CZ" b="1">
              <a:solidFill>
                <a:srgbClr val="FFFFFF"/>
              </a:solidFill>
            </a:endParaRPr>
          </a:p>
          <a:p>
            <a:endParaRPr lang="cs-CZ" b="1">
              <a:solidFill>
                <a:srgbClr val="FFFFFF"/>
              </a:solidFill>
            </a:endParaRPr>
          </a:p>
          <a:p>
            <a:endParaRPr lang="cs-CZ" b="1">
              <a:solidFill>
                <a:srgbClr val="FFFFFF"/>
              </a:solidFill>
            </a:endParaRPr>
          </a:p>
          <a:p>
            <a:pPr algn="l"/>
            <a:r>
              <a:rPr lang="cs-CZ"/>
              <a:t>Kliknutím vložíte text.</a:t>
            </a:r>
          </a:p>
        </p:txBody>
      </p:sp>
      <p:pic>
        <p:nvPicPr>
          <p:cNvPr id="10" name="Grafický objekt 9" descr="Domů">
            <a:extLst>
              <a:ext uri="{FF2B5EF4-FFF2-40B4-BE49-F238E27FC236}">
                <a16:creationId xmlns:a16="http://schemas.microsoft.com/office/drawing/2014/main" id="{038E4948-6BA1-B6EA-825D-2E3D72EA360C}"/>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30760" y="1797512"/>
            <a:ext cx="395119" cy="395119"/>
          </a:xfrm>
          <a:prstGeom prst="rect">
            <a:avLst/>
          </a:prstGeom>
        </p:spPr>
      </p:pic>
    </p:spTree>
    <p:extLst>
      <p:ext uri="{BB962C8B-B14F-4D97-AF65-F5344CB8AC3E}">
        <p14:creationId xmlns:p14="http://schemas.microsoft.com/office/powerpoint/2010/main" val="327977878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590C096F-557B-4320-918E-3393FB656F22}"/>
              </a:ext>
            </a:extLst>
          </p:cNvPr>
          <p:cNvSpPr txBox="1"/>
          <p:nvPr/>
        </p:nvSpPr>
        <p:spPr>
          <a:xfrm>
            <a:off x="502647" y="498020"/>
            <a:ext cx="8138707" cy="1384995"/>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Specifický cíl 4.2  </a:t>
            </a:r>
            <a:br>
              <a:rPr kumimoji="0" lang="cs-CZ" sz="3200" b="1" i="0" u="none" strike="noStrike" kern="0" cap="none" spc="0" normalizeH="0" baseline="0" noProof="0">
                <a:ln>
                  <a:noFill/>
                </a:ln>
                <a:solidFill>
                  <a:schemeClr val="bg1"/>
                </a:solidFill>
                <a:effectLst/>
                <a:uLnTx/>
                <a:uFillTx/>
                <a:latin typeface="Arial"/>
                <a:cs typeface="Arial"/>
                <a:sym typeface="Arial"/>
              </a:rPr>
            </a:br>
            <a:r>
              <a:rPr kumimoji="0" lang="cs-CZ" sz="3200" b="1" i="0" u="none" strike="noStrike" kern="0" cap="none" spc="0" normalizeH="0" baseline="0" noProof="0">
                <a:ln>
                  <a:noFill/>
                </a:ln>
                <a:solidFill>
                  <a:schemeClr val="bg1"/>
                </a:solidFill>
                <a:effectLst/>
                <a:uLnTx/>
                <a:uFillTx/>
                <a:latin typeface="Arial"/>
                <a:cs typeface="Arial"/>
                <a:sym typeface="Arial"/>
              </a:rPr>
              <a:t>Sociální infrastruktura</a:t>
            </a:r>
          </a:p>
          <a:p>
            <a:pPr algn="ctr" defTabSz="914400">
              <a:buClr>
                <a:srgbClr val="000000"/>
              </a:buClr>
              <a:buFont typeface="Arial"/>
              <a:buNone/>
            </a:pPr>
            <a:r>
              <a:rPr lang="cs-CZ" sz="2000" kern="0">
                <a:solidFill>
                  <a:schemeClr val="bg1"/>
                </a:solidFill>
                <a:latin typeface="Arial"/>
                <a:cs typeface="Arial"/>
                <a:sym typeface="Arial"/>
              </a:rPr>
              <a:t>Aktuální stav přípravy SC</a:t>
            </a:r>
            <a:endParaRPr kumimoji="0" lang="cs-CZ" sz="2000" i="0" u="none" strike="noStrike" kern="0" cap="none" spc="0" normalizeH="0" baseline="0" noProof="0">
              <a:ln>
                <a:noFill/>
              </a:ln>
              <a:solidFill>
                <a:schemeClr val="bg1"/>
              </a:solidFill>
              <a:effectLst/>
              <a:uLnTx/>
              <a:uFillTx/>
              <a:latin typeface="Arial"/>
              <a:cs typeface="Arial"/>
              <a:sym typeface="Arial"/>
            </a:endParaRPr>
          </a:p>
        </p:txBody>
      </p:sp>
      <p:sp>
        <p:nvSpPr>
          <p:cNvPr id="8" name="TextovéPole 7">
            <a:extLst>
              <a:ext uri="{FF2B5EF4-FFF2-40B4-BE49-F238E27FC236}">
                <a16:creationId xmlns:a16="http://schemas.microsoft.com/office/drawing/2014/main" id="{4E93FAE1-A0C3-4ED9-9EA4-E1FB061B147E}"/>
              </a:ext>
            </a:extLst>
          </p:cNvPr>
          <p:cNvSpPr txBox="1"/>
          <p:nvPr/>
        </p:nvSpPr>
        <p:spPr>
          <a:xfrm>
            <a:off x="866476" y="2366055"/>
            <a:ext cx="8012179" cy="3519425"/>
          </a:xfrm>
          <a:prstGeom prst="rect">
            <a:avLst/>
          </a:prstGeom>
          <a:noFill/>
        </p:spPr>
        <p:txBody>
          <a:bodyPr wrap="square" lIns="91440" tIns="45720" rIns="91440" bIns="45720" anchor="t">
            <a:spAutoFit/>
          </a:bodyPr>
          <a:lstStyle/>
          <a:p>
            <a:pPr marL="213995" indent="-213995">
              <a:lnSpc>
                <a:spcPts val="2200"/>
              </a:lnSpc>
              <a:buFont typeface="Arial" pitchFamily="34" charset="0"/>
              <a:buChar char="•"/>
            </a:pPr>
            <a:r>
              <a:rPr lang="cs-CZ" sz="1600">
                <a:solidFill>
                  <a:schemeClr val="bg1"/>
                </a:solidFill>
              </a:rPr>
              <a:t>Žadatel u SB, který je NNO, doloží, že  minimálně 5 let bezprostředně před podáním žádosti nepřetržitě poskytoval sociální bydlení nebo úspěšně realizoval projekt sociálního bydlení v Operačním programu Zaměstnanost </a:t>
            </a:r>
            <a:endParaRPr lang="cs-CZ">
              <a:solidFill>
                <a:schemeClr val="bg1"/>
              </a:solidFill>
            </a:endParaRPr>
          </a:p>
          <a:p>
            <a:pPr>
              <a:lnSpc>
                <a:spcPts val="2200"/>
              </a:lnSpc>
            </a:pPr>
            <a:endParaRPr lang="cs-CZ" sz="1600">
              <a:solidFill>
                <a:schemeClr val="bg1"/>
              </a:solidFill>
            </a:endParaRPr>
          </a:p>
          <a:p>
            <a:pPr marL="213995" indent="-213995">
              <a:lnSpc>
                <a:spcPts val="2200"/>
              </a:lnSpc>
              <a:buFont typeface="Arial" pitchFamily="34" charset="0"/>
              <a:buChar char="•"/>
            </a:pPr>
            <a:r>
              <a:rPr lang="cs-CZ" sz="1600">
                <a:solidFill>
                  <a:schemeClr val="bg1"/>
                </a:solidFill>
              </a:rPr>
              <a:t>V IROP II bude možné u SB uzavřít nájemní smlouvu i s osobou 65 +</a:t>
            </a:r>
            <a:endParaRPr lang="cs-CZ" sz="1600">
              <a:solidFill>
                <a:schemeClr val="bg1"/>
              </a:solidFill>
              <a:cs typeface="Arial"/>
            </a:endParaRPr>
          </a:p>
          <a:p>
            <a:pPr>
              <a:lnSpc>
                <a:spcPts val="2200"/>
              </a:lnSpc>
            </a:pPr>
            <a:endParaRPr lang="cs-CZ" sz="1600">
              <a:solidFill>
                <a:schemeClr val="bg1"/>
              </a:solidFill>
              <a:cs typeface="Arial"/>
            </a:endParaRPr>
          </a:p>
          <a:p>
            <a:pPr marL="213995" indent="-213995">
              <a:lnSpc>
                <a:spcPts val="2200"/>
              </a:lnSpc>
              <a:buFont typeface="Arial" pitchFamily="34" charset="0"/>
              <a:buChar char="•"/>
            </a:pPr>
            <a:r>
              <a:rPr lang="cs-CZ" sz="1600">
                <a:solidFill>
                  <a:schemeClr val="bg1"/>
                </a:solidFill>
                <a:cs typeface="Arial"/>
              </a:rPr>
              <a:t>U projektu sociálního bydlení 20-letá udržitelnost </a:t>
            </a:r>
          </a:p>
          <a:p>
            <a:pPr>
              <a:lnSpc>
                <a:spcPts val="2200"/>
              </a:lnSpc>
            </a:pPr>
            <a:endParaRPr lang="cs-CZ" sz="1600">
              <a:solidFill>
                <a:schemeClr val="bg1"/>
              </a:solidFill>
            </a:endParaRPr>
          </a:p>
          <a:p>
            <a:pPr marL="213995" indent="-213995">
              <a:lnSpc>
                <a:spcPts val="2200"/>
              </a:lnSpc>
              <a:buFont typeface="Arial" pitchFamily="34" charset="0"/>
              <a:buChar char="•"/>
            </a:pPr>
            <a:r>
              <a:rPr lang="cs-CZ" sz="1600">
                <a:solidFill>
                  <a:schemeClr val="bg1"/>
                </a:solidFill>
              </a:rPr>
              <a:t>MPSV dokončuje výzvu NPO; domluveno je rozdělení NPO – pobytové sociální služby péče, IROP – všechny (pobytové, terénní, ambulantní) služby prevence a terénní a ambulantní sociální služby péče (auta a zázemí služeb)</a:t>
            </a:r>
            <a:endParaRPr lang="cs-CZ" sz="1600">
              <a:solidFill>
                <a:schemeClr val="bg1"/>
              </a:solidFill>
              <a:cs typeface="Arial"/>
            </a:endParaRPr>
          </a:p>
          <a:p>
            <a:pPr marL="213995" indent="-213995">
              <a:lnSpc>
                <a:spcPct val="150000"/>
              </a:lnSpc>
            </a:pPr>
            <a:endParaRPr lang="cs-CZ" sz="1600">
              <a:solidFill>
                <a:schemeClr val="bg1"/>
              </a:solidFill>
              <a:cs typeface="Arial"/>
            </a:endParaRPr>
          </a:p>
        </p:txBody>
      </p:sp>
      <p:pic>
        <p:nvPicPr>
          <p:cNvPr id="2" name="Grafický objekt 1" descr="Domů">
            <a:extLst>
              <a:ext uri="{FF2B5EF4-FFF2-40B4-BE49-F238E27FC236}">
                <a16:creationId xmlns:a16="http://schemas.microsoft.com/office/drawing/2014/main" id="{B23FF233-1221-FCBD-B114-ABCBD1880A5C}"/>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68177" y="2367532"/>
            <a:ext cx="395119" cy="395119"/>
          </a:xfrm>
          <a:prstGeom prst="rect">
            <a:avLst/>
          </a:prstGeom>
        </p:spPr>
      </p:pic>
      <p:pic>
        <p:nvPicPr>
          <p:cNvPr id="3" name="Grafický objekt 2" descr="Domů">
            <a:extLst>
              <a:ext uri="{FF2B5EF4-FFF2-40B4-BE49-F238E27FC236}">
                <a16:creationId xmlns:a16="http://schemas.microsoft.com/office/drawing/2014/main" id="{A401FCBC-6EC8-08F6-9910-1CE1C724D49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68177" y="3372107"/>
            <a:ext cx="395119" cy="395119"/>
          </a:xfrm>
          <a:prstGeom prst="rect">
            <a:avLst/>
          </a:prstGeom>
        </p:spPr>
      </p:pic>
      <p:pic>
        <p:nvPicPr>
          <p:cNvPr id="7" name="Grafický objekt 6" descr="Auto">
            <a:extLst>
              <a:ext uri="{FF2B5EF4-FFF2-40B4-BE49-F238E27FC236}">
                <a16:creationId xmlns:a16="http://schemas.microsoft.com/office/drawing/2014/main" id="{F0E5AE23-C347-BF31-5108-9E12ACA0790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31872" y="4560715"/>
            <a:ext cx="461963" cy="461963"/>
          </a:xfrm>
          <a:prstGeom prst="rect">
            <a:avLst/>
          </a:prstGeom>
        </p:spPr>
      </p:pic>
      <p:pic>
        <p:nvPicPr>
          <p:cNvPr id="9" name="Grafický objekt 8" descr="Domů">
            <a:extLst>
              <a:ext uri="{FF2B5EF4-FFF2-40B4-BE49-F238E27FC236}">
                <a16:creationId xmlns:a16="http://schemas.microsoft.com/office/drawing/2014/main" id="{5C4DB8A2-CA9C-ABA4-A1E4-6339DB11037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68176" y="4004909"/>
            <a:ext cx="395119" cy="395119"/>
          </a:xfrm>
          <a:prstGeom prst="rect">
            <a:avLst/>
          </a:prstGeom>
        </p:spPr>
      </p:pic>
    </p:spTree>
    <p:extLst>
      <p:ext uri="{BB962C8B-B14F-4D97-AF65-F5344CB8AC3E}">
        <p14:creationId xmlns:p14="http://schemas.microsoft.com/office/powerpoint/2010/main" val="130831298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590C096F-557B-4320-918E-3393FB656F22}"/>
              </a:ext>
            </a:extLst>
          </p:cNvPr>
          <p:cNvSpPr txBox="1"/>
          <p:nvPr/>
        </p:nvSpPr>
        <p:spPr>
          <a:xfrm>
            <a:off x="502647" y="498020"/>
            <a:ext cx="8138707" cy="1384995"/>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Specifický cíl 4.2  </a:t>
            </a:r>
            <a:br>
              <a:rPr kumimoji="0" lang="cs-CZ" sz="3200" b="1" i="0" u="none" strike="noStrike" kern="0" cap="none" spc="0" normalizeH="0" baseline="0" noProof="0">
                <a:ln>
                  <a:noFill/>
                </a:ln>
                <a:solidFill>
                  <a:schemeClr val="bg1"/>
                </a:solidFill>
                <a:effectLst/>
                <a:uLnTx/>
                <a:uFillTx/>
                <a:latin typeface="Arial"/>
                <a:cs typeface="Arial"/>
                <a:sym typeface="Arial"/>
              </a:rPr>
            </a:br>
            <a:r>
              <a:rPr kumimoji="0" lang="cs-CZ" sz="3200" b="1" i="0" u="none" strike="noStrike" kern="0" cap="none" spc="0" normalizeH="0" baseline="0" noProof="0">
                <a:ln>
                  <a:noFill/>
                </a:ln>
                <a:solidFill>
                  <a:schemeClr val="bg1"/>
                </a:solidFill>
                <a:effectLst/>
                <a:uLnTx/>
                <a:uFillTx/>
                <a:latin typeface="Arial"/>
                <a:cs typeface="Arial"/>
                <a:sym typeface="Arial"/>
              </a:rPr>
              <a:t>Sociální infrastruktura</a:t>
            </a:r>
          </a:p>
          <a:p>
            <a:pPr algn="ctr" defTabSz="914400">
              <a:buClr>
                <a:srgbClr val="000000"/>
              </a:buClr>
              <a:buFont typeface="Arial"/>
              <a:buNone/>
            </a:pPr>
            <a:r>
              <a:rPr lang="cs-CZ" sz="2000" kern="0">
                <a:solidFill>
                  <a:schemeClr val="bg1"/>
                </a:solidFill>
                <a:latin typeface="Arial"/>
                <a:cs typeface="Arial"/>
                <a:sym typeface="Arial"/>
              </a:rPr>
              <a:t>Aktuální stav přípravy SC</a:t>
            </a:r>
            <a:endParaRPr kumimoji="0" lang="cs-CZ" sz="2000" i="0" u="none" strike="noStrike" kern="0" cap="none" spc="0" normalizeH="0" baseline="0" noProof="0">
              <a:ln>
                <a:noFill/>
              </a:ln>
              <a:solidFill>
                <a:schemeClr val="bg1"/>
              </a:solidFill>
              <a:effectLst/>
              <a:uLnTx/>
              <a:uFillTx/>
              <a:latin typeface="Arial"/>
              <a:cs typeface="Arial"/>
              <a:sym typeface="Arial"/>
            </a:endParaRPr>
          </a:p>
        </p:txBody>
      </p:sp>
      <p:sp>
        <p:nvSpPr>
          <p:cNvPr id="8" name="TextovéPole 7">
            <a:extLst>
              <a:ext uri="{FF2B5EF4-FFF2-40B4-BE49-F238E27FC236}">
                <a16:creationId xmlns:a16="http://schemas.microsoft.com/office/drawing/2014/main" id="{4E93FAE1-A0C3-4ED9-9EA4-E1FB061B147E}"/>
              </a:ext>
            </a:extLst>
          </p:cNvPr>
          <p:cNvSpPr txBox="1"/>
          <p:nvPr/>
        </p:nvSpPr>
        <p:spPr>
          <a:xfrm>
            <a:off x="629175" y="2106707"/>
            <a:ext cx="8012179" cy="4365811"/>
          </a:xfrm>
          <a:prstGeom prst="rect">
            <a:avLst/>
          </a:prstGeom>
          <a:noFill/>
        </p:spPr>
        <p:txBody>
          <a:bodyPr wrap="square" lIns="91440" tIns="45720" rIns="91440" bIns="45720" anchor="t">
            <a:spAutoFit/>
          </a:bodyPr>
          <a:lstStyle/>
          <a:p>
            <a:pPr marL="213995" indent="-213995">
              <a:lnSpc>
                <a:spcPts val="2200"/>
              </a:lnSpc>
              <a:buFont typeface="Arial" pitchFamily="34" charset="0"/>
              <a:buChar char="•"/>
            </a:pPr>
            <a:r>
              <a:rPr lang="cs-CZ" sz="1600">
                <a:solidFill>
                  <a:schemeClr val="bg1"/>
                </a:solidFill>
              </a:rPr>
              <a:t>Sociálně zdravotní služby nelze podpořit v SC 4.2 (jedná se o rozdílné SC, ale je možné rozdělit do dvou projektů)</a:t>
            </a:r>
            <a:endParaRPr lang="cs-CZ">
              <a:solidFill>
                <a:schemeClr val="bg1"/>
              </a:solidFill>
            </a:endParaRPr>
          </a:p>
          <a:p>
            <a:pPr>
              <a:lnSpc>
                <a:spcPts val="2200"/>
              </a:lnSpc>
            </a:pPr>
            <a:endParaRPr lang="cs-CZ" sz="1600">
              <a:solidFill>
                <a:schemeClr val="bg1"/>
              </a:solidFill>
            </a:endParaRPr>
          </a:p>
          <a:p>
            <a:pPr marL="213995" indent="-213995">
              <a:lnSpc>
                <a:spcPts val="2200"/>
              </a:lnSpc>
              <a:buFont typeface="Arial" pitchFamily="34" charset="0"/>
              <a:buChar char="•"/>
            </a:pPr>
            <a:r>
              <a:rPr lang="cs-CZ" sz="1600">
                <a:solidFill>
                  <a:schemeClr val="bg1"/>
                </a:solidFill>
              </a:rPr>
              <a:t>V případě pobytových služeb péče spojených se zázemím pro ambulantní či terénní služby je zatím dohoda, že by se vše platilo z NPO.</a:t>
            </a:r>
          </a:p>
          <a:p>
            <a:pPr>
              <a:lnSpc>
                <a:spcPts val="2200"/>
              </a:lnSpc>
            </a:pPr>
            <a:endParaRPr lang="cs-CZ" sz="1600">
              <a:solidFill>
                <a:schemeClr val="bg1"/>
              </a:solidFill>
              <a:cs typeface="Arial" panose="020B0604020202020204"/>
            </a:endParaRPr>
          </a:p>
          <a:p>
            <a:pPr marL="213995" indent="-213995">
              <a:lnSpc>
                <a:spcPts val="2200"/>
              </a:lnSpc>
              <a:buFont typeface="Arial" pitchFamily="34" charset="0"/>
              <a:buChar char="•"/>
            </a:pPr>
            <a:r>
              <a:rPr lang="cs-CZ" sz="1600">
                <a:solidFill>
                  <a:schemeClr val="bg1"/>
                </a:solidFill>
              </a:rPr>
              <a:t>Deinstitucionalizace (DI) – EK podmiňuje schválením Akčního plánu DI Vládou ČR – bude cca červen až září, pak mohou být vyhlášeny výzvy v IROP na DI</a:t>
            </a:r>
            <a:endParaRPr lang="cs-CZ" sz="1600">
              <a:solidFill>
                <a:schemeClr val="bg1"/>
              </a:solidFill>
              <a:cs typeface="Arial"/>
            </a:endParaRPr>
          </a:p>
          <a:p>
            <a:pPr>
              <a:lnSpc>
                <a:spcPts val="2200"/>
              </a:lnSpc>
            </a:pPr>
            <a:endParaRPr lang="cs-CZ" sz="1600">
              <a:solidFill>
                <a:schemeClr val="bg1"/>
              </a:solidFill>
            </a:endParaRPr>
          </a:p>
          <a:p>
            <a:pPr marL="213995" indent="-213995">
              <a:lnSpc>
                <a:spcPts val="2200"/>
              </a:lnSpc>
              <a:buFont typeface="Arial" pitchFamily="34" charset="0"/>
              <a:buChar char="•"/>
            </a:pPr>
            <a:r>
              <a:rPr lang="cs-CZ" sz="1600">
                <a:solidFill>
                  <a:schemeClr val="bg1"/>
                </a:solidFill>
              </a:rPr>
              <a:t>Rozdělení alokace na služby a DI – pro DI je částka v KČ zafixovaná v RAP, zbývající alokace na služby se přepočítává podle aktuálního kurzu</a:t>
            </a:r>
            <a:endParaRPr lang="cs-CZ" sz="1600">
              <a:solidFill>
                <a:schemeClr val="bg1"/>
              </a:solidFill>
              <a:cs typeface="Arial"/>
            </a:endParaRPr>
          </a:p>
          <a:p>
            <a:pPr>
              <a:lnSpc>
                <a:spcPts val="2200"/>
              </a:lnSpc>
            </a:pPr>
            <a:endParaRPr lang="cs-CZ" sz="1600">
              <a:solidFill>
                <a:schemeClr val="bg1"/>
              </a:solidFill>
              <a:cs typeface="Arial"/>
            </a:endParaRPr>
          </a:p>
          <a:p>
            <a:pPr marL="285750" indent="-285750">
              <a:lnSpc>
                <a:spcPts val="2200"/>
              </a:lnSpc>
              <a:buFont typeface="Arial"/>
              <a:buChar char="•"/>
            </a:pPr>
            <a:endParaRPr lang="cs-CZ" sz="1600">
              <a:solidFill>
                <a:schemeClr val="bg1"/>
              </a:solidFill>
              <a:cs typeface="Arial"/>
            </a:endParaRPr>
          </a:p>
          <a:p>
            <a:pPr>
              <a:lnSpc>
                <a:spcPts val="2200"/>
              </a:lnSpc>
            </a:pPr>
            <a:endParaRPr lang="cs-CZ" sz="1600">
              <a:solidFill>
                <a:schemeClr val="bg1"/>
              </a:solidFill>
              <a:cs typeface="Arial"/>
            </a:endParaRPr>
          </a:p>
          <a:p>
            <a:pPr marL="213995" indent="-213995">
              <a:lnSpc>
                <a:spcPct val="150000"/>
              </a:lnSpc>
            </a:pPr>
            <a:endParaRPr lang="cs-CZ" sz="1600">
              <a:solidFill>
                <a:schemeClr val="bg1"/>
              </a:solidFill>
              <a:cs typeface="Arial"/>
            </a:endParaRPr>
          </a:p>
        </p:txBody>
      </p:sp>
      <p:pic>
        <p:nvPicPr>
          <p:cNvPr id="2" name="Grafický objekt 1" descr="Auto">
            <a:extLst>
              <a:ext uri="{FF2B5EF4-FFF2-40B4-BE49-F238E27FC236}">
                <a16:creationId xmlns:a16="http://schemas.microsoft.com/office/drawing/2014/main" id="{8439BC1F-0D2C-0856-F5F9-17D6F2148B09}"/>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75861" y="2159696"/>
            <a:ext cx="461963" cy="461963"/>
          </a:xfrm>
          <a:prstGeom prst="rect">
            <a:avLst/>
          </a:prstGeom>
        </p:spPr>
      </p:pic>
      <p:pic>
        <p:nvPicPr>
          <p:cNvPr id="3" name="Grafický objekt 2" descr="Připojení">
            <a:extLst>
              <a:ext uri="{FF2B5EF4-FFF2-40B4-BE49-F238E27FC236}">
                <a16:creationId xmlns:a16="http://schemas.microsoft.com/office/drawing/2014/main" id="{5B3C2858-93C0-0997-6DF3-FF0F15D779E8}"/>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64075" y="3844451"/>
            <a:ext cx="461963" cy="461963"/>
          </a:xfrm>
          <a:prstGeom prst="rect">
            <a:avLst/>
          </a:prstGeom>
        </p:spPr>
      </p:pic>
      <p:pic>
        <p:nvPicPr>
          <p:cNvPr id="9" name="Grafický objekt 8" descr="Auto">
            <a:extLst>
              <a:ext uri="{FF2B5EF4-FFF2-40B4-BE49-F238E27FC236}">
                <a16:creationId xmlns:a16="http://schemas.microsoft.com/office/drawing/2014/main" id="{B0E10711-063F-674E-0933-777504D6F8EC}"/>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75860" y="2892941"/>
            <a:ext cx="461963" cy="461963"/>
          </a:xfrm>
          <a:prstGeom prst="rect">
            <a:avLst/>
          </a:prstGeom>
        </p:spPr>
      </p:pic>
      <p:pic>
        <p:nvPicPr>
          <p:cNvPr id="10" name="Grafický objekt 9" descr="Připojení">
            <a:extLst>
              <a:ext uri="{FF2B5EF4-FFF2-40B4-BE49-F238E27FC236}">
                <a16:creationId xmlns:a16="http://schemas.microsoft.com/office/drawing/2014/main" id="{C57EC007-D0EC-E054-B024-6634D664524D}"/>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78452" y="4606450"/>
            <a:ext cx="461963" cy="461963"/>
          </a:xfrm>
          <a:prstGeom prst="rect">
            <a:avLst/>
          </a:prstGeom>
        </p:spPr>
      </p:pic>
    </p:spTree>
    <p:extLst>
      <p:ext uri="{BB962C8B-B14F-4D97-AF65-F5344CB8AC3E}">
        <p14:creationId xmlns:p14="http://schemas.microsoft.com/office/powerpoint/2010/main" val="387234815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CAD13A4B-3DDB-876C-8198-D645EE7798EF}"/>
              </a:ext>
            </a:extLst>
          </p:cNvPr>
          <p:cNvSpPr>
            <a:spLocks noGrp="1"/>
          </p:cNvSpPr>
          <p:nvPr>
            <p:ph type="sldNum" sz="quarter" idx="12"/>
          </p:nvPr>
        </p:nvSpPr>
        <p:spPr/>
        <p:txBody>
          <a:bodyPr/>
          <a:lstStyle/>
          <a:p>
            <a:fld id="{4000C4B2-41BC-D741-8B94-B76DB6967C01}" type="slidenum">
              <a:rPr lang="en-US" smtClean="0"/>
              <a:pPr/>
              <a:t>54</a:t>
            </a:fld>
            <a:endParaRPr lang="en-US"/>
          </a:p>
        </p:txBody>
      </p:sp>
      <p:sp>
        <p:nvSpPr>
          <p:cNvPr id="4" name="TextovéPole 3">
            <a:extLst>
              <a:ext uri="{FF2B5EF4-FFF2-40B4-BE49-F238E27FC236}">
                <a16:creationId xmlns:a16="http://schemas.microsoft.com/office/drawing/2014/main" id="{A1D65F6D-2DD8-4EA7-9D9F-6B6F92A7D2D2}"/>
              </a:ext>
            </a:extLst>
          </p:cNvPr>
          <p:cNvSpPr txBox="1"/>
          <p:nvPr/>
        </p:nvSpPr>
        <p:spPr>
          <a:xfrm>
            <a:off x="502647" y="498020"/>
            <a:ext cx="8138707" cy="1384995"/>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Specifický cíl 4.2  </a:t>
            </a:r>
            <a:br>
              <a:rPr kumimoji="0" lang="cs-CZ" sz="3200" b="1" i="0" u="none" strike="noStrike" kern="0" cap="none" spc="0" normalizeH="0" baseline="0" noProof="0">
                <a:ln>
                  <a:noFill/>
                </a:ln>
                <a:solidFill>
                  <a:schemeClr val="bg1"/>
                </a:solidFill>
                <a:effectLst/>
                <a:uLnTx/>
                <a:uFillTx/>
                <a:latin typeface="Arial"/>
                <a:cs typeface="Arial"/>
                <a:sym typeface="Arial"/>
              </a:rPr>
            </a:br>
            <a:r>
              <a:rPr kumimoji="0" lang="cs-CZ" sz="3200" b="1" i="0" u="none" strike="noStrike" kern="0" cap="none" spc="0" normalizeH="0" baseline="0" noProof="0">
                <a:ln>
                  <a:noFill/>
                </a:ln>
                <a:solidFill>
                  <a:schemeClr val="bg1"/>
                </a:solidFill>
                <a:effectLst/>
                <a:uLnTx/>
                <a:uFillTx/>
                <a:latin typeface="Arial"/>
                <a:cs typeface="Arial"/>
                <a:sym typeface="Arial"/>
              </a:rPr>
              <a:t>Sociální infrastruktura</a:t>
            </a:r>
          </a:p>
          <a:p>
            <a:pPr algn="ctr" defTabSz="914400">
              <a:buClr>
                <a:srgbClr val="000000"/>
              </a:buClr>
              <a:buFont typeface="Arial"/>
              <a:buNone/>
            </a:pPr>
            <a:r>
              <a:rPr lang="cs-CZ" sz="2000" kern="0">
                <a:solidFill>
                  <a:schemeClr val="bg1"/>
                </a:solidFill>
                <a:latin typeface="Arial"/>
                <a:cs typeface="Arial"/>
                <a:sym typeface="Arial"/>
              </a:rPr>
              <a:t>Aktuální stav přípravy SC</a:t>
            </a:r>
            <a:endParaRPr kumimoji="0" lang="cs-CZ" sz="2000" i="0" u="none" strike="noStrike" kern="0" cap="none" spc="0" normalizeH="0" baseline="0" noProof="0">
              <a:ln>
                <a:noFill/>
              </a:ln>
              <a:solidFill>
                <a:schemeClr val="bg1"/>
              </a:solidFill>
              <a:effectLst/>
              <a:uLnTx/>
              <a:uFillTx/>
              <a:latin typeface="Arial"/>
              <a:cs typeface="Arial"/>
              <a:sym typeface="Arial"/>
            </a:endParaRPr>
          </a:p>
        </p:txBody>
      </p:sp>
      <p:sp>
        <p:nvSpPr>
          <p:cNvPr id="6" name="TextovéPole 5">
            <a:extLst>
              <a:ext uri="{FF2B5EF4-FFF2-40B4-BE49-F238E27FC236}">
                <a16:creationId xmlns:a16="http://schemas.microsoft.com/office/drawing/2014/main" id="{254E5F9D-74CB-B40F-5155-46A81A1CA2CF}"/>
              </a:ext>
            </a:extLst>
          </p:cNvPr>
          <p:cNvSpPr txBox="1"/>
          <p:nvPr/>
        </p:nvSpPr>
        <p:spPr>
          <a:xfrm>
            <a:off x="629175" y="2106707"/>
            <a:ext cx="8012179" cy="3688702"/>
          </a:xfrm>
          <a:prstGeom prst="rect">
            <a:avLst/>
          </a:prstGeom>
          <a:noFill/>
        </p:spPr>
        <p:txBody>
          <a:bodyPr wrap="square" lIns="91440" tIns="45720" rIns="91440" bIns="45720" anchor="t">
            <a:spAutoFit/>
          </a:bodyPr>
          <a:lstStyle/>
          <a:p>
            <a:pPr marL="285750" indent="-285750">
              <a:buFont typeface="Arial"/>
              <a:buChar char="•"/>
            </a:pPr>
            <a:r>
              <a:rPr lang="cs-CZ" sz="1600" dirty="0">
                <a:solidFill>
                  <a:schemeClr val="bg1"/>
                </a:solidFill>
                <a:ea typeface="+mn-lt"/>
                <a:cs typeface="+mn-lt"/>
              </a:rPr>
              <a:t>Nově mohou žádat do SB i kraje</a:t>
            </a:r>
            <a:endParaRPr lang="cs-CZ" dirty="0">
              <a:solidFill>
                <a:schemeClr val="bg1"/>
              </a:solidFill>
              <a:cs typeface="Arial" panose="020B0604020202020204"/>
            </a:endParaRPr>
          </a:p>
          <a:p>
            <a:endParaRPr lang="cs-CZ" sz="1600" dirty="0">
              <a:solidFill>
                <a:schemeClr val="bg1"/>
              </a:solidFill>
              <a:cs typeface="Arial" panose="020B0604020202020204"/>
            </a:endParaRPr>
          </a:p>
          <a:p>
            <a:pPr marL="285750" indent="-285750">
              <a:buFont typeface="Arial"/>
              <a:buChar char="•"/>
            </a:pPr>
            <a:r>
              <a:rPr lang="cs-CZ" sz="1600" dirty="0">
                <a:solidFill>
                  <a:schemeClr val="bg1"/>
                </a:solidFill>
                <a:cs typeface="Arial" panose="020B0604020202020204"/>
              </a:rPr>
              <a:t>Bude způsobilé i pořízení nezbytně nutného nábytku do SB</a:t>
            </a:r>
          </a:p>
          <a:p>
            <a:endParaRPr lang="cs-CZ" sz="1600" dirty="0">
              <a:solidFill>
                <a:schemeClr val="bg1"/>
              </a:solidFill>
              <a:cs typeface="Arial" panose="020B0604020202020204"/>
            </a:endParaRPr>
          </a:p>
          <a:p>
            <a:pPr marL="285750" indent="-285750">
              <a:buFont typeface="Arial"/>
              <a:buChar char="•"/>
            </a:pPr>
            <a:r>
              <a:rPr lang="cs-CZ" sz="1600" dirty="0">
                <a:solidFill>
                  <a:schemeClr val="bg1"/>
                </a:solidFill>
                <a:cs typeface="Arial" panose="020B0604020202020204"/>
              </a:rPr>
              <a:t>Není možné podpořit projekt, jehož realizací by se stávající nájemci stali podporovanou cílovou skupinou</a:t>
            </a:r>
          </a:p>
          <a:p>
            <a:endParaRPr lang="cs-CZ" sz="1600" dirty="0">
              <a:solidFill>
                <a:schemeClr val="bg1"/>
              </a:solidFill>
              <a:cs typeface="Arial" panose="020B0604020202020204"/>
            </a:endParaRPr>
          </a:p>
          <a:p>
            <a:pPr marL="285750" indent="-285750">
              <a:buFont typeface="Arial"/>
              <a:buChar char="•"/>
            </a:pPr>
            <a:r>
              <a:rPr lang="cs-CZ" sz="1600" dirty="0">
                <a:solidFill>
                  <a:schemeClr val="bg1"/>
                </a:solidFill>
                <a:cs typeface="Arial" panose="020B0604020202020204"/>
              </a:rPr>
              <a:t>Předmětem jednání je případné snížení minimálního počtu sociálních bytů v bytovém domě (nyní 12 bytů a podíl 20 %)</a:t>
            </a:r>
          </a:p>
          <a:p>
            <a:endParaRPr lang="cs-CZ" sz="1600" dirty="0">
              <a:solidFill>
                <a:schemeClr val="bg1"/>
              </a:solidFill>
              <a:cs typeface="Arial" panose="020B0604020202020204"/>
            </a:endParaRPr>
          </a:p>
          <a:p>
            <a:pPr marL="285750" indent="-285750">
              <a:buFont typeface="Arial"/>
              <a:buChar char="•"/>
            </a:pPr>
            <a:r>
              <a:rPr lang="cs-CZ" sz="1600" dirty="0">
                <a:solidFill>
                  <a:schemeClr val="bg1"/>
                </a:solidFill>
                <a:cs typeface="Arial" panose="020B0604020202020204"/>
              </a:rPr>
              <a:t>V případě, že nájemce bude pobírat hmotnou nouzi, nebude nutné dokládat příjmy</a:t>
            </a:r>
          </a:p>
          <a:p>
            <a:pPr marL="285750" indent="-285750">
              <a:lnSpc>
                <a:spcPts val="2200"/>
              </a:lnSpc>
              <a:buFont typeface="Arial"/>
              <a:buChar char="•"/>
            </a:pPr>
            <a:endParaRPr lang="cs-CZ" sz="1600" dirty="0">
              <a:solidFill>
                <a:schemeClr val="bg1"/>
              </a:solidFill>
              <a:cs typeface="Arial" panose="020B0604020202020204"/>
            </a:endParaRPr>
          </a:p>
          <a:p>
            <a:pPr marL="285750" indent="-285750">
              <a:lnSpc>
                <a:spcPts val="2200"/>
              </a:lnSpc>
              <a:buFont typeface="Arial"/>
              <a:buChar char="•"/>
            </a:pPr>
            <a:endParaRPr lang="cs-CZ" sz="1600" dirty="0">
              <a:solidFill>
                <a:schemeClr val="bg1"/>
              </a:solidFill>
              <a:cs typeface="Arial" panose="020B0604020202020204"/>
            </a:endParaRPr>
          </a:p>
          <a:p>
            <a:pPr marL="213995" indent="-213995">
              <a:lnSpc>
                <a:spcPct val="150000"/>
              </a:lnSpc>
            </a:pPr>
            <a:endParaRPr lang="cs-CZ" sz="1600" dirty="0">
              <a:solidFill>
                <a:schemeClr val="bg1"/>
              </a:solidFill>
              <a:cs typeface="Arial" panose="020B0604020202020204"/>
            </a:endParaRPr>
          </a:p>
        </p:txBody>
      </p:sp>
      <p:pic>
        <p:nvPicPr>
          <p:cNvPr id="8" name="Grafický objekt 7" descr="Domů">
            <a:extLst>
              <a:ext uri="{FF2B5EF4-FFF2-40B4-BE49-F238E27FC236}">
                <a16:creationId xmlns:a16="http://schemas.microsoft.com/office/drawing/2014/main" id="{76428CA2-FA2B-A118-8801-94A94C16EB83}"/>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15100" y="1998795"/>
            <a:ext cx="395119" cy="395119"/>
          </a:xfrm>
          <a:prstGeom prst="rect">
            <a:avLst/>
          </a:prstGeom>
        </p:spPr>
      </p:pic>
      <p:pic>
        <p:nvPicPr>
          <p:cNvPr id="9" name="Grafický objekt 8" descr="Domů">
            <a:extLst>
              <a:ext uri="{FF2B5EF4-FFF2-40B4-BE49-F238E27FC236}">
                <a16:creationId xmlns:a16="http://schemas.microsoft.com/office/drawing/2014/main" id="{D091829D-8DC4-9802-2708-02B4516765FC}"/>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15099" y="2530757"/>
            <a:ext cx="395119" cy="395119"/>
          </a:xfrm>
          <a:prstGeom prst="rect">
            <a:avLst/>
          </a:prstGeom>
        </p:spPr>
      </p:pic>
      <p:pic>
        <p:nvPicPr>
          <p:cNvPr id="10" name="Grafický objekt 9" descr="Domů">
            <a:extLst>
              <a:ext uri="{FF2B5EF4-FFF2-40B4-BE49-F238E27FC236}">
                <a16:creationId xmlns:a16="http://schemas.microsoft.com/office/drawing/2014/main" id="{0FBE49E6-973A-2B0E-4E99-21A43102CD3E}"/>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43855" y="3077097"/>
            <a:ext cx="395119" cy="395119"/>
          </a:xfrm>
          <a:prstGeom prst="rect">
            <a:avLst/>
          </a:prstGeom>
        </p:spPr>
      </p:pic>
      <p:pic>
        <p:nvPicPr>
          <p:cNvPr id="11" name="Grafický objekt 10" descr="Domů">
            <a:extLst>
              <a:ext uri="{FF2B5EF4-FFF2-40B4-BE49-F238E27FC236}">
                <a16:creationId xmlns:a16="http://schemas.microsoft.com/office/drawing/2014/main" id="{8521FE00-5D25-0367-2F31-38B070ED3186}"/>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43854" y="3752832"/>
            <a:ext cx="395119" cy="395119"/>
          </a:xfrm>
          <a:prstGeom prst="rect">
            <a:avLst/>
          </a:prstGeom>
        </p:spPr>
      </p:pic>
      <p:pic>
        <p:nvPicPr>
          <p:cNvPr id="12" name="Grafický objekt 11" descr="Domů">
            <a:extLst>
              <a:ext uri="{FF2B5EF4-FFF2-40B4-BE49-F238E27FC236}">
                <a16:creationId xmlns:a16="http://schemas.microsoft.com/office/drawing/2014/main" id="{316AC9C4-C65D-1ED4-20E7-5DE7A1C22B86}"/>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15100" y="4414191"/>
            <a:ext cx="395119" cy="395119"/>
          </a:xfrm>
          <a:prstGeom prst="rect">
            <a:avLst/>
          </a:prstGeom>
        </p:spPr>
      </p:pic>
    </p:spTree>
    <p:extLst>
      <p:ext uri="{BB962C8B-B14F-4D97-AF65-F5344CB8AC3E}">
        <p14:creationId xmlns:p14="http://schemas.microsoft.com/office/powerpoint/2010/main" val="311726248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C5509847-D1C1-4D49-A9B9-CF16D8780AFB}"/>
              </a:ext>
            </a:extLst>
          </p:cNvPr>
          <p:cNvPicPr>
            <a:picLocks noChangeAspect="1"/>
          </p:cNvPicPr>
          <p:nvPr/>
        </p:nvPicPr>
        <p:blipFill>
          <a:blip r:embed="rId2"/>
          <a:srcRect l="5593" r="5593"/>
          <a:stretch/>
        </p:blipFill>
        <p:spPr>
          <a:xfrm>
            <a:off x="20" y="1"/>
            <a:ext cx="9143980" cy="6857999"/>
          </a:xfrm>
          <a:prstGeom prst="rect">
            <a:avLst/>
          </a:prstGeom>
          <a:effectLst>
            <a:glow>
              <a:schemeClr val="accent1">
                <a:alpha val="40000"/>
              </a:schemeClr>
            </a:glow>
          </a:effectLst>
        </p:spPr>
      </p:pic>
      <p:sp>
        <p:nvSpPr>
          <p:cNvPr id="4" name="TextovéPole 3">
            <a:extLst>
              <a:ext uri="{FF2B5EF4-FFF2-40B4-BE49-F238E27FC236}">
                <a16:creationId xmlns:a16="http://schemas.microsoft.com/office/drawing/2014/main" id="{6CDB62B2-2C07-4936-A9FF-1D6E91DEEDDD}"/>
              </a:ext>
            </a:extLst>
          </p:cNvPr>
          <p:cNvSpPr txBox="1"/>
          <p:nvPr/>
        </p:nvSpPr>
        <p:spPr>
          <a:xfrm>
            <a:off x="117466" y="58724"/>
            <a:ext cx="8907461" cy="553998"/>
          </a:xfrm>
          <a:prstGeom prst="rect">
            <a:avLst/>
          </a:prstGeom>
          <a:solidFill>
            <a:srgbClr val="0B55A2">
              <a:alpha val="74000"/>
            </a:srgbClr>
          </a:solidFill>
        </p:spPr>
        <p:txBody>
          <a:bodyPr wrap="square">
            <a:spAutoFit/>
          </a:bodyPr>
          <a:lstStyle/>
          <a:p>
            <a:pPr defTabSz="914400">
              <a:buClr>
                <a:srgbClr val="000000"/>
              </a:buClr>
              <a:defRPr/>
            </a:pPr>
            <a:r>
              <a:rPr kumimoji="0" lang="cs-CZ" sz="3000" b="1"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Arial"/>
              </a:rPr>
              <a:t>Příklad: </a:t>
            </a:r>
            <a:r>
              <a:rPr kumimoji="0" lang="cs-CZ" sz="3000" b="1"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rPr>
              <a:t>Sociální bydlení Bílovice nad Svitavou</a:t>
            </a:r>
            <a:endParaRPr kumimoji="0" lang="cs-CZ" sz="3000" b="1" i="0" u="none" strike="noStrike" kern="0" cap="none" spc="0" normalizeH="0" baseline="0" noProof="0">
              <a:ln>
                <a:noFill/>
              </a:ln>
              <a:solidFill>
                <a:srgbClr val="FFFFFF"/>
              </a:solidFill>
              <a:effectLst/>
              <a:uLnTx/>
              <a:uFillTx/>
              <a:latin typeface="Arial"/>
              <a:cs typeface="Arial"/>
              <a:sym typeface="Arial"/>
            </a:endParaRPr>
          </a:p>
        </p:txBody>
      </p:sp>
    </p:spTree>
    <p:extLst>
      <p:ext uri="{BB962C8B-B14F-4D97-AF65-F5344CB8AC3E}">
        <p14:creationId xmlns:p14="http://schemas.microsoft.com/office/powerpoint/2010/main" val="417112847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86A6D34E-7AA3-4C70-8B27-1FADECB39ACA}"/>
              </a:ext>
            </a:extLst>
          </p:cNvPr>
          <p:cNvPicPr>
            <a:picLocks noChangeAspect="1"/>
          </p:cNvPicPr>
          <p:nvPr/>
        </p:nvPicPr>
        <p:blipFill>
          <a:blip r:embed="rId2"/>
          <a:srcRect l="5593" r="5593"/>
          <a:stretch/>
        </p:blipFill>
        <p:spPr>
          <a:xfrm>
            <a:off x="20" y="1"/>
            <a:ext cx="9143980" cy="6857999"/>
          </a:xfrm>
          <a:prstGeom prst="rect">
            <a:avLst/>
          </a:prstGeom>
        </p:spPr>
      </p:pic>
      <p:sp>
        <p:nvSpPr>
          <p:cNvPr id="4" name="Nadpis 1">
            <a:extLst>
              <a:ext uri="{FF2B5EF4-FFF2-40B4-BE49-F238E27FC236}">
                <a16:creationId xmlns:a16="http://schemas.microsoft.com/office/drawing/2014/main" id="{097B6E30-5343-4C99-AFF1-A041DC2E9730}"/>
              </a:ext>
            </a:extLst>
          </p:cNvPr>
          <p:cNvSpPr txBox="1">
            <a:spLocks/>
          </p:cNvSpPr>
          <p:nvPr/>
        </p:nvSpPr>
        <p:spPr>
          <a:xfrm>
            <a:off x="335560" y="5474987"/>
            <a:ext cx="8505986" cy="744836"/>
          </a:xfrm>
          <a:prstGeom prst="rect">
            <a:avLst/>
          </a:prstGeom>
          <a:solidFill>
            <a:srgbClr val="0B55A2">
              <a:alpha val="74000"/>
            </a:srgbClr>
          </a:solidFill>
          <a:ln>
            <a:noFill/>
          </a:ln>
        </p:spPr>
        <p:txBody>
          <a:bodyPr vert="horz" lIns="91440" tIns="45720" rIns="91440" bIns="45720" rtlCol="0" anchor="ct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2400">
                <a:solidFill>
                  <a:schemeClr val="bg1"/>
                </a:solidFill>
              </a:rPr>
              <a:t>Specifický cíl  4.3 </a:t>
            </a:r>
            <a:br>
              <a:rPr lang="cs-CZ" sz="2400">
                <a:solidFill>
                  <a:schemeClr val="bg1"/>
                </a:solidFill>
              </a:rPr>
            </a:br>
            <a:r>
              <a:rPr lang="cs-CZ" sz="2400">
                <a:solidFill>
                  <a:schemeClr val="bg1"/>
                </a:solidFill>
              </a:rPr>
              <a:t>Infrastruktura ve zdravotnictví</a:t>
            </a:r>
            <a:endParaRPr lang="en-US" sz="2400">
              <a:solidFill>
                <a:schemeClr val="bg1"/>
              </a:solidFill>
            </a:endParaRPr>
          </a:p>
        </p:txBody>
      </p:sp>
    </p:spTree>
    <p:extLst>
      <p:ext uri="{BB962C8B-B14F-4D97-AF65-F5344CB8AC3E}">
        <p14:creationId xmlns:p14="http://schemas.microsoft.com/office/powerpoint/2010/main" val="222586220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077218"/>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Specifický cíl 4.3 </a:t>
            </a:r>
            <a:br>
              <a:rPr kumimoji="0" lang="cs-CZ" sz="3200" b="1" i="0" u="none" strike="noStrike" kern="0" cap="none" spc="0" normalizeH="0" baseline="0" noProof="0">
                <a:ln>
                  <a:noFill/>
                </a:ln>
                <a:solidFill>
                  <a:schemeClr val="bg1"/>
                </a:solidFill>
                <a:effectLst/>
                <a:uLnTx/>
                <a:uFillTx/>
                <a:latin typeface="Arial"/>
                <a:cs typeface="Arial"/>
                <a:sym typeface="Arial"/>
              </a:rPr>
            </a:br>
            <a:r>
              <a:rPr kumimoji="0" lang="cs-CZ" sz="3200" b="1" i="0" u="none" strike="noStrike" kern="0" cap="none" spc="0" normalizeH="0" baseline="0" noProof="0">
                <a:ln>
                  <a:noFill/>
                </a:ln>
                <a:solidFill>
                  <a:schemeClr val="bg1"/>
                </a:solidFill>
                <a:effectLst/>
                <a:uLnTx/>
                <a:uFillTx/>
                <a:latin typeface="Arial"/>
                <a:cs typeface="Arial"/>
                <a:sym typeface="Arial"/>
              </a:rPr>
              <a:t>Infrastruktura ve zdravotnictví</a:t>
            </a:r>
            <a:endParaRPr lang="cs-CZ" sz="2000" kern="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565910" y="1905122"/>
            <a:ext cx="8012179" cy="4247830"/>
          </a:xfrm>
          <a:prstGeom prst="rect">
            <a:avLst/>
          </a:prstGeom>
          <a:noFill/>
        </p:spPr>
        <p:txBody>
          <a:bodyPr wrap="square">
            <a:spAutoFit/>
          </a:bodyPr>
          <a:lstStyle/>
          <a:p>
            <a:pPr marL="0" lvl="0" indent="0">
              <a:lnSpc>
                <a:spcPct val="150000"/>
              </a:lnSpc>
              <a:buNone/>
            </a:pPr>
            <a:r>
              <a:rPr lang="cs-CZ" sz="1800" b="1">
                <a:solidFill>
                  <a:schemeClr val="bg1"/>
                </a:solidFill>
              </a:rPr>
              <a:t>Primární péče – vznik a modernizace urgentních příjmů</a:t>
            </a:r>
          </a:p>
          <a:p>
            <a:pPr marL="0" indent="0">
              <a:lnSpc>
                <a:spcPct val="150000"/>
              </a:lnSpc>
              <a:buNone/>
            </a:pPr>
            <a:r>
              <a:rPr lang="cs-CZ" sz="1600">
                <a:solidFill>
                  <a:schemeClr val="bg1"/>
                </a:solidFill>
              </a:rPr>
              <a:t>	</a:t>
            </a:r>
            <a:r>
              <a:rPr lang="cs-CZ" sz="1600" u="sng">
                <a:solidFill>
                  <a:schemeClr val="bg1"/>
                </a:solidFill>
              </a:rPr>
              <a:t>Příklad:</a:t>
            </a:r>
            <a:r>
              <a:rPr lang="cs-CZ" sz="1600">
                <a:solidFill>
                  <a:schemeClr val="bg1"/>
                </a:solidFill>
              </a:rPr>
              <a:t> Výstavba krajského urgentního příjmu poskytujícího urgentní a 	intenzivní péči v jednom celku </a:t>
            </a:r>
          </a:p>
          <a:p>
            <a:pPr marL="0" indent="0">
              <a:lnSpc>
                <a:spcPct val="150000"/>
              </a:lnSpc>
              <a:buNone/>
            </a:pPr>
            <a:endParaRPr lang="cs-CZ" sz="1800" b="1">
              <a:solidFill>
                <a:schemeClr val="bg1"/>
              </a:solidFill>
            </a:endParaRPr>
          </a:p>
          <a:p>
            <a:pPr marL="0" indent="0">
              <a:lnSpc>
                <a:spcPct val="150000"/>
              </a:lnSpc>
              <a:buNone/>
            </a:pPr>
            <a:r>
              <a:rPr lang="cs-CZ" sz="1800" b="1">
                <a:solidFill>
                  <a:schemeClr val="bg1"/>
                </a:solidFill>
              </a:rPr>
              <a:t>Integrovaná péče, integrace zdravotních a sociálních služeb</a:t>
            </a:r>
          </a:p>
          <a:p>
            <a:pPr marL="457200" lvl="1" indent="0">
              <a:lnSpc>
                <a:spcPct val="150000"/>
              </a:lnSpc>
              <a:buNone/>
            </a:pPr>
            <a:r>
              <a:rPr lang="cs-CZ" sz="1600" b="1">
                <a:solidFill>
                  <a:schemeClr val="bg1"/>
                </a:solidFill>
              </a:rPr>
              <a:t>deinstitucionalizace psychiatrické péče</a:t>
            </a:r>
          </a:p>
          <a:p>
            <a:pPr marL="0" indent="0">
              <a:lnSpc>
                <a:spcPct val="150000"/>
              </a:lnSpc>
              <a:buNone/>
            </a:pPr>
            <a:r>
              <a:rPr lang="cs-CZ" sz="1600">
                <a:solidFill>
                  <a:schemeClr val="bg1"/>
                </a:solidFill>
              </a:rPr>
              <a:t>	</a:t>
            </a:r>
            <a:r>
              <a:rPr lang="cs-CZ" sz="1600" u="sng">
                <a:solidFill>
                  <a:schemeClr val="bg1"/>
                </a:solidFill>
              </a:rPr>
              <a:t>Příklad:</a:t>
            </a:r>
            <a:r>
              <a:rPr lang="cs-CZ" sz="1600">
                <a:solidFill>
                  <a:schemeClr val="bg1"/>
                </a:solidFill>
              </a:rPr>
              <a:t> Vybudování centra duševního zdraví komunitního typu</a:t>
            </a:r>
          </a:p>
          <a:p>
            <a:pPr marL="457200" lvl="1" indent="0">
              <a:lnSpc>
                <a:spcPct val="150000"/>
              </a:lnSpc>
              <a:buNone/>
            </a:pPr>
            <a:r>
              <a:rPr lang="cs-CZ" sz="1600" b="1">
                <a:solidFill>
                  <a:schemeClr val="bg1"/>
                </a:solidFill>
              </a:rPr>
              <a:t>dostupnost následné a dlouhodobé péče vč. paliativní a hospicové péče</a:t>
            </a:r>
          </a:p>
          <a:p>
            <a:pPr marL="0" indent="0">
              <a:lnSpc>
                <a:spcPct val="150000"/>
              </a:lnSpc>
              <a:buNone/>
            </a:pPr>
            <a:r>
              <a:rPr lang="cs-CZ" sz="1600">
                <a:solidFill>
                  <a:schemeClr val="bg1"/>
                </a:solidFill>
              </a:rPr>
              <a:t>	</a:t>
            </a:r>
            <a:r>
              <a:rPr lang="cs-CZ" sz="1600" u="sng">
                <a:solidFill>
                  <a:schemeClr val="bg1"/>
                </a:solidFill>
              </a:rPr>
              <a:t>Příklad:</a:t>
            </a:r>
            <a:r>
              <a:rPr lang="cs-CZ" sz="1600">
                <a:solidFill>
                  <a:schemeClr val="bg1"/>
                </a:solidFill>
              </a:rPr>
              <a:t> Technické vybavení poskytovatelů péče (monitory vitálních funkcí, 	polohovací elektrická lůžka, chodítka, zvedáky do vany); přístrojové vybavení 	lůžkového hospice/mobilního paliativního týmu</a:t>
            </a:r>
          </a:p>
        </p:txBody>
      </p:sp>
      <p:pic>
        <p:nvPicPr>
          <p:cNvPr id="4" name="Grafický objekt 3" descr="Ambulance">
            <a:extLst>
              <a:ext uri="{FF2B5EF4-FFF2-40B4-BE49-F238E27FC236}">
                <a16:creationId xmlns:a16="http://schemas.microsoft.com/office/drawing/2014/main" id="{4A04109C-9DCB-416E-8599-48568359D415}"/>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42822" y="2287482"/>
            <a:ext cx="528328" cy="528328"/>
          </a:xfrm>
          <a:prstGeom prst="rect">
            <a:avLst/>
          </a:prstGeom>
        </p:spPr>
      </p:pic>
      <p:pic>
        <p:nvPicPr>
          <p:cNvPr id="6" name="Grafický objekt 5" descr="Nemocnice">
            <a:extLst>
              <a:ext uri="{FF2B5EF4-FFF2-40B4-BE49-F238E27FC236}">
                <a16:creationId xmlns:a16="http://schemas.microsoft.com/office/drawing/2014/main" id="{B5401651-8B41-49AC-A513-F42278C4D94A}"/>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46904" y="4314058"/>
            <a:ext cx="340232" cy="340232"/>
          </a:xfrm>
          <a:prstGeom prst="rect">
            <a:avLst/>
          </a:prstGeom>
        </p:spPr>
      </p:pic>
      <p:pic>
        <p:nvPicPr>
          <p:cNvPr id="8" name="Grafický objekt 7" descr="Přespání">
            <a:extLst>
              <a:ext uri="{FF2B5EF4-FFF2-40B4-BE49-F238E27FC236}">
                <a16:creationId xmlns:a16="http://schemas.microsoft.com/office/drawing/2014/main" id="{2785CE69-E15F-482E-83AF-AE0650BC91ED}"/>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65813" y="5035847"/>
            <a:ext cx="340232" cy="340232"/>
          </a:xfrm>
          <a:prstGeom prst="rect">
            <a:avLst/>
          </a:prstGeom>
        </p:spPr>
      </p:pic>
    </p:spTree>
    <p:extLst>
      <p:ext uri="{BB962C8B-B14F-4D97-AF65-F5344CB8AC3E}">
        <p14:creationId xmlns:p14="http://schemas.microsoft.com/office/powerpoint/2010/main" val="148267640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077218"/>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Specifický cíl 4.3 </a:t>
            </a:r>
            <a:br>
              <a:rPr kumimoji="0" lang="cs-CZ" sz="3200" b="1" i="0" u="none" strike="noStrike" kern="0" cap="none" spc="0" normalizeH="0" baseline="0" noProof="0">
                <a:ln>
                  <a:noFill/>
                </a:ln>
                <a:solidFill>
                  <a:schemeClr val="bg1"/>
                </a:solidFill>
                <a:effectLst/>
                <a:uLnTx/>
                <a:uFillTx/>
                <a:latin typeface="Arial"/>
                <a:cs typeface="Arial"/>
                <a:sym typeface="Arial"/>
              </a:rPr>
            </a:br>
            <a:r>
              <a:rPr kumimoji="0" lang="cs-CZ" sz="3200" b="1" i="0" u="none" strike="noStrike" kern="0" cap="none" spc="0" normalizeH="0" baseline="0" noProof="0">
                <a:ln>
                  <a:noFill/>
                </a:ln>
                <a:solidFill>
                  <a:schemeClr val="bg1"/>
                </a:solidFill>
                <a:effectLst/>
                <a:uLnTx/>
                <a:uFillTx/>
                <a:latin typeface="Arial"/>
                <a:cs typeface="Arial"/>
                <a:sym typeface="Arial"/>
              </a:rPr>
              <a:t>Infrastruktura ve zdravotnictví</a:t>
            </a:r>
            <a:endParaRPr lang="cs-CZ" sz="2000" kern="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565910" y="1905122"/>
            <a:ext cx="8012179" cy="3786165"/>
          </a:xfrm>
          <a:prstGeom prst="rect">
            <a:avLst/>
          </a:prstGeom>
          <a:noFill/>
        </p:spPr>
        <p:txBody>
          <a:bodyPr wrap="square">
            <a:spAutoFit/>
          </a:bodyPr>
          <a:lstStyle/>
          <a:p>
            <a:pPr marL="0" indent="0">
              <a:lnSpc>
                <a:spcPct val="150000"/>
              </a:lnSpc>
              <a:buNone/>
            </a:pPr>
            <a:r>
              <a:rPr lang="cs-CZ" sz="1800">
                <a:solidFill>
                  <a:schemeClr val="bg1"/>
                </a:solidFill>
              </a:rPr>
              <a:t>	</a:t>
            </a:r>
            <a:r>
              <a:rPr lang="cs-CZ" sz="1600" b="1">
                <a:solidFill>
                  <a:schemeClr val="bg1"/>
                </a:solidFill>
              </a:rPr>
              <a:t>dostupnost integrované onkologické péče, perinatologické a 	gerontologické péče ve všeobecných nemocnicích</a:t>
            </a:r>
          </a:p>
          <a:p>
            <a:pPr marL="0" indent="0">
              <a:lnSpc>
                <a:spcPct val="150000"/>
              </a:lnSpc>
              <a:buNone/>
            </a:pPr>
            <a:r>
              <a:rPr lang="cs-CZ" sz="1600">
                <a:solidFill>
                  <a:schemeClr val="bg1"/>
                </a:solidFill>
              </a:rPr>
              <a:t>	</a:t>
            </a:r>
            <a:r>
              <a:rPr lang="cs-CZ" sz="1600" u="sng">
                <a:solidFill>
                  <a:schemeClr val="bg1"/>
                </a:solidFill>
              </a:rPr>
              <a:t>Příklad:</a:t>
            </a:r>
            <a:r>
              <a:rPr lang="cs-CZ" sz="1600">
                <a:solidFill>
                  <a:schemeClr val="bg1"/>
                </a:solidFill>
              </a:rPr>
              <a:t> Přístrojové vybavení (sonografické přístroje, polohovací lůžka, 	ventilátory, 	rehabilitační pomůcky apod.)</a:t>
            </a:r>
          </a:p>
          <a:p>
            <a:pPr marL="0" indent="0">
              <a:lnSpc>
                <a:spcPct val="150000"/>
              </a:lnSpc>
              <a:buNone/>
            </a:pPr>
            <a:endParaRPr lang="cs-CZ" sz="1600">
              <a:solidFill>
                <a:schemeClr val="bg1"/>
              </a:solidFill>
            </a:endParaRPr>
          </a:p>
          <a:p>
            <a:pPr marL="0" indent="0">
              <a:lnSpc>
                <a:spcPct val="150000"/>
              </a:lnSpc>
              <a:buNone/>
            </a:pPr>
            <a:r>
              <a:rPr lang="cs-CZ" sz="1600" b="1">
                <a:solidFill>
                  <a:schemeClr val="bg1"/>
                </a:solidFill>
              </a:rPr>
              <a:t>Podpora ochrany veřejného zdraví</a:t>
            </a:r>
          </a:p>
          <a:p>
            <a:pPr marL="0" indent="0">
              <a:lnSpc>
                <a:spcPct val="150000"/>
              </a:lnSpc>
              <a:buNone/>
            </a:pPr>
            <a:r>
              <a:rPr lang="cs-CZ" sz="1600">
                <a:solidFill>
                  <a:schemeClr val="bg1"/>
                </a:solidFill>
              </a:rPr>
              <a:t>	</a:t>
            </a:r>
            <a:r>
              <a:rPr lang="cs-CZ" sz="1600" b="1">
                <a:solidFill>
                  <a:schemeClr val="bg1"/>
                </a:solidFill>
              </a:rPr>
              <a:t>rozvoj kapacit zdravotních ústavů, krajských hygienických stanic a 	klinik infekčních onemocnění, včetně podpory rozvoje odběrových míst 	a laboratoří </a:t>
            </a:r>
          </a:p>
          <a:p>
            <a:pPr marL="0" indent="0">
              <a:lnSpc>
                <a:spcPct val="150000"/>
              </a:lnSpc>
              <a:buNone/>
            </a:pPr>
            <a:r>
              <a:rPr lang="cs-CZ" sz="1600" b="1">
                <a:solidFill>
                  <a:schemeClr val="bg1"/>
                </a:solidFill>
              </a:rPr>
              <a:t>	</a:t>
            </a:r>
            <a:r>
              <a:rPr lang="cs-CZ" sz="1600" u="sng">
                <a:solidFill>
                  <a:schemeClr val="bg1"/>
                </a:solidFill>
              </a:rPr>
              <a:t>Příklad:</a:t>
            </a:r>
            <a:r>
              <a:rPr lang="cs-CZ" sz="1600">
                <a:solidFill>
                  <a:schemeClr val="bg1"/>
                </a:solidFill>
              </a:rPr>
              <a:t> Infrastruktura a přístrojové vybavení</a:t>
            </a:r>
          </a:p>
        </p:txBody>
      </p:sp>
      <p:pic>
        <p:nvPicPr>
          <p:cNvPr id="9" name="Grafický objekt 8" descr="Jehla">
            <a:extLst>
              <a:ext uri="{FF2B5EF4-FFF2-40B4-BE49-F238E27FC236}">
                <a16:creationId xmlns:a16="http://schemas.microsoft.com/office/drawing/2014/main" id="{B2283567-7570-4A36-A385-02F0CB05787B}"/>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02647" y="1998222"/>
            <a:ext cx="513707" cy="513707"/>
          </a:xfrm>
          <a:prstGeom prst="rect">
            <a:avLst/>
          </a:prstGeom>
        </p:spPr>
      </p:pic>
      <p:pic>
        <p:nvPicPr>
          <p:cNvPr id="10" name="Grafický objekt 9" descr="Zdravotnictví">
            <a:extLst>
              <a:ext uri="{FF2B5EF4-FFF2-40B4-BE49-F238E27FC236}">
                <a16:creationId xmlns:a16="http://schemas.microsoft.com/office/drawing/2014/main" id="{DEF48D52-03AE-405B-88E6-BB2C334FA2EF}"/>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55731" y="4176527"/>
            <a:ext cx="607538" cy="607538"/>
          </a:xfrm>
          <a:prstGeom prst="rect">
            <a:avLst/>
          </a:prstGeom>
        </p:spPr>
      </p:pic>
    </p:spTree>
    <p:extLst>
      <p:ext uri="{BB962C8B-B14F-4D97-AF65-F5344CB8AC3E}">
        <p14:creationId xmlns:p14="http://schemas.microsoft.com/office/powerpoint/2010/main" val="125856267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384995"/>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Specifický cíl 4.3 </a:t>
            </a:r>
            <a:br>
              <a:rPr kumimoji="0" lang="cs-CZ" sz="3200" b="1" i="0" u="none" strike="noStrike" kern="0" cap="none" spc="0" normalizeH="0" baseline="0" noProof="0">
                <a:ln>
                  <a:noFill/>
                </a:ln>
                <a:solidFill>
                  <a:schemeClr val="bg1"/>
                </a:solidFill>
                <a:effectLst/>
                <a:uLnTx/>
                <a:uFillTx/>
                <a:latin typeface="Arial"/>
                <a:cs typeface="Arial"/>
                <a:sym typeface="Arial"/>
              </a:rPr>
            </a:br>
            <a:r>
              <a:rPr kumimoji="0" lang="cs-CZ" sz="3200" b="1" i="0" u="none" strike="noStrike" kern="0" cap="none" spc="0" normalizeH="0" baseline="0" noProof="0">
                <a:ln>
                  <a:noFill/>
                </a:ln>
                <a:solidFill>
                  <a:schemeClr val="bg1"/>
                </a:solidFill>
                <a:effectLst/>
                <a:uLnTx/>
                <a:uFillTx/>
                <a:latin typeface="Arial"/>
                <a:cs typeface="Arial"/>
                <a:sym typeface="Arial"/>
              </a:rPr>
              <a:t>Infrastruktura ve zdravotnictví</a:t>
            </a:r>
          </a:p>
          <a:p>
            <a:pPr algn="ctr" defTabSz="914400">
              <a:buClr>
                <a:srgbClr val="000000"/>
              </a:buClr>
              <a:buFont typeface="Arial"/>
              <a:buNone/>
            </a:pPr>
            <a:r>
              <a:rPr lang="cs-CZ" sz="2000" kern="0">
                <a:solidFill>
                  <a:schemeClr val="bg1"/>
                </a:solidFill>
                <a:latin typeface="Arial"/>
                <a:cs typeface="Arial"/>
                <a:sym typeface="Arial"/>
              </a:rPr>
              <a:t>Klíčové parametry</a:t>
            </a:r>
            <a:endParaRPr lang="cs-CZ" sz="1400" kern="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565910" y="2458795"/>
            <a:ext cx="8012179" cy="2350643"/>
          </a:xfrm>
          <a:prstGeom prst="rect">
            <a:avLst/>
          </a:prstGeom>
          <a:noFill/>
        </p:spPr>
        <p:txBody>
          <a:bodyPr wrap="square">
            <a:spAutoFit/>
          </a:bodyPr>
          <a:lstStyle/>
          <a:p>
            <a:pPr marL="457200" marR="0" lvl="0" indent="-323850" algn="l" defTabSz="914400" rtl="0" eaLnBrk="1" fontAlgn="auto" latinLnBrk="0" hangingPunct="1">
              <a:lnSpc>
                <a:spcPct val="200000"/>
              </a:lnSpc>
              <a:spcBef>
                <a:spcPts val="1000"/>
              </a:spcBef>
              <a:spcAft>
                <a:spcPts val="0"/>
              </a:spcAft>
              <a:buClr>
                <a:schemeClr val="bg1"/>
              </a:buClr>
              <a:buSzPts val="1500"/>
              <a:buFont typeface="Arial"/>
              <a:buChar char="•"/>
              <a:tabLst/>
              <a:defRPr/>
            </a:pPr>
            <a:r>
              <a:rPr kumimoji="0" lang="cs-CZ" b="0" i="0" u="none" strike="noStrike" kern="0" cap="none" spc="0" normalizeH="0" baseline="0" noProof="0">
                <a:ln>
                  <a:noFill/>
                </a:ln>
                <a:solidFill>
                  <a:schemeClr val="bg1"/>
                </a:solidFill>
                <a:effectLst/>
                <a:uLnTx/>
                <a:uFillTx/>
                <a:latin typeface="Arial"/>
                <a:cs typeface="Arial"/>
                <a:sym typeface="Arial"/>
              </a:rPr>
              <a:t>Projekt s výdaji na zdravotní přístroje je v souladu se stanoviskem Přístrojové komise Ministerstva zdravotnictví</a:t>
            </a:r>
          </a:p>
          <a:p>
            <a:pPr marL="457200" marR="0" lvl="0" indent="-323850" algn="l" defTabSz="914400" rtl="0" eaLnBrk="1" fontAlgn="auto" latinLnBrk="0" hangingPunct="1">
              <a:lnSpc>
                <a:spcPct val="200000"/>
              </a:lnSpc>
              <a:spcBef>
                <a:spcPts val="1000"/>
              </a:spcBef>
              <a:spcAft>
                <a:spcPts val="0"/>
              </a:spcAft>
              <a:buClr>
                <a:schemeClr val="bg1"/>
              </a:buClr>
              <a:buSzPts val="1500"/>
              <a:buFont typeface="Arial"/>
              <a:buChar char="•"/>
              <a:tabLst/>
              <a:defRPr/>
            </a:pPr>
            <a:r>
              <a:rPr kumimoji="0" lang="cs-CZ" b="0" i="0" u="none" strike="noStrike" kern="0" cap="none" spc="0" normalizeH="0" baseline="0" noProof="0">
                <a:ln>
                  <a:noFill/>
                </a:ln>
                <a:solidFill>
                  <a:schemeClr val="bg1"/>
                </a:solidFill>
                <a:effectLst/>
                <a:uLnTx/>
                <a:uFillTx/>
                <a:latin typeface="Arial"/>
                <a:cs typeface="Arial"/>
                <a:sym typeface="Arial"/>
              </a:rPr>
              <a:t>Projekt deinstitucionalizace psychiatrické péče je v souladu s Národním akčním plánem pro duševní zdraví 2020–2030</a:t>
            </a:r>
          </a:p>
        </p:txBody>
      </p:sp>
    </p:spTree>
    <p:extLst>
      <p:ext uri="{BB962C8B-B14F-4D97-AF65-F5344CB8AC3E}">
        <p14:creationId xmlns:p14="http://schemas.microsoft.com/office/powerpoint/2010/main" val="17952420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598688"/>
            <a:ext cx="8138707" cy="1077218"/>
          </a:xfrm>
          <a:prstGeom prst="rect">
            <a:avLst/>
          </a:prstGeom>
          <a:noFill/>
        </p:spPr>
        <p:txBody>
          <a:bodyPr wrap="square" rtlCol="0">
            <a:spAutoFit/>
          </a:bodyPr>
          <a:lstStyle/>
          <a:p>
            <a:pPr algn="ctr" defTabSz="914400">
              <a:buClr>
                <a:srgbClr val="000000"/>
              </a:buClr>
              <a:buFont typeface="Arial"/>
              <a:buNone/>
            </a:pPr>
            <a:r>
              <a:rPr lang="cs-CZ" sz="3200" b="1" i="0" u="none" strike="noStrike">
                <a:solidFill>
                  <a:schemeClr val="bg1"/>
                </a:solidFill>
                <a:effectLst/>
                <a:latin typeface="Arial" panose="020B0604020202020204" pitchFamily="34" charset="0"/>
              </a:rPr>
              <a:t>Centrum pro regionální rozvoj České republiky</a:t>
            </a:r>
            <a:r>
              <a:rPr lang="cs-CZ" sz="3200" b="0" i="0">
                <a:solidFill>
                  <a:schemeClr val="bg1"/>
                </a:solidFill>
                <a:effectLst/>
                <a:latin typeface="Arial" panose="020B0604020202020204" pitchFamily="34" charset="0"/>
              </a:rPr>
              <a:t>​</a:t>
            </a:r>
            <a:endParaRPr lang="cs-CZ" sz="3200" b="1" kern="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695593" y="1877242"/>
            <a:ext cx="8012179" cy="4247830"/>
          </a:xfrm>
          <a:prstGeom prst="rect">
            <a:avLst/>
          </a:prstGeom>
          <a:noFill/>
        </p:spPr>
        <p:txBody>
          <a:bodyPr wrap="square">
            <a:spAutoFit/>
          </a:bodyPr>
          <a:lstStyle/>
          <a:p>
            <a:pPr marL="285750" indent="-285750" fontAlgn="base">
              <a:lnSpc>
                <a:spcPts val="2700"/>
              </a:lnSpc>
              <a:buFont typeface="Arial" panose="020B0604020202020204" pitchFamily="34" charset="0"/>
              <a:buChar char="•"/>
            </a:pPr>
            <a:r>
              <a:rPr lang="cs-CZ" b="0" i="0" u="none" strike="noStrike">
                <a:solidFill>
                  <a:schemeClr val="bg1"/>
                </a:solidFill>
                <a:effectLst/>
                <a:latin typeface="Arial" panose="020B0604020202020204" pitchFamily="34" charset="0"/>
              </a:rPr>
              <a:t>Jsme konzultační místo pro vaše dotazy při přípravě projektů</a:t>
            </a:r>
            <a:r>
              <a:rPr lang="en-US" b="0" i="0">
                <a:solidFill>
                  <a:schemeClr val="bg1"/>
                </a:solidFill>
                <a:effectLst/>
                <a:latin typeface="Arial" panose="020B0604020202020204" pitchFamily="34" charset="0"/>
              </a:rPr>
              <a:t>​</a:t>
            </a:r>
            <a:endParaRPr lang="en-US">
              <a:solidFill>
                <a:schemeClr val="bg1"/>
              </a:solidFill>
              <a:latin typeface="Arial" panose="020B0604020202020204" pitchFamily="34" charset="0"/>
            </a:endParaRPr>
          </a:p>
          <a:p>
            <a:pPr marL="285750" indent="-285750" fontAlgn="base">
              <a:lnSpc>
                <a:spcPts val="2700"/>
              </a:lnSpc>
              <a:buFont typeface="Arial" panose="020B0604020202020204" pitchFamily="34" charset="0"/>
              <a:buChar char="•"/>
            </a:pPr>
            <a:r>
              <a:rPr lang="cs-CZ" b="0" i="0" u="none" strike="noStrike">
                <a:solidFill>
                  <a:schemeClr val="bg1"/>
                </a:solidFill>
                <a:effectLst/>
                <a:latin typeface="Arial" panose="020B0604020202020204" pitchFamily="34" charset="0"/>
              </a:rPr>
              <a:t>Pořádáme semináře pro žadatele a příjemce</a:t>
            </a:r>
            <a:r>
              <a:rPr lang="en-US" b="0" i="0">
                <a:solidFill>
                  <a:schemeClr val="bg1"/>
                </a:solidFill>
                <a:effectLst/>
                <a:latin typeface="Arial" panose="020B0604020202020204" pitchFamily="34" charset="0"/>
              </a:rPr>
              <a:t>​</a:t>
            </a:r>
            <a:endParaRPr lang="en-US">
              <a:solidFill>
                <a:schemeClr val="bg1"/>
              </a:solidFill>
              <a:latin typeface="Arial" panose="020B0604020202020204" pitchFamily="34" charset="0"/>
            </a:endParaRPr>
          </a:p>
          <a:p>
            <a:pPr marL="285750" indent="-285750" fontAlgn="base">
              <a:lnSpc>
                <a:spcPts val="2700"/>
              </a:lnSpc>
              <a:buFont typeface="Arial" panose="020B0604020202020204" pitchFamily="34" charset="0"/>
              <a:buChar char="•"/>
            </a:pPr>
            <a:r>
              <a:rPr lang="cs-CZ" b="0" i="0" u="none" strike="noStrike">
                <a:solidFill>
                  <a:schemeClr val="bg1"/>
                </a:solidFill>
                <a:effectLst/>
                <a:latin typeface="Arial" panose="020B0604020202020204" pitchFamily="34" charset="0"/>
              </a:rPr>
              <a:t>Po podání projektu hodnotíme a připravujeme pro ŘO IROP doporučení/nedoporučení k financování</a:t>
            </a:r>
            <a:r>
              <a:rPr lang="en-US" b="0" i="0">
                <a:solidFill>
                  <a:schemeClr val="bg1"/>
                </a:solidFill>
                <a:effectLst/>
                <a:latin typeface="Arial" panose="020B0604020202020204" pitchFamily="34" charset="0"/>
              </a:rPr>
              <a:t>​</a:t>
            </a:r>
            <a:endParaRPr lang="en-US">
              <a:solidFill>
                <a:schemeClr val="bg1"/>
              </a:solidFill>
              <a:latin typeface="Arial" panose="020B0604020202020204" pitchFamily="34" charset="0"/>
            </a:endParaRPr>
          </a:p>
          <a:p>
            <a:pPr marL="285750" indent="-285750" fontAlgn="base">
              <a:lnSpc>
                <a:spcPts val="2700"/>
              </a:lnSpc>
              <a:buFont typeface="Arial" panose="020B0604020202020204" pitchFamily="34" charset="0"/>
              <a:buChar char="•"/>
            </a:pPr>
            <a:r>
              <a:rPr lang="cs-CZ" b="0" i="0" u="none" strike="noStrike">
                <a:solidFill>
                  <a:schemeClr val="bg1"/>
                </a:solidFill>
                <a:effectLst/>
                <a:latin typeface="Arial" panose="020B0604020202020204" pitchFamily="34" charset="0"/>
              </a:rPr>
              <a:t>Po vydání právního aktu s vámi řešíme veškeré změny v</a:t>
            </a:r>
            <a:r>
              <a:rPr lang="cs-CZ" b="0" i="0" u="none" strike="noStrike">
                <a:solidFill>
                  <a:schemeClr val="bg1"/>
                </a:solidFill>
                <a:effectLst/>
                <a:latin typeface="Cambria" panose="02040503050406030204" pitchFamily="18" charset="0"/>
              </a:rPr>
              <a:t> </a:t>
            </a:r>
            <a:r>
              <a:rPr lang="cs-CZ" b="0" i="0" u="none" strike="noStrike">
                <a:solidFill>
                  <a:schemeClr val="bg1"/>
                </a:solidFill>
                <a:effectLst/>
                <a:latin typeface="Arial" panose="020B0604020202020204" pitchFamily="34" charset="0"/>
              </a:rPr>
              <a:t>projektu</a:t>
            </a:r>
            <a:r>
              <a:rPr lang="en-US" b="0" i="0">
                <a:solidFill>
                  <a:schemeClr val="bg1"/>
                </a:solidFill>
                <a:effectLst/>
                <a:latin typeface="Arial" panose="020B0604020202020204" pitchFamily="34" charset="0"/>
              </a:rPr>
              <a:t>​</a:t>
            </a:r>
            <a:endParaRPr lang="en-US">
              <a:solidFill>
                <a:schemeClr val="bg1"/>
              </a:solidFill>
              <a:latin typeface="Arial" panose="020B0604020202020204" pitchFamily="34" charset="0"/>
            </a:endParaRPr>
          </a:p>
          <a:p>
            <a:pPr marL="285750" indent="-285750" fontAlgn="base">
              <a:lnSpc>
                <a:spcPts val="2700"/>
              </a:lnSpc>
              <a:buFont typeface="Arial" panose="020B0604020202020204" pitchFamily="34" charset="0"/>
              <a:buChar char="•"/>
            </a:pPr>
            <a:r>
              <a:rPr lang="cs-CZ" b="0" i="0" u="none" strike="noStrike">
                <a:solidFill>
                  <a:schemeClr val="bg1"/>
                </a:solidFill>
                <a:effectLst/>
                <a:latin typeface="Arial" panose="020B0604020202020204" pitchFamily="34" charset="0"/>
              </a:rPr>
              <a:t>Administrujeme žádosti o platbu </a:t>
            </a:r>
            <a:r>
              <a:rPr lang="en-US" b="0" i="0">
                <a:solidFill>
                  <a:schemeClr val="bg1"/>
                </a:solidFill>
                <a:effectLst/>
                <a:latin typeface="Arial" panose="020B0604020202020204" pitchFamily="34" charset="0"/>
              </a:rPr>
              <a:t>​</a:t>
            </a:r>
            <a:endParaRPr lang="en-US">
              <a:solidFill>
                <a:schemeClr val="bg1"/>
              </a:solidFill>
              <a:latin typeface="Arial" panose="020B0604020202020204" pitchFamily="34" charset="0"/>
            </a:endParaRPr>
          </a:p>
          <a:p>
            <a:pPr marL="285750" indent="-285750" fontAlgn="base">
              <a:lnSpc>
                <a:spcPts val="2700"/>
              </a:lnSpc>
              <a:buFont typeface="Arial" panose="020B0604020202020204" pitchFamily="34" charset="0"/>
              <a:buChar char="•"/>
            </a:pPr>
            <a:r>
              <a:rPr lang="cs-CZ" b="0" i="0" u="none" strike="noStrike">
                <a:solidFill>
                  <a:schemeClr val="bg1"/>
                </a:solidFill>
                <a:effectLst/>
                <a:latin typeface="Arial" panose="020B0604020202020204" pitchFamily="34" charset="0"/>
              </a:rPr>
              <a:t>Kontrolujeme veřejné zakázky</a:t>
            </a:r>
            <a:r>
              <a:rPr lang="en-US" b="0" i="0">
                <a:solidFill>
                  <a:schemeClr val="bg1"/>
                </a:solidFill>
                <a:effectLst/>
                <a:latin typeface="Arial" panose="020B0604020202020204" pitchFamily="34" charset="0"/>
              </a:rPr>
              <a:t>​</a:t>
            </a:r>
            <a:endParaRPr lang="en-US">
              <a:solidFill>
                <a:schemeClr val="bg1"/>
              </a:solidFill>
              <a:latin typeface="Arial" panose="020B0604020202020204" pitchFamily="34" charset="0"/>
            </a:endParaRPr>
          </a:p>
          <a:p>
            <a:pPr marL="285750" indent="-285750" fontAlgn="base">
              <a:lnSpc>
                <a:spcPts val="2700"/>
              </a:lnSpc>
              <a:buFont typeface="Arial" panose="020B0604020202020204" pitchFamily="34" charset="0"/>
              <a:buChar char="•"/>
            </a:pPr>
            <a:r>
              <a:rPr lang="cs-CZ" b="0" i="0" u="none" strike="noStrike">
                <a:solidFill>
                  <a:schemeClr val="bg1"/>
                </a:solidFill>
                <a:effectLst/>
                <a:latin typeface="Arial" panose="020B0604020202020204" pitchFamily="34" charset="0"/>
              </a:rPr>
              <a:t>Provádíme kontrolu projektů v udržitelnosti</a:t>
            </a:r>
            <a:r>
              <a:rPr lang="en-US" b="0" i="0">
                <a:solidFill>
                  <a:schemeClr val="bg1"/>
                </a:solidFill>
                <a:effectLst/>
                <a:latin typeface="Arial" panose="020B0604020202020204" pitchFamily="34" charset="0"/>
              </a:rPr>
              <a:t>​</a:t>
            </a:r>
            <a:endParaRPr lang="en-US">
              <a:solidFill>
                <a:schemeClr val="bg1"/>
              </a:solidFill>
              <a:latin typeface="Arial" panose="020B0604020202020204" pitchFamily="34" charset="0"/>
            </a:endParaRPr>
          </a:p>
          <a:p>
            <a:pPr marL="285750" indent="-285750" fontAlgn="base">
              <a:lnSpc>
                <a:spcPts val="2700"/>
              </a:lnSpc>
              <a:buFont typeface="Arial" panose="020B0604020202020204" pitchFamily="34" charset="0"/>
              <a:buChar char="•"/>
            </a:pPr>
            <a:r>
              <a:rPr lang="cs-CZ" b="0" i="0" u="none" strike="noStrike">
                <a:solidFill>
                  <a:schemeClr val="bg1"/>
                </a:solidFill>
                <a:effectLst/>
                <a:latin typeface="Arial" panose="020B0604020202020204" pitchFamily="34" charset="0"/>
              </a:rPr>
              <a:t>Snažíme se být nápomocni a stále hledáme cesty,  jak co nejlépe pomoci žadatelům a příjemcům</a:t>
            </a:r>
            <a:r>
              <a:rPr lang="en-US" b="0" i="0">
                <a:solidFill>
                  <a:schemeClr val="bg1"/>
                </a:solidFill>
                <a:effectLst/>
                <a:latin typeface="Arial" panose="020B0604020202020204" pitchFamily="34" charset="0"/>
              </a:rPr>
              <a:t>​</a:t>
            </a:r>
            <a:endParaRPr lang="en-US">
              <a:solidFill>
                <a:schemeClr val="bg1"/>
              </a:solidFill>
              <a:latin typeface="Arial" panose="020B0604020202020204" pitchFamily="34" charset="0"/>
            </a:endParaRPr>
          </a:p>
          <a:p>
            <a:pPr marL="285750" indent="-285750" fontAlgn="base">
              <a:lnSpc>
                <a:spcPts val="2700"/>
              </a:lnSpc>
              <a:buFont typeface="Arial" panose="020B0604020202020204" pitchFamily="34" charset="0"/>
              <a:buChar char="•"/>
            </a:pPr>
            <a:r>
              <a:rPr lang="pt-BR" b="0" i="0" u="none" strike="noStrike">
                <a:solidFill>
                  <a:schemeClr val="bg1"/>
                </a:solidFill>
                <a:effectLst/>
                <a:latin typeface="Arial" panose="020B0604020202020204" pitchFamily="34" charset="0"/>
              </a:rPr>
              <a:t>Podílíme se na nastavení nového </a:t>
            </a:r>
            <a:r>
              <a:rPr lang="cs-CZ" b="0" i="0" u="none" strike="noStrike">
                <a:solidFill>
                  <a:schemeClr val="bg1"/>
                </a:solidFill>
                <a:effectLst/>
                <a:latin typeface="Arial" panose="020B0604020202020204" pitchFamily="34" charset="0"/>
              </a:rPr>
              <a:t>období I</a:t>
            </a:r>
            <a:r>
              <a:rPr lang="pt-BR" b="0" i="0" u="none" strike="noStrike">
                <a:solidFill>
                  <a:schemeClr val="bg1"/>
                </a:solidFill>
                <a:effectLst/>
                <a:latin typeface="Arial" panose="020B0604020202020204" pitchFamily="34" charset="0"/>
              </a:rPr>
              <a:t>ROP 202</a:t>
            </a:r>
            <a:r>
              <a:rPr lang="cs-CZ" b="0" i="0" u="none" strike="noStrike">
                <a:solidFill>
                  <a:schemeClr val="bg1"/>
                </a:solidFill>
                <a:effectLst/>
                <a:latin typeface="Arial" panose="020B0604020202020204" pitchFamily="34" charset="0"/>
              </a:rPr>
              <a:t>1</a:t>
            </a:r>
            <a:r>
              <a:rPr lang="pt-BR" b="0" i="0" u="none" strike="noStrike">
                <a:solidFill>
                  <a:schemeClr val="bg1"/>
                </a:solidFill>
                <a:effectLst/>
                <a:latin typeface="Arial" panose="020B0604020202020204" pitchFamily="34" charset="0"/>
              </a:rPr>
              <a:t> - 2027</a:t>
            </a:r>
            <a:r>
              <a:rPr lang="en-US" b="0" i="0">
                <a:solidFill>
                  <a:schemeClr val="bg1"/>
                </a:solidFill>
                <a:effectLst/>
                <a:latin typeface="Arial" panose="020B0604020202020204" pitchFamily="34" charset="0"/>
              </a:rPr>
              <a:t>​</a:t>
            </a:r>
            <a:endParaRPr lang="en-US">
              <a:solidFill>
                <a:schemeClr val="bg1"/>
              </a:solidFill>
              <a:latin typeface="Arial" panose="020B0604020202020204" pitchFamily="34" charset="0"/>
            </a:endParaRPr>
          </a:p>
          <a:p>
            <a:pPr lvl="1">
              <a:lnSpc>
                <a:spcPct val="150000"/>
              </a:lnSpc>
              <a:buClr>
                <a:srgbClr val="1D70B8"/>
              </a:buClr>
            </a:pPr>
            <a:endParaRPr lang="cs-CZ">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6876691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8EAF4E26-F01B-41FE-9222-0C553C995B39}"/>
              </a:ext>
            </a:extLst>
          </p:cNvPr>
          <p:cNvPicPr/>
          <p:nvPr/>
        </p:nvPicPr>
        <p:blipFill>
          <a:blip r:embed="rId2"/>
          <a:srcRect l="5537" r="5537"/>
          <a:stretch/>
        </p:blipFill>
        <p:spPr>
          <a:xfrm>
            <a:off x="20" y="1"/>
            <a:ext cx="9143980" cy="6857999"/>
          </a:xfrm>
          <a:prstGeom prst="rect">
            <a:avLst/>
          </a:prstGeom>
          <a:effectLst>
            <a:glow>
              <a:schemeClr val="accent1">
                <a:alpha val="40000"/>
              </a:schemeClr>
            </a:glow>
          </a:effectLst>
        </p:spPr>
      </p:pic>
      <p:sp>
        <p:nvSpPr>
          <p:cNvPr id="4" name="TextovéPole 3">
            <a:extLst>
              <a:ext uri="{FF2B5EF4-FFF2-40B4-BE49-F238E27FC236}">
                <a16:creationId xmlns:a16="http://schemas.microsoft.com/office/drawing/2014/main" id="{691A38AC-5FF8-4711-9AA6-40AE3A80CEB0}"/>
              </a:ext>
            </a:extLst>
          </p:cNvPr>
          <p:cNvSpPr txBox="1"/>
          <p:nvPr/>
        </p:nvSpPr>
        <p:spPr>
          <a:xfrm>
            <a:off x="117466" y="58724"/>
            <a:ext cx="8100437" cy="584775"/>
          </a:xfrm>
          <a:prstGeom prst="rect">
            <a:avLst/>
          </a:prstGeom>
          <a:solidFill>
            <a:srgbClr val="0B55A2">
              <a:alpha val="74000"/>
            </a:srgbClr>
          </a:solidFill>
        </p:spPr>
        <p:txBody>
          <a:bodyPr wrap="square">
            <a:spAutoFit/>
          </a:bodyPr>
          <a:lstStyle/>
          <a:p>
            <a:pPr defTabSz="914400">
              <a:buClr>
                <a:srgbClr val="000000"/>
              </a:buClr>
              <a:defRPr/>
            </a:pPr>
            <a:r>
              <a:rPr kumimoji="0" lang="cs-CZ" sz="3200" b="1"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Arial"/>
              </a:rPr>
              <a:t>Příklad: Vybavení pro intenzivní péči</a:t>
            </a:r>
            <a:endParaRPr kumimoji="0" lang="cs-CZ" sz="3200" b="1" i="0" u="none" strike="noStrike" kern="0" cap="none" spc="0" normalizeH="0" baseline="0" noProof="0">
              <a:ln>
                <a:noFill/>
              </a:ln>
              <a:solidFill>
                <a:srgbClr val="FFFFFF"/>
              </a:solidFill>
              <a:effectLst/>
              <a:uLnTx/>
              <a:uFillTx/>
              <a:latin typeface="Arial"/>
              <a:cs typeface="Arial"/>
              <a:sym typeface="Arial"/>
            </a:endParaRPr>
          </a:p>
        </p:txBody>
      </p:sp>
    </p:spTree>
    <p:extLst>
      <p:ext uri="{BB962C8B-B14F-4D97-AF65-F5344CB8AC3E}">
        <p14:creationId xmlns:p14="http://schemas.microsoft.com/office/powerpoint/2010/main" val="366967371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0420F8FD-768A-4636-9469-BE93B6ED21AC}"/>
              </a:ext>
            </a:extLst>
          </p:cNvPr>
          <p:cNvPicPr>
            <a:picLocks noChangeAspect="1"/>
          </p:cNvPicPr>
          <p:nvPr/>
        </p:nvPicPr>
        <p:blipFill>
          <a:blip r:embed="rId2"/>
          <a:srcRect l="5593" r="5593"/>
          <a:stretch/>
        </p:blipFill>
        <p:spPr>
          <a:xfrm>
            <a:off x="0" y="0"/>
            <a:ext cx="9143980" cy="6857999"/>
          </a:xfrm>
          <a:prstGeom prst="rect">
            <a:avLst/>
          </a:prstGeom>
        </p:spPr>
      </p:pic>
      <p:sp>
        <p:nvSpPr>
          <p:cNvPr id="4" name="Nadpis 1">
            <a:extLst>
              <a:ext uri="{FF2B5EF4-FFF2-40B4-BE49-F238E27FC236}">
                <a16:creationId xmlns:a16="http://schemas.microsoft.com/office/drawing/2014/main" id="{8B8297CB-A462-4266-8EDD-EDB8E8126634}"/>
              </a:ext>
            </a:extLst>
          </p:cNvPr>
          <p:cNvSpPr txBox="1">
            <a:spLocks/>
          </p:cNvSpPr>
          <p:nvPr/>
        </p:nvSpPr>
        <p:spPr>
          <a:xfrm>
            <a:off x="335560" y="5474987"/>
            <a:ext cx="8505986" cy="744836"/>
          </a:xfrm>
          <a:prstGeom prst="rect">
            <a:avLst/>
          </a:prstGeom>
          <a:solidFill>
            <a:srgbClr val="0B55A2">
              <a:alpha val="74000"/>
            </a:srgbClr>
          </a:solidFill>
          <a:ln>
            <a:noFill/>
          </a:ln>
        </p:spPr>
        <p:txBody>
          <a:bodyPr vert="horz" lIns="91440" tIns="45720" rIns="91440" bIns="45720" rtlCol="0" anchor="ct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2400">
                <a:solidFill>
                  <a:schemeClr val="bg1"/>
                </a:solidFill>
              </a:rPr>
              <a:t>Specifický cíl  4.4 </a:t>
            </a:r>
            <a:br>
              <a:rPr lang="cs-CZ" sz="2400">
                <a:solidFill>
                  <a:schemeClr val="bg1"/>
                </a:solidFill>
              </a:rPr>
            </a:br>
            <a:r>
              <a:rPr kumimoji="0" lang="cs-CZ" sz="2400" b="1" i="0" u="none" strike="noStrike" kern="1200" cap="none" spc="0" normalizeH="0" baseline="0" noProof="0">
                <a:ln>
                  <a:noFill/>
                </a:ln>
                <a:solidFill>
                  <a:schemeClr val="bg1"/>
                </a:solidFill>
                <a:effectLst/>
                <a:uLnTx/>
                <a:uFillTx/>
                <a:latin typeface="Arial" panose="020B0604020202020204" pitchFamily="34" charset="0"/>
                <a:ea typeface="+mj-ea"/>
                <a:cs typeface="Arial" panose="020B0604020202020204" pitchFamily="34" charset="0"/>
              </a:rPr>
              <a:t>Kulturní dědictví a cestovní ruch</a:t>
            </a:r>
            <a:endParaRPr lang="en-US" sz="2400">
              <a:solidFill>
                <a:schemeClr val="bg1"/>
              </a:solidFill>
            </a:endParaRPr>
          </a:p>
        </p:txBody>
      </p:sp>
    </p:spTree>
    <p:extLst>
      <p:ext uri="{BB962C8B-B14F-4D97-AF65-F5344CB8AC3E}">
        <p14:creationId xmlns:p14="http://schemas.microsoft.com/office/powerpoint/2010/main" val="347247307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077218"/>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Specifický cíl 4.4</a:t>
            </a:r>
            <a:br>
              <a:rPr kumimoji="0" lang="cs-CZ" sz="3200" b="1" i="0" u="none" strike="noStrike" kern="0" cap="none" spc="0" normalizeH="0" baseline="0" noProof="0">
                <a:ln>
                  <a:noFill/>
                </a:ln>
                <a:solidFill>
                  <a:schemeClr val="bg1"/>
                </a:solidFill>
                <a:effectLst/>
                <a:uLnTx/>
                <a:uFillTx/>
                <a:latin typeface="Arial"/>
                <a:cs typeface="Arial"/>
                <a:sym typeface="Arial"/>
              </a:rPr>
            </a:br>
            <a:r>
              <a:rPr kumimoji="0" lang="cs-CZ" sz="3200" b="1" i="0" u="none" strike="noStrike" kern="0" cap="none" spc="0" normalizeH="0" baseline="0" noProof="0">
                <a:ln>
                  <a:noFill/>
                </a:ln>
                <a:solidFill>
                  <a:schemeClr val="bg1"/>
                </a:solidFill>
                <a:effectLst/>
                <a:uLnTx/>
                <a:uFillTx/>
                <a:latin typeface="Arial"/>
                <a:cs typeface="Arial"/>
                <a:sym typeface="Arial"/>
              </a:rPr>
              <a:t>Kulturní dědictví a cestovní ruch</a:t>
            </a:r>
            <a:endParaRPr lang="cs-CZ" sz="2000" kern="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565910" y="1654495"/>
            <a:ext cx="8012179" cy="4524828"/>
          </a:xfrm>
          <a:prstGeom prst="rect">
            <a:avLst/>
          </a:prstGeom>
          <a:noFill/>
        </p:spPr>
        <p:txBody>
          <a:bodyPr wrap="square" lIns="91440" tIns="45720" rIns="91440" bIns="45720" anchor="t">
            <a:spAutoFit/>
          </a:bodyPr>
          <a:lstStyle/>
          <a:p>
            <a:pPr>
              <a:lnSpc>
                <a:spcPct val="150000"/>
              </a:lnSpc>
            </a:pPr>
            <a:r>
              <a:rPr lang="cs-CZ" sz="1800" b="1" dirty="0">
                <a:solidFill>
                  <a:schemeClr val="bg1"/>
                </a:solidFill>
              </a:rPr>
              <a:t>Revitalizace, odborná infrastruktura a vybavení pro:</a:t>
            </a:r>
            <a:r>
              <a:rPr lang="cs-CZ" b="1" dirty="0">
                <a:solidFill>
                  <a:schemeClr val="bg1"/>
                </a:solidFill>
              </a:rPr>
              <a:t> </a:t>
            </a:r>
            <a:endParaRPr lang="cs-CZ" sz="1800" b="1">
              <a:solidFill>
                <a:schemeClr val="bg1"/>
              </a:solidFill>
            </a:endParaRPr>
          </a:p>
          <a:p>
            <a:pPr marL="457200" lvl="1" indent="0">
              <a:lnSpc>
                <a:spcPct val="150000"/>
              </a:lnSpc>
              <a:buNone/>
            </a:pPr>
            <a:r>
              <a:rPr lang="cs-CZ" sz="1600" b="1" dirty="0">
                <a:solidFill>
                  <a:schemeClr val="bg1"/>
                </a:solidFill>
              </a:rPr>
              <a:t>Národní kulturní památky + UNESCO památky + památky z Indikativního seznamu UNESCO </a:t>
            </a:r>
            <a:r>
              <a:rPr lang="cs-CZ" sz="1600" dirty="0">
                <a:solidFill>
                  <a:schemeClr val="bg1"/>
                </a:solidFill>
              </a:rPr>
              <a:t>(individuální projekty)</a:t>
            </a:r>
            <a:endParaRPr lang="cs-CZ" sz="1600" b="1" dirty="0">
              <a:solidFill>
                <a:schemeClr val="bg1"/>
              </a:solidFill>
            </a:endParaRPr>
          </a:p>
          <a:p>
            <a:pPr lvl="1">
              <a:lnSpc>
                <a:spcPct val="150000"/>
              </a:lnSpc>
            </a:pPr>
            <a:r>
              <a:rPr lang="cs-CZ" sz="1600" b="1" dirty="0">
                <a:solidFill>
                  <a:schemeClr val="bg1"/>
                </a:solidFill>
              </a:rPr>
              <a:t>Národní kulturní památky + kulturní památky + UNESCO památky + památky z Indikativního seznamu UNESCO  </a:t>
            </a:r>
            <a:r>
              <a:rPr lang="cs-CZ" sz="1600" dirty="0">
                <a:solidFill>
                  <a:schemeClr val="bg1"/>
                </a:solidFill>
              </a:rPr>
              <a:t>(ITI projekty)</a:t>
            </a:r>
            <a:endParaRPr lang="cs-CZ" sz="1600" dirty="0">
              <a:solidFill>
                <a:schemeClr val="bg1"/>
              </a:solidFill>
              <a:cs typeface="Arial"/>
            </a:endParaRPr>
          </a:p>
          <a:p>
            <a:pPr lvl="1">
              <a:lnSpc>
                <a:spcPct val="150000"/>
              </a:lnSpc>
            </a:pPr>
            <a:endParaRPr lang="cs-CZ" sz="1600" b="1" dirty="0">
              <a:solidFill>
                <a:schemeClr val="bg1"/>
              </a:solidFill>
            </a:endParaRPr>
          </a:p>
          <a:p>
            <a:pPr marL="457200" lvl="1" indent="0">
              <a:lnSpc>
                <a:spcPct val="150000"/>
              </a:lnSpc>
              <a:buNone/>
            </a:pPr>
            <a:r>
              <a:rPr lang="cs-CZ" sz="1600" b="1" dirty="0">
                <a:solidFill>
                  <a:schemeClr val="bg1"/>
                </a:solidFill>
              </a:rPr>
              <a:t>Krajská, státní a obecní muzea</a:t>
            </a:r>
            <a:endParaRPr lang="cs-CZ" sz="1600" b="1" dirty="0">
              <a:solidFill>
                <a:schemeClr val="bg1"/>
              </a:solidFill>
              <a:cs typeface="Arial"/>
            </a:endParaRPr>
          </a:p>
          <a:p>
            <a:pPr marL="457200" lvl="1" indent="0">
              <a:lnSpc>
                <a:spcPct val="150000"/>
              </a:lnSpc>
              <a:buNone/>
            </a:pPr>
            <a:endParaRPr lang="cs-CZ" sz="1600" b="1">
              <a:solidFill>
                <a:schemeClr val="bg1"/>
              </a:solidFill>
            </a:endParaRPr>
          </a:p>
          <a:p>
            <a:pPr marL="457200" lvl="1" indent="0">
              <a:lnSpc>
                <a:spcPct val="150000"/>
              </a:lnSpc>
              <a:buNone/>
            </a:pPr>
            <a:r>
              <a:rPr lang="cs-CZ" sz="1600" b="1" dirty="0">
                <a:solidFill>
                  <a:schemeClr val="bg1"/>
                </a:solidFill>
              </a:rPr>
              <a:t>Knihovny vykonávající regionální funkce, základní knihovny obcí od 10 tis. obyvatel a základní knihovny se specializovaným knihovním fondem</a:t>
            </a:r>
            <a:endParaRPr lang="cs-CZ" sz="1600" b="1" dirty="0">
              <a:solidFill>
                <a:schemeClr val="bg1"/>
              </a:solidFill>
              <a:cs typeface="Arial"/>
            </a:endParaRPr>
          </a:p>
          <a:p>
            <a:pPr marL="0" indent="0">
              <a:lnSpc>
                <a:spcPct val="150000"/>
              </a:lnSpc>
              <a:buNone/>
            </a:pPr>
            <a:r>
              <a:rPr lang="cs-CZ" sz="1600" dirty="0">
                <a:solidFill>
                  <a:schemeClr val="bg1"/>
                </a:solidFill>
              </a:rPr>
              <a:t>	</a:t>
            </a:r>
            <a:r>
              <a:rPr lang="cs-CZ" sz="1600" u="sng" dirty="0">
                <a:solidFill>
                  <a:schemeClr val="bg1"/>
                </a:solidFill>
              </a:rPr>
              <a:t>Příklady:</a:t>
            </a:r>
            <a:r>
              <a:rPr lang="cs-CZ" sz="1600" dirty="0">
                <a:solidFill>
                  <a:schemeClr val="bg1"/>
                </a:solidFill>
              </a:rPr>
              <a:t> Expozice, depozitáře, návštěvnická centra, technické zázemí, 	edukační centra, konzervace a restaurování, revitalizace, parky u 	památek</a:t>
            </a:r>
            <a:endParaRPr lang="cs-CZ" sz="1600" dirty="0">
              <a:solidFill>
                <a:schemeClr val="bg1"/>
              </a:solidFill>
              <a:cs typeface="Arial"/>
            </a:endParaRPr>
          </a:p>
        </p:txBody>
      </p:sp>
      <p:pic>
        <p:nvPicPr>
          <p:cNvPr id="9" name="Grafický objekt 8" descr="Scéna na hradě">
            <a:extLst>
              <a:ext uri="{FF2B5EF4-FFF2-40B4-BE49-F238E27FC236}">
                <a16:creationId xmlns:a16="http://schemas.microsoft.com/office/drawing/2014/main" id="{71974AA3-E609-4EF9-A854-DB2CFFA822C2}"/>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73653" y="2129005"/>
            <a:ext cx="379791" cy="379791"/>
          </a:xfrm>
          <a:prstGeom prst="rect">
            <a:avLst/>
          </a:prstGeom>
        </p:spPr>
      </p:pic>
      <p:pic>
        <p:nvPicPr>
          <p:cNvPr id="10" name="Grafický objekt 9" descr="Banka">
            <a:extLst>
              <a:ext uri="{FF2B5EF4-FFF2-40B4-BE49-F238E27FC236}">
                <a16:creationId xmlns:a16="http://schemas.microsoft.com/office/drawing/2014/main" id="{41898B4E-7074-42BA-9B25-426AC4E3A03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57834" y="3944492"/>
            <a:ext cx="379791" cy="379791"/>
          </a:xfrm>
          <a:prstGeom prst="rect">
            <a:avLst/>
          </a:prstGeom>
        </p:spPr>
      </p:pic>
      <p:pic>
        <p:nvPicPr>
          <p:cNvPr id="11" name="Grafický objekt 10" descr="Knihy">
            <a:extLst>
              <a:ext uri="{FF2B5EF4-FFF2-40B4-BE49-F238E27FC236}">
                <a16:creationId xmlns:a16="http://schemas.microsoft.com/office/drawing/2014/main" id="{2BF11FFD-D117-47DF-A469-121DF6D2021C}"/>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70073" y="4735459"/>
            <a:ext cx="379791" cy="379791"/>
          </a:xfrm>
          <a:prstGeom prst="rect">
            <a:avLst/>
          </a:prstGeom>
        </p:spPr>
      </p:pic>
    </p:spTree>
    <p:extLst>
      <p:ext uri="{BB962C8B-B14F-4D97-AF65-F5344CB8AC3E}">
        <p14:creationId xmlns:p14="http://schemas.microsoft.com/office/powerpoint/2010/main" val="53353341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077218"/>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Specifický cíl 4.4</a:t>
            </a:r>
            <a:br>
              <a:rPr kumimoji="0" lang="cs-CZ" sz="3200" b="1" i="0" u="none" strike="noStrike" kern="0" cap="none" spc="0" normalizeH="0" baseline="0" noProof="0">
                <a:ln>
                  <a:noFill/>
                </a:ln>
                <a:solidFill>
                  <a:schemeClr val="bg1"/>
                </a:solidFill>
                <a:effectLst/>
                <a:uLnTx/>
                <a:uFillTx/>
                <a:latin typeface="Arial"/>
                <a:cs typeface="Arial"/>
                <a:sym typeface="Arial"/>
              </a:rPr>
            </a:br>
            <a:r>
              <a:rPr kumimoji="0" lang="cs-CZ" sz="3200" b="1" i="0" u="none" strike="noStrike" kern="0" cap="none" spc="0" normalizeH="0" baseline="0" noProof="0">
                <a:ln>
                  <a:noFill/>
                </a:ln>
                <a:solidFill>
                  <a:schemeClr val="bg1"/>
                </a:solidFill>
                <a:effectLst/>
                <a:uLnTx/>
                <a:uFillTx/>
                <a:latin typeface="Arial"/>
                <a:cs typeface="Arial"/>
                <a:sym typeface="Arial"/>
              </a:rPr>
              <a:t>Kulturní dědictví a cestovní ruch</a:t>
            </a:r>
            <a:endParaRPr lang="cs-CZ" sz="2000" kern="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565910" y="1843131"/>
            <a:ext cx="8012179" cy="3365024"/>
          </a:xfrm>
          <a:prstGeom prst="rect">
            <a:avLst/>
          </a:prstGeom>
          <a:noFill/>
        </p:spPr>
        <p:txBody>
          <a:bodyPr wrap="square" lIns="91440" tIns="45720" rIns="91440" bIns="45720" anchor="t">
            <a:spAutoFit/>
          </a:bodyPr>
          <a:lstStyle/>
          <a:p>
            <a:pPr marL="0" lvl="0" indent="0">
              <a:lnSpc>
                <a:spcPct val="150000"/>
              </a:lnSpc>
              <a:buNone/>
            </a:pPr>
            <a:r>
              <a:rPr lang="cs-CZ" sz="2000" b="1" dirty="0">
                <a:solidFill>
                  <a:schemeClr val="bg1"/>
                </a:solidFill>
              </a:rPr>
              <a:t>Veřejná infrastruktura udržitelného cestovního ruchu</a:t>
            </a:r>
          </a:p>
          <a:p>
            <a:pPr marL="285750" indent="-285750">
              <a:lnSpc>
                <a:spcPct val="150000"/>
              </a:lnSpc>
              <a:buFont typeface="Arial"/>
              <a:buChar char="•"/>
            </a:pPr>
            <a:r>
              <a:rPr lang="cs-CZ" sz="1600" dirty="0">
                <a:solidFill>
                  <a:schemeClr val="bg1"/>
                </a:solidFill>
              </a:rPr>
              <a:t>i ve zvláště chráněných územích, se stanoviskem AOPK</a:t>
            </a:r>
            <a:endParaRPr lang="cs-CZ" sz="1600" dirty="0">
              <a:solidFill>
                <a:schemeClr val="bg1"/>
              </a:solidFill>
              <a:cs typeface="Arial" panose="020B0604020202020204"/>
            </a:endParaRPr>
          </a:p>
          <a:p>
            <a:pPr>
              <a:lnSpc>
                <a:spcPct val="150000"/>
              </a:lnSpc>
            </a:pPr>
            <a:endParaRPr lang="cs-CZ" u="sng" dirty="0">
              <a:solidFill>
                <a:schemeClr val="bg1"/>
              </a:solidFill>
            </a:endParaRPr>
          </a:p>
          <a:p>
            <a:pPr marL="0" indent="0">
              <a:lnSpc>
                <a:spcPct val="150000"/>
              </a:lnSpc>
              <a:buNone/>
            </a:pPr>
            <a:r>
              <a:rPr lang="cs-CZ" sz="1800" u="sng" dirty="0">
                <a:solidFill>
                  <a:schemeClr val="bg1"/>
                </a:solidFill>
              </a:rPr>
              <a:t>Příklady:</a:t>
            </a:r>
            <a:r>
              <a:rPr lang="cs-CZ" sz="1800" dirty="0">
                <a:solidFill>
                  <a:schemeClr val="bg1"/>
                </a:solidFill>
              </a:rPr>
              <a:t> Doprovodná infrastruktura cestovního ruchu - záchytná 	parkoviště, odpočívadla, sociální zařízení, veřejná infrastruktura pro 	vodáckou a vodní turistiku / rekreační plavbu); turistická informační 	centra; budování turistických tras a revitalizace sítě značení; 	</a:t>
            </a:r>
            <a:br>
              <a:rPr lang="cs-CZ" sz="1800" dirty="0"/>
            </a:br>
            <a:r>
              <a:rPr lang="cs-CZ" sz="1800" dirty="0">
                <a:solidFill>
                  <a:schemeClr val="bg1"/>
                </a:solidFill>
              </a:rPr>
              <a:t>	naučné 	stezky, navigační systémy měst a obcí</a:t>
            </a:r>
            <a:endParaRPr lang="cs-CZ" sz="1800">
              <a:solidFill>
                <a:schemeClr val="bg1"/>
              </a:solidFill>
              <a:cs typeface="Arial"/>
            </a:endParaRPr>
          </a:p>
        </p:txBody>
      </p:sp>
      <p:pic>
        <p:nvPicPr>
          <p:cNvPr id="8" name="Grafický objekt 7" descr="Túra">
            <a:extLst>
              <a:ext uri="{FF2B5EF4-FFF2-40B4-BE49-F238E27FC236}">
                <a16:creationId xmlns:a16="http://schemas.microsoft.com/office/drawing/2014/main" id="{132A1A3E-5D0B-4464-AF1F-80B059DA46A5}"/>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14969" y="1943481"/>
            <a:ext cx="386442" cy="386442"/>
          </a:xfrm>
          <a:prstGeom prst="rect">
            <a:avLst/>
          </a:prstGeom>
        </p:spPr>
      </p:pic>
    </p:spTree>
    <p:extLst>
      <p:ext uri="{BB962C8B-B14F-4D97-AF65-F5344CB8AC3E}">
        <p14:creationId xmlns:p14="http://schemas.microsoft.com/office/powerpoint/2010/main" val="87638193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7411BE36-9206-4E53-9576-73BB360E4845}"/>
              </a:ext>
            </a:extLst>
          </p:cNvPr>
          <p:cNvSpPr txBox="1"/>
          <p:nvPr/>
        </p:nvSpPr>
        <p:spPr>
          <a:xfrm>
            <a:off x="502647" y="498020"/>
            <a:ext cx="8138707" cy="1384995"/>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Specifický cíl 4.4</a:t>
            </a:r>
            <a:br>
              <a:rPr kumimoji="0" lang="cs-CZ" sz="3200" b="1" i="0" u="none" strike="noStrike" kern="0" cap="none" spc="0" normalizeH="0" baseline="0" noProof="0">
                <a:ln>
                  <a:noFill/>
                </a:ln>
                <a:solidFill>
                  <a:schemeClr val="bg1"/>
                </a:solidFill>
                <a:effectLst/>
                <a:uLnTx/>
                <a:uFillTx/>
                <a:latin typeface="Arial"/>
                <a:cs typeface="Arial"/>
                <a:sym typeface="Arial"/>
              </a:rPr>
            </a:br>
            <a:r>
              <a:rPr kumimoji="0" lang="cs-CZ" sz="3200" b="1" i="0" u="none" strike="noStrike" kern="0" cap="none" spc="0" normalizeH="0" baseline="0" noProof="0">
                <a:ln>
                  <a:noFill/>
                </a:ln>
                <a:solidFill>
                  <a:schemeClr val="bg1"/>
                </a:solidFill>
                <a:effectLst/>
                <a:uLnTx/>
                <a:uFillTx/>
                <a:latin typeface="Arial"/>
                <a:cs typeface="Arial"/>
                <a:sym typeface="Arial"/>
              </a:rPr>
              <a:t>Kulturní dědictví a cestovní ruch</a:t>
            </a:r>
          </a:p>
          <a:p>
            <a:pPr algn="ctr" defTabSz="914400">
              <a:buClr>
                <a:srgbClr val="000000"/>
              </a:buClr>
              <a:buFont typeface="Arial"/>
              <a:buNone/>
            </a:pPr>
            <a:r>
              <a:rPr lang="cs-CZ" sz="2000" kern="0">
                <a:solidFill>
                  <a:schemeClr val="bg1"/>
                </a:solidFill>
                <a:latin typeface="Arial"/>
                <a:cs typeface="Arial"/>
                <a:sym typeface="Arial"/>
              </a:rPr>
              <a:t>Aktuální stav přípravy SC</a:t>
            </a:r>
            <a:endParaRPr lang="cs-CZ" sz="2000" kern="0">
              <a:solidFill>
                <a:schemeClr val="bg1"/>
              </a:solidFill>
              <a:cs typeface="Arial" panose="020B0604020202020204" pitchFamily="34" charset="0"/>
              <a:sym typeface="Arial"/>
            </a:endParaRPr>
          </a:p>
        </p:txBody>
      </p:sp>
      <p:sp>
        <p:nvSpPr>
          <p:cNvPr id="6" name="TextovéPole 5">
            <a:extLst>
              <a:ext uri="{FF2B5EF4-FFF2-40B4-BE49-F238E27FC236}">
                <a16:creationId xmlns:a16="http://schemas.microsoft.com/office/drawing/2014/main" id="{0E31F0F2-2E67-4650-A15B-CD0DEC077AF5}"/>
              </a:ext>
            </a:extLst>
          </p:cNvPr>
          <p:cNvSpPr txBox="1"/>
          <p:nvPr/>
        </p:nvSpPr>
        <p:spPr>
          <a:xfrm>
            <a:off x="778974" y="2008938"/>
            <a:ext cx="8012179" cy="4109330"/>
          </a:xfrm>
          <a:prstGeom prst="rect">
            <a:avLst/>
          </a:prstGeom>
          <a:noFill/>
        </p:spPr>
        <p:txBody>
          <a:bodyPr wrap="square">
            <a:spAutoFit/>
          </a:bodyPr>
          <a:lstStyle/>
          <a:p>
            <a:pPr marL="214313" indent="-214313">
              <a:lnSpc>
                <a:spcPct val="150000"/>
              </a:lnSpc>
              <a:buFont typeface="Arial" panose="020B0604020202020204" pitchFamily="34" charset="0"/>
              <a:buChar char="•"/>
            </a:pPr>
            <a:r>
              <a:rPr lang="cs-CZ" sz="1600" dirty="0">
                <a:solidFill>
                  <a:schemeClr val="bg1"/>
                </a:solidFill>
              </a:rPr>
              <a:t>1. vyhlášenou výzvou ve SC 4.4 bude výzva v aktivitě „knihovny“</a:t>
            </a:r>
          </a:p>
          <a:p>
            <a:pPr marL="214313" indent="-214313">
              <a:lnSpc>
                <a:spcPct val="150000"/>
              </a:lnSpc>
              <a:buFont typeface="Arial" panose="020B0604020202020204" pitchFamily="34" charset="0"/>
              <a:buChar char="•"/>
            </a:pPr>
            <a:r>
              <a:rPr lang="cs-CZ" sz="1600" dirty="0">
                <a:solidFill>
                  <a:schemeClr val="bg1"/>
                </a:solidFill>
              </a:rPr>
              <a:t>ŘO IROP ve spolupráci s Národní knihovnou připravilo na webových stránkách INFORMACE PRO KNIHOVNY </a:t>
            </a:r>
            <a:r>
              <a:rPr lang="cs-CZ" sz="1600" dirty="0">
                <a:solidFill>
                  <a:schemeClr val="bg1"/>
                </a:solidFill>
                <a:hlinkClick r:id="rId2">
                  <a:extLst>
                    <a:ext uri="{A12FA001-AC4F-418D-AE19-62706E023703}">
                      <ahyp:hlinkClr xmlns:ahyp="http://schemas.microsoft.com/office/drawing/2018/hyperlinkcolor" val="tx"/>
                    </a:ext>
                  </a:extLst>
                </a:hlinkClick>
              </a:rPr>
              <a:t>https://ipk.nkp.cz/programy-podpory/irop-2021-2027 sekci IROP 2021-2027</a:t>
            </a:r>
            <a:r>
              <a:rPr lang="cs-CZ" sz="1600" dirty="0">
                <a:solidFill>
                  <a:schemeClr val="bg1"/>
                </a:solidFill>
              </a:rPr>
              <a:t>, orientační přehled seznamů podporovaných knihoven.</a:t>
            </a:r>
          </a:p>
          <a:p>
            <a:pPr marL="214313" indent="-214313">
              <a:lnSpc>
                <a:spcPct val="150000"/>
              </a:lnSpc>
              <a:buFont typeface="Arial" panose="020B0604020202020204" pitchFamily="34" charset="0"/>
              <a:buChar char="•"/>
            </a:pPr>
            <a:r>
              <a:rPr lang="cs-CZ" sz="1600" dirty="0">
                <a:solidFill>
                  <a:schemeClr val="bg1"/>
                </a:solidFill>
              </a:rPr>
              <a:t>Pokud bude knihovna současně památkou, může si žadatel zvolit aktivitu  „památky“ nebo „knihovny“  </a:t>
            </a:r>
          </a:p>
          <a:p>
            <a:pPr marL="214313" indent="-214313">
              <a:lnSpc>
                <a:spcPct val="150000"/>
              </a:lnSpc>
              <a:buFont typeface="Arial" panose="020B0604020202020204" pitchFamily="34" charset="0"/>
              <a:buChar char="•"/>
            </a:pPr>
            <a:r>
              <a:rPr lang="cs-CZ" sz="1600" dirty="0">
                <a:solidFill>
                  <a:schemeClr val="bg1"/>
                </a:solidFill>
              </a:rPr>
              <a:t>Výstupy projektu v aktivitě „knihovny“ musí být bezbariérové (jedná se o budovy občanské vybavenosti)</a:t>
            </a:r>
          </a:p>
          <a:p>
            <a:pPr marL="214313" indent="-214313">
              <a:lnSpc>
                <a:spcPct val="150000"/>
              </a:lnSpc>
              <a:buFont typeface="Arial" panose="020B0604020202020204" pitchFamily="34" charset="0"/>
              <a:buChar char="•"/>
            </a:pPr>
            <a:r>
              <a:rPr lang="cs-CZ" sz="1600" dirty="0">
                <a:solidFill>
                  <a:schemeClr val="bg1"/>
                </a:solidFill>
              </a:rPr>
              <a:t>V případě realizace projektu, kde budou součástí opatření ke snížení energetické spotřeby, mohou být výdaje na tato opatření zařazeny mezi způsobilé (opatření nebude povinné) </a:t>
            </a:r>
          </a:p>
        </p:txBody>
      </p:sp>
      <p:pic>
        <p:nvPicPr>
          <p:cNvPr id="2" name="Grafický objekt 1" descr="Knihy">
            <a:extLst>
              <a:ext uri="{FF2B5EF4-FFF2-40B4-BE49-F238E27FC236}">
                <a16:creationId xmlns:a16="http://schemas.microsoft.com/office/drawing/2014/main" id="{FA0C063C-5E6F-10D2-CE65-EF2089E627C7}"/>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12751" y="2157924"/>
            <a:ext cx="379791" cy="379791"/>
          </a:xfrm>
          <a:prstGeom prst="rect">
            <a:avLst/>
          </a:prstGeom>
        </p:spPr>
      </p:pic>
    </p:spTree>
    <p:extLst>
      <p:ext uri="{BB962C8B-B14F-4D97-AF65-F5344CB8AC3E}">
        <p14:creationId xmlns:p14="http://schemas.microsoft.com/office/powerpoint/2010/main" val="82484236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12FC86BC-8B24-415A-B2EB-21FF49D75089}"/>
              </a:ext>
            </a:extLst>
          </p:cNvPr>
          <p:cNvSpPr txBox="1"/>
          <p:nvPr/>
        </p:nvSpPr>
        <p:spPr>
          <a:xfrm>
            <a:off x="463097" y="474290"/>
            <a:ext cx="8138707" cy="1384995"/>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Specifický cíl 4.4</a:t>
            </a:r>
            <a:br>
              <a:rPr kumimoji="0" lang="cs-CZ" sz="3200" b="1" i="0" u="none" strike="noStrike" kern="0" cap="none" spc="0" normalizeH="0" baseline="0" noProof="0">
                <a:ln>
                  <a:noFill/>
                </a:ln>
                <a:solidFill>
                  <a:schemeClr val="bg1"/>
                </a:solidFill>
                <a:effectLst/>
                <a:uLnTx/>
                <a:uFillTx/>
                <a:latin typeface="Arial"/>
                <a:cs typeface="Arial"/>
                <a:sym typeface="Arial"/>
              </a:rPr>
            </a:br>
            <a:r>
              <a:rPr kumimoji="0" lang="cs-CZ" sz="3200" b="1" i="0" u="none" strike="noStrike" kern="0" cap="none" spc="0" normalizeH="0" baseline="0" noProof="0">
                <a:ln>
                  <a:noFill/>
                </a:ln>
                <a:solidFill>
                  <a:schemeClr val="bg1"/>
                </a:solidFill>
                <a:effectLst/>
                <a:uLnTx/>
                <a:uFillTx/>
                <a:latin typeface="Arial"/>
                <a:cs typeface="Arial"/>
                <a:sym typeface="Arial"/>
              </a:rPr>
              <a:t>Kulturní dědictví a cestovní ruch</a:t>
            </a:r>
          </a:p>
          <a:p>
            <a:pPr algn="ctr" defTabSz="914400">
              <a:buClr>
                <a:srgbClr val="000000"/>
              </a:buClr>
              <a:buFont typeface="Arial"/>
              <a:buNone/>
            </a:pPr>
            <a:r>
              <a:rPr lang="cs-CZ" sz="2000" kern="0">
                <a:solidFill>
                  <a:schemeClr val="bg1"/>
                </a:solidFill>
                <a:latin typeface="Arial"/>
                <a:cs typeface="Arial"/>
                <a:sym typeface="Arial"/>
              </a:rPr>
              <a:t>Aktuální stav přípravy SC</a:t>
            </a:r>
            <a:endParaRPr lang="cs-CZ" sz="2000" kern="0">
              <a:solidFill>
                <a:schemeClr val="bg1"/>
              </a:solidFill>
              <a:cs typeface="Arial" panose="020B0604020202020204" pitchFamily="34" charset="0"/>
              <a:sym typeface="Arial"/>
            </a:endParaRPr>
          </a:p>
        </p:txBody>
      </p:sp>
      <p:sp>
        <p:nvSpPr>
          <p:cNvPr id="6" name="TextovéPole 5">
            <a:extLst>
              <a:ext uri="{FF2B5EF4-FFF2-40B4-BE49-F238E27FC236}">
                <a16:creationId xmlns:a16="http://schemas.microsoft.com/office/drawing/2014/main" id="{26D001FF-B4BF-4B0B-8F3B-0D8814E836A9}"/>
              </a:ext>
            </a:extLst>
          </p:cNvPr>
          <p:cNvSpPr txBox="1"/>
          <p:nvPr/>
        </p:nvSpPr>
        <p:spPr>
          <a:xfrm>
            <a:off x="565910" y="1855049"/>
            <a:ext cx="8012179" cy="4506875"/>
          </a:xfrm>
          <a:prstGeom prst="rect">
            <a:avLst/>
          </a:prstGeom>
          <a:noFill/>
        </p:spPr>
        <p:txBody>
          <a:bodyPr wrap="square" lIns="91440" tIns="45720" rIns="91440" bIns="45720" anchor="t">
            <a:spAutoFit/>
          </a:bodyPr>
          <a:lstStyle/>
          <a:p>
            <a:pPr marL="213995" indent="-213995">
              <a:lnSpc>
                <a:spcPts val="2900"/>
              </a:lnSpc>
              <a:buFont typeface="Arial" panose="020B0604020202020204" pitchFamily="34" charset="0"/>
              <a:buChar char="•"/>
            </a:pPr>
            <a:r>
              <a:rPr lang="cs-CZ" sz="1600" dirty="0">
                <a:solidFill>
                  <a:schemeClr val="bg1"/>
                </a:solidFill>
              </a:rPr>
              <a:t>Výzva na „památky“ nebude podmíněna zpřístupněním nových prostor, památka musí být po realizaci projektu zpřístupněna veřejnosti</a:t>
            </a:r>
            <a:endParaRPr lang="cs-CZ" dirty="0">
              <a:solidFill>
                <a:schemeClr val="bg1"/>
              </a:solidFill>
            </a:endParaRPr>
          </a:p>
          <a:p>
            <a:pPr marL="213995" indent="-213995">
              <a:lnSpc>
                <a:spcPts val="2900"/>
              </a:lnSpc>
              <a:buFont typeface="Arial" panose="020B0604020202020204" pitchFamily="34" charset="0"/>
              <a:buChar char="•"/>
            </a:pPr>
            <a:r>
              <a:rPr lang="cs-CZ" sz="1600" dirty="0">
                <a:solidFill>
                  <a:schemeClr val="bg1"/>
                </a:solidFill>
              </a:rPr>
              <a:t>Aktivita „památky“ u národních kulturních památek „NKP“ budou podpořeny pouze parky nacházející se na pozemcích NKP</a:t>
            </a:r>
            <a:endParaRPr lang="cs-CZ" sz="1600" dirty="0">
              <a:solidFill>
                <a:schemeClr val="bg1"/>
              </a:solidFill>
              <a:cs typeface="Arial"/>
            </a:endParaRPr>
          </a:p>
          <a:p>
            <a:pPr marL="213995" indent="-213995">
              <a:lnSpc>
                <a:spcPts val="2900"/>
              </a:lnSpc>
              <a:buFont typeface="Arial" panose="020B0604020202020204" pitchFamily="34" charset="0"/>
              <a:buChar char="•"/>
            </a:pPr>
            <a:r>
              <a:rPr lang="cs-CZ" sz="1600" dirty="0">
                <a:solidFill>
                  <a:schemeClr val="bg1"/>
                </a:solidFill>
              </a:rPr>
              <a:t>Aktivita „muzeum“ - muzeum spravuje sbírku dle zákona č. 122/2000 Sb., spravovat= vlastnit (sbírka ve výpůjčce nesplňuje zásady specifických kritérií přijatelnosti)</a:t>
            </a:r>
            <a:endParaRPr lang="cs-CZ" sz="1600">
              <a:solidFill>
                <a:schemeClr val="bg1"/>
              </a:solidFill>
              <a:cs typeface="Arial"/>
            </a:endParaRPr>
          </a:p>
          <a:p>
            <a:pPr marL="213995" indent="-213995">
              <a:lnSpc>
                <a:spcPts val="2900"/>
              </a:lnSpc>
              <a:buFont typeface="Arial" panose="020B0604020202020204" pitchFamily="34" charset="0"/>
              <a:buChar char="•"/>
            </a:pPr>
            <a:r>
              <a:rPr lang="cs-CZ" sz="1600" dirty="0">
                <a:solidFill>
                  <a:schemeClr val="bg1"/>
                </a:solidFill>
              </a:rPr>
              <a:t>Aktivita „cestovní ruch“ ve zvláště chráněných územích budou podporovány pouze doplňkově zaměřené projekty (příklad: turistická stezka s odpočívadlem, která vede skrz takové území), do žádosti o podporu bude požadováno souhlasné vyjádření Asociace ochrany přírody a krajiny</a:t>
            </a:r>
            <a:endParaRPr lang="cs-CZ" sz="1600" dirty="0">
              <a:solidFill>
                <a:schemeClr val="bg1"/>
              </a:solidFill>
              <a:cs typeface="Arial"/>
            </a:endParaRPr>
          </a:p>
          <a:p>
            <a:pPr marL="213995" indent="-213995">
              <a:lnSpc>
                <a:spcPct val="150000"/>
              </a:lnSpc>
              <a:buFont typeface="Arial" panose="020B0604020202020204" pitchFamily="34" charset="0"/>
              <a:buChar char="•"/>
            </a:pPr>
            <a:r>
              <a:rPr lang="cs-CZ" sz="1600" dirty="0">
                <a:solidFill>
                  <a:schemeClr val="bg1"/>
                </a:solidFill>
                <a:cs typeface="Arial"/>
              </a:rPr>
              <a:t>Individuální projekty i projekty v ITI</a:t>
            </a:r>
          </a:p>
        </p:txBody>
      </p:sp>
      <p:pic>
        <p:nvPicPr>
          <p:cNvPr id="2" name="Grafický objekt 1" descr="Scéna na hradě">
            <a:extLst>
              <a:ext uri="{FF2B5EF4-FFF2-40B4-BE49-F238E27FC236}">
                <a16:creationId xmlns:a16="http://schemas.microsoft.com/office/drawing/2014/main" id="{2DA8CF19-72B2-A3D1-FC11-4D7E36D41FF6}"/>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69211" y="1879036"/>
            <a:ext cx="390806" cy="390806"/>
          </a:xfrm>
          <a:prstGeom prst="rect">
            <a:avLst/>
          </a:prstGeom>
        </p:spPr>
      </p:pic>
      <p:pic>
        <p:nvPicPr>
          <p:cNvPr id="3" name="Grafický objekt 2" descr="Banka">
            <a:extLst>
              <a:ext uri="{FF2B5EF4-FFF2-40B4-BE49-F238E27FC236}">
                <a16:creationId xmlns:a16="http://schemas.microsoft.com/office/drawing/2014/main" id="{B921E64D-7BE0-C556-D4E6-7BBB0575B36E}"/>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06962" y="3374970"/>
            <a:ext cx="379791" cy="379791"/>
          </a:xfrm>
          <a:prstGeom prst="rect">
            <a:avLst/>
          </a:prstGeom>
        </p:spPr>
      </p:pic>
      <p:pic>
        <p:nvPicPr>
          <p:cNvPr id="9" name="Grafický objekt 8" descr="Túra">
            <a:extLst>
              <a:ext uri="{FF2B5EF4-FFF2-40B4-BE49-F238E27FC236}">
                <a16:creationId xmlns:a16="http://schemas.microsoft.com/office/drawing/2014/main" id="{381ADEAF-4E68-E870-9263-D527D3E85994}"/>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69806" y="4684382"/>
            <a:ext cx="388755" cy="388755"/>
          </a:xfrm>
          <a:prstGeom prst="rect">
            <a:avLst/>
          </a:prstGeom>
        </p:spPr>
      </p:pic>
    </p:spTree>
    <p:extLst>
      <p:ext uri="{BB962C8B-B14F-4D97-AF65-F5344CB8AC3E}">
        <p14:creationId xmlns:p14="http://schemas.microsoft.com/office/powerpoint/2010/main" val="155911380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AB16E1DE-64B9-4622-A869-EB3B62920BE4}"/>
              </a:ext>
            </a:extLst>
          </p:cNvPr>
          <p:cNvPicPr>
            <a:picLocks noChangeAspect="1"/>
          </p:cNvPicPr>
          <p:nvPr/>
        </p:nvPicPr>
        <p:blipFill>
          <a:blip r:embed="rId2"/>
          <a:srcRect l="5537" r="5537"/>
          <a:stretch/>
        </p:blipFill>
        <p:spPr>
          <a:xfrm>
            <a:off x="20" y="1"/>
            <a:ext cx="9143980" cy="6857999"/>
          </a:xfrm>
          <a:prstGeom prst="rect">
            <a:avLst/>
          </a:prstGeom>
          <a:effectLst>
            <a:glow>
              <a:schemeClr val="accent1">
                <a:alpha val="40000"/>
              </a:schemeClr>
            </a:glow>
          </a:effectLst>
        </p:spPr>
      </p:pic>
      <p:sp>
        <p:nvSpPr>
          <p:cNvPr id="4" name="TextovéPole 3">
            <a:extLst>
              <a:ext uri="{FF2B5EF4-FFF2-40B4-BE49-F238E27FC236}">
                <a16:creationId xmlns:a16="http://schemas.microsoft.com/office/drawing/2014/main" id="{65A6A405-8627-42E0-90B6-364E7C04831E}"/>
              </a:ext>
            </a:extLst>
          </p:cNvPr>
          <p:cNvSpPr txBox="1"/>
          <p:nvPr/>
        </p:nvSpPr>
        <p:spPr>
          <a:xfrm>
            <a:off x="117466" y="58724"/>
            <a:ext cx="8100437" cy="584775"/>
          </a:xfrm>
          <a:prstGeom prst="rect">
            <a:avLst/>
          </a:prstGeom>
          <a:solidFill>
            <a:srgbClr val="0B55A2">
              <a:alpha val="74000"/>
            </a:srgbClr>
          </a:solidFill>
        </p:spPr>
        <p:txBody>
          <a:bodyPr wrap="square">
            <a:spAutoFit/>
          </a:bodyPr>
          <a:lstStyle/>
          <a:p>
            <a:pPr defTabSz="914400">
              <a:buClr>
                <a:srgbClr val="000000"/>
              </a:buClr>
              <a:defRPr/>
            </a:pPr>
            <a:r>
              <a:rPr kumimoji="0" lang="cs-CZ" sz="3200" b="1"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Arial"/>
              </a:rPr>
              <a:t>Příklad: Nová expozice v muzeu</a:t>
            </a:r>
            <a:endParaRPr kumimoji="0" lang="cs-CZ" sz="3200" b="1" i="0" u="none" strike="noStrike" kern="0" cap="none" spc="0" normalizeH="0" baseline="0" noProof="0">
              <a:ln>
                <a:noFill/>
              </a:ln>
              <a:solidFill>
                <a:srgbClr val="FFFFFF"/>
              </a:solidFill>
              <a:effectLst/>
              <a:uLnTx/>
              <a:uFillTx/>
              <a:latin typeface="Arial"/>
              <a:cs typeface="Arial"/>
              <a:sym typeface="Arial"/>
            </a:endParaRPr>
          </a:p>
        </p:txBody>
      </p:sp>
    </p:spTree>
    <p:extLst>
      <p:ext uri="{BB962C8B-B14F-4D97-AF65-F5344CB8AC3E}">
        <p14:creationId xmlns:p14="http://schemas.microsoft.com/office/powerpoint/2010/main" val="71253550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Obsah obrázku tráva, obloha, exteriér, pobřeží&#10;&#10;Popis byl vytvořen automaticky">
            <a:extLst>
              <a:ext uri="{FF2B5EF4-FFF2-40B4-BE49-F238E27FC236}">
                <a16:creationId xmlns:a16="http://schemas.microsoft.com/office/drawing/2014/main" id="{7A46C871-51B7-421A-8861-ED26B8B660CF}"/>
              </a:ext>
            </a:extLst>
          </p:cNvPr>
          <p:cNvPicPr>
            <a:picLocks noChangeAspect="1"/>
          </p:cNvPicPr>
          <p:nvPr/>
        </p:nvPicPr>
        <p:blipFill>
          <a:blip r:embed="rId2"/>
          <a:stretch>
            <a:fillRect/>
          </a:stretch>
        </p:blipFill>
        <p:spPr>
          <a:xfrm>
            <a:off x="2974848" y="2531364"/>
            <a:ext cx="3194304" cy="1795272"/>
          </a:xfrm>
          <a:prstGeom prst="rect">
            <a:avLst/>
          </a:prstGeom>
        </p:spPr>
      </p:pic>
      <p:pic>
        <p:nvPicPr>
          <p:cNvPr id="5" name="Obrázek 4">
            <a:extLst>
              <a:ext uri="{FF2B5EF4-FFF2-40B4-BE49-F238E27FC236}">
                <a16:creationId xmlns:a16="http://schemas.microsoft.com/office/drawing/2014/main" id="{14651670-5793-4EA7-A539-18AF8A773BDA}"/>
              </a:ext>
            </a:extLst>
          </p:cNvPr>
          <p:cNvPicPr>
            <a:picLocks noChangeAspect="1"/>
          </p:cNvPicPr>
          <p:nvPr/>
        </p:nvPicPr>
        <p:blipFill>
          <a:blip r:embed="rId3"/>
          <a:stretch>
            <a:fillRect/>
          </a:stretch>
        </p:blipFill>
        <p:spPr>
          <a:xfrm>
            <a:off x="0" y="0"/>
            <a:ext cx="9144000" cy="6857999"/>
          </a:xfrm>
          <a:prstGeom prst="rect">
            <a:avLst/>
          </a:prstGeom>
        </p:spPr>
      </p:pic>
      <p:sp>
        <p:nvSpPr>
          <p:cNvPr id="7" name="Nadpis 1">
            <a:extLst>
              <a:ext uri="{FF2B5EF4-FFF2-40B4-BE49-F238E27FC236}">
                <a16:creationId xmlns:a16="http://schemas.microsoft.com/office/drawing/2014/main" id="{284B8955-7BC8-4091-9C02-CA114C996211}"/>
              </a:ext>
            </a:extLst>
          </p:cNvPr>
          <p:cNvSpPr txBox="1">
            <a:spLocks/>
          </p:cNvSpPr>
          <p:nvPr/>
        </p:nvSpPr>
        <p:spPr>
          <a:xfrm>
            <a:off x="335560" y="5474987"/>
            <a:ext cx="8505986" cy="744836"/>
          </a:xfrm>
          <a:prstGeom prst="rect">
            <a:avLst/>
          </a:prstGeom>
          <a:solidFill>
            <a:srgbClr val="0B55A2">
              <a:alpha val="74000"/>
            </a:srgbClr>
          </a:solidFill>
          <a:ln>
            <a:noFill/>
          </a:ln>
        </p:spPr>
        <p:txBody>
          <a:bodyPr vert="horz" lIns="91440" tIns="45720" rIns="91440" bIns="45720" rtlCol="0" anchor="ct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2400">
                <a:solidFill>
                  <a:schemeClr val="bg1"/>
                </a:solidFill>
              </a:rPr>
              <a:t>Specifický cíl  5.1 </a:t>
            </a:r>
            <a:br>
              <a:rPr lang="cs-CZ" sz="2400">
                <a:solidFill>
                  <a:schemeClr val="bg1"/>
                </a:solidFill>
              </a:rPr>
            </a:br>
            <a:r>
              <a:rPr kumimoji="0" lang="cs-CZ" sz="2400" b="1" i="0" u="none" strike="noStrike" kern="1200" cap="none" spc="0" normalizeH="0" baseline="0" noProof="0">
                <a:ln>
                  <a:noFill/>
                </a:ln>
                <a:solidFill>
                  <a:schemeClr val="bg1"/>
                </a:solidFill>
                <a:effectLst/>
                <a:uLnTx/>
                <a:uFillTx/>
                <a:latin typeface="Arial" panose="020B0604020202020204" pitchFamily="34" charset="0"/>
                <a:ea typeface="+mj-ea"/>
                <a:cs typeface="Arial" panose="020B0604020202020204" pitchFamily="34" charset="0"/>
              </a:rPr>
              <a:t>Komunitně</a:t>
            </a:r>
            <a:r>
              <a:rPr kumimoji="0" lang="en-US" sz="2400" b="1" i="0" u="none" strike="noStrike" kern="1200" cap="none" spc="0" normalizeH="0" baseline="0" noProof="0">
                <a:ln>
                  <a:noFill/>
                </a:ln>
                <a:solidFill>
                  <a:schemeClr val="bg1"/>
                </a:solidFill>
                <a:effectLst/>
                <a:uLnTx/>
                <a:uFillTx/>
                <a:latin typeface="Arial" panose="020B0604020202020204" pitchFamily="34" charset="0"/>
                <a:ea typeface="+mj-ea"/>
                <a:cs typeface="Arial" panose="020B0604020202020204" pitchFamily="34" charset="0"/>
              </a:rPr>
              <a:t> </a:t>
            </a:r>
            <a:r>
              <a:rPr kumimoji="0" lang="cs-CZ" sz="2400" b="1" i="0" u="none" strike="noStrike" kern="1200" cap="none" spc="0" normalizeH="0" baseline="0" noProof="0">
                <a:ln>
                  <a:noFill/>
                </a:ln>
                <a:solidFill>
                  <a:schemeClr val="bg1"/>
                </a:solidFill>
                <a:effectLst/>
                <a:uLnTx/>
                <a:uFillTx/>
                <a:latin typeface="Arial" panose="020B0604020202020204" pitchFamily="34" charset="0"/>
                <a:ea typeface="+mj-ea"/>
                <a:cs typeface="Arial" panose="020B0604020202020204" pitchFamily="34" charset="0"/>
              </a:rPr>
              <a:t>vedený</a:t>
            </a:r>
            <a:r>
              <a:rPr kumimoji="0" lang="en-US" sz="2400" b="1" i="0" u="none" strike="noStrike" kern="1200" cap="none" spc="0" normalizeH="0" baseline="0" noProof="0">
                <a:ln>
                  <a:noFill/>
                </a:ln>
                <a:solidFill>
                  <a:schemeClr val="bg1"/>
                </a:solidFill>
                <a:effectLst/>
                <a:uLnTx/>
                <a:uFillTx/>
                <a:latin typeface="Arial" panose="020B0604020202020204" pitchFamily="34" charset="0"/>
                <a:ea typeface="+mj-ea"/>
                <a:cs typeface="Arial" panose="020B0604020202020204" pitchFamily="34" charset="0"/>
              </a:rPr>
              <a:t> </a:t>
            </a:r>
            <a:r>
              <a:rPr kumimoji="0" lang="cs-CZ" sz="2400" b="1" i="0" u="none" strike="noStrike" kern="1200" cap="none" spc="0" normalizeH="0" baseline="0" noProof="0">
                <a:ln>
                  <a:noFill/>
                </a:ln>
                <a:solidFill>
                  <a:schemeClr val="bg1"/>
                </a:solidFill>
                <a:effectLst/>
                <a:uLnTx/>
                <a:uFillTx/>
                <a:latin typeface="Arial" panose="020B0604020202020204" pitchFamily="34" charset="0"/>
                <a:ea typeface="+mj-ea"/>
                <a:cs typeface="Arial" panose="020B0604020202020204" pitchFamily="34" charset="0"/>
              </a:rPr>
              <a:t>místní</a:t>
            </a:r>
            <a:r>
              <a:rPr kumimoji="0" lang="en-US" sz="2400" b="1" i="0" u="none" strike="noStrike" kern="1200" cap="none" spc="0" normalizeH="0" baseline="0" noProof="0">
                <a:ln>
                  <a:noFill/>
                </a:ln>
                <a:solidFill>
                  <a:schemeClr val="bg1"/>
                </a:solidFill>
                <a:effectLst/>
                <a:uLnTx/>
                <a:uFillTx/>
                <a:latin typeface="Arial" panose="020B0604020202020204" pitchFamily="34" charset="0"/>
                <a:ea typeface="+mj-ea"/>
                <a:cs typeface="Arial" panose="020B0604020202020204" pitchFamily="34" charset="0"/>
              </a:rPr>
              <a:t> </a:t>
            </a:r>
            <a:r>
              <a:rPr kumimoji="0" lang="cs-CZ" sz="2400" b="1" i="0" u="none" strike="noStrike" kern="1200" cap="none" spc="0" normalizeH="0" baseline="0" noProof="0">
                <a:ln>
                  <a:noFill/>
                </a:ln>
                <a:solidFill>
                  <a:schemeClr val="bg1"/>
                </a:solidFill>
                <a:effectLst/>
                <a:uLnTx/>
                <a:uFillTx/>
                <a:latin typeface="Arial" panose="020B0604020202020204" pitchFamily="34" charset="0"/>
                <a:ea typeface="+mj-ea"/>
                <a:cs typeface="Arial" panose="020B0604020202020204" pitchFamily="34" charset="0"/>
              </a:rPr>
              <a:t>rozvoj</a:t>
            </a:r>
            <a:endParaRPr lang="en-US" sz="2400">
              <a:solidFill>
                <a:schemeClr val="bg1"/>
              </a:solidFill>
            </a:endParaRPr>
          </a:p>
        </p:txBody>
      </p:sp>
    </p:spTree>
    <p:extLst>
      <p:ext uri="{BB962C8B-B14F-4D97-AF65-F5344CB8AC3E}">
        <p14:creationId xmlns:p14="http://schemas.microsoft.com/office/powerpoint/2010/main" val="268960374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488165" y="320477"/>
            <a:ext cx="8138707" cy="1384995"/>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Specifický cíl 5.1</a:t>
            </a:r>
            <a:br>
              <a:rPr kumimoji="0" lang="cs-CZ" sz="3200" b="1" i="0" u="none" strike="noStrike" kern="0" cap="none" spc="0" normalizeH="0" baseline="0" noProof="0">
                <a:ln>
                  <a:noFill/>
                </a:ln>
                <a:solidFill>
                  <a:schemeClr val="bg1"/>
                </a:solidFill>
                <a:effectLst/>
                <a:uLnTx/>
                <a:uFillTx/>
                <a:latin typeface="Arial"/>
                <a:cs typeface="Arial"/>
                <a:sym typeface="Arial"/>
              </a:rPr>
            </a:br>
            <a:r>
              <a:rPr kumimoji="0" lang="cs-CZ" sz="3200" b="1" i="0" u="none" strike="noStrike" kern="0" cap="none" spc="0" normalizeH="0" baseline="0" noProof="0">
                <a:ln>
                  <a:noFill/>
                </a:ln>
                <a:solidFill>
                  <a:schemeClr val="bg1"/>
                </a:solidFill>
                <a:effectLst/>
                <a:uLnTx/>
                <a:uFillTx/>
                <a:latin typeface="Arial"/>
                <a:cs typeface="Arial"/>
                <a:sym typeface="Arial"/>
              </a:rPr>
              <a:t>Komunitně vedený místní rozvoj</a:t>
            </a:r>
            <a:br>
              <a:rPr kumimoji="0" lang="cs-CZ" sz="3600" b="1" i="0" u="none" strike="noStrike" kern="0" cap="none" spc="0" normalizeH="0" baseline="0" noProof="0">
                <a:ln>
                  <a:noFill/>
                </a:ln>
                <a:solidFill>
                  <a:srgbClr val="1D71B8"/>
                </a:solidFill>
                <a:effectLst/>
                <a:uLnTx/>
                <a:uFillTx/>
                <a:latin typeface="Arial"/>
                <a:cs typeface="Arial"/>
                <a:sym typeface="Arial"/>
              </a:rPr>
            </a:br>
            <a:endParaRPr lang="cs-CZ" sz="2000" kern="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629175" y="1563659"/>
            <a:ext cx="8178289" cy="4691541"/>
          </a:xfrm>
          <a:prstGeom prst="rect">
            <a:avLst/>
          </a:prstGeom>
          <a:noFill/>
        </p:spPr>
        <p:txBody>
          <a:bodyPr wrap="square">
            <a:spAutoFit/>
          </a:bodyPr>
          <a:lstStyle/>
          <a:p>
            <a:pPr marL="0" marR="0" lvl="0" indent="0" algn="l" defTabSz="914400" rtl="0" eaLnBrk="1" fontAlgn="auto" latinLnBrk="0" hangingPunct="1">
              <a:lnSpc>
                <a:spcPts val="2000"/>
              </a:lnSpc>
              <a:spcBef>
                <a:spcPts val="1000"/>
              </a:spcBef>
              <a:spcAft>
                <a:spcPts val="0"/>
              </a:spcAft>
              <a:buClr>
                <a:srgbClr val="1D71B8"/>
              </a:buClr>
              <a:buSzPts val="1500"/>
              <a:buFont typeface="Arial"/>
              <a:buNone/>
              <a:tabLst/>
              <a:defRPr/>
            </a:pPr>
            <a:r>
              <a:rPr kumimoji="0" lang="cs-CZ" sz="1600" b="0" i="0" u="none" strike="noStrike" kern="0" cap="none" spc="0" normalizeH="0" baseline="0" noProof="0">
                <a:ln>
                  <a:noFill/>
                </a:ln>
                <a:solidFill>
                  <a:schemeClr val="bg1"/>
                </a:solidFill>
                <a:effectLst/>
                <a:uLnTx/>
                <a:uFillTx/>
                <a:latin typeface="Arial"/>
                <a:cs typeface="Arial"/>
                <a:sym typeface="Arial"/>
              </a:rPr>
              <a:t>Infrastruktura pro bezpečnou nemotorovou dopravu</a:t>
            </a:r>
          </a:p>
          <a:p>
            <a:pPr marL="0" marR="0" lvl="0" indent="0" algn="l" defTabSz="914400" rtl="0" eaLnBrk="1" fontAlgn="auto" latinLnBrk="0" hangingPunct="1">
              <a:lnSpc>
                <a:spcPts val="2000"/>
              </a:lnSpc>
              <a:spcBef>
                <a:spcPts val="1000"/>
              </a:spcBef>
              <a:spcAft>
                <a:spcPts val="0"/>
              </a:spcAft>
              <a:buClr>
                <a:srgbClr val="1D71B8"/>
              </a:buClr>
              <a:buSzPts val="1500"/>
              <a:buFont typeface="Arial"/>
              <a:buNone/>
              <a:tabLst/>
              <a:defRPr/>
            </a:pPr>
            <a:r>
              <a:rPr kumimoji="0" lang="cs-CZ" sz="1600" b="0" i="0" u="none" strike="noStrike" kern="0" cap="none" spc="0" normalizeH="0" baseline="0" noProof="0">
                <a:ln>
                  <a:noFill/>
                </a:ln>
                <a:solidFill>
                  <a:schemeClr val="bg1"/>
                </a:solidFill>
                <a:effectLst/>
                <a:uLnTx/>
                <a:uFillTx/>
                <a:latin typeface="Arial"/>
                <a:cs typeface="Arial"/>
                <a:sym typeface="Arial"/>
              </a:rPr>
              <a:t>Infrastruktura pro cyklistickou dopravu </a:t>
            </a:r>
          </a:p>
          <a:p>
            <a:pPr marL="0" marR="0" lvl="0" indent="0" algn="l" defTabSz="914400" rtl="0" eaLnBrk="1" fontAlgn="auto" latinLnBrk="0" hangingPunct="1">
              <a:lnSpc>
                <a:spcPts val="2000"/>
              </a:lnSpc>
              <a:spcBef>
                <a:spcPts val="1000"/>
              </a:spcBef>
              <a:spcAft>
                <a:spcPts val="0"/>
              </a:spcAft>
              <a:buClr>
                <a:srgbClr val="1D71B8"/>
              </a:buClr>
              <a:buSzPts val="1500"/>
              <a:buFont typeface="Arial"/>
              <a:buNone/>
              <a:tabLst/>
              <a:defRPr/>
            </a:pPr>
            <a:r>
              <a:rPr kumimoji="0" lang="cs-CZ" sz="1600" b="0" i="0" u="none" strike="noStrike" kern="0" cap="none" spc="0" normalizeH="0" baseline="0" noProof="0">
                <a:ln>
                  <a:noFill/>
                </a:ln>
                <a:solidFill>
                  <a:schemeClr val="bg1"/>
                </a:solidFill>
                <a:effectLst/>
                <a:uLnTx/>
                <a:uFillTx/>
                <a:latin typeface="Arial"/>
                <a:cs typeface="Arial"/>
                <a:sym typeface="Arial"/>
              </a:rPr>
              <a:t>Zelená infrastruktura ve veřejném prostranství měst a obcí</a:t>
            </a:r>
          </a:p>
          <a:p>
            <a:pPr marL="0" marR="0" lvl="0" indent="0" algn="l" defTabSz="914400" rtl="0" eaLnBrk="1" fontAlgn="auto" latinLnBrk="0" hangingPunct="1">
              <a:lnSpc>
                <a:spcPts val="2000"/>
              </a:lnSpc>
              <a:spcBef>
                <a:spcPts val="1000"/>
              </a:spcBef>
              <a:spcAft>
                <a:spcPts val="0"/>
              </a:spcAft>
              <a:buClr>
                <a:srgbClr val="1D71B8"/>
              </a:buClr>
              <a:buSzPts val="1500"/>
              <a:buFont typeface="Arial"/>
              <a:buNone/>
              <a:tabLst/>
              <a:defRPr/>
            </a:pPr>
            <a:r>
              <a:rPr kumimoji="0" lang="cs-CZ" sz="1600" b="0" i="0" u="none" strike="noStrike" kern="0" cap="none" spc="0" normalizeH="0" baseline="0" noProof="0">
                <a:ln>
                  <a:noFill/>
                </a:ln>
                <a:solidFill>
                  <a:schemeClr val="bg1"/>
                </a:solidFill>
                <a:effectLst/>
                <a:uLnTx/>
                <a:uFillTx/>
                <a:latin typeface="Arial"/>
                <a:cs typeface="Arial"/>
                <a:sym typeface="Arial"/>
              </a:rPr>
              <a:t>Podpora jednotek sboru dobrovolných hasičů kategorie jednotek požární ochrany II, III, V                      </a:t>
            </a:r>
          </a:p>
          <a:p>
            <a:pPr marL="0" marR="0" lvl="0" indent="0" algn="l" defTabSz="914400" rtl="0" eaLnBrk="1" fontAlgn="auto" latinLnBrk="0" hangingPunct="1">
              <a:lnSpc>
                <a:spcPts val="2000"/>
              </a:lnSpc>
              <a:spcBef>
                <a:spcPts val="1000"/>
              </a:spcBef>
              <a:spcAft>
                <a:spcPts val="0"/>
              </a:spcAft>
              <a:buClr>
                <a:srgbClr val="1D71B8"/>
              </a:buClr>
              <a:buSzPts val="1500"/>
              <a:buFont typeface="Arial"/>
              <a:buNone/>
              <a:tabLst/>
              <a:defRPr/>
            </a:pPr>
            <a:r>
              <a:rPr kumimoji="0" lang="cs-CZ" sz="1600" b="0" i="0" u="none" strike="noStrike" kern="0" cap="none" spc="0" normalizeH="0" baseline="0" noProof="0">
                <a:ln>
                  <a:noFill/>
                </a:ln>
                <a:solidFill>
                  <a:schemeClr val="bg1"/>
                </a:solidFill>
                <a:effectLst/>
                <a:uLnTx/>
                <a:uFillTx/>
                <a:latin typeface="Arial"/>
                <a:cs typeface="Arial"/>
                <a:sym typeface="Arial"/>
              </a:rPr>
              <a:t>Infrastruktura mateřských škol a zařízení péče o děti typu dětské skupiny</a:t>
            </a:r>
          </a:p>
          <a:p>
            <a:pPr marL="0" marR="0" lvl="0" indent="0" algn="l" defTabSz="914400" rtl="0" eaLnBrk="1" fontAlgn="auto" latinLnBrk="0" hangingPunct="1">
              <a:lnSpc>
                <a:spcPts val="2000"/>
              </a:lnSpc>
              <a:spcBef>
                <a:spcPts val="1000"/>
              </a:spcBef>
              <a:spcAft>
                <a:spcPts val="0"/>
              </a:spcAft>
              <a:buClr>
                <a:srgbClr val="1D71B8"/>
              </a:buClr>
              <a:buSzPts val="1500"/>
              <a:buFont typeface="Arial"/>
              <a:buNone/>
              <a:tabLst/>
              <a:defRPr/>
            </a:pPr>
            <a:r>
              <a:rPr kumimoji="0" lang="cs-CZ" sz="1600" b="0" i="0" u="none" strike="noStrike" kern="0" cap="none" spc="0" normalizeH="0" baseline="0" noProof="0">
                <a:ln>
                  <a:noFill/>
                </a:ln>
                <a:solidFill>
                  <a:schemeClr val="bg1"/>
                </a:solidFill>
                <a:effectLst/>
                <a:uLnTx/>
                <a:uFillTx/>
                <a:latin typeface="Arial"/>
                <a:cs typeface="Arial"/>
                <a:sym typeface="Arial"/>
              </a:rPr>
              <a:t>Infrastruktura základních škol ve vazbě na odborné učebny a rekonstrukce učeben neúplných škol</a:t>
            </a:r>
          </a:p>
          <a:p>
            <a:pPr marL="0" marR="0" lvl="0" indent="0" algn="l" defTabSz="914400" rtl="0" eaLnBrk="1" fontAlgn="auto" latinLnBrk="0" hangingPunct="1">
              <a:lnSpc>
                <a:spcPts val="2000"/>
              </a:lnSpc>
              <a:spcBef>
                <a:spcPts val="1000"/>
              </a:spcBef>
              <a:spcAft>
                <a:spcPts val="0"/>
              </a:spcAft>
              <a:buClr>
                <a:srgbClr val="1D71B8"/>
              </a:buClr>
              <a:buSzPts val="1500"/>
              <a:buFont typeface="Arial"/>
              <a:buNone/>
              <a:tabLst/>
              <a:defRPr/>
            </a:pPr>
            <a:r>
              <a:rPr kumimoji="0" lang="cs-CZ" sz="1600" b="0" i="0" u="none" strike="noStrike" kern="0" cap="none" spc="0" normalizeH="0" baseline="0" noProof="0">
                <a:ln>
                  <a:noFill/>
                </a:ln>
                <a:solidFill>
                  <a:schemeClr val="bg1"/>
                </a:solidFill>
                <a:effectLst/>
                <a:uLnTx/>
                <a:uFillTx/>
                <a:latin typeface="Arial"/>
                <a:cs typeface="Arial"/>
                <a:sym typeface="Arial"/>
              </a:rPr>
              <a:t>Infrastruktura pro sociální služby</a:t>
            </a:r>
          </a:p>
          <a:p>
            <a:pPr marL="0" marR="0" lvl="0" indent="0" algn="l" defTabSz="914400" rtl="0" eaLnBrk="1" fontAlgn="auto" latinLnBrk="0" hangingPunct="1">
              <a:lnSpc>
                <a:spcPts val="2000"/>
              </a:lnSpc>
              <a:spcBef>
                <a:spcPts val="1000"/>
              </a:spcBef>
              <a:spcAft>
                <a:spcPts val="0"/>
              </a:spcAft>
              <a:buClr>
                <a:srgbClr val="1D71B8"/>
              </a:buClr>
              <a:buSzPts val="1500"/>
              <a:buFont typeface="Arial"/>
              <a:buNone/>
              <a:tabLst/>
              <a:defRPr/>
            </a:pPr>
            <a:r>
              <a:rPr kumimoji="0" lang="cs-CZ" sz="1600" b="0" i="0" u="none" strike="noStrike" kern="0" cap="none" spc="0" normalizeH="0" baseline="0" noProof="0">
                <a:ln>
                  <a:noFill/>
                </a:ln>
                <a:solidFill>
                  <a:schemeClr val="bg1"/>
                </a:solidFill>
                <a:effectLst/>
                <a:uLnTx/>
                <a:uFillTx/>
                <a:latin typeface="Arial"/>
                <a:cs typeface="Arial"/>
                <a:sym typeface="Arial"/>
              </a:rPr>
              <a:t>Revitalizace kulturních památek</a:t>
            </a:r>
          </a:p>
          <a:p>
            <a:pPr marL="0" marR="0" lvl="0" indent="0" algn="l" defTabSz="914400" rtl="0" eaLnBrk="1" fontAlgn="auto" latinLnBrk="0" hangingPunct="1">
              <a:lnSpc>
                <a:spcPts val="2000"/>
              </a:lnSpc>
              <a:spcBef>
                <a:spcPts val="1000"/>
              </a:spcBef>
              <a:spcAft>
                <a:spcPts val="0"/>
              </a:spcAft>
              <a:buClr>
                <a:srgbClr val="1D71B8"/>
              </a:buClr>
              <a:buSzPts val="1500"/>
              <a:buFont typeface="Arial"/>
              <a:buNone/>
              <a:tabLst/>
              <a:defRPr/>
            </a:pPr>
            <a:r>
              <a:rPr kumimoji="0" lang="cs-CZ" sz="1600" b="0" i="0" u="none" strike="noStrike" kern="0" cap="none" spc="0" normalizeH="0" baseline="0" noProof="0">
                <a:ln>
                  <a:noFill/>
                </a:ln>
                <a:solidFill>
                  <a:schemeClr val="bg1"/>
                </a:solidFill>
                <a:effectLst/>
                <a:uLnTx/>
                <a:uFillTx/>
                <a:latin typeface="Arial"/>
                <a:cs typeface="Arial"/>
                <a:sym typeface="Arial"/>
              </a:rPr>
              <a:t>Revitalizace a vybavení městských a obecních muzeí</a:t>
            </a:r>
          </a:p>
          <a:p>
            <a:pPr marL="0" marR="0" lvl="0" indent="0" algn="l" defTabSz="914400" rtl="0" eaLnBrk="1" fontAlgn="auto" latinLnBrk="0" hangingPunct="1">
              <a:lnSpc>
                <a:spcPts val="2000"/>
              </a:lnSpc>
              <a:spcBef>
                <a:spcPts val="1000"/>
              </a:spcBef>
              <a:spcAft>
                <a:spcPts val="0"/>
              </a:spcAft>
              <a:buClr>
                <a:srgbClr val="1D71B8"/>
              </a:buClr>
              <a:buSzPts val="1500"/>
              <a:buFont typeface="Arial"/>
              <a:buNone/>
              <a:tabLst/>
              <a:defRPr/>
            </a:pPr>
            <a:r>
              <a:rPr kumimoji="0" lang="cs-CZ" sz="1600" b="0" i="0" u="none" strike="noStrike" kern="0" cap="none" spc="0" normalizeH="0" baseline="0" noProof="0">
                <a:ln>
                  <a:noFill/>
                </a:ln>
                <a:solidFill>
                  <a:schemeClr val="bg1"/>
                </a:solidFill>
                <a:effectLst/>
                <a:uLnTx/>
                <a:uFillTx/>
                <a:latin typeface="Arial"/>
                <a:cs typeface="Arial"/>
                <a:sym typeface="Arial"/>
              </a:rPr>
              <a:t>Rekonstrukce a vybavení obecních profesionálních knihoven</a:t>
            </a:r>
          </a:p>
          <a:p>
            <a:pPr marL="0" marR="0" lvl="0" indent="0" algn="l" defTabSz="914400" rtl="0" eaLnBrk="1" fontAlgn="auto" latinLnBrk="0" hangingPunct="1">
              <a:lnSpc>
                <a:spcPts val="2000"/>
              </a:lnSpc>
              <a:spcBef>
                <a:spcPts val="1000"/>
              </a:spcBef>
              <a:spcAft>
                <a:spcPts val="0"/>
              </a:spcAft>
              <a:buClr>
                <a:srgbClr val="1D71B8"/>
              </a:buClr>
              <a:buSzPts val="1500"/>
              <a:buFont typeface="Arial"/>
              <a:buNone/>
              <a:tabLst/>
              <a:defRPr/>
            </a:pPr>
            <a:r>
              <a:rPr kumimoji="0" lang="cs-CZ" sz="1600" b="0" i="0" u="none" strike="noStrike" kern="0" cap="none" spc="0" normalizeH="0" baseline="0" noProof="0">
                <a:ln>
                  <a:noFill/>
                </a:ln>
                <a:solidFill>
                  <a:schemeClr val="bg1"/>
                </a:solidFill>
                <a:effectLst/>
                <a:uLnTx/>
                <a:uFillTx/>
                <a:latin typeface="Arial"/>
                <a:cs typeface="Arial"/>
                <a:sym typeface="Arial"/>
              </a:rPr>
              <a:t>Veřejná infrastruktura udržitelného cestovního ruchu</a:t>
            </a:r>
          </a:p>
        </p:txBody>
      </p:sp>
      <p:pic>
        <p:nvPicPr>
          <p:cNvPr id="10" name="Grafický objekt 9" descr="Projížďka na kole">
            <a:extLst>
              <a:ext uri="{FF2B5EF4-FFF2-40B4-BE49-F238E27FC236}">
                <a16:creationId xmlns:a16="http://schemas.microsoft.com/office/drawing/2014/main" id="{6358F75A-C80F-478E-A750-1493A2F5AB52}"/>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77493" y="1928021"/>
            <a:ext cx="326515" cy="326515"/>
          </a:xfrm>
          <a:prstGeom prst="rect">
            <a:avLst/>
          </a:prstGeom>
        </p:spPr>
      </p:pic>
      <p:pic>
        <p:nvPicPr>
          <p:cNvPr id="12" name="Grafický objekt 11" descr="Les">
            <a:extLst>
              <a:ext uri="{FF2B5EF4-FFF2-40B4-BE49-F238E27FC236}">
                <a16:creationId xmlns:a16="http://schemas.microsoft.com/office/drawing/2014/main" id="{CB113123-A2AE-4FFA-B7E9-CEAA6BB5B8E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85403" y="2314761"/>
            <a:ext cx="326516" cy="326516"/>
          </a:xfrm>
          <a:prstGeom prst="rect">
            <a:avLst/>
          </a:prstGeom>
        </p:spPr>
      </p:pic>
      <p:pic>
        <p:nvPicPr>
          <p:cNvPr id="13" name="Grafický objekt 12" descr="Hasič">
            <a:extLst>
              <a:ext uri="{FF2B5EF4-FFF2-40B4-BE49-F238E27FC236}">
                <a16:creationId xmlns:a16="http://schemas.microsoft.com/office/drawing/2014/main" id="{77DB7641-2A0B-4519-AD1A-98C79BCB9AD5}"/>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99838" y="2783929"/>
            <a:ext cx="326516" cy="326516"/>
          </a:xfrm>
          <a:prstGeom prst="rect">
            <a:avLst/>
          </a:prstGeom>
        </p:spPr>
      </p:pic>
      <p:pic>
        <p:nvPicPr>
          <p:cNvPr id="14" name="Grafický objekt 13" descr="Děti">
            <a:extLst>
              <a:ext uri="{FF2B5EF4-FFF2-40B4-BE49-F238E27FC236}">
                <a16:creationId xmlns:a16="http://schemas.microsoft.com/office/drawing/2014/main" id="{62C35FB0-B2D5-4624-98F8-22ADEF8A9323}"/>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84532" y="3369073"/>
            <a:ext cx="345646" cy="345646"/>
          </a:xfrm>
          <a:prstGeom prst="rect">
            <a:avLst/>
          </a:prstGeom>
        </p:spPr>
      </p:pic>
      <p:pic>
        <p:nvPicPr>
          <p:cNvPr id="15" name="Grafický objekt 14" descr="Třída">
            <a:extLst>
              <a:ext uri="{FF2B5EF4-FFF2-40B4-BE49-F238E27FC236}">
                <a16:creationId xmlns:a16="http://schemas.microsoft.com/office/drawing/2014/main" id="{C8DEE990-297D-4C49-B3F7-8E12FDB44844}"/>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21024" y="3909430"/>
            <a:ext cx="326515" cy="326515"/>
          </a:xfrm>
          <a:prstGeom prst="rect">
            <a:avLst/>
          </a:prstGeom>
        </p:spPr>
      </p:pic>
      <p:pic>
        <p:nvPicPr>
          <p:cNvPr id="16" name="Grafický objekt 15" descr="Osoba na vozíku">
            <a:extLst>
              <a:ext uri="{FF2B5EF4-FFF2-40B4-BE49-F238E27FC236}">
                <a16:creationId xmlns:a16="http://schemas.microsoft.com/office/drawing/2014/main" id="{4EB97199-C8D7-4200-A12C-C47486A5259C}"/>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328396" y="4412949"/>
            <a:ext cx="292869" cy="292869"/>
          </a:xfrm>
          <a:prstGeom prst="rect">
            <a:avLst/>
          </a:prstGeom>
        </p:spPr>
      </p:pic>
      <p:pic>
        <p:nvPicPr>
          <p:cNvPr id="17" name="Grafický objekt 16" descr="Scéna na hradě">
            <a:extLst>
              <a:ext uri="{FF2B5EF4-FFF2-40B4-BE49-F238E27FC236}">
                <a16:creationId xmlns:a16="http://schemas.microsoft.com/office/drawing/2014/main" id="{45823759-12E8-4979-9B08-C5543A5117A7}"/>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324350" y="4780093"/>
            <a:ext cx="280827" cy="280827"/>
          </a:xfrm>
          <a:prstGeom prst="rect">
            <a:avLst/>
          </a:prstGeom>
        </p:spPr>
      </p:pic>
      <p:pic>
        <p:nvPicPr>
          <p:cNvPr id="18" name="Grafický objekt 17" descr="Banka">
            <a:extLst>
              <a:ext uri="{FF2B5EF4-FFF2-40B4-BE49-F238E27FC236}">
                <a16:creationId xmlns:a16="http://schemas.microsoft.com/office/drawing/2014/main" id="{AED0F133-5366-4F01-A8F8-C03F2DB64757}"/>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341731" y="5143081"/>
            <a:ext cx="292868" cy="292868"/>
          </a:xfrm>
          <a:prstGeom prst="rect">
            <a:avLst/>
          </a:prstGeom>
        </p:spPr>
      </p:pic>
      <p:pic>
        <p:nvPicPr>
          <p:cNvPr id="19" name="Grafický objekt 18" descr="Knihy">
            <a:extLst>
              <a:ext uri="{FF2B5EF4-FFF2-40B4-BE49-F238E27FC236}">
                <a16:creationId xmlns:a16="http://schemas.microsoft.com/office/drawing/2014/main" id="{B054A2BA-8D1A-40D0-8C8F-27C4F2C5A6E7}"/>
              </a:ext>
            </a:extLst>
          </p:cNvPr>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372076" y="5535390"/>
            <a:ext cx="262188" cy="262188"/>
          </a:xfrm>
          <a:prstGeom prst="rect">
            <a:avLst/>
          </a:prstGeom>
        </p:spPr>
      </p:pic>
      <p:pic>
        <p:nvPicPr>
          <p:cNvPr id="20" name="Grafický objekt 19" descr="Túra">
            <a:extLst>
              <a:ext uri="{FF2B5EF4-FFF2-40B4-BE49-F238E27FC236}">
                <a16:creationId xmlns:a16="http://schemas.microsoft.com/office/drawing/2014/main" id="{2068DC6D-CE40-4A14-B596-2811AB3042EC}"/>
              </a:ext>
            </a:extLst>
          </p:cNvPr>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345349" y="5859601"/>
            <a:ext cx="326955" cy="326955"/>
          </a:xfrm>
          <a:prstGeom prst="rect">
            <a:avLst/>
          </a:prstGeom>
        </p:spPr>
      </p:pic>
      <p:pic>
        <p:nvPicPr>
          <p:cNvPr id="22" name="Grafický objekt 21" descr="Rodina s chlapcem se souvislou výplní">
            <a:extLst>
              <a:ext uri="{FF2B5EF4-FFF2-40B4-BE49-F238E27FC236}">
                <a16:creationId xmlns:a16="http://schemas.microsoft.com/office/drawing/2014/main" id="{5DB94EAB-EE54-4D98-B7B1-043928105905}"/>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332260" y="1549790"/>
            <a:ext cx="326515" cy="326515"/>
          </a:xfrm>
          <a:prstGeom prst="rect">
            <a:avLst/>
          </a:prstGeom>
        </p:spPr>
      </p:pic>
    </p:spTree>
    <p:extLst>
      <p:ext uri="{BB962C8B-B14F-4D97-AF65-F5344CB8AC3E}">
        <p14:creationId xmlns:p14="http://schemas.microsoft.com/office/powerpoint/2010/main" val="151563231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692771"/>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Specifický cíl 5.1</a:t>
            </a:r>
            <a:br>
              <a:rPr kumimoji="0" lang="cs-CZ" sz="3200" b="1" i="0" u="none" strike="noStrike" kern="0" cap="none" spc="0" normalizeH="0" baseline="0" noProof="0">
                <a:ln>
                  <a:noFill/>
                </a:ln>
                <a:solidFill>
                  <a:schemeClr val="bg1"/>
                </a:solidFill>
                <a:effectLst/>
                <a:uLnTx/>
                <a:uFillTx/>
                <a:latin typeface="Arial"/>
                <a:cs typeface="Arial"/>
                <a:sym typeface="Arial"/>
              </a:rPr>
            </a:br>
            <a:r>
              <a:rPr kumimoji="0" lang="cs-CZ" sz="3200" b="1" i="0" u="none" strike="noStrike" kern="0" cap="none" spc="0" normalizeH="0" baseline="0" noProof="0">
                <a:ln>
                  <a:noFill/>
                </a:ln>
                <a:solidFill>
                  <a:schemeClr val="bg1"/>
                </a:solidFill>
                <a:effectLst/>
                <a:uLnTx/>
                <a:uFillTx/>
                <a:latin typeface="Arial"/>
                <a:cs typeface="Arial"/>
                <a:sym typeface="Arial"/>
              </a:rPr>
              <a:t>Komunitně vedený místní rozvoj</a:t>
            </a:r>
          </a:p>
          <a:p>
            <a:pPr algn="ctr" defTabSz="914400">
              <a:buClr>
                <a:srgbClr val="000000"/>
              </a:buClr>
              <a:buFont typeface="Arial"/>
              <a:buNone/>
            </a:pPr>
            <a:r>
              <a:rPr lang="cs-CZ" sz="2000" kern="0">
                <a:solidFill>
                  <a:schemeClr val="bg1"/>
                </a:solidFill>
                <a:latin typeface="Arial"/>
                <a:cs typeface="Arial"/>
                <a:sym typeface="Arial"/>
              </a:rPr>
              <a:t>Klíčové parametry</a:t>
            </a:r>
            <a:br>
              <a:rPr kumimoji="0" lang="cs-CZ" sz="3600" b="1" i="0" u="none" strike="noStrike" kern="0" cap="none" spc="0" normalizeH="0" baseline="0" noProof="0">
                <a:ln>
                  <a:noFill/>
                </a:ln>
                <a:solidFill>
                  <a:srgbClr val="1D71B8"/>
                </a:solidFill>
                <a:effectLst/>
                <a:uLnTx/>
                <a:uFillTx/>
                <a:latin typeface="Arial"/>
                <a:cs typeface="Arial"/>
                <a:sym typeface="Arial"/>
              </a:rPr>
            </a:br>
            <a:endParaRPr lang="cs-CZ" sz="2000" kern="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647539" y="2065719"/>
            <a:ext cx="8012179" cy="2242152"/>
          </a:xfrm>
          <a:prstGeom prst="rect">
            <a:avLst/>
          </a:prstGeom>
          <a:noFill/>
        </p:spPr>
        <p:txBody>
          <a:bodyPr wrap="square">
            <a:spAutoFit/>
          </a:bodyPr>
          <a:lstStyle/>
          <a:p>
            <a:pPr marL="457200" marR="0" lvl="0" indent="-323850" algn="l" defTabSz="914400" rtl="0" eaLnBrk="1" fontAlgn="auto" latinLnBrk="0" hangingPunct="1">
              <a:lnSpc>
                <a:spcPct val="200000"/>
              </a:lnSpc>
              <a:spcBef>
                <a:spcPts val="1000"/>
              </a:spcBef>
              <a:spcAft>
                <a:spcPts val="0"/>
              </a:spcAft>
              <a:buClr>
                <a:schemeClr val="bg1"/>
              </a:buClr>
              <a:buSzPts val="1500"/>
              <a:buFont typeface="Arial"/>
              <a:buChar char="•"/>
              <a:tabLst/>
              <a:defRPr/>
            </a:pPr>
            <a:r>
              <a:rPr kumimoji="0" lang="cs-CZ" sz="1600" b="0" i="0" u="none" strike="noStrike" kern="0" cap="none" spc="0" normalizeH="0" baseline="0" noProof="0">
                <a:ln>
                  <a:noFill/>
                </a:ln>
                <a:solidFill>
                  <a:schemeClr val="bg1"/>
                </a:solidFill>
                <a:effectLst/>
                <a:uLnTx/>
                <a:uFillTx/>
                <a:latin typeface="Arial"/>
                <a:cs typeface="Arial"/>
                <a:sym typeface="Arial"/>
              </a:rPr>
              <a:t>Nově podpora podle kategorie regionů </a:t>
            </a:r>
            <a:r>
              <a:rPr kumimoji="0" lang="cs-CZ" sz="1600" b="1" i="0" u="none" strike="noStrike" kern="0" cap="none" spc="0" normalizeH="0" baseline="0" noProof="0">
                <a:ln>
                  <a:noFill/>
                </a:ln>
                <a:solidFill>
                  <a:schemeClr val="bg1"/>
                </a:solidFill>
                <a:effectLst/>
                <a:uLnTx/>
                <a:uFillTx/>
                <a:latin typeface="Arial"/>
                <a:cs typeface="Arial"/>
                <a:sym typeface="Arial"/>
              </a:rPr>
              <a:t>95 % nebo 80 % z EU </a:t>
            </a:r>
            <a:endParaRPr kumimoji="0" lang="cs-CZ" sz="1600" b="0" i="0" u="none" strike="noStrike" kern="0" cap="none" spc="0" normalizeH="0" baseline="0" noProof="0">
              <a:ln>
                <a:noFill/>
              </a:ln>
              <a:solidFill>
                <a:schemeClr val="bg1"/>
              </a:solidFill>
              <a:effectLst/>
              <a:uLnTx/>
              <a:uFillTx/>
              <a:latin typeface="Arial"/>
              <a:cs typeface="Arial"/>
              <a:sym typeface="Arial"/>
            </a:endParaRPr>
          </a:p>
          <a:p>
            <a:pPr marL="457200" marR="0" lvl="0" indent="-323850" algn="l" defTabSz="914400" rtl="0" eaLnBrk="1" fontAlgn="auto" latinLnBrk="0" hangingPunct="1">
              <a:lnSpc>
                <a:spcPct val="200000"/>
              </a:lnSpc>
              <a:spcBef>
                <a:spcPts val="1000"/>
              </a:spcBef>
              <a:spcAft>
                <a:spcPts val="0"/>
              </a:spcAft>
              <a:buClr>
                <a:schemeClr val="bg1"/>
              </a:buClr>
              <a:buSzPts val="1500"/>
              <a:buFont typeface="Arial"/>
              <a:buChar char="•"/>
              <a:tabLst/>
              <a:defRPr/>
            </a:pPr>
            <a:r>
              <a:rPr kumimoji="0" lang="cs-CZ" sz="1600" b="0" i="0" u="none" strike="noStrike" kern="0" cap="none" spc="0" normalizeH="0" baseline="0" noProof="0">
                <a:ln>
                  <a:noFill/>
                </a:ln>
                <a:solidFill>
                  <a:schemeClr val="bg1"/>
                </a:solidFill>
                <a:effectLst/>
                <a:uLnTx/>
                <a:uFillTx/>
                <a:latin typeface="Arial"/>
                <a:cs typeface="Arial"/>
                <a:sym typeface="Arial"/>
              </a:rPr>
              <a:t>Projekt je realizován na území MAS se schválenou strategií CLLD -  jedná se o venkovské oblasti tvořené územími obcí s méně než 25 000 obyvateli</a:t>
            </a:r>
          </a:p>
          <a:p>
            <a:pPr marL="457200" marR="0" lvl="0" indent="-323850" algn="l" defTabSz="914400" rtl="0" eaLnBrk="1" fontAlgn="auto" latinLnBrk="0" hangingPunct="1">
              <a:lnSpc>
                <a:spcPct val="200000"/>
              </a:lnSpc>
              <a:spcBef>
                <a:spcPts val="1000"/>
              </a:spcBef>
              <a:spcAft>
                <a:spcPts val="0"/>
              </a:spcAft>
              <a:buClr>
                <a:schemeClr val="bg1"/>
              </a:buClr>
              <a:buSzPts val="1500"/>
              <a:buFont typeface="Arial"/>
              <a:buChar char="•"/>
              <a:tabLst/>
              <a:defRPr/>
            </a:pPr>
            <a:r>
              <a:rPr kumimoji="0" lang="cs-CZ" sz="1600" b="0" i="0" u="none" strike="noStrike" kern="0" cap="none" spc="0" normalizeH="0" baseline="0" noProof="0">
                <a:ln>
                  <a:noFill/>
                </a:ln>
                <a:solidFill>
                  <a:schemeClr val="bg1"/>
                </a:solidFill>
                <a:effectLst/>
                <a:uLnTx/>
                <a:uFillTx/>
                <a:latin typeface="Arial"/>
                <a:cs typeface="Arial"/>
                <a:sym typeface="Arial"/>
              </a:rPr>
              <a:t>Projekt musí být v souladu s priority strategie CLLD</a:t>
            </a:r>
            <a:endParaRPr kumimoji="0" lang="cs-CZ" sz="1800" b="0" i="0" u="none" strike="noStrike" kern="0" cap="none" spc="0" normalizeH="0" baseline="0" noProof="0">
              <a:ln>
                <a:noFill/>
              </a:ln>
              <a:solidFill>
                <a:schemeClr val="bg1"/>
              </a:solidFill>
              <a:effectLst/>
              <a:uLnTx/>
              <a:uFillTx/>
              <a:latin typeface="Arial"/>
              <a:cs typeface="Arial"/>
              <a:sym typeface="Arial"/>
            </a:endParaRPr>
          </a:p>
        </p:txBody>
      </p:sp>
    </p:spTree>
    <p:extLst>
      <p:ext uri="{BB962C8B-B14F-4D97-AF65-F5344CB8AC3E}">
        <p14:creationId xmlns:p14="http://schemas.microsoft.com/office/powerpoint/2010/main" val="32898828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598688"/>
            <a:ext cx="8138707" cy="584775"/>
          </a:xfrm>
          <a:prstGeom prst="rect">
            <a:avLst/>
          </a:prstGeom>
          <a:noFill/>
        </p:spPr>
        <p:txBody>
          <a:bodyPr wrap="square" rtlCol="0">
            <a:spAutoFit/>
          </a:bodyPr>
          <a:lstStyle/>
          <a:p>
            <a:pPr algn="ctr" defTabSz="914400">
              <a:buClr>
                <a:srgbClr val="000000"/>
              </a:buClr>
              <a:buFont typeface="Arial"/>
              <a:buNone/>
            </a:pPr>
            <a:r>
              <a:rPr lang="cs-CZ" sz="3200" b="1" i="0" dirty="0">
                <a:solidFill>
                  <a:schemeClr val="bg1"/>
                </a:solidFill>
                <a:effectLst/>
                <a:latin typeface="Arial" panose="020B0604020202020204" pitchFamily="34" charset="0"/>
              </a:rPr>
              <a:t>Územní odbor IROP pro Karlovarský kraj</a:t>
            </a:r>
            <a:endParaRPr lang="cs-CZ" sz="3200" b="1" kern="0" dirty="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655786" y="1314268"/>
            <a:ext cx="8012179" cy="923330"/>
          </a:xfrm>
          <a:prstGeom prst="rect">
            <a:avLst/>
          </a:prstGeom>
          <a:noFill/>
        </p:spPr>
        <p:txBody>
          <a:bodyPr wrap="square">
            <a:spAutoFit/>
          </a:bodyPr>
          <a:lstStyle/>
          <a:p>
            <a:pPr marL="342900" indent="-342900">
              <a:buFont typeface="Wingdings" panose="05000000000000000000" pitchFamily="2" charset="2"/>
              <a:buChar char="Ø"/>
            </a:pPr>
            <a:r>
              <a:rPr lang="cs-CZ" b="1" dirty="0">
                <a:solidFill>
                  <a:schemeClr val="bg1"/>
                </a:solidFill>
              </a:rPr>
              <a:t>Adresa</a:t>
            </a:r>
            <a:r>
              <a:rPr lang="cs-CZ" dirty="0">
                <a:solidFill>
                  <a:schemeClr val="bg1"/>
                </a:solidFill>
              </a:rPr>
              <a:t>: Závodní 391/96C, 360 06 Karlovy </a:t>
            </a:r>
            <a:r>
              <a:rPr lang="cs-CZ" sz="1400" dirty="0">
                <a:solidFill>
                  <a:schemeClr val="bg1"/>
                </a:solidFill>
              </a:rPr>
              <a:t>Vary  </a:t>
            </a:r>
            <a:r>
              <a:rPr lang="cs-CZ" dirty="0">
                <a:solidFill>
                  <a:schemeClr val="bg1"/>
                </a:solidFill>
              </a:rPr>
              <a:t>(1. patro budovy </a:t>
            </a:r>
            <a:r>
              <a:rPr lang="cs-CZ" dirty="0" err="1">
                <a:solidFill>
                  <a:schemeClr val="bg1"/>
                </a:solidFill>
              </a:rPr>
              <a:t>LaFresca</a:t>
            </a:r>
            <a:r>
              <a:rPr lang="cs-CZ" dirty="0">
                <a:solidFill>
                  <a:schemeClr val="bg1"/>
                </a:solidFill>
              </a:rPr>
              <a:t> </a:t>
            </a:r>
            <a:r>
              <a:rPr lang="cs-CZ" dirty="0" err="1">
                <a:solidFill>
                  <a:schemeClr val="bg1"/>
                </a:solidFill>
              </a:rPr>
              <a:t>Cantina</a:t>
            </a:r>
            <a:r>
              <a:rPr lang="cs-CZ" dirty="0">
                <a:solidFill>
                  <a:schemeClr val="bg1"/>
                </a:solidFill>
              </a:rPr>
              <a:t>)</a:t>
            </a:r>
          </a:p>
          <a:p>
            <a:pPr marL="342900" indent="-342900">
              <a:buFont typeface="Wingdings" panose="05000000000000000000" pitchFamily="2" charset="2"/>
              <a:buChar char="Ø"/>
            </a:pPr>
            <a:r>
              <a:rPr lang="cs-CZ" b="1" dirty="0">
                <a:solidFill>
                  <a:schemeClr val="bg1"/>
                </a:solidFill>
              </a:rPr>
              <a:t>Kontaktní osoby:</a:t>
            </a:r>
            <a:endParaRPr lang="cs-CZ" i="1" dirty="0">
              <a:solidFill>
                <a:schemeClr val="bg1"/>
              </a:solidFill>
              <a:latin typeface="Arial" panose="020B0604020202020204" pitchFamily="34" charset="0"/>
              <a:cs typeface="Arial" panose="020B0604020202020204" pitchFamily="34" charset="0"/>
            </a:endParaRPr>
          </a:p>
        </p:txBody>
      </p:sp>
      <p:graphicFrame>
        <p:nvGraphicFramePr>
          <p:cNvPr id="4" name="Diagram 3">
            <a:extLst>
              <a:ext uri="{FF2B5EF4-FFF2-40B4-BE49-F238E27FC236}">
                <a16:creationId xmlns:a16="http://schemas.microsoft.com/office/drawing/2014/main" id="{AABDB316-E8D2-49D6-9E02-C29BB18B2864}"/>
              </a:ext>
            </a:extLst>
          </p:cNvPr>
          <p:cNvGraphicFramePr/>
          <p:nvPr>
            <p:extLst>
              <p:ext uri="{D42A27DB-BD31-4B8C-83A1-F6EECF244321}">
                <p14:modId xmlns:p14="http://schemas.microsoft.com/office/powerpoint/2010/main" val="2138364720"/>
              </p:ext>
            </p:extLst>
          </p:nvPr>
        </p:nvGraphicFramePr>
        <p:xfrm>
          <a:off x="655786" y="2261566"/>
          <a:ext cx="4921006" cy="394696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6" name="Obrázek 15">
            <a:extLst>
              <a:ext uri="{FF2B5EF4-FFF2-40B4-BE49-F238E27FC236}">
                <a16:creationId xmlns:a16="http://schemas.microsoft.com/office/drawing/2014/main" id="{92D32850-24A4-4CFC-AACE-5DB878175AE4}"/>
              </a:ext>
            </a:extLst>
          </p:cNvPr>
          <p:cNvPicPr>
            <a:picLocks noChangeAspect="1"/>
          </p:cNvPicPr>
          <p:nvPr/>
        </p:nvPicPr>
        <p:blipFill>
          <a:blip r:embed="rId7">
            <a:extLst>
              <a:ext uri="{BEBA8EAE-BF5A-486C-A8C5-ECC9F3942E4B}">
                <a14:imgProps xmlns:a14="http://schemas.microsoft.com/office/drawing/2010/main">
                  <a14:imgLayer r:embed="rId8">
                    <a14:imgEffect>
                      <a14:artisticTexturizer/>
                    </a14:imgEffect>
                  </a14:imgLayer>
                </a14:imgProps>
              </a:ext>
            </a:extLst>
          </a:blip>
          <a:stretch>
            <a:fillRect/>
          </a:stretch>
        </p:blipFill>
        <p:spPr>
          <a:xfrm>
            <a:off x="6148329" y="2139943"/>
            <a:ext cx="2537852" cy="1867512"/>
          </a:xfrm>
          <a:prstGeom prst="roundRect">
            <a:avLst>
              <a:gd name="adj" fmla="val 16667"/>
            </a:avLst>
          </a:prstGeom>
          <a:ln>
            <a:noFill/>
          </a:ln>
          <a:effectLst>
            <a:outerShdw blurRad="50800" dist="38100" dir="2700000" algn="tl" rotWithShape="0">
              <a:prstClr val="black">
                <a:alpha val="40000"/>
              </a:prstClr>
            </a:outerShdw>
          </a:effectLst>
          <a:scene3d>
            <a:camera prst="orthographicFront"/>
            <a:lightRig rig="contrasting" dir="t">
              <a:rot lat="0" lon="0" rev="4200000"/>
            </a:lightRig>
          </a:scene3d>
          <a:sp3d contourW="76200" prstMaterial="plastic">
            <a:bevelT w="381000" h="114300" prst="relaxedInset"/>
            <a:contourClr>
              <a:schemeClr val="bg1"/>
            </a:contourClr>
          </a:sp3d>
        </p:spPr>
      </p:pic>
      <p:pic>
        <p:nvPicPr>
          <p:cNvPr id="17" name="Obrázek 16" descr="Obsah obrázku exteriér, budova, silnice, ulice&#10;&#10;Popis byl vytvořen automaticky">
            <a:extLst>
              <a:ext uri="{FF2B5EF4-FFF2-40B4-BE49-F238E27FC236}">
                <a16:creationId xmlns:a16="http://schemas.microsoft.com/office/drawing/2014/main" id="{667767B5-3051-4F63-95C3-9D5EBB1169FF}"/>
              </a:ext>
            </a:extLst>
          </p:cNvPr>
          <p:cNvPicPr>
            <a:picLocks noChangeAspect="1"/>
          </p:cNvPicPr>
          <p:nvPr/>
        </p:nvPicPr>
        <p:blipFill>
          <a:blip r:embed="rId9"/>
          <a:stretch>
            <a:fillRect/>
          </a:stretch>
        </p:blipFill>
        <p:spPr>
          <a:xfrm>
            <a:off x="6020221" y="4235050"/>
            <a:ext cx="2794068" cy="1927886"/>
          </a:xfrm>
          <a:prstGeom prst="roundRect">
            <a:avLst>
              <a:gd name="adj" fmla="val 8594"/>
            </a:avLst>
          </a:prstGeom>
          <a:solidFill>
            <a:srgbClr val="FFFFFF">
              <a:shade val="85000"/>
            </a:srgbClr>
          </a:solidFill>
          <a:ln w="34925" cap="flat">
            <a:solidFill>
              <a:schemeClr val="bg1"/>
            </a:solidFill>
          </a:ln>
          <a:effectLst>
            <a:reflection blurRad="12700" stA="38000" endPos="28000" dist="5000" dir="5400000" sy="-100000" algn="bl" rotWithShape="0"/>
          </a:effectLst>
        </p:spPr>
      </p:pic>
    </p:spTree>
    <p:extLst>
      <p:ext uri="{BB962C8B-B14F-4D97-AF65-F5344CB8AC3E}">
        <p14:creationId xmlns:p14="http://schemas.microsoft.com/office/powerpoint/2010/main" val="187489298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00AD4938-85EF-4674-9534-244D4693598E}"/>
              </a:ext>
            </a:extLst>
          </p:cNvPr>
          <p:cNvPicPr>
            <a:picLocks noChangeAspect="1"/>
          </p:cNvPicPr>
          <p:nvPr/>
        </p:nvPicPr>
        <p:blipFill>
          <a:blip r:embed="rId2"/>
          <a:srcRect l="12521" r="12521"/>
          <a:stretch/>
        </p:blipFill>
        <p:spPr>
          <a:xfrm>
            <a:off x="20" y="10"/>
            <a:ext cx="9143980" cy="6857990"/>
          </a:xfrm>
          <a:prstGeom prst="rect">
            <a:avLst/>
          </a:prstGeom>
        </p:spPr>
      </p:pic>
      <p:sp>
        <p:nvSpPr>
          <p:cNvPr id="4" name="Nadpis 1">
            <a:extLst>
              <a:ext uri="{FF2B5EF4-FFF2-40B4-BE49-F238E27FC236}">
                <a16:creationId xmlns:a16="http://schemas.microsoft.com/office/drawing/2014/main" id="{4A106F05-57BE-4C75-BBDB-A85CD280DA0A}"/>
              </a:ext>
            </a:extLst>
          </p:cNvPr>
          <p:cNvSpPr txBox="1">
            <a:spLocks/>
          </p:cNvSpPr>
          <p:nvPr/>
        </p:nvSpPr>
        <p:spPr>
          <a:xfrm>
            <a:off x="335560" y="5474987"/>
            <a:ext cx="8505986" cy="744836"/>
          </a:xfrm>
          <a:prstGeom prst="rect">
            <a:avLst/>
          </a:prstGeom>
          <a:solidFill>
            <a:srgbClr val="0B55A2">
              <a:alpha val="74000"/>
            </a:srgbClr>
          </a:solidFill>
          <a:ln>
            <a:noFill/>
          </a:ln>
        </p:spPr>
        <p:txBody>
          <a:bodyPr vert="horz" lIns="91440" tIns="45720" rIns="91440" bIns="45720" rtlCol="0" anchor="ct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2400">
                <a:solidFill>
                  <a:schemeClr val="bg1"/>
                </a:solidFill>
              </a:rPr>
              <a:t>Specifický cíl  6.1 </a:t>
            </a:r>
            <a:br>
              <a:rPr lang="cs-CZ" sz="2400">
                <a:solidFill>
                  <a:schemeClr val="bg1"/>
                </a:solidFill>
              </a:rPr>
            </a:br>
            <a:r>
              <a:rPr kumimoji="0" lang="cs-CZ" sz="2400" b="1" i="0" u="none" strike="noStrike" kern="1200" cap="none" spc="0" normalizeH="0" baseline="0" noProof="0">
                <a:ln>
                  <a:noFill/>
                </a:ln>
                <a:solidFill>
                  <a:schemeClr val="bg1"/>
                </a:solidFill>
                <a:effectLst/>
                <a:uLnTx/>
                <a:uFillTx/>
                <a:latin typeface="Arial" panose="020B0604020202020204" pitchFamily="34" charset="0"/>
                <a:ea typeface="+mj-ea"/>
                <a:cs typeface="Arial" panose="020B0604020202020204" pitchFamily="34" charset="0"/>
              </a:rPr>
              <a:t>Čistá a aktivní mobilita</a:t>
            </a:r>
            <a:endParaRPr lang="en-US" sz="2400">
              <a:solidFill>
                <a:schemeClr val="bg1"/>
              </a:solidFill>
            </a:endParaRPr>
          </a:p>
        </p:txBody>
      </p:sp>
    </p:spTree>
    <p:extLst>
      <p:ext uri="{BB962C8B-B14F-4D97-AF65-F5344CB8AC3E}">
        <p14:creationId xmlns:p14="http://schemas.microsoft.com/office/powerpoint/2010/main" val="228490480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384995"/>
          </a:xfrm>
          <a:prstGeom prst="rect">
            <a:avLst/>
          </a:prstGeom>
          <a:noFill/>
        </p:spPr>
        <p:txBody>
          <a:bodyPr wrap="square" rtlCol="0">
            <a:spAutoFit/>
          </a:bodyPr>
          <a:lstStyle/>
          <a:p>
            <a:pPr algn="ctr" defTabSz="914400">
              <a:buClr>
                <a:srgbClr val="000000"/>
              </a:buClr>
              <a:buFont typeface="Arial"/>
              <a:buNone/>
            </a:pPr>
            <a:r>
              <a:rPr kumimoji="0" lang="pt-BR" sz="3200" b="1" i="0" u="none" strike="noStrike" kern="0" cap="none" spc="0" normalizeH="0" baseline="0" noProof="0">
                <a:ln>
                  <a:noFill/>
                </a:ln>
                <a:solidFill>
                  <a:schemeClr val="bg1"/>
                </a:solidFill>
                <a:effectLst/>
                <a:uLnTx/>
                <a:uFillTx/>
                <a:latin typeface="Arial"/>
                <a:cs typeface="Arial"/>
                <a:sym typeface="Arial"/>
              </a:rPr>
              <a:t>Specifický cíl 6.1 </a:t>
            </a:r>
            <a:br>
              <a:rPr kumimoji="0" lang="pt-BR" sz="3200" b="1" i="0" u="none" strike="noStrike" kern="0" cap="none" spc="0" normalizeH="0" baseline="0" noProof="0">
                <a:ln>
                  <a:noFill/>
                </a:ln>
                <a:solidFill>
                  <a:schemeClr val="bg1"/>
                </a:solidFill>
                <a:effectLst/>
                <a:uLnTx/>
                <a:uFillTx/>
                <a:latin typeface="Arial"/>
                <a:cs typeface="Arial"/>
                <a:sym typeface="Arial"/>
              </a:rPr>
            </a:br>
            <a:r>
              <a:rPr kumimoji="0" lang="pt-BR" sz="3200" b="1" i="0" u="none" strike="noStrike" kern="0" cap="none" spc="0" normalizeH="0" baseline="0" noProof="0">
                <a:ln>
                  <a:noFill/>
                </a:ln>
                <a:solidFill>
                  <a:schemeClr val="bg1"/>
                </a:solidFill>
                <a:effectLst/>
                <a:uLnTx/>
                <a:uFillTx/>
                <a:latin typeface="Arial"/>
                <a:cs typeface="Arial"/>
                <a:sym typeface="Arial"/>
              </a:rPr>
              <a:t>Čistá a aktivní mobilita</a:t>
            </a:r>
            <a:br>
              <a:rPr kumimoji="0" lang="cs-CZ" sz="3600" b="1" i="0" u="none" strike="noStrike" kern="0" cap="none" spc="0" normalizeH="0" baseline="0" noProof="0">
                <a:ln>
                  <a:noFill/>
                </a:ln>
                <a:solidFill>
                  <a:srgbClr val="1D71B8"/>
                </a:solidFill>
                <a:effectLst/>
                <a:uLnTx/>
                <a:uFillTx/>
                <a:latin typeface="Arial"/>
                <a:cs typeface="Arial"/>
                <a:sym typeface="Arial"/>
              </a:rPr>
            </a:br>
            <a:endParaRPr lang="cs-CZ" sz="2000" kern="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959847" y="2059357"/>
            <a:ext cx="8012179" cy="3863109"/>
          </a:xfrm>
          <a:prstGeom prst="rect">
            <a:avLst/>
          </a:prstGeom>
          <a:noFill/>
        </p:spPr>
        <p:txBody>
          <a:bodyPr wrap="square">
            <a:spAutoFit/>
          </a:bodyPr>
          <a:lstStyle/>
          <a:p>
            <a:pPr marL="0" lvl="0" indent="0">
              <a:lnSpc>
                <a:spcPct val="150000"/>
              </a:lnSpc>
              <a:buNone/>
            </a:pPr>
            <a:r>
              <a:rPr lang="cs-CZ" sz="1600" b="1">
                <a:solidFill>
                  <a:schemeClr val="bg1"/>
                </a:solidFill>
              </a:rPr>
              <a:t>Nízkoemisní a bezemisní vozidla pro veřejnou dopravu</a:t>
            </a:r>
          </a:p>
          <a:p>
            <a:pPr marL="0" indent="0">
              <a:lnSpc>
                <a:spcPct val="150000"/>
              </a:lnSpc>
              <a:buNone/>
            </a:pPr>
            <a:r>
              <a:rPr lang="cs-CZ" sz="1600">
                <a:solidFill>
                  <a:schemeClr val="bg1"/>
                </a:solidFill>
              </a:rPr>
              <a:t>	</a:t>
            </a:r>
            <a:r>
              <a:rPr lang="cs-CZ" sz="1600" u="sng">
                <a:solidFill>
                  <a:schemeClr val="bg1"/>
                </a:solidFill>
              </a:rPr>
              <a:t>Příklad:</a:t>
            </a:r>
            <a:r>
              <a:rPr lang="cs-CZ" sz="1600">
                <a:solidFill>
                  <a:schemeClr val="bg1"/>
                </a:solidFill>
              </a:rPr>
              <a:t> Vodíkové autobusy pro MHD</a:t>
            </a:r>
          </a:p>
          <a:p>
            <a:pPr marL="0" lvl="0" indent="0">
              <a:lnSpc>
                <a:spcPct val="150000"/>
              </a:lnSpc>
              <a:buNone/>
            </a:pPr>
            <a:r>
              <a:rPr lang="cs-CZ" sz="1600" b="1">
                <a:solidFill>
                  <a:schemeClr val="bg1"/>
                </a:solidFill>
              </a:rPr>
              <a:t>Plnící a dobíjecí stanice pro veřejnou dopravu </a:t>
            </a:r>
          </a:p>
          <a:p>
            <a:pPr marL="0" lvl="0" indent="0">
              <a:lnSpc>
                <a:spcPct val="150000"/>
              </a:lnSpc>
              <a:buNone/>
            </a:pPr>
            <a:r>
              <a:rPr lang="cs-CZ" sz="1600" b="1">
                <a:solidFill>
                  <a:schemeClr val="bg1"/>
                </a:solidFill>
              </a:rPr>
              <a:t>Telematika pro veřejnou dopravu</a:t>
            </a:r>
          </a:p>
          <a:p>
            <a:pPr marL="0" indent="0">
              <a:lnSpc>
                <a:spcPct val="150000"/>
              </a:lnSpc>
              <a:buNone/>
            </a:pPr>
            <a:r>
              <a:rPr lang="cs-CZ" sz="1600">
                <a:solidFill>
                  <a:schemeClr val="bg1"/>
                </a:solidFill>
              </a:rPr>
              <a:t>	</a:t>
            </a:r>
            <a:r>
              <a:rPr lang="cs-CZ" sz="1600" u="sng">
                <a:solidFill>
                  <a:schemeClr val="bg1"/>
                </a:solidFill>
              </a:rPr>
              <a:t>Příklad:</a:t>
            </a:r>
            <a:r>
              <a:rPr lang="cs-CZ" sz="1600">
                <a:solidFill>
                  <a:schemeClr val="bg1"/>
                </a:solidFill>
              </a:rPr>
              <a:t> Platební terminály pro platbu kartou v MHD</a:t>
            </a:r>
          </a:p>
          <a:p>
            <a:pPr marL="0" lvl="0" indent="0">
              <a:lnSpc>
                <a:spcPct val="150000"/>
              </a:lnSpc>
              <a:buNone/>
            </a:pPr>
            <a:r>
              <a:rPr lang="cs-CZ" sz="1600" b="1">
                <a:solidFill>
                  <a:schemeClr val="bg1"/>
                </a:solidFill>
              </a:rPr>
              <a:t>Multimodální osobní doprava ve městech a obcích (přestupní terminály)</a:t>
            </a:r>
          </a:p>
          <a:p>
            <a:pPr marL="0" lvl="0" indent="0">
              <a:lnSpc>
                <a:spcPct val="150000"/>
              </a:lnSpc>
              <a:buNone/>
            </a:pPr>
            <a:r>
              <a:rPr lang="cs-CZ" sz="1600" b="1">
                <a:solidFill>
                  <a:schemeClr val="bg1"/>
                </a:solidFill>
              </a:rPr>
              <a:t>Infrastruktura pro bezpečnou nemotorovou dopravu</a:t>
            </a:r>
            <a:endParaRPr lang="cs-CZ" sz="1400">
              <a:solidFill>
                <a:schemeClr val="bg1"/>
              </a:solidFill>
            </a:endParaRPr>
          </a:p>
          <a:p>
            <a:pPr marL="133350" indent="0">
              <a:buNone/>
            </a:pPr>
            <a:r>
              <a:rPr lang="cs-CZ" sz="1600">
                <a:solidFill>
                  <a:schemeClr val="bg1"/>
                </a:solidFill>
              </a:rPr>
              <a:t>	</a:t>
            </a:r>
            <a:r>
              <a:rPr lang="cs-CZ" sz="1600" u="sng">
                <a:solidFill>
                  <a:schemeClr val="bg1"/>
                </a:solidFill>
              </a:rPr>
              <a:t>Příklad:</a:t>
            </a:r>
            <a:r>
              <a:rPr lang="cs-CZ" sz="1600">
                <a:solidFill>
                  <a:schemeClr val="bg1"/>
                </a:solidFill>
              </a:rPr>
              <a:t> Přestavba nehodové křižovatky s bezpečnými koridory</a:t>
            </a:r>
            <a:br>
              <a:rPr lang="cs-CZ" sz="1600">
                <a:solidFill>
                  <a:schemeClr val="bg1"/>
                </a:solidFill>
              </a:rPr>
            </a:br>
            <a:r>
              <a:rPr lang="cs-CZ" sz="1600">
                <a:solidFill>
                  <a:schemeClr val="bg1"/>
                </a:solidFill>
              </a:rPr>
              <a:t>	             pro pěší a cyklisty</a:t>
            </a:r>
          </a:p>
          <a:p>
            <a:pPr marL="0" indent="0">
              <a:lnSpc>
                <a:spcPct val="150000"/>
              </a:lnSpc>
              <a:buNone/>
            </a:pPr>
            <a:r>
              <a:rPr lang="cs-CZ" sz="1600" b="1">
                <a:solidFill>
                  <a:schemeClr val="bg1"/>
                </a:solidFill>
              </a:rPr>
              <a:t>Infrastruktura pro cyklistickou dopravu</a:t>
            </a:r>
          </a:p>
          <a:p>
            <a:pPr marL="0" indent="0">
              <a:lnSpc>
                <a:spcPct val="150000"/>
              </a:lnSpc>
              <a:buNone/>
            </a:pPr>
            <a:r>
              <a:rPr lang="cs-CZ" sz="1600">
                <a:solidFill>
                  <a:schemeClr val="bg1"/>
                </a:solidFill>
              </a:rPr>
              <a:t>	</a:t>
            </a:r>
            <a:r>
              <a:rPr lang="cs-CZ" sz="1600" u="sng">
                <a:solidFill>
                  <a:schemeClr val="bg1"/>
                </a:solidFill>
              </a:rPr>
              <a:t>Příklad:</a:t>
            </a:r>
            <a:r>
              <a:rPr lang="cs-CZ" sz="1600">
                <a:solidFill>
                  <a:schemeClr val="bg1"/>
                </a:solidFill>
              </a:rPr>
              <a:t> Cyklostezka mezi 2 městy; mobiliář u existující cyklostezky</a:t>
            </a:r>
          </a:p>
        </p:txBody>
      </p:sp>
      <p:pic>
        <p:nvPicPr>
          <p:cNvPr id="4" name="Grafický objekt 3" descr="Autobus">
            <a:extLst>
              <a:ext uri="{FF2B5EF4-FFF2-40B4-BE49-F238E27FC236}">
                <a16:creationId xmlns:a16="http://schemas.microsoft.com/office/drawing/2014/main" id="{79624AF7-6A52-4D59-826D-03D4DD5497D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10343" y="2059357"/>
            <a:ext cx="457200" cy="457200"/>
          </a:xfrm>
          <a:prstGeom prst="rect">
            <a:avLst/>
          </a:prstGeom>
        </p:spPr>
      </p:pic>
      <p:pic>
        <p:nvPicPr>
          <p:cNvPr id="6" name="Grafický objekt 5" descr="Elektrické auto">
            <a:extLst>
              <a:ext uri="{FF2B5EF4-FFF2-40B4-BE49-F238E27FC236}">
                <a16:creationId xmlns:a16="http://schemas.microsoft.com/office/drawing/2014/main" id="{CEB86A43-68CB-4DF3-B094-C6BB012096E0}"/>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r="81311" b="47618"/>
          <a:stretch/>
        </p:blipFill>
        <p:spPr>
          <a:xfrm rot="16200000">
            <a:off x="443469" y="2792120"/>
            <a:ext cx="378385" cy="478987"/>
          </a:xfrm>
          <a:prstGeom prst="rect">
            <a:avLst/>
          </a:prstGeom>
        </p:spPr>
      </p:pic>
      <p:pic>
        <p:nvPicPr>
          <p:cNvPr id="8" name="Grafický objekt 7" descr="Stream">
            <a:extLst>
              <a:ext uri="{FF2B5EF4-FFF2-40B4-BE49-F238E27FC236}">
                <a16:creationId xmlns:a16="http://schemas.microsoft.com/office/drawing/2014/main" id="{59623B3E-EEDC-42AC-8361-0A248F693472}"/>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10343" y="3207945"/>
            <a:ext cx="457200" cy="457200"/>
          </a:xfrm>
          <a:prstGeom prst="rect">
            <a:avLst/>
          </a:prstGeom>
        </p:spPr>
      </p:pic>
      <p:pic>
        <p:nvPicPr>
          <p:cNvPr id="9" name="Grafický objekt 8" descr="Obchod">
            <a:extLst>
              <a:ext uri="{FF2B5EF4-FFF2-40B4-BE49-F238E27FC236}">
                <a16:creationId xmlns:a16="http://schemas.microsoft.com/office/drawing/2014/main" id="{DCB0C68F-4CE5-4D06-928A-D6CCEA51B9CD}"/>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40894" y="3912194"/>
            <a:ext cx="396098" cy="396098"/>
          </a:xfrm>
          <a:prstGeom prst="rect">
            <a:avLst/>
          </a:prstGeom>
        </p:spPr>
      </p:pic>
      <p:pic>
        <p:nvPicPr>
          <p:cNvPr id="10" name="Grafický objekt 9" descr="Projížďka na kole">
            <a:extLst>
              <a:ext uri="{FF2B5EF4-FFF2-40B4-BE49-F238E27FC236}">
                <a16:creationId xmlns:a16="http://schemas.microsoft.com/office/drawing/2014/main" id="{2AB59604-AB62-4651-9066-D24253C3E71A}"/>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19812" y="5108479"/>
            <a:ext cx="438262" cy="438262"/>
          </a:xfrm>
          <a:prstGeom prst="rect">
            <a:avLst/>
          </a:prstGeom>
        </p:spPr>
      </p:pic>
      <p:pic>
        <p:nvPicPr>
          <p:cNvPr id="11" name="Grafický objekt 10" descr="Rodina s chlapcem se souvislou výplní">
            <a:extLst>
              <a:ext uri="{FF2B5EF4-FFF2-40B4-BE49-F238E27FC236}">
                <a16:creationId xmlns:a16="http://schemas.microsoft.com/office/drawing/2014/main" id="{B8816F71-EABD-4C9D-8C4D-CA2A893A20D4}"/>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584987" y="4333525"/>
            <a:ext cx="374860" cy="374860"/>
          </a:xfrm>
          <a:prstGeom prst="rect">
            <a:avLst/>
          </a:prstGeom>
        </p:spPr>
      </p:pic>
    </p:spTree>
    <p:extLst>
      <p:ext uri="{BB962C8B-B14F-4D97-AF65-F5344CB8AC3E}">
        <p14:creationId xmlns:p14="http://schemas.microsoft.com/office/powerpoint/2010/main" val="78588464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754326"/>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Specifický cíl 6.1 </a:t>
            </a:r>
            <a:br>
              <a:rPr kumimoji="0" lang="cs-CZ" sz="3200" b="1" i="0" u="none" strike="noStrike" kern="0" cap="none" spc="0" normalizeH="0" baseline="0" noProof="0">
                <a:ln>
                  <a:noFill/>
                </a:ln>
                <a:solidFill>
                  <a:schemeClr val="bg1"/>
                </a:solidFill>
                <a:effectLst/>
                <a:uLnTx/>
                <a:uFillTx/>
                <a:latin typeface="Arial"/>
                <a:cs typeface="Arial"/>
                <a:sym typeface="Arial"/>
              </a:rPr>
            </a:br>
            <a:r>
              <a:rPr kumimoji="0" lang="cs-CZ" sz="3200" b="1" i="0" u="none" strike="noStrike" kern="0" cap="none" spc="0" normalizeH="0" baseline="0" noProof="0">
                <a:ln>
                  <a:noFill/>
                </a:ln>
                <a:solidFill>
                  <a:schemeClr val="bg1"/>
                </a:solidFill>
                <a:effectLst/>
                <a:uLnTx/>
                <a:uFillTx/>
                <a:latin typeface="Arial"/>
                <a:cs typeface="Arial"/>
                <a:sym typeface="Arial"/>
              </a:rPr>
              <a:t>Čistá a aktivní mobilita</a:t>
            </a:r>
            <a:br>
              <a:rPr kumimoji="0" lang="cs-CZ" sz="2200" b="1" i="0" u="none" strike="noStrike" kern="0" cap="none" spc="0" normalizeH="0" baseline="0" noProof="0">
                <a:ln>
                  <a:noFill/>
                </a:ln>
                <a:solidFill>
                  <a:schemeClr val="bg1"/>
                </a:solidFill>
                <a:effectLst/>
                <a:uLnTx/>
                <a:uFillTx/>
                <a:latin typeface="Arial"/>
                <a:cs typeface="Arial"/>
                <a:sym typeface="Arial"/>
              </a:rPr>
            </a:br>
            <a:r>
              <a:rPr kumimoji="0" lang="cs-CZ" sz="2400" b="0" i="0" u="none" strike="noStrike" kern="0" cap="none" spc="0" normalizeH="0" baseline="0" noProof="0">
                <a:ln>
                  <a:noFill/>
                </a:ln>
                <a:solidFill>
                  <a:schemeClr val="bg1"/>
                </a:solidFill>
                <a:effectLst/>
                <a:uLnTx/>
                <a:uFillTx/>
                <a:latin typeface="Arial"/>
                <a:cs typeface="Arial"/>
                <a:sym typeface="Arial"/>
              </a:rPr>
              <a:t>Klíčové parametry</a:t>
            </a:r>
            <a:br>
              <a:rPr kumimoji="0" lang="cs-CZ" sz="3600" b="1" i="0" u="none" strike="noStrike" kern="0" cap="none" spc="0" normalizeH="0" baseline="0" noProof="0">
                <a:ln>
                  <a:noFill/>
                </a:ln>
                <a:solidFill>
                  <a:srgbClr val="1D71B8"/>
                </a:solidFill>
                <a:effectLst/>
                <a:uLnTx/>
                <a:uFillTx/>
                <a:latin typeface="Arial"/>
                <a:cs typeface="Arial"/>
                <a:sym typeface="Arial"/>
              </a:rPr>
            </a:br>
            <a:endParaRPr lang="cs-CZ" sz="2000" kern="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431341" y="1891357"/>
            <a:ext cx="8012179" cy="4235327"/>
          </a:xfrm>
          <a:prstGeom prst="rect">
            <a:avLst/>
          </a:prstGeom>
          <a:noFill/>
        </p:spPr>
        <p:txBody>
          <a:bodyPr wrap="square">
            <a:spAutoFit/>
          </a:bodyPr>
          <a:lstStyle/>
          <a:p>
            <a:pPr marL="457200" marR="0" lvl="0" indent="-323850" algn="l" defTabSz="914400" rtl="0" eaLnBrk="1" fontAlgn="auto" latinLnBrk="0" hangingPunct="1">
              <a:lnSpc>
                <a:spcPct val="200000"/>
              </a:lnSpc>
              <a:spcBef>
                <a:spcPts val="1000"/>
              </a:spcBef>
              <a:spcAft>
                <a:spcPts val="0"/>
              </a:spcAft>
              <a:buClr>
                <a:schemeClr val="bg1"/>
              </a:buClr>
              <a:buSzPts val="1500"/>
              <a:buFont typeface="Arial"/>
              <a:buChar char="•"/>
              <a:tabLst/>
              <a:defRPr/>
            </a:pPr>
            <a:r>
              <a:rPr kumimoji="0" lang="cs-CZ" sz="1500" b="0" i="0" u="none" strike="noStrike" kern="0" cap="none" spc="0" normalizeH="0" baseline="0" noProof="0">
                <a:ln>
                  <a:noFill/>
                </a:ln>
                <a:solidFill>
                  <a:schemeClr val="bg1"/>
                </a:solidFill>
                <a:effectLst/>
                <a:uLnTx/>
                <a:uFillTx/>
                <a:latin typeface="Arial"/>
                <a:cs typeface="Arial"/>
                <a:sym typeface="Arial"/>
              </a:rPr>
              <a:t>Projekt v obci nad 40 tisíc obyvatel = soulad s Plánem udržitelné městské mobility</a:t>
            </a:r>
          </a:p>
          <a:p>
            <a:pPr marL="457200" marR="0" lvl="0" indent="-323850" algn="l" defTabSz="914400" rtl="0" eaLnBrk="1" fontAlgn="auto" latinLnBrk="0" hangingPunct="1">
              <a:lnSpc>
                <a:spcPct val="150000"/>
              </a:lnSpc>
              <a:spcBef>
                <a:spcPts val="1000"/>
              </a:spcBef>
              <a:spcAft>
                <a:spcPts val="0"/>
              </a:spcAft>
              <a:buClr>
                <a:schemeClr val="bg1"/>
              </a:buClr>
              <a:buSzPts val="1500"/>
              <a:buFont typeface="Arial"/>
              <a:buChar char="•"/>
              <a:tabLst/>
              <a:defRPr/>
            </a:pPr>
            <a:r>
              <a:rPr kumimoji="0" lang="cs-CZ" sz="1500" b="0" i="0" u="none" strike="noStrike" kern="0" cap="none" spc="0" normalizeH="0" baseline="0" noProof="0">
                <a:ln>
                  <a:noFill/>
                </a:ln>
                <a:solidFill>
                  <a:schemeClr val="bg1"/>
                </a:solidFill>
                <a:effectLst/>
                <a:uLnTx/>
                <a:uFillTx/>
                <a:latin typeface="Arial"/>
                <a:cs typeface="Arial"/>
                <a:sym typeface="Arial"/>
              </a:rPr>
              <a:t>Projekt v obci do 40 tisíc obyvatel = </a:t>
            </a:r>
            <a:r>
              <a:rPr lang="cs-CZ" sz="1500" kern="0">
                <a:solidFill>
                  <a:schemeClr val="bg1"/>
                </a:solidFill>
                <a:latin typeface="Arial"/>
                <a:cs typeface="Arial"/>
              </a:rPr>
              <a:t>soulad s Plánem udržitelné městské mobility nebo 	Plánem dopravní obslužnosti města či kraje nebo jinou strategií příslušného 	dopravního módu schvalovanou samosprávou</a:t>
            </a:r>
            <a:endParaRPr kumimoji="0" lang="cs-CZ" sz="1500" b="0" i="0" u="none" strike="noStrike" kern="0" cap="none" spc="0" normalizeH="0" baseline="0" noProof="0">
              <a:ln>
                <a:noFill/>
              </a:ln>
              <a:solidFill>
                <a:schemeClr val="bg1"/>
              </a:solidFill>
              <a:effectLst/>
              <a:uLnTx/>
              <a:uFillTx/>
              <a:latin typeface="Arial"/>
              <a:cs typeface="Arial"/>
              <a:sym typeface="Arial"/>
            </a:endParaRPr>
          </a:p>
          <a:p>
            <a:pPr marL="457200" marR="0" lvl="0" indent="-323850" algn="l" defTabSz="914400" rtl="0" eaLnBrk="1" fontAlgn="auto" latinLnBrk="0" hangingPunct="1">
              <a:lnSpc>
                <a:spcPct val="150000"/>
              </a:lnSpc>
              <a:spcBef>
                <a:spcPts val="1200"/>
              </a:spcBef>
              <a:spcAft>
                <a:spcPts val="0"/>
              </a:spcAft>
              <a:buClr>
                <a:schemeClr val="bg1"/>
              </a:buClr>
              <a:buSzPts val="1500"/>
              <a:buFont typeface="Arial"/>
              <a:buChar char="•"/>
              <a:tabLst/>
              <a:defRPr/>
            </a:pPr>
            <a:r>
              <a:rPr lang="cs-CZ" sz="1500" kern="0">
                <a:solidFill>
                  <a:schemeClr val="bg1"/>
                </a:solidFill>
                <a:latin typeface="Arial"/>
                <a:cs typeface="Arial"/>
              </a:rPr>
              <a:t>Projekt musí být realizován v městské oblasti nebo musí zajišťovat obsluhu a 	dostupnost do jejího zázemí udržitelnými druhy dopravy</a:t>
            </a:r>
            <a:r>
              <a:rPr lang="cs-CZ" sz="1800" b="1">
                <a:effectLst/>
                <a:latin typeface="Arial" panose="020B0604020202020204" pitchFamily="34" charset="0"/>
                <a:ea typeface="Times New Roman" panose="02020603050405020304" pitchFamily="18" charset="0"/>
              </a:rPr>
              <a:t>.</a:t>
            </a:r>
          </a:p>
          <a:p>
            <a:pPr marL="457200" indent="-323850" defTabSz="914400">
              <a:lnSpc>
                <a:spcPct val="150000"/>
              </a:lnSpc>
              <a:spcBef>
                <a:spcPts val="1000"/>
              </a:spcBef>
              <a:buClr>
                <a:schemeClr val="bg1"/>
              </a:buClr>
              <a:buSzPts val="1500"/>
              <a:buFont typeface="Arial"/>
              <a:buChar char="•"/>
              <a:defRPr/>
            </a:pPr>
            <a:r>
              <a:rPr lang="cs-CZ" sz="1500" kern="0">
                <a:solidFill>
                  <a:schemeClr val="bg1"/>
                </a:solidFill>
                <a:latin typeface="Arial"/>
                <a:cs typeface="Arial"/>
                <a:sym typeface="Arial"/>
              </a:rPr>
              <a:t>Dokumentace k prověřování z hlediska klimatického posouzení; u stavebních projektů 	plán přípravy stavebního a demoličního odpadu </a:t>
            </a:r>
            <a:r>
              <a:rPr lang="cs-CZ" sz="1500" kern="0">
                <a:solidFill>
                  <a:schemeClr val="bg1"/>
                </a:solidFill>
                <a:cs typeface="Arial"/>
                <a:sym typeface="Arial"/>
              </a:rPr>
              <a:t>(70 %) k </a:t>
            </a:r>
            <a:r>
              <a:rPr lang="cs-CZ" sz="1500" kern="0">
                <a:solidFill>
                  <a:schemeClr val="bg1"/>
                </a:solidFill>
                <a:latin typeface="Arial"/>
                <a:cs typeface="Arial"/>
                <a:sym typeface="Arial"/>
              </a:rPr>
              <a:t>opětovnému použití </a:t>
            </a:r>
          </a:p>
          <a:p>
            <a:pPr marL="457200" indent="-323850" defTabSz="914400">
              <a:lnSpc>
                <a:spcPct val="150000"/>
              </a:lnSpc>
              <a:spcBef>
                <a:spcPts val="1000"/>
              </a:spcBef>
              <a:buClr>
                <a:schemeClr val="bg1"/>
              </a:buClr>
              <a:buSzPts val="1500"/>
              <a:buFont typeface="Arial"/>
              <a:buChar char="•"/>
              <a:defRPr/>
            </a:pPr>
            <a:r>
              <a:rPr kumimoji="0" lang="cs-CZ" sz="1500" b="0" i="0" u="none" strike="noStrike" kern="0" cap="none" spc="0" normalizeH="0" baseline="0" noProof="0">
                <a:ln>
                  <a:noFill/>
                </a:ln>
                <a:solidFill>
                  <a:schemeClr val="bg1"/>
                </a:solidFill>
                <a:effectLst/>
                <a:uLnTx/>
                <a:uFillTx/>
                <a:latin typeface="Arial"/>
                <a:cs typeface="Arial"/>
                <a:sym typeface="Arial"/>
              </a:rPr>
              <a:t>Významné využití ITI napříč aktivitami; u </a:t>
            </a:r>
            <a:r>
              <a:rPr lang="cs-CZ" sz="1500" kern="0">
                <a:solidFill>
                  <a:schemeClr val="bg1"/>
                </a:solidFill>
                <a:latin typeface="Arial"/>
                <a:cs typeface="Arial"/>
                <a:sym typeface="Arial"/>
              </a:rPr>
              <a:t>CLLD - aktivity Infrastruktura pro bezpečnou 	nemotorovou dopravu a Infrastruktura pro cyklodopravu (mírnější podmínky)</a:t>
            </a:r>
          </a:p>
        </p:txBody>
      </p:sp>
    </p:spTree>
    <p:extLst>
      <p:ext uri="{BB962C8B-B14F-4D97-AF65-F5344CB8AC3E}">
        <p14:creationId xmlns:p14="http://schemas.microsoft.com/office/powerpoint/2010/main" val="114065066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754326"/>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Specifický cíl 6.1 </a:t>
            </a:r>
            <a:br>
              <a:rPr kumimoji="0" lang="cs-CZ" sz="3200" b="1" i="0" u="none" strike="noStrike" kern="0" cap="none" spc="0" normalizeH="0" baseline="0" noProof="0">
                <a:ln>
                  <a:noFill/>
                </a:ln>
                <a:solidFill>
                  <a:schemeClr val="bg1"/>
                </a:solidFill>
                <a:effectLst/>
                <a:uLnTx/>
                <a:uFillTx/>
                <a:latin typeface="Arial"/>
                <a:cs typeface="Arial"/>
                <a:sym typeface="Arial"/>
              </a:rPr>
            </a:br>
            <a:r>
              <a:rPr kumimoji="0" lang="cs-CZ" sz="3200" b="1" i="0" u="none" strike="noStrike" kern="0" cap="none" spc="0" normalizeH="0" baseline="0" noProof="0">
                <a:ln>
                  <a:noFill/>
                </a:ln>
                <a:solidFill>
                  <a:schemeClr val="bg1"/>
                </a:solidFill>
                <a:effectLst/>
                <a:uLnTx/>
                <a:uFillTx/>
                <a:latin typeface="Arial"/>
                <a:cs typeface="Arial"/>
                <a:sym typeface="Arial"/>
              </a:rPr>
              <a:t>Čistá a aktivní mobilita</a:t>
            </a:r>
            <a:br>
              <a:rPr kumimoji="0" lang="cs-CZ" sz="2200" b="1" i="0" u="none" strike="noStrike" kern="0" cap="none" spc="0" normalizeH="0" baseline="0" noProof="0">
                <a:ln>
                  <a:noFill/>
                </a:ln>
                <a:solidFill>
                  <a:schemeClr val="bg1"/>
                </a:solidFill>
                <a:effectLst/>
                <a:uLnTx/>
                <a:uFillTx/>
                <a:latin typeface="Arial"/>
                <a:cs typeface="Arial"/>
                <a:sym typeface="Arial"/>
              </a:rPr>
            </a:br>
            <a:r>
              <a:rPr lang="cs-CZ" sz="2400" kern="0">
                <a:solidFill>
                  <a:schemeClr val="bg1"/>
                </a:solidFill>
                <a:latin typeface="Arial"/>
                <a:cs typeface="Arial"/>
                <a:sym typeface="Arial"/>
              </a:rPr>
              <a:t>Aktuální stav přípravy SC</a:t>
            </a:r>
            <a:br>
              <a:rPr kumimoji="0" lang="cs-CZ" sz="3600" b="1" i="0" u="none" strike="noStrike" kern="0" cap="none" spc="0" normalizeH="0" baseline="0" noProof="0">
                <a:ln>
                  <a:noFill/>
                </a:ln>
                <a:solidFill>
                  <a:srgbClr val="1D71B8"/>
                </a:solidFill>
                <a:effectLst/>
                <a:uLnTx/>
                <a:uFillTx/>
                <a:latin typeface="Arial"/>
                <a:cs typeface="Arial"/>
                <a:sym typeface="Arial"/>
              </a:rPr>
            </a:br>
            <a:endParaRPr lang="cs-CZ" sz="2000" kern="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431341" y="1992025"/>
            <a:ext cx="8012179" cy="3894208"/>
          </a:xfrm>
          <a:prstGeom prst="rect">
            <a:avLst/>
          </a:prstGeom>
          <a:noFill/>
        </p:spPr>
        <p:txBody>
          <a:bodyPr wrap="square">
            <a:spAutoFit/>
          </a:bodyPr>
          <a:lstStyle/>
          <a:p>
            <a:pPr marL="457200" marR="0" lvl="0" indent="-323850" algn="l" defTabSz="914400" rtl="0" eaLnBrk="1" fontAlgn="auto" latinLnBrk="0" hangingPunct="1">
              <a:lnSpc>
                <a:spcPct val="150000"/>
              </a:lnSpc>
              <a:spcBef>
                <a:spcPts val="1000"/>
              </a:spcBef>
              <a:spcAft>
                <a:spcPts val="0"/>
              </a:spcAft>
              <a:buClr>
                <a:schemeClr val="bg1"/>
              </a:buClr>
              <a:buSzPts val="1500"/>
              <a:buFont typeface="Arial"/>
              <a:buChar char="•"/>
              <a:tabLst/>
              <a:defRPr/>
            </a:pPr>
            <a:r>
              <a:rPr kumimoji="0" lang="cs-CZ" sz="1500" b="0" i="0" u="sng" strike="noStrike" kern="0" cap="none" spc="0" normalizeH="0" baseline="0" noProof="0">
                <a:ln>
                  <a:noFill/>
                </a:ln>
                <a:solidFill>
                  <a:schemeClr val="bg1"/>
                </a:solidFill>
                <a:effectLst/>
                <a:uLnTx/>
                <a:uFillTx/>
                <a:latin typeface="Arial"/>
                <a:cs typeface="Arial"/>
                <a:sym typeface="Arial"/>
              </a:rPr>
              <a:t>Bezpečnost:</a:t>
            </a:r>
            <a:r>
              <a:rPr kumimoji="0" lang="cs-CZ" sz="1500" b="0" i="0" strike="noStrike" kern="0" cap="none" spc="0" normalizeH="0" baseline="0" noProof="0">
                <a:ln>
                  <a:noFill/>
                </a:ln>
                <a:solidFill>
                  <a:schemeClr val="bg1"/>
                </a:solidFill>
                <a:effectLst/>
                <a:uLnTx/>
                <a:uFillTx/>
                <a:latin typeface="Arial"/>
                <a:cs typeface="Arial"/>
                <a:sym typeface="Arial"/>
              </a:rPr>
              <a:t> </a:t>
            </a:r>
            <a:r>
              <a:rPr kumimoji="0" lang="cs-CZ" sz="1500" b="0" i="0" u="none" strike="noStrike" kern="0" cap="none" spc="0" normalizeH="0" baseline="0" noProof="0">
                <a:ln>
                  <a:noFill/>
                </a:ln>
                <a:solidFill>
                  <a:schemeClr val="bg1"/>
                </a:solidFill>
                <a:effectLst/>
                <a:uLnTx/>
                <a:uFillTx/>
                <a:latin typeface="Arial"/>
                <a:cs typeface="Arial"/>
                <a:sym typeface="Arial"/>
              </a:rPr>
              <a:t>buď vazba na komunikaci s vysokou intenzitou dopravy </a:t>
            </a:r>
            <a:br>
              <a:rPr kumimoji="0" lang="cs-CZ" sz="1500" b="0" i="0" u="none" strike="noStrike" kern="0" cap="none" spc="0" normalizeH="0" baseline="0" noProof="0">
                <a:ln>
                  <a:noFill/>
                </a:ln>
                <a:solidFill>
                  <a:schemeClr val="bg1"/>
                </a:solidFill>
                <a:effectLst/>
                <a:uLnTx/>
                <a:uFillTx/>
                <a:latin typeface="Arial"/>
                <a:cs typeface="Arial"/>
                <a:sym typeface="Arial"/>
              </a:rPr>
            </a:br>
            <a:r>
              <a:rPr kumimoji="0" lang="cs-CZ" sz="1500" b="0" i="0" u="none" strike="noStrike" kern="0" cap="none" spc="0" normalizeH="0" baseline="0" noProof="0">
                <a:ln>
                  <a:noFill/>
                </a:ln>
                <a:solidFill>
                  <a:schemeClr val="bg1"/>
                </a:solidFill>
                <a:effectLst/>
                <a:uLnTx/>
                <a:uFillTx/>
                <a:latin typeface="Arial"/>
                <a:cs typeface="Arial"/>
                <a:sym typeface="Arial"/>
              </a:rPr>
              <a:t>	(1000 vozidel/den); nebo v nebezpečných lokalitách (na základě provedené 	bezpečnostní inspekce pozemních komunikací)</a:t>
            </a:r>
          </a:p>
          <a:p>
            <a:pPr marL="468000" marR="0" lvl="0" algn="l" defTabSz="914400" rtl="0" eaLnBrk="1" fontAlgn="auto" latinLnBrk="0" hangingPunct="1">
              <a:lnSpc>
                <a:spcPct val="150000"/>
              </a:lnSpc>
              <a:spcAft>
                <a:spcPts val="0"/>
              </a:spcAft>
              <a:buClr>
                <a:schemeClr val="bg1"/>
              </a:buClr>
              <a:buSzPts val="1500"/>
              <a:tabLst/>
              <a:defRPr/>
            </a:pPr>
            <a:r>
              <a:rPr kumimoji="0" lang="cs-CZ" sz="1100" b="0" i="0" u="none" strike="noStrike" kern="0" cap="none" spc="0" normalizeH="0" baseline="0" noProof="0">
                <a:ln>
                  <a:noFill/>
                </a:ln>
                <a:solidFill>
                  <a:schemeClr val="bg1"/>
                </a:solidFill>
                <a:effectLst/>
                <a:uLnTx/>
                <a:uFillTx/>
                <a:latin typeface="Arial"/>
                <a:cs typeface="Arial"/>
                <a:sym typeface="Arial"/>
                <a:hlinkClick r:id="rId2">
                  <a:extLst>
                    <a:ext uri="{A12FA001-AC4F-418D-AE19-62706E023703}">
                      <ahyp:hlinkClr xmlns:ahyp="http://schemas.microsoft.com/office/drawing/2018/hyperlinkcolor" val="tx"/>
                    </a:ext>
                  </a:extLst>
                </a:hlinkClick>
              </a:rPr>
              <a:t>https://www.audit-bezpecnosti.cz/media/file/bezpecnostni-inspekce-pozemnich-komunikaci-metodika-provadeni.pdf</a:t>
            </a:r>
            <a:endParaRPr kumimoji="0" lang="cs-CZ" sz="1500" b="0" i="0" u="none" strike="noStrike" kern="0" cap="none" spc="0" normalizeH="0" baseline="0" noProof="0">
              <a:ln>
                <a:noFill/>
              </a:ln>
              <a:solidFill>
                <a:schemeClr val="bg1"/>
              </a:solidFill>
              <a:effectLst/>
              <a:uLnTx/>
              <a:uFillTx/>
              <a:latin typeface="Arial"/>
              <a:cs typeface="Arial"/>
              <a:sym typeface="Arial"/>
            </a:endParaRPr>
          </a:p>
          <a:p>
            <a:pPr marL="457200" marR="0" lvl="0" indent="-323850" algn="l" defTabSz="914400" rtl="0" eaLnBrk="1" fontAlgn="auto" latinLnBrk="0" hangingPunct="1">
              <a:lnSpc>
                <a:spcPct val="150000"/>
              </a:lnSpc>
              <a:spcBef>
                <a:spcPts val="1000"/>
              </a:spcBef>
              <a:spcAft>
                <a:spcPts val="0"/>
              </a:spcAft>
              <a:buClr>
                <a:schemeClr val="bg1"/>
              </a:buClr>
              <a:buSzPts val="1500"/>
              <a:buFont typeface="Arial"/>
              <a:buChar char="•"/>
              <a:tabLst/>
              <a:defRPr/>
            </a:pPr>
            <a:r>
              <a:rPr kumimoji="0" lang="cs-CZ" sz="1500" b="0" i="0" u="sng" strike="noStrike" kern="0" cap="none" spc="0" normalizeH="0" baseline="0" noProof="0">
                <a:ln>
                  <a:noFill/>
                </a:ln>
                <a:solidFill>
                  <a:schemeClr val="bg1"/>
                </a:solidFill>
                <a:effectLst/>
                <a:uLnTx/>
                <a:uFillTx/>
                <a:latin typeface="Arial"/>
                <a:cs typeface="Arial"/>
                <a:sym typeface="Arial"/>
              </a:rPr>
              <a:t>Cyklo:</a:t>
            </a:r>
            <a:r>
              <a:rPr kumimoji="0" lang="cs-CZ" sz="1500" b="0" i="0" u="none" strike="noStrike" kern="0" cap="none" spc="0" normalizeH="0" baseline="0" noProof="0">
                <a:ln>
                  <a:noFill/>
                </a:ln>
                <a:solidFill>
                  <a:schemeClr val="bg1"/>
                </a:solidFill>
                <a:effectLst/>
                <a:uLnTx/>
                <a:uFillTx/>
                <a:latin typeface="Arial"/>
                <a:cs typeface="Arial"/>
                <a:sym typeface="Arial"/>
              </a:rPr>
              <a:t> buď svedení z komunikací s intenzitou 3000 vozidel/den, případně</a:t>
            </a:r>
            <a:r>
              <a:rPr lang="cs-CZ" sz="1500" kern="0">
                <a:solidFill>
                  <a:schemeClr val="bg1"/>
                </a:solidFill>
                <a:latin typeface="Arial"/>
                <a:cs typeface="Arial"/>
              </a:rPr>
              <a:t> obsluhující 	území s více než 500 (resp. 750 u napojující se cyklostezky) obsazenými prac. 	místy, nebo s minimálně 4000 (resp. 6000 u napojující se cyklostezky) obyvateli; 	nebo hlavní trasy cyklistické dopravy v ČR (vedené jako první nebo druhá 	kategorie podle příslušné krajské strategie rozvoje cyklistické dopravy); nebo 	realizace doprovodné infrastruktury u hotových cyklostezek s intenzitou 	přesahující 440 cyklistů/den</a:t>
            </a:r>
            <a:endParaRPr lang="cs-CZ" sz="1800" b="1">
              <a:effectLst/>
              <a:latin typeface="Arial" panose="020B0604020202020204" pitchFamily="34" charset="0"/>
              <a:ea typeface="Times New Roman" panose="02020603050405020304" pitchFamily="18" charset="0"/>
            </a:endParaRPr>
          </a:p>
        </p:txBody>
      </p:sp>
    </p:spTree>
    <p:extLst>
      <p:ext uri="{BB962C8B-B14F-4D97-AF65-F5344CB8AC3E}">
        <p14:creationId xmlns:p14="http://schemas.microsoft.com/office/powerpoint/2010/main" val="215596899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754326"/>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Specifický cíl 6.1 </a:t>
            </a:r>
            <a:br>
              <a:rPr kumimoji="0" lang="cs-CZ" sz="3200" b="1" i="0" u="none" strike="noStrike" kern="0" cap="none" spc="0" normalizeH="0" baseline="0" noProof="0">
                <a:ln>
                  <a:noFill/>
                </a:ln>
                <a:solidFill>
                  <a:schemeClr val="bg1"/>
                </a:solidFill>
                <a:effectLst/>
                <a:uLnTx/>
                <a:uFillTx/>
                <a:latin typeface="Arial"/>
                <a:cs typeface="Arial"/>
                <a:sym typeface="Arial"/>
              </a:rPr>
            </a:br>
            <a:r>
              <a:rPr kumimoji="0" lang="cs-CZ" sz="3200" b="1" i="0" u="none" strike="noStrike" kern="0" cap="none" spc="0" normalizeH="0" baseline="0" noProof="0">
                <a:ln>
                  <a:noFill/>
                </a:ln>
                <a:solidFill>
                  <a:schemeClr val="bg1"/>
                </a:solidFill>
                <a:effectLst/>
                <a:uLnTx/>
                <a:uFillTx/>
                <a:latin typeface="Arial"/>
                <a:cs typeface="Arial"/>
                <a:sym typeface="Arial"/>
              </a:rPr>
              <a:t>Čistá a aktivní mobilita</a:t>
            </a:r>
            <a:br>
              <a:rPr kumimoji="0" lang="cs-CZ" sz="2200" b="1" i="0" u="none" strike="noStrike" kern="0" cap="none" spc="0" normalizeH="0" baseline="0" noProof="0">
                <a:ln>
                  <a:noFill/>
                </a:ln>
                <a:solidFill>
                  <a:schemeClr val="bg1"/>
                </a:solidFill>
                <a:effectLst/>
                <a:uLnTx/>
                <a:uFillTx/>
                <a:latin typeface="Arial"/>
                <a:cs typeface="Arial"/>
                <a:sym typeface="Arial"/>
              </a:rPr>
            </a:br>
            <a:r>
              <a:rPr lang="cs-CZ" sz="2400" kern="0">
                <a:solidFill>
                  <a:schemeClr val="bg1"/>
                </a:solidFill>
                <a:latin typeface="Arial"/>
                <a:cs typeface="Arial"/>
                <a:sym typeface="Arial"/>
              </a:rPr>
              <a:t>Aktuální stav přípravy SC</a:t>
            </a:r>
            <a:br>
              <a:rPr kumimoji="0" lang="cs-CZ" sz="3600" b="1" i="0" u="none" strike="noStrike" kern="0" cap="none" spc="0" normalizeH="0" baseline="0" noProof="0">
                <a:ln>
                  <a:noFill/>
                </a:ln>
                <a:solidFill>
                  <a:srgbClr val="1D71B8"/>
                </a:solidFill>
                <a:effectLst/>
                <a:uLnTx/>
                <a:uFillTx/>
                <a:latin typeface="Arial"/>
                <a:cs typeface="Arial"/>
                <a:sym typeface="Arial"/>
              </a:rPr>
            </a:br>
            <a:endParaRPr lang="cs-CZ" sz="2000" kern="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502647" y="1882968"/>
            <a:ext cx="8012179" cy="4243021"/>
          </a:xfrm>
          <a:prstGeom prst="rect">
            <a:avLst/>
          </a:prstGeom>
          <a:noFill/>
        </p:spPr>
        <p:txBody>
          <a:bodyPr wrap="square">
            <a:spAutoFit/>
          </a:bodyPr>
          <a:lstStyle/>
          <a:p>
            <a:pPr marL="457200" marR="0" lvl="0" indent="-323850" algn="l" defTabSz="914400" rtl="0" eaLnBrk="1" fontAlgn="auto" latinLnBrk="0" hangingPunct="1">
              <a:lnSpc>
                <a:spcPct val="150000"/>
              </a:lnSpc>
              <a:spcBef>
                <a:spcPts val="1000"/>
              </a:spcBef>
              <a:spcAft>
                <a:spcPts val="0"/>
              </a:spcAft>
              <a:buClr>
                <a:schemeClr val="bg1"/>
              </a:buClr>
              <a:buSzPts val="1500"/>
              <a:buFont typeface="Arial"/>
              <a:buChar char="•"/>
              <a:tabLst/>
              <a:defRPr/>
            </a:pPr>
            <a:r>
              <a:rPr lang="cs-CZ" sz="1500" u="sng" kern="0">
                <a:solidFill>
                  <a:schemeClr val="bg1"/>
                </a:solidFill>
                <a:latin typeface="Arial"/>
                <a:cs typeface="Arial"/>
                <a:sym typeface="Arial"/>
              </a:rPr>
              <a:t>Multimodální osobní doprava</a:t>
            </a:r>
            <a:r>
              <a:rPr lang="cs-CZ" sz="1500" kern="0">
                <a:solidFill>
                  <a:schemeClr val="bg1"/>
                </a:solidFill>
                <a:latin typeface="Arial"/>
                <a:cs typeface="Arial"/>
                <a:sym typeface="Arial"/>
              </a:rPr>
              <a:t>: terminály s více než 40 odjíždějícími spoji linek veřejné 	dopravy; </a:t>
            </a:r>
            <a:r>
              <a:rPr kumimoji="0" lang="cs-CZ" sz="1500" b="0" i="0" u="none" strike="noStrike" kern="0" cap="none" spc="0" normalizeH="0" baseline="0" noProof="0">
                <a:ln>
                  <a:noFill/>
                </a:ln>
                <a:solidFill>
                  <a:schemeClr val="bg1"/>
                </a:solidFill>
                <a:effectLst/>
                <a:uLnTx/>
                <a:uFillTx/>
                <a:latin typeface="Arial"/>
                <a:cs typeface="Arial"/>
                <a:sym typeface="Arial"/>
              </a:rPr>
              <a:t> parkoviště maximálně 200 metrů od zastávky/přestupního uzlu s více 	než 20 odjíždějícími spoji; preferenční opatření (vyhrazené jízdní pruhy, 	zkapacitnění zastávek) tam, kde jezdí minimálně 20 spojů v daném směru </a:t>
            </a:r>
          </a:p>
          <a:p>
            <a:pPr marL="457200" marR="0" lvl="0" indent="-323850" algn="l" defTabSz="914400" rtl="0" eaLnBrk="1" fontAlgn="auto" latinLnBrk="0" hangingPunct="1">
              <a:lnSpc>
                <a:spcPct val="150000"/>
              </a:lnSpc>
              <a:spcBef>
                <a:spcPts val="1000"/>
              </a:spcBef>
              <a:spcAft>
                <a:spcPts val="0"/>
              </a:spcAft>
              <a:buClr>
                <a:schemeClr val="bg1"/>
              </a:buClr>
              <a:buSzPts val="1500"/>
              <a:buFont typeface="Arial"/>
              <a:buChar char="•"/>
              <a:tabLst/>
              <a:defRPr/>
            </a:pPr>
            <a:r>
              <a:rPr kumimoji="0" lang="cs-CZ" sz="1500" b="0" i="0" u="sng" strike="noStrike" kern="0" cap="none" spc="0" normalizeH="0" baseline="0" noProof="0">
                <a:ln>
                  <a:noFill/>
                </a:ln>
                <a:solidFill>
                  <a:schemeClr val="bg1"/>
                </a:solidFill>
                <a:effectLst/>
                <a:uLnTx/>
                <a:uFillTx/>
                <a:latin typeface="Arial"/>
                <a:cs typeface="Arial"/>
                <a:sym typeface="Arial"/>
              </a:rPr>
              <a:t>Vozidla</a:t>
            </a:r>
            <a:r>
              <a:rPr kumimoji="0" lang="cs-CZ" sz="1500" b="0" i="0" u="none" strike="noStrike" kern="0" cap="none" spc="0" normalizeH="0" baseline="0" noProof="0">
                <a:ln>
                  <a:noFill/>
                </a:ln>
                <a:solidFill>
                  <a:schemeClr val="bg1"/>
                </a:solidFill>
                <a:effectLst/>
                <a:uLnTx/>
                <a:uFillTx/>
                <a:latin typeface="Arial"/>
                <a:cs typeface="Arial"/>
                <a:sym typeface="Arial"/>
              </a:rPr>
              <a:t>: podpora obnovy či rozšíření/založení vozového parku; u autobusů CNG 	požadavek na využívání biometanu (minimálně 20 % celkového objemu paliva); 	roční proběh vozidel (30 resp. 40 tis. km); smlouva o veřejných službách </a:t>
            </a:r>
            <a:br>
              <a:rPr kumimoji="0" lang="cs-CZ" sz="1500" b="0" i="0" u="none" strike="noStrike" kern="0" cap="none" spc="0" normalizeH="0" baseline="0" noProof="0">
                <a:ln>
                  <a:noFill/>
                </a:ln>
                <a:solidFill>
                  <a:schemeClr val="bg1"/>
                </a:solidFill>
                <a:effectLst/>
                <a:uLnTx/>
                <a:uFillTx/>
                <a:latin typeface="Arial"/>
                <a:cs typeface="Arial"/>
                <a:sym typeface="Arial"/>
              </a:rPr>
            </a:br>
            <a:r>
              <a:rPr kumimoji="0" lang="cs-CZ" sz="1500" b="0" i="0" u="none" strike="noStrike" kern="0" cap="none" spc="0" normalizeH="0" baseline="0" noProof="0">
                <a:ln>
                  <a:noFill/>
                </a:ln>
                <a:solidFill>
                  <a:schemeClr val="bg1"/>
                </a:solidFill>
                <a:effectLst/>
                <a:uLnTx/>
                <a:uFillTx/>
                <a:latin typeface="Arial"/>
                <a:cs typeface="Arial"/>
                <a:sym typeface="Arial"/>
              </a:rPr>
              <a:t>	v přepravě cestujících</a:t>
            </a:r>
          </a:p>
          <a:p>
            <a:pPr marL="457200" marR="0" lvl="0" indent="-323850" algn="l" defTabSz="914400" rtl="0" eaLnBrk="1" fontAlgn="auto" latinLnBrk="0" hangingPunct="1">
              <a:lnSpc>
                <a:spcPct val="150000"/>
              </a:lnSpc>
              <a:spcBef>
                <a:spcPts val="1000"/>
              </a:spcBef>
              <a:spcAft>
                <a:spcPts val="0"/>
              </a:spcAft>
              <a:buClr>
                <a:schemeClr val="bg1"/>
              </a:buClr>
              <a:buSzPts val="1500"/>
              <a:buFont typeface="Arial"/>
              <a:buChar char="•"/>
              <a:tabLst/>
              <a:defRPr/>
            </a:pPr>
            <a:r>
              <a:rPr lang="cs-CZ" sz="1500" u="sng" kern="0">
                <a:solidFill>
                  <a:schemeClr val="bg1"/>
                </a:solidFill>
                <a:latin typeface="Arial"/>
                <a:cs typeface="Arial"/>
              </a:rPr>
              <a:t>Telematika:</a:t>
            </a:r>
            <a:r>
              <a:rPr lang="cs-CZ" sz="1500" kern="0">
                <a:solidFill>
                  <a:schemeClr val="bg1"/>
                </a:solidFill>
                <a:latin typeface="Arial"/>
                <a:cs typeface="Arial"/>
              </a:rPr>
              <a:t> podpora inteligentních dopravních systémů ve vazbě na veřejnou 	hromadnou dopravu; požadavek na interoperabilitu</a:t>
            </a:r>
          </a:p>
          <a:p>
            <a:pPr marL="457200" marR="0" lvl="0" indent="-323850" algn="l" defTabSz="914400" rtl="0" eaLnBrk="1" fontAlgn="auto" latinLnBrk="0" hangingPunct="1">
              <a:lnSpc>
                <a:spcPct val="150000"/>
              </a:lnSpc>
              <a:spcBef>
                <a:spcPts val="1000"/>
              </a:spcBef>
              <a:spcAft>
                <a:spcPts val="0"/>
              </a:spcAft>
              <a:buClr>
                <a:schemeClr val="bg1"/>
              </a:buClr>
              <a:buSzPts val="1500"/>
              <a:buFont typeface="Arial"/>
              <a:buChar char="•"/>
              <a:tabLst/>
              <a:defRPr/>
            </a:pPr>
            <a:r>
              <a:rPr lang="cs-CZ" sz="1500" u="sng" kern="0">
                <a:solidFill>
                  <a:schemeClr val="bg1"/>
                </a:solidFill>
                <a:latin typeface="Arial"/>
                <a:cs typeface="Arial"/>
              </a:rPr>
              <a:t>Plnicí a dobíjecí stanice</a:t>
            </a:r>
            <a:r>
              <a:rPr lang="cs-CZ" sz="1500" kern="0">
                <a:solidFill>
                  <a:schemeClr val="bg1"/>
                </a:solidFill>
                <a:latin typeface="Arial"/>
                <a:cs typeface="Arial"/>
              </a:rPr>
              <a:t>: řeší se podmínky veřejné podpory, prozatím pozastaveno</a:t>
            </a:r>
          </a:p>
        </p:txBody>
      </p:sp>
    </p:spTree>
    <p:extLst>
      <p:ext uri="{BB962C8B-B14F-4D97-AF65-F5344CB8AC3E}">
        <p14:creationId xmlns:p14="http://schemas.microsoft.com/office/powerpoint/2010/main" val="179322144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8E83FA10-E4C2-4887-9E3A-80C0072268DB}"/>
              </a:ext>
            </a:extLst>
          </p:cNvPr>
          <p:cNvPicPr>
            <a:picLocks noChangeAspect="1"/>
          </p:cNvPicPr>
          <p:nvPr/>
        </p:nvPicPr>
        <p:blipFill>
          <a:blip r:embed="rId2"/>
          <a:srcRect t="5908" b="5908"/>
          <a:stretch/>
        </p:blipFill>
        <p:spPr>
          <a:xfrm>
            <a:off x="0" y="0"/>
            <a:ext cx="9143980" cy="6857999"/>
          </a:xfrm>
          <a:prstGeom prst="rect">
            <a:avLst/>
          </a:prstGeom>
          <a:effectLst>
            <a:glow>
              <a:schemeClr val="accent1">
                <a:alpha val="40000"/>
              </a:schemeClr>
            </a:glow>
          </a:effectLst>
        </p:spPr>
      </p:pic>
      <p:sp>
        <p:nvSpPr>
          <p:cNvPr id="4" name="TextovéPole 3">
            <a:extLst>
              <a:ext uri="{FF2B5EF4-FFF2-40B4-BE49-F238E27FC236}">
                <a16:creationId xmlns:a16="http://schemas.microsoft.com/office/drawing/2014/main" id="{3AC8C828-B1A6-443A-8394-50F949AC6277}"/>
              </a:ext>
            </a:extLst>
          </p:cNvPr>
          <p:cNvSpPr txBox="1"/>
          <p:nvPr/>
        </p:nvSpPr>
        <p:spPr>
          <a:xfrm>
            <a:off x="117466" y="58724"/>
            <a:ext cx="8100437" cy="584775"/>
          </a:xfrm>
          <a:prstGeom prst="rect">
            <a:avLst/>
          </a:prstGeom>
          <a:solidFill>
            <a:srgbClr val="0B55A2">
              <a:alpha val="74000"/>
            </a:srgbClr>
          </a:solidFill>
        </p:spPr>
        <p:txBody>
          <a:bodyPr wrap="square">
            <a:spAutoFit/>
          </a:bodyPr>
          <a:lstStyle/>
          <a:p>
            <a:pPr defTabSz="914400">
              <a:buClr>
                <a:srgbClr val="000000"/>
              </a:buClr>
              <a:defRPr/>
            </a:pPr>
            <a:r>
              <a:rPr kumimoji="0" lang="cs-CZ" sz="3200" b="1"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Arial"/>
              </a:rPr>
              <a:t>Příklad: </a:t>
            </a:r>
            <a:r>
              <a:rPr lang="cs-CZ" sz="3200" b="1" kern="0">
                <a:solidFill>
                  <a:srgbClr val="FFFFFF"/>
                </a:solidFill>
                <a:latin typeface="Arial"/>
                <a:cs typeface="Arial"/>
                <a:sym typeface="Arial"/>
              </a:rPr>
              <a:t>Parkoviště K+R Strakonice</a:t>
            </a:r>
            <a:endParaRPr kumimoji="0" lang="cs-CZ" sz="3200" b="1" i="0" u="none" strike="noStrike" kern="0" cap="none" spc="0" normalizeH="0" baseline="0" noProof="0">
              <a:ln>
                <a:noFill/>
              </a:ln>
              <a:solidFill>
                <a:srgbClr val="FFFFFF"/>
              </a:solidFill>
              <a:effectLst/>
              <a:uLnTx/>
              <a:uFillTx/>
              <a:latin typeface="Arial"/>
              <a:cs typeface="Arial"/>
              <a:sym typeface="Arial"/>
            </a:endParaRPr>
          </a:p>
        </p:txBody>
      </p:sp>
    </p:spTree>
    <p:extLst>
      <p:ext uri="{BB962C8B-B14F-4D97-AF65-F5344CB8AC3E}">
        <p14:creationId xmlns:p14="http://schemas.microsoft.com/office/powerpoint/2010/main" val="378966327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descr="Obsah obrázku mapa&#10;&#10;Popis byl vytvořen automaticky">
            <a:extLst>
              <a:ext uri="{FF2B5EF4-FFF2-40B4-BE49-F238E27FC236}">
                <a16:creationId xmlns:a16="http://schemas.microsoft.com/office/drawing/2014/main" id="{F598F036-84EE-4148-8B85-D85501B1CB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00450" y="3151613"/>
            <a:ext cx="4793164" cy="3388955"/>
          </a:xfrm>
          <a:prstGeom prst="rect">
            <a:avLst/>
          </a:prstGeom>
        </p:spPr>
      </p:pic>
      <p:sp>
        <p:nvSpPr>
          <p:cNvPr id="6" name="Nadpis 1">
            <a:extLst>
              <a:ext uri="{FF2B5EF4-FFF2-40B4-BE49-F238E27FC236}">
                <a16:creationId xmlns:a16="http://schemas.microsoft.com/office/drawing/2014/main" id="{5B8EA8AC-87E1-4124-8B6B-CC7696A2493D}"/>
              </a:ext>
            </a:extLst>
          </p:cNvPr>
          <p:cNvSpPr txBox="1">
            <a:spLocks/>
          </p:cNvSpPr>
          <p:nvPr/>
        </p:nvSpPr>
        <p:spPr>
          <a:xfrm>
            <a:off x="665379" y="252598"/>
            <a:ext cx="7728235" cy="994172"/>
          </a:xfrm>
          <a:prstGeom prst="rect">
            <a:avLst/>
          </a:prstGeom>
        </p:spPr>
        <p:txBody>
          <a:bodyP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3200">
                <a:solidFill>
                  <a:schemeClr val="bg1"/>
                </a:solidFill>
              </a:rPr>
              <a:t>Kategorie regionů a míra spolufinancování 2021 - 2027</a:t>
            </a:r>
          </a:p>
        </p:txBody>
      </p:sp>
      <p:graphicFrame>
        <p:nvGraphicFramePr>
          <p:cNvPr id="8" name="Tabulka 7">
            <a:extLst>
              <a:ext uri="{FF2B5EF4-FFF2-40B4-BE49-F238E27FC236}">
                <a16:creationId xmlns:a16="http://schemas.microsoft.com/office/drawing/2014/main" id="{9FD177D0-ADC8-42AF-B83B-EB6F958D25D1}"/>
              </a:ext>
            </a:extLst>
          </p:cNvPr>
          <p:cNvGraphicFramePr>
            <a:graphicFrameLocks noGrp="1"/>
          </p:cNvGraphicFramePr>
          <p:nvPr>
            <p:extLst>
              <p:ext uri="{D42A27DB-BD31-4B8C-83A1-F6EECF244321}">
                <p14:modId xmlns:p14="http://schemas.microsoft.com/office/powerpoint/2010/main" val="3190306716"/>
              </p:ext>
            </p:extLst>
          </p:nvPr>
        </p:nvGraphicFramePr>
        <p:xfrm>
          <a:off x="6088451" y="1511709"/>
          <a:ext cx="2781634" cy="1123417"/>
        </p:xfrm>
        <a:graphic>
          <a:graphicData uri="http://schemas.openxmlformats.org/drawingml/2006/table">
            <a:tbl>
              <a:tblPr/>
              <a:tblGrid>
                <a:gridCol w="1361121">
                  <a:extLst>
                    <a:ext uri="{9D8B030D-6E8A-4147-A177-3AD203B41FA5}">
                      <a16:colId xmlns:a16="http://schemas.microsoft.com/office/drawing/2014/main" val="2213518135"/>
                    </a:ext>
                  </a:extLst>
                </a:gridCol>
                <a:gridCol w="590813">
                  <a:extLst>
                    <a:ext uri="{9D8B030D-6E8A-4147-A177-3AD203B41FA5}">
                      <a16:colId xmlns:a16="http://schemas.microsoft.com/office/drawing/2014/main" val="4258649341"/>
                    </a:ext>
                  </a:extLst>
                </a:gridCol>
                <a:gridCol w="829700">
                  <a:extLst>
                    <a:ext uri="{9D8B030D-6E8A-4147-A177-3AD203B41FA5}">
                      <a16:colId xmlns:a16="http://schemas.microsoft.com/office/drawing/2014/main" val="1488829530"/>
                    </a:ext>
                  </a:extLst>
                </a:gridCol>
              </a:tblGrid>
              <a:tr h="418624">
                <a:tc>
                  <a:txBody>
                    <a:bodyPr/>
                    <a:lstStyle/>
                    <a:p>
                      <a:pPr marL="88900" indent="0" algn="l" defTabSz="914400" rtl="0" eaLnBrk="1" fontAlgn="b" latinLnBrk="0" hangingPunct="1"/>
                      <a:r>
                        <a:rPr lang="cs-CZ" sz="900" b="0" kern="1200">
                          <a:solidFill>
                            <a:schemeClr val="bg1"/>
                          </a:solidFill>
                          <a:effectLst/>
                          <a:latin typeface="Arial" panose="020B0604020202020204" pitchFamily="34" charset="0"/>
                          <a:ea typeface="+mn-ea"/>
                          <a:cs typeface="Arial" panose="020B0604020202020204" pitchFamily="34" charset="0"/>
                        </a:rPr>
                        <a:t>Kategorie regionu </a:t>
                      </a:r>
                      <a:br>
                        <a:rPr lang="cs-CZ" sz="900" b="0" kern="1200">
                          <a:solidFill>
                            <a:schemeClr val="bg1"/>
                          </a:solidFill>
                          <a:effectLst/>
                          <a:latin typeface="Arial" panose="020B0604020202020204" pitchFamily="34" charset="0"/>
                          <a:ea typeface="+mn-ea"/>
                          <a:cs typeface="Arial" panose="020B0604020202020204" pitchFamily="34" charset="0"/>
                        </a:rPr>
                      </a:br>
                      <a:r>
                        <a:rPr lang="cs-CZ" sz="900" b="0" kern="1200">
                          <a:solidFill>
                            <a:schemeClr val="bg1"/>
                          </a:solidFill>
                          <a:effectLst/>
                          <a:latin typeface="Arial" panose="020B0604020202020204" pitchFamily="34" charset="0"/>
                          <a:ea typeface="+mn-ea"/>
                          <a:cs typeface="Arial" panose="020B0604020202020204" pitchFamily="34" charset="0"/>
                        </a:rPr>
                        <a:t>(IND, ITI, RAP)</a:t>
                      </a:r>
                      <a:endParaRPr lang="it-IT" sz="900" b="0" kern="1200">
                        <a:solidFill>
                          <a:schemeClr val="bg1"/>
                        </a:solidFill>
                        <a:effectLst/>
                        <a:latin typeface="Arial" panose="020B0604020202020204" pitchFamily="34" charset="0"/>
                        <a:ea typeface="+mn-ea"/>
                        <a:cs typeface="Arial" panose="020B0604020202020204" pitchFamily="34" charset="0"/>
                      </a:endParaRP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algn="ctr" defTabSz="914400" rtl="0" eaLnBrk="1" fontAlgn="b" latinLnBrk="0" hangingPunct="1"/>
                      <a:r>
                        <a:rPr lang="cs-CZ" sz="900" b="0" kern="1200">
                          <a:solidFill>
                            <a:schemeClr val="bg1"/>
                          </a:solidFill>
                          <a:effectLst/>
                          <a:latin typeface="Arial" panose="020B0604020202020204" pitchFamily="34" charset="0"/>
                          <a:ea typeface="+mn-ea"/>
                          <a:cs typeface="Arial" panose="020B0604020202020204" pitchFamily="34" charset="0"/>
                        </a:rPr>
                        <a:t>EFRR</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defTabSz="914400" rtl="0" eaLnBrk="1" fontAlgn="b" latinLnBrk="0" hangingPunct="1"/>
                      <a:r>
                        <a:rPr lang="cs-CZ" sz="900" b="0" kern="1200">
                          <a:solidFill>
                            <a:schemeClr val="bg1"/>
                          </a:solidFill>
                          <a:effectLst/>
                          <a:latin typeface="Arial" panose="020B0604020202020204" pitchFamily="34" charset="0"/>
                          <a:ea typeface="+mn-ea"/>
                          <a:cs typeface="Arial" panose="020B0604020202020204" pitchFamily="34" charset="0"/>
                        </a:rPr>
                        <a:t>Státní</a:t>
                      </a:r>
                      <a:r>
                        <a:rPr lang="cs-CZ" sz="900" b="0" kern="1200" baseline="0">
                          <a:solidFill>
                            <a:schemeClr val="bg1"/>
                          </a:solidFill>
                          <a:effectLst/>
                          <a:latin typeface="Arial" panose="020B0604020202020204" pitchFamily="34" charset="0"/>
                          <a:ea typeface="+mn-ea"/>
                          <a:cs typeface="Arial" panose="020B0604020202020204" pitchFamily="34" charset="0"/>
                        </a:rPr>
                        <a:t> rozpočet</a:t>
                      </a:r>
                      <a:r>
                        <a:rPr lang="cs-CZ" sz="900" b="0" kern="1200">
                          <a:solidFill>
                            <a:schemeClr val="bg1"/>
                          </a:solidFill>
                          <a:effectLst/>
                          <a:latin typeface="Arial" panose="020B0604020202020204" pitchFamily="34" charset="0"/>
                          <a:ea typeface="+mn-ea"/>
                          <a:cs typeface="Arial" panose="020B0604020202020204" pitchFamily="34" charset="0"/>
                        </a:rPr>
                        <a:t> </a:t>
                      </a:r>
                    </a:p>
                    <a:p>
                      <a:pPr marL="0" algn="ctr" defTabSz="914400" rtl="0" eaLnBrk="1" fontAlgn="b" latinLnBrk="0" hangingPunct="1"/>
                      <a:r>
                        <a:rPr lang="cs-CZ" sz="900" b="0" kern="1200">
                          <a:solidFill>
                            <a:schemeClr val="bg1"/>
                          </a:solidFill>
                          <a:effectLst/>
                          <a:latin typeface="Arial" panose="020B0604020202020204" pitchFamily="34" charset="0"/>
                          <a:ea typeface="+mn-ea"/>
                          <a:cs typeface="Arial" panose="020B0604020202020204" pitchFamily="34" charset="0"/>
                        </a:rPr>
                        <a:t>(dle typu příjemce)</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20621562"/>
                  </a:ext>
                </a:extLst>
              </a:tr>
              <a:tr h="234931">
                <a:tc>
                  <a:txBody>
                    <a:bodyPr/>
                    <a:lstStyle/>
                    <a:p>
                      <a:pPr marL="88900" indent="0" algn="l" defTabSz="914400" rtl="0" eaLnBrk="1" fontAlgn="b" latinLnBrk="0" hangingPunct="1"/>
                      <a:r>
                        <a:rPr lang="cs-CZ" sz="900" b="0" kern="1200">
                          <a:solidFill>
                            <a:srgbClr val="4C4C4C"/>
                          </a:solidFill>
                          <a:effectLst/>
                          <a:latin typeface="Arial" panose="020B0604020202020204" pitchFamily="34" charset="0"/>
                          <a:ea typeface="+mn-ea"/>
                          <a:cs typeface="Arial" panose="020B0604020202020204" pitchFamily="34" charset="0"/>
                        </a:rPr>
                        <a:t>Projekty PR</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3C9"/>
                    </a:solidFill>
                  </a:tcPr>
                </a:tc>
                <a:tc>
                  <a:txBody>
                    <a:bodyPr/>
                    <a:lstStyle/>
                    <a:p>
                      <a:pPr marL="0" algn="ctr" defTabSz="914400" rtl="0" eaLnBrk="1" fontAlgn="b" latinLnBrk="0" hangingPunct="1"/>
                      <a:r>
                        <a:rPr lang="cs-CZ" sz="900" b="0" kern="1200">
                          <a:solidFill>
                            <a:schemeClr val="bg1"/>
                          </a:solidFill>
                          <a:effectLst/>
                          <a:latin typeface="Arial" panose="020B0604020202020204" pitchFamily="34" charset="0"/>
                          <a:ea typeface="+mn-ea"/>
                          <a:cs typeface="Arial" panose="020B0604020202020204" pitchFamily="34" charset="0"/>
                        </a:rPr>
                        <a:t>70 %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defTabSz="914400" rtl="0" eaLnBrk="1" fontAlgn="b" latinLnBrk="0" hangingPunct="1"/>
                      <a:r>
                        <a:rPr lang="cs-CZ" sz="900" b="0" kern="1200">
                          <a:solidFill>
                            <a:schemeClr val="bg1"/>
                          </a:solidFill>
                          <a:effectLst/>
                          <a:latin typeface="Arial" panose="020B0604020202020204" pitchFamily="34" charset="0"/>
                          <a:ea typeface="+mn-ea"/>
                          <a:cs typeface="Arial" panose="020B0604020202020204" pitchFamily="34" charset="0"/>
                        </a:rPr>
                        <a:t>0 – 30 </a:t>
                      </a:r>
                      <a:r>
                        <a:rPr lang="en-US" sz="900" b="0" kern="1200">
                          <a:solidFill>
                            <a:schemeClr val="bg1"/>
                          </a:solidFill>
                          <a:effectLst/>
                          <a:latin typeface="Arial" panose="020B0604020202020204" pitchFamily="34" charset="0"/>
                          <a:ea typeface="+mn-ea"/>
                          <a:cs typeface="Arial" panose="020B0604020202020204" pitchFamily="34" charset="0"/>
                        </a:rPr>
                        <a:t>%</a:t>
                      </a:r>
                      <a:endParaRPr lang="cs-CZ" sz="900" b="0" kern="1200">
                        <a:solidFill>
                          <a:schemeClr val="bg1"/>
                        </a:solidFill>
                        <a:effectLst/>
                        <a:latin typeface="Arial" panose="020B0604020202020204" pitchFamily="34" charset="0"/>
                        <a:ea typeface="+mn-ea"/>
                        <a:cs typeface="Arial" panose="020B0604020202020204" pitchFamily="34" charset="0"/>
                      </a:endParaRP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57553231"/>
                  </a:ext>
                </a:extLst>
              </a:tr>
              <a:tr h="234931">
                <a:tc>
                  <a:txBody>
                    <a:bodyPr/>
                    <a:lstStyle/>
                    <a:p>
                      <a:pPr marL="88900" indent="0" algn="l" defTabSz="914400" rtl="0" eaLnBrk="1" fontAlgn="b" latinLnBrk="0" hangingPunct="1"/>
                      <a:r>
                        <a:rPr lang="cs-CZ" sz="900" b="0" kern="1200">
                          <a:solidFill>
                            <a:schemeClr val="tx1">
                              <a:lumMod val="65000"/>
                              <a:lumOff val="35000"/>
                            </a:schemeClr>
                          </a:solidFill>
                          <a:effectLst/>
                          <a:latin typeface="Arial" panose="020B0604020202020204" pitchFamily="34" charset="0"/>
                          <a:ea typeface="+mn-ea"/>
                          <a:cs typeface="Arial" panose="020B0604020202020204" pitchFamily="34" charset="0"/>
                        </a:rPr>
                        <a:t>Projekty MRR</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0D7EC"/>
                    </a:solidFill>
                  </a:tcPr>
                </a:tc>
                <a:tc>
                  <a:txBody>
                    <a:bodyPr/>
                    <a:lstStyle/>
                    <a:p>
                      <a:pPr marL="0" algn="ctr" defTabSz="914400" rtl="0" eaLnBrk="1" fontAlgn="b" latinLnBrk="0" hangingPunct="1"/>
                      <a:r>
                        <a:rPr lang="cs-CZ" sz="900" b="0" kern="1200">
                          <a:solidFill>
                            <a:schemeClr val="bg1"/>
                          </a:solidFill>
                          <a:effectLst/>
                          <a:latin typeface="Arial" panose="020B0604020202020204" pitchFamily="34" charset="0"/>
                          <a:ea typeface="+mn-ea"/>
                          <a:cs typeface="Arial" panose="020B0604020202020204" pitchFamily="34" charset="0"/>
                        </a:rPr>
                        <a:t>85 %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defTabSz="914400" rtl="0" eaLnBrk="1" fontAlgn="b" latinLnBrk="0" hangingPunct="1"/>
                      <a:r>
                        <a:rPr lang="cs-CZ" sz="900" b="0" kern="1200">
                          <a:solidFill>
                            <a:schemeClr val="bg1"/>
                          </a:solidFill>
                          <a:effectLst/>
                          <a:latin typeface="Arial" panose="020B0604020202020204" pitchFamily="34" charset="0"/>
                          <a:ea typeface="+mn-ea"/>
                          <a:cs typeface="Arial" panose="020B0604020202020204" pitchFamily="34" charset="0"/>
                        </a:rPr>
                        <a:t>0 – 15 </a:t>
                      </a:r>
                      <a:r>
                        <a:rPr lang="en-US" sz="900" b="0" kern="1200">
                          <a:solidFill>
                            <a:schemeClr val="bg1"/>
                          </a:solidFill>
                          <a:effectLst/>
                          <a:latin typeface="Arial" panose="020B0604020202020204" pitchFamily="34" charset="0"/>
                          <a:ea typeface="+mn-ea"/>
                          <a:cs typeface="Arial" panose="020B0604020202020204" pitchFamily="34" charset="0"/>
                        </a:rPr>
                        <a:t>%</a:t>
                      </a:r>
                      <a:endParaRPr lang="cs-CZ" sz="900" b="0" kern="1200">
                        <a:solidFill>
                          <a:schemeClr val="bg1"/>
                        </a:solidFill>
                        <a:effectLst/>
                        <a:latin typeface="Arial" panose="020B0604020202020204" pitchFamily="34" charset="0"/>
                        <a:ea typeface="+mn-ea"/>
                        <a:cs typeface="Arial" panose="020B0604020202020204" pitchFamily="34" charset="0"/>
                      </a:endParaRP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97023937"/>
                  </a:ext>
                </a:extLst>
              </a:tr>
              <a:tr h="234931">
                <a:tc>
                  <a:txBody>
                    <a:bodyPr/>
                    <a:lstStyle/>
                    <a:p>
                      <a:pPr marL="88900" indent="0" algn="l" defTabSz="914400" rtl="0" eaLnBrk="1" fontAlgn="b" latinLnBrk="0" hangingPunct="1"/>
                      <a:r>
                        <a:rPr lang="cs-CZ" sz="900" b="0" kern="1200">
                          <a:solidFill>
                            <a:schemeClr val="tx1">
                              <a:lumMod val="65000"/>
                              <a:lumOff val="35000"/>
                            </a:schemeClr>
                          </a:solidFill>
                          <a:effectLst/>
                          <a:latin typeface="Arial" panose="020B0604020202020204" pitchFamily="34" charset="0"/>
                          <a:ea typeface="+mn-ea"/>
                          <a:cs typeface="Arial" panose="020B0604020202020204" pitchFamily="34" charset="0"/>
                        </a:rPr>
                        <a:t>Projekty VRR</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959D"/>
                    </a:solidFill>
                  </a:tcPr>
                </a:tc>
                <a:tc>
                  <a:txBody>
                    <a:bodyPr/>
                    <a:lstStyle/>
                    <a:p>
                      <a:pPr marL="0" algn="ctr" defTabSz="914400" rtl="0" eaLnBrk="1" fontAlgn="b" latinLnBrk="0" hangingPunct="1"/>
                      <a:r>
                        <a:rPr lang="cs-CZ" sz="900" b="0" kern="1200">
                          <a:solidFill>
                            <a:schemeClr val="bg1"/>
                          </a:solidFill>
                          <a:effectLst/>
                          <a:latin typeface="Arial" panose="020B0604020202020204" pitchFamily="34" charset="0"/>
                          <a:ea typeface="+mn-ea"/>
                          <a:cs typeface="Arial" panose="020B0604020202020204" pitchFamily="34" charset="0"/>
                        </a:rPr>
                        <a:t>40 </a:t>
                      </a:r>
                      <a:r>
                        <a:rPr lang="en-US" sz="900" b="0" kern="1200">
                          <a:solidFill>
                            <a:schemeClr val="bg1"/>
                          </a:solidFill>
                          <a:effectLst/>
                          <a:latin typeface="Arial" panose="020B0604020202020204" pitchFamily="34" charset="0"/>
                          <a:ea typeface="+mn-ea"/>
                          <a:cs typeface="Arial" panose="020B0604020202020204" pitchFamily="34" charset="0"/>
                        </a:rPr>
                        <a:t>%</a:t>
                      </a:r>
                      <a:endParaRPr lang="cs-CZ" sz="900" b="0" kern="1200">
                        <a:solidFill>
                          <a:schemeClr val="bg1"/>
                        </a:solidFill>
                        <a:effectLst/>
                        <a:latin typeface="Arial" panose="020B0604020202020204" pitchFamily="34" charset="0"/>
                        <a:ea typeface="+mn-ea"/>
                        <a:cs typeface="Arial" panose="020B0604020202020204" pitchFamily="34" charset="0"/>
                      </a:endParaRP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defTabSz="914400" rtl="0" eaLnBrk="1" fontAlgn="b" latinLnBrk="0" hangingPunct="1"/>
                      <a:r>
                        <a:rPr lang="cs-CZ" sz="900" b="0" kern="1200">
                          <a:solidFill>
                            <a:schemeClr val="bg1"/>
                          </a:solidFill>
                          <a:effectLst/>
                          <a:latin typeface="Arial" panose="020B0604020202020204" pitchFamily="34" charset="0"/>
                          <a:ea typeface="+mn-ea"/>
                          <a:cs typeface="Arial" panose="020B0604020202020204" pitchFamily="34" charset="0"/>
                        </a:rPr>
                        <a:t>0 – 60 </a:t>
                      </a:r>
                      <a:r>
                        <a:rPr lang="en-US" sz="900" b="0" kern="1200">
                          <a:solidFill>
                            <a:schemeClr val="bg1"/>
                          </a:solidFill>
                          <a:effectLst/>
                          <a:latin typeface="Arial" panose="020B0604020202020204" pitchFamily="34" charset="0"/>
                          <a:ea typeface="+mn-ea"/>
                          <a:cs typeface="Arial" panose="020B0604020202020204" pitchFamily="34" charset="0"/>
                        </a:rPr>
                        <a:t>%</a:t>
                      </a:r>
                      <a:endParaRPr lang="cs-CZ" sz="900" b="0" kern="1200">
                        <a:solidFill>
                          <a:schemeClr val="bg1"/>
                        </a:solidFill>
                        <a:effectLst/>
                        <a:latin typeface="Arial" panose="020B0604020202020204" pitchFamily="34" charset="0"/>
                        <a:ea typeface="+mn-ea"/>
                        <a:cs typeface="Arial" panose="020B0604020202020204" pitchFamily="34" charset="0"/>
                      </a:endParaRP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32391003"/>
                  </a:ext>
                </a:extLst>
              </a:tr>
            </a:tbl>
          </a:graphicData>
        </a:graphic>
      </p:graphicFrame>
      <p:graphicFrame>
        <p:nvGraphicFramePr>
          <p:cNvPr id="9" name="Tabulka 8">
            <a:extLst>
              <a:ext uri="{FF2B5EF4-FFF2-40B4-BE49-F238E27FC236}">
                <a16:creationId xmlns:a16="http://schemas.microsoft.com/office/drawing/2014/main" id="{0485646A-44C4-4A5A-B627-3983E9E1554B}"/>
              </a:ext>
            </a:extLst>
          </p:cNvPr>
          <p:cNvGraphicFramePr>
            <a:graphicFrameLocks noGrp="1"/>
          </p:cNvGraphicFramePr>
          <p:nvPr>
            <p:extLst>
              <p:ext uri="{D42A27DB-BD31-4B8C-83A1-F6EECF244321}">
                <p14:modId xmlns:p14="http://schemas.microsoft.com/office/powerpoint/2010/main" val="601006439"/>
              </p:ext>
            </p:extLst>
          </p:nvPr>
        </p:nvGraphicFramePr>
        <p:xfrm>
          <a:off x="6088451" y="2707370"/>
          <a:ext cx="2781637" cy="888486"/>
        </p:xfrm>
        <a:graphic>
          <a:graphicData uri="http://schemas.openxmlformats.org/drawingml/2006/table">
            <a:tbl>
              <a:tblPr/>
              <a:tblGrid>
                <a:gridCol w="1362808">
                  <a:extLst>
                    <a:ext uri="{9D8B030D-6E8A-4147-A177-3AD203B41FA5}">
                      <a16:colId xmlns:a16="http://schemas.microsoft.com/office/drawing/2014/main" val="2213518135"/>
                    </a:ext>
                  </a:extLst>
                </a:gridCol>
                <a:gridCol w="589085">
                  <a:extLst>
                    <a:ext uri="{9D8B030D-6E8A-4147-A177-3AD203B41FA5}">
                      <a16:colId xmlns:a16="http://schemas.microsoft.com/office/drawing/2014/main" val="4258649341"/>
                    </a:ext>
                  </a:extLst>
                </a:gridCol>
                <a:gridCol w="829744">
                  <a:extLst>
                    <a:ext uri="{9D8B030D-6E8A-4147-A177-3AD203B41FA5}">
                      <a16:colId xmlns:a16="http://schemas.microsoft.com/office/drawing/2014/main" val="1488829530"/>
                    </a:ext>
                  </a:extLst>
                </a:gridCol>
              </a:tblGrid>
              <a:tr h="418624">
                <a:tc>
                  <a:txBody>
                    <a:bodyPr/>
                    <a:lstStyle/>
                    <a:p>
                      <a:pPr marL="88900" indent="0" algn="l" defTabSz="914400" rtl="0" eaLnBrk="1" fontAlgn="b" latinLnBrk="0" hangingPunct="1"/>
                      <a:r>
                        <a:rPr lang="cs-CZ" sz="900" b="0" kern="1200">
                          <a:solidFill>
                            <a:schemeClr val="bg1"/>
                          </a:solidFill>
                          <a:effectLst/>
                          <a:latin typeface="Arial" panose="020B0604020202020204" pitchFamily="34" charset="0"/>
                          <a:ea typeface="+mn-ea"/>
                          <a:cs typeface="Arial" panose="020B0604020202020204" pitchFamily="34" charset="0"/>
                        </a:rPr>
                        <a:t>Kategorie regionu (CLLD)</a:t>
                      </a:r>
                      <a:endParaRPr lang="it-IT" sz="900" b="0" kern="1200">
                        <a:solidFill>
                          <a:schemeClr val="bg1"/>
                        </a:solidFill>
                        <a:effectLst/>
                        <a:latin typeface="Arial" panose="020B0604020202020204" pitchFamily="34" charset="0"/>
                        <a:ea typeface="+mn-ea"/>
                        <a:cs typeface="Arial" panose="020B0604020202020204" pitchFamily="34" charset="0"/>
                      </a:endParaRP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algn="ctr" defTabSz="914400" rtl="0" eaLnBrk="1" fontAlgn="b" latinLnBrk="0" hangingPunct="1"/>
                      <a:r>
                        <a:rPr lang="cs-CZ" sz="900" b="0" kern="1200">
                          <a:solidFill>
                            <a:schemeClr val="bg1"/>
                          </a:solidFill>
                          <a:effectLst/>
                          <a:latin typeface="Arial" panose="020B0604020202020204" pitchFamily="34" charset="0"/>
                          <a:ea typeface="+mn-ea"/>
                          <a:cs typeface="Arial" panose="020B0604020202020204" pitchFamily="34" charset="0"/>
                        </a:rPr>
                        <a:t>EFRR</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defTabSz="914400" rtl="0" eaLnBrk="1" fontAlgn="b" latinLnBrk="0" hangingPunct="1"/>
                      <a:r>
                        <a:rPr lang="cs-CZ" sz="900" b="0" kern="1200">
                          <a:solidFill>
                            <a:schemeClr val="bg1"/>
                          </a:solidFill>
                          <a:effectLst/>
                          <a:latin typeface="Arial" panose="020B0604020202020204" pitchFamily="34" charset="0"/>
                          <a:ea typeface="+mn-ea"/>
                          <a:cs typeface="Arial" panose="020B0604020202020204" pitchFamily="34" charset="0"/>
                        </a:rPr>
                        <a:t>Státní</a:t>
                      </a:r>
                      <a:r>
                        <a:rPr lang="cs-CZ" sz="900" b="0" kern="1200" baseline="0">
                          <a:solidFill>
                            <a:schemeClr val="bg1"/>
                          </a:solidFill>
                          <a:effectLst/>
                          <a:latin typeface="Arial" panose="020B0604020202020204" pitchFamily="34" charset="0"/>
                          <a:ea typeface="+mn-ea"/>
                          <a:cs typeface="Arial" panose="020B0604020202020204" pitchFamily="34" charset="0"/>
                        </a:rPr>
                        <a:t> rozpočet</a:t>
                      </a:r>
                      <a:r>
                        <a:rPr lang="cs-CZ" sz="900" b="0" kern="1200">
                          <a:solidFill>
                            <a:schemeClr val="bg1"/>
                          </a:solidFill>
                          <a:effectLst/>
                          <a:latin typeface="Arial" panose="020B0604020202020204" pitchFamily="34" charset="0"/>
                          <a:ea typeface="+mn-ea"/>
                          <a:cs typeface="Arial" panose="020B060402020202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20621562"/>
                  </a:ext>
                </a:extLst>
              </a:tr>
              <a:tr h="234931">
                <a:tc>
                  <a:txBody>
                    <a:bodyPr/>
                    <a:lstStyle/>
                    <a:p>
                      <a:pPr marL="88900" indent="0" algn="l" defTabSz="914400" rtl="0" eaLnBrk="1" fontAlgn="b" latinLnBrk="0" hangingPunct="1"/>
                      <a:r>
                        <a:rPr lang="cs-CZ" sz="900" b="0" kern="1200">
                          <a:solidFill>
                            <a:srgbClr val="4C4C4C"/>
                          </a:solidFill>
                          <a:effectLst/>
                          <a:latin typeface="Arial" panose="020B0604020202020204" pitchFamily="34" charset="0"/>
                          <a:ea typeface="+mn-ea"/>
                          <a:cs typeface="Arial" panose="020B0604020202020204" pitchFamily="34" charset="0"/>
                        </a:rPr>
                        <a:t>Projekty PR</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3C9"/>
                    </a:solidFill>
                  </a:tcPr>
                </a:tc>
                <a:tc>
                  <a:txBody>
                    <a:bodyPr/>
                    <a:lstStyle/>
                    <a:p>
                      <a:pPr marL="0" algn="ctr" defTabSz="914400" rtl="0" eaLnBrk="1" fontAlgn="b" latinLnBrk="0" hangingPunct="1"/>
                      <a:r>
                        <a:rPr lang="cs-CZ" sz="900" b="0" kern="1200">
                          <a:solidFill>
                            <a:schemeClr val="bg1"/>
                          </a:solidFill>
                          <a:effectLst/>
                          <a:latin typeface="Arial" panose="020B0604020202020204" pitchFamily="34" charset="0"/>
                          <a:ea typeface="+mn-ea"/>
                          <a:cs typeface="Arial" panose="020B0604020202020204" pitchFamily="34" charset="0"/>
                        </a:rPr>
                        <a:t>80 %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defTabSz="914400" rtl="0" eaLnBrk="1" fontAlgn="b" latinLnBrk="0" hangingPunct="1"/>
                      <a:r>
                        <a:rPr lang="cs-CZ" sz="900" b="0" kern="1200">
                          <a:solidFill>
                            <a:schemeClr val="bg1"/>
                          </a:solidFill>
                          <a:effectLst/>
                          <a:latin typeface="Arial" panose="020B0604020202020204" pitchFamily="34" charset="0"/>
                          <a:ea typeface="+mn-ea"/>
                          <a:cs typeface="Arial" panose="020B0604020202020204" pitchFamily="34" charset="0"/>
                        </a:rPr>
                        <a:t>15 </a:t>
                      </a:r>
                      <a:r>
                        <a:rPr lang="en-US" sz="900" b="0" kern="1200">
                          <a:solidFill>
                            <a:schemeClr val="bg1"/>
                          </a:solidFill>
                          <a:effectLst/>
                          <a:latin typeface="Arial" panose="020B0604020202020204" pitchFamily="34" charset="0"/>
                          <a:ea typeface="+mn-ea"/>
                          <a:cs typeface="Arial" panose="020B0604020202020204" pitchFamily="34" charset="0"/>
                        </a:rPr>
                        <a:t>%</a:t>
                      </a:r>
                      <a:endParaRPr lang="cs-CZ" sz="900" b="0" kern="1200">
                        <a:solidFill>
                          <a:schemeClr val="bg1"/>
                        </a:solidFill>
                        <a:effectLst/>
                        <a:latin typeface="Arial" panose="020B0604020202020204" pitchFamily="34" charset="0"/>
                        <a:ea typeface="+mn-ea"/>
                        <a:cs typeface="Arial" panose="020B0604020202020204" pitchFamily="34" charset="0"/>
                      </a:endParaRP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57553231"/>
                  </a:ext>
                </a:extLst>
              </a:tr>
              <a:tr h="234931">
                <a:tc>
                  <a:txBody>
                    <a:bodyPr/>
                    <a:lstStyle/>
                    <a:p>
                      <a:pPr marL="88900" indent="0" algn="l" defTabSz="914400" rtl="0" eaLnBrk="1" fontAlgn="b" latinLnBrk="0" hangingPunct="1"/>
                      <a:r>
                        <a:rPr lang="cs-CZ" sz="900" b="0" kern="1200">
                          <a:solidFill>
                            <a:schemeClr val="tx1">
                              <a:lumMod val="65000"/>
                              <a:lumOff val="35000"/>
                            </a:schemeClr>
                          </a:solidFill>
                          <a:effectLst/>
                          <a:latin typeface="Arial" panose="020B0604020202020204" pitchFamily="34" charset="0"/>
                          <a:ea typeface="+mn-ea"/>
                          <a:cs typeface="Arial" panose="020B0604020202020204" pitchFamily="34" charset="0"/>
                        </a:rPr>
                        <a:t>Projekty MRR</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0D7EC"/>
                    </a:solidFill>
                  </a:tcPr>
                </a:tc>
                <a:tc>
                  <a:txBody>
                    <a:bodyPr/>
                    <a:lstStyle/>
                    <a:p>
                      <a:pPr marL="0" algn="ctr" defTabSz="914400" rtl="0" eaLnBrk="1" fontAlgn="b" latinLnBrk="0" hangingPunct="1"/>
                      <a:r>
                        <a:rPr lang="cs-CZ" sz="900" b="0" kern="1200">
                          <a:solidFill>
                            <a:schemeClr val="bg1"/>
                          </a:solidFill>
                          <a:effectLst/>
                          <a:latin typeface="Arial" panose="020B0604020202020204" pitchFamily="34" charset="0"/>
                          <a:ea typeface="+mn-ea"/>
                          <a:cs typeface="Arial" panose="020B0604020202020204" pitchFamily="34" charset="0"/>
                        </a:rPr>
                        <a:t>95 %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defTabSz="914400" rtl="0" eaLnBrk="1" fontAlgn="b" latinLnBrk="0" hangingPunct="1"/>
                      <a:r>
                        <a:rPr lang="cs-CZ" sz="900" b="0" kern="1200">
                          <a:solidFill>
                            <a:schemeClr val="bg1"/>
                          </a:solidFill>
                          <a:effectLst/>
                          <a:latin typeface="Arial"/>
                          <a:ea typeface="+mn-ea"/>
                          <a:cs typeface="Arial"/>
                        </a:rPr>
                        <a:t>0 </a:t>
                      </a:r>
                      <a:r>
                        <a:rPr lang="en-US" sz="900" b="0" kern="1200">
                          <a:solidFill>
                            <a:schemeClr val="bg1"/>
                          </a:solidFill>
                          <a:effectLst/>
                          <a:latin typeface="Arial"/>
                          <a:ea typeface="+mn-ea"/>
                          <a:cs typeface="Arial"/>
                        </a:rPr>
                        <a:t>%</a:t>
                      </a:r>
                      <a:endParaRPr lang="cs-CZ" sz="900" b="0" kern="1200">
                        <a:solidFill>
                          <a:schemeClr val="bg1"/>
                        </a:solidFill>
                        <a:effectLst/>
                        <a:latin typeface="Arial"/>
                        <a:ea typeface="+mn-ea"/>
                        <a:cs typeface="Arial"/>
                      </a:endParaRP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97023937"/>
                  </a:ext>
                </a:extLst>
              </a:tr>
            </a:tbl>
          </a:graphicData>
        </a:graphic>
      </p:graphicFrame>
      <p:pic>
        <p:nvPicPr>
          <p:cNvPr id="3" name="Obrázek 2" descr="Obsah obrázku mapa&#10;&#10;Popis byl vytvořen automaticky">
            <a:extLst>
              <a:ext uri="{FF2B5EF4-FFF2-40B4-BE49-F238E27FC236}">
                <a16:creationId xmlns:a16="http://schemas.microsoft.com/office/drawing/2014/main" id="{6C931349-C102-470A-9242-5E21728CB71C}"/>
              </a:ext>
            </a:extLst>
          </p:cNvPr>
          <p:cNvPicPr>
            <a:picLocks noChangeAspect="1"/>
          </p:cNvPicPr>
          <p:nvPr/>
        </p:nvPicPr>
        <p:blipFill>
          <a:blip r:embed="rId3">
            <a:alphaModFix/>
            <a:extLst>
              <a:ext uri="{BEBA8EAE-BF5A-486C-A8C5-ECC9F3942E4B}">
                <a14:imgProps xmlns:a14="http://schemas.microsoft.com/office/drawing/2010/main">
                  <a14:imgLayer r:embed="rId4">
                    <a14:imgEffect>
                      <a14:backgroundRemoval t="9909" b="89961" l="3226" r="98249">
                        <a14:foregroundMark x1="4640" y1="25061" x2="3226" y2="25554"/>
                        <a14:foregroundMark x1="9954" y1="23207" x2="7936" y2="23911"/>
                        <a14:foregroundMark x1="89954" y1="51369" x2="91705" y2="71056"/>
                        <a14:foregroundMark x1="91705" y1="71056" x2="90230" y2="71447"/>
                        <a14:foregroundMark x1="94747" y1="66232" x2="94839" y2="54237"/>
                        <a14:foregroundMark x1="97972" y1="62842" x2="98249" y2="65971"/>
                        <a14:backgroundMark x1="11613" y1="11604" x2="11613" y2="11604"/>
                        <a14:backgroundMark x1="4700" y1="24902" x2="6267" y2="24250"/>
                        <a14:backgroundMark x1="5438" y1="26206" x2="5253" y2="25684"/>
                        <a14:backgroundMark x1="4424" y1="25033" x2="4424" y2="24902"/>
                        <a14:backgroundMark x1="6912" y1="24511" x2="6912" y2="24511"/>
                        <a14:backgroundMark x1="6544" y1="24250" x2="7373" y2="23729"/>
                        <a14:backgroundMark x1="7465" y1="23990" x2="6728" y2="24120"/>
                        <a14:backgroundMark x1="4240" y1="25163" x2="4240" y2="25163"/>
                        <a14:backgroundMark x1="6175" y1="24511" x2="5806" y2="24511"/>
                        <a14:backgroundMark x1="6452" y1="24511" x2="5714" y2="23729"/>
                        <a14:backgroundMark x1="4700" y1="24902" x2="4608" y2="24120"/>
                        <a14:backgroundMark x1="5161" y1="25815" x2="4700" y2="25424"/>
                        <a14:backgroundMark x1="5438" y1="25033" x2="4700" y2="25033"/>
                        <a14:backgroundMark x1="7742" y1="23729" x2="8018" y2="23729"/>
                        <a14:backgroundMark x1="87281" y1="49283" x2="87281" y2="49283"/>
                        <a14:backgroundMark x1="4147" y1="25163" x2="4147" y2="25163"/>
                        <a14:backgroundMark x1="8111" y1="23598" x2="8111" y2="23598"/>
                        <a14:backgroundMark x1="8018" y1="23859" x2="8018" y2="23859"/>
                        <a14:backgroundMark x1="8111" y1="23859" x2="8111" y2="23859"/>
                      </a14:backgroundRemoval>
                    </a14:imgEffect>
                  </a14:imgLayer>
                </a14:imgProps>
              </a:ext>
            </a:extLst>
          </a:blip>
          <a:stretch>
            <a:fillRect/>
          </a:stretch>
        </p:blipFill>
        <p:spPr>
          <a:xfrm>
            <a:off x="241154" y="2710458"/>
            <a:ext cx="2814399" cy="1989534"/>
          </a:xfrm>
          <a:prstGeom prst="rect">
            <a:avLst/>
          </a:prstGeom>
        </p:spPr>
      </p:pic>
      <p:cxnSp>
        <p:nvCxnSpPr>
          <p:cNvPr id="10" name="Přímá spojnice se šipkou 9">
            <a:extLst>
              <a:ext uri="{FF2B5EF4-FFF2-40B4-BE49-F238E27FC236}">
                <a16:creationId xmlns:a16="http://schemas.microsoft.com/office/drawing/2014/main" id="{EA5A45EB-23E3-43EC-84CD-DEFDA09A36FB}"/>
              </a:ext>
            </a:extLst>
          </p:cNvPr>
          <p:cNvCxnSpPr>
            <a:cxnSpLocks/>
          </p:cNvCxnSpPr>
          <p:nvPr/>
        </p:nvCxnSpPr>
        <p:spPr>
          <a:xfrm>
            <a:off x="2809875" y="4219575"/>
            <a:ext cx="957427" cy="239991"/>
          </a:xfrm>
          <a:prstGeom prst="straightConnector1">
            <a:avLst/>
          </a:prstGeom>
          <a:ln w="114300">
            <a:tailEnd type="triangle"/>
          </a:ln>
          <a:effectLst>
            <a:outerShdw blurRad="40000" dist="20000" dir="5400000" sx="1000" sy="1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graphicFrame>
        <p:nvGraphicFramePr>
          <p:cNvPr id="12" name="Tabulka 11">
            <a:extLst>
              <a:ext uri="{FF2B5EF4-FFF2-40B4-BE49-F238E27FC236}">
                <a16:creationId xmlns:a16="http://schemas.microsoft.com/office/drawing/2014/main" id="{EA4BDF31-D7D9-49A2-9A2F-483D5661E302}"/>
              </a:ext>
            </a:extLst>
          </p:cNvPr>
          <p:cNvGraphicFramePr>
            <a:graphicFrameLocks noGrp="1"/>
          </p:cNvGraphicFramePr>
          <p:nvPr>
            <p:extLst>
              <p:ext uri="{D42A27DB-BD31-4B8C-83A1-F6EECF244321}">
                <p14:modId xmlns:p14="http://schemas.microsoft.com/office/powerpoint/2010/main" val="3402258639"/>
              </p:ext>
            </p:extLst>
          </p:nvPr>
        </p:nvGraphicFramePr>
        <p:xfrm>
          <a:off x="517382" y="1821972"/>
          <a:ext cx="2454418" cy="888486"/>
        </p:xfrm>
        <a:graphic>
          <a:graphicData uri="http://schemas.openxmlformats.org/drawingml/2006/table">
            <a:tbl>
              <a:tblPr/>
              <a:tblGrid>
                <a:gridCol w="1292368">
                  <a:extLst>
                    <a:ext uri="{9D8B030D-6E8A-4147-A177-3AD203B41FA5}">
                      <a16:colId xmlns:a16="http://schemas.microsoft.com/office/drawing/2014/main" val="2213518135"/>
                    </a:ext>
                  </a:extLst>
                </a:gridCol>
                <a:gridCol w="1162050">
                  <a:extLst>
                    <a:ext uri="{9D8B030D-6E8A-4147-A177-3AD203B41FA5}">
                      <a16:colId xmlns:a16="http://schemas.microsoft.com/office/drawing/2014/main" val="4258649341"/>
                    </a:ext>
                  </a:extLst>
                </a:gridCol>
              </a:tblGrid>
              <a:tr h="418624">
                <a:tc>
                  <a:txBody>
                    <a:bodyPr/>
                    <a:lstStyle/>
                    <a:p>
                      <a:pPr marL="88900" indent="0" algn="l" defTabSz="914400" rtl="0" eaLnBrk="1" fontAlgn="b" latinLnBrk="0" hangingPunct="1"/>
                      <a:r>
                        <a:rPr lang="cs-CZ" sz="900" b="0" kern="1200">
                          <a:solidFill>
                            <a:schemeClr val="bg1"/>
                          </a:solidFill>
                          <a:effectLst/>
                          <a:latin typeface="Arial"/>
                          <a:ea typeface="+mn-ea"/>
                          <a:cs typeface="Arial"/>
                        </a:rPr>
                        <a:t>PO 2014-2020</a:t>
                      </a:r>
                      <a:endParaRPr lang="it-IT" sz="900" b="0" kern="1200">
                        <a:solidFill>
                          <a:schemeClr val="bg1"/>
                        </a:solidFill>
                        <a:effectLst/>
                        <a:latin typeface="Arial"/>
                        <a:ea typeface="+mn-ea"/>
                        <a:cs typeface="Arial"/>
                      </a:endParaRP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algn="ctr" defTabSz="914400" rtl="0" eaLnBrk="1" fontAlgn="b" latinLnBrk="0" hangingPunct="1"/>
                      <a:r>
                        <a:rPr lang="cs-CZ" sz="900" b="0" kern="1200">
                          <a:solidFill>
                            <a:schemeClr val="bg1"/>
                          </a:solidFill>
                          <a:effectLst/>
                          <a:latin typeface="Arial"/>
                          <a:ea typeface="+mn-ea"/>
                          <a:cs typeface="Arial"/>
                        </a:rPr>
                        <a:t>Podíl spolufinancování</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20621562"/>
                  </a:ext>
                </a:extLst>
              </a:tr>
              <a:tr h="234931">
                <a:tc>
                  <a:txBody>
                    <a:bodyPr/>
                    <a:lstStyle/>
                    <a:p>
                      <a:pPr marL="88900" indent="0" algn="l" defTabSz="914400" rtl="0" eaLnBrk="1" fontAlgn="b" latinLnBrk="0" hangingPunct="1"/>
                      <a:r>
                        <a:rPr lang="cs-CZ" sz="900" b="0" kern="1200">
                          <a:solidFill>
                            <a:schemeClr val="tx1">
                              <a:lumMod val="65000"/>
                              <a:lumOff val="35000"/>
                            </a:schemeClr>
                          </a:solidFill>
                          <a:effectLst/>
                          <a:latin typeface="Arial"/>
                          <a:ea typeface="+mn-ea"/>
                          <a:cs typeface="Arial"/>
                        </a:rPr>
                        <a:t>Méně rozvinutý</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0D7EC"/>
                    </a:solidFill>
                  </a:tcPr>
                </a:tc>
                <a:tc>
                  <a:txBody>
                    <a:bodyPr/>
                    <a:lstStyle/>
                    <a:p>
                      <a:pPr marL="0" algn="ctr" defTabSz="914400" rtl="0" eaLnBrk="1" fontAlgn="b" latinLnBrk="0" hangingPunct="1"/>
                      <a:r>
                        <a:rPr lang="cs-CZ" sz="900" b="0" kern="1200">
                          <a:solidFill>
                            <a:schemeClr val="bg1"/>
                          </a:solidFill>
                          <a:effectLst/>
                          <a:latin typeface="Arial"/>
                          <a:ea typeface="+mn-ea"/>
                          <a:cs typeface="Arial"/>
                        </a:rPr>
                        <a:t>85 %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97023937"/>
                  </a:ext>
                </a:extLst>
              </a:tr>
              <a:tr h="234931">
                <a:tc>
                  <a:txBody>
                    <a:bodyPr/>
                    <a:lstStyle/>
                    <a:p>
                      <a:pPr marL="88900" indent="0" algn="l" defTabSz="914400" rtl="0" eaLnBrk="1" fontAlgn="b" latinLnBrk="0" hangingPunct="1"/>
                      <a:r>
                        <a:rPr lang="cs-CZ" sz="900" b="0" kern="1200">
                          <a:solidFill>
                            <a:srgbClr val="4C4C4C"/>
                          </a:solidFill>
                          <a:effectLst/>
                          <a:latin typeface="Arial"/>
                          <a:ea typeface="+mn-ea"/>
                          <a:cs typeface="Arial"/>
                        </a:rPr>
                        <a:t>Rozvinutější</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tc>
                  <a:txBody>
                    <a:bodyPr/>
                    <a:lstStyle/>
                    <a:p>
                      <a:pPr marL="0" algn="ctr" defTabSz="914400" rtl="0" eaLnBrk="1" fontAlgn="b" latinLnBrk="0" hangingPunct="1"/>
                      <a:r>
                        <a:rPr lang="cs-CZ" sz="900" b="0" kern="1200">
                          <a:solidFill>
                            <a:schemeClr val="bg1"/>
                          </a:solidFill>
                          <a:effectLst/>
                          <a:latin typeface="Arial"/>
                          <a:ea typeface="+mn-ea"/>
                          <a:cs typeface="Arial"/>
                        </a:rPr>
                        <a:t>50 %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96000394"/>
                  </a:ext>
                </a:extLst>
              </a:tr>
            </a:tbl>
          </a:graphicData>
        </a:graphic>
      </p:graphicFrame>
    </p:spTree>
    <p:extLst>
      <p:ext uri="{BB962C8B-B14F-4D97-AF65-F5344CB8AC3E}">
        <p14:creationId xmlns:p14="http://schemas.microsoft.com/office/powerpoint/2010/main" val="260097306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2143FBC1-9207-4AEB-B2ED-CBF7AA903A4F}"/>
              </a:ext>
            </a:extLst>
          </p:cNvPr>
          <p:cNvSpPr txBox="1"/>
          <p:nvPr/>
        </p:nvSpPr>
        <p:spPr>
          <a:xfrm>
            <a:off x="1373697" y="459680"/>
            <a:ext cx="6396606" cy="584775"/>
          </a:xfrm>
          <a:prstGeom prst="rect">
            <a:avLst/>
          </a:prstGeom>
          <a:noFill/>
        </p:spPr>
        <p:txBody>
          <a:bodyPr wrap="square">
            <a:spAutoFit/>
          </a:bodyPr>
          <a:lstStyle/>
          <a:p>
            <a:r>
              <a:rPr kumimoji="0" lang="cs-CZ" sz="3200" b="1" i="0" u="sng" strike="noStrike" kern="0" cap="none" spc="0" normalizeH="0" baseline="0" noProof="0">
                <a:ln>
                  <a:noFill/>
                </a:ln>
                <a:solidFill>
                  <a:schemeClr val="bg1"/>
                </a:solidFill>
                <a:effectLst/>
                <a:uLnTx/>
                <a:uFillTx/>
                <a:latin typeface="Arial"/>
                <a:cs typeface="Arial"/>
                <a:sym typeface="Arial"/>
              </a:rPr>
              <a:t>Návrh</a:t>
            </a:r>
            <a:r>
              <a:rPr kumimoji="0" lang="cs-CZ" sz="3200" b="1" i="0" u="none" strike="noStrike" kern="0" cap="none" spc="0" normalizeH="0" baseline="0" noProof="0">
                <a:ln>
                  <a:noFill/>
                </a:ln>
                <a:solidFill>
                  <a:schemeClr val="bg1"/>
                </a:solidFill>
                <a:effectLst/>
                <a:uLnTx/>
                <a:uFillTx/>
                <a:latin typeface="Arial"/>
                <a:cs typeface="Arial"/>
                <a:sym typeface="Arial"/>
              </a:rPr>
              <a:t> rozdělení alokace v IROP</a:t>
            </a:r>
            <a:endParaRPr lang="cs-CZ">
              <a:solidFill>
                <a:schemeClr val="bg1"/>
              </a:solidFill>
            </a:endParaRPr>
          </a:p>
        </p:txBody>
      </p:sp>
      <p:graphicFrame>
        <p:nvGraphicFramePr>
          <p:cNvPr id="10" name="Tabulka 9">
            <a:extLst>
              <a:ext uri="{FF2B5EF4-FFF2-40B4-BE49-F238E27FC236}">
                <a16:creationId xmlns:a16="http://schemas.microsoft.com/office/drawing/2014/main" id="{825B137C-9EDC-48D2-BBBA-6F95ABC143CC}"/>
              </a:ext>
            </a:extLst>
          </p:cNvPr>
          <p:cNvGraphicFramePr>
            <a:graphicFrameLocks noGrp="1"/>
          </p:cNvGraphicFramePr>
          <p:nvPr>
            <p:extLst>
              <p:ext uri="{D42A27DB-BD31-4B8C-83A1-F6EECF244321}">
                <p14:modId xmlns:p14="http://schemas.microsoft.com/office/powerpoint/2010/main" val="4277500781"/>
              </p:ext>
            </p:extLst>
          </p:nvPr>
        </p:nvGraphicFramePr>
        <p:xfrm>
          <a:off x="770528" y="1167795"/>
          <a:ext cx="7602944" cy="4747790"/>
        </p:xfrm>
        <a:graphic>
          <a:graphicData uri="http://schemas.openxmlformats.org/drawingml/2006/table">
            <a:tbl>
              <a:tblPr>
                <a:tableStyleId>{22838BEF-8BB2-4498-84A7-C5851F593DF1}</a:tableStyleId>
              </a:tblPr>
              <a:tblGrid>
                <a:gridCol w="1709838">
                  <a:extLst>
                    <a:ext uri="{9D8B030D-6E8A-4147-A177-3AD203B41FA5}">
                      <a16:colId xmlns:a16="http://schemas.microsoft.com/office/drawing/2014/main" val="1867840939"/>
                    </a:ext>
                  </a:extLst>
                </a:gridCol>
                <a:gridCol w="1581925">
                  <a:extLst>
                    <a:ext uri="{9D8B030D-6E8A-4147-A177-3AD203B41FA5}">
                      <a16:colId xmlns:a16="http://schemas.microsoft.com/office/drawing/2014/main" val="662236333"/>
                    </a:ext>
                  </a:extLst>
                </a:gridCol>
                <a:gridCol w="1859669">
                  <a:extLst>
                    <a:ext uri="{9D8B030D-6E8A-4147-A177-3AD203B41FA5}">
                      <a16:colId xmlns:a16="http://schemas.microsoft.com/office/drawing/2014/main" val="3530945834"/>
                    </a:ext>
                  </a:extLst>
                </a:gridCol>
                <a:gridCol w="602561">
                  <a:extLst>
                    <a:ext uri="{9D8B030D-6E8A-4147-A177-3AD203B41FA5}">
                      <a16:colId xmlns:a16="http://schemas.microsoft.com/office/drawing/2014/main" val="1760559365"/>
                    </a:ext>
                  </a:extLst>
                </a:gridCol>
                <a:gridCol w="1848951">
                  <a:extLst>
                    <a:ext uri="{9D8B030D-6E8A-4147-A177-3AD203B41FA5}">
                      <a16:colId xmlns:a16="http://schemas.microsoft.com/office/drawing/2014/main" val="362767184"/>
                    </a:ext>
                  </a:extLst>
                </a:gridCol>
              </a:tblGrid>
              <a:tr h="1124648">
                <a:tc>
                  <a:txBody>
                    <a:bodyPr/>
                    <a:lstStyle/>
                    <a:p>
                      <a:pPr marL="0" algn="ctr" defTabSz="914400" rtl="0" eaLnBrk="1" fontAlgn="b" latinLnBrk="0" hangingPunct="1">
                        <a:lnSpc>
                          <a:spcPct val="107000"/>
                        </a:lnSpc>
                        <a:spcAft>
                          <a:spcPts val="0"/>
                        </a:spcAft>
                      </a:pPr>
                      <a:r>
                        <a:rPr lang="cs-CZ" sz="1200" b="1" i="0" u="none" strike="noStrike" kern="1200">
                          <a:solidFill>
                            <a:schemeClr val="tx2">
                              <a:lumMod val="50000"/>
                            </a:schemeClr>
                          </a:solidFill>
                          <a:effectLst/>
                          <a:latin typeface="Arial"/>
                          <a:ea typeface="+mn-ea"/>
                          <a:cs typeface="Arial"/>
                        </a:rPr>
                        <a:t>Cíl politiky/priorita</a:t>
                      </a:r>
                    </a:p>
                  </a:txBody>
                  <a:tcPr marL="9525" marR="9525" marT="9525" marB="0" anchor="ctr">
                    <a:lnB w="12700" cap="flat" cmpd="sng" algn="ctr">
                      <a:solidFill>
                        <a:schemeClr val="accent1">
                          <a:lumMod val="60000"/>
                          <a:lumOff val="40000"/>
                        </a:schemeClr>
                      </a:solidFill>
                      <a:prstDash val="solid"/>
                      <a:round/>
                      <a:headEnd type="none" w="med" len="med"/>
                      <a:tailEnd type="none" w="med" len="med"/>
                    </a:lnB>
                    <a:solidFill>
                      <a:schemeClr val="accent5">
                        <a:lumMod val="20000"/>
                        <a:lumOff val="80000"/>
                      </a:schemeClr>
                    </a:solidFill>
                  </a:tcPr>
                </a:tc>
                <a:tc>
                  <a:txBody>
                    <a:bodyPr/>
                    <a:lstStyle/>
                    <a:p>
                      <a:pPr marL="0" algn="ctr" defTabSz="914400" rtl="0" eaLnBrk="1" fontAlgn="b" latinLnBrk="0" hangingPunct="1">
                        <a:lnSpc>
                          <a:spcPct val="107000"/>
                        </a:lnSpc>
                        <a:spcAft>
                          <a:spcPts val="0"/>
                        </a:spcAft>
                      </a:pPr>
                      <a:r>
                        <a:rPr lang="cs-CZ" sz="1200" b="1" i="0" u="none" strike="noStrike" kern="1200">
                          <a:solidFill>
                            <a:schemeClr val="tx2">
                              <a:lumMod val="50000"/>
                            </a:schemeClr>
                          </a:solidFill>
                          <a:effectLst/>
                          <a:latin typeface="Arial"/>
                          <a:ea typeface="+mn-ea"/>
                          <a:cs typeface="Arial"/>
                        </a:rPr>
                        <a:t>Specifický cíl</a:t>
                      </a:r>
                    </a:p>
                  </a:txBody>
                  <a:tcPr marL="9525" marR="9525" marT="9525" marB="0" anchor="ctr">
                    <a:lnB w="12700" cap="flat" cmpd="sng" algn="ctr">
                      <a:solidFill>
                        <a:schemeClr val="accent1">
                          <a:lumMod val="60000"/>
                          <a:lumOff val="40000"/>
                        </a:schemeClr>
                      </a:solidFill>
                      <a:prstDash val="solid"/>
                      <a:round/>
                      <a:headEnd type="none" w="med" len="med"/>
                      <a:tailEnd type="none" w="med" len="med"/>
                    </a:lnB>
                    <a:solidFill>
                      <a:schemeClr val="accent5">
                        <a:lumMod val="20000"/>
                        <a:lumOff val="80000"/>
                      </a:schemeClr>
                    </a:solidFill>
                  </a:tcPr>
                </a:tc>
                <a:tc>
                  <a:txBody>
                    <a:bodyPr/>
                    <a:lstStyle/>
                    <a:p>
                      <a:pPr marL="0" algn="ctr" defTabSz="914400" rtl="0" eaLnBrk="1" fontAlgn="b" latinLnBrk="0" hangingPunct="1">
                        <a:lnSpc>
                          <a:spcPct val="107000"/>
                        </a:lnSpc>
                        <a:spcAft>
                          <a:spcPts val="0"/>
                        </a:spcAft>
                      </a:pPr>
                      <a:r>
                        <a:rPr lang="cs-CZ" sz="1200" b="1" i="0" u="none" strike="noStrike" kern="1200">
                          <a:solidFill>
                            <a:schemeClr val="tx2">
                              <a:lumMod val="50000"/>
                            </a:schemeClr>
                          </a:solidFill>
                          <a:effectLst/>
                          <a:latin typeface="Arial"/>
                          <a:ea typeface="+mn-ea"/>
                          <a:cs typeface="Arial"/>
                        </a:rPr>
                        <a:t>Téma</a:t>
                      </a:r>
                    </a:p>
                  </a:txBody>
                  <a:tcPr marL="9525" marR="9525" marT="9525" marB="0" anchor="ctr">
                    <a:lnB w="12700" cap="flat" cmpd="sng" algn="ctr">
                      <a:solidFill>
                        <a:schemeClr val="accent1">
                          <a:lumMod val="60000"/>
                          <a:lumOff val="40000"/>
                        </a:schemeClr>
                      </a:solidFill>
                      <a:prstDash val="solid"/>
                      <a:round/>
                      <a:headEnd type="none" w="med" len="med"/>
                      <a:tailEnd type="none" w="med" len="med"/>
                    </a:lnB>
                    <a:solidFill>
                      <a:schemeClr val="accent5">
                        <a:lumMod val="20000"/>
                        <a:lumOff val="80000"/>
                      </a:schemeClr>
                    </a:solidFill>
                  </a:tcPr>
                </a:tc>
                <a:tc>
                  <a:txBody>
                    <a:bodyPr/>
                    <a:lstStyle/>
                    <a:p>
                      <a:pPr marL="0" algn="ctr" defTabSz="914400" rtl="0" eaLnBrk="1" fontAlgn="b" latinLnBrk="0" hangingPunct="1">
                        <a:lnSpc>
                          <a:spcPct val="107000"/>
                        </a:lnSpc>
                        <a:spcAft>
                          <a:spcPts val="0"/>
                        </a:spcAft>
                      </a:pPr>
                      <a:r>
                        <a:rPr lang="cs-CZ" sz="1200" b="1" i="0" u="none" strike="noStrike" kern="1200">
                          <a:solidFill>
                            <a:schemeClr val="tx2">
                              <a:lumMod val="50000"/>
                            </a:schemeClr>
                          </a:solidFill>
                          <a:effectLst/>
                          <a:latin typeface="Arial"/>
                          <a:ea typeface="+mn-ea"/>
                          <a:cs typeface="Arial"/>
                        </a:rPr>
                        <a:t>Fond</a:t>
                      </a:r>
                    </a:p>
                  </a:txBody>
                  <a:tcPr marL="9525" marR="9525" marT="9525" marB="0" anchor="ctr">
                    <a:lnB w="12700" cap="flat" cmpd="sng" algn="ctr">
                      <a:solidFill>
                        <a:schemeClr val="accent1">
                          <a:lumMod val="60000"/>
                          <a:lumOff val="40000"/>
                        </a:schemeClr>
                      </a:solidFill>
                      <a:prstDash val="solid"/>
                      <a:round/>
                      <a:headEnd type="none" w="med" len="med"/>
                      <a:tailEnd type="none" w="med" len="med"/>
                    </a:lnB>
                    <a:solidFill>
                      <a:schemeClr val="accent5">
                        <a:lumMod val="20000"/>
                        <a:lumOff val="80000"/>
                      </a:schemeClr>
                    </a:solidFill>
                  </a:tcPr>
                </a:tc>
                <a:tc>
                  <a:txBody>
                    <a:bodyPr/>
                    <a:lstStyle/>
                    <a:p>
                      <a:pPr marL="0" marR="0" lvl="0" indent="0" algn="ctr" defTabSz="914400" rtl="0" eaLnBrk="1" fontAlgn="b" latinLnBrk="0" hangingPunct="1">
                        <a:lnSpc>
                          <a:spcPct val="107000"/>
                        </a:lnSpc>
                        <a:spcBef>
                          <a:spcPts val="0"/>
                        </a:spcBef>
                        <a:spcAft>
                          <a:spcPts val="0"/>
                        </a:spcAft>
                        <a:buClr>
                          <a:srgbClr val="000000"/>
                        </a:buClr>
                        <a:buSzTx/>
                        <a:buFont typeface="Arial"/>
                        <a:buNone/>
                        <a:tabLst/>
                        <a:defRPr/>
                      </a:pPr>
                      <a:r>
                        <a:rPr lang="cs-CZ" sz="1200" b="1" i="0" u="none" strike="noStrike" kern="1200">
                          <a:solidFill>
                            <a:schemeClr val="tx2">
                              <a:lumMod val="50000"/>
                            </a:schemeClr>
                          </a:solidFill>
                          <a:effectLst/>
                          <a:latin typeface="Arial"/>
                          <a:ea typeface="+mn-ea"/>
                          <a:cs typeface="Arial"/>
                        </a:rPr>
                        <a:t>Alokace specifického cíle (Kč)</a:t>
                      </a:r>
                    </a:p>
                    <a:p>
                      <a:pPr marL="0" algn="ctr" defTabSz="914400" rtl="0" eaLnBrk="1" fontAlgn="b" latinLnBrk="0" hangingPunct="1">
                        <a:lnSpc>
                          <a:spcPct val="107000"/>
                        </a:lnSpc>
                        <a:spcAft>
                          <a:spcPts val="0"/>
                        </a:spcAft>
                      </a:pPr>
                      <a:endParaRPr lang="pl-PL" sz="1200" b="1" i="0" u="none" strike="noStrike" kern="1200">
                        <a:solidFill>
                          <a:schemeClr val="tx2">
                            <a:lumMod val="50000"/>
                          </a:schemeClr>
                        </a:solidFill>
                        <a:effectLst/>
                        <a:latin typeface="Arial" panose="020B0604020202020204" pitchFamily="34" charset="0"/>
                        <a:ea typeface="+mn-ea"/>
                        <a:cs typeface="Arial" panose="020B0604020202020204" pitchFamily="34" charset="0"/>
                      </a:endParaRPr>
                    </a:p>
                  </a:txBody>
                  <a:tcPr marL="9525" marR="9525" marT="9525" marB="0" anchor="ctr">
                    <a:lnB w="12700" cap="flat" cmpd="sng" algn="ctr">
                      <a:solidFill>
                        <a:schemeClr val="accent1">
                          <a:lumMod val="60000"/>
                          <a:lumOff val="40000"/>
                        </a:schemeClr>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3848169198"/>
                  </a:ext>
                </a:extLst>
              </a:tr>
              <a:tr h="440536">
                <a:tc>
                  <a:txBody>
                    <a:bodyPr/>
                    <a:lstStyle/>
                    <a:p>
                      <a:pPr marL="0" algn="ctr" defTabSz="914400" rtl="0" eaLnBrk="1" fontAlgn="b" latinLnBrk="0" hangingPunct="1">
                        <a:lnSpc>
                          <a:spcPct val="107000"/>
                        </a:lnSpc>
                        <a:spcAft>
                          <a:spcPts val="0"/>
                        </a:spcAft>
                      </a:pPr>
                      <a:r>
                        <a:rPr lang="cs-CZ" sz="1200" b="1" i="0" u="none" strike="noStrike" kern="1200">
                          <a:solidFill>
                            <a:schemeClr val="bg1"/>
                          </a:solidFill>
                          <a:effectLst/>
                          <a:latin typeface="Arial"/>
                          <a:ea typeface="+mn-ea"/>
                          <a:cs typeface="Arial"/>
                        </a:rPr>
                        <a:t>CP 1 – priorita 1</a:t>
                      </a: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5"/>
                    </a:solidFill>
                  </a:tcPr>
                </a:tc>
                <a:tc>
                  <a:txBody>
                    <a:bodyPr/>
                    <a:lstStyle/>
                    <a:p>
                      <a:pPr marL="0" algn="ctr" defTabSz="914400" rtl="0" eaLnBrk="1" fontAlgn="b" latinLnBrk="0" hangingPunct="1">
                        <a:lnSpc>
                          <a:spcPct val="107000"/>
                        </a:lnSpc>
                        <a:spcAft>
                          <a:spcPts val="0"/>
                        </a:spcAft>
                      </a:pPr>
                      <a:r>
                        <a:rPr lang="cs-CZ" sz="1200" b="1" i="0" u="none" strike="noStrike" kern="1200">
                          <a:solidFill>
                            <a:schemeClr val="bg1"/>
                          </a:solidFill>
                          <a:effectLst/>
                          <a:latin typeface="Arial"/>
                          <a:ea typeface="+mn-ea"/>
                          <a:cs typeface="Arial"/>
                        </a:rPr>
                        <a:t>SC 1.1</a:t>
                      </a: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5"/>
                    </a:solidFill>
                  </a:tcPr>
                </a:tc>
                <a:tc>
                  <a:txBody>
                    <a:bodyPr/>
                    <a:lstStyle/>
                    <a:p>
                      <a:pPr marL="0" algn="ctr" defTabSz="914400" rtl="0" eaLnBrk="1" fontAlgn="b" latinLnBrk="0" hangingPunct="1">
                        <a:lnSpc>
                          <a:spcPct val="107000"/>
                        </a:lnSpc>
                        <a:spcAft>
                          <a:spcPts val="0"/>
                        </a:spcAft>
                      </a:pPr>
                      <a:r>
                        <a:rPr lang="cs-CZ" sz="1200" b="1" i="0" u="none" strike="noStrike" kern="1200">
                          <a:solidFill>
                            <a:schemeClr val="bg1"/>
                          </a:solidFill>
                          <a:effectLst/>
                          <a:latin typeface="Arial"/>
                          <a:ea typeface="+mn-ea"/>
                          <a:cs typeface="Arial"/>
                        </a:rPr>
                        <a:t>eGovernment a kyberbezpečnost</a:t>
                      </a: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5"/>
                    </a:solidFill>
                  </a:tcPr>
                </a:tc>
                <a:tc>
                  <a:txBody>
                    <a:bodyPr/>
                    <a:lstStyle/>
                    <a:p>
                      <a:pPr marL="0" algn="ctr" defTabSz="914400" rtl="0" eaLnBrk="1" fontAlgn="b" latinLnBrk="0" hangingPunct="1">
                        <a:lnSpc>
                          <a:spcPct val="107000"/>
                        </a:lnSpc>
                        <a:spcAft>
                          <a:spcPts val="0"/>
                        </a:spcAft>
                      </a:pPr>
                      <a:r>
                        <a:rPr lang="cs-CZ" sz="1200" b="1" i="0" u="none" strike="noStrike" kern="1200">
                          <a:solidFill>
                            <a:schemeClr val="bg1"/>
                          </a:solidFill>
                          <a:effectLst/>
                          <a:latin typeface="Arial"/>
                          <a:ea typeface="+mn-ea"/>
                          <a:cs typeface="Arial"/>
                        </a:rPr>
                        <a:t>EFRR</a:t>
                      </a: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5"/>
                    </a:solidFill>
                  </a:tcPr>
                </a:tc>
                <a:tc>
                  <a:txBody>
                    <a:bodyPr/>
                    <a:lstStyle/>
                    <a:p>
                      <a:pPr marL="0" algn="r" rtl="0" eaLnBrk="1" fontAlgn="b" latinLnBrk="0" hangingPunct="1">
                        <a:lnSpc>
                          <a:spcPct val="107000"/>
                        </a:lnSpc>
                        <a:spcAft>
                          <a:spcPts val="0"/>
                        </a:spcAft>
                      </a:pPr>
                      <a:r>
                        <a:rPr lang="cs-CZ" sz="1200" u="none" strike="noStrike">
                          <a:solidFill>
                            <a:schemeClr val="bg1"/>
                          </a:solidFill>
                          <a:effectLst/>
                          <a:latin typeface="+mj-lt"/>
                        </a:rPr>
                        <a:t>12 424 093 301  </a:t>
                      </a:r>
                      <a:endParaRPr lang="cs-CZ" sz="1200" b="1" i="0" u="none" strike="noStrike" kern="1200" cap="none">
                        <a:solidFill>
                          <a:schemeClr val="bg1"/>
                        </a:solidFill>
                        <a:effectLst/>
                        <a:latin typeface="+mj-lt"/>
                        <a:ea typeface="+mn-ea"/>
                        <a:cs typeface="Arial" panose="020B0604020202020204" pitchFamily="34" charset="0"/>
                        <a:sym typeface="Arial"/>
                      </a:endParaRP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5"/>
                    </a:solidFill>
                  </a:tcPr>
                </a:tc>
                <a:extLst>
                  <a:ext uri="{0D108BD9-81ED-4DB2-BD59-A6C34878D82A}">
                    <a16:rowId xmlns:a16="http://schemas.microsoft.com/office/drawing/2014/main" val="2098338471"/>
                  </a:ext>
                </a:extLst>
              </a:tr>
              <a:tr h="327617">
                <a:tc rowSpan="2">
                  <a:txBody>
                    <a:bodyPr/>
                    <a:lstStyle/>
                    <a:p>
                      <a:pPr marL="0" algn="ctr" defTabSz="914400" rtl="0" eaLnBrk="1" fontAlgn="b" latinLnBrk="0" hangingPunct="1">
                        <a:lnSpc>
                          <a:spcPct val="107000"/>
                        </a:lnSpc>
                        <a:spcAft>
                          <a:spcPts val="0"/>
                        </a:spcAft>
                      </a:pPr>
                      <a:r>
                        <a:rPr lang="cs-CZ" sz="1200" b="1" i="0" u="none" strike="noStrike" kern="1200">
                          <a:solidFill>
                            <a:schemeClr val="bg1"/>
                          </a:solidFill>
                          <a:effectLst/>
                          <a:latin typeface="Arial"/>
                          <a:ea typeface="+mn-ea"/>
                          <a:cs typeface="Arial"/>
                        </a:rPr>
                        <a:t>CP 2 – priorita 2</a:t>
                      </a: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5"/>
                    </a:solidFill>
                  </a:tcPr>
                </a:tc>
                <a:tc>
                  <a:txBody>
                    <a:bodyPr/>
                    <a:lstStyle/>
                    <a:p>
                      <a:pPr marL="0" algn="ctr" defTabSz="914400" rtl="0" eaLnBrk="1" fontAlgn="b" latinLnBrk="0" hangingPunct="1">
                        <a:lnSpc>
                          <a:spcPct val="107000"/>
                        </a:lnSpc>
                        <a:spcAft>
                          <a:spcPts val="0"/>
                        </a:spcAft>
                      </a:pPr>
                      <a:r>
                        <a:rPr lang="cs-CZ" sz="1200" b="1" i="0" u="none" strike="noStrike" kern="1200">
                          <a:solidFill>
                            <a:schemeClr val="bg1"/>
                          </a:solidFill>
                          <a:effectLst/>
                          <a:latin typeface="Arial"/>
                          <a:ea typeface="+mn-ea"/>
                          <a:cs typeface="Arial"/>
                        </a:rPr>
                        <a:t>SC 2.1</a:t>
                      </a: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5"/>
                    </a:solidFill>
                  </a:tcPr>
                </a:tc>
                <a:tc>
                  <a:txBody>
                    <a:bodyPr/>
                    <a:lstStyle/>
                    <a:p>
                      <a:pPr marL="0" algn="ctr" defTabSz="914400" rtl="0" eaLnBrk="1" fontAlgn="b" latinLnBrk="0" hangingPunct="1">
                        <a:lnSpc>
                          <a:spcPct val="107000"/>
                        </a:lnSpc>
                        <a:spcAft>
                          <a:spcPts val="0"/>
                        </a:spcAft>
                      </a:pPr>
                      <a:r>
                        <a:rPr lang="cs-CZ" sz="1200" b="1" i="0" u="none" strike="noStrike" kern="1200">
                          <a:solidFill>
                            <a:schemeClr val="bg1"/>
                          </a:solidFill>
                          <a:effectLst/>
                          <a:latin typeface="Arial"/>
                          <a:ea typeface="+mn-ea"/>
                          <a:cs typeface="Arial"/>
                        </a:rPr>
                        <a:t>IZS</a:t>
                      </a: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5"/>
                    </a:solidFill>
                  </a:tcPr>
                </a:tc>
                <a:tc>
                  <a:txBody>
                    <a:bodyPr/>
                    <a:lstStyle/>
                    <a:p>
                      <a:pPr marL="0" algn="ctr" defTabSz="914400" rtl="0" eaLnBrk="1" fontAlgn="b" latinLnBrk="0" hangingPunct="1">
                        <a:lnSpc>
                          <a:spcPct val="107000"/>
                        </a:lnSpc>
                        <a:spcAft>
                          <a:spcPts val="0"/>
                        </a:spcAft>
                      </a:pPr>
                      <a:r>
                        <a:rPr lang="cs-CZ" sz="1200" b="1" i="0" u="none" strike="noStrike" kern="1200">
                          <a:solidFill>
                            <a:schemeClr val="bg1"/>
                          </a:solidFill>
                          <a:effectLst/>
                          <a:latin typeface="Arial"/>
                          <a:ea typeface="+mn-ea"/>
                          <a:cs typeface="Arial"/>
                        </a:rPr>
                        <a:t>EFRR</a:t>
                      </a: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5"/>
                    </a:solidFill>
                  </a:tcPr>
                </a:tc>
                <a:tc>
                  <a:txBody>
                    <a:bodyPr/>
                    <a:lstStyle/>
                    <a:p>
                      <a:pPr marL="0" algn="r" rtl="0" eaLnBrk="1" fontAlgn="b" latinLnBrk="0" hangingPunct="1">
                        <a:lnSpc>
                          <a:spcPct val="107000"/>
                        </a:lnSpc>
                        <a:spcAft>
                          <a:spcPts val="0"/>
                        </a:spcAft>
                      </a:pPr>
                      <a:r>
                        <a:rPr lang="cs-CZ" sz="1200" u="none" strike="noStrike">
                          <a:solidFill>
                            <a:schemeClr val="bg1"/>
                          </a:solidFill>
                          <a:effectLst/>
                          <a:latin typeface="+mj-lt"/>
                        </a:rPr>
                        <a:t>9 333 305 380  </a:t>
                      </a:r>
                      <a:endParaRPr lang="cs-CZ" sz="1200" b="1" i="0" u="none" strike="noStrike" kern="1200">
                        <a:solidFill>
                          <a:schemeClr val="bg1"/>
                        </a:solidFill>
                        <a:effectLst/>
                        <a:latin typeface="+mj-lt"/>
                        <a:ea typeface="+mn-ea"/>
                        <a:cs typeface="Arial" panose="020B0604020202020204" pitchFamily="34" charset="0"/>
                      </a:endParaRP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5"/>
                    </a:solidFill>
                  </a:tcPr>
                </a:tc>
                <a:extLst>
                  <a:ext uri="{0D108BD9-81ED-4DB2-BD59-A6C34878D82A}">
                    <a16:rowId xmlns:a16="http://schemas.microsoft.com/office/drawing/2014/main" val="2534690925"/>
                  </a:ext>
                </a:extLst>
              </a:tr>
              <a:tr h="333217">
                <a:tc vMerge="1">
                  <a:txBody>
                    <a:bodyPr/>
                    <a:lstStyle/>
                    <a:p>
                      <a:endParaRPr lang="cs-CZ"/>
                    </a:p>
                  </a:txBody>
                  <a:tcPr/>
                </a:tc>
                <a:tc>
                  <a:txBody>
                    <a:bodyPr/>
                    <a:lstStyle/>
                    <a:p>
                      <a:pPr algn="ctr" fontAlgn="ctr"/>
                      <a:r>
                        <a:rPr lang="cs-CZ" sz="1200" b="1" i="0" u="none" strike="noStrike" kern="1200">
                          <a:solidFill>
                            <a:schemeClr val="bg1"/>
                          </a:solidFill>
                          <a:effectLst/>
                          <a:latin typeface="Arial"/>
                          <a:ea typeface="+mn-ea"/>
                          <a:cs typeface="Arial"/>
                        </a:rPr>
                        <a:t>SC 2.2</a:t>
                      </a:r>
                      <a:endParaRPr lang="cs-CZ" sz="1100" b="0" i="0" u="none" strike="noStrike">
                        <a:solidFill>
                          <a:srgbClr val="000000"/>
                        </a:solidFill>
                        <a:effectLst/>
                        <a:latin typeface="Arial"/>
                        <a:cs typeface="Arial"/>
                      </a:endParaRP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5"/>
                    </a:solidFill>
                  </a:tcPr>
                </a:tc>
                <a:tc>
                  <a:txBody>
                    <a:bodyPr/>
                    <a:lstStyle/>
                    <a:p>
                      <a:pPr algn="ctr" fontAlgn="ctr"/>
                      <a:r>
                        <a:rPr lang="cs-CZ" sz="1200" b="1" i="0" u="none" strike="noStrike" kern="1200">
                          <a:solidFill>
                            <a:schemeClr val="bg1"/>
                          </a:solidFill>
                          <a:effectLst/>
                          <a:latin typeface="Arial"/>
                          <a:ea typeface="+mn-ea"/>
                          <a:cs typeface="Arial"/>
                        </a:rPr>
                        <a:t>Zelená infrastruktura</a:t>
                      </a:r>
                      <a:endParaRPr lang="cs-CZ" sz="1100" b="1" i="0" u="none" strike="noStrike">
                        <a:solidFill>
                          <a:srgbClr val="000000"/>
                        </a:solidFill>
                        <a:effectLst/>
                        <a:latin typeface="Arial"/>
                        <a:cs typeface="Arial"/>
                      </a:endParaRP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5"/>
                    </a:solidFill>
                  </a:tcPr>
                </a:tc>
                <a:tc>
                  <a:txBody>
                    <a:bodyPr/>
                    <a:lstStyle/>
                    <a:p>
                      <a:pPr algn="l" fontAlgn="ctr"/>
                      <a:r>
                        <a:rPr lang="cs-CZ" sz="1200" b="1" i="0" u="none" strike="noStrike" kern="1200">
                          <a:solidFill>
                            <a:schemeClr val="bg1"/>
                          </a:solidFill>
                          <a:effectLst/>
                          <a:latin typeface="Arial"/>
                          <a:ea typeface="+mn-ea"/>
                          <a:cs typeface="Arial"/>
                        </a:rPr>
                        <a:t>EFRR</a:t>
                      </a:r>
                      <a:endParaRPr lang="cs-CZ" sz="1100" b="0" i="0" u="none" strike="noStrike">
                        <a:solidFill>
                          <a:srgbClr val="000000"/>
                        </a:solidFill>
                        <a:effectLst/>
                        <a:latin typeface="Arial"/>
                        <a:cs typeface="Arial"/>
                      </a:endParaRP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5"/>
                    </a:solidFill>
                  </a:tcPr>
                </a:tc>
                <a:tc>
                  <a:txBody>
                    <a:bodyPr/>
                    <a:lstStyle/>
                    <a:p>
                      <a:pPr marL="0" algn="r" rtl="0" eaLnBrk="1" fontAlgn="b" latinLnBrk="0" hangingPunct="1">
                        <a:lnSpc>
                          <a:spcPct val="107000"/>
                        </a:lnSpc>
                        <a:spcAft>
                          <a:spcPts val="0"/>
                        </a:spcAft>
                      </a:pPr>
                      <a:r>
                        <a:rPr lang="cs-CZ" sz="1200" u="none" strike="noStrike">
                          <a:solidFill>
                            <a:schemeClr val="bg1"/>
                          </a:solidFill>
                          <a:effectLst/>
                          <a:latin typeface="+mj-lt"/>
                        </a:rPr>
                        <a:t>13 795 964 504  </a:t>
                      </a:r>
                      <a:endParaRPr lang="cs-CZ" sz="1200" b="1" i="0" u="none" strike="noStrike" kern="1200">
                        <a:solidFill>
                          <a:schemeClr val="bg1"/>
                        </a:solidFill>
                        <a:effectLst/>
                        <a:latin typeface="+mj-lt"/>
                        <a:ea typeface="+mn-ea"/>
                        <a:cs typeface="Arial" panose="020B0604020202020204" pitchFamily="34" charset="0"/>
                      </a:endParaRPr>
                    </a:p>
                  </a:txBody>
                  <a:tcPr marL="9525" marR="9525" marT="9525" marB="0" anchor="ctr">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5"/>
                    </a:solidFill>
                  </a:tcPr>
                </a:tc>
                <a:extLst>
                  <a:ext uri="{0D108BD9-81ED-4DB2-BD59-A6C34878D82A}">
                    <a16:rowId xmlns:a16="http://schemas.microsoft.com/office/drawing/2014/main" val="1944548700"/>
                  </a:ext>
                </a:extLst>
              </a:tr>
              <a:tr h="343219">
                <a:tc>
                  <a:txBody>
                    <a:bodyPr/>
                    <a:lstStyle/>
                    <a:p>
                      <a:pPr marL="0" algn="ctr" defTabSz="914400" rtl="0" eaLnBrk="1" fontAlgn="b" latinLnBrk="0" hangingPunct="1">
                        <a:lnSpc>
                          <a:spcPct val="107000"/>
                        </a:lnSpc>
                        <a:spcAft>
                          <a:spcPts val="0"/>
                        </a:spcAft>
                      </a:pPr>
                      <a:r>
                        <a:rPr lang="cs-CZ" sz="1200" b="1" i="0" u="none" strike="noStrike" kern="1200">
                          <a:solidFill>
                            <a:schemeClr val="tx2">
                              <a:lumMod val="50000"/>
                            </a:schemeClr>
                          </a:solidFill>
                          <a:effectLst/>
                          <a:latin typeface="Arial"/>
                          <a:ea typeface="+mn-ea"/>
                          <a:cs typeface="Arial"/>
                        </a:rPr>
                        <a:t>CP 3 – priorita 3</a:t>
                      </a:r>
                    </a:p>
                  </a:txBody>
                  <a:tcPr marL="9525" marR="9525" marT="9525" marB="0" anchor="ctr">
                    <a:lnT w="12700" cap="flat" cmpd="sng" algn="ctr">
                      <a:solidFill>
                        <a:schemeClr val="accent1">
                          <a:lumMod val="60000"/>
                          <a:lumOff val="40000"/>
                        </a:schemeClr>
                      </a:solidFill>
                      <a:prstDash val="solid"/>
                      <a:round/>
                      <a:headEnd type="none" w="med" len="med"/>
                      <a:tailEnd type="none" w="med" len="med"/>
                    </a:lnT>
                    <a:solidFill>
                      <a:schemeClr val="bg1"/>
                    </a:solidFill>
                  </a:tcPr>
                </a:tc>
                <a:tc>
                  <a:txBody>
                    <a:bodyPr/>
                    <a:lstStyle/>
                    <a:p>
                      <a:pPr marL="0" algn="ctr" defTabSz="914400" rtl="0" eaLnBrk="1" fontAlgn="b" latinLnBrk="0" hangingPunct="1">
                        <a:lnSpc>
                          <a:spcPct val="107000"/>
                        </a:lnSpc>
                        <a:spcAft>
                          <a:spcPts val="0"/>
                        </a:spcAft>
                      </a:pPr>
                      <a:r>
                        <a:rPr lang="cs-CZ" sz="1200" b="1" i="0" u="none" strike="noStrike" kern="1200">
                          <a:solidFill>
                            <a:schemeClr val="tx2">
                              <a:lumMod val="50000"/>
                            </a:schemeClr>
                          </a:solidFill>
                          <a:effectLst/>
                          <a:latin typeface="Arial"/>
                          <a:ea typeface="+mn-ea"/>
                          <a:cs typeface="Arial"/>
                        </a:rPr>
                        <a:t>SC 3.1</a:t>
                      </a:r>
                    </a:p>
                  </a:txBody>
                  <a:tcPr marL="9525" marR="9525" marT="9525" marB="0" anchor="ctr">
                    <a:lnT w="12700" cap="flat" cmpd="sng" algn="ctr">
                      <a:solidFill>
                        <a:schemeClr val="accent1">
                          <a:lumMod val="60000"/>
                          <a:lumOff val="40000"/>
                        </a:schemeClr>
                      </a:solidFill>
                      <a:prstDash val="solid"/>
                      <a:round/>
                      <a:headEnd type="none" w="med" len="med"/>
                      <a:tailEnd type="none" w="med" len="med"/>
                    </a:lnT>
                    <a:solidFill>
                      <a:schemeClr val="bg1"/>
                    </a:solidFill>
                  </a:tcPr>
                </a:tc>
                <a:tc>
                  <a:txBody>
                    <a:bodyPr/>
                    <a:lstStyle/>
                    <a:p>
                      <a:pPr marL="0" algn="ctr" defTabSz="914400" rtl="0" eaLnBrk="1" fontAlgn="b" latinLnBrk="0" hangingPunct="1">
                        <a:lnSpc>
                          <a:spcPct val="107000"/>
                        </a:lnSpc>
                        <a:spcAft>
                          <a:spcPts val="0"/>
                        </a:spcAft>
                      </a:pPr>
                      <a:r>
                        <a:rPr lang="cs-CZ" sz="1200" b="1" i="0" u="none" strike="noStrike" kern="1200">
                          <a:solidFill>
                            <a:schemeClr val="tx2">
                              <a:lumMod val="50000"/>
                            </a:schemeClr>
                          </a:solidFill>
                          <a:effectLst/>
                          <a:latin typeface="Arial"/>
                          <a:ea typeface="+mn-ea"/>
                          <a:cs typeface="Arial"/>
                        </a:rPr>
                        <a:t>Silnice II. třídy</a:t>
                      </a:r>
                    </a:p>
                  </a:txBody>
                  <a:tcPr marL="9525" marR="9525" marT="9525" marB="0" anchor="ctr">
                    <a:lnT w="12700" cap="flat" cmpd="sng" algn="ctr">
                      <a:solidFill>
                        <a:schemeClr val="accent1">
                          <a:lumMod val="60000"/>
                          <a:lumOff val="40000"/>
                        </a:schemeClr>
                      </a:solidFill>
                      <a:prstDash val="solid"/>
                      <a:round/>
                      <a:headEnd type="none" w="med" len="med"/>
                      <a:tailEnd type="none" w="med" len="med"/>
                    </a:lnT>
                    <a:solidFill>
                      <a:schemeClr val="bg1"/>
                    </a:solidFill>
                  </a:tcPr>
                </a:tc>
                <a:tc>
                  <a:txBody>
                    <a:bodyPr/>
                    <a:lstStyle/>
                    <a:p>
                      <a:pPr marL="0" algn="ctr" defTabSz="914400" rtl="0" eaLnBrk="1" fontAlgn="b" latinLnBrk="0" hangingPunct="1">
                        <a:lnSpc>
                          <a:spcPct val="107000"/>
                        </a:lnSpc>
                        <a:spcAft>
                          <a:spcPts val="0"/>
                        </a:spcAft>
                      </a:pPr>
                      <a:r>
                        <a:rPr lang="cs-CZ" sz="1200" b="1" i="0" u="none" strike="noStrike" kern="1200">
                          <a:solidFill>
                            <a:schemeClr val="tx2">
                              <a:lumMod val="50000"/>
                            </a:schemeClr>
                          </a:solidFill>
                          <a:effectLst/>
                          <a:latin typeface="Arial"/>
                          <a:ea typeface="+mn-ea"/>
                          <a:cs typeface="Arial"/>
                        </a:rPr>
                        <a:t>EFRR</a:t>
                      </a:r>
                    </a:p>
                  </a:txBody>
                  <a:tcPr marL="9525" marR="9525" marT="9525" marB="0" anchor="ctr">
                    <a:lnT w="12700" cap="flat" cmpd="sng" algn="ctr">
                      <a:solidFill>
                        <a:schemeClr val="accent1">
                          <a:lumMod val="60000"/>
                          <a:lumOff val="40000"/>
                        </a:schemeClr>
                      </a:solidFill>
                      <a:prstDash val="solid"/>
                      <a:round/>
                      <a:headEnd type="none" w="med" len="med"/>
                      <a:tailEnd type="none" w="med" len="med"/>
                    </a:lnT>
                    <a:solidFill>
                      <a:schemeClr val="bg1"/>
                    </a:solidFill>
                  </a:tcPr>
                </a:tc>
                <a:tc>
                  <a:txBody>
                    <a:bodyPr/>
                    <a:lstStyle/>
                    <a:p>
                      <a:pPr marL="0" algn="r" rtl="0" eaLnBrk="1" fontAlgn="b" latinLnBrk="0" hangingPunct="1">
                        <a:lnSpc>
                          <a:spcPct val="107000"/>
                        </a:lnSpc>
                        <a:spcAft>
                          <a:spcPts val="0"/>
                        </a:spcAft>
                      </a:pPr>
                      <a:r>
                        <a:rPr lang="cs-CZ" sz="1200" u="none" strike="noStrike">
                          <a:solidFill>
                            <a:schemeClr val="tx2">
                              <a:lumMod val="50000"/>
                            </a:schemeClr>
                          </a:solidFill>
                          <a:effectLst/>
                          <a:latin typeface="+mj-lt"/>
                        </a:rPr>
                        <a:t>10 166 689 736  </a:t>
                      </a:r>
                      <a:endParaRPr lang="cs-CZ" sz="1200" b="1" i="0" u="none" strike="noStrike" kern="1200">
                        <a:solidFill>
                          <a:schemeClr val="tx2">
                            <a:lumMod val="50000"/>
                          </a:schemeClr>
                        </a:solidFill>
                        <a:effectLst/>
                        <a:latin typeface="+mj-lt"/>
                        <a:ea typeface="+mn-ea"/>
                        <a:cs typeface="Arial" panose="020B0604020202020204" pitchFamily="34" charset="0"/>
                      </a:endParaRPr>
                    </a:p>
                  </a:txBody>
                  <a:tcPr marL="9525" marR="9525" marT="9525" marB="0" anchor="ctr">
                    <a:lnT w="12700" cap="flat" cmpd="sng" algn="ctr">
                      <a:solidFill>
                        <a:schemeClr val="accent1">
                          <a:lumMod val="60000"/>
                          <a:lumOff val="40000"/>
                        </a:schemeClr>
                      </a:solidFill>
                      <a:prstDash val="solid"/>
                      <a:round/>
                      <a:headEnd type="none" w="med" len="med"/>
                      <a:tailEnd type="none" w="med" len="med"/>
                    </a:lnT>
                    <a:solidFill>
                      <a:schemeClr val="bg1"/>
                    </a:solidFill>
                  </a:tcPr>
                </a:tc>
                <a:extLst>
                  <a:ext uri="{0D108BD9-81ED-4DB2-BD59-A6C34878D82A}">
                    <a16:rowId xmlns:a16="http://schemas.microsoft.com/office/drawing/2014/main" val="4222573311"/>
                  </a:ext>
                </a:extLst>
              </a:tr>
              <a:tr h="327617">
                <a:tc rowSpan="4">
                  <a:txBody>
                    <a:bodyPr/>
                    <a:lstStyle/>
                    <a:p>
                      <a:pPr marL="0" algn="ctr" defTabSz="914400" rtl="0" eaLnBrk="1" fontAlgn="b" latinLnBrk="0" hangingPunct="1">
                        <a:lnSpc>
                          <a:spcPct val="107000"/>
                        </a:lnSpc>
                        <a:spcAft>
                          <a:spcPts val="0"/>
                        </a:spcAft>
                      </a:pPr>
                      <a:r>
                        <a:rPr lang="cs-CZ" sz="1200" b="1" i="0" u="none" strike="noStrike" kern="1200">
                          <a:solidFill>
                            <a:schemeClr val="tx2">
                              <a:lumMod val="50000"/>
                            </a:schemeClr>
                          </a:solidFill>
                          <a:effectLst/>
                          <a:latin typeface="Arial"/>
                          <a:ea typeface="+mn-ea"/>
                          <a:cs typeface="Arial"/>
                        </a:rPr>
                        <a:t>CP 4 – priorita 4</a:t>
                      </a:r>
                    </a:p>
                  </a:txBody>
                  <a:tcPr marL="9525" marR="9525" marT="9525" marB="0" anchor="ctr">
                    <a:solidFill>
                      <a:schemeClr val="accent5">
                        <a:lumMod val="20000"/>
                        <a:lumOff val="80000"/>
                      </a:schemeClr>
                    </a:solidFill>
                  </a:tcPr>
                </a:tc>
                <a:tc>
                  <a:txBody>
                    <a:bodyPr/>
                    <a:lstStyle/>
                    <a:p>
                      <a:pPr marL="0" algn="ctr" defTabSz="914400" rtl="0" eaLnBrk="1" fontAlgn="b" latinLnBrk="0" hangingPunct="1">
                        <a:lnSpc>
                          <a:spcPct val="107000"/>
                        </a:lnSpc>
                        <a:spcAft>
                          <a:spcPts val="0"/>
                        </a:spcAft>
                      </a:pPr>
                      <a:r>
                        <a:rPr lang="cs-CZ" sz="1200" b="1" i="0" u="none" strike="noStrike" kern="1200">
                          <a:solidFill>
                            <a:schemeClr val="tx2">
                              <a:lumMod val="50000"/>
                            </a:schemeClr>
                          </a:solidFill>
                          <a:effectLst/>
                          <a:latin typeface="Arial"/>
                          <a:ea typeface="+mn-ea"/>
                          <a:cs typeface="Arial"/>
                        </a:rPr>
                        <a:t>SC 4.1</a:t>
                      </a:r>
                    </a:p>
                  </a:txBody>
                  <a:tcPr marL="9525" marR="9525" marT="9525" marB="0" anchor="ctr">
                    <a:solidFill>
                      <a:schemeClr val="accent5">
                        <a:lumMod val="20000"/>
                        <a:lumOff val="80000"/>
                      </a:schemeClr>
                    </a:solidFill>
                  </a:tcPr>
                </a:tc>
                <a:tc>
                  <a:txBody>
                    <a:bodyPr/>
                    <a:lstStyle/>
                    <a:p>
                      <a:pPr marL="0" algn="ctr" rtl="0" eaLnBrk="1" fontAlgn="b" latinLnBrk="0" hangingPunct="1">
                        <a:lnSpc>
                          <a:spcPct val="107000"/>
                        </a:lnSpc>
                        <a:spcAft>
                          <a:spcPts val="0"/>
                        </a:spcAft>
                      </a:pPr>
                      <a:r>
                        <a:rPr lang="cs-CZ" sz="1200" b="1" i="0" u="none" strike="noStrike" kern="1200">
                          <a:solidFill>
                            <a:schemeClr val="tx2">
                              <a:lumMod val="50000"/>
                            </a:schemeClr>
                          </a:solidFill>
                          <a:effectLst/>
                          <a:latin typeface="Arial"/>
                          <a:ea typeface="+mn-ea"/>
                          <a:cs typeface="Arial"/>
                        </a:rPr>
                        <a:t>Vzdělávání </a:t>
                      </a:r>
                      <a:endParaRPr lang="cs-CZ" sz="1200" b="1" i="0" u="none" strike="noStrike" kern="1200">
                        <a:solidFill>
                          <a:schemeClr val="tx2">
                            <a:lumMod val="50000"/>
                          </a:schemeClr>
                        </a:solidFill>
                        <a:effectLst/>
                        <a:latin typeface="Arial" panose="020B0604020202020204" pitchFamily="34" charset="0"/>
                        <a:ea typeface="+mn-ea"/>
                        <a:cs typeface="Arial" panose="020B0604020202020204" pitchFamily="34" charset="0"/>
                      </a:endParaRPr>
                    </a:p>
                  </a:txBody>
                  <a:tcPr marL="9525" marR="9525" marT="9525" marB="0" anchor="ctr">
                    <a:solidFill>
                      <a:schemeClr val="accent5">
                        <a:lumMod val="20000"/>
                        <a:lumOff val="80000"/>
                      </a:schemeClr>
                    </a:solidFill>
                  </a:tcPr>
                </a:tc>
                <a:tc>
                  <a:txBody>
                    <a:bodyPr/>
                    <a:lstStyle/>
                    <a:p>
                      <a:pPr marL="0" algn="ctr" defTabSz="914400" rtl="0" eaLnBrk="1" fontAlgn="b" latinLnBrk="0" hangingPunct="1">
                        <a:lnSpc>
                          <a:spcPct val="107000"/>
                        </a:lnSpc>
                        <a:spcAft>
                          <a:spcPts val="0"/>
                        </a:spcAft>
                      </a:pPr>
                      <a:r>
                        <a:rPr lang="cs-CZ" sz="1200" b="1" i="0" u="none" strike="noStrike" kern="1200">
                          <a:solidFill>
                            <a:schemeClr val="tx2">
                              <a:lumMod val="50000"/>
                            </a:schemeClr>
                          </a:solidFill>
                          <a:effectLst/>
                          <a:latin typeface="Arial"/>
                          <a:ea typeface="+mn-ea"/>
                          <a:cs typeface="Arial"/>
                        </a:rPr>
                        <a:t>EFRR</a:t>
                      </a:r>
                    </a:p>
                  </a:txBody>
                  <a:tcPr marL="9525" marR="9525" marT="9525" marB="0" anchor="ctr">
                    <a:solidFill>
                      <a:schemeClr val="accent5">
                        <a:lumMod val="20000"/>
                        <a:lumOff val="80000"/>
                      </a:schemeClr>
                    </a:solidFill>
                  </a:tcPr>
                </a:tc>
                <a:tc>
                  <a:txBody>
                    <a:bodyPr/>
                    <a:lstStyle/>
                    <a:p>
                      <a:pPr marL="0" algn="r" rtl="0" eaLnBrk="1" fontAlgn="b" latinLnBrk="0" hangingPunct="1">
                        <a:lnSpc>
                          <a:spcPct val="107000"/>
                        </a:lnSpc>
                        <a:spcAft>
                          <a:spcPts val="0"/>
                        </a:spcAft>
                      </a:pPr>
                      <a:r>
                        <a:rPr lang="cs-CZ" sz="1200" u="none" strike="noStrike">
                          <a:solidFill>
                            <a:schemeClr val="tx2">
                              <a:lumMod val="50000"/>
                            </a:schemeClr>
                          </a:solidFill>
                          <a:effectLst/>
                          <a:latin typeface="+mj-lt"/>
                        </a:rPr>
                        <a:t>14 070 685 797 </a:t>
                      </a:r>
                      <a:endParaRPr lang="cs-CZ" sz="1200" b="1" i="0" u="none" strike="noStrike" kern="1200">
                        <a:solidFill>
                          <a:schemeClr val="tx2">
                            <a:lumMod val="50000"/>
                          </a:schemeClr>
                        </a:solidFill>
                        <a:effectLst/>
                        <a:latin typeface="+mj-lt"/>
                        <a:ea typeface="+mn-ea"/>
                        <a:cs typeface="Arial" panose="020B0604020202020204" pitchFamily="34" charset="0"/>
                      </a:endParaRPr>
                    </a:p>
                  </a:txBody>
                  <a:tcPr marL="9525" marR="9525" marT="9525" marB="0" anchor="ctr">
                    <a:solidFill>
                      <a:schemeClr val="accent5">
                        <a:lumMod val="20000"/>
                        <a:lumOff val="80000"/>
                      </a:schemeClr>
                    </a:solidFill>
                  </a:tcPr>
                </a:tc>
                <a:extLst>
                  <a:ext uri="{0D108BD9-81ED-4DB2-BD59-A6C34878D82A}">
                    <a16:rowId xmlns:a16="http://schemas.microsoft.com/office/drawing/2014/main" val="1047210007"/>
                  </a:ext>
                </a:extLst>
              </a:tr>
              <a:tr h="529221">
                <a:tc vMerge="1">
                  <a:txBody>
                    <a:bodyPr/>
                    <a:lstStyle/>
                    <a:p>
                      <a:endParaRPr lang="cs-CZ"/>
                    </a:p>
                  </a:txBody>
                  <a:tcPr/>
                </a:tc>
                <a:tc>
                  <a:txBody>
                    <a:bodyPr/>
                    <a:lstStyle/>
                    <a:p>
                      <a:pPr marL="0" algn="ctr" defTabSz="914400" rtl="0" eaLnBrk="1" fontAlgn="b" latinLnBrk="0" hangingPunct="1">
                        <a:lnSpc>
                          <a:spcPct val="107000"/>
                        </a:lnSpc>
                        <a:spcAft>
                          <a:spcPts val="0"/>
                        </a:spcAft>
                      </a:pPr>
                      <a:r>
                        <a:rPr lang="cs-CZ" sz="1200" b="1" i="0" u="none" strike="noStrike" kern="1200">
                          <a:solidFill>
                            <a:schemeClr val="tx2">
                              <a:lumMod val="50000"/>
                            </a:schemeClr>
                          </a:solidFill>
                          <a:effectLst/>
                          <a:latin typeface="Arial"/>
                          <a:ea typeface="+mn-ea"/>
                          <a:cs typeface="Arial"/>
                        </a:rPr>
                        <a:t>SC 4.2</a:t>
                      </a:r>
                    </a:p>
                  </a:txBody>
                  <a:tcPr marL="9525" marR="9525" marT="9525" marB="0" anchor="ctr">
                    <a:solidFill>
                      <a:schemeClr val="accent5">
                        <a:lumMod val="20000"/>
                        <a:lumOff val="80000"/>
                      </a:schemeClr>
                    </a:solidFill>
                  </a:tcPr>
                </a:tc>
                <a:tc>
                  <a:txBody>
                    <a:bodyPr/>
                    <a:lstStyle/>
                    <a:p>
                      <a:pPr marL="0" algn="ctr" defTabSz="914400" rtl="0" eaLnBrk="1" fontAlgn="b" latinLnBrk="0" hangingPunct="1">
                        <a:lnSpc>
                          <a:spcPct val="107000"/>
                        </a:lnSpc>
                        <a:spcAft>
                          <a:spcPts val="0"/>
                        </a:spcAft>
                      </a:pPr>
                      <a:r>
                        <a:rPr lang="cs-CZ" sz="1200" b="1" i="0" u="none" strike="noStrike" kern="1200" cap="none">
                          <a:solidFill>
                            <a:schemeClr val="tx2">
                              <a:lumMod val="50000"/>
                            </a:schemeClr>
                          </a:solidFill>
                          <a:effectLst/>
                          <a:latin typeface="Arial"/>
                          <a:ea typeface="+mn-ea"/>
                          <a:cs typeface="Arial"/>
                          <a:sym typeface="Arial"/>
                        </a:rPr>
                        <a:t>Sociální</a:t>
                      </a:r>
                      <a:r>
                        <a:rPr lang="cs-CZ" sz="1200" b="1" i="0" u="none" strike="noStrike" kern="1200">
                          <a:solidFill>
                            <a:schemeClr val="tx2">
                              <a:lumMod val="50000"/>
                            </a:schemeClr>
                          </a:solidFill>
                          <a:effectLst/>
                          <a:latin typeface="Arial"/>
                          <a:ea typeface="+mn-ea"/>
                          <a:cs typeface="Arial"/>
                        </a:rPr>
                        <a:t> infrastruktura</a:t>
                      </a:r>
                    </a:p>
                  </a:txBody>
                  <a:tcPr marL="9525" marR="9525" marT="9525" marB="0" anchor="ctr">
                    <a:solidFill>
                      <a:schemeClr val="accent5">
                        <a:lumMod val="20000"/>
                        <a:lumOff val="80000"/>
                      </a:schemeClr>
                    </a:solidFill>
                  </a:tcPr>
                </a:tc>
                <a:tc>
                  <a:txBody>
                    <a:bodyPr/>
                    <a:lstStyle/>
                    <a:p>
                      <a:pPr marL="0" algn="ctr" defTabSz="914400" rtl="0" eaLnBrk="1" fontAlgn="b" latinLnBrk="0" hangingPunct="1">
                        <a:lnSpc>
                          <a:spcPct val="107000"/>
                        </a:lnSpc>
                        <a:spcAft>
                          <a:spcPts val="0"/>
                        </a:spcAft>
                      </a:pPr>
                      <a:r>
                        <a:rPr lang="cs-CZ" sz="1200" b="1" i="0" u="none" strike="noStrike" kern="1200">
                          <a:solidFill>
                            <a:schemeClr val="tx2">
                              <a:lumMod val="50000"/>
                            </a:schemeClr>
                          </a:solidFill>
                          <a:effectLst/>
                          <a:latin typeface="Arial"/>
                          <a:ea typeface="+mn-ea"/>
                          <a:cs typeface="Arial"/>
                        </a:rPr>
                        <a:t>EFRR</a:t>
                      </a:r>
                    </a:p>
                  </a:txBody>
                  <a:tcPr marL="9525" marR="9525" marT="9525" marB="0" anchor="ctr">
                    <a:solidFill>
                      <a:schemeClr val="accent5">
                        <a:lumMod val="20000"/>
                        <a:lumOff val="80000"/>
                      </a:schemeClr>
                    </a:solidFill>
                  </a:tcPr>
                </a:tc>
                <a:tc>
                  <a:txBody>
                    <a:bodyPr/>
                    <a:lstStyle/>
                    <a:p>
                      <a:pPr marL="0" algn="r" rtl="0" eaLnBrk="1" fontAlgn="b" latinLnBrk="0" hangingPunct="1">
                        <a:lnSpc>
                          <a:spcPct val="107000"/>
                        </a:lnSpc>
                        <a:spcAft>
                          <a:spcPts val="0"/>
                        </a:spcAft>
                      </a:pPr>
                      <a:r>
                        <a:rPr lang="cs-CZ" sz="1200" u="none" strike="noStrike">
                          <a:solidFill>
                            <a:schemeClr val="tx2">
                              <a:lumMod val="50000"/>
                            </a:schemeClr>
                          </a:solidFill>
                          <a:effectLst/>
                          <a:latin typeface="+mj-lt"/>
                        </a:rPr>
                        <a:t>9 049 128 827  </a:t>
                      </a:r>
                      <a:endParaRPr lang="cs-CZ" sz="1200" b="1" i="0" u="none" strike="noStrike" kern="1200">
                        <a:solidFill>
                          <a:schemeClr val="tx2">
                            <a:lumMod val="50000"/>
                          </a:schemeClr>
                        </a:solidFill>
                        <a:effectLst/>
                        <a:latin typeface="+mj-lt"/>
                        <a:ea typeface="+mn-ea"/>
                        <a:cs typeface="Arial" panose="020B0604020202020204" pitchFamily="34" charset="0"/>
                      </a:endParaRPr>
                    </a:p>
                  </a:txBody>
                  <a:tcPr marL="9525" marR="9525" marT="9525" marB="0" anchor="ctr">
                    <a:solidFill>
                      <a:schemeClr val="accent5">
                        <a:lumMod val="20000"/>
                        <a:lumOff val="80000"/>
                      </a:schemeClr>
                    </a:solidFill>
                  </a:tcPr>
                </a:tc>
                <a:extLst>
                  <a:ext uri="{0D108BD9-81ED-4DB2-BD59-A6C34878D82A}">
                    <a16:rowId xmlns:a16="http://schemas.microsoft.com/office/drawing/2014/main" val="1740294826"/>
                  </a:ext>
                </a:extLst>
              </a:tr>
              <a:tr h="327617">
                <a:tc vMerge="1">
                  <a:txBody>
                    <a:bodyPr/>
                    <a:lstStyle/>
                    <a:p>
                      <a:endParaRPr lang="cs-CZ"/>
                    </a:p>
                  </a:txBody>
                  <a:tcPr/>
                </a:tc>
                <a:tc>
                  <a:txBody>
                    <a:bodyPr/>
                    <a:lstStyle/>
                    <a:p>
                      <a:pPr marL="0" algn="ctr" defTabSz="914400" rtl="0" eaLnBrk="1" fontAlgn="b" latinLnBrk="0" hangingPunct="1">
                        <a:lnSpc>
                          <a:spcPct val="107000"/>
                        </a:lnSpc>
                        <a:spcAft>
                          <a:spcPts val="0"/>
                        </a:spcAft>
                      </a:pPr>
                      <a:r>
                        <a:rPr lang="cs-CZ" sz="1200" b="1" i="0" u="none" strike="noStrike" kern="1200">
                          <a:solidFill>
                            <a:schemeClr val="tx2">
                              <a:lumMod val="50000"/>
                            </a:schemeClr>
                          </a:solidFill>
                          <a:effectLst/>
                          <a:latin typeface="Arial"/>
                          <a:ea typeface="+mn-ea"/>
                          <a:cs typeface="Arial"/>
                        </a:rPr>
                        <a:t>SC 4.3</a:t>
                      </a:r>
                    </a:p>
                  </a:txBody>
                  <a:tcPr marL="9525" marR="9525" marT="9525" marB="0" anchor="ctr">
                    <a:solidFill>
                      <a:schemeClr val="accent5">
                        <a:lumMod val="20000"/>
                        <a:lumOff val="80000"/>
                      </a:schemeClr>
                    </a:solidFill>
                  </a:tcPr>
                </a:tc>
                <a:tc>
                  <a:txBody>
                    <a:bodyPr/>
                    <a:lstStyle/>
                    <a:p>
                      <a:pPr marL="0" algn="ctr" defTabSz="914400" rtl="0" eaLnBrk="1" fontAlgn="b" latinLnBrk="0" hangingPunct="1">
                        <a:lnSpc>
                          <a:spcPct val="107000"/>
                        </a:lnSpc>
                        <a:spcAft>
                          <a:spcPts val="0"/>
                        </a:spcAft>
                      </a:pPr>
                      <a:r>
                        <a:rPr lang="cs-CZ" sz="1200" b="1" i="0" u="none" strike="noStrike" kern="1200">
                          <a:solidFill>
                            <a:schemeClr val="tx2">
                              <a:lumMod val="50000"/>
                            </a:schemeClr>
                          </a:solidFill>
                          <a:effectLst/>
                          <a:latin typeface="Arial"/>
                          <a:ea typeface="+mn-ea"/>
                          <a:cs typeface="Arial"/>
                        </a:rPr>
                        <a:t>Zdravotnictví</a:t>
                      </a:r>
                    </a:p>
                  </a:txBody>
                  <a:tcPr marL="9525" marR="9525" marT="9525" marB="0" anchor="ctr">
                    <a:solidFill>
                      <a:schemeClr val="accent5">
                        <a:lumMod val="20000"/>
                        <a:lumOff val="80000"/>
                      </a:schemeClr>
                    </a:solidFill>
                  </a:tcPr>
                </a:tc>
                <a:tc>
                  <a:txBody>
                    <a:bodyPr/>
                    <a:lstStyle/>
                    <a:p>
                      <a:pPr marL="0" algn="ctr" defTabSz="914400" rtl="0" eaLnBrk="1" fontAlgn="b" latinLnBrk="0" hangingPunct="1">
                        <a:lnSpc>
                          <a:spcPct val="107000"/>
                        </a:lnSpc>
                        <a:spcAft>
                          <a:spcPts val="0"/>
                        </a:spcAft>
                      </a:pPr>
                      <a:r>
                        <a:rPr lang="cs-CZ" sz="1200" b="1" i="0" u="none" strike="noStrike" kern="1200">
                          <a:solidFill>
                            <a:schemeClr val="tx2">
                              <a:lumMod val="50000"/>
                            </a:schemeClr>
                          </a:solidFill>
                          <a:effectLst/>
                          <a:latin typeface="Arial"/>
                          <a:ea typeface="+mn-ea"/>
                          <a:cs typeface="Arial"/>
                        </a:rPr>
                        <a:t>EFRR</a:t>
                      </a:r>
                    </a:p>
                  </a:txBody>
                  <a:tcPr marL="9525" marR="9525" marT="9525" marB="0" anchor="ctr">
                    <a:solidFill>
                      <a:schemeClr val="accent5">
                        <a:lumMod val="20000"/>
                        <a:lumOff val="80000"/>
                      </a:schemeClr>
                    </a:solidFill>
                  </a:tcPr>
                </a:tc>
                <a:tc>
                  <a:txBody>
                    <a:bodyPr/>
                    <a:lstStyle/>
                    <a:p>
                      <a:pPr marL="0" algn="r" rtl="0" eaLnBrk="1" fontAlgn="b" latinLnBrk="0" hangingPunct="1">
                        <a:lnSpc>
                          <a:spcPct val="107000"/>
                        </a:lnSpc>
                        <a:spcAft>
                          <a:spcPts val="0"/>
                        </a:spcAft>
                      </a:pPr>
                      <a:r>
                        <a:rPr lang="cs-CZ" sz="1200" u="none" strike="noStrike">
                          <a:solidFill>
                            <a:schemeClr val="tx2">
                              <a:lumMod val="50000"/>
                            </a:schemeClr>
                          </a:solidFill>
                          <a:effectLst/>
                          <a:latin typeface="+mj-lt"/>
                        </a:rPr>
                        <a:t>9 565 642 065  </a:t>
                      </a:r>
                      <a:endParaRPr lang="cs-CZ" sz="1200" b="1" i="0" u="none" strike="noStrike" kern="1200">
                        <a:solidFill>
                          <a:schemeClr val="tx2">
                            <a:lumMod val="50000"/>
                          </a:schemeClr>
                        </a:solidFill>
                        <a:effectLst/>
                        <a:latin typeface="+mj-lt"/>
                        <a:ea typeface="+mn-ea"/>
                        <a:cs typeface="Arial" panose="020B0604020202020204" pitchFamily="34" charset="0"/>
                      </a:endParaRPr>
                    </a:p>
                  </a:txBody>
                  <a:tcPr marL="9525" marR="9525" marT="9525" marB="0" anchor="ctr">
                    <a:solidFill>
                      <a:schemeClr val="accent5">
                        <a:lumMod val="20000"/>
                        <a:lumOff val="80000"/>
                      </a:schemeClr>
                    </a:solidFill>
                  </a:tcPr>
                </a:tc>
                <a:extLst>
                  <a:ext uri="{0D108BD9-81ED-4DB2-BD59-A6C34878D82A}">
                    <a16:rowId xmlns:a16="http://schemas.microsoft.com/office/drawing/2014/main" val="982353687"/>
                  </a:ext>
                </a:extLst>
              </a:tr>
              <a:tr h="327617">
                <a:tc vMerge="1">
                  <a:txBody>
                    <a:bodyPr/>
                    <a:lstStyle/>
                    <a:p>
                      <a:pPr marL="0" algn="ctr" defTabSz="914400" rtl="0" eaLnBrk="1" fontAlgn="b" latinLnBrk="0" hangingPunct="1">
                        <a:lnSpc>
                          <a:spcPct val="107000"/>
                        </a:lnSpc>
                        <a:spcAft>
                          <a:spcPts val="0"/>
                        </a:spcAft>
                      </a:pPr>
                      <a:endParaRPr lang="cs-CZ" sz="1200" b="1" i="0" u="none" strike="noStrike" kern="1200">
                        <a:solidFill>
                          <a:schemeClr val="tx2">
                            <a:lumMod val="50000"/>
                          </a:schemeClr>
                        </a:solidFill>
                        <a:effectLst/>
                        <a:latin typeface="Arial" panose="020B0604020202020204" pitchFamily="34" charset="0"/>
                        <a:ea typeface="+mn-ea"/>
                        <a:cs typeface="Arial" panose="020B0604020202020204" pitchFamily="34" charset="0"/>
                      </a:endParaRPr>
                    </a:p>
                  </a:txBody>
                  <a:tcPr marL="9525" marR="9525" marT="9525" marB="0" anchor="ctr">
                    <a:solidFill>
                      <a:schemeClr val="accent5">
                        <a:lumMod val="20000"/>
                        <a:lumOff val="80000"/>
                      </a:schemeClr>
                    </a:solidFill>
                  </a:tcPr>
                </a:tc>
                <a:tc>
                  <a:txBody>
                    <a:bodyPr/>
                    <a:lstStyle/>
                    <a:p>
                      <a:pPr marL="0" algn="ctr" defTabSz="914400" rtl="0" eaLnBrk="1" fontAlgn="b" latinLnBrk="0" hangingPunct="1">
                        <a:lnSpc>
                          <a:spcPct val="107000"/>
                        </a:lnSpc>
                        <a:spcAft>
                          <a:spcPts val="0"/>
                        </a:spcAft>
                      </a:pPr>
                      <a:r>
                        <a:rPr lang="cs-CZ" sz="1200" b="1" i="0" u="none" strike="noStrike" kern="1200" cap="none">
                          <a:solidFill>
                            <a:schemeClr val="tx2">
                              <a:lumMod val="50000"/>
                            </a:schemeClr>
                          </a:solidFill>
                          <a:effectLst/>
                          <a:latin typeface="Arial"/>
                          <a:ea typeface="+mn-ea"/>
                          <a:cs typeface="Arial"/>
                          <a:sym typeface="Arial"/>
                        </a:rPr>
                        <a:t>SC 4.4</a:t>
                      </a:r>
                    </a:p>
                  </a:txBody>
                  <a:tcPr marL="9525" marR="9525" marT="9525" marB="0" anchor="ctr">
                    <a:solidFill>
                      <a:schemeClr val="accent5">
                        <a:lumMod val="20000"/>
                        <a:lumOff val="80000"/>
                      </a:schemeClr>
                    </a:solidFill>
                  </a:tcPr>
                </a:tc>
                <a:tc>
                  <a:txBody>
                    <a:bodyPr/>
                    <a:lstStyle/>
                    <a:p>
                      <a:pPr marL="0" algn="ctr" defTabSz="914400" rtl="0" eaLnBrk="1" fontAlgn="b" latinLnBrk="0" hangingPunct="1">
                        <a:lnSpc>
                          <a:spcPct val="107000"/>
                        </a:lnSpc>
                        <a:spcAft>
                          <a:spcPts val="0"/>
                        </a:spcAft>
                      </a:pPr>
                      <a:r>
                        <a:rPr lang="cs-CZ" sz="1200" b="1" i="0" u="none" strike="noStrike" kern="1200" cap="none">
                          <a:solidFill>
                            <a:schemeClr val="tx2">
                              <a:lumMod val="50000"/>
                            </a:schemeClr>
                          </a:solidFill>
                          <a:effectLst/>
                          <a:latin typeface="Arial"/>
                          <a:ea typeface="+mn-ea"/>
                          <a:cs typeface="Arial"/>
                          <a:sym typeface="Arial"/>
                        </a:rPr>
                        <a:t>Kultura a cestovní ruch</a:t>
                      </a:r>
                    </a:p>
                  </a:txBody>
                  <a:tcPr marL="9525" marR="9525" marT="9525" marB="0" anchor="ctr">
                    <a:solidFill>
                      <a:schemeClr val="accent5">
                        <a:lumMod val="20000"/>
                        <a:lumOff val="80000"/>
                      </a:schemeClr>
                    </a:solidFill>
                  </a:tcPr>
                </a:tc>
                <a:tc>
                  <a:txBody>
                    <a:bodyPr/>
                    <a:lstStyle/>
                    <a:p>
                      <a:pPr marL="0" algn="ctr" defTabSz="914400" rtl="0" eaLnBrk="1" fontAlgn="b" latinLnBrk="0" hangingPunct="1">
                        <a:lnSpc>
                          <a:spcPct val="107000"/>
                        </a:lnSpc>
                        <a:spcAft>
                          <a:spcPts val="0"/>
                        </a:spcAft>
                      </a:pPr>
                      <a:r>
                        <a:rPr lang="cs-CZ" sz="1200" b="1" i="0" u="none" strike="noStrike" kern="1200" cap="none">
                          <a:solidFill>
                            <a:schemeClr val="tx2">
                              <a:lumMod val="50000"/>
                            </a:schemeClr>
                          </a:solidFill>
                          <a:effectLst/>
                          <a:latin typeface="Arial"/>
                          <a:ea typeface="+mn-ea"/>
                          <a:cs typeface="Arial"/>
                          <a:sym typeface="Arial"/>
                        </a:rPr>
                        <a:t>EFRR</a:t>
                      </a:r>
                    </a:p>
                  </a:txBody>
                  <a:tcPr marL="9525" marR="9525" marT="9525" marB="0" anchor="ctr">
                    <a:solidFill>
                      <a:schemeClr val="accent5">
                        <a:lumMod val="20000"/>
                        <a:lumOff val="80000"/>
                      </a:schemeClr>
                    </a:solidFill>
                  </a:tcPr>
                </a:tc>
                <a:tc>
                  <a:txBody>
                    <a:bodyPr/>
                    <a:lstStyle/>
                    <a:p>
                      <a:pPr marL="0" marR="0" lvl="0" indent="0" algn="r" rtl="0" eaLnBrk="1" fontAlgn="b" latinLnBrk="0" hangingPunct="1">
                        <a:lnSpc>
                          <a:spcPct val="107000"/>
                        </a:lnSpc>
                        <a:spcBef>
                          <a:spcPts val="0"/>
                        </a:spcBef>
                        <a:spcAft>
                          <a:spcPts val="0"/>
                        </a:spcAft>
                        <a:buClr>
                          <a:srgbClr val="000000"/>
                        </a:buClr>
                        <a:buSzTx/>
                        <a:buFont typeface="Arial"/>
                        <a:buNone/>
                      </a:pPr>
                      <a:r>
                        <a:rPr lang="cs-CZ" sz="1200" u="none" strike="noStrike">
                          <a:solidFill>
                            <a:schemeClr val="tx2">
                              <a:lumMod val="50000"/>
                            </a:schemeClr>
                          </a:solidFill>
                          <a:effectLst/>
                          <a:latin typeface="+mj-lt"/>
                        </a:rPr>
                        <a:t>8 834 462 816  </a:t>
                      </a:r>
                      <a:endParaRPr lang="cs-CZ" sz="1200" b="1" i="0" u="none" strike="noStrike" kern="1200" cap="none">
                        <a:solidFill>
                          <a:schemeClr val="tx2">
                            <a:lumMod val="50000"/>
                          </a:schemeClr>
                        </a:solidFill>
                        <a:effectLst/>
                        <a:latin typeface="+mj-lt"/>
                        <a:ea typeface="+mn-ea"/>
                        <a:cs typeface="Arial" panose="020B0604020202020204" pitchFamily="34" charset="0"/>
                        <a:sym typeface="Arial"/>
                      </a:endParaRPr>
                    </a:p>
                  </a:txBody>
                  <a:tcPr marL="9525" marR="9525" marT="9525" marB="0" anchor="ctr">
                    <a:solidFill>
                      <a:schemeClr val="accent5">
                        <a:lumMod val="20000"/>
                        <a:lumOff val="80000"/>
                      </a:schemeClr>
                    </a:solidFill>
                  </a:tcPr>
                </a:tc>
                <a:extLst>
                  <a:ext uri="{0D108BD9-81ED-4DB2-BD59-A6C34878D82A}">
                    <a16:rowId xmlns:a16="http://schemas.microsoft.com/office/drawing/2014/main" val="1422533572"/>
                  </a:ext>
                </a:extLst>
              </a:tr>
              <a:tr h="261331">
                <a:tc>
                  <a:txBody>
                    <a:bodyPr/>
                    <a:lstStyle/>
                    <a:p>
                      <a:pPr marL="0" algn="ctr" defTabSz="914400" rtl="0" eaLnBrk="1" fontAlgn="b" latinLnBrk="0" hangingPunct="1">
                        <a:lnSpc>
                          <a:spcPct val="107000"/>
                        </a:lnSpc>
                        <a:spcAft>
                          <a:spcPts val="0"/>
                        </a:spcAft>
                      </a:pPr>
                      <a:r>
                        <a:rPr lang="cs-CZ" sz="1200" b="1" i="0" u="none" strike="noStrike" kern="1200">
                          <a:solidFill>
                            <a:schemeClr val="tx2">
                              <a:lumMod val="50000"/>
                            </a:schemeClr>
                          </a:solidFill>
                          <a:effectLst/>
                          <a:latin typeface="Arial"/>
                          <a:ea typeface="+mn-ea"/>
                          <a:cs typeface="Arial"/>
                        </a:rPr>
                        <a:t>CP 5 – priorita 5</a:t>
                      </a:r>
                    </a:p>
                  </a:txBody>
                  <a:tcPr marL="9525" marR="9525" marT="9525" marB="0" anchor="ctr">
                    <a:solidFill>
                      <a:schemeClr val="bg1"/>
                    </a:solidFill>
                  </a:tcPr>
                </a:tc>
                <a:tc>
                  <a:txBody>
                    <a:bodyPr/>
                    <a:lstStyle/>
                    <a:p>
                      <a:pPr marL="0" algn="ctr" defTabSz="914400" rtl="0" eaLnBrk="1" fontAlgn="b" latinLnBrk="0" hangingPunct="1">
                        <a:lnSpc>
                          <a:spcPct val="107000"/>
                        </a:lnSpc>
                        <a:spcAft>
                          <a:spcPts val="0"/>
                        </a:spcAft>
                      </a:pPr>
                      <a:r>
                        <a:rPr lang="cs-CZ" sz="1200" b="1" i="0" u="none" strike="noStrike" kern="1200">
                          <a:solidFill>
                            <a:schemeClr val="tx2">
                              <a:lumMod val="50000"/>
                            </a:schemeClr>
                          </a:solidFill>
                          <a:effectLst/>
                          <a:latin typeface="Arial"/>
                          <a:ea typeface="+mn-ea"/>
                          <a:cs typeface="Arial"/>
                        </a:rPr>
                        <a:t>SC 5.1</a:t>
                      </a:r>
                    </a:p>
                  </a:txBody>
                  <a:tcPr marL="9525" marR="9525" marT="9525" marB="0" anchor="ctr">
                    <a:solidFill>
                      <a:schemeClr val="bg1"/>
                    </a:solidFill>
                  </a:tcPr>
                </a:tc>
                <a:tc>
                  <a:txBody>
                    <a:bodyPr/>
                    <a:lstStyle/>
                    <a:p>
                      <a:pPr marL="0" algn="ctr" defTabSz="914400" rtl="0" eaLnBrk="1" fontAlgn="b" latinLnBrk="0" hangingPunct="1">
                        <a:lnSpc>
                          <a:spcPct val="107000"/>
                        </a:lnSpc>
                        <a:spcAft>
                          <a:spcPts val="0"/>
                        </a:spcAft>
                      </a:pPr>
                      <a:r>
                        <a:rPr lang="cs-CZ" sz="1200" b="1" i="0" u="none" strike="noStrike" kern="1200">
                          <a:solidFill>
                            <a:schemeClr val="tx2">
                              <a:lumMod val="50000"/>
                            </a:schemeClr>
                          </a:solidFill>
                          <a:effectLst/>
                          <a:latin typeface="Arial"/>
                          <a:ea typeface="+mn-ea"/>
                          <a:cs typeface="Arial"/>
                        </a:rPr>
                        <a:t>CLLD</a:t>
                      </a:r>
                    </a:p>
                  </a:txBody>
                  <a:tcPr marL="9525" marR="9525" marT="9525" marB="0" anchor="ctr">
                    <a:solidFill>
                      <a:schemeClr val="bg1"/>
                    </a:solidFill>
                  </a:tcPr>
                </a:tc>
                <a:tc>
                  <a:txBody>
                    <a:bodyPr/>
                    <a:lstStyle/>
                    <a:p>
                      <a:pPr marL="0" algn="ctr" defTabSz="914400" rtl="0" eaLnBrk="1" fontAlgn="b" latinLnBrk="0" hangingPunct="1">
                        <a:lnSpc>
                          <a:spcPct val="107000"/>
                        </a:lnSpc>
                        <a:spcAft>
                          <a:spcPts val="0"/>
                        </a:spcAft>
                      </a:pPr>
                      <a:r>
                        <a:rPr lang="cs-CZ" sz="1200" b="1" i="0" u="none" strike="noStrike" kern="1200">
                          <a:solidFill>
                            <a:schemeClr val="tx2">
                              <a:lumMod val="50000"/>
                            </a:schemeClr>
                          </a:solidFill>
                          <a:effectLst/>
                          <a:latin typeface="Arial"/>
                          <a:ea typeface="+mn-ea"/>
                          <a:cs typeface="Arial"/>
                        </a:rPr>
                        <a:t>EFRR</a:t>
                      </a:r>
                    </a:p>
                  </a:txBody>
                  <a:tcPr marL="9525" marR="9525" marT="9525" marB="0" anchor="ctr">
                    <a:solidFill>
                      <a:schemeClr val="bg1"/>
                    </a:solidFill>
                  </a:tcPr>
                </a:tc>
                <a:tc>
                  <a:txBody>
                    <a:bodyPr/>
                    <a:lstStyle/>
                    <a:p>
                      <a:pPr marL="0" algn="r" rtl="0" eaLnBrk="1" fontAlgn="b" latinLnBrk="0" hangingPunct="1">
                        <a:lnSpc>
                          <a:spcPct val="107000"/>
                        </a:lnSpc>
                        <a:spcAft>
                          <a:spcPts val="0"/>
                        </a:spcAft>
                      </a:pPr>
                      <a:r>
                        <a:rPr lang="cs-CZ" sz="1200" u="none" strike="noStrike">
                          <a:solidFill>
                            <a:schemeClr val="tx2">
                              <a:lumMod val="50000"/>
                            </a:schemeClr>
                          </a:solidFill>
                          <a:effectLst/>
                          <a:latin typeface="+mj-lt"/>
                        </a:rPr>
                        <a:t> 7 968 639 382  </a:t>
                      </a:r>
                      <a:endParaRPr lang="cs-CZ" sz="1200" b="1" i="0" u="none" strike="noStrike" kern="1200">
                        <a:solidFill>
                          <a:schemeClr val="tx2">
                            <a:lumMod val="50000"/>
                          </a:schemeClr>
                        </a:solidFill>
                        <a:effectLst/>
                        <a:latin typeface="+mj-lt"/>
                        <a:ea typeface="+mn-ea"/>
                        <a:cs typeface="Arial" panose="020B0604020202020204" pitchFamily="34" charset="0"/>
                      </a:endParaRPr>
                    </a:p>
                  </a:txBody>
                  <a:tcPr marL="9525" marR="9525" marT="9525" marB="0" anchor="ctr">
                    <a:solidFill>
                      <a:schemeClr val="bg1"/>
                    </a:solidFill>
                  </a:tcPr>
                </a:tc>
                <a:extLst>
                  <a:ext uri="{0D108BD9-81ED-4DB2-BD59-A6C34878D82A}">
                    <a16:rowId xmlns:a16="http://schemas.microsoft.com/office/drawing/2014/main" val="2107584815"/>
                  </a:ext>
                </a:extLst>
              </a:tr>
              <a:tr h="207209">
                <a:tc>
                  <a:txBody>
                    <a:bodyPr/>
                    <a:lstStyle/>
                    <a:p>
                      <a:pPr marL="0" marR="0" lvl="0" indent="0" algn="ctr" defTabSz="914400" rtl="0" eaLnBrk="1" fontAlgn="b" latinLnBrk="0" hangingPunct="1">
                        <a:lnSpc>
                          <a:spcPct val="107000"/>
                        </a:lnSpc>
                        <a:spcBef>
                          <a:spcPts val="0"/>
                        </a:spcBef>
                        <a:spcAft>
                          <a:spcPts val="0"/>
                        </a:spcAft>
                        <a:buClr>
                          <a:srgbClr val="000000"/>
                        </a:buClr>
                        <a:buSzTx/>
                        <a:buFont typeface="Arial"/>
                        <a:buNone/>
                        <a:tabLst/>
                        <a:defRPr/>
                      </a:pPr>
                      <a:r>
                        <a:rPr lang="cs-CZ" sz="1200" b="1" i="0" u="none" strike="noStrike" kern="1200">
                          <a:solidFill>
                            <a:schemeClr val="bg1"/>
                          </a:solidFill>
                          <a:effectLst/>
                          <a:latin typeface="Arial"/>
                          <a:ea typeface="+mn-ea"/>
                          <a:cs typeface="Arial"/>
                        </a:rPr>
                        <a:t>CP 2 – priorita 6</a:t>
                      </a:r>
                    </a:p>
                  </a:txBody>
                  <a:tcPr marL="9525" marR="9525" marT="9525" marB="0" anchor="ctr">
                    <a:solidFill>
                      <a:srgbClr val="5B9BD5"/>
                    </a:solidFill>
                  </a:tcPr>
                </a:tc>
                <a:tc>
                  <a:txBody>
                    <a:bodyPr/>
                    <a:lstStyle/>
                    <a:p>
                      <a:pPr marL="0" marR="0" lvl="0" indent="0" algn="ctr" defTabSz="914400" rtl="0" eaLnBrk="1" fontAlgn="b" latinLnBrk="0" hangingPunct="1">
                        <a:lnSpc>
                          <a:spcPct val="107000"/>
                        </a:lnSpc>
                        <a:spcBef>
                          <a:spcPts val="0"/>
                        </a:spcBef>
                        <a:spcAft>
                          <a:spcPts val="0"/>
                        </a:spcAft>
                        <a:buClr>
                          <a:srgbClr val="000000"/>
                        </a:buClr>
                        <a:buSzTx/>
                        <a:buFont typeface="Arial"/>
                        <a:buNone/>
                        <a:tabLst/>
                        <a:defRPr/>
                      </a:pPr>
                      <a:r>
                        <a:rPr lang="cs-CZ" sz="1200" b="1" i="0" u="none" strike="noStrike" kern="1200">
                          <a:solidFill>
                            <a:schemeClr val="bg1"/>
                          </a:solidFill>
                          <a:effectLst/>
                          <a:latin typeface="Arial"/>
                          <a:ea typeface="+mn-ea"/>
                          <a:cs typeface="Arial"/>
                        </a:rPr>
                        <a:t>SC 6.1</a:t>
                      </a:r>
                    </a:p>
                  </a:txBody>
                  <a:tcPr marL="9525" marR="9525" marT="9525" marB="0" anchor="ctr">
                    <a:solidFill>
                      <a:srgbClr val="5B9BD5"/>
                    </a:solidFill>
                  </a:tcPr>
                </a:tc>
                <a:tc>
                  <a:txBody>
                    <a:bodyPr/>
                    <a:lstStyle/>
                    <a:p>
                      <a:pPr marL="0" marR="0" lvl="0" indent="0" algn="ctr" defTabSz="914400" rtl="0" eaLnBrk="1" fontAlgn="b" latinLnBrk="0" hangingPunct="1">
                        <a:lnSpc>
                          <a:spcPct val="107000"/>
                        </a:lnSpc>
                        <a:spcBef>
                          <a:spcPts val="0"/>
                        </a:spcBef>
                        <a:spcAft>
                          <a:spcPts val="0"/>
                        </a:spcAft>
                        <a:buClr>
                          <a:srgbClr val="000000"/>
                        </a:buClr>
                        <a:buSzTx/>
                        <a:buFont typeface="Arial"/>
                        <a:buNone/>
                        <a:tabLst/>
                        <a:defRPr/>
                      </a:pPr>
                      <a:r>
                        <a:rPr lang="cs-CZ" sz="1200" b="1" i="0" u="none" strike="noStrike" kern="1200">
                          <a:solidFill>
                            <a:schemeClr val="bg1"/>
                          </a:solidFill>
                          <a:effectLst/>
                          <a:latin typeface="Arial"/>
                          <a:ea typeface="+mn-ea"/>
                          <a:cs typeface="Arial"/>
                        </a:rPr>
                        <a:t>Čistá a aktivní mobilita</a:t>
                      </a:r>
                    </a:p>
                  </a:txBody>
                  <a:tcPr marL="9525" marR="9525" marT="9525" marB="0" anchor="ctr">
                    <a:solidFill>
                      <a:srgbClr val="5B9BD5"/>
                    </a:solidFill>
                  </a:tcPr>
                </a:tc>
                <a:tc>
                  <a:txBody>
                    <a:bodyPr/>
                    <a:lstStyle/>
                    <a:p>
                      <a:pPr marL="0" marR="0" lvl="0" indent="0" algn="ctr" defTabSz="914400" rtl="0" eaLnBrk="1" fontAlgn="b" latinLnBrk="0" hangingPunct="1">
                        <a:lnSpc>
                          <a:spcPct val="107000"/>
                        </a:lnSpc>
                        <a:spcBef>
                          <a:spcPts val="0"/>
                        </a:spcBef>
                        <a:spcAft>
                          <a:spcPts val="0"/>
                        </a:spcAft>
                        <a:buClr>
                          <a:srgbClr val="000000"/>
                        </a:buClr>
                        <a:buSzTx/>
                        <a:buFont typeface="Arial"/>
                        <a:buNone/>
                        <a:tabLst/>
                        <a:defRPr/>
                      </a:pPr>
                      <a:r>
                        <a:rPr lang="cs-CZ" sz="1200" b="1" i="0" u="none" strike="noStrike" kern="1200">
                          <a:solidFill>
                            <a:schemeClr val="bg1"/>
                          </a:solidFill>
                          <a:effectLst/>
                          <a:latin typeface="Arial"/>
                          <a:ea typeface="+mn-ea"/>
                          <a:cs typeface="Arial"/>
                        </a:rPr>
                        <a:t>EFRR</a:t>
                      </a:r>
                    </a:p>
                  </a:txBody>
                  <a:tcPr marL="9525" marR="9525" marT="9525" marB="0" anchor="ctr">
                    <a:solidFill>
                      <a:srgbClr val="5B9BD5"/>
                    </a:solidFill>
                  </a:tcPr>
                </a:tc>
                <a:tc>
                  <a:txBody>
                    <a:bodyPr/>
                    <a:lstStyle/>
                    <a:p>
                      <a:pPr marL="0" algn="r" rtl="0" eaLnBrk="1" fontAlgn="b" latinLnBrk="0" hangingPunct="1">
                        <a:lnSpc>
                          <a:spcPct val="107000"/>
                        </a:lnSpc>
                        <a:spcAft>
                          <a:spcPts val="0"/>
                        </a:spcAft>
                      </a:pPr>
                      <a:r>
                        <a:rPr lang="cs-CZ" sz="1200" b="1" i="0" u="none" strike="noStrike" kern="1200">
                          <a:solidFill>
                            <a:schemeClr val="bg1"/>
                          </a:solidFill>
                          <a:effectLst/>
                          <a:latin typeface="+mj-lt"/>
                          <a:ea typeface="+mn-ea"/>
                          <a:cs typeface="Arial"/>
                        </a:rPr>
                        <a:t> </a:t>
                      </a:r>
                      <a:r>
                        <a:rPr lang="cs-CZ" sz="1200" u="none" strike="noStrike">
                          <a:solidFill>
                            <a:schemeClr val="bg1"/>
                          </a:solidFill>
                          <a:effectLst/>
                          <a:latin typeface="+mj-lt"/>
                        </a:rPr>
                        <a:t>20 371 428 707  </a:t>
                      </a:r>
                      <a:endParaRPr lang="cs-CZ" sz="1200" b="1" i="0" u="none" strike="noStrike" kern="1200">
                        <a:solidFill>
                          <a:schemeClr val="bg1"/>
                        </a:solidFill>
                        <a:effectLst/>
                        <a:latin typeface="+mj-lt"/>
                        <a:ea typeface="+mn-ea"/>
                        <a:cs typeface="Arial" panose="020B0604020202020204" pitchFamily="34" charset="0"/>
                      </a:endParaRPr>
                    </a:p>
                  </a:txBody>
                  <a:tcPr marL="9525" marR="9525" marT="9525" marB="0" anchor="ctr">
                    <a:solidFill>
                      <a:srgbClr val="5B9BD5"/>
                    </a:solidFill>
                  </a:tcPr>
                </a:tc>
                <a:extLst>
                  <a:ext uri="{0D108BD9-81ED-4DB2-BD59-A6C34878D82A}">
                    <a16:rowId xmlns:a16="http://schemas.microsoft.com/office/drawing/2014/main" val="1363833698"/>
                  </a:ext>
                </a:extLst>
              </a:tr>
              <a:tr h="197941">
                <a:tc>
                  <a:txBody>
                    <a:bodyPr/>
                    <a:lstStyle/>
                    <a:p>
                      <a:pPr marL="0" marR="0" lvl="0" indent="0" algn="ctr" defTabSz="914400" rtl="0" eaLnBrk="1" fontAlgn="b" latinLnBrk="0" hangingPunct="1">
                        <a:lnSpc>
                          <a:spcPct val="107000"/>
                        </a:lnSpc>
                        <a:spcBef>
                          <a:spcPts val="0"/>
                        </a:spcBef>
                        <a:spcAft>
                          <a:spcPts val="0"/>
                        </a:spcAft>
                        <a:buClr>
                          <a:srgbClr val="000000"/>
                        </a:buClr>
                        <a:buSzTx/>
                        <a:buFont typeface="Arial"/>
                        <a:buNone/>
                        <a:tabLst/>
                        <a:defRPr/>
                      </a:pPr>
                      <a:r>
                        <a:rPr lang="cs-CZ" sz="1200" b="1" i="0" u="none" strike="noStrike" kern="1200">
                          <a:solidFill>
                            <a:schemeClr val="tx2">
                              <a:lumMod val="50000"/>
                            </a:schemeClr>
                          </a:solidFill>
                          <a:effectLst/>
                          <a:latin typeface="Arial"/>
                          <a:ea typeface="+mn-ea"/>
                          <a:cs typeface="Arial"/>
                        </a:rPr>
                        <a:t>CELKEM</a:t>
                      </a:r>
                    </a:p>
                  </a:txBody>
                  <a:tcPr marL="9525" marR="9525" marT="9525" marB="0" anchor="ctr">
                    <a:solidFill>
                      <a:schemeClr val="bg1"/>
                    </a:solidFill>
                  </a:tcPr>
                </a:tc>
                <a:tc>
                  <a:txBody>
                    <a:bodyPr/>
                    <a:lstStyle/>
                    <a:p>
                      <a:pPr marL="0" algn="ctr" defTabSz="914400" rtl="0" eaLnBrk="1" fontAlgn="b" latinLnBrk="0" hangingPunct="1">
                        <a:lnSpc>
                          <a:spcPct val="107000"/>
                        </a:lnSpc>
                        <a:spcAft>
                          <a:spcPts val="0"/>
                        </a:spcAft>
                      </a:pPr>
                      <a:endParaRPr lang="cs-CZ" sz="1200" b="1" i="0" u="none" strike="noStrike" kern="1200">
                        <a:solidFill>
                          <a:schemeClr val="tx2">
                            <a:lumMod val="50000"/>
                          </a:schemeClr>
                        </a:solidFill>
                        <a:effectLst/>
                        <a:latin typeface="Arial" panose="020B0604020202020204" pitchFamily="34" charset="0"/>
                        <a:ea typeface="+mn-ea"/>
                        <a:cs typeface="Arial" panose="020B0604020202020204" pitchFamily="34" charset="0"/>
                      </a:endParaRPr>
                    </a:p>
                  </a:txBody>
                  <a:tcPr marL="9525" marR="9525" marT="9525" marB="0" anchor="ctr">
                    <a:solidFill>
                      <a:schemeClr val="bg1"/>
                    </a:solidFill>
                  </a:tcPr>
                </a:tc>
                <a:tc>
                  <a:txBody>
                    <a:bodyPr/>
                    <a:lstStyle/>
                    <a:p>
                      <a:pPr marL="0" algn="ctr" defTabSz="914400" rtl="0" eaLnBrk="1" fontAlgn="b" latinLnBrk="0" hangingPunct="1">
                        <a:lnSpc>
                          <a:spcPct val="107000"/>
                        </a:lnSpc>
                        <a:spcAft>
                          <a:spcPts val="0"/>
                        </a:spcAft>
                      </a:pPr>
                      <a:endParaRPr lang="cs-CZ" sz="1200" b="1" i="0" u="none" strike="noStrike" kern="1200">
                        <a:solidFill>
                          <a:schemeClr val="tx2">
                            <a:lumMod val="50000"/>
                          </a:schemeClr>
                        </a:solidFill>
                        <a:effectLst/>
                        <a:latin typeface="Arial" panose="020B0604020202020204" pitchFamily="34" charset="0"/>
                        <a:ea typeface="+mn-ea"/>
                        <a:cs typeface="Arial" panose="020B0604020202020204" pitchFamily="34" charset="0"/>
                      </a:endParaRPr>
                    </a:p>
                  </a:txBody>
                  <a:tcPr marL="9525" marR="9525" marT="9525" marB="0" anchor="ctr">
                    <a:solidFill>
                      <a:schemeClr val="bg1"/>
                    </a:solidFill>
                  </a:tcPr>
                </a:tc>
                <a:tc>
                  <a:txBody>
                    <a:bodyPr/>
                    <a:lstStyle/>
                    <a:p>
                      <a:pPr marL="0" algn="ctr" defTabSz="914400" rtl="0" eaLnBrk="1" fontAlgn="b" latinLnBrk="0" hangingPunct="1">
                        <a:lnSpc>
                          <a:spcPct val="107000"/>
                        </a:lnSpc>
                        <a:spcAft>
                          <a:spcPts val="0"/>
                        </a:spcAft>
                      </a:pPr>
                      <a:endParaRPr lang="cs-CZ" sz="1200" b="1" i="0" u="none" strike="noStrike" kern="1200">
                        <a:solidFill>
                          <a:schemeClr val="tx2">
                            <a:lumMod val="50000"/>
                          </a:schemeClr>
                        </a:solidFill>
                        <a:effectLst/>
                        <a:latin typeface="Arial" panose="020B0604020202020204" pitchFamily="34" charset="0"/>
                        <a:ea typeface="+mn-ea"/>
                        <a:cs typeface="Arial" panose="020B0604020202020204" pitchFamily="34" charset="0"/>
                      </a:endParaRPr>
                    </a:p>
                  </a:txBody>
                  <a:tcPr marL="9525" marR="9525" marT="9525" marB="0" anchor="ctr">
                    <a:solidFill>
                      <a:schemeClr val="bg1"/>
                    </a:solidFill>
                  </a:tcPr>
                </a:tc>
                <a:tc>
                  <a:txBody>
                    <a:bodyPr/>
                    <a:lstStyle/>
                    <a:p>
                      <a:pPr algn="r" fontAlgn="ctr"/>
                      <a:r>
                        <a:rPr lang="cs-CZ" sz="1200" b="1" i="0" u="none" strike="noStrike">
                          <a:solidFill>
                            <a:srgbClr val="000000"/>
                          </a:solidFill>
                          <a:effectLst/>
                          <a:latin typeface="+mj-lt"/>
                        </a:rPr>
                        <a:t>  </a:t>
                      </a:r>
                      <a:r>
                        <a:rPr lang="cs-CZ" sz="1200" b="1" i="0" u="none" strike="noStrike">
                          <a:solidFill>
                            <a:schemeClr val="tx2">
                              <a:lumMod val="50000"/>
                            </a:schemeClr>
                          </a:solidFill>
                          <a:effectLst/>
                          <a:latin typeface="+mj-lt"/>
                        </a:rPr>
                        <a:t>117 670 936 835  </a:t>
                      </a:r>
                    </a:p>
                  </a:txBody>
                  <a:tcPr marL="7620" marR="7620" marT="7620" marB="0" anchor="ctr">
                    <a:solidFill>
                      <a:schemeClr val="bg1"/>
                    </a:solidFill>
                  </a:tcPr>
                </a:tc>
                <a:extLst>
                  <a:ext uri="{0D108BD9-81ED-4DB2-BD59-A6C34878D82A}">
                    <a16:rowId xmlns:a16="http://schemas.microsoft.com/office/drawing/2014/main" val="723055980"/>
                  </a:ext>
                </a:extLst>
              </a:tr>
            </a:tbl>
          </a:graphicData>
        </a:graphic>
      </p:graphicFrame>
    </p:spTree>
    <p:extLst>
      <p:ext uri="{BB962C8B-B14F-4D97-AF65-F5344CB8AC3E}">
        <p14:creationId xmlns:p14="http://schemas.microsoft.com/office/powerpoint/2010/main" val="73975706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2143FBC1-9207-4AEB-B2ED-CBF7AA903A4F}"/>
              </a:ext>
            </a:extLst>
          </p:cNvPr>
          <p:cNvSpPr txBox="1"/>
          <p:nvPr/>
        </p:nvSpPr>
        <p:spPr>
          <a:xfrm>
            <a:off x="1373697" y="459680"/>
            <a:ext cx="6662956" cy="584775"/>
          </a:xfrm>
          <a:prstGeom prst="rect">
            <a:avLst/>
          </a:prstGeom>
          <a:noFill/>
        </p:spPr>
        <p:txBody>
          <a:bodyPr wrap="square">
            <a:spAutoFit/>
          </a:bodyPr>
          <a:lstStyle/>
          <a:p>
            <a:r>
              <a:rPr kumimoji="0" lang="cs-CZ" sz="3200" b="1" i="0" u="none" strike="noStrike" kern="0" cap="none" spc="0" normalizeH="0" baseline="0" noProof="0">
                <a:ln>
                  <a:noFill/>
                </a:ln>
                <a:solidFill>
                  <a:schemeClr val="bg1"/>
                </a:solidFill>
                <a:effectLst/>
                <a:uLnTx/>
                <a:uFillTx/>
                <a:latin typeface="Arial"/>
                <a:cs typeface="Arial"/>
                <a:sym typeface="Arial"/>
              </a:rPr>
              <a:t>Přehled alokací do úrovně aktivit</a:t>
            </a:r>
            <a:endParaRPr lang="cs-CZ">
              <a:solidFill>
                <a:schemeClr val="bg1"/>
              </a:solidFill>
            </a:endParaRPr>
          </a:p>
        </p:txBody>
      </p:sp>
      <p:graphicFrame>
        <p:nvGraphicFramePr>
          <p:cNvPr id="6" name="Tabulka 4">
            <a:extLst>
              <a:ext uri="{FF2B5EF4-FFF2-40B4-BE49-F238E27FC236}">
                <a16:creationId xmlns:a16="http://schemas.microsoft.com/office/drawing/2014/main" id="{F08E2BA7-A080-4199-962B-4CF5112E493A}"/>
              </a:ext>
            </a:extLst>
          </p:cNvPr>
          <p:cNvGraphicFramePr>
            <a:graphicFrameLocks noGrp="1"/>
          </p:cNvGraphicFramePr>
          <p:nvPr>
            <p:extLst>
              <p:ext uri="{D42A27DB-BD31-4B8C-83A1-F6EECF244321}">
                <p14:modId xmlns:p14="http://schemas.microsoft.com/office/powerpoint/2010/main" val="3229422498"/>
              </p:ext>
            </p:extLst>
          </p:nvPr>
        </p:nvGraphicFramePr>
        <p:xfrm>
          <a:off x="1113405" y="1204546"/>
          <a:ext cx="6917189" cy="4801917"/>
        </p:xfrm>
        <a:graphic>
          <a:graphicData uri="http://schemas.openxmlformats.org/drawingml/2006/table">
            <a:tbl>
              <a:tblPr firstRow="1" bandRow="1">
                <a:tableStyleId>{7DF18680-E054-41AD-8BC1-D1AEF772440D}</a:tableStyleId>
              </a:tblPr>
              <a:tblGrid>
                <a:gridCol w="1263848">
                  <a:extLst>
                    <a:ext uri="{9D8B030D-6E8A-4147-A177-3AD203B41FA5}">
                      <a16:colId xmlns:a16="http://schemas.microsoft.com/office/drawing/2014/main" val="2626478507"/>
                    </a:ext>
                  </a:extLst>
                </a:gridCol>
                <a:gridCol w="1943336">
                  <a:extLst>
                    <a:ext uri="{9D8B030D-6E8A-4147-A177-3AD203B41FA5}">
                      <a16:colId xmlns:a16="http://schemas.microsoft.com/office/drawing/2014/main" val="1208643266"/>
                    </a:ext>
                  </a:extLst>
                </a:gridCol>
                <a:gridCol w="679488">
                  <a:extLst>
                    <a:ext uri="{9D8B030D-6E8A-4147-A177-3AD203B41FA5}">
                      <a16:colId xmlns:a16="http://schemas.microsoft.com/office/drawing/2014/main" val="2387706049"/>
                    </a:ext>
                  </a:extLst>
                </a:gridCol>
                <a:gridCol w="1668823">
                  <a:extLst>
                    <a:ext uri="{9D8B030D-6E8A-4147-A177-3AD203B41FA5}">
                      <a16:colId xmlns:a16="http://schemas.microsoft.com/office/drawing/2014/main" val="3795607057"/>
                    </a:ext>
                  </a:extLst>
                </a:gridCol>
                <a:gridCol w="1361694">
                  <a:extLst>
                    <a:ext uri="{9D8B030D-6E8A-4147-A177-3AD203B41FA5}">
                      <a16:colId xmlns:a16="http://schemas.microsoft.com/office/drawing/2014/main" val="1333006616"/>
                    </a:ext>
                  </a:extLst>
                </a:gridCol>
              </a:tblGrid>
              <a:tr h="512592">
                <a:tc>
                  <a:txBody>
                    <a:bodyPr/>
                    <a:lstStyle/>
                    <a:p>
                      <a:pPr algn="ctr" fontAlgn="t"/>
                      <a:r>
                        <a:rPr lang="cs-CZ" sz="1400" u="none" strike="noStrike">
                          <a:effectLst/>
                        </a:rPr>
                        <a:t>Specifický</a:t>
                      </a:r>
                    </a:p>
                    <a:p>
                      <a:pPr algn="ctr" fontAlgn="t"/>
                      <a:r>
                        <a:rPr lang="cs-CZ" sz="1400" u="none" strike="noStrike" baseline="0">
                          <a:effectLst/>
                        </a:rPr>
                        <a:t> cíl</a:t>
                      </a:r>
                      <a:endParaRPr lang="cs-CZ" sz="1400" b="1" i="0" u="none" strike="noStrike">
                        <a:solidFill>
                          <a:srgbClr val="FFFFFF"/>
                        </a:solidFill>
                        <a:effectLst/>
                        <a:latin typeface="Arial" panose="020B0604020202020204" pitchFamily="34" charset="0"/>
                        <a:cs typeface="Arial" panose="020B0604020202020204" pitchFamily="34" charset="0"/>
                      </a:endParaRPr>
                    </a:p>
                  </a:txBody>
                  <a:tcPr marL="0" marR="0" marT="0" marB="0" anchor="ctr"/>
                </a:tc>
                <a:tc>
                  <a:txBody>
                    <a:bodyPr/>
                    <a:lstStyle/>
                    <a:p>
                      <a:pPr algn="ctr" fontAlgn="t"/>
                      <a:r>
                        <a:rPr lang="cs-CZ" sz="1400" u="none" strike="noStrike">
                          <a:effectLst/>
                        </a:rPr>
                        <a:t>Aktivita</a:t>
                      </a:r>
                      <a:endParaRPr lang="cs-CZ" sz="1400" b="1" i="0" u="none" strike="noStrike">
                        <a:solidFill>
                          <a:srgbClr val="FFFFFF"/>
                        </a:solidFill>
                        <a:effectLst/>
                        <a:latin typeface="Arial" panose="020B0604020202020204" pitchFamily="34" charset="0"/>
                        <a:cs typeface="Arial" panose="020B0604020202020204" pitchFamily="34" charset="0"/>
                      </a:endParaRPr>
                    </a:p>
                  </a:txBody>
                  <a:tcPr marL="0" marR="0" marT="0" marB="0" anchor="ctr"/>
                </a:tc>
                <a:tc>
                  <a:txBody>
                    <a:bodyPr/>
                    <a:lstStyle/>
                    <a:p>
                      <a:pPr algn="ctr" fontAlgn="t"/>
                      <a:r>
                        <a:rPr lang="cs-CZ" sz="1400" u="none" strike="noStrike">
                          <a:effectLst/>
                        </a:rPr>
                        <a:t>% ze SC</a:t>
                      </a:r>
                      <a:endParaRPr lang="cs-CZ" sz="1400" b="1" i="0" u="none" strike="noStrike">
                        <a:solidFill>
                          <a:srgbClr val="FFFFFF"/>
                        </a:solidFill>
                        <a:effectLst/>
                        <a:latin typeface="Arial" panose="020B0604020202020204" pitchFamily="34" charset="0"/>
                        <a:cs typeface="Arial" panose="020B0604020202020204" pitchFamily="34" charset="0"/>
                      </a:endParaRPr>
                    </a:p>
                  </a:txBody>
                  <a:tcPr marL="0" marR="0" marT="0" marB="0" anchor="ctr"/>
                </a:tc>
                <a:tc>
                  <a:txBody>
                    <a:bodyPr/>
                    <a:lstStyle/>
                    <a:p>
                      <a:pPr algn="ctr" fontAlgn="t"/>
                      <a:r>
                        <a:rPr lang="cs-CZ" sz="1400" u="none" strike="noStrike">
                          <a:effectLst/>
                        </a:rPr>
                        <a:t>Celkem alokace EFRR</a:t>
                      </a:r>
                      <a:endParaRPr lang="cs-CZ" sz="1400" b="1" i="0" u="none" strike="noStrike">
                        <a:solidFill>
                          <a:srgbClr val="FFFFFF"/>
                        </a:solidFill>
                        <a:effectLst/>
                        <a:latin typeface="Arial" panose="020B0604020202020204" pitchFamily="34" charset="0"/>
                        <a:cs typeface="Arial" panose="020B0604020202020204" pitchFamily="34" charset="0"/>
                      </a:endParaRPr>
                    </a:p>
                  </a:txBody>
                  <a:tcPr marL="0" marR="0" marT="0" marB="0" anchor="ctr"/>
                </a:tc>
                <a:tc>
                  <a:txBody>
                    <a:bodyPr/>
                    <a:lstStyle/>
                    <a:p>
                      <a:pPr algn="ctr" fontAlgn="ctr"/>
                      <a:r>
                        <a:rPr lang="cs-CZ" sz="1400" u="none" strike="noStrike">
                          <a:effectLst/>
                        </a:rPr>
                        <a:t>Z toho ITI </a:t>
                      </a:r>
                      <a:endParaRPr lang="cs-CZ"/>
                    </a:p>
                    <a:p>
                      <a:pPr algn="ctr" fontAlgn="ctr"/>
                      <a:r>
                        <a:rPr lang="cs-CZ" sz="1400" u="none" strike="noStrike">
                          <a:effectLst/>
                        </a:rPr>
                        <a:t>(cca) EFRR </a:t>
                      </a:r>
                      <a:endParaRPr lang="cs-CZ" sz="1400" b="0" i="0" u="none" strike="noStrike">
                        <a:solidFill>
                          <a:schemeClr val="bg1"/>
                        </a:solidFill>
                        <a:effectLst/>
                        <a:latin typeface="Arial" panose="020B0604020202020204" pitchFamily="34" charset="0"/>
                        <a:cs typeface="Arial" panose="020B0604020202020204" pitchFamily="34" charset="0"/>
                      </a:endParaRPr>
                    </a:p>
                  </a:txBody>
                  <a:tcPr marL="0" marR="0" marT="0" marB="0" anchor="ctr"/>
                </a:tc>
                <a:extLst>
                  <a:ext uri="{0D108BD9-81ED-4DB2-BD59-A6C34878D82A}">
                    <a16:rowId xmlns:a16="http://schemas.microsoft.com/office/drawing/2014/main" val="3388141285"/>
                  </a:ext>
                </a:extLst>
              </a:tr>
              <a:tr h="296977">
                <a:tc>
                  <a:txBody>
                    <a:bodyPr/>
                    <a:lstStyle/>
                    <a:p>
                      <a:pPr algn="ctr" fontAlgn="ctr"/>
                      <a:r>
                        <a:rPr lang="cs-CZ" sz="1000" u="none" strike="noStrike">
                          <a:solidFill>
                            <a:schemeClr val="tx2">
                              <a:lumMod val="50000"/>
                            </a:schemeClr>
                          </a:solidFill>
                          <a:effectLst/>
                        </a:rPr>
                        <a:t>SC 1.1</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eGovernment</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50,0%</a:t>
                      </a:r>
                      <a:endParaRPr lang="cs-CZ" sz="900" b="0" i="0" u="none" strike="noStrike">
                        <a:solidFill>
                          <a:schemeClr val="tx2">
                            <a:lumMod val="50000"/>
                          </a:schemeClr>
                        </a:solidFill>
                        <a:effectLst/>
                        <a:latin typeface="+mj-lt"/>
                      </a:endParaRPr>
                    </a:p>
                  </a:txBody>
                  <a:tcPr marL="9525" marR="9525" marT="9525" marB="0" anchor="b"/>
                </a:tc>
                <a:tc>
                  <a:txBody>
                    <a:bodyPr/>
                    <a:lstStyle/>
                    <a:p>
                      <a:pPr algn="ctr" fontAlgn="b"/>
                      <a:r>
                        <a:rPr lang="cs-CZ" sz="900" u="none" strike="noStrike">
                          <a:solidFill>
                            <a:schemeClr val="tx2">
                              <a:lumMod val="50000"/>
                            </a:schemeClr>
                          </a:solidFill>
                          <a:effectLst/>
                        </a:rPr>
                        <a:t>6 212 046 650 Kč </a:t>
                      </a:r>
                      <a:endParaRPr lang="cs-CZ" sz="900" b="0" i="0" u="none" strike="noStrike">
                        <a:solidFill>
                          <a:schemeClr val="tx2">
                            <a:lumMod val="50000"/>
                          </a:schemeClr>
                        </a:solidFill>
                        <a:effectLst/>
                        <a:latin typeface="+mj-lt"/>
                      </a:endParaRPr>
                    </a:p>
                  </a:txBody>
                  <a:tcPr marL="9525" marR="9525" marT="9525" marB="0" anchor="ctr"/>
                </a:tc>
                <a:tc>
                  <a:txBody>
                    <a:bodyPr/>
                    <a:lstStyle/>
                    <a:p>
                      <a:pPr algn="ctr" fontAlgn="b"/>
                      <a:r>
                        <a:rPr lang="cs-CZ" sz="900" u="none" strike="noStrike">
                          <a:solidFill>
                            <a:schemeClr val="tx2">
                              <a:lumMod val="50000"/>
                            </a:schemeClr>
                          </a:solidFill>
                          <a:effectLst/>
                        </a:rPr>
                        <a:t>116 234 472 Kč </a:t>
                      </a:r>
                      <a:endParaRPr lang="cs-CZ" sz="900" b="0" i="0" u="none" strike="noStrike">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343967941"/>
                  </a:ext>
                </a:extLst>
              </a:tr>
              <a:tr h="296977">
                <a:tc>
                  <a:txBody>
                    <a:bodyPr/>
                    <a:lstStyle/>
                    <a:p>
                      <a:pPr algn="ctr" fontAlgn="ctr"/>
                      <a:r>
                        <a:rPr lang="cs-CZ" sz="1000" u="none" strike="noStrike">
                          <a:solidFill>
                            <a:schemeClr val="tx2">
                              <a:lumMod val="50000"/>
                            </a:schemeClr>
                          </a:solidFill>
                          <a:effectLst/>
                        </a:rPr>
                        <a:t>SC 1.1</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elektronické zdravotnictví</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20,0%</a:t>
                      </a:r>
                      <a:endParaRPr lang="cs-CZ" sz="900" b="0" i="0" u="none" strike="noStrike">
                        <a:solidFill>
                          <a:schemeClr val="tx2">
                            <a:lumMod val="50000"/>
                          </a:schemeClr>
                        </a:solidFill>
                        <a:effectLst/>
                        <a:latin typeface="+mj-lt"/>
                      </a:endParaRPr>
                    </a:p>
                  </a:txBody>
                  <a:tcPr marL="9525" marR="9525" marT="9525" marB="0" anchor="b"/>
                </a:tc>
                <a:tc>
                  <a:txBody>
                    <a:bodyPr/>
                    <a:lstStyle/>
                    <a:p>
                      <a:pPr algn="ctr" fontAlgn="b"/>
                      <a:r>
                        <a:rPr lang="cs-CZ" sz="900" u="none" strike="noStrike">
                          <a:solidFill>
                            <a:schemeClr val="tx2">
                              <a:lumMod val="50000"/>
                            </a:schemeClr>
                          </a:solidFill>
                          <a:effectLst/>
                        </a:rPr>
                        <a:t>2 484 818 660 Kč </a:t>
                      </a:r>
                      <a:endParaRPr lang="cs-CZ" sz="900" b="0" i="0" u="none" strike="noStrike">
                        <a:solidFill>
                          <a:schemeClr val="tx2">
                            <a:lumMod val="50000"/>
                          </a:schemeClr>
                        </a:solidFill>
                        <a:effectLst/>
                        <a:latin typeface="+mj-lt"/>
                      </a:endParaRPr>
                    </a:p>
                  </a:txBody>
                  <a:tcPr marL="9525" marR="9525" marT="9525" marB="0" anchor="ctr"/>
                </a:tc>
                <a:tc>
                  <a:txBody>
                    <a:bodyPr/>
                    <a:lstStyle/>
                    <a:p>
                      <a:pPr algn="ctr" fontAlgn="b"/>
                      <a:r>
                        <a:rPr lang="cs-CZ" sz="900" u="none" strike="noStrike">
                          <a:solidFill>
                            <a:schemeClr val="tx2">
                              <a:lumMod val="50000"/>
                            </a:schemeClr>
                          </a:solidFill>
                          <a:effectLst/>
                        </a:rPr>
                        <a:t>0 Kč </a:t>
                      </a:r>
                      <a:endParaRPr lang="cs-CZ" sz="900" b="0" i="0" u="none" strike="noStrike">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1519705031"/>
                  </a:ext>
                </a:extLst>
              </a:tr>
              <a:tr h="296977">
                <a:tc>
                  <a:txBody>
                    <a:bodyPr/>
                    <a:lstStyle/>
                    <a:p>
                      <a:pPr algn="ctr" fontAlgn="ctr"/>
                      <a:r>
                        <a:rPr lang="cs-CZ" sz="1000" u="none" strike="noStrike">
                          <a:solidFill>
                            <a:schemeClr val="tx2">
                              <a:lumMod val="50000"/>
                            </a:schemeClr>
                          </a:solidFill>
                          <a:effectLst/>
                        </a:rPr>
                        <a:t>SC 1.1</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kybernetická bezpečnost</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30,0%</a:t>
                      </a:r>
                      <a:endParaRPr lang="cs-CZ" sz="900" b="0" i="0" u="none" strike="noStrike">
                        <a:solidFill>
                          <a:schemeClr val="tx2">
                            <a:lumMod val="50000"/>
                          </a:schemeClr>
                        </a:solidFill>
                        <a:effectLst/>
                        <a:latin typeface="+mj-lt"/>
                      </a:endParaRPr>
                    </a:p>
                  </a:txBody>
                  <a:tcPr marL="9525" marR="9525" marT="9525" marB="0" anchor="b"/>
                </a:tc>
                <a:tc>
                  <a:txBody>
                    <a:bodyPr/>
                    <a:lstStyle/>
                    <a:p>
                      <a:pPr algn="ctr" fontAlgn="b"/>
                      <a:r>
                        <a:rPr lang="cs-CZ" sz="900" u="none" strike="noStrike">
                          <a:solidFill>
                            <a:schemeClr val="tx2">
                              <a:lumMod val="50000"/>
                            </a:schemeClr>
                          </a:solidFill>
                          <a:effectLst/>
                        </a:rPr>
                        <a:t>3 727 227 990 Kč </a:t>
                      </a:r>
                      <a:endParaRPr lang="cs-CZ" sz="900" b="0" i="0" u="none" strike="noStrike">
                        <a:solidFill>
                          <a:schemeClr val="tx2">
                            <a:lumMod val="50000"/>
                          </a:schemeClr>
                        </a:solidFill>
                        <a:effectLst/>
                        <a:latin typeface="+mj-lt"/>
                      </a:endParaRPr>
                    </a:p>
                  </a:txBody>
                  <a:tcPr marL="9525" marR="9525" marT="9525" marB="0" anchor="ctr"/>
                </a:tc>
                <a:tc>
                  <a:txBody>
                    <a:bodyPr/>
                    <a:lstStyle/>
                    <a:p>
                      <a:pPr algn="ctr" fontAlgn="b"/>
                      <a:r>
                        <a:rPr lang="cs-CZ" sz="900" u="none" strike="noStrike">
                          <a:solidFill>
                            <a:schemeClr val="tx2">
                              <a:lumMod val="50000"/>
                            </a:schemeClr>
                          </a:solidFill>
                          <a:effectLst/>
                        </a:rPr>
                        <a:t>0 Kč </a:t>
                      </a:r>
                      <a:endParaRPr lang="cs-CZ" sz="900" b="0" i="0" u="none" strike="noStrike">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962520434"/>
                  </a:ext>
                </a:extLst>
              </a:tr>
              <a:tr h="296977">
                <a:tc>
                  <a:txBody>
                    <a:bodyPr/>
                    <a:lstStyle/>
                    <a:p>
                      <a:pPr algn="ctr" fontAlgn="ctr"/>
                      <a:r>
                        <a:rPr lang="cs-CZ" sz="1000" u="none" strike="noStrike">
                          <a:solidFill>
                            <a:schemeClr val="tx2">
                              <a:lumMod val="50000"/>
                            </a:schemeClr>
                          </a:solidFill>
                          <a:effectLst/>
                        </a:rPr>
                        <a:t>SC 2.1</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modernizace IZS - policie</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48,0%</a:t>
                      </a:r>
                      <a:endParaRPr lang="cs-CZ" sz="900" b="0" i="0" u="none" strike="noStrike">
                        <a:solidFill>
                          <a:schemeClr val="tx2">
                            <a:lumMod val="50000"/>
                          </a:schemeClr>
                        </a:solidFill>
                        <a:effectLst/>
                        <a:latin typeface="+mj-lt"/>
                      </a:endParaRPr>
                    </a:p>
                  </a:txBody>
                  <a:tcPr marL="9525" marR="9525" marT="9525" marB="0" anchor="b"/>
                </a:tc>
                <a:tc>
                  <a:txBody>
                    <a:bodyPr/>
                    <a:lstStyle/>
                    <a:p>
                      <a:pPr algn="ctr" fontAlgn="b"/>
                      <a:r>
                        <a:rPr lang="cs-CZ" sz="900" u="none" strike="noStrike">
                          <a:solidFill>
                            <a:schemeClr val="tx2">
                              <a:lumMod val="50000"/>
                            </a:schemeClr>
                          </a:solidFill>
                          <a:effectLst/>
                        </a:rPr>
                        <a:t>4 479 986 582 </a:t>
                      </a:r>
                      <a:r>
                        <a:rPr lang="cs-CZ" sz="900" b="0" i="0" u="none" strike="noStrike">
                          <a:solidFill>
                            <a:schemeClr val="tx2">
                              <a:lumMod val="50000"/>
                            </a:schemeClr>
                          </a:solidFill>
                          <a:effectLst/>
                          <a:latin typeface="+mj-lt"/>
                        </a:rPr>
                        <a:t>Kč</a:t>
                      </a:r>
                      <a:endParaRPr lang="cs-CZ" sz="900" u="none" strike="noStrike">
                        <a:solidFill>
                          <a:schemeClr val="tx2">
                            <a:lumMod val="50000"/>
                          </a:schemeClr>
                        </a:solidFill>
                        <a:effectLst/>
                      </a:endParaRPr>
                    </a:p>
                  </a:txBody>
                  <a:tcPr marL="9525" marR="9525" marT="9525" marB="0" anchor="ctr"/>
                </a:tc>
                <a:tc>
                  <a:txBody>
                    <a:bodyPr/>
                    <a:lstStyle/>
                    <a:p>
                      <a:pPr algn="ctr" fontAlgn="b"/>
                      <a:r>
                        <a:rPr lang="cs-CZ" sz="900" u="none" strike="noStrike">
                          <a:solidFill>
                            <a:schemeClr val="tx2">
                              <a:lumMod val="50000"/>
                            </a:schemeClr>
                          </a:solidFill>
                          <a:effectLst/>
                        </a:rPr>
                        <a:t>0 Kč </a:t>
                      </a:r>
                      <a:endParaRPr lang="cs-CZ" sz="900" b="0" i="0" u="none" strike="noStrike">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2438546768"/>
                  </a:ext>
                </a:extLst>
              </a:tr>
              <a:tr h="343325">
                <a:tc>
                  <a:txBody>
                    <a:bodyPr/>
                    <a:lstStyle/>
                    <a:p>
                      <a:pPr algn="ctr" fontAlgn="ctr"/>
                      <a:r>
                        <a:rPr lang="cs-CZ" sz="1000" u="none" strike="noStrike">
                          <a:solidFill>
                            <a:schemeClr val="tx2">
                              <a:lumMod val="50000"/>
                            </a:schemeClr>
                          </a:solidFill>
                          <a:effectLst/>
                        </a:rPr>
                        <a:t>SC 2.1</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modernizace IZS – zdrav. záchranné služby</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20,0%</a:t>
                      </a:r>
                      <a:endParaRPr lang="cs-CZ" sz="900" b="0" i="0" u="none" strike="noStrike">
                        <a:solidFill>
                          <a:schemeClr val="tx2">
                            <a:lumMod val="50000"/>
                          </a:schemeClr>
                        </a:solidFill>
                        <a:effectLst/>
                        <a:latin typeface="+mj-lt"/>
                      </a:endParaRPr>
                    </a:p>
                  </a:txBody>
                  <a:tcPr marL="9525" marR="9525" marT="9525" marB="0" anchor="b"/>
                </a:tc>
                <a:tc>
                  <a:txBody>
                    <a:bodyPr/>
                    <a:lstStyle/>
                    <a:p>
                      <a:pPr algn="ctr" fontAlgn="b"/>
                      <a:r>
                        <a:rPr lang="cs-CZ" sz="900" u="none" strike="noStrike">
                          <a:solidFill>
                            <a:schemeClr val="tx2">
                              <a:lumMod val="50000"/>
                            </a:schemeClr>
                          </a:solidFill>
                          <a:effectLst/>
                        </a:rPr>
                        <a:t>1 866 661 076 </a:t>
                      </a:r>
                      <a:r>
                        <a:rPr lang="cs-CZ" sz="900" b="0" i="0" u="none" strike="noStrike">
                          <a:solidFill>
                            <a:schemeClr val="tx2">
                              <a:lumMod val="50000"/>
                            </a:schemeClr>
                          </a:solidFill>
                          <a:effectLst/>
                          <a:latin typeface="+mj-lt"/>
                        </a:rPr>
                        <a:t>Kč</a:t>
                      </a:r>
                      <a:endParaRPr lang="cs-CZ" sz="900" u="none" strike="noStrike">
                        <a:solidFill>
                          <a:schemeClr val="tx2">
                            <a:lumMod val="50000"/>
                          </a:schemeClr>
                        </a:solidFill>
                        <a:effectLst/>
                      </a:endParaRPr>
                    </a:p>
                  </a:txBody>
                  <a:tcPr marL="9525" marR="9525" marT="9525" marB="0" anchor="ctr"/>
                </a:tc>
                <a:tc>
                  <a:txBody>
                    <a:bodyPr/>
                    <a:lstStyle/>
                    <a:p>
                      <a:pPr algn="ctr" fontAlgn="b"/>
                      <a:r>
                        <a:rPr lang="cs-CZ" sz="900" u="none" strike="noStrike">
                          <a:solidFill>
                            <a:schemeClr val="tx2">
                              <a:lumMod val="50000"/>
                            </a:schemeClr>
                          </a:solidFill>
                          <a:effectLst/>
                        </a:rPr>
                        <a:t>0 Kč </a:t>
                      </a:r>
                      <a:endParaRPr lang="cs-CZ" sz="900" b="0" i="0" u="none" strike="noStrike">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3514124989"/>
                  </a:ext>
                </a:extLst>
              </a:tr>
              <a:tr h="296977">
                <a:tc>
                  <a:txBody>
                    <a:bodyPr/>
                    <a:lstStyle/>
                    <a:p>
                      <a:pPr algn="ctr" fontAlgn="ctr"/>
                      <a:r>
                        <a:rPr lang="cs-CZ" sz="1000" u="none" strike="noStrike">
                          <a:solidFill>
                            <a:schemeClr val="tx2">
                              <a:lumMod val="50000"/>
                            </a:schemeClr>
                          </a:solidFill>
                          <a:effectLst/>
                        </a:rPr>
                        <a:t>SC 2.1</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modernizace IZS - hasiči</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32,0%</a:t>
                      </a:r>
                      <a:endParaRPr lang="cs-CZ" sz="900" b="0" i="0" u="none" strike="noStrike">
                        <a:solidFill>
                          <a:schemeClr val="tx2">
                            <a:lumMod val="50000"/>
                          </a:schemeClr>
                        </a:solidFill>
                        <a:effectLst/>
                        <a:latin typeface="+mj-lt"/>
                      </a:endParaRPr>
                    </a:p>
                  </a:txBody>
                  <a:tcPr marL="9525" marR="9525" marT="9525" marB="0" anchor="b"/>
                </a:tc>
                <a:tc>
                  <a:txBody>
                    <a:bodyPr/>
                    <a:lstStyle/>
                    <a:p>
                      <a:pPr algn="ctr" fontAlgn="b"/>
                      <a:r>
                        <a:rPr lang="cs-CZ" sz="900" u="none" strike="noStrike">
                          <a:solidFill>
                            <a:schemeClr val="tx2">
                              <a:lumMod val="50000"/>
                            </a:schemeClr>
                          </a:solidFill>
                          <a:effectLst/>
                        </a:rPr>
                        <a:t>2 986 657 722 </a:t>
                      </a:r>
                      <a:r>
                        <a:rPr lang="cs-CZ" sz="900" b="0" i="0" u="none" strike="noStrike">
                          <a:solidFill>
                            <a:schemeClr val="tx2">
                              <a:lumMod val="50000"/>
                            </a:schemeClr>
                          </a:solidFill>
                          <a:effectLst/>
                          <a:latin typeface="+mj-lt"/>
                        </a:rPr>
                        <a:t>Kč</a:t>
                      </a:r>
                      <a:endParaRPr lang="cs-CZ" sz="900" u="none" strike="noStrike">
                        <a:solidFill>
                          <a:schemeClr val="tx2">
                            <a:lumMod val="50000"/>
                          </a:schemeClr>
                        </a:solidFill>
                        <a:effectLst/>
                      </a:endParaRPr>
                    </a:p>
                  </a:txBody>
                  <a:tcPr marL="9525" marR="9525" marT="9525" marB="0" anchor="ctr"/>
                </a:tc>
                <a:tc>
                  <a:txBody>
                    <a:bodyPr/>
                    <a:lstStyle/>
                    <a:p>
                      <a:pPr algn="ctr" fontAlgn="b"/>
                      <a:r>
                        <a:rPr lang="cs-CZ" sz="900" u="none" strike="noStrike">
                          <a:solidFill>
                            <a:schemeClr val="tx2">
                              <a:lumMod val="50000"/>
                            </a:schemeClr>
                          </a:solidFill>
                          <a:effectLst/>
                        </a:rPr>
                        <a:t>0 Kč </a:t>
                      </a:r>
                      <a:endParaRPr lang="cs-CZ" sz="900" b="0" i="0" u="none" strike="noStrike">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3570186951"/>
                  </a:ext>
                </a:extLst>
              </a:tr>
              <a:tr h="296977">
                <a:tc>
                  <a:txBody>
                    <a:bodyPr/>
                    <a:lstStyle/>
                    <a:p>
                      <a:pPr algn="ctr" fontAlgn="ctr"/>
                      <a:r>
                        <a:rPr lang="cs-CZ" sz="1000" u="none" strike="noStrike">
                          <a:solidFill>
                            <a:schemeClr val="tx2">
                              <a:lumMod val="50000"/>
                            </a:schemeClr>
                          </a:solidFill>
                          <a:effectLst/>
                        </a:rPr>
                        <a:t>SC 2.2</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veřejná prostranství</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100,0%</a:t>
                      </a:r>
                      <a:endParaRPr lang="cs-CZ" sz="900" b="0" i="0" u="none" strike="noStrike">
                        <a:solidFill>
                          <a:schemeClr val="tx2">
                            <a:lumMod val="50000"/>
                          </a:schemeClr>
                        </a:solidFill>
                        <a:effectLst/>
                        <a:latin typeface="+mj-lt"/>
                      </a:endParaRPr>
                    </a:p>
                  </a:txBody>
                  <a:tcPr marL="9525" marR="9525" marT="9525" marB="0" anchor="b"/>
                </a:tc>
                <a:tc>
                  <a:txBody>
                    <a:bodyPr/>
                    <a:lstStyle/>
                    <a:p>
                      <a:pPr algn="ctr" fontAlgn="b"/>
                      <a:r>
                        <a:rPr lang="cs-CZ" sz="900" u="none" strike="noStrike">
                          <a:solidFill>
                            <a:schemeClr val="tx2">
                              <a:lumMod val="50000"/>
                            </a:schemeClr>
                          </a:solidFill>
                          <a:effectLst/>
                        </a:rPr>
                        <a:t>13 795 964 504 Kč </a:t>
                      </a:r>
                      <a:endParaRPr lang="cs-CZ" sz="900" b="0" i="0" u="none" strike="noStrike">
                        <a:solidFill>
                          <a:schemeClr val="tx2">
                            <a:lumMod val="50000"/>
                          </a:schemeClr>
                        </a:solidFill>
                        <a:effectLst/>
                        <a:latin typeface="+mj-lt"/>
                      </a:endParaRPr>
                    </a:p>
                  </a:txBody>
                  <a:tcPr marL="9525" marR="9525" marT="9525" marB="0" anchor="ctr"/>
                </a:tc>
                <a:tc>
                  <a:txBody>
                    <a:bodyPr/>
                    <a:lstStyle/>
                    <a:p>
                      <a:pPr algn="ctr" fontAlgn="b"/>
                      <a:r>
                        <a:rPr lang="cs-CZ" sz="900" u="none" strike="noStrike">
                          <a:solidFill>
                            <a:schemeClr val="tx2">
                              <a:lumMod val="50000"/>
                            </a:schemeClr>
                          </a:solidFill>
                          <a:effectLst/>
                        </a:rPr>
                        <a:t>4 541 679 586 Kč </a:t>
                      </a:r>
                      <a:endParaRPr lang="cs-CZ" sz="900" b="0" i="0" u="none" strike="noStrike">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1620808250"/>
                  </a:ext>
                </a:extLst>
              </a:tr>
              <a:tr h="296977">
                <a:tc>
                  <a:txBody>
                    <a:bodyPr/>
                    <a:lstStyle/>
                    <a:p>
                      <a:pPr algn="ctr" fontAlgn="ctr"/>
                      <a:r>
                        <a:rPr lang="cs-CZ" sz="1000" u="none" strike="noStrike">
                          <a:solidFill>
                            <a:schemeClr val="tx2">
                              <a:lumMod val="50000"/>
                            </a:schemeClr>
                          </a:solidFill>
                          <a:effectLst/>
                        </a:rPr>
                        <a:t>SC 3.1</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silnice II. Třídy</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100,0%</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a:solidFill>
                            <a:schemeClr val="tx2">
                              <a:lumMod val="50000"/>
                            </a:schemeClr>
                          </a:solidFill>
                          <a:effectLst/>
                          <a:latin typeface="+mn-lt"/>
                          <a:ea typeface="+mn-ea"/>
                          <a:cs typeface="+mn-cs"/>
                          <a:sym typeface="Arial"/>
                        </a:rPr>
                        <a:t>10 166 689 736 Kč</a:t>
                      </a:r>
                      <a:r>
                        <a:rPr lang="cs-CZ" sz="900" b="0" i="0" u="none" strike="noStrike" cap="none">
                          <a:solidFill>
                            <a:schemeClr val="tx2">
                              <a:lumMod val="50000"/>
                            </a:schemeClr>
                          </a:solidFill>
                          <a:effectLst/>
                          <a:latin typeface="+mn-lt"/>
                          <a:ea typeface="+mn-ea"/>
                          <a:cs typeface="+mn-cs"/>
                        </a:rPr>
                        <a:t> </a:t>
                      </a:r>
                      <a:endParaRPr lang="cs-CZ" sz="900" b="0" i="0" u="none" strike="noStrike" cap="none">
                        <a:solidFill>
                          <a:schemeClr val="tx2">
                            <a:lumMod val="50000"/>
                          </a:schemeClr>
                        </a:solidFill>
                        <a:effectLst/>
                        <a:latin typeface="+mn-lt"/>
                        <a:ea typeface="+mn-ea"/>
                        <a:cs typeface="+mn-cs"/>
                        <a:sym typeface="Arial"/>
                      </a:endParaRPr>
                    </a:p>
                  </a:txBody>
                  <a:tcPr marL="7620" marR="7620" marT="7620" marB="0" anchor="ctr"/>
                </a:tc>
                <a:tc>
                  <a:txBody>
                    <a:bodyPr/>
                    <a:lstStyle/>
                    <a:p>
                      <a:pPr algn="ctr" fontAlgn="b"/>
                      <a:r>
                        <a:rPr lang="cs-CZ" sz="900" u="none" strike="noStrike">
                          <a:solidFill>
                            <a:schemeClr val="tx2">
                              <a:lumMod val="50000"/>
                            </a:schemeClr>
                          </a:solidFill>
                          <a:effectLst/>
                        </a:rPr>
                        <a:t>0 Kč </a:t>
                      </a:r>
                      <a:endParaRPr lang="cs-CZ" sz="900" b="0" i="0" u="none" strike="noStrike">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32798364"/>
                  </a:ext>
                </a:extLst>
              </a:tr>
              <a:tr h="296977">
                <a:tc>
                  <a:txBody>
                    <a:bodyPr/>
                    <a:lstStyle/>
                    <a:p>
                      <a:pPr algn="ctr" fontAlgn="ctr"/>
                      <a:r>
                        <a:rPr lang="cs-CZ" sz="1000" u="none" strike="noStrike">
                          <a:solidFill>
                            <a:schemeClr val="tx2">
                              <a:lumMod val="50000"/>
                            </a:schemeClr>
                          </a:solidFill>
                          <a:effectLst/>
                        </a:rPr>
                        <a:t>SC 4.1</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mateřské školy</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25,0%</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a:solidFill>
                            <a:schemeClr val="tx2">
                              <a:lumMod val="50000"/>
                            </a:schemeClr>
                          </a:solidFill>
                          <a:effectLst/>
                          <a:latin typeface="+mn-lt"/>
                          <a:ea typeface="+mn-ea"/>
                          <a:cs typeface="+mn-cs"/>
                          <a:sym typeface="Arial"/>
                        </a:rPr>
                        <a:t>3 517 671 449 Kč</a:t>
                      </a:r>
                    </a:p>
                  </a:txBody>
                  <a:tcPr marL="7620" marR="7620" marT="7620" marB="0" anchor="ctr"/>
                </a:tc>
                <a:tc>
                  <a:txBody>
                    <a:bodyPr/>
                    <a:lstStyle/>
                    <a:p>
                      <a:pPr algn="ctr" fontAlgn="b"/>
                      <a:r>
                        <a:rPr lang="cs-CZ" sz="900" u="none" strike="noStrike">
                          <a:solidFill>
                            <a:schemeClr val="tx2">
                              <a:lumMod val="50000"/>
                            </a:schemeClr>
                          </a:solidFill>
                          <a:effectLst/>
                        </a:rPr>
                        <a:t>1 577 588 363 Kč </a:t>
                      </a:r>
                      <a:endParaRPr lang="cs-CZ" sz="900" b="0" i="0" u="none" strike="noStrike">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3561282915"/>
                  </a:ext>
                </a:extLst>
              </a:tr>
              <a:tr h="296977">
                <a:tc>
                  <a:txBody>
                    <a:bodyPr/>
                    <a:lstStyle/>
                    <a:p>
                      <a:pPr algn="ctr" fontAlgn="ctr"/>
                      <a:r>
                        <a:rPr lang="cs-CZ" sz="1000" u="none" strike="noStrike">
                          <a:solidFill>
                            <a:schemeClr val="tx2">
                              <a:lumMod val="50000"/>
                            </a:schemeClr>
                          </a:solidFill>
                          <a:effectLst/>
                        </a:rPr>
                        <a:t>SC 4.1</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základní školy</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43,0%</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a:solidFill>
                            <a:schemeClr val="tx2">
                              <a:lumMod val="50000"/>
                            </a:schemeClr>
                          </a:solidFill>
                          <a:effectLst/>
                          <a:latin typeface="+mn-lt"/>
                          <a:ea typeface="+mn-ea"/>
                          <a:cs typeface="+mn-cs"/>
                          <a:sym typeface="Arial"/>
                        </a:rPr>
                        <a:t>6 050 394 893 Kč</a:t>
                      </a:r>
                    </a:p>
                  </a:txBody>
                  <a:tcPr marL="7620" marR="7620" marT="7620" marB="0" anchor="ctr"/>
                </a:tc>
                <a:tc>
                  <a:txBody>
                    <a:bodyPr/>
                    <a:lstStyle/>
                    <a:p>
                      <a:pPr algn="ctr" fontAlgn="b"/>
                      <a:r>
                        <a:rPr lang="cs-CZ" sz="900" u="none" strike="noStrike">
                          <a:solidFill>
                            <a:schemeClr val="tx2">
                              <a:lumMod val="50000"/>
                            </a:schemeClr>
                          </a:solidFill>
                          <a:effectLst/>
                        </a:rPr>
                        <a:t>2 827 667 776 Kč </a:t>
                      </a:r>
                      <a:endParaRPr lang="cs-CZ" sz="900" b="0" i="0" u="none" strike="noStrike">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1486390606"/>
                  </a:ext>
                </a:extLst>
              </a:tr>
              <a:tr h="296977">
                <a:tc>
                  <a:txBody>
                    <a:bodyPr/>
                    <a:lstStyle/>
                    <a:p>
                      <a:pPr algn="ctr" fontAlgn="ctr"/>
                      <a:r>
                        <a:rPr lang="cs-CZ" sz="1000" u="none" strike="noStrike">
                          <a:solidFill>
                            <a:schemeClr val="tx2">
                              <a:lumMod val="50000"/>
                            </a:schemeClr>
                          </a:solidFill>
                          <a:effectLst/>
                        </a:rPr>
                        <a:t>SC 4.1</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střední školy</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22,0%</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a:solidFill>
                            <a:schemeClr val="tx2">
                              <a:lumMod val="50000"/>
                            </a:schemeClr>
                          </a:solidFill>
                          <a:effectLst/>
                          <a:latin typeface="+mn-lt"/>
                          <a:ea typeface="+mn-ea"/>
                          <a:cs typeface="+mn-cs"/>
                          <a:sym typeface="Arial"/>
                        </a:rPr>
                        <a:t>3 095 550 875 Kč</a:t>
                      </a:r>
                    </a:p>
                  </a:txBody>
                  <a:tcPr marL="7620" marR="7620" marT="7620" marB="0" anchor="ctr"/>
                </a:tc>
                <a:tc>
                  <a:txBody>
                    <a:bodyPr/>
                    <a:lstStyle/>
                    <a:p>
                      <a:pPr algn="ctr" fontAlgn="b"/>
                      <a:r>
                        <a:rPr lang="cs-CZ" sz="900" u="none" strike="noStrike">
                          <a:solidFill>
                            <a:schemeClr val="tx2">
                              <a:lumMod val="50000"/>
                            </a:schemeClr>
                          </a:solidFill>
                          <a:effectLst/>
                        </a:rPr>
                        <a:t>0 Kč </a:t>
                      </a:r>
                      <a:endParaRPr lang="cs-CZ" sz="900" b="0" i="0" u="none" strike="noStrike">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2997556995"/>
                  </a:ext>
                </a:extLst>
              </a:tr>
              <a:tr h="296977">
                <a:tc>
                  <a:txBody>
                    <a:bodyPr/>
                    <a:lstStyle/>
                    <a:p>
                      <a:pPr algn="ctr" fontAlgn="ctr"/>
                      <a:r>
                        <a:rPr lang="cs-CZ" sz="1000" u="none" strike="noStrike">
                          <a:solidFill>
                            <a:schemeClr val="tx2">
                              <a:lumMod val="50000"/>
                            </a:schemeClr>
                          </a:solidFill>
                          <a:effectLst/>
                        </a:rPr>
                        <a:t>SC 4.1</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neformální vzdělávání</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5,0%</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a:solidFill>
                            <a:schemeClr val="tx2">
                              <a:lumMod val="50000"/>
                            </a:schemeClr>
                          </a:solidFill>
                          <a:effectLst/>
                          <a:latin typeface="+mn-lt"/>
                          <a:ea typeface="+mn-ea"/>
                          <a:cs typeface="+mn-cs"/>
                          <a:sym typeface="Arial"/>
                        </a:rPr>
                        <a:t>703 534 290 Kč</a:t>
                      </a:r>
                    </a:p>
                  </a:txBody>
                  <a:tcPr marL="7620" marR="7620" marT="7620" marB="0" anchor="ctr"/>
                </a:tc>
                <a:tc>
                  <a:txBody>
                    <a:bodyPr/>
                    <a:lstStyle/>
                    <a:p>
                      <a:pPr algn="ctr" fontAlgn="b"/>
                      <a:r>
                        <a:rPr lang="cs-CZ" sz="900" u="none" strike="noStrike">
                          <a:solidFill>
                            <a:schemeClr val="tx2">
                              <a:lumMod val="50000"/>
                            </a:schemeClr>
                          </a:solidFill>
                          <a:effectLst/>
                        </a:rPr>
                        <a:t>302 347 528 Kč </a:t>
                      </a:r>
                      <a:endParaRPr lang="cs-CZ" sz="900" b="0" i="0" u="none" strike="noStrike">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1149215549"/>
                  </a:ext>
                </a:extLst>
              </a:tr>
              <a:tr h="296977">
                <a:tc>
                  <a:txBody>
                    <a:bodyPr/>
                    <a:lstStyle/>
                    <a:p>
                      <a:pPr algn="ctr" fontAlgn="ctr"/>
                      <a:r>
                        <a:rPr lang="cs-CZ" sz="1000" u="none" strike="noStrike">
                          <a:solidFill>
                            <a:schemeClr val="tx2">
                              <a:lumMod val="50000"/>
                            </a:schemeClr>
                          </a:solidFill>
                          <a:effectLst/>
                        </a:rPr>
                        <a:t>SC 4.1</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speciální vzdělávání</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5,0%</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a:solidFill>
                            <a:schemeClr val="tx2">
                              <a:lumMod val="50000"/>
                            </a:schemeClr>
                          </a:solidFill>
                          <a:effectLst/>
                          <a:latin typeface="+mn-lt"/>
                          <a:ea typeface="+mn-ea"/>
                          <a:cs typeface="+mn-cs"/>
                          <a:sym typeface="Arial"/>
                        </a:rPr>
                        <a:t>703 534 290 Kč</a:t>
                      </a:r>
                    </a:p>
                  </a:txBody>
                  <a:tcPr marL="7620" marR="7620" marT="7620" marB="0" anchor="ctr"/>
                </a:tc>
                <a:tc>
                  <a:txBody>
                    <a:bodyPr/>
                    <a:lstStyle/>
                    <a:p>
                      <a:pPr algn="ctr" fontAlgn="b"/>
                      <a:r>
                        <a:rPr lang="cs-CZ" sz="900" u="none" strike="noStrike">
                          <a:solidFill>
                            <a:schemeClr val="tx2">
                              <a:lumMod val="50000"/>
                            </a:schemeClr>
                          </a:solidFill>
                          <a:effectLst/>
                        </a:rPr>
                        <a:t>0 Kč </a:t>
                      </a:r>
                      <a:endParaRPr lang="cs-CZ" sz="900" b="0" i="0" u="none" strike="noStrike">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270058004"/>
                  </a:ext>
                </a:extLst>
              </a:tr>
              <a:tr h="191138">
                <a:tc>
                  <a:txBody>
                    <a:bodyPr/>
                    <a:lstStyle/>
                    <a:p>
                      <a:pPr algn="ctr" fontAlgn="ctr"/>
                      <a:r>
                        <a:rPr lang="cs-CZ" sz="1000" u="none" strike="noStrike">
                          <a:solidFill>
                            <a:schemeClr val="tx2">
                              <a:lumMod val="50000"/>
                            </a:schemeClr>
                          </a:solidFill>
                          <a:effectLst/>
                        </a:rPr>
                        <a:t>SC 4.2</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sociální bydlení</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30,0%</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a:solidFill>
                            <a:schemeClr val="tx2">
                              <a:lumMod val="50000"/>
                            </a:schemeClr>
                          </a:solidFill>
                          <a:effectLst/>
                          <a:latin typeface="+mn-lt"/>
                          <a:ea typeface="+mn-ea"/>
                          <a:cs typeface="+mn-cs"/>
                          <a:sym typeface="Arial"/>
                        </a:rPr>
                        <a:t>2 714 738 648 Kč</a:t>
                      </a:r>
                    </a:p>
                  </a:txBody>
                  <a:tcPr marL="7620" marR="7620" marT="7620" marB="0" anchor="ctr"/>
                </a:tc>
                <a:tc>
                  <a:txBody>
                    <a:bodyPr/>
                    <a:lstStyle/>
                    <a:p>
                      <a:pPr algn="ctr" fontAlgn="b"/>
                      <a:r>
                        <a:rPr lang="cs-CZ" sz="900" u="none" strike="noStrike">
                          <a:solidFill>
                            <a:schemeClr val="tx2">
                              <a:lumMod val="50000"/>
                            </a:schemeClr>
                          </a:solidFill>
                          <a:effectLst/>
                        </a:rPr>
                        <a:t>359 213 515 Kč </a:t>
                      </a:r>
                      <a:endParaRPr lang="cs-CZ" sz="900" b="0" i="0" u="none" strike="noStrike">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3702481907"/>
                  </a:ext>
                </a:extLst>
              </a:tr>
              <a:tr h="191138">
                <a:tc>
                  <a:txBody>
                    <a:bodyPr/>
                    <a:lstStyle/>
                    <a:p>
                      <a:pPr algn="ctr" fontAlgn="ctr"/>
                      <a:r>
                        <a:rPr lang="cs-CZ" sz="1000" u="none" strike="noStrike">
                          <a:solidFill>
                            <a:schemeClr val="tx2">
                              <a:lumMod val="50000"/>
                            </a:schemeClr>
                          </a:solidFill>
                          <a:effectLst/>
                        </a:rPr>
                        <a:t>SC 4.2</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sociální služby</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70,0%</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a:solidFill>
                            <a:schemeClr val="tx2">
                              <a:lumMod val="50000"/>
                            </a:schemeClr>
                          </a:solidFill>
                          <a:effectLst/>
                          <a:latin typeface="+mn-lt"/>
                          <a:ea typeface="+mn-ea"/>
                          <a:cs typeface="+mn-cs"/>
                          <a:sym typeface="Arial"/>
                        </a:rPr>
                        <a:t>6 334 390 179 Kč</a:t>
                      </a:r>
                    </a:p>
                  </a:txBody>
                  <a:tcPr marL="7620" marR="7620" marT="7620" marB="0" anchor="ctr"/>
                </a:tc>
                <a:tc>
                  <a:txBody>
                    <a:bodyPr/>
                    <a:lstStyle/>
                    <a:p>
                      <a:pPr algn="ctr" fontAlgn="b"/>
                      <a:r>
                        <a:rPr lang="cs-CZ" sz="900" u="none" strike="noStrike">
                          <a:solidFill>
                            <a:schemeClr val="tx2">
                              <a:lumMod val="50000"/>
                            </a:schemeClr>
                          </a:solidFill>
                          <a:effectLst/>
                        </a:rPr>
                        <a:t>1 565 570 267 Kč </a:t>
                      </a:r>
                      <a:endParaRPr lang="cs-CZ" sz="900" b="0" i="0" u="none" strike="noStrike">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2375093682"/>
                  </a:ext>
                </a:extLst>
              </a:tr>
            </a:tbl>
          </a:graphicData>
        </a:graphic>
      </p:graphicFrame>
    </p:spTree>
    <p:extLst>
      <p:ext uri="{BB962C8B-B14F-4D97-AF65-F5344CB8AC3E}">
        <p14:creationId xmlns:p14="http://schemas.microsoft.com/office/powerpoint/2010/main" val="56385384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2143FBC1-9207-4AEB-B2ED-CBF7AA903A4F}"/>
              </a:ext>
            </a:extLst>
          </p:cNvPr>
          <p:cNvSpPr txBox="1"/>
          <p:nvPr/>
        </p:nvSpPr>
        <p:spPr>
          <a:xfrm>
            <a:off x="1373697" y="459680"/>
            <a:ext cx="6662956" cy="584775"/>
          </a:xfrm>
          <a:prstGeom prst="rect">
            <a:avLst/>
          </a:prstGeom>
          <a:noFill/>
        </p:spPr>
        <p:txBody>
          <a:bodyPr wrap="square">
            <a:spAutoFit/>
          </a:bodyPr>
          <a:lstStyle/>
          <a:p>
            <a:r>
              <a:rPr kumimoji="0" lang="cs-CZ" sz="3200" b="1" i="0" u="none" strike="noStrike" kern="0" cap="none" spc="0" normalizeH="0" baseline="0" noProof="0">
                <a:ln>
                  <a:noFill/>
                </a:ln>
                <a:solidFill>
                  <a:schemeClr val="bg1"/>
                </a:solidFill>
                <a:effectLst/>
                <a:uLnTx/>
                <a:uFillTx/>
                <a:latin typeface="Arial"/>
                <a:cs typeface="Arial"/>
                <a:sym typeface="Arial"/>
              </a:rPr>
              <a:t>Přehled alokací do úrovně aktivit</a:t>
            </a:r>
            <a:endParaRPr lang="cs-CZ">
              <a:solidFill>
                <a:schemeClr val="bg1"/>
              </a:solidFill>
            </a:endParaRPr>
          </a:p>
        </p:txBody>
      </p:sp>
      <p:graphicFrame>
        <p:nvGraphicFramePr>
          <p:cNvPr id="4" name="Tabulka 4">
            <a:extLst>
              <a:ext uri="{FF2B5EF4-FFF2-40B4-BE49-F238E27FC236}">
                <a16:creationId xmlns:a16="http://schemas.microsoft.com/office/drawing/2014/main" id="{0A2A84D3-C71C-4C40-AB6F-ABF15F88BA38}"/>
              </a:ext>
            </a:extLst>
          </p:cNvPr>
          <p:cNvGraphicFramePr>
            <a:graphicFrameLocks noGrp="1"/>
          </p:cNvGraphicFramePr>
          <p:nvPr>
            <p:extLst>
              <p:ext uri="{D42A27DB-BD31-4B8C-83A1-F6EECF244321}">
                <p14:modId xmlns:p14="http://schemas.microsoft.com/office/powerpoint/2010/main" val="2628979191"/>
              </p:ext>
            </p:extLst>
          </p:nvPr>
        </p:nvGraphicFramePr>
        <p:xfrm>
          <a:off x="1119756" y="1187914"/>
          <a:ext cx="6904488" cy="4482172"/>
        </p:xfrm>
        <a:graphic>
          <a:graphicData uri="http://schemas.openxmlformats.org/drawingml/2006/table">
            <a:tbl>
              <a:tblPr firstRow="1" bandRow="1">
                <a:tableStyleId>{7DF18680-E054-41AD-8BC1-D1AEF772440D}</a:tableStyleId>
              </a:tblPr>
              <a:tblGrid>
                <a:gridCol w="978481">
                  <a:extLst>
                    <a:ext uri="{9D8B030D-6E8A-4147-A177-3AD203B41FA5}">
                      <a16:colId xmlns:a16="http://schemas.microsoft.com/office/drawing/2014/main" val="2626478507"/>
                    </a:ext>
                  </a:extLst>
                </a:gridCol>
                <a:gridCol w="2218808">
                  <a:extLst>
                    <a:ext uri="{9D8B030D-6E8A-4147-A177-3AD203B41FA5}">
                      <a16:colId xmlns:a16="http://schemas.microsoft.com/office/drawing/2014/main" val="1208643266"/>
                    </a:ext>
                  </a:extLst>
                </a:gridCol>
                <a:gridCol w="689070">
                  <a:extLst>
                    <a:ext uri="{9D8B030D-6E8A-4147-A177-3AD203B41FA5}">
                      <a16:colId xmlns:a16="http://schemas.microsoft.com/office/drawing/2014/main" val="2387706049"/>
                    </a:ext>
                  </a:extLst>
                </a:gridCol>
                <a:gridCol w="1637231">
                  <a:extLst>
                    <a:ext uri="{9D8B030D-6E8A-4147-A177-3AD203B41FA5}">
                      <a16:colId xmlns:a16="http://schemas.microsoft.com/office/drawing/2014/main" val="3795607057"/>
                    </a:ext>
                  </a:extLst>
                </a:gridCol>
                <a:gridCol w="1380898">
                  <a:extLst>
                    <a:ext uri="{9D8B030D-6E8A-4147-A177-3AD203B41FA5}">
                      <a16:colId xmlns:a16="http://schemas.microsoft.com/office/drawing/2014/main" val="1333006616"/>
                    </a:ext>
                  </a:extLst>
                </a:gridCol>
              </a:tblGrid>
              <a:tr h="473758">
                <a:tc>
                  <a:txBody>
                    <a:bodyPr/>
                    <a:lstStyle/>
                    <a:p>
                      <a:pPr algn="ctr" fontAlgn="t"/>
                      <a:r>
                        <a:rPr lang="cs-CZ" sz="1400" u="none" strike="noStrike">
                          <a:effectLst/>
                        </a:rPr>
                        <a:t>Specifický</a:t>
                      </a:r>
                    </a:p>
                    <a:p>
                      <a:pPr algn="ctr" fontAlgn="t"/>
                      <a:r>
                        <a:rPr lang="cs-CZ" sz="1400" u="none" strike="noStrike" baseline="0">
                          <a:effectLst/>
                        </a:rPr>
                        <a:t> cíl</a:t>
                      </a:r>
                      <a:endParaRPr lang="cs-CZ" sz="1400" b="1" i="0" u="none" strike="noStrike">
                        <a:solidFill>
                          <a:srgbClr val="FFFFFF"/>
                        </a:solidFill>
                        <a:effectLst/>
                        <a:latin typeface="Arial" panose="020B0604020202020204" pitchFamily="34" charset="0"/>
                        <a:cs typeface="Arial" panose="020B0604020202020204" pitchFamily="34" charset="0"/>
                      </a:endParaRPr>
                    </a:p>
                  </a:txBody>
                  <a:tcPr marL="0" marR="0" marT="0" marB="0" anchor="ctr"/>
                </a:tc>
                <a:tc>
                  <a:txBody>
                    <a:bodyPr/>
                    <a:lstStyle/>
                    <a:p>
                      <a:pPr algn="ctr" fontAlgn="t"/>
                      <a:r>
                        <a:rPr lang="cs-CZ" sz="1400" u="none" strike="noStrike">
                          <a:effectLst/>
                        </a:rPr>
                        <a:t>Aktivita</a:t>
                      </a:r>
                      <a:endParaRPr lang="cs-CZ" sz="1400" b="1" i="0" u="none" strike="noStrike">
                        <a:solidFill>
                          <a:srgbClr val="FFFFFF"/>
                        </a:solidFill>
                        <a:effectLst/>
                        <a:latin typeface="Arial" panose="020B0604020202020204" pitchFamily="34" charset="0"/>
                        <a:cs typeface="Arial" panose="020B0604020202020204" pitchFamily="34" charset="0"/>
                      </a:endParaRPr>
                    </a:p>
                  </a:txBody>
                  <a:tcPr marL="0" marR="0" marT="0" marB="0" anchor="ctr"/>
                </a:tc>
                <a:tc>
                  <a:txBody>
                    <a:bodyPr/>
                    <a:lstStyle/>
                    <a:p>
                      <a:pPr algn="ctr" fontAlgn="t"/>
                      <a:r>
                        <a:rPr lang="cs-CZ" sz="1400" u="none" strike="noStrike">
                          <a:effectLst/>
                        </a:rPr>
                        <a:t>% ze SC</a:t>
                      </a:r>
                      <a:endParaRPr lang="cs-CZ" sz="1400" b="1" i="0" u="none" strike="noStrike">
                        <a:solidFill>
                          <a:srgbClr val="FFFFFF"/>
                        </a:solidFill>
                        <a:effectLst/>
                        <a:latin typeface="Arial" panose="020B0604020202020204" pitchFamily="34" charset="0"/>
                        <a:cs typeface="Arial" panose="020B0604020202020204" pitchFamily="34" charset="0"/>
                      </a:endParaRPr>
                    </a:p>
                  </a:txBody>
                  <a:tcPr marL="0" marR="0" marT="0" marB="0" anchor="ctr"/>
                </a:tc>
                <a:tc>
                  <a:txBody>
                    <a:bodyPr/>
                    <a:lstStyle/>
                    <a:p>
                      <a:pPr algn="ctr" fontAlgn="t"/>
                      <a:r>
                        <a:rPr lang="cs-CZ" sz="1400" u="none" strike="noStrike">
                          <a:effectLst/>
                        </a:rPr>
                        <a:t>Celkem alokace EFRR</a:t>
                      </a:r>
                      <a:endParaRPr lang="cs-CZ" sz="1400" b="1" i="0" u="none" strike="noStrike">
                        <a:solidFill>
                          <a:srgbClr val="FFFFFF"/>
                        </a:solidFill>
                        <a:effectLst/>
                        <a:latin typeface="Arial" panose="020B0604020202020204" pitchFamily="34" charset="0"/>
                        <a:cs typeface="Arial" panose="020B0604020202020204" pitchFamily="34" charset="0"/>
                      </a:endParaRPr>
                    </a:p>
                  </a:txBody>
                  <a:tcPr marL="0" marR="0" marT="0" marB="0" anchor="ctr"/>
                </a:tc>
                <a:tc>
                  <a:txBody>
                    <a:bodyPr/>
                    <a:lstStyle/>
                    <a:p>
                      <a:pPr algn="ctr" fontAlgn="ctr"/>
                      <a:r>
                        <a:rPr lang="cs-CZ" sz="1400" u="none" strike="noStrike">
                          <a:effectLst/>
                        </a:rPr>
                        <a:t>Z toho ITI </a:t>
                      </a:r>
                      <a:endParaRPr lang="cs-CZ"/>
                    </a:p>
                    <a:p>
                      <a:pPr algn="ctr" fontAlgn="ctr"/>
                      <a:r>
                        <a:rPr lang="cs-CZ" sz="1400" u="none" strike="noStrike">
                          <a:effectLst/>
                        </a:rPr>
                        <a:t>(cca) EFRR </a:t>
                      </a:r>
                      <a:endParaRPr lang="cs-CZ" sz="1400" b="0" i="0" u="none" strike="noStrike">
                        <a:solidFill>
                          <a:schemeClr val="bg1"/>
                        </a:solidFill>
                        <a:effectLst/>
                        <a:latin typeface="Arial" panose="020B0604020202020204" pitchFamily="34" charset="0"/>
                        <a:cs typeface="Arial" panose="020B0604020202020204" pitchFamily="34" charset="0"/>
                      </a:endParaRPr>
                    </a:p>
                  </a:txBody>
                  <a:tcPr marL="0" marR="0" marT="0" marB="0" anchor="ctr"/>
                </a:tc>
                <a:extLst>
                  <a:ext uri="{0D108BD9-81ED-4DB2-BD59-A6C34878D82A}">
                    <a16:rowId xmlns:a16="http://schemas.microsoft.com/office/drawing/2014/main" val="3388141285"/>
                  </a:ext>
                </a:extLst>
              </a:tr>
              <a:tr h="218393">
                <a:tc>
                  <a:txBody>
                    <a:bodyPr/>
                    <a:lstStyle/>
                    <a:p>
                      <a:pPr algn="ctr" fontAlgn="ctr"/>
                      <a:r>
                        <a:rPr lang="cs-CZ" sz="1000" u="none" strike="noStrike">
                          <a:solidFill>
                            <a:schemeClr val="tx2">
                              <a:lumMod val="50000"/>
                            </a:schemeClr>
                          </a:solidFill>
                          <a:effectLst/>
                        </a:rPr>
                        <a:t>SC 4.3</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urgentní příjmy</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39,1%</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a:solidFill>
                            <a:schemeClr val="tx2">
                              <a:lumMod val="50000"/>
                            </a:schemeClr>
                          </a:solidFill>
                          <a:effectLst/>
                          <a:latin typeface="+mn-lt"/>
                          <a:ea typeface="+mn-ea"/>
                          <a:cs typeface="+mn-cs"/>
                          <a:sym typeface="Arial"/>
                        </a:rPr>
                        <a:t>3 739 462 090 Kč</a:t>
                      </a:r>
                    </a:p>
                  </a:txBody>
                  <a:tcPr marL="7620" marR="7620" marT="7620" marB="0" anchor="ctr"/>
                </a:tc>
                <a:tc>
                  <a:txBody>
                    <a:bodyPr/>
                    <a:lstStyle/>
                    <a:p>
                      <a:pPr algn="ctr" fontAlgn="b"/>
                      <a:r>
                        <a:rPr lang="cs-CZ" sz="900" u="none" strike="noStrike">
                          <a:solidFill>
                            <a:schemeClr val="tx2">
                              <a:lumMod val="50000"/>
                            </a:schemeClr>
                          </a:solidFill>
                          <a:effectLst/>
                        </a:rPr>
                        <a:t>0 Kč </a:t>
                      </a:r>
                      <a:endParaRPr lang="cs-CZ" sz="900" b="0" i="0" u="none" strike="noStrike">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1519705031"/>
                  </a:ext>
                </a:extLst>
              </a:tr>
              <a:tr h="218393">
                <a:tc>
                  <a:txBody>
                    <a:bodyPr/>
                    <a:lstStyle/>
                    <a:p>
                      <a:pPr algn="ctr" fontAlgn="ctr"/>
                      <a:r>
                        <a:rPr lang="cs-CZ" sz="1000" u="none" strike="noStrike">
                          <a:solidFill>
                            <a:schemeClr val="tx2">
                              <a:lumMod val="50000"/>
                            </a:schemeClr>
                          </a:solidFill>
                          <a:effectLst/>
                        </a:rPr>
                        <a:t>SC 4.3</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integrovaná péče - psychiatrie</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8,8%</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a:solidFill>
                            <a:schemeClr val="tx2">
                              <a:lumMod val="50000"/>
                            </a:schemeClr>
                          </a:solidFill>
                          <a:effectLst/>
                          <a:latin typeface="+mn-lt"/>
                          <a:ea typeface="+mn-ea"/>
                          <a:cs typeface="+mn-cs"/>
                          <a:sym typeface="Arial"/>
                        </a:rPr>
                        <a:t>841 378 970 Kč</a:t>
                      </a:r>
                    </a:p>
                  </a:txBody>
                  <a:tcPr marL="7620" marR="7620" marT="7620" marB="0" anchor="ctr"/>
                </a:tc>
                <a:tc>
                  <a:txBody>
                    <a:bodyPr/>
                    <a:lstStyle/>
                    <a:p>
                      <a:pPr algn="ctr" fontAlgn="b"/>
                      <a:r>
                        <a:rPr lang="cs-CZ" sz="900" u="none" strike="noStrike">
                          <a:solidFill>
                            <a:schemeClr val="tx2">
                              <a:lumMod val="50000"/>
                            </a:schemeClr>
                          </a:solidFill>
                          <a:effectLst/>
                        </a:rPr>
                        <a:t>0 Kč </a:t>
                      </a:r>
                      <a:endParaRPr lang="cs-CZ" sz="900" b="0" i="0" u="none" strike="noStrike">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962520434"/>
                  </a:ext>
                </a:extLst>
              </a:tr>
              <a:tr h="218393">
                <a:tc>
                  <a:txBody>
                    <a:bodyPr/>
                    <a:lstStyle/>
                    <a:p>
                      <a:pPr algn="ctr" fontAlgn="ctr"/>
                      <a:r>
                        <a:rPr lang="cs-CZ" sz="1000" u="none" strike="noStrike">
                          <a:solidFill>
                            <a:schemeClr val="tx2">
                              <a:lumMod val="50000"/>
                            </a:schemeClr>
                          </a:solidFill>
                          <a:effectLst/>
                        </a:rPr>
                        <a:t>SC 4.3</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integrovaná péče - paliativa</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2,9%</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a:solidFill>
                            <a:schemeClr val="tx2">
                              <a:lumMod val="50000"/>
                            </a:schemeClr>
                          </a:solidFill>
                          <a:effectLst/>
                          <a:latin typeface="+mn-lt"/>
                          <a:ea typeface="+mn-ea"/>
                          <a:cs typeface="+mn-cs"/>
                          <a:sym typeface="Arial"/>
                        </a:rPr>
                        <a:t>280 459 657 Kč</a:t>
                      </a:r>
                    </a:p>
                  </a:txBody>
                  <a:tcPr marL="7620" marR="7620" marT="7620" marB="0" anchor="ctr"/>
                </a:tc>
                <a:tc>
                  <a:txBody>
                    <a:bodyPr/>
                    <a:lstStyle/>
                    <a:p>
                      <a:pPr algn="ctr" fontAlgn="b"/>
                      <a:r>
                        <a:rPr lang="cs-CZ" sz="900" u="none" strike="noStrike">
                          <a:solidFill>
                            <a:schemeClr val="tx2">
                              <a:lumMod val="50000"/>
                            </a:schemeClr>
                          </a:solidFill>
                          <a:effectLst/>
                        </a:rPr>
                        <a:t>0 Kč </a:t>
                      </a:r>
                      <a:endParaRPr lang="cs-CZ" sz="900" b="0" i="0" u="none" strike="noStrike">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2438546768"/>
                  </a:ext>
                </a:extLst>
              </a:tr>
              <a:tr h="218393">
                <a:tc>
                  <a:txBody>
                    <a:bodyPr/>
                    <a:lstStyle/>
                    <a:p>
                      <a:pPr algn="ctr" fontAlgn="ctr"/>
                      <a:r>
                        <a:rPr lang="cs-CZ" sz="1000" u="none" strike="noStrike">
                          <a:solidFill>
                            <a:schemeClr val="tx2">
                              <a:lumMod val="50000"/>
                            </a:schemeClr>
                          </a:solidFill>
                          <a:effectLst/>
                        </a:rPr>
                        <a:t>SC 4.3</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integrovaná péče - onkologie</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4,9%</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a:solidFill>
                            <a:schemeClr val="tx2">
                              <a:lumMod val="50000"/>
                            </a:schemeClr>
                          </a:solidFill>
                          <a:effectLst/>
                          <a:latin typeface="+mn-lt"/>
                          <a:ea typeface="+mn-ea"/>
                          <a:cs typeface="+mn-cs"/>
                          <a:sym typeface="Arial"/>
                        </a:rPr>
                        <a:t>467 432 761 Kč</a:t>
                      </a:r>
                    </a:p>
                  </a:txBody>
                  <a:tcPr marL="7620" marR="7620" marT="7620" marB="0" anchor="ctr"/>
                </a:tc>
                <a:tc>
                  <a:txBody>
                    <a:bodyPr/>
                    <a:lstStyle/>
                    <a:p>
                      <a:pPr algn="ctr" fontAlgn="b"/>
                      <a:r>
                        <a:rPr lang="cs-CZ" sz="900" u="none" strike="noStrike">
                          <a:solidFill>
                            <a:schemeClr val="tx2">
                              <a:lumMod val="50000"/>
                            </a:schemeClr>
                          </a:solidFill>
                          <a:effectLst/>
                        </a:rPr>
                        <a:t>0 Kč </a:t>
                      </a:r>
                      <a:endParaRPr lang="cs-CZ" sz="900" b="0" i="0" u="none" strike="noStrike">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3514124989"/>
                  </a:ext>
                </a:extLst>
              </a:tr>
              <a:tr h="218393">
                <a:tc>
                  <a:txBody>
                    <a:bodyPr/>
                    <a:lstStyle/>
                    <a:p>
                      <a:pPr algn="ctr" fontAlgn="ctr"/>
                      <a:r>
                        <a:rPr lang="cs-CZ" sz="1000" u="none" strike="noStrike">
                          <a:solidFill>
                            <a:schemeClr val="tx2">
                              <a:lumMod val="50000"/>
                            </a:schemeClr>
                          </a:solidFill>
                          <a:effectLst/>
                        </a:rPr>
                        <a:t>SC 4.3</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integrovaná péče - následná péče</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19,9%</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a:solidFill>
                            <a:schemeClr val="tx2">
                              <a:lumMod val="50000"/>
                            </a:schemeClr>
                          </a:solidFill>
                          <a:effectLst/>
                          <a:latin typeface="+mn-lt"/>
                          <a:ea typeface="+mn-ea"/>
                          <a:cs typeface="+mn-cs"/>
                          <a:sym typeface="Arial"/>
                        </a:rPr>
                        <a:t>1 899 744 781 Kč</a:t>
                      </a:r>
                    </a:p>
                  </a:txBody>
                  <a:tcPr marL="7620" marR="7620" marT="7620" marB="0" anchor="ctr"/>
                </a:tc>
                <a:tc>
                  <a:txBody>
                    <a:bodyPr/>
                    <a:lstStyle/>
                    <a:p>
                      <a:pPr algn="ctr" fontAlgn="b"/>
                      <a:r>
                        <a:rPr lang="cs-CZ" sz="900" u="none" strike="noStrike">
                          <a:solidFill>
                            <a:schemeClr val="tx2">
                              <a:lumMod val="50000"/>
                            </a:schemeClr>
                          </a:solidFill>
                          <a:effectLst/>
                        </a:rPr>
                        <a:t>0 Kč </a:t>
                      </a:r>
                      <a:endParaRPr lang="cs-CZ" sz="900" b="0" i="0" u="none" strike="noStrike">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3570186951"/>
                  </a:ext>
                </a:extLst>
              </a:tr>
              <a:tr h="339480">
                <a:tc>
                  <a:txBody>
                    <a:bodyPr/>
                    <a:lstStyle/>
                    <a:p>
                      <a:pPr algn="ctr" fontAlgn="ctr"/>
                      <a:r>
                        <a:rPr lang="cs-CZ" sz="1000" u="none" strike="noStrike">
                          <a:solidFill>
                            <a:schemeClr val="tx2">
                              <a:lumMod val="50000"/>
                            </a:schemeClr>
                          </a:solidFill>
                          <a:effectLst/>
                        </a:rPr>
                        <a:t>SC 4.3</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ochrana veřejného zdraví - hygiena</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24,4%</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a:solidFill>
                            <a:schemeClr val="tx2">
                              <a:lumMod val="50000"/>
                            </a:schemeClr>
                          </a:solidFill>
                          <a:effectLst/>
                          <a:latin typeface="+mn-lt"/>
                          <a:ea typeface="+mn-ea"/>
                          <a:cs typeface="+mn-cs"/>
                          <a:sym typeface="Arial"/>
                        </a:rPr>
                        <a:t>2 337 163 806 Kč</a:t>
                      </a:r>
                    </a:p>
                  </a:txBody>
                  <a:tcPr marL="7620" marR="7620" marT="7620" marB="0" anchor="ctr"/>
                </a:tc>
                <a:tc>
                  <a:txBody>
                    <a:bodyPr/>
                    <a:lstStyle/>
                    <a:p>
                      <a:pPr algn="ctr" fontAlgn="b"/>
                      <a:r>
                        <a:rPr lang="cs-CZ" sz="900" u="none" strike="noStrike">
                          <a:solidFill>
                            <a:schemeClr val="tx2">
                              <a:lumMod val="50000"/>
                            </a:schemeClr>
                          </a:solidFill>
                          <a:effectLst/>
                        </a:rPr>
                        <a:t>0 Kč </a:t>
                      </a:r>
                      <a:endParaRPr lang="cs-CZ" sz="900" b="0" i="0" u="none" strike="noStrike">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1620808250"/>
                  </a:ext>
                </a:extLst>
              </a:tr>
              <a:tr h="218393">
                <a:tc>
                  <a:txBody>
                    <a:bodyPr/>
                    <a:lstStyle/>
                    <a:p>
                      <a:pPr algn="ctr" fontAlgn="ctr"/>
                      <a:r>
                        <a:rPr lang="cs-CZ" sz="1000" u="none" strike="noStrike">
                          <a:solidFill>
                            <a:schemeClr val="tx2">
                              <a:lumMod val="50000"/>
                            </a:schemeClr>
                          </a:solidFill>
                          <a:effectLst/>
                        </a:rPr>
                        <a:t>SC 4.4</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památky</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40,0%</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a:solidFill>
                            <a:schemeClr val="tx2">
                              <a:lumMod val="50000"/>
                            </a:schemeClr>
                          </a:solidFill>
                          <a:effectLst/>
                          <a:latin typeface="+mn-lt"/>
                          <a:ea typeface="+mn-ea"/>
                          <a:cs typeface="+mn-cs"/>
                          <a:sym typeface="Arial"/>
                        </a:rPr>
                        <a:t>3 533 785 126 Kč</a:t>
                      </a:r>
                    </a:p>
                  </a:txBody>
                  <a:tcPr marL="7620" marR="7620" marT="7620" marB="0" anchor="ctr"/>
                </a:tc>
                <a:tc>
                  <a:txBody>
                    <a:bodyPr/>
                    <a:lstStyle/>
                    <a:p>
                      <a:pPr algn="ctr" fontAlgn="b"/>
                      <a:r>
                        <a:rPr lang="cs-CZ" sz="900" u="none" strike="noStrike">
                          <a:solidFill>
                            <a:schemeClr val="tx2">
                              <a:lumMod val="50000"/>
                            </a:schemeClr>
                          </a:solidFill>
                          <a:effectLst/>
                        </a:rPr>
                        <a:t>1 961 331 725 Kč </a:t>
                      </a:r>
                      <a:endParaRPr lang="cs-CZ" sz="900" b="0" i="0" u="none" strike="noStrike">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32798364"/>
                  </a:ext>
                </a:extLst>
              </a:tr>
              <a:tr h="218393">
                <a:tc>
                  <a:txBody>
                    <a:bodyPr/>
                    <a:lstStyle/>
                    <a:p>
                      <a:pPr algn="ctr" fontAlgn="ctr"/>
                      <a:r>
                        <a:rPr lang="cs-CZ" sz="1000" u="none" strike="noStrike">
                          <a:solidFill>
                            <a:schemeClr val="tx2">
                              <a:lumMod val="50000"/>
                            </a:schemeClr>
                          </a:solidFill>
                          <a:effectLst/>
                        </a:rPr>
                        <a:t>SC 4.4</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knihovny</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20,0%</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a:solidFill>
                            <a:schemeClr val="tx2">
                              <a:lumMod val="50000"/>
                            </a:schemeClr>
                          </a:solidFill>
                          <a:effectLst/>
                          <a:latin typeface="+mn-lt"/>
                          <a:ea typeface="+mn-ea"/>
                          <a:cs typeface="+mn-cs"/>
                          <a:sym typeface="Arial"/>
                        </a:rPr>
                        <a:t>1 766 892 563 Kč</a:t>
                      </a:r>
                    </a:p>
                  </a:txBody>
                  <a:tcPr marL="7620" marR="7620" marT="7620" marB="0" anchor="ctr"/>
                </a:tc>
                <a:tc>
                  <a:txBody>
                    <a:bodyPr/>
                    <a:lstStyle/>
                    <a:p>
                      <a:pPr algn="ctr" fontAlgn="b"/>
                      <a:r>
                        <a:rPr lang="cs-CZ" sz="900" u="none" strike="noStrike">
                          <a:solidFill>
                            <a:schemeClr val="tx2">
                              <a:lumMod val="50000"/>
                            </a:schemeClr>
                          </a:solidFill>
                          <a:effectLst/>
                        </a:rPr>
                        <a:t>827 490 121 Kč </a:t>
                      </a:r>
                      <a:endParaRPr lang="cs-CZ" sz="900" b="0" i="0" u="none" strike="noStrike">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3561282915"/>
                  </a:ext>
                </a:extLst>
              </a:tr>
              <a:tr h="218393">
                <a:tc>
                  <a:txBody>
                    <a:bodyPr/>
                    <a:lstStyle/>
                    <a:p>
                      <a:pPr algn="ctr" fontAlgn="ctr"/>
                      <a:r>
                        <a:rPr lang="cs-CZ" sz="1000" u="none" strike="noStrike">
                          <a:solidFill>
                            <a:schemeClr val="tx2">
                              <a:lumMod val="50000"/>
                            </a:schemeClr>
                          </a:solidFill>
                          <a:effectLst/>
                        </a:rPr>
                        <a:t>SC 4.4</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muzea</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25,0%</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a:solidFill>
                            <a:schemeClr val="tx2">
                              <a:lumMod val="50000"/>
                            </a:schemeClr>
                          </a:solidFill>
                          <a:effectLst/>
                          <a:latin typeface="+mn-lt"/>
                          <a:ea typeface="+mn-ea"/>
                          <a:cs typeface="+mn-cs"/>
                          <a:sym typeface="Arial"/>
                        </a:rPr>
                        <a:t>2 208 615 704 Kč</a:t>
                      </a:r>
                    </a:p>
                  </a:txBody>
                  <a:tcPr marL="7620" marR="7620" marT="7620" marB="0" anchor="ctr"/>
                </a:tc>
                <a:tc>
                  <a:txBody>
                    <a:bodyPr/>
                    <a:lstStyle/>
                    <a:p>
                      <a:pPr algn="ctr" fontAlgn="b"/>
                      <a:r>
                        <a:rPr lang="cs-CZ" sz="900" u="none" strike="noStrike">
                          <a:solidFill>
                            <a:schemeClr val="tx2">
                              <a:lumMod val="50000"/>
                            </a:schemeClr>
                          </a:solidFill>
                          <a:effectLst/>
                        </a:rPr>
                        <a:t>1 065 600 874 Kč </a:t>
                      </a:r>
                      <a:endParaRPr lang="cs-CZ" sz="900" b="0" i="0" u="none" strike="noStrike">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1486390606"/>
                  </a:ext>
                </a:extLst>
              </a:tr>
              <a:tr h="218393">
                <a:tc>
                  <a:txBody>
                    <a:bodyPr/>
                    <a:lstStyle/>
                    <a:p>
                      <a:pPr algn="ctr" fontAlgn="ctr"/>
                      <a:r>
                        <a:rPr lang="cs-CZ" sz="1000" u="none" strike="noStrike">
                          <a:solidFill>
                            <a:schemeClr val="tx2">
                              <a:lumMod val="50000"/>
                            </a:schemeClr>
                          </a:solidFill>
                          <a:effectLst/>
                        </a:rPr>
                        <a:t>SC 4.4</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cestovní ruch</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15,0%</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a:solidFill>
                            <a:schemeClr val="tx2">
                              <a:lumMod val="50000"/>
                            </a:schemeClr>
                          </a:solidFill>
                          <a:effectLst/>
                          <a:latin typeface="+mn-lt"/>
                          <a:ea typeface="+mn-ea"/>
                          <a:cs typeface="+mn-cs"/>
                          <a:sym typeface="Arial"/>
                        </a:rPr>
                        <a:t>1 325 169 422 Kč</a:t>
                      </a:r>
                    </a:p>
                  </a:txBody>
                  <a:tcPr marL="7620" marR="7620" marT="7620" marB="0" anchor="ctr"/>
                </a:tc>
                <a:tc>
                  <a:txBody>
                    <a:bodyPr/>
                    <a:lstStyle/>
                    <a:p>
                      <a:pPr algn="ctr" fontAlgn="b"/>
                      <a:r>
                        <a:rPr lang="cs-CZ" sz="900" u="none" strike="noStrike">
                          <a:solidFill>
                            <a:schemeClr val="tx2">
                              <a:lumMod val="50000"/>
                            </a:schemeClr>
                          </a:solidFill>
                          <a:effectLst/>
                        </a:rPr>
                        <a:t>469 230 315 Kč </a:t>
                      </a:r>
                      <a:endParaRPr lang="cs-CZ" sz="900" b="0" i="0" u="none" strike="noStrike">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2997556995"/>
                  </a:ext>
                </a:extLst>
              </a:tr>
              <a:tr h="218393">
                <a:tc>
                  <a:txBody>
                    <a:bodyPr/>
                    <a:lstStyle/>
                    <a:p>
                      <a:pPr algn="ctr" fontAlgn="ctr"/>
                      <a:r>
                        <a:rPr lang="cs-CZ" sz="1000" u="none" strike="noStrike">
                          <a:solidFill>
                            <a:schemeClr val="tx2">
                              <a:lumMod val="50000"/>
                            </a:schemeClr>
                          </a:solidFill>
                          <a:effectLst/>
                        </a:rPr>
                        <a:t>SC 5.1</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komunitně vedený místní rozvoj </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100,0%</a:t>
                      </a:r>
                      <a:endParaRPr lang="cs-CZ" sz="900" b="0" i="0" u="none" strike="noStrike">
                        <a:solidFill>
                          <a:schemeClr val="tx2">
                            <a:lumMod val="50000"/>
                          </a:schemeClr>
                        </a:solidFill>
                        <a:effectLst/>
                        <a:latin typeface="+mj-lt"/>
                      </a:endParaRPr>
                    </a:p>
                  </a:txBody>
                  <a:tcPr marL="9525" marR="9525" marT="9525" marB="0" anchor="b"/>
                </a:tc>
                <a:tc>
                  <a:txBody>
                    <a:bodyPr/>
                    <a:lstStyle/>
                    <a:p>
                      <a:pPr algn="ctr" fontAlgn="b"/>
                      <a:r>
                        <a:rPr lang="cs-CZ" sz="900" u="none" strike="noStrike">
                          <a:solidFill>
                            <a:schemeClr val="tx2">
                              <a:lumMod val="50000"/>
                            </a:schemeClr>
                          </a:solidFill>
                          <a:effectLst/>
                        </a:rPr>
                        <a:t>7 968 639 382 Kč </a:t>
                      </a:r>
                      <a:endParaRPr lang="cs-CZ" sz="900" b="0" i="0" u="none" strike="noStrike">
                        <a:solidFill>
                          <a:schemeClr val="tx2">
                            <a:lumMod val="50000"/>
                          </a:schemeClr>
                        </a:solidFill>
                        <a:effectLst/>
                        <a:latin typeface="+mj-lt"/>
                      </a:endParaRPr>
                    </a:p>
                  </a:txBody>
                  <a:tcPr marL="9525" marR="9525" marT="9525" marB="0" anchor="ctr"/>
                </a:tc>
                <a:tc>
                  <a:txBody>
                    <a:bodyPr/>
                    <a:lstStyle/>
                    <a:p>
                      <a:pPr algn="ctr" fontAlgn="b"/>
                      <a:r>
                        <a:rPr lang="cs-CZ" sz="900" u="none" strike="noStrike">
                          <a:solidFill>
                            <a:schemeClr val="tx2">
                              <a:lumMod val="50000"/>
                            </a:schemeClr>
                          </a:solidFill>
                          <a:effectLst/>
                        </a:rPr>
                        <a:t>0 Kč </a:t>
                      </a:r>
                      <a:endParaRPr lang="cs-CZ" sz="900" b="0" i="0" u="none" strike="noStrike">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1149215549"/>
                  </a:ext>
                </a:extLst>
              </a:tr>
              <a:tr h="218393">
                <a:tc>
                  <a:txBody>
                    <a:bodyPr/>
                    <a:lstStyle/>
                    <a:p>
                      <a:pPr algn="ctr" fontAlgn="ctr"/>
                      <a:r>
                        <a:rPr lang="cs-CZ" sz="1000" u="none" strike="noStrike">
                          <a:solidFill>
                            <a:schemeClr val="tx2">
                              <a:lumMod val="50000"/>
                            </a:schemeClr>
                          </a:solidFill>
                          <a:effectLst/>
                        </a:rPr>
                        <a:t>SC 6.1</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kolejová vozidla</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6,1%</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a:solidFill>
                            <a:schemeClr val="tx2">
                              <a:lumMod val="50000"/>
                            </a:schemeClr>
                          </a:solidFill>
                          <a:effectLst/>
                          <a:latin typeface="+mn-lt"/>
                          <a:ea typeface="+mn-ea"/>
                          <a:cs typeface="+mn-cs"/>
                          <a:sym typeface="Arial"/>
                        </a:rPr>
                        <a:t>1 243 510 812 Kč</a:t>
                      </a:r>
                    </a:p>
                  </a:txBody>
                  <a:tcPr marL="7620" marR="7620" marT="7620" marB="0" anchor="ctr"/>
                </a:tc>
                <a:tc>
                  <a:txBody>
                    <a:bodyPr/>
                    <a:lstStyle/>
                    <a:p>
                      <a:pPr algn="ctr" fontAlgn="b"/>
                      <a:r>
                        <a:rPr lang="cs-CZ" sz="900" u="none" strike="noStrike">
                          <a:solidFill>
                            <a:schemeClr val="tx2">
                              <a:lumMod val="50000"/>
                            </a:schemeClr>
                          </a:solidFill>
                          <a:effectLst/>
                        </a:rPr>
                        <a:t>501 960 573 Kč </a:t>
                      </a:r>
                      <a:endParaRPr lang="cs-CZ" sz="900" b="0" i="0" u="none" strike="noStrike">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270058004"/>
                  </a:ext>
                </a:extLst>
              </a:tr>
              <a:tr h="218393">
                <a:tc>
                  <a:txBody>
                    <a:bodyPr/>
                    <a:lstStyle/>
                    <a:p>
                      <a:pPr algn="ctr" fontAlgn="ctr"/>
                      <a:r>
                        <a:rPr lang="cs-CZ" sz="1000" u="none" strike="noStrike">
                          <a:solidFill>
                            <a:schemeClr val="tx2">
                              <a:lumMod val="50000"/>
                            </a:schemeClr>
                          </a:solidFill>
                          <a:effectLst/>
                        </a:rPr>
                        <a:t>SC 6.1</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ostatní vozidla</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28,5%</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a:solidFill>
                            <a:schemeClr val="tx2">
                              <a:lumMod val="50000"/>
                            </a:schemeClr>
                          </a:solidFill>
                          <a:effectLst/>
                          <a:latin typeface="+mn-lt"/>
                          <a:ea typeface="+mn-ea"/>
                          <a:cs typeface="+mn-cs"/>
                          <a:sym typeface="Arial"/>
                        </a:rPr>
                        <a:t>5 807 710 038 Kč</a:t>
                      </a:r>
                    </a:p>
                  </a:txBody>
                  <a:tcPr marL="7620" marR="7620" marT="7620" marB="0" anchor="ctr"/>
                </a:tc>
                <a:tc>
                  <a:txBody>
                    <a:bodyPr/>
                    <a:lstStyle/>
                    <a:p>
                      <a:pPr algn="ctr" fontAlgn="b"/>
                      <a:r>
                        <a:rPr lang="cs-CZ" sz="900" u="none" strike="noStrike">
                          <a:solidFill>
                            <a:schemeClr val="tx2">
                              <a:lumMod val="50000"/>
                            </a:schemeClr>
                          </a:solidFill>
                          <a:effectLst/>
                        </a:rPr>
                        <a:t>2 729 300 487 Kč </a:t>
                      </a:r>
                      <a:endParaRPr lang="cs-CZ" sz="900" b="0" i="0" u="none" strike="noStrike">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2402872689"/>
                  </a:ext>
                </a:extLst>
              </a:tr>
              <a:tr h="218393">
                <a:tc>
                  <a:txBody>
                    <a:bodyPr/>
                    <a:lstStyle/>
                    <a:p>
                      <a:pPr algn="ctr" fontAlgn="ctr"/>
                      <a:r>
                        <a:rPr lang="cs-CZ" sz="1000" u="none" strike="noStrike">
                          <a:solidFill>
                            <a:schemeClr val="tx2">
                              <a:lumMod val="50000"/>
                            </a:schemeClr>
                          </a:solidFill>
                          <a:effectLst/>
                        </a:rPr>
                        <a:t>SC 6.1</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cyklostezky</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23,2%</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a:solidFill>
                            <a:schemeClr val="tx2">
                              <a:lumMod val="50000"/>
                            </a:schemeClr>
                          </a:solidFill>
                          <a:effectLst/>
                          <a:latin typeface="+mn-lt"/>
                          <a:ea typeface="+mn-ea"/>
                          <a:cs typeface="+mn-cs"/>
                          <a:sym typeface="Arial"/>
                        </a:rPr>
                        <a:t>4 726 838 952 Kč</a:t>
                      </a:r>
                    </a:p>
                  </a:txBody>
                  <a:tcPr marL="7620" marR="7620" marT="7620" marB="0" anchor="ctr"/>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a:solidFill>
                            <a:schemeClr val="tx2">
                              <a:lumMod val="50000"/>
                            </a:schemeClr>
                          </a:solidFill>
                          <a:effectLst/>
                          <a:latin typeface="+mn-lt"/>
                          <a:ea typeface="+mn-ea"/>
                          <a:cs typeface="+mn-cs"/>
                          <a:sym typeface="Arial"/>
                        </a:rPr>
                        <a:t>1 730 031 401 Kč</a:t>
                      </a:r>
                      <a:r>
                        <a:rPr lang="cs-CZ" sz="900" b="0" i="0" u="none" strike="noStrike" cap="none">
                          <a:solidFill>
                            <a:schemeClr val="tx2">
                              <a:lumMod val="50000"/>
                            </a:schemeClr>
                          </a:solidFill>
                          <a:effectLst/>
                          <a:latin typeface="+mn-lt"/>
                          <a:ea typeface="+mn-ea"/>
                          <a:cs typeface="+mn-cs"/>
                        </a:rPr>
                        <a:t> </a:t>
                      </a:r>
                      <a:endParaRPr lang="cs-CZ" sz="900" b="0" i="0" u="none" strike="noStrike" cap="none">
                        <a:solidFill>
                          <a:schemeClr val="tx2">
                            <a:lumMod val="50000"/>
                          </a:schemeClr>
                        </a:solidFill>
                        <a:effectLst/>
                        <a:latin typeface="+mn-lt"/>
                        <a:ea typeface="+mn-ea"/>
                        <a:cs typeface="+mn-cs"/>
                        <a:sym typeface="Arial"/>
                      </a:endParaRPr>
                    </a:p>
                  </a:txBody>
                  <a:tcPr marL="7620" marR="7620" marT="7620" marB="0" anchor="ctr"/>
                </a:tc>
                <a:extLst>
                  <a:ext uri="{0D108BD9-81ED-4DB2-BD59-A6C34878D82A}">
                    <a16:rowId xmlns:a16="http://schemas.microsoft.com/office/drawing/2014/main" val="2101027061"/>
                  </a:ext>
                </a:extLst>
              </a:tr>
              <a:tr h="218393">
                <a:tc>
                  <a:txBody>
                    <a:bodyPr/>
                    <a:lstStyle/>
                    <a:p>
                      <a:pPr algn="ctr" fontAlgn="ctr"/>
                      <a:r>
                        <a:rPr lang="cs-CZ" sz="1000" u="none" strike="noStrike">
                          <a:solidFill>
                            <a:schemeClr val="tx2">
                              <a:lumMod val="50000"/>
                            </a:schemeClr>
                          </a:solidFill>
                          <a:effectLst/>
                        </a:rPr>
                        <a:t>SC 6.1</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plnící a dobíjecí stanice</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6,4%</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a:solidFill>
                            <a:schemeClr val="tx2">
                              <a:lumMod val="50000"/>
                            </a:schemeClr>
                          </a:solidFill>
                          <a:effectLst/>
                          <a:latin typeface="+mn-lt"/>
                          <a:ea typeface="+mn-ea"/>
                          <a:cs typeface="+mn-cs"/>
                          <a:sym typeface="Arial"/>
                        </a:rPr>
                        <a:t>1 308 111 689 Kč</a:t>
                      </a:r>
                    </a:p>
                  </a:txBody>
                  <a:tcPr marL="7620" marR="7620" marT="7620" marB="0" anchor="ctr"/>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a:solidFill>
                            <a:schemeClr val="tx2">
                              <a:lumMod val="50000"/>
                            </a:schemeClr>
                          </a:solidFill>
                          <a:effectLst/>
                          <a:latin typeface="+mn-lt"/>
                          <a:ea typeface="+mn-ea"/>
                          <a:cs typeface="+mn-cs"/>
                          <a:sym typeface="Arial"/>
                        </a:rPr>
                        <a:t>421 246 302 Kč</a:t>
                      </a:r>
                    </a:p>
                  </a:txBody>
                  <a:tcPr marL="7620" marR="7620" marT="7620" marB="0" anchor="ctr"/>
                </a:tc>
                <a:extLst>
                  <a:ext uri="{0D108BD9-81ED-4DB2-BD59-A6C34878D82A}">
                    <a16:rowId xmlns:a16="http://schemas.microsoft.com/office/drawing/2014/main" val="1503655500"/>
                  </a:ext>
                </a:extLst>
              </a:tr>
              <a:tr h="218393">
                <a:tc>
                  <a:txBody>
                    <a:bodyPr/>
                    <a:lstStyle/>
                    <a:p>
                      <a:pPr algn="ctr" fontAlgn="ctr"/>
                      <a:r>
                        <a:rPr lang="cs-CZ" sz="1000" u="none" strike="noStrike">
                          <a:solidFill>
                            <a:schemeClr val="tx2">
                              <a:lumMod val="50000"/>
                            </a:schemeClr>
                          </a:solidFill>
                          <a:effectLst/>
                        </a:rPr>
                        <a:t>SC 6.1</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telematika</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6,8%</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a:solidFill>
                            <a:schemeClr val="tx2">
                              <a:lumMod val="50000"/>
                            </a:schemeClr>
                          </a:solidFill>
                          <a:effectLst/>
                          <a:latin typeface="+mn-lt"/>
                          <a:ea typeface="+mn-ea"/>
                          <a:cs typeface="+mn-cs"/>
                          <a:sym typeface="Arial"/>
                        </a:rPr>
                        <a:t>1 389 212 390 Kč</a:t>
                      </a:r>
                    </a:p>
                  </a:txBody>
                  <a:tcPr marL="7620" marR="7620" marT="7620" marB="0" anchor="ctr"/>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a:solidFill>
                            <a:schemeClr val="tx2">
                              <a:lumMod val="50000"/>
                            </a:schemeClr>
                          </a:solidFill>
                          <a:effectLst/>
                          <a:latin typeface="+mn-lt"/>
                          <a:ea typeface="+mn-ea"/>
                          <a:cs typeface="+mn-cs"/>
                          <a:sym typeface="Arial"/>
                        </a:rPr>
                        <a:t>755 230 229 Kč</a:t>
                      </a:r>
                    </a:p>
                  </a:txBody>
                  <a:tcPr marL="7620" marR="7620" marT="7620" marB="0" anchor="ctr"/>
                </a:tc>
                <a:extLst>
                  <a:ext uri="{0D108BD9-81ED-4DB2-BD59-A6C34878D82A}">
                    <a16:rowId xmlns:a16="http://schemas.microsoft.com/office/drawing/2014/main" val="3664479827"/>
                  </a:ext>
                </a:extLst>
              </a:tr>
              <a:tr h="218393">
                <a:tc>
                  <a:txBody>
                    <a:bodyPr/>
                    <a:lstStyle/>
                    <a:p>
                      <a:pPr algn="ctr" fontAlgn="ctr"/>
                      <a:r>
                        <a:rPr lang="cs-CZ" sz="1000" u="none" strike="noStrike">
                          <a:solidFill>
                            <a:schemeClr val="tx2">
                              <a:lumMod val="50000"/>
                            </a:schemeClr>
                          </a:solidFill>
                          <a:effectLst/>
                        </a:rPr>
                        <a:t>SC 6.1</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přestupní uzly HD</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15,2%</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a:solidFill>
                            <a:schemeClr val="tx2">
                              <a:lumMod val="50000"/>
                            </a:schemeClr>
                          </a:solidFill>
                          <a:effectLst/>
                          <a:latin typeface="+mn-lt"/>
                          <a:ea typeface="+mn-ea"/>
                          <a:cs typeface="+mn-cs"/>
                          <a:sym typeface="Arial"/>
                        </a:rPr>
                        <a:t>3 089 747 048 Kč</a:t>
                      </a:r>
                    </a:p>
                  </a:txBody>
                  <a:tcPr marL="7620" marR="7620" marT="7620" marB="0" anchor="ctr"/>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a:solidFill>
                            <a:schemeClr val="tx2">
                              <a:lumMod val="50000"/>
                            </a:schemeClr>
                          </a:solidFill>
                          <a:effectLst/>
                          <a:latin typeface="+mn-lt"/>
                          <a:ea typeface="+mn-ea"/>
                          <a:cs typeface="+mn-cs"/>
                          <a:sym typeface="Arial"/>
                        </a:rPr>
                        <a:t>1 684 078 078 Kč</a:t>
                      </a:r>
                    </a:p>
                  </a:txBody>
                  <a:tcPr marL="7620" marR="7620" marT="7620" marB="0" anchor="ctr"/>
                </a:tc>
                <a:extLst>
                  <a:ext uri="{0D108BD9-81ED-4DB2-BD59-A6C34878D82A}">
                    <a16:rowId xmlns:a16="http://schemas.microsoft.com/office/drawing/2014/main" val="3976502851"/>
                  </a:ext>
                </a:extLst>
              </a:tr>
              <a:tr h="174646">
                <a:tc>
                  <a:txBody>
                    <a:bodyPr/>
                    <a:lstStyle/>
                    <a:p>
                      <a:pPr algn="ctr" fontAlgn="ctr"/>
                      <a:r>
                        <a:rPr lang="cs-CZ" sz="1000" u="none" strike="noStrike">
                          <a:solidFill>
                            <a:schemeClr val="tx2">
                              <a:lumMod val="50000"/>
                            </a:schemeClr>
                          </a:solidFill>
                          <a:effectLst/>
                        </a:rPr>
                        <a:t>SC 6.1</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bezpečnost</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13,8%</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a:solidFill>
                            <a:schemeClr val="tx2">
                              <a:lumMod val="50000"/>
                            </a:schemeClr>
                          </a:solidFill>
                          <a:effectLst/>
                          <a:latin typeface="+mn-lt"/>
                          <a:ea typeface="+mn-ea"/>
                          <a:cs typeface="+mn-cs"/>
                          <a:sym typeface="Arial"/>
                        </a:rPr>
                        <a:t>2 806 297 777 Kč</a:t>
                      </a:r>
                    </a:p>
                  </a:txBody>
                  <a:tcPr marL="7620" marR="7620" marT="7620" marB="0" anchor="ctr"/>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a:solidFill>
                            <a:schemeClr val="tx2">
                              <a:lumMod val="50000"/>
                            </a:schemeClr>
                          </a:solidFill>
                          <a:effectLst/>
                          <a:latin typeface="+mn-lt"/>
                          <a:ea typeface="+mn-ea"/>
                          <a:cs typeface="+mn-cs"/>
                          <a:sym typeface="Arial"/>
                        </a:rPr>
                        <a:t>966 448 184 Kč</a:t>
                      </a:r>
                    </a:p>
                  </a:txBody>
                  <a:tcPr marL="7620" marR="7620" marT="7620" marB="0" anchor="ctr"/>
                </a:tc>
                <a:extLst>
                  <a:ext uri="{0D108BD9-81ED-4DB2-BD59-A6C34878D82A}">
                    <a16:rowId xmlns:a16="http://schemas.microsoft.com/office/drawing/2014/main" val="3702481907"/>
                  </a:ext>
                </a:extLst>
              </a:tr>
            </a:tbl>
          </a:graphicData>
        </a:graphic>
      </p:graphicFrame>
    </p:spTree>
    <p:extLst>
      <p:ext uri="{BB962C8B-B14F-4D97-AF65-F5344CB8AC3E}">
        <p14:creationId xmlns:p14="http://schemas.microsoft.com/office/powerpoint/2010/main" val="11115896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68A737-6413-1046-BFA6-F6A3779A8C3F}"/>
              </a:ext>
            </a:extLst>
          </p:cNvPr>
          <p:cNvSpPr txBox="1">
            <a:spLocks/>
          </p:cNvSpPr>
          <p:nvPr/>
        </p:nvSpPr>
        <p:spPr>
          <a:xfrm>
            <a:off x="990600" y="927335"/>
            <a:ext cx="7410450" cy="2206390"/>
          </a:xfrm>
          <a:prstGeom prst="rect">
            <a:avLst/>
          </a:prstGeom>
        </p:spPr>
        <p:txBody>
          <a:bodyP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5000">
                <a:solidFill>
                  <a:schemeClr val="bg1"/>
                </a:solidFill>
                <a:latin typeface="Arial" panose="020B0604020202020204" pitchFamily="34" charset="0"/>
                <a:cs typeface="Arial" panose="020B0604020202020204" pitchFamily="34" charset="0"/>
              </a:rPr>
              <a:t>Oblasti podpory </a:t>
            </a:r>
          </a:p>
          <a:p>
            <a:pPr algn="ctr"/>
            <a:r>
              <a:rPr lang="cs-CZ" sz="5000">
                <a:solidFill>
                  <a:schemeClr val="bg1"/>
                </a:solidFill>
                <a:latin typeface="Arial" panose="020B0604020202020204" pitchFamily="34" charset="0"/>
                <a:cs typeface="Arial" panose="020B0604020202020204" pitchFamily="34" charset="0"/>
              </a:rPr>
              <a:t>v IROP 2021 - 2027</a:t>
            </a:r>
            <a:endParaRPr lang="cs-CZ">
              <a:solidFill>
                <a:schemeClr val="bg1"/>
              </a:solidFill>
              <a:latin typeface="Arial" panose="020B0604020202020204" pitchFamily="34" charset="0"/>
              <a:cs typeface="Arial" panose="020B0604020202020204" pitchFamily="34" charset="0"/>
            </a:endParaRPr>
          </a:p>
        </p:txBody>
      </p:sp>
      <p:sp>
        <p:nvSpPr>
          <p:cNvPr id="4" name="Text Placeholder 4">
            <a:extLst>
              <a:ext uri="{FF2B5EF4-FFF2-40B4-BE49-F238E27FC236}">
                <a16:creationId xmlns:a16="http://schemas.microsoft.com/office/drawing/2014/main" id="{9A93C5EC-424C-AC4D-B30E-0A1EDBAEB96F}"/>
              </a:ext>
            </a:extLst>
          </p:cNvPr>
          <p:cNvSpPr txBox="1">
            <a:spLocks/>
          </p:cNvSpPr>
          <p:nvPr/>
        </p:nvSpPr>
        <p:spPr>
          <a:xfrm>
            <a:off x="653205" y="5125593"/>
            <a:ext cx="7837590" cy="542925"/>
          </a:xfrm>
          <a:prstGeom prst="rect">
            <a:avLst/>
          </a:prstGeom>
        </p:spPr>
        <p:txBody>
          <a:bodyPr>
            <a:noAutofit/>
          </a:bodyPr>
          <a:lstStyle>
            <a:lvl1pPr marL="0" indent="0" algn="l" defTabSz="457200" rtl="0" eaLnBrk="1" latinLnBrk="0" hangingPunct="1">
              <a:lnSpc>
                <a:spcPct val="100000"/>
              </a:lnSpc>
              <a:spcBef>
                <a:spcPct val="20000"/>
              </a:spcBef>
              <a:spcAft>
                <a:spcPts val="200"/>
              </a:spcAft>
              <a:buFont typeface="Arial"/>
              <a:buNone/>
              <a:defRPr sz="1800" kern="1200">
                <a:solidFill>
                  <a:schemeClr val="tx1"/>
                </a:solidFill>
                <a:latin typeface="+mn-lt"/>
                <a:ea typeface="+mn-ea"/>
                <a:cs typeface="+mn-cs"/>
              </a:defRPr>
            </a:lvl1pPr>
            <a:lvl2pPr marL="454025" indent="-187325" algn="l" defTabSz="457200" rtl="0" eaLnBrk="1" latinLnBrk="0" hangingPunct="1">
              <a:lnSpc>
                <a:spcPct val="100000"/>
              </a:lnSpc>
              <a:spcBef>
                <a:spcPts val="1680"/>
              </a:spcBef>
              <a:spcAft>
                <a:spcPts val="0"/>
              </a:spcAft>
              <a:buFont typeface="Arial"/>
              <a:buChar char="•"/>
              <a:defRPr sz="2000" b="1" kern="1200">
                <a:solidFill>
                  <a:srgbClr val="00529C"/>
                </a:solidFill>
                <a:latin typeface="+mn-lt"/>
                <a:ea typeface="+mn-ea"/>
                <a:cs typeface="+mn-cs"/>
              </a:defRPr>
            </a:lvl2pPr>
            <a:lvl3pPr marL="720725" indent="-187325" algn="l" defTabSz="457200" rtl="0" eaLnBrk="1" latinLnBrk="0" hangingPunct="1">
              <a:lnSpc>
                <a:spcPct val="100000"/>
              </a:lnSpc>
              <a:spcBef>
                <a:spcPts val="700"/>
              </a:spcBef>
              <a:spcAft>
                <a:spcPts val="0"/>
              </a:spcAft>
              <a:buFont typeface="Arial"/>
              <a:buChar char="•"/>
              <a:defRPr sz="1600" kern="1200">
                <a:solidFill>
                  <a:schemeClr val="tx1"/>
                </a:solidFill>
                <a:latin typeface="+mn-lt"/>
                <a:ea typeface="+mn-ea"/>
                <a:cs typeface="+mn-cs"/>
              </a:defRPr>
            </a:lvl3pPr>
            <a:lvl4pPr marL="987425" indent="-187325"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4pPr>
            <a:lvl5pPr marL="1254125" indent="-173038"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cs-CZ" sz="1600" dirty="0">
                <a:solidFill>
                  <a:schemeClr val="bg1"/>
                </a:solidFill>
                <a:latin typeface="Arial" panose="020B0604020202020204" pitchFamily="34" charset="0"/>
                <a:cs typeface="Arial" panose="020B0604020202020204" pitchFamily="34" charset="0"/>
              </a:rPr>
              <a:t>Ing. Marie Míšková, ředitelka ÚO IROP pro Karlovarský kraj  </a:t>
            </a:r>
          </a:p>
          <a:p>
            <a:r>
              <a:rPr lang="cs-CZ" sz="1600" dirty="0">
                <a:solidFill>
                  <a:schemeClr val="bg1"/>
                </a:solidFill>
                <a:latin typeface="Arial" panose="020B0604020202020204" pitchFamily="34" charset="0"/>
                <a:cs typeface="Arial" panose="020B0604020202020204" pitchFamily="34" charset="0"/>
              </a:rPr>
              <a:t>Ing. Lenka Kyrianová, Oddělení hodnocení a kontroly  ÚO IROP pro Karlovarský kraj</a:t>
            </a:r>
          </a:p>
          <a:p>
            <a:endParaRPr lang="cs-CZ" sz="1600" dirty="0">
              <a:solidFill>
                <a:schemeClr val="bg1"/>
              </a:solidFill>
              <a:latin typeface="Arial" panose="020B0604020202020204" pitchFamily="34" charset="0"/>
              <a:cs typeface="Arial" panose="020B0604020202020204" pitchFamily="34" charset="0"/>
            </a:endParaRPr>
          </a:p>
          <a:p>
            <a:endParaRPr lang="cs-CZ" sz="1600" dirty="0">
              <a:solidFill>
                <a:schemeClr val="bg1"/>
              </a:solidFill>
              <a:latin typeface="Arial" panose="020B0604020202020204" pitchFamily="34" charset="0"/>
              <a:cs typeface="Arial" panose="020B0604020202020204" pitchFamily="34" charset="0"/>
            </a:endParaRPr>
          </a:p>
          <a:p>
            <a:endParaRPr lang="en-US" sz="1600" dirty="0"/>
          </a:p>
        </p:txBody>
      </p:sp>
    </p:spTree>
    <p:extLst>
      <p:ext uri="{BB962C8B-B14F-4D97-AF65-F5344CB8AC3E}">
        <p14:creationId xmlns:p14="http://schemas.microsoft.com/office/powerpoint/2010/main" val="280529093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2143FBC1-9207-4AEB-B2ED-CBF7AA903A4F}"/>
              </a:ext>
            </a:extLst>
          </p:cNvPr>
          <p:cNvSpPr txBox="1"/>
          <p:nvPr/>
        </p:nvSpPr>
        <p:spPr>
          <a:xfrm>
            <a:off x="1373697" y="459680"/>
            <a:ext cx="6662956" cy="584775"/>
          </a:xfrm>
          <a:prstGeom prst="rect">
            <a:avLst/>
          </a:prstGeom>
          <a:noFill/>
        </p:spPr>
        <p:txBody>
          <a:bodyPr wrap="square">
            <a:spAutoFit/>
          </a:bodyPr>
          <a:lstStyle/>
          <a:p>
            <a:pPr algn="ctr"/>
            <a:r>
              <a:rPr kumimoji="0" lang="cs-CZ" sz="3200" b="1" i="0" u="none" strike="noStrike" kern="0" cap="none" spc="0" normalizeH="0" baseline="0" noProof="0">
                <a:ln>
                  <a:noFill/>
                </a:ln>
                <a:solidFill>
                  <a:schemeClr val="bg1"/>
                </a:solidFill>
                <a:effectLst/>
                <a:uLnTx/>
                <a:uFillTx/>
                <a:latin typeface="Arial"/>
                <a:ea typeface="+mn-ea"/>
                <a:cs typeface="Arial"/>
                <a:sym typeface="Arial"/>
              </a:rPr>
              <a:t>Doporučení</a:t>
            </a:r>
            <a:endParaRPr lang="cs-CZ">
              <a:solidFill>
                <a:schemeClr val="bg1"/>
              </a:solidFill>
            </a:endParaRPr>
          </a:p>
        </p:txBody>
      </p:sp>
      <p:sp>
        <p:nvSpPr>
          <p:cNvPr id="8" name="TextovéPole 7">
            <a:extLst>
              <a:ext uri="{FF2B5EF4-FFF2-40B4-BE49-F238E27FC236}">
                <a16:creationId xmlns:a16="http://schemas.microsoft.com/office/drawing/2014/main" id="{6A9421F5-A286-49C4-A1BB-7BEC5479D49C}"/>
              </a:ext>
            </a:extLst>
          </p:cNvPr>
          <p:cNvSpPr txBox="1"/>
          <p:nvPr/>
        </p:nvSpPr>
        <p:spPr>
          <a:xfrm>
            <a:off x="3464653" y="2147455"/>
            <a:ext cx="4572000" cy="2701509"/>
          </a:xfrm>
          <a:prstGeom prst="rect">
            <a:avLst/>
          </a:prstGeom>
          <a:noFill/>
        </p:spPr>
        <p:txBody>
          <a:bodyPr wrap="square">
            <a:spAutoFit/>
          </a:bodyPr>
          <a:lstStyle/>
          <a:p>
            <a:pPr marL="0" marR="0" lvl="1" indent="0" algn="l" defTabSz="914400" rtl="0" eaLnBrk="1" fontAlgn="auto" latinLnBrk="0" hangingPunct="1">
              <a:lnSpc>
                <a:spcPct val="250000"/>
              </a:lnSpc>
              <a:spcBef>
                <a:spcPts val="0"/>
              </a:spcBef>
              <a:spcAft>
                <a:spcPts val="0"/>
              </a:spcAft>
              <a:buClr>
                <a:srgbClr val="1D70B8"/>
              </a:buClr>
              <a:buSzTx/>
              <a:buFont typeface="Arial"/>
              <a:buNone/>
              <a:tabLst/>
              <a:defRPr/>
            </a:pPr>
            <a:r>
              <a:rPr kumimoji="0" lang="cs-CZ" sz="2400" b="0" i="0" u="none" strike="noStrike" kern="0" cap="none" spc="0" normalizeH="0" baseline="0" noProof="0">
                <a:ln>
                  <a:noFill/>
                </a:ln>
                <a:solidFill>
                  <a:schemeClr val="bg1"/>
                </a:solidFill>
                <a:effectLst/>
                <a:uLnTx/>
                <a:uFillTx/>
                <a:latin typeface="Arial" panose="020B0604020202020204" pitchFamily="34" charset="0"/>
                <a:cs typeface="Arial" panose="020B0604020202020204" pitchFamily="34" charset="0"/>
                <a:sym typeface="Arial"/>
              </a:rPr>
              <a:t>INSPIROVAT SE</a:t>
            </a:r>
          </a:p>
          <a:p>
            <a:pPr marL="0" marR="0" lvl="1" indent="0" algn="l" defTabSz="914400" rtl="0" eaLnBrk="1" fontAlgn="auto" latinLnBrk="0" hangingPunct="1">
              <a:lnSpc>
                <a:spcPct val="250000"/>
              </a:lnSpc>
              <a:spcBef>
                <a:spcPts val="0"/>
              </a:spcBef>
              <a:spcAft>
                <a:spcPts val="0"/>
              </a:spcAft>
              <a:buClr>
                <a:srgbClr val="1D70B8"/>
              </a:buClr>
              <a:buSzTx/>
              <a:buFont typeface="Arial"/>
              <a:buNone/>
              <a:tabLst/>
              <a:defRPr/>
            </a:pPr>
            <a:r>
              <a:rPr kumimoji="0" lang="cs-CZ" sz="2400" b="0" i="0" u="none" strike="noStrike" kern="0" cap="none" spc="0" normalizeH="0" baseline="0" noProof="0">
                <a:ln>
                  <a:noFill/>
                </a:ln>
                <a:solidFill>
                  <a:schemeClr val="bg1"/>
                </a:solidFill>
                <a:effectLst/>
                <a:uLnTx/>
                <a:uFillTx/>
                <a:latin typeface="Arial" panose="020B0604020202020204" pitchFamily="34" charset="0"/>
                <a:cs typeface="Arial" panose="020B0604020202020204" pitchFamily="34" charset="0"/>
                <a:sym typeface="Arial"/>
              </a:rPr>
              <a:t>KONZULTOVAT</a:t>
            </a:r>
          </a:p>
          <a:p>
            <a:pPr marL="0" marR="0" lvl="1" indent="0" algn="l" defTabSz="914400" rtl="0" eaLnBrk="1" fontAlgn="auto" latinLnBrk="0" hangingPunct="1">
              <a:lnSpc>
                <a:spcPct val="250000"/>
              </a:lnSpc>
              <a:spcBef>
                <a:spcPts val="0"/>
              </a:spcBef>
              <a:spcAft>
                <a:spcPts val="0"/>
              </a:spcAft>
              <a:buClr>
                <a:srgbClr val="1D70B8"/>
              </a:buClr>
              <a:buSzTx/>
              <a:buFont typeface="Arial"/>
              <a:buNone/>
              <a:tabLst/>
              <a:defRPr/>
            </a:pPr>
            <a:r>
              <a:rPr kumimoji="0" lang="cs-CZ" sz="2400" b="0" i="0" u="none" strike="noStrike" kern="0" cap="none" spc="0" normalizeH="0" baseline="0" noProof="0">
                <a:ln>
                  <a:noFill/>
                </a:ln>
                <a:solidFill>
                  <a:schemeClr val="bg1"/>
                </a:solidFill>
                <a:effectLst/>
                <a:uLnTx/>
                <a:uFillTx/>
                <a:latin typeface="Arial" panose="020B0604020202020204" pitchFamily="34" charset="0"/>
                <a:cs typeface="Arial" panose="020B0604020202020204" pitchFamily="34" charset="0"/>
                <a:sym typeface="Arial"/>
              </a:rPr>
              <a:t>NEČEKAT</a:t>
            </a:r>
          </a:p>
        </p:txBody>
      </p:sp>
      <p:pic>
        <p:nvPicPr>
          <p:cNvPr id="9" name="Grafický objekt 8" descr="Skupinová pracovní debata">
            <a:extLst>
              <a:ext uri="{FF2B5EF4-FFF2-40B4-BE49-F238E27FC236}">
                <a16:creationId xmlns:a16="http://schemas.microsoft.com/office/drawing/2014/main" id="{1A3FED60-1043-4141-A4DF-C48ABCEFC1CA}"/>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647439" y="2363703"/>
            <a:ext cx="817213" cy="817213"/>
          </a:xfrm>
          <a:prstGeom prst="rect">
            <a:avLst/>
          </a:prstGeom>
        </p:spPr>
      </p:pic>
      <p:pic>
        <p:nvPicPr>
          <p:cNvPr id="10" name="Grafický objekt 9" descr="Chat">
            <a:extLst>
              <a:ext uri="{FF2B5EF4-FFF2-40B4-BE49-F238E27FC236}">
                <a16:creationId xmlns:a16="http://schemas.microsoft.com/office/drawing/2014/main" id="{963DF2E5-6076-4080-851D-BBBC57AA9C8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703474" y="3413464"/>
            <a:ext cx="647615" cy="647615"/>
          </a:xfrm>
          <a:prstGeom prst="rect">
            <a:avLst/>
          </a:prstGeom>
        </p:spPr>
      </p:pic>
      <p:pic>
        <p:nvPicPr>
          <p:cNvPr id="11" name="Grafický objekt 10" descr="Běh">
            <a:extLst>
              <a:ext uri="{FF2B5EF4-FFF2-40B4-BE49-F238E27FC236}">
                <a16:creationId xmlns:a16="http://schemas.microsoft.com/office/drawing/2014/main" id="{39A96B5D-4CB4-4EB9-A83F-9534C64F89A8}"/>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732239" y="4293627"/>
            <a:ext cx="647615" cy="647615"/>
          </a:xfrm>
          <a:prstGeom prst="rect">
            <a:avLst/>
          </a:prstGeom>
        </p:spPr>
      </p:pic>
    </p:spTree>
    <p:extLst>
      <p:ext uri="{BB962C8B-B14F-4D97-AF65-F5344CB8AC3E}">
        <p14:creationId xmlns:p14="http://schemas.microsoft.com/office/powerpoint/2010/main" val="227782493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ovéPole 7">
            <a:extLst>
              <a:ext uri="{FF2B5EF4-FFF2-40B4-BE49-F238E27FC236}">
                <a16:creationId xmlns:a16="http://schemas.microsoft.com/office/drawing/2014/main" id="{6A9421F5-A286-49C4-A1BB-7BEC5479D49C}"/>
              </a:ext>
            </a:extLst>
          </p:cNvPr>
          <p:cNvSpPr txBox="1"/>
          <p:nvPr/>
        </p:nvSpPr>
        <p:spPr>
          <a:xfrm>
            <a:off x="3691156" y="645941"/>
            <a:ext cx="4572000" cy="993349"/>
          </a:xfrm>
          <a:prstGeom prst="rect">
            <a:avLst/>
          </a:prstGeom>
          <a:noFill/>
        </p:spPr>
        <p:txBody>
          <a:bodyPr wrap="square">
            <a:spAutoFit/>
          </a:bodyPr>
          <a:lstStyle/>
          <a:p>
            <a:pPr marL="0" marR="0" lvl="1" indent="0" algn="l" defTabSz="914400" rtl="0" eaLnBrk="1" fontAlgn="auto" latinLnBrk="0" hangingPunct="1">
              <a:lnSpc>
                <a:spcPct val="300000"/>
              </a:lnSpc>
              <a:spcBef>
                <a:spcPts val="0"/>
              </a:spcBef>
              <a:spcAft>
                <a:spcPts val="0"/>
              </a:spcAft>
              <a:buClr>
                <a:srgbClr val="1D70B8"/>
              </a:buClr>
              <a:buSzTx/>
              <a:buFont typeface="Arial"/>
              <a:buNone/>
              <a:tabLst/>
              <a:defRPr/>
            </a:pPr>
            <a:r>
              <a:rPr kumimoji="0" lang="cs-CZ" sz="2400" b="0" i="0" u="none" strike="noStrike" kern="0" cap="none" spc="0" normalizeH="0" baseline="0" noProof="0">
                <a:ln>
                  <a:noFill/>
                </a:ln>
                <a:solidFill>
                  <a:schemeClr val="bg1"/>
                </a:solidFill>
                <a:effectLst/>
                <a:uLnTx/>
                <a:uFillTx/>
                <a:latin typeface="Arial" panose="020B0604020202020204" pitchFamily="34" charset="0"/>
                <a:cs typeface="Arial" panose="020B0604020202020204" pitchFamily="34" charset="0"/>
                <a:sym typeface="Arial"/>
                <a:hlinkClick r:id="rId2">
                  <a:extLst>
                    <a:ext uri="{A12FA001-AC4F-418D-AE19-62706E023703}">
                      <ahyp:hlinkClr xmlns:ahyp="http://schemas.microsoft.com/office/drawing/2018/hyperlinkcolor" val="tx"/>
                    </a:ext>
                  </a:extLst>
                </a:hlinkClick>
              </a:rPr>
              <a:t>www.</a:t>
            </a:r>
            <a:r>
              <a:rPr lang="cs-CZ" sz="2400" kern="0" err="1">
                <a:solidFill>
                  <a:schemeClr val="bg1"/>
                </a:solidFill>
                <a:latin typeface="Arial" panose="020B0604020202020204" pitchFamily="34" charset="0"/>
                <a:cs typeface="Arial" panose="020B0604020202020204" pitchFamily="34" charset="0"/>
                <a:sym typeface="Arial"/>
                <a:hlinkClick r:id="rId2">
                  <a:extLst>
                    <a:ext uri="{A12FA001-AC4F-418D-AE19-62706E023703}">
                      <ahyp:hlinkClr xmlns:ahyp="http://schemas.microsoft.com/office/drawing/2018/hyperlinkcolor" val="tx"/>
                    </a:ext>
                  </a:extLst>
                </a:hlinkClick>
              </a:rPr>
              <a:t>crr</a:t>
            </a:r>
            <a:r>
              <a:rPr kumimoji="0" lang="cs-CZ" sz="2400" b="0" i="0" u="none" strike="noStrike" kern="0" cap="none" spc="0" normalizeH="0" baseline="0" noProof="0">
                <a:ln>
                  <a:noFill/>
                </a:ln>
                <a:solidFill>
                  <a:schemeClr val="bg1"/>
                </a:solidFill>
                <a:effectLst/>
                <a:uLnTx/>
                <a:uFillTx/>
                <a:latin typeface="Arial" panose="020B0604020202020204" pitchFamily="34" charset="0"/>
                <a:cs typeface="Arial" panose="020B0604020202020204" pitchFamily="34" charset="0"/>
                <a:sym typeface="Arial"/>
                <a:hlinkClick r:id="rId2">
                  <a:extLst>
                    <a:ext uri="{A12FA001-AC4F-418D-AE19-62706E023703}">
                      <ahyp:hlinkClr xmlns:ahyp="http://schemas.microsoft.com/office/drawing/2018/hyperlinkcolor" val="tx"/>
                    </a:ext>
                  </a:extLst>
                </a:hlinkClick>
              </a:rPr>
              <a:t>.cz</a:t>
            </a:r>
            <a:endParaRPr kumimoji="0" lang="cs-CZ" sz="2400" b="0" i="0" u="none" strike="noStrike" kern="0" cap="none" spc="0" normalizeH="0" baseline="0" noProof="0">
              <a:ln>
                <a:noFill/>
              </a:ln>
              <a:solidFill>
                <a:schemeClr val="bg1"/>
              </a:solidFill>
              <a:effectLst/>
              <a:uLnTx/>
              <a:uFillTx/>
              <a:latin typeface="Arial" panose="020B0604020202020204" pitchFamily="34" charset="0"/>
              <a:cs typeface="Arial" panose="020B0604020202020204" pitchFamily="34" charset="0"/>
              <a:sym typeface="Arial"/>
            </a:endParaRPr>
          </a:p>
        </p:txBody>
      </p:sp>
      <p:sp>
        <p:nvSpPr>
          <p:cNvPr id="12" name="TextovéPole 11">
            <a:extLst>
              <a:ext uri="{FF2B5EF4-FFF2-40B4-BE49-F238E27FC236}">
                <a16:creationId xmlns:a16="http://schemas.microsoft.com/office/drawing/2014/main" id="{93D632FF-1EE0-44FB-A0CC-2C8B3C695014}"/>
              </a:ext>
            </a:extLst>
          </p:cNvPr>
          <p:cNvSpPr txBox="1"/>
          <p:nvPr/>
        </p:nvSpPr>
        <p:spPr>
          <a:xfrm>
            <a:off x="1248489" y="557841"/>
            <a:ext cx="6913372" cy="584775"/>
          </a:xfrm>
          <a:prstGeom prst="rect">
            <a:avLst/>
          </a:prstGeom>
          <a:noFill/>
        </p:spPr>
        <p:txBody>
          <a:bodyPr wrap="square" rtlCol="0">
            <a:spAutoFit/>
          </a:bodyPr>
          <a:lstStyle/>
          <a:p>
            <a:pPr algn="ctr"/>
            <a:r>
              <a:rPr lang="cs-CZ" sz="3200" b="1">
                <a:solidFill>
                  <a:schemeClr val="bg1"/>
                </a:solidFill>
                <a:latin typeface="Arial" panose="020B0604020202020204" pitchFamily="34" charset="0"/>
                <a:cs typeface="Arial" panose="020B0604020202020204" pitchFamily="34" charset="0"/>
              </a:rPr>
              <a:t>Informace o IROP 2021 - 2027</a:t>
            </a:r>
          </a:p>
        </p:txBody>
      </p:sp>
      <p:pic>
        <p:nvPicPr>
          <p:cNvPr id="13" name="Grafický objekt 12" descr="Internet">
            <a:extLst>
              <a:ext uri="{FF2B5EF4-FFF2-40B4-BE49-F238E27FC236}">
                <a16:creationId xmlns:a16="http://schemas.microsoft.com/office/drawing/2014/main" id="{248CD4F9-4D0A-4DD6-8E8F-B37F9488ADB6}"/>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865900" y="1052110"/>
            <a:ext cx="723961" cy="723961"/>
          </a:xfrm>
          <a:prstGeom prst="rect">
            <a:avLst/>
          </a:prstGeom>
        </p:spPr>
      </p:pic>
      <p:pic>
        <p:nvPicPr>
          <p:cNvPr id="9" name="Obrázek 8">
            <a:extLst>
              <a:ext uri="{FF2B5EF4-FFF2-40B4-BE49-F238E27FC236}">
                <a16:creationId xmlns:a16="http://schemas.microsoft.com/office/drawing/2014/main" id="{6FA0D6C1-82D6-4910-9AB9-11AFD4AC2B63}"/>
              </a:ext>
            </a:extLst>
          </p:cNvPr>
          <p:cNvPicPr/>
          <p:nvPr/>
        </p:nvPicPr>
        <p:blipFill rotWithShape="1">
          <a:blip r:embed="rId5"/>
          <a:srcRect l="17692" t="11600" r="18486"/>
          <a:stretch/>
        </p:blipFill>
        <p:spPr bwMode="auto">
          <a:xfrm>
            <a:off x="1248489" y="1711570"/>
            <a:ext cx="6348091" cy="439561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88508995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ovéPole 7">
            <a:extLst>
              <a:ext uri="{FF2B5EF4-FFF2-40B4-BE49-F238E27FC236}">
                <a16:creationId xmlns:a16="http://schemas.microsoft.com/office/drawing/2014/main" id="{6A9421F5-A286-49C4-A1BB-7BEC5479D49C}"/>
              </a:ext>
            </a:extLst>
          </p:cNvPr>
          <p:cNvSpPr txBox="1"/>
          <p:nvPr/>
        </p:nvSpPr>
        <p:spPr>
          <a:xfrm>
            <a:off x="3691156" y="645941"/>
            <a:ext cx="4572000" cy="993349"/>
          </a:xfrm>
          <a:prstGeom prst="rect">
            <a:avLst/>
          </a:prstGeom>
          <a:noFill/>
        </p:spPr>
        <p:txBody>
          <a:bodyPr wrap="square">
            <a:spAutoFit/>
          </a:bodyPr>
          <a:lstStyle/>
          <a:p>
            <a:pPr marL="0" marR="0" lvl="1" indent="0" algn="l" defTabSz="914400" rtl="0" eaLnBrk="1" fontAlgn="auto" latinLnBrk="0" hangingPunct="1">
              <a:lnSpc>
                <a:spcPct val="300000"/>
              </a:lnSpc>
              <a:spcBef>
                <a:spcPts val="0"/>
              </a:spcBef>
              <a:spcAft>
                <a:spcPts val="0"/>
              </a:spcAft>
              <a:buClr>
                <a:srgbClr val="1D70B8"/>
              </a:buClr>
              <a:buSzTx/>
              <a:buFont typeface="Arial"/>
              <a:buNone/>
              <a:tabLst/>
              <a:defRPr/>
            </a:pPr>
            <a:r>
              <a:rPr kumimoji="0" lang="cs-CZ" sz="2400" b="0" i="0" u="none" strike="noStrike" kern="0" cap="none" spc="0" normalizeH="0" baseline="0" noProof="0">
                <a:ln>
                  <a:noFill/>
                </a:ln>
                <a:solidFill>
                  <a:schemeClr val="bg1"/>
                </a:solidFill>
                <a:effectLst/>
                <a:uLnTx/>
                <a:uFillTx/>
                <a:latin typeface="Arial" panose="020B0604020202020204" pitchFamily="34" charset="0"/>
                <a:cs typeface="Arial" panose="020B0604020202020204" pitchFamily="34" charset="0"/>
                <a:sym typeface="Arial"/>
                <a:hlinkClick r:id="rId2">
                  <a:extLst>
                    <a:ext uri="{A12FA001-AC4F-418D-AE19-62706E023703}">
                      <ahyp:hlinkClr xmlns:ahyp="http://schemas.microsoft.com/office/drawing/2018/hyperlinkcolor" val="tx"/>
                    </a:ext>
                  </a:extLst>
                </a:hlinkClick>
              </a:rPr>
              <a:t>www.irop.mmr.cz</a:t>
            </a:r>
            <a:endParaRPr kumimoji="0" lang="cs-CZ" sz="2400" b="0" i="0" u="none" strike="noStrike" kern="0" cap="none" spc="0" normalizeH="0" baseline="0" noProof="0">
              <a:ln>
                <a:noFill/>
              </a:ln>
              <a:solidFill>
                <a:schemeClr val="bg1"/>
              </a:solidFill>
              <a:effectLst/>
              <a:uLnTx/>
              <a:uFillTx/>
              <a:latin typeface="Arial" panose="020B0604020202020204" pitchFamily="34" charset="0"/>
              <a:cs typeface="Arial" panose="020B0604020202020204" pitchFamily="34" charset="0"/>
              <a:sym typeface="Arial"/>
            </a:endParaRPr>
          </a:p>
        </p:txBody>
      </p:sp>
      <p:sp>
        <p:nvSpPr>
          <p:cNvPr id="12" name="TextovéPole 11">
            <a:extLst>
              <a:ext uri="{FF2B5EF4-FFF2-40B4-BE49-F238E27FC236}">
                <a16:creationId xmlns:a16="http://schemas.microsoft.com/office/drawing/2014/main" id="{93D632FF-1EE0-44FB-A0CC-2C8B3C695014}"/>
              </a:ext>
            </a:extLst>
          </p:cNvPr>
          <p:cNvSpPr txBox="1"/>
          <p:nvPr/>
        </p:nvSpPr>
        <p:spPr>
          <a:xfrm>
            <a:off x="1248489" y="557841"/>
            <a:ext cx="6913372" cy="584775"/>
          </a:xfrm>
          <a:prstGeom prst="rect">
            <a:avLst/>
          </a:prstGeom>
          <a:noFill/>
        </p:spPr>
        <p:txBody>
          <a:bodyPr wrap="square" rtlCol="0">
            <a:spAutoFit/>
          </a:bodyPr>
          <a:lstStyle/>
          <a:p>
            <a:pPr algn="ctr"/>
            <a:r>
              <a:rPr lang="cs-CZ" sz="3200" b="1">
                <a:solidFill>
                  <a:schemeClr val="bg1"/>
                </a:solidFill>
                <a:latin typeface="Arial" panose="020B0604020202020204" pitchFamily="34" charset="0"/>
                <a:cs typeface="Arial" panose="020B0604020202020204" pitchFamily="34" charset="0"/>
              </a:rPr>
              <a:t>Informace o IROP 2021 - 2027</a:t>
            </a:r>
          </a:p>
        </p:txBody>
      </p:sp>
      <p:pic>
        <p:nvPicPr>
          <p:cNvPr id="13" name="Grafický objekt 12" descr="Internet">
            <a:extLst>
              <a:ext uri="{FF2B5EF4-FFF2-40B4-BE49-F238E27FC236}">
                <a16:creationId xmlns:a16="http://schemas.microsoft.com/office/drawing/2014/main" id="{248CD4F9-4D0A-4DD6-8E8F-B37F9488ADB6}"/>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865900" y="1052110"/>
            <a:ext cx="723961" cy="723961"/>
          </a:xfrm>
          <a:prstGeom prst="rect">
            <a:avLst/>
          </a:prstGeom>
        </p:spPr>
      </p:pic>
      <p:pic>
        <p:nvPicPr>
          <p:cNvPr id="7" name="Obrázek 6">
            <a:extLst>
              <a:ext uri="{FF2B5EF4-FFF2-40B4-BE49-F238E27FC236}">
                <a16:creationId xmlns:a16="http://schemas.microsoft.com/office/drawing/2014/main" id="{2D55753A-FF3E-423F-AF86-6B736F92D9AA}"/>
              </a:ext>
            </a:extLst>
          </p:cNvPr>
          <p:cNvPicPr>
            <a:picLocks noChangeAspect="1"/>
          </p:cNvPicPr>
          <p:nvPr/>
        </p:nvPicPr>
        <p:blipFill>
          <a:blip r:embed="rId5"/>
          <a:stretch>
            <a:fillRect/>
          </a:stretch>
        </p:blipFill>
        <p:spPr>
          <a:xfrm>
            <a:off x="1248489" y="1727390"/>
            <a:ext cx="6702950" cy="4383544"/>
          </a:xfrm>
          <a:prstGeom prst="rect">
            <a:avLst/>
          </a:prstGeom>
        </p:spPr>
      </p:pic>
    </p:spTree>
    <p:extLst>
      <p:ext uri="{BB962C8B-B14F-4D97-AF65-F5344CB8AC3E}">
        <p14:creationId xmlns:p14="http://schemas.microsoft.com/office/powerpoint/2010/main" val="185212149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68A737-6413-1046-BFA6-F6A3779A8C3F}"/>
              </a:ext>
            </a:extLst>
          </p:cNvPr>
          <p:cNvSpPr txBox="1">
            <a:spLocks/>
          </p:cNvSpPr>
          <p:nvPr/>
        </p:nvSpPr>
        <p:spPr>
          <a:xfrm>
            <a:off x="990600" y="927335"/>
            <a:ext cx="7410450" cy="2206390"/>
          </a:xfrm>
          <a:prstGeom prst="rect">
            <a:avLst/>
          </a:prstGeom>
        </p:spPr>
        <p:txBody>
          <a:bodyP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5000">
                <a:solidFill>
                  <a:schemeClr val="bg1"/>
                </a:solidFill>
                <a:latin typeface="Arial" panose="020B0604020202020204" pitchFamily="34" charset="0"/>
                <a:cs typeface="Arial" panose="020B0604020202020204" pitchFamily="34" charset="0"/>
              </a:rPr>
              <a:t>Metodické změny </a:t>
            </a:r>
          </a:p>
          <a:p>
            <a:pPr algn="ctr"/>
            <a:r>
              <a:rPr lang="cs-CZ" sz="5000">
                <a:solidFill>
                  <a:schemeClr val="bg1"/>
                </a:solidFill>
                <a:latin typeface="Arial" panose="020B0604020202020204" pitchFamily="34" charset="0"/>
                <a:cs typeface="Arial" panose="020B0604020202020204" pitchFamily="34" charset="0"/>
              </a:rPr>
              <a:t>v IROP 2021 - 2027</a:t>
            </a:r>
            <a:endParaRPr lang="cs-CZ">
              <a:solidFill>
                <a:schemeClr val="bg1"/>
              </a:solidFill>
              <a:latin typeface="Arial" panose="020B0604020202020204" pitchFamily="34" charset="0"/>
              <a:cs typeface="Arial" panose="020B0604020202020204" pitchFamily="34" charset="0"/>
            </a:endParaRPr>
          </a:p>
        </p:txBody>
      </p:sp>
      <p:sp>
        <p:nvSpPr>
          <p:cNvPr id="4" name="Text Placeholder 4">
            <a:extLst>
              <a:ext uri="{FF2B5EF4-FFF2-40B4-BE49-F238E27FC236}">
                <a16:creationId xmlns:a16="http://schemas.microsoft.com/office/drawing/2014/main" id="{9A93C5EC-424C-AC4D-B30E-0A1EDBAEB96F}"/>
              </a:ext>
            </a:extLst>
          </p:cNvPr>
          <p:cNvSpPr txBox="1">
            <a:spLocks/>
          </p:cNvSpPr>
          <p:nvPr/>
        </p:nvSpPr>
        <p:spPr>
          <a:xfrm>
            <a:off x="895350" y="4752975"/>
            <a:ext cx="6408504" cy="542925"/>
          </a:xfrm>
          <a:prstGeom prst="rect">
            <a:avLst/>
          </a:prstGeom>
        </p:spPr>
        <p:txBody>
          <a:bodyPr>
            <a:normAutofit/>
          </a:bodyPr>
          <a:lstStyle>
            <a:lvl1pPr marL="0" indent="0" algn="l" defTabSz="457200" rtl="0" eaLnBrk="1" latinLnBrk="0" hangingPunct="1">
              <a:lnSpc>
                <a:spcPct val="100000"/>
              </a:lnSpc>
              <a:spcBef>
                <a:spcPct val="20000"/>
              </a:spcBef>
              <a:spcAft>
                <a:spcPts val="200"/>
              </a:spcAft>
              <a:buFont typeface="Arial"/>
              <a:buNone/>
              <a:defRPr sz="1800" kern="1200">
                <a:solidFill>
                  <a:schemeClr val="tx1"/>
                </a:solidFill>
                <a:latin typeface="+mn-lt"/>
                <a:ea typeface="+mn-ea"/>
                <a:cs typeface="+mn-cs"/>
              </a:defRPr>
            </a:lvl1pPr>
            <a:lvl2pPr marL="454025" indent="-187325" algn="l" defTabSz="457200" rtl="0" eaLnBrk="1" latinLnBrk="0" hangingPunct="1">
              <a:lnSpc>
                <a:spcPct val="100000"/>
              </a:lnSpc>
              <a:spcBef>
                <a:spcPts val="1680"/>
              </a:spcBef>
              <a:spcAft>
                <a:spcPts val="0"/>
              </a:spcAft>
              <a:buFont typeface="Arial"/>
              <a:buChar char="•"/>
              <a:defRPr sz="2000" b="1" kern="1200">
                <a:solidFill>
                  <a:srgbClr val="00529C"/>
                </a:solidFill>
                <a:latin typeface="+mn-lt"/>
                <a:ea typeface="+mn-ea"/>
                <a:cs typeface="+mn-cs"/>
              </a:defRPr>
            </a:lvl2pPr>
            <a:lvl3pPr marL="720725" indent="-187325" algn="l" defTabSz="457200" rtl="0" eaLnBrk="1" latinLnBrk="0" hangingPunct="1">
              <a:lnSpc>
                <a:spcPct val="100000"/>
              </a:lnSpc>
              <a:spcBef>
                <a:spcPts val="700"/>
              </a:spcBef>
              <a:spcAft>
                <a:spcPts val="0"/>
              </a:spcAft>
              <a:buFont typeface="Arial"/>
              <a:buChar char="•"/>
              <a:defRPr sz="1600" kern="1200">
                <a:solidFill>
                  <a:schemeClr val="tx1"/>
                </a:solidFill>
                <a:latin typeface="+mn-lt"/>
                <a:ea typeface="+mn-ea"/>
                <a:cs typeface="+mn-cs"/>
              </a:defRPr>
            </a:lvl3pPr>
            <a:lvl4pPr marL="987425" indent="-187325"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4pPr>
            <a:lvl5pPr marL="1254125" indent="-173038"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cs-CZ" dirty="0">
                <a:solidFill>
                  <a:schemeClr val="bg1"/>
                </a:solidFill>
                <a:latin typeface="Arial" panose="020B0604020202020204" pitchFamily="34" charset="0"/>
                <a:cs typeface="Arial" panose="020B0604020202020204" pitchFamily="34" charset="0"/>
              </a:rPr>
              <a:t>Ing. Marie Míšková, ředitelka ÚO IROP pro Karlovarský kraj</a:t>
            </a:r>
          </a:p>
          <a:p>
            <a:endParaRPr lang="en-US" dirty="0"/>
          </a:p>
        </p:txBody>
      </p:sp>
    </p:spTree>
    <p:extLst>
      <p:ext uri="{BB962C8B-B14F-4D97-AF65-F5344CB8AC3E}">
        <p14:creationId xmlns:p14="http://schemas.microsoft.com/office/powerpoint/2010/main" val="38932048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65C60473-6D8C-464B-9745-3FB73D6BEA84}"/>
              </a:ext>
            </a:extLst>
          </p:cNvPr>
          <p:cNvSpPr txBox="1"/>
          <p:nvPr/>
        </p:nvSpPr>
        <p:spPr>
          <a:xfrm>
            <a:off x="835305" y="1646428"/>
            <a:ext cx="7706289" cy="4792594"/>
          </a:xfrm>
          <a:prstGeom prst="rect">
            <a:avLst/>
          </a:prstGeom>
          <a:noFill/>
        </p:spPr>
        <p:txBody>
          <a:bodyPr wrap="square" lIns="91440" tIns="45720" rIns="91440" bIns="45720" anchor="t">
            <a:spAutoFit/>
          </a:bodyPr>
          <a:lstStyle/>
          <a:p>
            <a:pPr marL="285750" indent="-285750" algn="just" fontAlgn="base">
              <a:buFont typeface="Arial" panose="020B0604020202020204" pitchFamily="34" charset="0"/>
              <a:buChar char="•"/>
            </a:pPr>
            <a:r>
              <a:rPr lang="cs-CZ" sz="1600" b="1" u="sng">
                <a:solidFill>
                  <a:schemeClr val="bg1"/>
                </a:solidFill>
              </a:rPr>
              <a:t>Obecná pravidla pro žadatele a příjemce 2021-2027</a:t>
            </a:r>
          </a:p>
          <a:p>
            <a:pPr marL="742950" lvl="1" indent="-285750" algn="just" fontAlgn="base">
              <a:buFont typeface="Arial" panose="020B0604020202020204" pitchFamily="34" charset="0"/>
              <a:buChar char="•"/>
            </a:pPr>
            <a:r>
              <a:rPr lang="cs-CZ" sz="1600">
                <a:solidFill>
                  <a:schemeClr val="bg1"/>
                </a:solidFill>
              </a:rPr>
              <a:t>První verze byla vydána dne 1. dubna 2022</a:t>
            </a:r>
          </a:p>
          <a:p>
            <a:pPr marL="742950" lvl="1" indent="-285750" algn="just" fontAlgn="base">
              <a:buFont typeface="Arial" panose="020B0604020202020204" pitchFamily="34" charset="0"/>
              <a:buChar char="•"/>
            </a:pPr>
            <a:r>
              <a:rPr lang="cs-CZ" sz="1600">
                <a:solidFill>
                  <a:schemeClr val="bg1"/>
                </a:solidFill>
              </a:rPr>
              <a:t>Aktuální verze, vč. příloh dostupná na: </a:t>
            </a:r>
            <a:r>
              <a:rPr lang="cs-CZ" sz="1600">
                <a:solidFill>
                  <a:schemeClr val="bg1"/>
                </a:solidFill>
                <a:hlinkClick r:id="rId2">
                  <a:extLst>
                    <a:ext uri="{A12FA001-AC4F-418D-AE19-62706E023703}">
                      <ahyp:hlinkClr xmlns:ahyp="http://schemas.microsoft.com/office/drawing/2018/hyperlinkcolor" val="tx"/>
                    </a:ext>
                  </a:extLst>
                </a:hlinkClick>
              </a:rPr>
              <a:t>https://irop.mmr.cz/cs/irop-2021-2027/dokumenty</a:t>
            </a:r>
            <a:endParaRPr lang="cs-CZ" sz="1600">
              <a:solidFill>
                <a:schemeClr val="bg1"/>
              </a:solidFill>
              <a:cs typeface="Arial"/>
            </a:endParaRPr>
          </a:p>
          <a:p>
            <a:pPr lvl="1" algn="just" fontAlgn="base"/>
            <a:endParaRPr lang="cs-CZ" sz="1600">
              <a:solidFill>
                <a:schemeClr val="bg1"/>
              </a:solidFill>
            </a:endParaRPr>
          </a:p>
          <a:p>
            <a:pPr marL="285750" indent="-285750" algn="just" rtl="0" fontAlgn="base">
              <a:buFont typeface="Arial" panose="020B0604020202020204" pitchFamily="34" charset="0"/>
              <a:buChar char="•"/>
            </a:pPr>
            <a:r>
              <a:rPr lang="cs-CZ" sz="1600" b="1" u="sng">
                <a:solidFill>
                  <a:schemeClr val="bg1"/>
                </a:solidFill>
              </a:rPr>
              <a:t>Vydán Metodický pokyn pro oblast zadávání zakázek</a:t>
            </a:r>
          </a:p>
          <a:p>
            <a:pPr marL="742950" lvl="1" indent="-285750" algn="just" fontAlgn="base">
              <a:buFont typeface="Arial" panose="020B0604020202020204" pitchFamily="34" charset="0"/>
              <a:buChar char="•"/>
            </a:pPr>
            <a:r>
              <a:rPr lang="cs-CZ" sz="1600">
                <a:solidFill>
                  <a:schemeClr val="bg1"/>
                </a:solidFill>
              </a:rPr>
              <a:t>Definovány zákl. povinnosti zadavatelů v oblasti zadávání zakázek nespadajících pod působnost zák. č. 134/2016</a:t>
            </a:r>
          </a:p>
          <a:p>
            <a:pPr marL="742950" lvl="1" indent="-285750" algn="just" fontAlgn="base">
              <a:buFont typeface="Arial" panose="020B0604020202020204" pitchFamily="34" charset="0"/>
              <a:buChar char="•"/>
            </a:pPr>
            <a:r>
              <a:rPr lang="cs-CZ" sz="1600" u="sng">
                <a:solidFill>
                  <a:schemeClr val="bg1"/>
                </a:solidFill>
              </a:rPr>
              <a:t>Nejdůležitější změny</a:t>
            </a:r>
            <a:r>
              <a:rPr lang="cs-CZ" sz="1600">
                <a:solidFill>
                  <a:schemeClr val="bg1"/>
                </a:solidFill>
              </a:rPr>
              <a:t>:</a:t>
            </a:r>
          </a:p>
          <a:p>
            <a:pPr marL="1200150" lvl="2" indent="-285750" algn="just" fontAlgn="base">
              <a:buFont typeface="Arial" panose="020B0604020202020204" pitchFamily="34" charset="0"/>
              <a:buChar char="•"/>
            </a:pPr>
            <a:r>
              <a:rPr lang="cs-CZ" sz="1600">
                <a:solidFill>
                  <a:schemeClr val="bg1"/>
                </a:solidFill>
              </a:rPr>
              <a:t>výslovně požadováno, aby profil zadavatele používaný příjemci byl certifikován, resp. aby byl uveden na seznamu certifikovaných profilů (bod 7.1.2)</a:t>
            </a:r>
          </a:p>
          <a:p>
            <a:pPr marL="1200150" lvl="2" indent="-285750" algn="just" fontAlgn="base">
              <a:buFont typeface="Arial" panose="020B0604020202020204" pitchFamily="34" charset="0"/>
              <a:buChar char="•"/>
            </a:pPr>
            <a:r>
              <a:rPr lang="cs-CZ" sz="1600">
                <a:solidFill>
                  <a:schemeClr val="bg1"/>
                </a:solidFill>
              </a:rPr>
              <a:t>v režimu zjednodušeného vykazování výdajů nebudou příjemci muset podle MPZ postupovat (bod 4.4)</a:t>
            </a:r>
          </a:p>
          <a:p>
            <a:pPr marL="742950" lvl="1" indent="-285750" algn="just" fontAlgn="base">
              <a:buFont typeface="Arial" panose="020B0604020202020204" pitchFamily="34" charset="0"/>
              <a:buChar char="•"/>
            </a:pPr>
            <a:r>
              <a:rPr lang="cs-CZ" sz="1600">
                <a:solidFill>
                  <a:schemeClr val="bg1"/>
                </a:solidFill>
              </a:rPr>
              <a:t>Aktuální verze dostupná na: </a:t>
            </a:r>
            <a:r>
              <a:rPr lang="cs-CZ" sz="1600">
                <a:solidFill>
                  <a:srgbClr val="CCCCCC"/>
                </a:solidFill>
                <a:hlinkClick r:id="rId3">
                  <a:extLst>
                    <a:ext uri="{A12FA001-AC4F-418D-AE19-62706E023703}">
                      <ahyp:hlinkClr xmlns:ahyp="http://schemas.microsoft.com/office/drawing/2018/hyperlinkcolor" val="tx"/>
                    </a:ext>
                  </a:extLst>
                </a:hlinkClick>
              </a:rPr>
              <a:t>https://www.dotaceeu.cz/cs/evropske-fondy-v-cr/kohezni-politika-po-roce-2020/metodicke-dokumenty/metodicke-dokumenty-v-gesci-mmr-cr/metodicky-pokyn-pro-oblast-zadavani-zakazek</a:t>
            </a:r>
            <a:endParaRPr lang="cs-CZ" sz="1600">
              <a:solidFill>
                <a:srgbClr val="CCCCCC"/>
              </a:solidFill>
              <a:cs typeface="Arial"/>
            </a:endParaRPr>
          </a:p>
          <a:p>
            <a:pPr lvl="1" algn="just" fontAlgn="base"/>
            <a:endParaRPr lang="cs-CZ" sz="1600">
              <a:solidFill>
                <a:schemeClr val="bg1"/>
              </a:solidFill>
            </a:endParaRPr>
          </a:p>
          <a:p>
            <a:pPr marL="342900" lvl="1" algn="just">
              <a:lnSpc>
                <a:spcPct val="120000"/>
              </a:lnSpc>
              <a:spcAft>
                <a:spcPts val="450"/>
              </a:spcAft>
            </a:pPr>
            <a:endParaRPr lang="cs-CZ" sz="1600">
              <a:solidFill>
                <a:schemeClr val="bg1"/>
              </a:solidFill>
              <a:latin typeface="Arial" panose="020B0604020202020204" pitchFamily="34" charset="0"/>
              <a:cs typeface="Arial" panose="020B0604020202020204" pitchFamily="34" charset="0"/>
            </a:endParaRPr>
          </a:p>
        </p:txBody>
      </p:sp>
      <p:sp>
        <p:nvSpPr>
          <p:cNvPr id="4" name="TextovéPole 3">
            <a:extLst>
              <a:ext uri="{FF2B5EF4-FFF2-40B4-BE49-F238E27FC236}">
                <a16:creationId xmlns:a16="http://schemas.microsoft.com/office/drawing/2014/main" id="{011C022E-152D-4B8F-BFFA-40298701C19A}"/>
              </a:ext>
            </a:extLst>
          </p:cNvPr>
          <p:cNvSpPr txBox="1"/>
          <p:nvPr/>
        </p:nvSpPr>
        <p:spPr>
          <a:xfrm>
            <a:off x="502646" y="89938"/>
            <a:ext cx="8138707" cy="1077218"/>
          </a:xfrm>
          <a:prstGeom prst="rect">
            <a:avLst/>
          </a:prstGeom>
          <a:noFill/>
        </p:spPr>
        <p:txBody>
          <a:bodyPr wrap="square" rtlCol="0">
            <a:spAutoFit/>
          </a:bodyPr>
          <a:lstStyle/>
          <a:p>
            <a:pPr algn="ctr" defTabSz="914400">
              <a:buClr>
                <a:srgbClr val="000000"/>
              </a:buClr>
            </a:pPr>
            <a:r>
              <a:rPr lang="cs-CZ" sz="3200" b="1" kern="0">
                <a:solidFill>
                  <a:schemeClr val="bg1"/>
                </a:solidFill>
                <a:cs typeface="Arial" panose="020B0604020202020204" pitchFamily="34" charset="0"/>
                <a:sym typeface="Arial"/>
              </a:rPr>
              <a:t>Změny v administraci projektů</a:t>
            </a:r>
          </a:p>
          <a:p>
            <a:pPr algn="ctr" defTabSz="914400">
              <a:buClr>
                <a:srgbClr val="000000"/>
              </a:buClr>
            </a:pPr>
            <a:r>
              <a:rPr lang="cs-CZ" sz="3200" b="1" kern="0">
                <a:solidFill>
                  <a:schemeClr val="bg1"/>
                </a:solidFill>
                <a:cs typeface="Arial" panose="020B0604020202020204" pitchFamily="34" charset="0"/>
                <a:sym typeface="Arial"/>
              </a:rPr>
              <a:t>Co bude nového?</a:t>
            </a:r>
            <a:r>
              <a:rPr lang="cs-CZ" sz="3200" b="0" i="0">
                <a:solidFill>
                  <a:schemeClr val="bg1"/>
                </a:solidFill>
                <a:effectLst/>
                <a:latin typeface="Arial" panose="020B0604020202020204" pitchFamily="34" charset="0"/>
              </a:rPr>
              <a:t>​</a:t>
            </a:r>
            <a:endParaRPr lang="cs-CZ" sz="3200" b="1" kern="0">
              <a:solidFill>
                <a:schemeClr val="bg1"/>
              </a:solidFill>
              <a:cs typeface="Arial" panose="020B0604020202020204" pitchFamily="34" charset="0"/>
              <a:sym typeface="Arial"/>
            </a:endParaRPr>
          </a:p>
        </p:txBody>
      </p:sp>
    </p:spTree>
    <p:extLst>
      <p:ext uri="{BB962C8B-B14F-4D97-AF65-F5344CB8AC3E}">
        <p14:creationId xmlns:p14="http://schemas.microsoft.com/office/powerpoint/2010/main" val="380636571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65C60473-6D8C-464B-9745-3FB73D6BEA84}"/>
              </a:ext>
            </a:extLst>
          </p:cNvPr>
          <p:cNvSpPr txBox="1"/>
          <p:nvPr/>
        </p:nvSpPr>
        <p:spPr>
          <a:xfrm>
            <a:off x="695274" y="1838816"/>
            <a:ext cx="7946079" cy="3088281"/>
          </a:xfrm>
          <a:prstGeom prst="rect">
            <a:avLst/>
          </a:prstGeom>
          <a:noFill/>
        </p:spPr>
        <p:txBody>
          <a:bodyPr wrap="square">
            <a:spAutoFit/>
          </a:bodyPr>
          <a:lstStyle/>
          <a:p>
            <a:pPr lvl="1" algn="just" fontAlgn="base"/>
            <a:endParaRPr lang="cs-CZ">
              <a:solidFill>
                <a:schemeClr val="bg1"/>
              </a:solidFill>
            </a:endParaRPr>
          </a:p>
          <a:p>
            <a:pPr marL="285750" indent="-285750" algn="just" rtl="0" fontAlgn="base">
              <a:buFont typeface="Arial" panose="020B0604020202020204" pitchFamily="34" charset="0"/>
              <a:buChar char="•"/>
            </a:pPr>
            <a:r>
              <a:rPr lang="cs-CZ" b="1">
                <a:solidFill>
                  <a:schemeClr val="bg1"/>
                </a:solidFill>
              </a:rPr>
              <a:t>Způsobilé výdaje vznikají od 1. 1. 2021 </a:t>
            </a:r>
            <a:r>
              <a:rPr lang="cs-CZ">
                <a:solidFill>
                  <a:schemeClr val="bg1"/>
                </a:solidFill>
              </a:rPr>
              <a:t>(vyjma vybraných aktivit)</a:t>
            </a:r>
            <a:endParaRPr lang="cs-CZ" b="1">
              <a:solidFill>
                <a:schemeClr val="bg1"/>
              </a:solidFill>
            </a:endParaRPr>
          </a:p>
          <a:p>
            <a:pPr algn="just" rtl="0" fontAlgn="base"/>
            <a:endParaRPr lang="cs-CZ" b="1">
              <a:solidFill>
                <a:schemeClr val="bg1"/>
              </a:solidFill>
            </a:endParaRPr>
          </a:p>
          <a:p>
            <a:pPr marL="285750" indent="-285750" algn="just" rtl="0" fontAlgn="base">
              <a:buFont typeface="Arial" panose="020B0604020202020204" pitchFamily="34" charset="0"/>
              <a:buChar char="•"/>
            </a:pPr>
            <a:r>
              <a:rPr lang="cs-CZ" b="1">
                <a:solidFill>
                  <a:schemeClr val="bg1"/>
                </a:solidFill>
              </a:rPr>
              <a:t>Výzvy v IROP 2021 - 2027</a:t>
            </a:r>
          </a:p>
          <a:p>
            <a:pPr marL="600075" lvl="1" indent="-257175" algn="just" fontAlgn="base">
              <a:lnSpc>
                <a:spcPct val="120000"/>
              </a:lnSpc>
              <a:spcAft>
                <a:spcPts val="450"/>
              </a:spcAft>
              <a:buFont typeface="Arial" panose="020B0604020202020204" pitchFamily="34" charset="0"/>
              <a:buChar char="•"/>
            </a:pPr>
            <a:r>
              <a:rPr lang="cs-CZ">
                <a:solidFill>
                  <a:schemeClr val="bg1"/>
                </a:solidFill>
              </a:rPr>
              <a:t>Režim tzv. „průběžných výzev“</a:t>
            </a:r>
          </a:p>
          <a:p>
            <a:pPr marL="600075" lvl="1" indent="-257175" algn="just" fontAlgn="base">
              <a:lnSpc>
                <a:spcPct val="120000"/>
              </a:lnSpc>
              <a:spcAft>
                <a:spcPts val="450"/>
              </a:spcAft>
              <a:buFont typeface="Arial" panose="020B0604020202020204" pitchFamily="34" charset="0"/>
              <a:buChar char="•"/>
            </a:pPr>
            <a:r>
              <a:rPr lang="cs-CZ">
                <a:solidFill>
                  <a:schemeClr val="bg1"/>
                </a:solidFill>
              </a:rPr>
              <a:t>Avíza výzev </a:t>
            </a:r>
            <a:r>
              <a:rPr lang="cs-CZ" u="sng">
                <a:solidFill>
                  <a:srgbClr val="FF0000"/>
                </a:solidFill>
              </a:rPr>
              <a:t>nebudou</a:t>
            </a:r>
            <a:r>
              <a:rPr lang="cs-CZ">
                <a:solidFill>
                  <a:schemeClr val="bg1"/>
                </a:solidFill>
              </a:rPr>
              <a:t> aplikována</a:t>
            </a:r>
          </a:p>
          <a:p>
            <a:pPr marL="600075" lvl="1" indent="-257175" algn="just">
              <a:lnSpc>
                <a:spcPct val="120000"/>
              </a:lnSpc>
              <a:spcAft>
                <a:spcPts val="450"/>
              </a:spcAft>
              <a:buFont typeface="Arial" panose="020B0604020202020204" pitchFamily="34" charset="0"/>
              <a:buChar char="•"/>
            </a:pPr>
            <a:r>
              <a:rPr lang="cs-CZ">
                <a:solidFill>
                  <a:schemeClr val="bg1"/>
                </a:solidFill>
              </a:rPr>
              <a:t>Vyhlašování výzev s povinným schválením záměrů v RAP</a:t>
            </a:r>
            <a:endParaRPr lang="cs-CZ" b="1">
              <a:solidFill>
                <a:schemeClr val="bg1"/>
              </a:solidFill>
              <a:latin typeface="Arial" panose="020B0604020202020204" pitchFamily="34" charset="0"/>
              <a:cs typeface="Arial" panose="020B0604020202020204" pitchFamily="34" charset="0"/>
            </a:endParaRPr>
          </a:p>
          <a:p>
            <a:pPr marL="285750" lvl="1" indent="-285750" algn="just">
              <a:lnSpc>
                <a:spcPct val="120000"/>
              </a:lnSpc>
              <a:spcAft>
                <a:spcPts val="450"/>
              </a:spcAft>
              <a:buFont typeface="Arial" panose="020B0604020202020204" pitchFamily="34" charset="0"/>
              <a:buChar char="•"/>
            </a:pPr>
            <a:r>
              <a:rPr lang="cs-CZ" b="1">
                <a:solidFill>
                  <a:schemeClr val="bg1"/>
                </a:solidFill>
              </a:rPr>
              <a:t>Žadatelé nebudou povinni zpracovávat CBA v žádostech o podporu</a:t>
            </a:r>
          </a:p>
          <a:p>
            <a:pPr marL="342900" lvl="1" algn="just">
              <a:lnSpc>
                <a:spcPct val="120000"/>
              </a:lnSpc>
              <a:spcAft>
                <a:spcPts val="450"/>
              </a:spcAft>
            </a:pPr>
            <a:endParaRPr lang="cs-CZ">
              <a:solidFill>
                <a:schemeClr val="bg1"/>
              </a:solidFill>
              <a:latin typeface="Arial" panose="020B0604020202020204" pitchFamily="34" charset="0"/>
              <a:cs typeface="Arial" panose="020B0604020202020204" pitchFamily="34" charset="0"/>
            </a:endParaRPr>
          </a:p>
        </p:txBody>
      </p:sp>
      <p:sp>
        <p:nvSpPr>
          <p:cNvPr id="4" name="TextovéPole 3">
            <a:extLst>
              <a:ext uri="{FF2B5EF4-FFF2-40B4-BE49-F238E27FC236}">
                <a16:creationId xmlns:a16="http://schemas.microsoft.com/office/drawing/2014/main" id="{011C022E-152D-4B8F-BFFA-40298701C19A}"/>
              </a:ext>
            </a:extLst>
          </p:cNvPr>
          <p:cNvSpPr txBox="1"/>
          <p:nvPr/>
        </p:nvSpPr>
        <p:spPr>
          <a:xfrm>
            <a:off x="502646" y="89938"/>
            <a:ext cx="8138707" cy="1077218"/>
          </a:xfrm>
          <a:prstGeom prst="rect">
            <a:avLst/>
          </a:prstGeom>
          <a:noFill/>
        </p:spPr>
        <p:txBody>
          <a:bodyPr wrap="square" rtlCol="0">
            <a:spAutoFit/>
          </a:bodyPr>
          <a:lstStyle/>
          <a:p>
            <a:pPr algn="ctr" defTabSz="914400">
              <a:buClr>
                <a:srgbClr val="000000"/>
              </a:buClr>
            </a:pPr>
            <a:r>
              <a:rPr lang="cs-CZ" sz="3200" b="1" kern="0">
                <a:solidFill>
                  <a:schemeClr val="bg1"/>
                </a:solidFill>
                <a:cs typeface="Arial" panose="020B0604020202020204" pitchFamily="34" charset="0"/>
                <a:sym typeface="Arial"/>
              </a:rPr>
              <a:t>Změny v administraci projektů</a:t>
            </a:r>
          </a:p>
          <a:p>
            <a:pPr algn="ctr" defTabSz="914400">
              <a:buClr>
                <a:srgbClr val="000000"/>
              </a:buClr>
            </a:pPr>
            <a:r>
              <a:rPr lang="cs-CZ" sz="3200" b="1" kern="0">
                <a:solidFill>
                  <a:schemeClr val="bg1"/>
                </a:solidFill>
                <a:cs typeface="Arial" panose="020B0604020202020204" pitchFamily="34" charset="0"/>
                <a:sym typeface="Arial"/>
              </a:rPr>
              <a:t>Co bude nového?</a:t>
            </a:r>
            <a:r>
              <a:rPr lang="cs-CZ" sz="3200" b="0" i="0">
                <a:solidFill>
                  <a:schemeClr val="bg1"/>
                </a:solidFill>
                <a:effectLst/>
                <a:latin typeface="Arial" panose="020B0604020202020204" pitchFamily="34" charset="0"/>
              </a:rPr>
              <a:t>​</a:t>
            </a:r>
            <a:endParaRPr lang="cs-CZ" sz="3200" b="1" kern="0">
              <a:solidFill>
                <a:schemeClr val="bg1"/>
              </a:solidFill>
              <a:cs typeface="Arial" panose="020B0604020202020204" pitchFamily="34" charset="0"/>
              <a:sym typeface="Arial"/>
            </a:endParaRPr>
          </a:p>
        </p:txBody>
      </p:sp>
    </p:spTree>
    <p:extLst>
      <p:ext uri="{BB962C8B-B14F-4D97-AF65-F5344CB8AC3E}">
        <p14:creationId xmlns:p14="http://schemas.microsoft.com/office/powerpoint/2010/main" val="95728129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65C60473-6D8C-464B-9745-3FB73D6BEA84}"/>
              </a:ext>
            </a:extLst>
          </p:cNvPr>
          <p:cNvSpPr txBox="1"/>
          <p:nvPr/>
        </p:nvSpPr>
        <p:spPr>
          <a:xfrm>
            <a:off x="502646" y="1268469"/>
            <a:ext cx="7646272" cy="4849020"/>
          </a:xfrm>
          <a:prstGeom prst="rect">
            <a:avLst/>
          </a:prstGeom>
          <a:noFill/>
        </p:spPr>
        <p:txBody>
          <a:bodyPr wrap="square" lIns="91440" tIns="45720" rIns="91440" bIns="45720" anchor="t">
            <a:spAutoFit/>
          </a:bodyPr>
          <a:lstStyle/>
          <a:p>
            <a:pPr marL="342900" lvl="1">
              <a:lnSpc>
                <a:spcPct val="120000"/>
              </a:lnSpc>
              <a:spcAft>
                <a:spcPts val="450"/>
              </a:spcAft>
            </a:pPr>
            <a:endParaRPr lang="cs-CZ" sz="1600">
              <a:solidFill>
                <a:schemeClr val="bg1"/>
              </a:solidFill>
            </a:endParaRPr>
          </a:p>
          <a:p>
            <a:pPr>
              <a:lnSpc>
                <a:spcPct val="120000"/>
              </a:lnSpc>
              <a:spcAft>
                <a:spcPts val="450"/>
              </a:spcAft>
            </a:pPr>
            <a:r>
              <a:rPr lang="cs-CZ" sz="1600" b="1" u="sng">
                <a:solidFill>
                  <a:schemeClr val="bg1"/>
                </a:solidFill>
              </a:rPr>
              <a:t>Hodnocení žádostí</a:t>
            </a:r>
            <a:endParaRPr lang="cs-CZ" sz="1600" b="1" u="sng">
              <a:solidFill>
                <a:schemeClr val="bg1"/>
              </a:solidFill>
              <a:cs typeface="Arial"/>
            </a:endParaRPr>
          </a:p>
          <a:p>
            <a:pPr marL="600075" lvl="1" indent="-257175">
              <a:lnSpc>
                <a:spcPct val="120000"/>
              </a:lnSpc>
              <a:spcAft>
                <a:spcPts val="450"/>
              </a:spcAft>
              <a:buFont typeface="Arial" panose="020B0604020202020204" pitchFamily="34" charset="0"/>
              <a:buChar char="•"/>
            </a:pPr>
            <a:r>
              <a:rPr lang="cs-CZ" sz="1600">
                <a:solidFill>
                  <a:schemeClr val="bg1"/>
                </a:solidFill>
              </a:rPr>
              <a:t>Kontrola formálních náležitostí a přijatelnosti, ex-ante analýza rizik/kontrola</a:t>
            </a:r>
            <a:endParaRPr lang="cs-CZ" sz="1600">
              <a:solidFill>
                <a:schemeClr val="bg1"/>
              </a:solidFill>
              <a:cs typeface="Arial"/>
            </a:endParaRPr>
          </a:p>
          <a:p>
            <a:pPr lvl="1">
              <a:lnSpc>
                <a:spcPct val="120000"/>
              </a:lnSpc>
              <a:spcAft>
                <a:spcPts val="450"/>
              </a:spcAft>
            </a:pPr>
            <a:r>
              <a:rPr lang="cs-CZ" sz="1600">
                <a:solidFill>
                  <a:schemeClr val="bg1"/>
                </a:solidFill>
              </a:rPr>
              <a:t>	→ průběžné doporučování projektů k vydání Rozhodnutí o poskytnutí 	 	     dotace do výše alokace výzvy</a:t>
            </a:r>
            <a:endParaRPr lang="cs-CZ" sz="1600">
              <a:solidFill>
                <a:schemeClr val="bg1"/>
              </a:solidFill>
              <a:cs typeface="Arial"/>
            </a:endParaRPr>
          </a:p>
          <a:p>
            <a:pPr marL="600075" lvl="1" indent="-257175">
              <a:lnSpc>
                <a:spcPct val="120000"/>
              </a:lnSpc>
              <a:spcAft>
                <a:spcPts val="450"/>
              </a:spcAft>
              <a:buFont typeface="Arial" panose="020B0604020202020204" pitchFamily="34" charset="0"/>
              <a:buChar char="•"/>
            </a:pPr>
            <a:r>
              <a:rPr lang="cs-CZ" sz="1600">
                <a:solidFill>
                  <a:schemeClr val="bg1"/>
                </a:solidFill>
              </a:rPr>
              <a:t>Veškeré žádosti o podporu se budou hodnotit na Centru</a:t>
            </a:r>
            <a:endParaRPr lang="cs-CZ" sz="1600">
              <a:solidFill>
                <a:schemeClr val="bg1"/>
              </a:solidFill>
              <a:cs typeface="Arial"/>
            </a:endParaRPr>
          </a:p>
          <a:p>
            <a:pPr marL="685800" lvl="2">
              <a:lnSpc>
                <a:spcPct val="120000"/>
              </a:lnSpc>
              <a:spcAft>
                <a:spcPts val="450"/>
              </a:spcAft>
            </a:pPr>
            <a:r>
              <a:rPr lang="cs-CZ" sz="1600">
                <a:solidFill>
                  <a:schemeClr val="bg1"/>
                </a:solidFill>
              </a:rPr>
              <a:t>	→ včetně výzev podávaných v rámci výzev MAS/ITI</a:t>
            </a:r>
            <a:endParaRPr lang="cs-CZ" sz="1600">
              <a:solidFill>
                <a:schemeClr val="bg1"/>
              </a:solidFill>
              <a:cs typeface="Arial"/>
            </a:endParaRPr>
          </a:p>
          <a:p>
            <a:pPr marL="600075" lvl="1" indent="-257175">
              <a:lnSpc>
                <a:spcPct val="120000"/>
              </a:lnSpc>
              <a:spcAft>
                <a:spcPts val="450"/>
              </a:spcAft>
              <a:buFont typeface="Arial" panose="020B0604020202020204" pitchFamily="34" charset="0"/>
              <a:buChar char="•"/>
            </a:pPr>
            <a:r>
              <a:rPr lang="cs-CZ" sz="1600">
                <a:solidFill>
                  <a:schemeClr val="bg1"/>
                </a:solidFill>
              </a:rPr>
              <a:t>Požadované dokumenty k žádosti o podporu</a:t>
            </a:r>
            <a:endParaRPr lang="cs-CZ" sz="1600">
              <a:solidFill>
                <a:schemeClr val="bg1"/>
              </a:solidFill>
              <a:cs typeface="Arial"/>
            </a:endParaRPr>
          </a:p>
          <a:p>
            <a:pPr marL="685800" lvl="2">
              <a:lnSpc>
                <a:spcPct val="120000"/>
              </a:lnSpc>
              <a:spcAft>
                <a:spcPts val="450"/>
              </a:spcAft>
            </a:pPr>
            <a:r>
              <a:rPr lang="cs-CZ" sz="1600">
                <a:solidFill>
                  <a:schemeClr val="bg1"/>
                </a:solidFill>
              </a:rPr>
              <a:t>	→ definovány ve Specifických pravidlech každé výzvy </a:t>
            </a:r>
            <a:endParaRPr lang="cs-CZ" sz="1600">
              <a:solidFill>
                <a:schemeClr val="bg1"/>
              </a:solidFill>
              <a:cs typeface="Arial"/>
            </a:endParaRPr>
          </a:p>
          <a:p>
            <a:pPr marL="600075" lvl="1" indent="-257175">
              <a:lnSpc>
                <a:spcPct val="120000"/>
              </a:lnSpc>
              <a:spcAft>
                <a:spcPts val="450"/>
              </a:spcAft>
              <a:buFont typeface="Arial" panose="020B0604020202020204" pitchFamily="34" charset="0"/>
              <a:buChar char="•"/>
            </a:pPr>
            <a:r>
              <a:rPr lang="cs-CZ" sz="1600">
                <a:solidFill>
                  <a:schemeClr val="bg1"/>
                </a:solidFill>
                <a:latin typeface="Arial"/>
                <a:cs typeface="Arial"/>
              </a:rPr>
              <a:t>Kompletní rozsah KL zveřejněn žadateli ​</a:t>
            </a:r>
          </a:p>
          <a:p>
            <a:pPr marL="685800" lvl="2">
              <a:lnSpc>
                <a:spcPct val="120000"/>
              </a:lnSpc>
              <a:spcAft>
                <a:spcPts val="450"/>
              </a:spcAft>
            </a:pPr>
            <a:r>
              <a:rPr lang="cs-CZ" sz="1600">
                <a:solidFill>
                  <a:schemeClr val="bg1"/>
                </a:solidFill>
              </a:rPr>
              <a:t>	→ kritéria formálních náležitostí a přijatelnosti budou uveřejněna na webu Centra (napravitelná x nenapravitelná kritéria)</a:t>
            </a:r>
            <a:endParaRPr lang="cs-CZ" sz="1600">
              <a:solidFill>
                <a:schemeClr val="bg1"/>
              </a:solidFill>
              <a:cs typeface="Arial"/>
            </a:endParaRPr>
          </a:p>
          <a:p>
            <a:pPr lvl="1" fontAlgn="base"/>
            <a:endParaRPr lang="cs-CZ" sz="1600">
              <a:solidFill>
                <a:schemeClr val="bg1"/>
              </a:solidFill>
              <a:latin typeface="Arial" panose="020B0604020202020204" pitchFamily="34" charset="0"/>
            </a:endParaRPr>
          </a:p>
          <a:p>
            <a:pPr lvl="1">
              <a:lnSpc>
                <a:spcPct val="150000"/>
              </a:lnSpc>
              <a:buClr>
                <a:srgbClr val="1D70B8"/>
              </a:buClr>
            </a:pPr>
            <a:endParaRPr lang="cs-CZ" sz="1600">
              <a:solidFill>
                <a:schemeClr val="bg1"/>
              </a:solidFill>
              <a:latin typeface="Arial" panose="020B0604020202020204" pitchFamily="34" charset="0"/>
              <a:cs typeface="Arial" panose="020B0604020202020204" pitchFamily="34" charset="0"/>
            </a:endParaRPr>
          </a:p>
        </p:txBody>
      </p:sp>
      <p:sp>
        <p:nvSpPr>
          <p:cNvPr id="4" name="TextovéPole 3">
            <a:extLst>
              <a:ext uri="{FF2B5EF4-FFF2-40B4-BE49-F238E27FC236}">
                <a16:creationId xmlns:a16="http://schemas.microsoft.com/office/drawing/2014/main" id="{011C022E-152D-4B8F-BFFA-40298701C19A}"/>
              </a:ext>
            </a:extLst>
          </p:cNvPr>
          <p:cNvSpPr txBox="1"/>
          <p:nvPr/>
        </p:nvSpPr>
        <p:spPr>
          <a:xfrm>
            <a:off x="502646" y="445046"/>
            <a:ext cx="8138707" cy="1077218"/>
          </a:xfrm>
          <a:prstGeom prst="rect">
            <a:avLst/>
          </a:prstGeom>
          <a:noFill/>
        </p:spPr>
        <p:txBody>
          <a:bodyPr wrap="square" rtlCol="0">
            <a:spAutoFit/>
          </a:bodyPr>
          <a:lstStyle/>
          <a:p>
            <a:pPr algn="ctr" defTabSz="914400">
              <a:buClr>
                <a:srgbClr val="000000"/>
              </a:buClr>
            </a:pPr>
            <a:r>
              <a:rPr lang="cs-CZ" sz="3200" b="1" kern="0">
                <a:solidFill>
                  <a:schemeClr val="bg1"/>
                </a:solidFill>
                <a:cs typeface="Arial" panose="020B0604020202020204" pitchFamily="34" charset="0"/>
                <a:sym typeface="Arial"/>
              </a:rPr>
              <a:t>Změny v administraci projektů</a:t>
            </a:r>
          </a:p>
          <a:p>
            <a:pPr algn="ctr" defTabSz="914400">
              <a:buClr>
                <a:srgbClr val="000000"/>
              </a:buClr>
            </a:pPr>
            <a:r>
              <a:rPr lang="cs-CZ" sz="3200" b="1" kern="0">
                <a:solidFill>
                  <a:schemeClr val="bg1"/>
                </a:solidFill>
                <a:cs typeface="Arial" panose="020B0604020202020204" pitchFamily="34" charset="0"/>
                <a:sym typeface="Arial"/>
              </a:rPr>
              <a:t>Co bude nového?</a:t>
            </a:r>
            <a:r>
              <a:rPr lang="cs-CZ" sz="3200" b="0" i="0">
                <a:solidFill>
                  <a:schemeClr val="bg1"/>
                </a:solidFill>
                <a:effectLst/>
                <a:latin typeface="Arial" panose="020B0604020202020204" pitchFamily="34" charset="0"/>
              </a:rPr>
              <a:t>​</a:t>
            </a:r>
            <a:endParaRPr lang="cs-CZ" sz="3200" b="1" kern="0">
              <a:solidFill>
                <a:schemeClr val="bg1"/>
              </a:solidFill>
              <a:cs typeface="Arial" panose="020B0604020202020204" pitchFamily="34" charset="0"/>
              <a:sym typeface="Arial"/>
            </a:endParaRPr>
          </a:p>
        </p:txBody>
      </p:sp>
    </p:spTree>
    <p:extLst>
      <p:ext uri="{BB962C8B-B14F-4D97-AF65-F5344CB8AC3E}">
        <p14:creationId xmlns:p14="http://schemas.microsoft.com/office/powerpoint/2010/main" val="40218086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65C60473-6D8C-464B-9745-3FB73D6BEA84}"/>
              </a:ext>
            </a:extLst>
          </p:cNvPr>
          <p:cNvSpPr txBox="1"/>
          <p:nvPr/>
        </p:nvSpPr>
        <p:spPr>
          <a:xfrm>
            <a:off x="956427" y="1996051"/>
            <a:ext cx="7007487" cy="3832331"/>
          </a:xfrm>
          <a:prstGeom prst="rect">
            <a:avLst/>
          </a:prstGeom>
          <a:noFill/>
        </p:spPr>
        <p:txBody>
          <a:bodyPr wrap="square" lIns="91440" tIns="45720" rIns="91440" bIns="45720" anchor="t">
            <a:spAutoFit/>
          </a:bodyPr>
          <a:lstStyle/>
          <a:p>
            <a:pPr fontAlgn="base"/>
            <a:r>
              <a:rPr lang="cs-CZ" sz="1600" b="1" u="sng">
                <a:solidFill>
                  <a:schemeClr val="bg1"/>
                </a:solidFill>
                <a:latin typeface="Arial"/>
                <a:cs typeface="Arial"/>
              </a:rPr>
              <a:t>Fáze realizace projektu</a:t>
            </a:r>
          </a:p>
          <a:p>
            <a:pPr fontAlgn="base"/>
            <a:endParaRPr lang="cs-CZ" sz="1600" b="1">
              <a:solidFill>
                <a:schemeClr val="bg1"/>
              </a:solidFill>
              <a:latin typeface="Arial" panose="020B0604020202020204" pitchFamily="34" charset="0"/>
            </a:endParaRPr>
          </a:p>
          <a:p>
            <a:pPr lvl="1" fontAlgn="base"/>
            <a:r>
              <a:rPr lang="cs-CZ" sz="1600" b="1">
                <a:solidFill>
                  <a:schemeClr val="bg1"/>
                </a:solidFill>
                <a:latin typeface="Arial"/>
                <a:cs typeface="Arial"/>
              </a:rPr>
              <a:t>Zjednodušené metody vykazování</a:t>
            </a:r>
            <a:r>
              <a:rPr lang="en-US" sz="1600" b="1">
                <a:solidFill>
                  <a:schemeClr val="bg1"/>
                </a:solidFill>
                <a:latin typeface="Arial"/>
                <a:cs typeface="Arial"/>
              </a:rPr>
              <a:t>​</a:t>
            </a:r>
            <a:r>
              <a:rPr lang="cs-CZ" sz="1600" b="1">
                <a:solidFill>
                  <a:schemeClr val="bg1"/>
                </a:solidFill>
                <a:latin typeface="Arial"/>
                <a:cs typeface="Arial"/>
              </a:rPr>
              <a:t> - paušál (nepřímé náklady)</a:t>
            </a:r>
            <a:endParaRPr lang="en-US" sz="1600" b="1">
              <a:solidFill>
                <a:schemeClr val="bg1"/>
              </a:solidFill>
              <a:latin typeface="Arial"/>
              <a:cs typeface="Arial"/>
            </a:endParaRPr>
          </a:p>
          <a:p>
            <a:pPr marL="1085850" lvl="2" indent="-171450" fontAlgn="base">
              <a:buFont typeface="Arial" panose="020B0604020202020204" pitchFamily="34" charset="0"/>
              <a:buChar char="•"/>
            </a:pPr>
            <a:r>
              <a:rPr lang="cs-CZ" sz="1600">
                <a:solidFill>
                  <a:schemeClr val="bg1"/>
                </a:solidFill>
              </a:rPr>
              <a:t>Výdaje typu studie proveditelnosti, administrace VŘ, TDI, BOZP, AD, projektová dokumentace apod.</a:t>
            </a:r>
            <a:endParaRPr lang="cs-CZ" sz="1600">
              <a:solidFill>
                <a:schemeClr val="bg1"/>
              </a:solidFill>
              <a:cs typeface="Arial"/>
            </a:endParaRPr>
          </a:p>
          <a:p>
            <a:pPr marL="1085850" lvl="2" indent="-171450" fontAlgn="base">
              <a:buFont typeface="Arial" panose="020B0604020202020204" pitchFamily="34" charset="0"/>
              <a:buChar char="•"/>
            </a:pPr>
            <a:r>
              <a:rPr lang="cs-CZ" sz="1600">
                <a:solidFill>
                  <a:schemeClr val="bg1"/>
                </a:solidFill>
              </a:rPr>
              <a:t>Proplácení bez kontroly dokladů do výše stanoveného procenta z celkových </a:t>
            </a:r>
            <a:r>
              <a:rPr lang="cs-CZ" sz="1600" b="1">
                <a:solidFill>
                  <a:schemeClr val="bg1"/>
                </a:solidFill>
              </a:rPr>
              <a:t>přímých</a:t>
            </a:r>
            <a:r>
              <a:rPr lang="cs-CZ" sz="1600">
                <a:solidFill>
                  <a:schemeClr val="bg1"/>
                </a:solidFill>
              </a:rPr>
              <a:t> způsobilých výdajů projektu ve výši 7% (výše se může lišit dle výzvy; bude stanoveno ve SP)</a:t>
            </a:r>
            <a:endParaRPr lang="cs-CZ" sz="1600">
              <a:solidFill>
                <a:schemeClr val="bg1"/>
              </a:solidFill>
              <a:cs typeface="Arial"/>
            </a:endParaRPr>
          </a:p>
          <a:p>
            <a:pPr lvl="2" fontAlgn="base"/>
            <a:endParaRPr lang="cs-CZ" sz="1600">
              <a:solidFill>
                <a:schemeClr val="bg1"/>
              </a:solidFill>
            </a:endParaRPr>
          </a:p>
          <a:p>
            <a:pPr lvl="1" fontAlgn="base"/>
            <a:r>
              <a:rPr lang="cs-CZ" sz="1600" b="1">
                <a:solidFill>
                  <a:schemeClr val="bg1"/>
                </a:solidFill>
                <a:latin typeface="Arial"/>
                <a:cs typeface="Arial"/>
              </a:rPr>
              <a:t>Vzorkování</a:t>
            </a:r>
            <a:r>
              <a:rPr lang="en-US" sz="1600" b="1">
                <a:solidFill>
                  <a:schemeClr val="bg1"/>
                </a:solidFill>
                <a:latin typeface="Arial"/>
                <a:cs typeface="Arial"/>
              </a:rPr>
              <a:t>​</a:t>
            </a:r>
            <a:endParaRPr lang="cs-CZ" sz="1600" b="1">
              <a:solidFill>
                <a:schemeClr val="bg1"/>
              </a:solidFill>
              <a:latin typeface="Arial"/>
              <a:cs typeface="Arial"/>
            </a:endParaRPr>
          </a:p>
          <a:p>
            <a:pPr marL="1085850" lvl="2" indent="-171450" fontAlgn="base">
              <a:lnSpc>
                <a:spcPts val="1800"/>
              </a:lnSpc>
              <a:buFont typeface="Arial" panose="020B0604020202020204" pitchFamily="34" charset="0"/>
              <a:buChar char="•"/>
            </a:pPr>
            <a:r>
              <a:rPr lang="cs-CZ" sz="1600">
                <a:solidFill>
                  <a:schemeClr val="bg1"/>
                </a:solidFill>
              </a:rPr>
              <a:t>Kontrola žádostí o platbu a zakázek → dle stanoveného vzorku</a:t>
            </a:r>
            <a:endParaRPr lang="cs-CZ" sz="1600">
              <a:solidFill>
                <a:schemeClr val="bg1"/>
              </a:solidFill>
              <a:cs typeface="Arial"/>
            </a:endParaRPr>
          </a:p>
          <a:p>
            <a:pPr marL="1085850" lvl="2" indent="-171450" fontAlgn="base">
              <a:lnSpc>
                <a:spcPts val="1800"/>
              </a:lnSpc>
              <a:buFont typeface="Arial" panose="020B0604020202020204" pitchFamily="34" charset="0"/>
              <a:buChar char="•"/>
            </a:pPr>
            <a:r>
              <a:rPr lang="cs-CZ" sz="1600">
                <a:solidFill>
                  <a:schemeClr val="bg1"/>
                </a:solidFill>
              </a:rPr>
              <a:t>Blíže upřesněno v OPPŽP </a:t>
            </a:r>
            <a:endParaRPr lang="cs-CZ" sz="1600">
              <a:solidFill>
                <a:schemeClr val="bg1"/>
              </a:solidFill>
              <a:cs typeface="Arial"/>
            </a:endParaRPr>
          </a:p>
          <a:p>
            <a:pPr lvl="2" fontAlgn="base"/>
            <a:endParaRPr lang="cs-CZ" sz="1600">
              <a:solidFill>
                <a:schemeClr val="bg1"/>
              </a:solidFill>
              <a:highlight>
                <a:srgbClr val="FF00FF"/>
              </a:highlight>
            </a:endParaRPr>
          </a:p>
          <a:p>
            <a:pPr lvl="2" fontAlgn="base">
              <a:buFont typeface="Arial" panose="020B0604020202020204" pitchFamily="34" charset="0"/>
              <a:buChar char="•"/>
            </a:pPr>
            <a:endParaRPr lang="cs-CZ" sz="1600">
              <a:solidFill>
                <a:schemeClr val="bg1"/>
              </a:solidFill>
            </a:endParaRPr>
          </a:p>
          <a:p>
            <a:pPr lvl="1">
              <a:lnSpc>
                <a:spcPct val="150000"/>
              </a:lnSpc>
              <a:buClr>
                <a:srgbClr val="1D70B8"/>
              </a:buClr>
            </a:pPr>
            <a:endParaRPr lang="cs-CZ" sz="1600">
              <a:solidFill>
                <a:schemeClr val="bg1"/>
              </a:solidFill>
              <a:latin typeface="Arial" panose="020B0604020202020204" pitchFamily="34" charset="0"/>
              <a:cs typeface="Arial" panose="020B0604020202020204" pitchFamily="34" charset="0"/>
            </a:endParaRPr>
          </a:p>
        </p:txBody>
      </p:sp>
      <p:sp>
        <p:nvSpPr>
          <p:cNvPr id="4" name="TextovéPole 3">
            <a:extLst>
              <a:ext uri="{FF2B5EF4-FFF2-40B4-BE49-F238E27FC236}">
                <a16:creationId xmlns:a16="http://schemas.microsoft.com/office/drawing/2014/main" id="{0685A521-FA31-4366-8F08-F17007FAD0BE}"/>
              </a:ext>
            </a:extLst>
          </p:cNvPr>
          <p:cNvSpPr txBox="1"/>
          <p:nvPr/>
        </p:nvSpPr>
        <p:spPr>
          <a:xfrm>
            <a:off x="502646" y="382121"/>
            <a:ext cx="8138707" cy="1077218"/>
          </a:xfrm>
          <a:prstGeom prst="rect">
            <a:avLst/>
          </a:prstGeom>
          <a:noFill/>
        </p:spPr>
        <p:txBody>
          <a:bodyPr wrap="square" rtlCol="0">
            <a:spAutoFit/>
          </a:bodyPr>
          <a:lstStyle/>
          <a:p>
            <a:pPr algn="ctr" defTabSz="914400">
              <a:buClr>
                <a:srgbClr val="000000"/>
              </a:buClr>
            </a:pPr>
            <a:r>
              <a:rPr lang="cs-CZ" sz="3200" b="1" kern="0">
                <a:solidFill>
                  <a:schemeClr val="bg1"/>
                </a:solidFill>
                <a:cs typeface="Arial" panose="020B0604020202020204" pitchFamily="34" charset="0"/>
                <a:sym typeface="Arial"/>
              </a:rPr>
              <a:t>Změny v administraci projektů</a:t>
            </a:r>
          </a:p>
          <a:p>
            <a:pPr algn="ctr" defTabSz="914400">
              <a:buClr>
                <a:srgbClr val="000000"/>
              </a:buClr>
            </a:pPr>
            <a:r>
              <a:rPr lang="cs-CZ" sz="3200" b="1" kern="0">
                <a:solidFill>
                  <a:schemeClr val="bg1"/>
                </a:solidFill>
                <a:cs typeface="Arial" panose="020B0604020202020204" pitchFamily="34" charset="0"/>
                <a:sym typeface="Arial"/>
              </a:rPr>
              <a:t>Co bude nového?</a:t>
            </a:r>
            <a:r>
              <a:rPr lang="cs-CZ" sz="3200" b="0" i="0">
                <a:solidFill>
                  <a:schemeClr val="bg1"/>
                </a:solidFill>
                <a:effectLst/>
                <a:latin typeface="Arial" panose="020B0604020202020204" pitchFamily="34" charset="0"/>
              </a:rPr>
              <a:t>​</a:t>
            </a:r>
            <a:endParaRPr lang="cs-CZ" sz="3200" b="1" kern="0">
              <a:solidFill>
                <a:schemeClr val="bg1"/>
              </a:solidFill>
              <a:cs typeface="Arial" panose="020B0604020202020204" pitchFamily="34" charset="0"/>
              <a:sym typeface="Arial"/>
            </a:endParaRPr>
          </a:p>
        </p:txBody>
      </p:sp>
    </p:spTree>
    <p:extLst>
      <p:ext uri="{BB962C8B-B14F-4D97-AF65-F5344CB8AC3E}">
        <p14:creationId xmlns:p14="http://schemas.microsoft.com/office/powerpoint/2010/main" val="352377717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65C60473-6D8C-464B-9745-3FB73D6BEA84}"/>
              </a:ext>
            </a:extLst>
          </p:cNvPr>
          <p:cNvSpPr txBox="1"/>
          <p:nvPr/>
        </p:nvSpPr>
        <p:spPr>
          <a:xfrm>
            <a:off x="1063240" y="1710897"/>
            <a:ext cx="7007487" cy="3724609"/>
          </a:xfrm>
          <a:prstGeom prst="rect">
            <a:avLst/>
          </a:prstGeom>
          <a:noFill/>
        </p:spPr>
        <p:txBody>
          <a:bodyPr wrap="square" lIns="91440" tIns="45720" rIns="91440" bIns="45720" anchor="t">
            <a:spAutoFit/>
          </a:bodyPr>
          <a:lstStyle/>
          <a:p>
            <a:pPr fontAlgn="base"/>
            <a:r>
              <a:rPr lang="cs-CZ" sz="1600" b="1" u="sng">
                <a:solidFill>
                  <a:schemeClr val="bg1"/>
                </a:solidFill>
                <a:latin typeface="Arial"/>
                <a:cs typeface="Arial"/>
              </a:rPr>
              <a:t>Fáze realizace projektu</a:t>
            </a:r>
          </a:p>
          <a:p>
            <a:pPr fontAlgn="base"/>
            <a:endParaRPr lang="cs-CZ" sz="1600" b="1">
              <a:solidFill>
                <a:schemeClr val="bg1"/>
              </a:solidFill>
              <a:latin typeface="Arial" panose="020B0604020202020204" pitchFamily="34" charset="0"/>
            </a:endParaRPr>
          </a:p>
          <a:p>
            <a:pPr lvl="2" fontAlgn="base"/>
            <a:endParaRPr lang="cs-CZ" sz="1600">
              <a:solidFill>
                <a:schemeClr val="bg1"/>
              </a:solidFill>
              <a:highlight>
                <a:srgbClr val="FF00FF"/>
              </a:highlight>
            </a:endParaRPr>
          </a:p>
          <a:p>
            <a:pPr lvl="1" fontAlgn="base"/>
            <a:r>
              <a:rPr lang="cs-CZ" sz="1600" b="1">
                <a:solidFill>
                  <a:schemeClr val="bg1"/>
                </a:solidFill>
                <a:latin typeface="Arial"/>
                <a:cs typeface="Arial"/>
              </a:rPr>
              <a:t>Fikce doručení </a:t>
            </a:r>
            <a:endParaRPr lang="cs-CZ" sz="1600" b="1">
              <a:solidFill>
                <a:schemeClr val="bg1"/>
              </a:solidFill>
              <a:latin typeface="Arial" panose="020B0604020202020204" pitchFamily="34" charset="0"/>
              <a:cs typeface="Arial"/>
            </a:endParaRPr>
          </a:p>
          <a:p>
            <a:pPr marL="1085850" lvl="2" indent="-171450" fontAlgn="base">
              <a:lnSpc>
                <a:spcPts val="1800"/>
              </a:lnSpc>
              <a:buFont typeface="Arial" panose="020B0604020202020204" pitchFamily="34" charset="0"/>
              <a:buChar char="•"/>
            </a:pPr>
            <a:r>
              <a:rPr lang="cs-CZ" altLang="zh-CN" sz="1600" bmk="_Hlk94009378">
                <a:solidFill>
                  <a:schemeClr val="bg1"/>
                </a:solidFill>
                <a:ea typeface="黑体"/>
              </a:rPr>
              <a:t>V MS2021+ je za okamžik doručení považováno přihlášení žadatele/příjemce nebo jím pověřené osoby do systému MS2021+</a:t>
            </a:r>
            <a:endParaRPr lang="cs-CZ" altLang="zh-CN" sz="1600">
              <a:solidFill>
                <a:schemeClr val="bg1"/>
              </a:solidFill>
              <a:ea typeface="黑体"/>
              <a:cs typeface="Arial"/>
            </a:endParaRPr>
          </a:p>
          <a:p>
            <a:pPr marL="1085850" lvl="2" indent="-171450" fontAlgn="base">
              <a:lnSpc>
                <a:spcPts val="1800"/>
              </a:lnSpc>
              <a:buFont typeface="Arial" panose="020B0604020202020204" pitchFamily="34" charset="0"/>
              <a:buChar char="•"/>
            </a:pPr>
            <a:r>
              <a:rPr lang="cs-CZ" altLang="zh-CN" sz="1600" bmk="_Hlk94009378">
                <a:solidFill>
                  <a:schemeClr val="bg1"/>
                </a:solidFill>
                <a:ea typeface="黑体"/>
              </a:rPr>
              <a:t>Žadatelem/příjemcem nebo jím pověřenou osobou je myšlena každá osoba s přístupem k žádosti o podporu bez ohledu na přidělenou roli</a:t>
            </a:r>
            <a:endParaRPr lang="cs-CZ" altLang="zh-CN" sz="1600">
              <a:solidFill>
                <a:schemeClr val="bg1"/>
              </a:solidFill>
              <a:ea typeface="黑体"/>
              <a:cs typeface="Arial"/>
            </a:endParaRPr>
          </a:p>
          <a:p>
            <a:pPr marL="1085850" lvl="2" indent="-171450" fontAlgn="base">
              <a:lnSpc>
                <a:spcPts val="1800"/>
              </a:lnSpc>
              <a:buFont typeface="Arial" panose="020B0604020202020204" pitchFamily="34" charset="0"/>
              <a:buChar char="•"/>
            </a:pPr>
            <a:r>
              <a:rPr lang="cs-CZ" altLang="zh-CN" sz="1600" bmk="_Hlk94009378">
                <a:solidFill>
                  <a:schemeClr val="bg1"/>
                </a:solidFill>
                <a:ea typeface="黑体"/>
              </a:rPr>
              <a:t>V případě, že se taková osoba do MS2021+ </a:t>
            </a:r>
            <a:r>
              <a:rPr lang="cs-CZ" altLang="zh-CN" sz="1600" b="1" bmk="_Hlk94009378">
                <a:solidFill>
                  <a:schemeClr val="bg1"/>
                </a:solidFill>
                <a:ea typeface="黑体"/>
              </a:rPr>
              <a:t>nepřihlásí do 10 kalendářních dnů ode dne odeslání depeše, považuje se za den doručení poslední den této lhůty</a:t>
            </a:r>
            <a:endParaRPr lang="cs-CZ" altLang="zh-CN" sz="1600" b="1">
              <a:solidFill>
                <a:schemeClr val="bg1"/>
              </a:solidFill>
              <a:ea typeface="黑体"/>
              <a:cs typeface="Arial"/>
            </a:endParaRPr>
          </a:p>
          <a:p>
            <a:pPr lvl="2" fontAlgn="base">
              <a:buFont typeface="Arial" panose="020B0604020202020204" pitchFamily="34" charset="0"/>
              <a:buChar char="•"/>
            </a:pPr>
            <a:endParaRPr lang="cs-CZ" sz="1600">
              <a:solidFill>
                <a:schemeClr val="bg1"/>
              </a:solidFill>
            </a:endParaRPr>
          </a:p>
          <a:p>
            <a:pPr lvl="1">
              <a:lnSpc>
                <a:spcPct val="150000"/>
              </a:lnSpc>
              <a:buClr>
                <a:srgbClr val="1D70B8"/>
              </a:buClr>
            </a:pPr>
            <a:endParaRPr lang="cs-CZ" sz="1600">
              <a:solidFill>
                <a:schemeClr val="bg1"/>
              </a:solidFill>
              <a:latin typeface="Arial" panose="020B0604020202020204" pitchFamily="34" charset="0"/>
              <a:cs typeface="Arial" panose="020B0604020202020204" pitchFamily="34" charset="0"/>
            </a:endParaRPr>
          </a:p>
        </p:txBody>
      </p:sp>
      <p:sp>
        <p:nvSpPr>
          <p:cNvPr id="4" name="TextovéPole 3">
            <a:extLst>
              <a:ext uri="{FF2B5EF4-FFF2-40B4-BE49-F238E27FC236}">
                <a16:creationId xmlns:a16="http://schemas.microsoft.com/office/drawing/2014/main" id="{0685A521-FA31-4366-8F08-F17007FAD0BE}"/>
              </a:ext>
            </a:extLst>
          </p:cNvPr>
          <p:cNvSpPr txBox="1"/>
          <p:nvPr/>
        </p:nvSpPr>
        <p:spPr>
          <a:xfrm>
            <a:off x="502646" y="390031"/>
            <a:ext cx="8138707" cy="1077218"/>
          </a:xfrm>
          <a:prstGeom prst="rect">
            <a:avLst/>
          </a:prstGeom>
          <a:noFill/>
        </p:spPr>
        <p:txBody>
          <a:bodyPr wrap="square" rtlCol="0">
            <a:spAutoFit/>
          </a:bodyPr>
          <a:lstStyle/>
          <a:p>
            <a:pPr algn="ctr" defTabSz="914400">
              <a:buClr>
                <a:srgbClr val="000000"/>
              </a:buClr>
            </a:pPr>
            <a:r>
              <a:rPr lang="cs-CZ" sz="3200" b="1" kern="0">
                <a:solidFill>
                  <a:schemeClr val="bg1"/>
                </a:solidFill>
                <a:cs typeface="Arial" panose="020B0604020202020204" pitchFamily="34" charset="0"/>
                <a:sym typeface="Arial"/>
              </a:rPr>
              <a:t>Změny v administraci projektů</a:t>
            </a:r>
          </a:p>
          <a:p>
            <a:pPr algn="ctr" defTabSz="914400">
              <a:buClr>
                <a:srgbClr val="000000"/>
              </a:buClr>
            </a:pPr>
            <a:r>
              <a:rPr lang="cs-CZ" sz="3200" b="1" kern="0">
                <a:solidFill>
                  <a:schemeClr val="bg1"/>
                </a:solidFill>
                <a:cs typeface="Arial" panose="020B0604020202020204" pitchFamily="34" charset="0"/>
                <a:sym typeface="Arial"/>
              </a:rPr>
              <a:t>Co bude nového?</a:t>
            </a:r>
            <a:r>
              <a:rPr lang="cs-CZ" sz="3200" b="0" i="0">
                <a:solidFill>
                  <a:schemeClr val="bg1"/>
                </a:solidFill>
                <a:effectLst/>
                <a:latin typeface="Arial" panose="020B0604020202020204" pitchFamily="34" charset="0"/>
              </a:rPr>
              <a:t>​</a:t>
            </a:r>
            <a:endParaRPr lang="cs-CZ" sz="3200" b="1" kern="0">
              <a:solidFill>
                <a:schemeClr val="bg1"/>
              </a:solidFill>
              <a:cs typeface="Arial" panose="020B0604020202020204" pitchFamily="34" charset="0"/>
              <a:sym typeface="Arial"/>
            </a:endParaRPr>
          </a:p>
        </p:txBody>
      </p:sp>
    </p:spTree>
    <p:extLst>
      <p:ext uri="{BB962C8B-B14F-4D97-AF65-F5344CB8AC3E}">
        <p14:creationId xmlns:p14="http://schemas.microsoft.com/office/powerpoint/2010/main" val="66877485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65C60473-6D8C-464B-9745-3FB73D6BEA84}"/>
              </a:ext>
            </a:extLst>
          </p:cNvPr>
          <p:cNvSpPr txBox="1"/>
          <p:nvPr/>
        </p:nvSpPr>
        <p:spPr>
          <a:xfrm>
            <a:off x="1068256" y="1854760"/>
            <a:ext cx="7007487" cy="4447884"/>
          </a:xfrm>
          <a:prstGeom prst="rect">
            <a:avLst/>
          </a:prstGeom>
          <a:noFill/>
        </p:spPr>
        <p:txBody>
          <a:bodyPr wrap="square" lIns="91440" tIns="45720" rIns="91440" bIns="45720" anchor="t">
            <a:spAutoFit/>
          </a:bodyPr>
          <a:lstStyle/>
          <a:p>
            <a:pPr fontAlgn="base"/>
            <a:r>
              <a:rPr lang="cs-CZ" sz="1600" b="1" u="sng">
                <a:solidFill>
                  <a:schemeClr val="bg1"/>
                </a:solidFill>
                <a:latin typeface="Arial"/>
                <a:cs typeface="Arial"/>
              </a:rPr>
              <a:t>Fáze realizace projektu</a:t>
            </a:r>
          </a:p>
          <a:p>
            <a:pPr fontAlgn="base"/>
            <a:endParaRPr lang="cs-CZ" sz="1600" b="1">
              <a:solidFill>
                <a:schemeClr val="bg1"/>
              </a:solidFill>
              <a:latin typeface="Arial" panose="020B0604020202020204" pitchFamily="34" charset="0"/>
            </a:endParaRPr>
          </a:p>
          <a:p>
            <a:pPr lvl="1" fontAlgn="base"/>
            <a:r>
              <a:rPr lang="cs-CZ" sz="1600" b="1">
                <a:solidFill>
                  <a:schemeClr val="bg1"/>
                </a:solidFill>
                <a:latin typeface="Arial"/>
                <a:cs typeface="Arial"/>
              </a:rPr>
              <a:t>Zrušení etap a nahrazení FP</a:t>
            </a:r>
            <a:r>
              <a:rPr lang="en-US" sz="1600" b="1">
                <a:solidFill>
                  <a:schemeClr val="bg1"/>
                </a:solidFill>
                <a:latin typeface="Arial"/>
                <a:cs typeface="Arial"/>
              </a:rPr>
              <a:t>​</a:t>
            </a:r>
            <a:endParaRPr lang="cs-CZ" sz="1600" b="1">
              <a:solidFill>
                <a:schemeClr val="bg1"/>
              </a:solidFill>
              <a:latin typeface="Arial"/>
              <a:cs typeface="Arial"/>
            </a:endParaRPr>
          </a:p>
          <a:p>
            <a:pPr marL="1085850" lvl="2" indent="-171450" fontAlgn="base">
              <a:lnSpc>
                <a:spcPts val="2000"/>
              </a:lnSpc>
              <a:buFont typeface="Arial" panose="020B0604020202020204" pitchFamily="34" charset="0"/>
              <a:buChar char="•"/>
            </a:pPr>
            <a:r>
              <a:rPr lang="cs-CZ" sz="1600">
                <a:solidFill>
                  <a:schemeClr val="bg1"/>
                </a:solidFill>
                <a:latin typeface="Arial"/>
                <a:cs typeface="Arial"/>
              </a:rPr>
              <a:t>Formální změna - místo etap bude používán termín </a:t>
            </a:r>
            <a:r>
              <a:rPr lang="cs-CZ" sz="1600" i="1">
                <a:solidFill>
                  <a:schemeClr val="bg1"/>
                </a:solidFill>
                <a:latin typeface="Arial"/>
                <a:cs typeface="Arial"/>
              </a:rPr>
              <a:t>sledované období</a:t>
            </a:r>
            <a:r>
              <a:rPr lang="cs-CZ" sz="1600">
                <a:solidFill>
                  <a:schemeClr val="bg1"/>
                </a:solidFill>
                <a:latin typeface="Arial"/>
                <a:cs typeface="Arial"/>
              </a:rPr>
              <a:t>, které bude  definováno finančními plány</a:t>
            </a:r>
          </a:p>
          <a:p>
            <a:pPr marL="1085850" lvl="2" indent="-171450" fontAlgn="base">
              <a:lnSpc>
                <a:spcPts val="2000"/>
              </a:lnSpc>
              <a:buFont typeface="Arial" panose="020B0604020202020204" pitchFamily="34" charset="0"/>
              <a:buChar char="•"/>
            </a:pPr>
            <a:r>
              <a:rPr lang="cs-CZ" sz="1600">
                <a:solidFill>
                  <a:schemeClr val="bg1"/>
                </a:solidFill>
                <a:latin typeface="Arial"/>
                <a:cs typeface="Arial"/>
              </a:rPr>
              <a:t>Sledované období bude končit 20 </a:t>
            </a:r>
            <a:r>
              <a:rPr lang="cs-CZ" sz="1600" err="1">
                <a:solidFill>
                  <a:schemeClr val="bg1"/>
                </a:solidFill>
                <a:latin typeface="Arial"/>
                <a:cs typeface="Arial"/>
              </a:rPr>
              <a:t>pd</a:t>
            </a:r>
            <a:r>
              <a:rPr lang="cs-CZ" sz="1600">
                <a:solidFill>
                  <a:schemeClr val="bg1"/>
                </a:solidFill>
                <a:latin typeface="Arial"/>
                <a:cs typeface="Arial"/>
              </a:rPr>
              <a:t> před datem předložení </a:t>
            </a:r>
            <a:r>
              <a:rPr lang="cs-CZ" sz="1600" err="1">
                <a:solidFill>
                  <a:schemeClr val="bg1"/>
                </a:solidFill>
                <a:latin typeface="Arial"/>
                <a:cs typeface="Arial"/>
              </a:rPr>
              <a:t>ŽoP</a:t>
            </a:r>
            <a:r>
              <a:rPr lang="cs-CZ" sz="1600">
                <a:solidFill>
                  <a:schemeClr val="bg1"/>
                </a:solidFill>
                <a:latin typeface="Arial"/>
                <a:cs typeface="Arial"/>
              </a:rPr>
              <a:t>, obdobně jako nyní etapa</a:t>
            </a:r>
          </a:p>
          <a:p>
            <a:pPr lvl="1" fontAlgn="base"/>
            <a:r>
              <a:rPr lang="cs-CZ" sz="1600">
                <a:solidFill>
                  <a:schemeClr val="bg1"/>
                </a:solidFill>
                <a:highlight>
                  <a:srgbClr val="FF00FF"/>
                </a:highlight>
                <a:latin typeface="Arial"/>
                <a:cs typeface="Arial"/>
              </a:rPr>
              <a:t>​</a:t>
            </a:r>
          </a:p>
          <a:p>
            <a:pPr lvl="1" fontAlgn="base"/>
            <a:endParaRPr lang="cs-CZ" sz="1600">
              <a:solidFill>
                <a:schemeClr val="bg1"/>
              </a:solidFill>
              <a:highlight>
                <a:srgbClr val="FF00FF"/>
              </a:highlight>
              <a:latin typeface="Arial" panose="020B0604020202020204" pitchFamily="34" charset="0"/>
            </a:endParaRPr>
          </a:p>
          <a:p>
            <a:pPr lvl="1" fontAlgn="base"/>
            <a:r>
              <a:rPr lang="cs-CZ" sz="1600" b="1">
                <a:solidFill>
                  <a:schemeClr val="bg1"/>
                </a:solidFill>
                <a:latin typeface="Arial"/>
                <a:cs typeface="Arial"/>
              </a:rPr>
              <a:t>Platforma BIM na sdílení rozpočtů</a:t>
            </a:r>
          </a:p>
          <a:p>
            <a:pPr marL="1085850" lvl="2" indent="-171450" fontAlgn="base">
              <a:lnSpc>
                <a:spcPts val="2000"/>
              </a:lnSpc>
              <a:buFont typeface="Arial" panose="020B0604020202020204" pitchFamily="34" charset="0"/>
              <a:buChar char="•"/>
            </a:pPr>
            <a:r>
              <a:rPr lang="cs-CZ" sz="1600">
                <a:solidFill>
                  <a:schemeClr val="bg1"/>
                </a:solidFill>
                <a:latin typeface="Arial"/>
                <a:cs typeface="Arial"/>
              </a:rPr>
              <a:t>Prostředí s on-line aplikacemi pro odhadování ceny stavby, projektování, oceňování, průběh stavby </a:t>
            </a:r>
            <a:r>
              <a:rPr lang="cs-CZ" sz="1600">
                <a:solidFill>
                  <a:srgbClr val="000000"/>
                </a:solidFill>
                <a:latin typeface="Calibri"/>
                <a:ea typeface="Calibri"/>
                <a:cs typeface="Calibri"/>
              </a:rPr>
              <a:t>​</a:t>
            </a:r>
          </a:p>
          <a:p>
            <a:pPr marL="1085850" lvl="2" indent="-171450" fontAlgn="base">
              <a:lnSpc>
                <a:spcPts val="2000"/>
              </a:lnSpc>
              <a:buFont typeface="Arial" panose="020B0604020202020204" pitchFamily="34" charset="0"/>
              <a:buChar char="•"/>
            </a:pPr>
            <a:r>
              <a:rPr lang="cs-CZ" sz="1600">
                <a:solidFill>
                  <a:schemeClr val="bg1"/>
                </a:solidFill>
                <a:latin typeface="Arial"/>
                <a:cs typeface="Arial"/>
              </a:rPr>
              <a:t>Sdílení informací a dokumentů týkajících se rozpočtů v online prostředí</a:t>
            </a:r>
          </a:p>
          <a:p>
            <a:pPr marL="1085850" lvl="2" indent="-171450" fontAlgn="base">
              <a:lnSpc>
                <a:spcPts val="2000"/>
              </a:lnSpc>
              <a:buFont typeface="Arial" panose="020B0604020202020204" pitchFamily="34" charset="0"/>
              <a:buChar char="•"/>
            </a:pPr>
            <a:r>
              <a:rPr lang="cs-CZ" sz="1600">
                <a:solidFill>
                  <a:schemeClr val="bg1"/>
                </a:solidFill>
                <a:latin typeface="Arial"/>
                <a:cs typeface="Arial"/>
              </a:rPr>
              <a:t>Export do potřebných formátů</a:t>
            </a:r>
          </a:p>
          <a:p>
            <a:pPr algn="l" rtl="0" fontAlgn="base">
              <a:buFont typeface="Arial" panose="020B0604020202020204" pitchFamily="34" charset="0"/>
              <a:buChar char="•"/>
            </a:pPr>
            <a:endParaRPr lang="en-US" sz="1600">
              <a:solidFill>
                <a:schemeClr val="bg1"/>
              </a:solidFill>
              <a:latin typeface="Arial" panose="020B0604020202020204" pitchFamily="34" charset="0"/>
            </a:endParaRPr>
          </a:p>
          <a:p>
            <a:pPr lvl="1">
              <a:lnSpc>
                <a:spcPct val="150000"/>
              </a:lnSpc>
              <a:buClr>
                <a:srgbClr val="1D70B8"/>
              </a:buClr>
            </a:pPr>
            <a:endParaRPr lang="cs-CZ" sz="1600">
              <a:solidFill>
                <a:schemeClr val="bg1"/>
              </a:solidFill>
              <a:latin typeface="Arial" panose="020B0604020202020204" pitchFamily="34" charset="0"/>
              <a:cs typeface="Arial" panose="020B0604020202020204" pitchFamily="34" charset="0"/>
            </a:endParaRPr>
          </a:p>
        </p:txBody>
      </p:sp>
      <p:sp>
        <p:nvSpPr>
          <p:cNvPr id="4" name="TextovéPole 3">
            <a:extLst>
              <a:ext uri="{FF2B5EF4-FFF2-40B4-BE49-F238E27FC236}">
                <a16:creationId xmlns:a16="http://schemas.microsoft.com/office/drawing/2014/main" id="{20C70E67-7A17-4AB3-A469-681BC4508AE8}"/>
              </a:ext>
            </a:extLst>
          </p:cNvPr>
          <p:cNvSpPr txBox="1"/>
          <p:nvPr/>
        </p:nvSpPr>
        <p:spPr>
          <a:xfrm>
            <a:off x="502647" y="598688"/>
            <a:ext cx="8138707" cy="1077218"/>
          </a:xfrm>
          <a:prstGeom prst="rect">
            <a:avLst/>
          </a:prstGeom>
          <a:noFill/>
        </p:spPr>
        <p:txBody>
          <a:bodyPr wrap="square" rtlCol="0">
            <a:spAutoFit/>
          </a:bodyPr>
          <a:lstStyle/>
          <a:p>
            <a:pPr algn="ctr" defTabSz="914400">
              <a:buClr>
                <a:srgbClr val="000000"/>
              </a:buClr>
            </a:pPr>
            <a:r>
              <a:rPr lang="cs-CZ" sz="3200" b="1" kern="0">
                <a:solidFill>
                  <a:schemeClr val="bg1"/>
                </a:solidFill>
                <a:cs typeface="Arial" panose="020B0604020202020204" pitchFamily="34" charset="0"/>
                <a:sym typeface="Arial"/>
              </a:rPr>
              <a:t>Změny v administraci projektů</a:t>
            </a:r>
          </a:p>
          <a:p>
            <a:pPr algn="ctr" defTabSz="914400">
              <a:buClr>
                <a:srgbClr val="000000"/>
              </a:buClr>
            </a:pPr>
            <a:r>
              <a:rPr lang="cs-CZ" sz="3200" b="1" kern="0">
                <a:solidFill>
                  <a:schemeClr val="bg1"/>
                </a:solidFill>
                <a:cs typeface="Arial" panose="020B0604020202020204" pitchFamily="34" charset="0"/>
                <a:sym typeface="Arial"/>
              </a:rPr>
              <a:t>Co bude nového?</a:t>
            </a:r>
            <a:r>
              <a:rPr lang="cs-CZ" sz="3200" b="0" i="0">
                <a:solidFill>
                  <a:schemeClr val="bg1"/>
                </a:solidFill>
                <a:effectLst/>
                <a:latin typeface="Arial" panose="020B0604020202020204" pitchFamily="34" charset="0"/>
              </a:rPr>
              <a:t>​</a:t>
            </a:r>
            <a:endParaRPr lang="cs-CZ" sz="3200" b="1" kern="0">
              <a:solidFill>
                <a:schemeClr val="bg1"/>
              </a:solidFill>
              <a:cs typeface="Arial" panose="020B0604020202020204" pitchFamily="34" charset="0"/>
              <a:sym typeface="Arial"/>
            </a:endParaRPr>
          </a:p>
        </p:txBody>
      </p:sp>
    </p:spTree>
    <p:extLst>
      <p:ext uri="{BB962C8B-B14F-4D97-AF65-F5344CB8AC3E}">
        <p14:creationId xmlns:p14="http://schemas.microsoft.com/office/powerpoint/2010/main" val="13281521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598688"/>
            <a:ext cx="8138707" cy="1077218"/>
          </a:xfrm>
          <a:prstGeom prst="rect">
            <a:avLst/>
          </a:prstGeom>
          <a:noFill/>
        </p:spPr>
        <p:txBody>
          <a:bodyPr wrap="square" rtlCol="0">
            <a:spAutoFit/>
          </a:bodyPr>
          <a:lstStyle/>
          <a:p>
            <a:pPr algn="ctr" defTabSz="914400">
              <a:buClr>
                <a:srgbClr val="000000"/>
              </a:buClr>
              <a:buFont typeface="Arial"/>
              <a:buNone/>
            </a:pPr>
            <a:r>
              <a:rPr lang="cs-CZ" sz="3200" b="1" kern="0">
                <a:solidFill>
                  <a:schemeClr val="bg1"/>
                </a:solidFill>
                <a:cs typeface="Arial" panose="020B0604020202020204" pitchFamily="34" charset="0"/>
                <a:sym typeface="Arial"/>
              </a:rPr>
              <a:t>Změny v IROP ve srovnání s obdobím 2014 - 2020</a:t>
            </a:r>
          </a:p>
        </p:txBody>
      </p:sp>
      <p:sp>
        <p:nvSpPr>
          <p:cNvPr id="7" name="TextovéPole 6">
            <a:extLst>
              <a:ext uri="{FF2B5EF4-FFF2-40B4-BE49-F238E27FC236}">
                <a16:creationId xmlns:a16="http://schemas.microsoft.com/office/drawing/2014/main" id="{65C60473-6D8C-464B-9745-3FB73D6BEA84}"/>
              </a:ext>
            </a:extLst>
          </p:cNvPr>
          <p:cNvSpPr txBox="1"/>
          <p:nvPr/>
        </p:nvSpPr>
        <p:spPr>
          <a:xfrm>
            <a:off x="695593" y="1675906"/>
            <a:ext cx="8012179" cy="4478662"/>
          </a:xfrm>
          <a:prstGeom prst="rect">
            <a:avLst/>
          </a:prstGeom>
          <a:noFill/>
        </p:spPr>
        <p:txBody>
          <a:bodyPr wrap="square">
            <a:spAutoFit/>
          </a:bodyPr>
          <a:lstStyle/>
          <a:p>
            <a:pPr lvl="1">
              <a:lnSpc>
                <a:spcPct val="150000"/>
              </a:lnSpc>
              <a:buClr>
                <a:srgbClr val="1D70B8"/>
              </a:buClr>
            </a:pPr>
            <a:r>
              <a:rPr lang="cs-CZ" sz="1600" b="1">
                <a:solidFill>
                  <a:schemeClr val="bg1"/>
                </a:solidFill>
                <a:latin typeface="Arial" panose="020B0604020202020204" pitchFamily="34" charset="0"/>
                <a:cs typeface="Arial" panose="020B0604020202020204" pitchFamily="34" charset="0"/>
              </a:rPr>
              <a:t>Nová témata v IROP</a:t>
            </a:r>
          </a:p>
          <a:p>
            <a:pPr marL="1257300" lvl="2" indent="-342900">
              <a:lnSpc>
                <a:spcPct val="150000"/>
              </a:lnSpc>
              <a:buClr>
                <a:srgbClr val="1D70B8"/>
              </a:buClr>
              <a:buFont typeface="Arial" panose="020B0604020202020204" pitchFamily="34" charset="0"/>
              <a:buChar char="•"/>
            </a:pPr>
            <a:r>
              <a:rPr lang="cs-CZ" sz="1600">
                <a:solidFill>
                  <a:schemeClr val="bg1"/>
                </a:solidFill>
                <a:latin typeface="Arial" panose="020B0604020202020204" pitchFamily="34" charset="0"/>
                <a:cs typeface="Arial" panose="020B0604020202020204" pitchFamily="34" charset="0"/>
              </a:rPr>
              <a:t>Regenerace veřejných prostranství obcí a měst (zelená infrastruktura)</a:t>
            </a:r>
          </a:p>
          <a:p>
            <a:pPr marL="1257300" lvl="2" indent="-342900">
              <a:lnSpc>
                <a:spcPct val="150000"/>
              </a:lnSpc>
              <a:buClr>
                <a:srgbClr val="1D70B8"/>
              </a:buClr>
              <a:buFont typeface="Arial" panose="020B0604020202020204" pitchFamily="34" charset="0"/>
              <a:buChar char="•"/>
            </a:pPr>
            <a:r>
              <a:rPr lang="cs-CZ" sz="1600">
                <a:solidFill>
                  <a:schemeClr val="bg1"/>
                </a:solidFill>
                <a:latin typeface="Arial" panose="020B0604020202020204" pitchFamily="34" charset="0"/>
                <a:cs typeface="Arial" panose="020B0604020202020204" pitchFamily="34" charset="0"/>
              </a:rPr>
              <a:t>Veřejná infrastruktura pro cestovní ruch</a:t>
            </a:r>
          </a:p>
          <a:p>
            <a:pPr marL="1257300" lvl="2" indent="-342900">
              <a:lnSpc>
                <a:spcPct val="150000"/>
              </a:lnSpc>
              <a:buClr>
                <a:srgbClr val="1D70B8"/>
              </a:buClr>
              <a:buFont typeface="Arial" panose="020B0604020202020204" pitchFamily="34" charset="0"/>
              <a:buChar char="•"/>
            </a:pPr>
            <a:r>
              <a:rPr lang="cs-CZ" sz="1600">
                <a:solidFill>
                  <a:schemeClr val="bg1"/>
                </a:solidFill>
                <a:latin typeface="Arial" panose="020B0604020202020204" pitchFamily="34" charset="0"/>
                <a:cs typeface="Arial" panose="020B0604020202020204" pitchFamily="34" charset="0"/>
              </a:rPr>
              <a:t>Jiné dílčí aktivity např. ve zdravotnictví (paliativní péče)</a:t>
            </a:r>
          </a:p>
          <a:p>
            <a:pPr marL="1257300" lvl="2" indent="-342900">
              <a:lnSpc>
                <a:spcPct val="150000"/>
              </a:lnSpc>
              <a:buClr>
                <a:srgbClr val="1D70B8"/>
              </a:buClr>
              <a:buFont typeface="Arial" panose="020B0604020202020204" pitchFamily="34" charset="0"/>
              <a:buChar char="•"/>
            </a:pPr>
            <a:r>
              <a:rPr lang="cs-CZ" sz="1600">
                <a:solidFill>
                  <a:schemeClr val="bg1"/>
                </a:solidFill>
                <a:latin typeface="Arial" panose="020B0604020202020204" pitchFamily="34" charset="0"/>
                <a:cs typeface="Arial" panose="020B0604020202020204" pitchFamily="34" charset="0"/>
              </a:rPr>
              <a:t>Širší možnosti pro CLLD</a:t>
            </a:r>
          </a:p>
          <a:p>
            <a:pPr marL="1200150" lvl="2" indent="-285750">
              <a:lnSpc>
                <a:spcPct val="150000"/>
              </a:lnSpc>
              <a:buClr>
                <a:srgbClr val="1D70B8"/>
              </a:buClr>
              <a:buFont typeface="Arial" panose="020B0604020202020204" pitchFamily="34" charset="0"/>
              <a:buChar char="•"/>
            </a:pPr>
            <a:endParaRPr lang="cs-CZ" sz="1600">
              <a:solidFill>
                <a:schemeClr val="bg1"/>
              </a:solidFill>
              <a:latin typeface="Arial" panose="020B0604020202020204" pitchFamily="34" charset="0"/>
              <a:cs typeface="Arial" panose="020B0604020202020204" pitchFamily="34" charset="0"/>
            </a:endParaRPr>
          </a:p>
          <a:p>
            <a:pPr lvl="1">
              <a:lnSpc>
                <a:spcPct val="150000"/>
              </a:lnSpc>
              <a:buClr>
                <a:srgbClr val="1D70B8"/>
              </a:buClr>
            </a:pPr>
            <a:r>
              <a:rPr lang="cs-CZ" sz="1600" b="1">
                <a:solidFill>
                  <a:schemeClr val="bg1"/>
                </a:solidFill>
                <a:latin typeface="Arial" panose="020B0604020202020204" pitchFamily="34" charset="0"/>
                <a:cs typeface="Arial" panose="020B0604020202020204" pitchFamily="34" charset="0"/>
              </a:rPr>
              <a:t>Co v IROP nebude</a:t>
            </a:r>
          </a:p>
          <a:p>
            <a:pPr marL="1257300" lvl="2" indent="-342900">
              <a:lnSpc>
                <a:spcPct val="150000"/>
              </a:lnSpc>
              <a:buClr>
                <a:srgbClr val="1D70B8"/>
              </a:buClr>
              <a:buFont typeface="Arial" panose="020B0604020202020204" pitchFamily="34" charset="0"/>
              <a:buChar char="•"/>
            </a:pPr>
            <a:r>
              <a:rPr lang="cs-CZ" sz="1600">
                <a:solidFill>
                  <a:schemeClr val="bg1"/>
                </a:solidFill>
                <a:latin typeface="Arial" panose="020B0604020202020204" pitchFamily="34" charset="0"/>
                <a:cs typeface="Arial" panose="020B0604020202020204" pitchFamily="34" charset="0"/>
              </a:rPr>
              <a:t>Zateplování bytových domů (MŽP – Nová Zelená úsporám)</a:t>
            </a:r>
          </a:p>
          <a:p>
            <a:pPr marL="1257300" lvl="2" indent="-342900">
              <a:lnSpc>
                <a:spcPct val="150000"/>
              </a:lnSpc>
              <a:buClr>
                <a:srgbClr val="1D70B8"/>
              </a:buClr>
              <a:buFont typeface="Arial" panose="020B0604020202020204" pitchFamily="34" charset="0"/>
              <a:buChar char="•"/>
            </a:pPr>
            <a:r>
              <a:rPr lang="cs-CZ" sz="1600">
                <a:solidFill>
                  <a:schemeClr val="bg1"/>
                </a:solidFill>
                <a:latin typeface="Arial" panose="020B0604020202020204" pitchFamily="34" charset="0"/>
                <a:cs typeface="Arial" panose="020B0604020202020204" pitchFamily="34" charset="0"/>
              </a:rPr>
              <a:t>Územní plánování (národní dotace, OPŽP)</a:t>
            </a:r>
          </a:p>
          <a:p>
            <a:pPr marL="1257300" lvl="2" indent="-342900">
              <a:lnSpc>
                <a:spcPct val="150000"/>
              </a:lnSpc>
              <a:buClr>
                <a:srgbClr val="1D70B8"/>
              </a:buClr>
              <a:buFont typeface="Arial" panose="020B0604020202020204" pitchFamily="34" charset="0"/>
              <a:buChar char="•"/>
            </a:pPr>
            <a:r>
              <a:rPr lang="cs-CZ" sz="1600">
                <a:solidFill>
                  <a:schemeClr val="bg1"/>
                </a:solidFill>
                <a:latin typeface="Arial" panose="020B0604020202020204" pitchFamily="34" charset="0"/>
                <a:cs typeface="Arial" panose="020B0604020202020204" pitchFamily="34" charset="0"/>
              </a:rPr>
              <a:t>Komunitní centra (Společná zemědělská politika)</a:t>
            </a:r>
          </a:p>
          <a:p>
            <a:pPr marL="1257300" lvl="2" indent="-342900">
              <a:lnSpc>
                <a:spcPct val="150000"/>
              </a:lnSpc>
              <a:buClr>
                <a:srgbClr val="1D70B8"/>
              </a:buClr>
              <a:buFont typeface="Arial" panose="020B0604020202020204" pitchFamily="34" charset="0"/>
              <a:buChar char="•"/>
            </a:pPr>
            <a:r>
              <a:rPr lang="cs-CZ" sz="1600">
                <a:solidFill>
                  <a:schemeClr val="bg1"/>
                </a:solidFill>
                <a:latin typeface="Arial" panose="020B0604020202020204" pitchFamily="34" charset="0"/>
                <a:cs typeface="Arial" panose="020B0604020202020204" pitchFamily="34" charset="0"/>
              </a:rPr>
              <a:t>Sociální podnikání (OPZ+)</a:t>
            </a:r>
          </a:p>
          <a:p>
            <a:pPr marL="1257300" lvl="2" indent="-342900">
              <a:lnSpc>
                <a:spcPct val="150000"/>
              </a:lnSpc>
              <a:buClr>
                <a:srgbClr val="1D70B8"/>
              </a:buClr>
              <a:buFont typeface="Arial" panose="020B0604020202020204" pitchFamily="34" charset="0"/>
              <a:buChar char="•"/>
            </a:pPr>
            <a:r>
              <a:rPr lang="cs-CZ" sz="1600">
                <a:solidFill>
                  <a:schemeClr val="bg1"/>
                </a:solidFill>
                <a:latin typeface="Arial" panose="020B0604020202020204" pitchFamily="34" charset="0"/>
                <a:cs typeface="Arial" panose="020B0604020202020204" pitchFamily="34" charset="0"/>
              </a:rPr>
              <a:t>Režijní a animační výdaje MAS (OPTP)</a:t>
            </a:r>
          </a:p>
        </p:txBody>
      </p:sp>
    </p:spTree>
    <p:extLst>
      <p:ext uri="{BB962C8B-B14F-4D97-AF65-F5344CB8AC3E}">
        <p14:creationId xmlns:p14="http://schemas.microsoft.com/office/powerpoint/2010/main" val="261852436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65C60473-6D8C-464B-9745-3FB73D6BEA84}"/>
              </a:ext>
            </a:extLst>
          </p:cNvPr>
          <p:cNvSpPr txBox="1"/>
          <p:nvPr/>
        </p:nvSpPr>
        <p:spPr>
          <a:xfrm>
            <a:off x="1567433" y="1890642"/>
            <a:ext cx="6009134" cy="4088299"/>
          </a:xfrm>
          <a:prstGeom prst="rect">
            <a:avLst/>
          </a:prstGeom>
          <a:noFill/>
        </p:spPr>
        <p:txBody>
          <a:bodyPr wrap="square" lIns="91440" tIns="45720" rIns="91440" bIns="45720" anchor="t">
            <a:spAutoFit/>
          </a:bodyPr>
          <a:lstStyle/>
          <a:p>
            <a:pPr algn="l" fontAlgn="base"/>
            <a:r>
              <a:rPr lang="cs-CZ" b="1" u="sng">
                <a:solidFill>
                  <a:schemeClr val="bg1"/>
                </a:solidFill>
              </a:rPr>
              <a:t>Integrované projekty</a:t>
            </a:r>
            <a:r>
              <a:rPr lang="en-US" b="1" u="sng">
                <a:solidFill>
                  <a:schemeClr val="bg1"/>
                </a:solidFill>
              </a:rPr>
              <a:t>​</a:t>
            </a:r>
            <a:endParaRPr lang="cs-CZ" b="1" u="sng">
              <a:solidFill>
                <a:schemeClr val="bg1"/>
              </a:solidFill>
            </a:endParaRPr>
          </a:p>
          <a:p>
            <a:pPr algn="l" fontAlgn="base"/>
            <a:endParaRPr lang="en-US" b="1">
              <a:solidFill>
                <a:schemeClr val="bg1"/>
              </a:solidFill>
            </a:endParaRPr>
          </a:p>
          <a:p>
            <a:pPr marL="628650" lvl="1" indent="-171450" fontAlgn="base">
              <a:lnSpc>
                <a:spcPts val="2400"/>
              </a:lnSpc>
              <a:buFont typeface="Arial" panose="020B0604020202020204" pitchFamily="34" charset="0"/>
              <a:buChar char="•"/>
            </a:pPr>
            <a:r>
              <a:rPr lang="cs-CZ">
                <a:solidFill>
                  <a:schemeClr val="bg1"/>
                </a:solidFill>
              </a:rPr>
              <a:t>CLLD - míra spolufinancování zachována na úrovni 95 % dotace</a:t>
            </a:r>
            <a:r>
              <a:rPr lang="en-US">
                <a:solidFill>
                  <a:schemeClr val="bg1"/>
                </a:solidFill>
              </a:rPr>
              <a:t>​</a:t>
            </a:r>
            <a:endParaRPr lang="en-US">
              <a:solidFill>
                <a:schemeClr val="bg1"/>
              </a:solidFill>
              <a:cs typeface="Arial"/>
            </a:endParaRPr>
          </a:p>
          <a:p>
            <a:pPr marL="628650" lvl="1" indent="-171450" fontAlgn="base">
              <a:lnSpc>
                <a:spcPts val="2400"/>
              </a:lnSpc>
              <a:buFont typeface="Arial" panose="020B0604020202020204" pitchFamily="34" charset="0"/>
              <a:buChar char="•"/>
            </a:pPr>
            <a:r>
              <a:rPr lang="cs-CZ">
                <a:solidFill>
                  <a:schemeClr val="bg1"/>
                </a:solidFill>
              </a:rPr>
              <a:t>Nebudou samostatné výzvy pro IN, pouze jedna ze strany ŘO IROP</a:t>
            </a:r>
            <a:r>
              <a:rPr lang="en-US">
                <a:solidFill>
                  <a:schemeClr val="bg1"/>
                </a:solidFill>
              </a:rPr>
              <a:t>​</a:t>
            </a:r>
            <a:endParaRPr lang="en-US">
              <a:solidFill>
                <a:schemeClr val="bg1"/>
              </a:solidFill>
              <a:cs typeface="Arial"/>
            </a:endParaRPr>
          </a:p>
          <a:p>
            <a:pPr marL="628650" lvl="1" indent="-171450" fontAlgn="base">
              <a:lnSpc>
                <a:spcPts val="2400"/>
              </a:lnSpc>
              <a:buFont typeface="Arial" panose="020B0604020202020204" pitchFamily="34" charset="0"/>
              <a:buChar char="•"/>
            </a:pPr>
            <a:r>
              <a:rPr lang="cs-CZ">
                <a:solidFill>
                  <a:schemeClr val="bg1"/>
                </a:solidFill>
              </a:rPr>
              <a:t>Součástí žádosti bude příloha, kde nositel IN potvrzuje soulad se strategií IN</a:t>
            </a:r>
            <a:r>
              <a:rPr lang="en-US">
                <a:solidFill>
                  <a:schemeClr val="bg1"/>
                </a:solidFill>
              </a:rPr>
              <a:t>​</a:t>
            </a:r>
            <a:endParaRPr lang="en-US">
              <a:solidFill>
                <a:schemeClr val="bg1"/>
              </a:solidFill>
              <a:cs typeface="Arial"/>
            </a:endParaRPr>
          </a:p>
          <a:p>
            <a:pPr marL="628650" lvl="1" indent="-171450" fontAlgn="base">
              <a:lnSpc>
                <a:spcPts val="2400"/>
              </a:lnSpc>
              <a:buFont typeface="Arial" panose="020B0604020202020204" pitchFamily="34" charset="0"/>
              <a:buChar char="•"/>
            </a:pPr>
            <a:r>
              <a:rPr lang="cs-CZ" err="1">
                <a:solidFill>
                  <a:schemeClr val="bg1"/>
                </a:solidFill>
              </a:rPr>
              <a:t>Připodepisování</a:t>
            </a:r>
            <a:r>
              <a:rPr lang="cs-CZ">
                <a:solidFill>
                  <a:schemeClr val="bg1"/>
                </a:solidFill>
              </a:rPr>
              <a:t> žádosti ze strany nositele IN (vybrané </a:t>
            </a:r>
            <a:r>
              <a:rPr lang="cs-CZ" err="1">
                <a:solidFill>
                  <a:schemeClr val="bg1"/>
                </a:solidFill>
              </a:rPr>
              <a:t>ŽoZ</a:t>
            </a:r>
            <a:r>
              <a:rPr lang="cs-CZ">
                <a:solidFill>
                  <a:schemeClr val="bg1"/>
                </a:solidFill>
              </a:rPr>
              <a:t>)</a:t>
            </a:r>
            <a:r>
              <a:rPr lang="en-US">
                <a:solidFill>
                  <a:schemeClr val="bg1"/>
                </a:solidFill>
              </a:rPr>
              <a:t>​</a:t>
            </a:r>
            <a:endParaRPr lang="en-US">
              <a:solidFill>
                <a:schemeClr val="bg1"/>
              </a:solidFill>
              <a:cs typeface="Arial"/>
            </a:endParaRPr>
          </a:p>
          <a:p>
            <a:pPr marL="628650" lvl="1" indent="-171450" fontAlgn="base">
              <a:lnSpc>
                <a:spcPts val="2400"/>
              </a:lnSpc>
              <a:buFont typeface="Arial" panose="020B0604020202020204" pitchFamily="34" charset="0"/>
              <a:buChar char="•"/>
            </a:pPr>
            <a:r>
              <a:rPr lang="cs-CZ">
                <a:solidFill>
                  <a:schemeClr val="bg1"/>
                </a:solidFill>
              </a:rPr>
              <a:t>(Ne)možnost podávat totožné projekty do individuálních výzev i do IN​</a:t>
            </a:r>
            <a:endParaRPr lang="cs-CZ">
              <a:solidFill>
                <a:schemeClr val="bg1"/>
              </a:solidFill>
              <a:cs typeface="Arial"/>
            </a:endParaRPr>
          </a:p>
          <a:p>
            <a:pPr lvl="1">
              <a:lnSpc>
                <a:spcPct val="150000"/>
              </a:lnSpc>
              <a:buClr>
                <a:srgbClr val="1D70B8"/>
              </a:buClr>
            </a:pPr>
            <a:endParaRPr lang="cs-CZ">
              <a:solidFill>
                <a:schemeClr val="bg1"/>
              </a:solidFill>
              <a:latin typeface="Arial" panose="020B0604020202020204" pitchFamily="34" charset="0"/>
              <a:cs typeface="Arial" panose="020B0604020202020204" pitchFamily="34" charset="0"/>
            </a:endParaRPr>
          </a:p>
        </p:txBody>
      </p:sp>
      <p:sp>
        <p:nvSpPr>
          <p:cNvPr id="4" name="TextovéPole 3">
            <a:extLst>
              <a:ext uri="{FF2B5EF4-FFF2-40B4-BE49-F238E27FC236}">
                <a16:creationId xmlns:a16="http://schemas.microsoft.com/office/drawing/2014/main" id="{44692106-5F47-46AF-828F-B4FDEAD96FCC}"/>
              </a:ext>
            </a:extLst>
          </p:cNvPr>
          <p:cNvSpPr txBox="1"/>
          <p:nvPr/>
        </p:nvSpPr>
        <p:spPr>
          <a:xfrm>
            <a:off x="502647" y="598688"/>
            <a:ext cx="8138707" cy="1077218"/>
          </a:xfrm>
          <a:prstGeom prst="rect">
            <a:avLst/>
          </a:prstGeom>
          <a:noFill/>
        </p:spPr>
        <p:txBody>
          <a:bodyPr wrap="square" rtlCol="0">
            <a:spAutoFit/>
          </a:bodyPr>
          <a:lstStyle/>
          <a:p>
            <a:pPr algn="ctr" defTabSz="914400">
              <a:buClr>
                <a:srgbClr val="000000"/>
              </a:buClr>
            </a:pPr>
            <a:r>
              <a:rPr lang="cs-CZ" sz="3200" b="1" kern="0">
                <a:solidFill>
                  <a:schemeClr val="bg1"/>
                </a:solidFill>
                <a:cs typeface="Arial" panose="020B0604020202020204" pitchFamily="34" charset="0"/>
                <a:sym typeface="Arial"/>
              </a:rPr>
              <a:t>Změny v administraci projektů</a:t>
            </a:r>
          </a:p>
          <a:p>
            <a:pPr algn="ctr" defTabSz="914400">
              <a:buClr>
                <a:srgbClr val="000000"/>
              </a:buClr>
            </a:pPr>
            <a:r>
              <a:rPr lang="cs-CZ" sz="3200" b="1" kern="0">
                <a:solidFill>
                  <a:schemeClr val="bg1"/>
                </a:solidFill>
                <a:cs typeface="Arial" panose="020B0604020202020204" pitchFamily="34" charset="0"/>
                <a:sym typeface="Arial"/>
              </a:rPr>
              <a:t>Co bude nového?</a:t>
            </a:r>
            <a:r>
              <a:rPr lang="cs-CZ" sz="3200" b="0" i="0">
                <a:solidFill>
                  <a:schemeClr val="bg1"/>
                </a:solidFill>
                <a:effectLst/>
                <a:latin typeface="Arial" panose="020B0604020202020204" pitchFamily="34" charset="0"/>
              </a:rPr>
              <a:t>​</a:t>
            </a:r>
            <a:endParaRPr lang="cs-CZ" sz="3200" b="1" kern="0">
              <a:solidFill>
                <a:schemeClr val="bg1"/>
              </a:solidFill>
              <a:cs typeface="Arial" panose="020B0604020202020204" pitchFamily="34" charset="0"/>
              <a:sym typeface="Arial"/>
            </a:endParaRPr>
          </a:p>
        </p:txBody>
      </p:sp>
    </p:spTree>
    <p:extLst>
      <p:ext uri="{BB962C8B-B14F-4D97-AF65-F5344CB8AC3E}">
        <p14:creationId xmlns:p14="http://schemas.microsoft.com/office/powerpoint/2010/main" val="59618063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65C60473-6D8C-464B-9745-3FB73D6BEA84}"/>
              </a:ext>
            </a:extLst>
          </p:cNvPr>
          <p:cNvSpPr txBox="1"/>
          <p:nvPr/>
        </p:nvSpPr>
        <p:spPr>
          <a:xfrm>
            <a:off x="1281953" y="1862278"/>
            <a:ext cx="6920753" cy="3780522"/>
          </a:xfrm>
          <a:prstGeom prst="rect">
            <a:avLst/>
          </a:prstGeom>
          <a:noFill/>
        </p:spPr>
        <p:txBody>
          <a:bodyPr wrap="square" lIns="91440" tIns="45720" rIns="91440" bIns="45720" anchor="t">
            <a:spAutoFit/>
          </a:bodyPr>
          <a:lstStyle/>
          <a:p>
            <a:pPr fontAlgn="base"/>
            <a:r>
              <a:rPr lang="cs-CZ" b="1" u="sng">
                <a:solidFill>
                  <a:schemeClr val="bg1"/>
                </a:solidFill>
              </a:rPr>
              <a:t>Monitorovací systém 2021+</a:t>
            </a:r>
            <a:r>
              <a:rPr lang="en-US" b="1" u="sng">
                <a:solidFill>
                  <a:schemeClr val="bg1"/>
                </a:solidFill>
              </a:rPr>
              <a:t>​</a:t>
            </a:r>
            <a:endParaRPr lang="cs-CZ" b="1" u="sng">
              <a:solidFill>
                <a:schemeClr val="bg1"/>
              </a:solidFill>
            </a:endParaRPr>
          </a:p>
          <a:p>
            <a:pPr fontAlgn="base"/>
            <a:endParaRPr lang="en-US" b="1">
              <a:solidFill>
                <a:schemeClr val="bg1"/>
              </a:solidFill>
            </a:endParaRPr>
          </a:p>
          <a:p>
            <a:pPr lvl="1" fontAlgn="base"/>
            <a:r>
              <a:rPr lang="cs-CZ" b="1">
                <a:solidFill>
                  <a:schemeClr val="bg1"/>
                </a:solidFill>
              </a:rPr>
              <a:t>Přihlašování​</a:t>
            </a:r>
            <a:endParaRPr lang="cs-CZ" b="1">
              <a:solidFill>
                <a:schemeClr val="bg1"/>
              </a:solidFill>
              <a:cs typeface="Arial"/>
            </a:endParaRPr>
          </a:p>
          <a:p>
            <a:pPr marL="1085850" lvl="2" indent="-171450" fontAlgn="base">
              <a:buFont typeface="Arial" panose="020B0604020202020204" pitchFamily="34" charset="0"/>
              <a:buChar char="•"/>
            </a:pPr>
            <a:r>
              <a:rPr lang="cs-CZ">
                <a:solidFill>
                  <a:schemeClr val="bg1"/>
                </a:solidFill>
              </a:rPr>
              <a:t>Již nyní lze vyzkoušet na </a:t>
            </a:r>
            <a:r>
              <a:rPr lang="cs-CZ" b="1">
                <a:solidFill>
                  <a:schemeClr val="bg1"/>
                </a:solidFill>
                <a:hlinkClick r:id="rId2">
                  <a:extLst>
                    <a:ext uri="{A12FA001-AC4F-418D-AE19-62706E023703}">
                      <ahyp:hlinkClr xmlns:ahyp="http://schemas.microsoft.com/office/drawing/2018/hyperlinkcolor" val="tx"/>
                    </a:ext>
                  </a:extLst>
                </a:hlinkClick>
              </a:rPr>
              <a:t>https://iskp21.mssf.cz/</a:t>
            </a:r>
            <a:endParaRPr lang="cs-CZ" b="1">
              <a:solidFill>
                <a:schemeClr val="bg1"/>
              </a:solidFill>
            </a:endParaRPr>
          </a:p>
          <a:p>
            <a:pPr marL="1085850" lvl="2" indent="-171450" fontAlgn="base">
              <a:buFont typeface="Arial" panose="020B0604020202020204" pitchFamily="34" charset="0"/>
              <a:buChar char="•"/>
            </a:pPr>
            <a:r>
              <a:rPr lang="cs-CZ">
                <a:solidFill>
                  <a:schemeClr val="bg1"/>
                </a:solidFill>
              </a:rPr>
              <a:t>Doporučujeme registraci přes  NIA - Národní </a:t>
            </a:r>
            <a:r>
              <a:rPr lang="cs-CZ" err="1">
                <a:solidFill>
                  <a:schemeClr val="bg1"/>
                </a:solidFill>
              </a:rPr>
              <a:t>identitní</a:t>
            </a:r>
            <a:r>
              <a:rPr lang="cs-CZ">
                <a:solidFill>
                  <a:schemeClr val="bg1"/>
                </a:solidFill>
              </a:rPr>
              <a:t> autoritou (e-občanka, bankovní identita); přihlašování přes ADFS (heslo) se bude výhledově rušit</a:t>
            </a:r>
            <a:endParaRPr lang="cs-CZ">
              <a:solidFill>
                <a:schemeClr val="bg1"/>
              </a:solidFill>
              <a:cs typeface="Arial"/>
            </a:endParaRPr>
          </a:p>
          <a:p>
            <a:pPr marL="1085850" lvl="2" indent="-171450" fontAlgn="base">
              <a:buFont typeface="Arial" panose="020B0604020202020204" pitchFamily="34" charset="0"/>
              <a:buChar char="•"/>
            </a:pPr>
            <a:r>
              <a:rPr lang="cs-CZ">
                <a:solidFill>
                  <a:schemeClr val="bg1"/>
                </a:solidFill>
              </a:rPr>
              <a:t>Součástí FAQ je návod, jak se přihlásit</a:t>
            </a:r>
            <a:endParaRPr lang="cs-CZ">
              <a:solidFill>
                <a:schemeClr val="bg1"/>
              </a:solidFill>
              <a:cs typeface="Arial"/>
            </a:endParaRPr>
          </a:p>
          <a:p>
            <a:pPr lvl="2" fontAlgn="base"/>
            <a:endParaRPr lang="cs-CZ">
              <a:solidFill>
                <a:schemeClr val="bg1"/>
              </a:solidFill>
            </a:endParaRPr>
          </a:p>
          <a:p>
            <a:pPr lvl="1" fontAlgn="base"/>
            <a:r>
              <a:rPr lang="cs-CZ" b="1">
                <a:solidFill>
                  <a:schemeClr val="bg1"/>
                </a:solidFill>
              </a:rPr>
              <a:t>Nastavení přístupových práv do ISKP21+  </a:t>
            </a:r>
            <a:endParaRPr lang="cs-CZ" b="1">
              <a:solidFill>
                <a:schemeClr val="bg1"/>
              </a:solidFill>
              <a:cs typeface="Arial"/>
            </a:endParaRPr>
          </a:p>
          <a:p>
            <a:pPr marL="1085850" lvl="2" indent="-171450" fontAlgn="base">
              <a:buFont typeface="Arial" panose="020B0604020202020204" pitchFamily="34" charset="0"/>
              <a:buChar char="•"/>
            </a:pPr>
            <a:r>
              <a:rPr lang="cs-CZ">
                <a:solidFill>
                  <a:schemeClr val="bg1"/>
                </a:solidFill>
              </a:rPr>
              <a:t>Upřesněno v OPPŽP (kapitola 2.5)</a:t>
            </a:r>
            <a:endParaRPr lang="cs-CZ">
              <a:solidFill>
                <a:schemeClr val="bg1"/>
              </a:solidFill>
              <a:cs typeface="Arial"/>
            </a:endParaRPr>
          </a:p>
          <a:p>
            <a:pPr lvl="2" fontAlgn="base"/>
            <a:endParaRPr lang="en-US">
              <a:solidFill>
                <a:schemeClr val="bg1"/>
              </a:solidFill>
            </a:endParaRPr>
          </a:p>
          <a:p>
            <a:pPr lvl="1">
              <a:lnSpc>
                <a:spcPct val="150000"/>
              </a:lnSpc>
              <a:buClr>
                <a:srgbClr val="1D70B8"/>
              </a:buClr>
            </a:pPr>
            <a:endParaRPr lang="cs-CZ">
              <a:solidFill>
                <a:schemeClr val="bg1"/>
              </a:solidFill>
              <a:latin typeface="Arial" panose="020B0604020202020204" pitchFamily="34" charset="0"/>
              <a:cs typeface="Arial" panose="020B0604020202020204" pitchFamily="34" charset="0"/>
            </a:endParaRPr>
          </a:p>
        </p:txBody>
      </p:sp>
      <p:sp>
        <p:nvSpPr>
          <p:cNvPr id="4" name="TextovéPole 3">
            <a:extLst>
              <a:ext uri="{FF2B5EF4-FFF2-40B4-BE49-F238E27FC236}">
                <a16:creationId xmlns:a16="http://schemas.microsoft.com/office/drawing/2014/main" id="{D256D879-EB77-4E59-8C02-D10EB7DD9398}"/>
              </a:ext>
            </a:extLst>
          </p:cNvPr>
          <p:cNvSpPr txBox="1"/>
          <p:nvPr/>
        </p:nvSpPr>
        <p:spPr>
          <a:xfrm>
            <a:off x="502647" y="481243"/>
            <a:ext cx="8138707" cy="1077218"/>
          </a:xfrm>
          <a:prstGeom prst="rect">
            <a:avLst/>
          </a:prstGeom>
          <a:noFill/>
        </p:spPr>
        <p:txBody>
          <a:bodyPr wrap="square" rtlCol="0">
            <a:spAutoFit/>
          </a:bodyPr>
          <a:lstStyle/>
          <a:p>
            <a:pPr algn="ctr" defTabSz="914400">
              <a:buClr>
                <a:srgbClr val="000000"/>
              </a:buClr>
            </a:pPr>
            <a:r>
              <a:rPr lang="cs-CZ" sz="3200" b="1" kern="0">
                <a:solidFill>
                  <a:schemeClr val="bg1"/>
                </a:solidFill>
                <a:cs typeface="Arial" panose="020B0604020202020204" pitchFamily="34" charset="0"/>
                <a:sym typeface="Arial"/>
              </a:rPr>
              <a:t>Změny v administraci projektů</a:t>
            </a:r>
          </a:p>
          <a:p>
            <a:pPr algn="ctr" defTabSz="914400">
              <a:buClr>
                <a:srgbClr val="000000"/>
              </a:buClr>
            </a:pPr>
            <a:r>
              <a:rPr lang="cs-CZ" sz="3200" b="1" kern="0">
                <a:solidFill>
                  <a:schemeClr val="bg1"/>
                </a:solidFill>
                <a:cs typeface="Arial" panose="020B0604020202020204" pitchFamily="34" charset="0"/>
                <a:sym typeface="Arial"/>
              </a:rPr>
              <a:t>Co bude nového?</a:t>
            </a:r>
            <a:r>
              <a:rPr lang="cs-CZ" sz="3200" b="0" i="0">
                <a:solidFill>
                  <a:schemeClr val="bg1"/>
                </a:solidFill>
                <a:effectLst/>
                <a:latin typeface="Arial" panose="020B0604020202020204" pitchFamily="34" charset="0"/>
              </a:rPr>
              <a:t>​</a:t>
            </a:r>
            <a:endParaRPr lang="cs-CZ" sz="3200" b="1" kern="0">
              <a:solidFill>
                <a:schemeClr val="bg1"/>
              </a:solidFill>
              <a:cs typeface="Arial" panose="020B0604020202020204" pitchFamily="34" charset="0"/>
              <a:sym typeface="Arial"/>
            </a:endParaRPr>
          </a:p>
        </p:txBody>
      </p:sp>
    </p:spTree>
    <p:extLst>
      <p:ext uri="{BB962C8B-B14F-4D97-AF65-F5344CB8AC3E}">
        <p14:creationId xmlns:p14="http://schemas.microsoft.com/office/powerpoint/2010/main" val="276924890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65C60473-6D8C-464B-9745-3FB73D6BEA84}"/>
              </a:ext>
            </a:extLst>
          </p:cNvPr>
          <p:cNvSpPr txBox="1"/>
          <p:nvPr/>
        </p:nvSpPr>
        <p:spPr>
          <a:xfrm>
            <a:off x="887506" y="1629196"/>
            <a:ext cx="7395882" cy="4888518"/>
          </a:xfrm>
          <a:prstGeom prst="rect">
            <a:avLst/>
          </a:prstGeom>
          <a:noFill/>
        </p:spPr>
        <p:txBody>
          <a:bodyPr wrap="square" lIns="91440" tIns="45720" rIns="91440" bIns="45720" anchor="t">
            <a:spAutoFit/>
          </a:bodyPr>
          <a:lstStyle/>
          <a:p>
            <a:pPr fontAlgn="base"/>
            <a:r>
              <a:rPr lang="cs-CZ" b="1" u="sng">
                <a:solidFill>
                  <a:schemeClr val="bg1"/>
                </a:solidFill>
              </a:rPr>
              <a:t>Monitorovací systém 2021+</a:t>
            </a:r>
            <a:r>
              <a:rPr lang="en-US" b="1" u="sng">
                <a:solidFill>
                  <a:schemeClr val="bg1"/>
                </a:solidFill>
              </a:rPr>
              <a:t>​</a:t>
            </a:r>
            <a:endParaRPr lang="cs-CZ" b="1" u="sng">
              <a:solidFill>
                <a:schemeClr val="bg1"/>
              </a:solidFill>
            </a:endParaRPr>
          </a:p>
          <a:p>
            <a:pPr fontAlgn="base"/>
            <a:endParaRPr lang="en-US" b="1">
              <a:solidFill>
                <a:schemeClr val="bg1"/>
              </a:solidFill>
            </a:endParaRPr>
          </a:p>
          <a:p>
            <a:pPr lvl="1" fontAlgn="base"/>
            <a:r>
              <a:rPr lang="cs-CZ" b="1">
                <a:solidFill>
                  <a:schemeClr val="bg1"/>
                </a:solidFill>
              </a:rPr>
              <a:t>Samostatný modul VZ​</a:t>
            </a:r>
            <a:endParaRPr lang="cs-CZ" b="1">
              <a:solidFill>
                <a:schemeClr val="bg1"/>
              </a:solidFill>
              <a:cs typeface="Arial"/>
            </a:endParaRPr>
          </a:p>
          <a:p>
            <a:pPr marL="1085850" lvl="2" indent="-171450" fontAlgn="base">
              <a:buFont typeface="Arial" panose="020B0604020202020204" pitchFamily="34" charset="0"/>
              <a:buChar char="•"/>
            </a:pPr>
            <a:r>
              <a:rPr lang="cs-CZ">
                <a:solidFill>
                  <a:schemeClr val="bg1"/>
                </a:solidFill>
              </a:rPr>
              <a:t>Na jednu VZ je možné navázat více projektů, tj. údaje k VZ vyplňuje a dokumentaci dokládá příjemce pouze jednou, a to i napříč jednotlivými OP</a:t>
            </a:r>
            <a:endParaRPr lang="cs-CZ">
              <a:solidFill>
                <a:schemeClr val="bg1"/>
              </a:solidFill>
              <a:cs typeface="Arial"/>
            </a:endParaRPr>
          </a:p>
          <a:p>
            <a:pPr marL="1085850" lvl="2" indent="-171450" fontAlgn="base">
              <a:buFont typeface="Arial" panose="020B0604020202020204" pitchFamily="34" charset="0"/>
              <a:buChar char="•"/>
            </a:pPr>
            <a:r>
              <a:rPr lang="cs-CZ">
                <a:solidFill>
                  <a:schemeClr val="bg1"/>
                </a:solidFill>
              </a:rPr>
              <a:t>Z pohledu žadatele/ příjemce nedochází k výrazným změnám ve vyplňování VZ</a:t>
            </a:r>
            <a:endParaRPr lang="cs-CZ">
              <a:solidFill>
                <a:schemeClr val="bg1"/>
              </a:solidFill>
              <a:cs typeface="Arial"/>
            </a:endParaRPr>
          </a:p>
          <a:p>
            <a:pPr marL="1085850" lvl="2" indent="-171450" fontAlgn="base">
              <a:buFont typeface="Arial" panose="020B0604020202020204" pitchFamily="34" charset="0"/>
              <a:buChar char="•"/>
            </a:pPr>
            <a:r>
              <a:rPr lang="cs-CZ">
                <a:solidFill>
                  <a:schemeClr val="bg1"/>
                </a:solidFill>
              </a:rPr>
              <a:t>Postupy budou uvedeny ve speciální příručce </a:t>
            </a:r>
            <a:endParaRPr lang="cs-CZ">
              <a:solidFill>
                <a:schemeClr val="bg1"/>
              </a:solidFill>
              <a:cs typeface="Arial"/>
            </a:endParaRPr>
          </a:p>
          <a:p>
            <a:pPr lvl="2" fontAlgn="base"/>
            <a:endParaRPr lang="cs-CZ">
              <a:solidFill>
                <a:schemeClr val="bg1"/>
              </a:solidFill>
            </a:endParaRPr>
          </a:p>
          <a:p>
            <a:pPr lvl="1" fontAlgn="base"/>
            <a:r>
              <a:rPr lang="cs-CZ" b="1">
                <a:solidFill>
                  <a:schemeClr val="bg1"/>
                </a:solidFill>
              </a:rPr>
              <a:t>Hlavní manažer projektu</a:t>
            </a:r>
          </a:p>
          <a:p>
            <a:pPr marL="1085850" lvl="2" indent="-171450" fontAlgn="base">
              <a:buFont typeface="Arial" panose="020B0604020202020204" pitchFamily="34" charset="0"/>
              <a:buChar char="•"/>
            </a:pPr>
            <a:r>
              <a:rPr lang="cs-CZ">
                <a:solidFill>
                  <a:schemeClr val="bg1"/>
                </a:solidFill>
              </a:rPr>
              <a:t>V rámci Centra určen jeden pracovník, který bude pro žadatele/ příjemce představovat hlavní kontaktní osobu</a:t>
            </a:r>
            <a:endParaRPr lang="cs-CZ">
              <a:solidFill>
                <a:schemeClr val="bg1"/>
              </a:solidFill>
              <a:cs typeface="Arial"/>
            </a:endParaRPr>
          </a:p>
          <a:p>
            <a:pPr marL="1085850" lvl="2" indent="-171450" fontAlgn="base">
              <a:buFont typeface="Arial" panose="020B0604020202020204" pitchFamily="34" charset="0"/>
              <a:buChar char="•"/>
            </a:pPr>
            <a:r>
              <a:rPr lang="cs-CZ">
                <a:solidFill>
                  <a:schemeClr val="bg1"/>
                </a:solidFill>
              </a:rPr>
              <a:t>Tento pracovník se bude zobrazovat v ISKP, na k tomu určené záložce</a:t>
            </a:r>
            <a:endParaRPr lang="cs-CZ">
              <a:solidFill>
                <a:schemeClr val="bg1"/>
              </a:solidFill>
              <a:cs typeface="Arial"/>
            </a:endParaRPr>
          </a:p>
          <a:p>
            <a:pPr algn="l" rtl="0" fontAlgn="base">
              <a:buFont typeface="Arial" panose="020B0604020202020204" pitchFamily="34" charset="0"/>
              <a:buChar char="•"/>
            </a:pPr>
            <a:endParaRPr lang="en-US">
              <a:solidFill>
                <a:schemeClr val="bg1"/>
              </a:solidFill>
            </a:endParaRPr>
          </a:p>
          <a:p>
            <a:pPr lvl="1">
              <a:lnSpc>
                <a:spcPct val="150000"/>
              </a:lnSpc>
              <a:buClr>
                <a:srgbClr val="1D70B8"/>
              </a:buClr>
            </a:pPr>
            <a:endParaRPr lang="cs-CZ">
              <a:solidFill>
                <a:schemeClr val="bg1"/>
              </a:solidFill>
              <a:cs typeface="Arial" panose="020B0604020202020204" pitchFamily="34" charset="0"/>
            </a:endParaRPr>
          </a:p>
        </p:txBody>
      </p:sp>
      <p:sp>
        <p:nvSpPr>
          <p:cNvPr id="4" name="TextovéPole 3">
            <a:extLst>
              <a:ext uri="{FF2B5EF4-FFF2-40B4-BE49-F238E27FC236}">
                <a16:creationId xmlns:a16="http://schemas.microsoft.com/office/drawing/2014/main" id="{D256D879-EB77-4E59-8C02-D10EB7DD9398}"/>
              </a:ext>
            </a:extLst>
          </p:cNvPr>
          <p:cNvSpPr txBox="1"/>
          <p:nvPr/>
        </p:nvSpPr>
        <p:spPr>
          <a:xfrm>
            <a:off x="502647" y="481243"/>
            <a:ext cx="8138707" cy="1077218"/>
          </a:xfrm>
          <a:prstGeom prst="rect">
            <a:avLst/>
          </a:prstGeom>
          <a:noFill/>
        </p:spPr>
        <p:txBody>
          <a:bodyPr wrap="square" rtlCol="0">
            <a:spAutoFit/>
          </a:bodyPr>
          <a:lstStyle/>
          <a:p>
            <a:pPr algn="ctr" defTabSz="914400">
              <a:buClr>
                <a:srgbClr val="000000"/>
              </a:buClr>
            </a:pPr>
            <a:r>
              <a:rPr lang="cs-CZ" sz="3200" b="1" kern="0">
                <a:solidFill>
                  <a:schemeClr val="bg1"/>
                </a:solidFill>
                <a:cs typeface="Arial" panose="020B0604020202020204" pitchFamily="34" charset="0"/>
                <a:sym typeface="Arial"/>
              </a:rPr>
              <a:t>Změny v administraci projektů</a:t>
            </a:r>
          </a:p>
          <a:p>
            <a:pPr algn="ctr" defTabSz="914400">
              <a:buClr>
                <a:srgbClr val="000000"/>
              </a:buClr>
            </a:pPr>
            <a:r>
              <a:rPr lang="cs-CZ" sz="3200" b="1" kern="0">
                <a:solidFill>
                  <a:schemeClr val="bg1"/>
                </a:solidFill>
                <a:cs typeface="Arial" panose="020B0604020202020204" pitchFamily="34" charset="0"/>
                <a:sym typeface="Arial"/>
              </a:rPr>
              <a:t>Co bude nového?</a:t>
            </a:r>
            <a:r>
              <a:rPr lang="cs-CZ" sz="3200" b="0" i="0">
                <a:solidFill>
                  <a:schemeClr val="bg1"/>
                </a:solidFill>
                <a:effectLst/>
                <a:latin typeface="Arial" panose="020B0604020202020204" pitchFamily="34" charset="0"/>
              </a:rPr>
              <a:t>​</a:t>
            </a:r>
            <a:endParaRPr lang="cs-CZ" sz="3200" b="1" kern="0">
              <a:solidFill>
                <a:schemeClr val="bg1"/>
              </a:solidFill>
              <a:cs typeface="Arial" panose="020B0604020202020204" pitchFamily="34" charset="0"/>
              <a:sym typeface="Arial"/>
            </a:endParaRPr>
          </a:p>
        </p:txBody>
      </p:sp>
    </p:spTree>
    <p:extLst>
      <p:ext uri="{BB962C8B-B14F-4D97-AF65-F5344CB8AC3E}">
        <p14:creationId xmlns:p14="http://schemas.microsoft.com/office/powerpoint/2010/main" val="50618550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589B0082-B6BA-4AAF-910C-96039B7EE664}"/>
              </a:ext>
            </a:extLst>
          </p:cNvPr>
          <p:cNvSpPr txBox="1"/>
          <p:nvPr/>
        </p:nvSpPr>
        <p:spPr>
          <a:xfrm>
            <a:off x="502647" y="598688"/>
            <a:ext cx="8138707" cy="584775"/>
          </a:xfrm>
          <a:prstGeom prst="rect">
            <a:avLst/>
          </a:prstGeom>
          <a:noFill/>
        </p:spPr>
        <p:txBody>
          <a:bodyPr wrap="square" rtlCol="0">
            <a:spAutoFit/>
          </a:bodyPr>
          <a:lstStyle/>
          <a:p>
            <a:pPr algn="ctr" defTabSz="914400">
              <a:buClr>
                <a:srgbClr val="000000"/>
              </a:buClr>
            </a:pPr>
            <a:r>
              <a:rPr lang="cs-CZ" sz="3200" b="1" kern="0">
                <a:solidFill>
                  <a:schemeClr val="bg1"/>
                </a:solidFill>
                <a:cs typeface="Arial" panose="020B0604020202020204" pitchFamily="34" charset="0"/>
                <a:sym typeface="Arial"/>
              </a:rPr>
              <a:t>Ukázka způsobu přihlašování do MS</a:t>
            </a:r>
          </a:p>
        </p:txBody>
      </p:sp>
      <p:cxnSp>
        <p:nvCxnSpPr>
          <p:cNvPr id="3" name="Přímá spojnice 2">
            <a:extLst>
              <a:ext uri="{FF2B5EF4-FFF2-40B4-BE49-F238E27FC236}">
                <a16:creationId xmlns:a16="http://schemas.microsoft.com/office/drawing/2014/main" id="{B0796709-8830-4C78-AA6D-C8D0F6809916}"/>
              </a:ext>
            </a:extLst>
          </p:cNvPr>
          <p:cNvCxnSpPr>
            <a:cxnSpLocks/>
          </p:cNvCxnSpPr>
          <p:nvPr/>
        </p:nvCxnSpPr>
        <p:spPr>
          <a:xfrm>
            <a:off x="6207853" y="2885813"/>
            <a:ext cx="0" cy="1157681"/>
          </a:xfrm>
          <a:prstGeom prst="line">
            <a:avLst/>
          </a:prstGeom>
        </p:spPr>
        <p:style>
          <a:lnRef idx="3">
            <a:schemeClr val="accent3"/>
          </a:lnRef>
          <a:fillRef idx="0">
            <a:schemeClr val="accent3"/>
          </a:fillRef>
          <a:effectRef idx="2">
            <a:schemeClr val="accent3"/>
          </a:effectRef>
          <a:fontRef idx="minor">
            <a:schemeClr val="tx1"/>
          </a:fontRef>
        </p:style>
      </p:cxnSp>
      <p:cxnSp>
        <p:nvCxnSpPr>
          <p:cNvPr id="8" name="Přímá spojnice 7">
            <a:extLst>
              <a:ext uri="{FF2B5EF4-FFF2-40B4-BE49-F238E27FC236}">
                <a16:creationId xmlns:a16="http://schemas.microsoft.com/office/drawing/2014/main" id="{8B7E17E5-5413-4820-AD26-91701137DC70}"/>
              </a:ext>
            </a:extLst>
          </p:cNvPr>
          <p:cNvCxnSpPr/>
          <p:nvPr/>
        </p:nvCxnSpPr>
        <p:spPr>
          <a:xfrm>
            <a:off x="7642371" y="2885813"/>
            <a:ext cx="0" cy="1090569"/>
          </a:xfrm>
          <a:prstGeom prst="line">
            <a:avLst/>
          </a:prstGeom>
        </p:spPr>
        <p:style>
          <a:lnRef idx="2">
            <a:schemeClr val="accent3"/>
          </a:lnRef>
          <a:fillRef idx="0">
            <a:schemeClr val="accent3"/>
          </a:fillRef>
          <a:effectRef idx="1">
            <a:schemeClr val="accent3"/>
          </a:effectRef>
          <a:fontRef idx="minor">
            <a:schemeClr val="tx1"/>
          </a:fontRef>
        </p:style>
      </p:cxnSp>
      <p:cxnSp>
        <p:nvCxnSpPr>
          <p:cNvPr id="10" name="Přímá spojnice 9">
            <a:extLst>
              <a:ext uri="{FF2B5EF4-FFF2-40B4-BE49-F238E27FC236}">
                <a16:creationId xmlns:a16="http://schemas.microsoft.com/office/drawing/2014/main" id="{4151ABFC-FAF4-4D6B-978E-F229FB25EF45}"/>
              </a:ext>
            </a:extLst>
          </p:cNvPr>
          <p:cNvCxnSpPr/>
          <p:nvPr/>
        </p:nvCxnSpPr>
        <p:spPr>
          <a:xfrm>
            <a:off x="6207853" y="2885813"/>
            <a:ext cx="1434518" cy="0"/>
          </a:xfrm>
          <a:prstGeom prst="line">
            <a:avLst/>
          </a:prstGeom>
        </p:spPr>
        <p:style>
          <a:lnRef idx="2">
            <a:schemeClr val="accent3"/>
          </a:lnRef>
          <a:fillRef idx="0">
            <a:schemeClr val="accent3"/>
          </a:fillRef>
          <a:effectRef idx="1">
            <a:schemeClr val="accent3"/>
          </a:effectRef>
          <a:fontRef idx="minor">
            <a:schemeClr val="tx1"/>
          </a:fontRef>
        </p:style>
      </p:cxnSp>
      <p:cxnSp>
        <p:nvCxnSpPr>
          <p:cNvPr id="12" name="Přímá spojnice 11">
            <a:extLst>
              <a:ext uri="{FF2B5EF4-FFF2-40B4-BE49-F238E27FC236}">
                <a16:creationId xmlns:a16="http://schemas.microsoft.com/office/drawing/2014/main" id="{94081CFB-2192-4660-BD13-B880BB8C3DC6}"/>
              </a:ext>
            </a:extLst>
          </p:cNvPr>
          <p:cNvCxnSpPr/>
          <p:nvPr/>
        </p:nvCxnSpPr>
        <p:spPr>
          <a:xfrm>
            <a:off x="6207853" y="4009938"/>
            <a:ext cx="1434518" cy="0"/>
          </a:xfrm>
          <a:prstGeom prst="line">
            <a:avLst/>
          </a:prstGeom>
        </p:spPr>
        <p:style>
          <a:lnRef idx="2">
            <a:schemeClr val="accent3"/>
          </a:lnRef>
          <a:fillRef idx="0">
            <a:schemeClr val="accent3"/>
          </a:fillRef>
          <a:effectRef idx="1">
            <a:schemeClr val="accent3"/>
          </a:effectRef>
          <a:fontRef idx="minor">
            <a:schemeClr val="tx1"/>
          </a:fontRef>
        </p:style>
      </p:cxnSp>
      <p:pic>
        <p:nvPicPr>
          <p:cNvPr id="9" name="Obrázek 8">
            <a:extLst>
              <a:ext uri="{FF2B5EF4-FFF2-40B4-BE49-F238E27FC236}">
                <a16:creationId xmlns:a16="http://schemas.microsoft.com/office/drawing/2014/main" id="{FC34A58F-DA4B-4C3F-8CBF-D2D43F08BEDE}"/>
              </a:ext>
            </a:extLst>
          </p:cNvPr>
          <p:cNvPicPr>
            <a:picLocks noChangeAspect="1"/>
          </p:cNvPicPr>
          <p:nvPr/>
        </p:nvPicPr>
        <p:blipFill>
          <a:blip r:embed="rId2"/>
          <a:stretch>
            <a:fillRect/>
          </a:stretch>
        </p:blipFill>
        <p:spPr>
          <a:xfrm>
            <a:off x="1289356" y="1595483"/>
            <a:ext cx="6565287" cy="4218485"/>
          </a:xfrm>
          <a:prstGeom prst="rect">
            <a:avLst/>
          </a:prstGeom>
        </p:spPr>
      </p:pic>
      <p:cxnSp>
        <p:nvCxnSpPr>
          <p:cNvPr id="5" name="Přímá spojnice 4">
            <a:extLst>
              <a:ext uri="{FF2B5EF4-FFF2-40B4-BE49-F238E27FC236}">
                <a16:creationId xmlns:a16="http://schemas.microsoft.com/office/drawing/2014/main" id="{C29D22D1-572D-44D6-9EED-60369E303A09}"/>
              </a:ext>
            </a:extLst>
          </p:cNvPr>
          <p:cNvCxnSpPr>
            <a:cxnSpLocks/>
          </p:cNvCxnSpPr>
          <p:nvPr/>
        </p:nvCxnSpPr>
        <p:spPr>
          <a:xfrm>
            <a:off x="6207853" y="3116062"/>
            <a:ext cx="0" cy="867243"/>
          </a:xfrm>
          <a:prstGeom prst="line">
            <a:avLst/>
          </a:prstGeom>
        </p:spPr>
        <p:style>
          <a:lnRef idx="3">
            <a:schemeClr val="accent6"/>
          </a:lnRef>
          <a:fillRef idx="0">
            <a:schemeClr val="accent6"/>
          </a:fillRef>
          <a:effectRef idx="2">
            <a:schemeClr val="accent6"/>
          </a:effectRef>
          <a:fontRef idx="minor">
            <a:schemeClr val="tx1"/>
          </a:fontRef>
        </p:style>
      </p:cxnSp>
      <p:cxnSp>
        <p:nvCxnSpPr>
          <p:cNvPr id="15" name="Přímá spojnice 14">
            <a:extLst>
              <a:ext uri="{FF2B5EF4-FFF2-40B4-BE49-F238E27FC236}">
                <a16:creationId xmlns:a16="http://schemas.microsoft.com/office/drawing/2014/main" id="{C2E77341-2B82-4528-88F5-CFDFF1BCB951}"/>
              </a:ext>
            </a:extLst>
          </p:cNvPr>
          <p:cNvCxnSpPr/>
          <p:nvPr/>
        </p:nvCxnSpPr>
        <p:spPr>
          <a:xfrm>
            <a:off x="7642371" y="3204839"/>
            <a:ext cx="0" cy="771543"/>
          </a:xfrm>
          <a:prstGeom prst="line">
            <a:avLst/>
          </a:prstGeom>
        </p:spPr>
        <p:style>
          <a:lnRef idx="3">
            <a:schemeClr val="accent6"/>
          </a:lnRef>
          <a:fillRef idx="0">
            <a:schemeClr val="accent6"/>
          </a:fillRef>
          <a:effectRef idx="2">
            <a:schemeClr val="accent6"/>
          </a:effectRef>
          <a:fontRef idx="minor">
            <a:schemeClr val="tx1"/>
          </a:fontRef>
        </p:style>
      </p:cxnSp>
      <p:cxnSp>
        <p:nvCxnSpPr>
          <p:cNvPr id="17" name="Přímá spojnice 16">
            <a:extLst>
              <a:ext uri="{FF2B5EF4-FFF2-40B4-BE49-F238E27FC236}">
                <a16:creationId xmlns:a16="http://schemas.microsoft.com/office/drawing/2014/main" id="{2B7657EC-D190-4304-B1D0-D4DC5DFDDA66}"/>
              </a:ext>
            </a:extLst>
          </p:cNvPr>
          <p:cNvCxnSpPr/>
          <p:nvPr/>
        </p:nvCxnSpPr>
        <p:spPr>
          <a:xfrm>
            <a:off x="6207853" y="3204839"/>
            <a:ext cx="1434518" cy="0"/>
          </a:xfrm>
          <a:prstGeom prst="line">
            <a:avLst/>
          </a:prstGeom>
        </p:spPr>
        <p:style>
          <a:lnRef idx="3">
            <a:schemeClr val="accent6"/>
          </a:lnRef>
          <a:fillRef idx="0">
            <a:schemeClr val="accent6"/>
          </a:fillRef>
          <a:effectRef idx="2">
            <a:schemeClr val="accent6"/>
          </a:effectRef>
          <a:fontRef idx="minor">
            <a:schemeClr val="tx1"/>
          </a:fontRef>
        </p:style>
      </p:cxnSp>
      <p:cxnSp>
        <p:nvCxnSpPr>
          <p:cNvPr id="19" name="Přímá spojnice 18">
            <a:extLst>
              <a:ext uri="{FF2B5EF4-FFF2-40B4-BE49-F238E27FC236}">
                <a16:creationId xmlns:a16="http://schemas.microsoft.com/office/drawing/2014/main" id="{9EE17400-C2CA-4029-B7E2-E0F2E40A6BD1}"/>
              </a:ext>
            </a:extLst>
          </p:cNvPr>
          <p:cNvCxnSpPr/>
          <p:nvPr/>
        </p:nvCxnSpPr>
        <p:spPr>
          <a:xfrm>
            <a:off x="6207853" y="3983305"/>
            <a:ext cx="1434518" cy="0"/>
          </a:xfrm>
          <a:prstGeom prst="line">
            <a:avLst/>
          </a:prstGeom>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196072560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65C60473-6D8C-464B-9745-3FB73D6BEA84}"/>
              </a:ext>
            </a:extLst>
          </p:cNvPr>
          <p:cNvSpPr txBox="1"/>
          <p:nvPr/>
        </p:nvSpPr>
        <p:spPr>
          <a:xfrm>
            <a:off x="1048250" y="1597794"/>
            <a:ext cx="7593104" cy="4211922"/>
          </a:xfrm>
          <a:prstGeom prst="rect">
            <a:avLst/>
          </a:prstGeom>
          <a:noFill/>
        </p:spPr>
        <p:txBody>
          <a:bodyPr wrap="square">
            <a:spAutoFit/>
          </a:bodyPr>
          <a:lstStyle/>
          <a:p>
            <a:pPr fontAlgn="base"/>
            <a:r>
              <a:rPr lang="cs-CZ" sz="1600" b="1">
                <a:solidFill>
                  <a:schemeClr val="bg1"/>
                </a:solidFill>
              </a:rPr>
              <a:t>Plné moci</a:t>
            </a:r>
          </a:p>
          <a:p>
            <a:pPr fontAlgn="base"/>
            <a:endParaRPr lang="en-US" sz="1600" b="1">
              <a:solidFill>
                <a:schemeClr val="bg1"/>
              </a:solidFill>
            </a:endParaRPr>
          </a:p>
          <a:p>
            <a:pPr marL="171450" indent="-171450" fontAlgn="base">
              <a:lnSpc>
                <a:spcPts val="2000"/>
              </a:lnSpc>
              <a:buFont typeface="Arial" panose="020B0604020202020204" pitchFamily="34" charset="0"/>
              <a:buChar char="•"/>
            </a:pPr>
            <a:r>
              <a:rPr lang="cs-CZ" sz="1600">
                <a:solidFill>
                  <a:schemeClr val="bg1"/>
                </a:solidFill>
              </a:rPr>
              <a:t>V případě, že žádost o podporu za žadatele bude zpracovávat externí subjekt, doporučujeme žadateli, aby měl k žádosti o podporu přidělen </a:t>
            </a:r>
            <a:r>
              <a:rPr lang="cs-CZ" sz="1600" b="1">
                <a:solidFill>
                  <a:schemeClr val="bg1"/>
                </a:solidFill>
              </a:rPr>
              <a:t>přístup s rolí správce přístupů</a:t>
            </a:r>
          </a:p>
          <a:p>
            <a:pPr marL="171450" indent="-171450" fontAlgn="base">
              <a:lnSpc>
                <a:spcPts val="2000"/>
              </a:lnSpc>
              <a:buFont typeface="Arial" panose="020B0604020202020204" pitchFamily="34" charset="0"/>
              <a:buChar char="•"/>
            </a:pPr>
            <a:r>
              <a:rPr lang="cs-CZ" sz="1600">
                <a:solidFill>
                  <a:schemeClr val="bg1"/>
                </a:solidFill>
              </a:rPr>
              <a:t>Externí subjekt by měl mít </a:t>
            </a:r>
            <a:r>
              <a:rPr lang="cs-CZ" sz="1600" b="1">
                <a:solidFill>
                  <a:schemeClr val="bg1"/>
                </a:solidFill>
              </a:rPr>
              <a:t>roli zástupce správce přístupů</a:t>
            </a:r>
          </a:p>
          <a:p>
            <a:pPr marL="171450" indent="-171450" fontAlgn="base">
              <a:lnSpc>
                <a:spcPts val="2000"/>
              </a:lnSpc>
              <a:buFont typeface="Arial" panose="020B0604020202020204" pitchFamily="34" charset="0"/>
              <a:buChar char="•"/>
            </a:pPr>
            <a:r>
              <a:rPr lang="cs-CZ" sz="1600">
                <a:solidFill>
                  <a:schemeClr val="bg1"/>
                </a:solidFill>
              </a:rPr>
              <a:t>Pokud si žadatel neponechá roli správce přístupů, a externí subjekt nebude spolupracovat, může se stát, že se žadatel </a:t>
            </a:r>
            <a:r>
              <a:rPr lang="cs-CZ" sz="1600" b="1">
                <a:solidFill>
                  <a:schemeClr val="bg1"/>
                </a:solidFill>
              </a:rPr>
              <a:t>ztratí přístup ke svému projektu v MS2021+</a:t>
            </a:r>
          </a:p>
          <a:p>
            <a:pPr algn="l" rtl="0" fontAlgn="base"/>
            <a:endParaRPr lang="cs-CZ" sz="1600" b="1">
              <a:solidFill>
                <a:schemeClr val="bg1"/>
              </a:solidFill>
            </a:endParaRPr>
          </a:p>
          <a:p>
            <a:pPr fontAlgn="base"/>
            <a:r>
              <a:rPr lang="cs-CZ" sz="1600" b="1">
                <a:solidFill>
                  <a:schemeClr val="bg1"/>
                </a:solidFill>
              </a:rPr>
              <a:t>Modul veřejné zakázky</a:t>
            </a:r>
          </a:p>
          <a:p>
            <a:pPr fontAlgn="base"/>
            <a:endParaRPr lang="cs-CZ" sz="1600">
              <a:solidFill>
                <a:schemeClr val="bg1"/>
              </a:solidFill>
            </a:endParaRPr>
          </a:p>
          <a:p>
            <a:pPr marL="171450" indent="-171450" fontAlgn="base">
              <a:lnSpc>
                <a:spcPts val="2000"/>
              </a:lnSpc>
              <a:buFont typeface="Arial" panose="020B0604020202020204" pitchFamily="34" charset="0"/>
              <a:buChar char="•"/>
            </a:pPr>
            <a:r>
              <a:rPr lang="cs-CZ" sz="1600">
                <a:solidFill>
                  <a:schemeClr val="bg1"/>
                </a:solidFill>
              </a:rPr>
              <a:t>Lze určit, kteří uživatelé mají k zakázce právo editora a kteří čtenáře</a:t>
            </a:r>
          </a:p>
          <a:p>
            <a:pPr marL="171450" indent="-171450" fontAlgn="base">
              <a:lnSpc>
                <a:spcPts val="2000"/>
              </a:lnSpc>
              <a:buFont typeface="Arial" panose="020B0604020202020204" pitchFamily="34" charset="0"/>
              <a:buChar char="•"/>
            </a:pPr>
            <a:r>
              <a:rPr lang="cs-CZ" sz="1600">
                <a:solidFill>
                  <a:schemeClr val="bg1"/>
                </a:solidFill>
              </a:rPr>
              <a:t>Komunikace ve vztahu k doložení dokumentace k VZ bude vedena prostřednictvím těchto osob</a:t>
            </a:r>
            <a:endParaRPr lang="en-US" sz="1600">
              <a:solidFill>
                <a:schemeClr val="bg1"/>
              </a:solidFill>
              <a:latin typeface="Arial" panose="020B0604020202020204" pitchFamily="34" charset="0"/>
            </a:endParaRPr>
          </a:p>
          <a:p>
            <a:pPr lvl="1">
              <a:lnSpc>
                <a:spcPct val="150000"/>
              </a:lnSpc>
              <a:buClr>
                <a:srgbClr val="1D70B8"/>
              </a:buClr>
            </a:pPr>
            <a:endParaRPr lang="cs-CZ" sz="1600">
              <a:solidFill>
                <a:schemeClr val="bg1"/>
              </a:solidFill>
              <a:latin typeface="Arial" panose="020B0604020202020204" pitchFamily="34" charset="0"/>
              <a:cs typeface="Arial" panose="020B0604020202020204" pitchFamily="34" charset="0"/>
            </a:endParaRPr>
          </a:p>
        </p:txBody>
      </p:sp>
      <p:sp>
        <p:nvSpPr>
          <p:cNvPr id="4" name="TextovéPole 3">
            <a:extLst>
              <a:ext uri="{FF2B5EF4-FFF2-40B4-BE49-F238E27FC236}">
                <a16:creationId xmlns:a16="http://schemas.microsoft.com/office/drawing/2014/main" id="{46BB85B5-2324-48CB-A617-5073BCFBCC56}"/>
              </a:ext>
            </a:extLst>
          </p:cNvPr>
          <p:cNvSpPr txBox="1"/>
          <p:nvPr/>
        </p:nvSpPr>
        <p:spPr>
          <a:xfrm>
            <a:off x="502647" y="598688"/>
            <a:ext cx="8138707" cy="584775"/>
          </a:xfrm>
          <a:prstGeom prst="rect">
            <a:avLst/>
          </a:prstGeom>
          <a:noFill/>
        </p:spPr>
        <p:txBody>
          <a:bodyPr wrap="square" rtlCol="0">
            <a:spAutoFit/>
          </a:bodyPr>
          <a:lstStyle/>
          <a:p>
            <a:pPr algn="ctr">
              <a:buClr>
                <a:srgbClr val="000000"/>
              </a:buClr>
            </a:pPr>
            <a:r>
              <a:rPr lang="cs-CZ" sz="3200" b="1" kern="0">
                <a:solidFill>
                  <a:schemeClr val="bg1"/>
                </a:solidFill>
                <a:cs typeface="Arial" panose="020B0604020202020204" pitchFamily="34" charset="0"/>
                <a:sym typeface="Arial"/>
              </a:rPr>
              <a:t>Doporučení k administraci projektů</a:t>
            </a:r>
          </a:p>
        </p:txBody>
      </p:sp>
    </p:spTree>
    <p:extLst>
      <p:ext uri="{BB962C8B-B14F-4D97-AF65-F5344CB8AC3E}">
        <p14:creationId xmlns:p14="http://schemas.microsoft.com/office/powerpoint/2010/main" val="104535154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65C60473-6D8C-464B-9745-3FB73D6BEA84}"/>
              </a:ext>
            </a:extLst>
          </p:cNvPr>
          <p:cNvSpPr txBox="1"/>
          <p:nvPr/>
        </p:nvSpPr>
        <p:spPr>
          <a:xfrm>
            <a:off x="322729" y="1281624"/>
            <a:ext cx="8318625" cy="5093702"/>
          </a:xfrm>
          <a:prstGeom prst="rect">
            <a:avLst/>
          </a:prstGeom>
          <a:noFill/>
        </p:spPr>
        <p:txBody>
          <a:bodyPr wrap="square" lIns="91440" tIns="45720" rIns="91440" bIns="45720" anchor="t">
            <a:spAutoFit/>
          </a:bodyPr>
          <a:lstStyle/>
          <a:p>
            <a:pPr marL="285750" indent="-285750">
              <a:buClr>
                <a:schemeClr val="bg1"/>
              </a:buClr>
              <a:buFont typeface="Arial" panose="020B0604020202020204" pitchFamily="34" charset="0"/>
              <a:buChar char="•"/>
            </a:pPr>
            <a:r>
              <a:rPr lang="cs-CZ" sz="1600">
                <a:solidFill>
                  <a:schemeClr val="bg1"/>
                </a:solidFill>
                <a:latin typeface="Arial"/>
                <a:cs typeface="Arial"/>
              </a:rPr>
              <a:t>Téměř polovina alokace IROP je rezervovaná a jistá pro vybraná území/nástroje </a:t>
            </a:r>
            <a:br>
              <a:rPr lang="cs-CZ" sz="1600">
                <a:latin typeface="Arial" panose="020B0604020202020204" pitchFamily="34" charset="0"/>
                <a:cs typeface="Arial" panose="020B0604020202020204" pitchFamily="34" charset="0"/>
              </a:rPr>
            </a:br>
            <a:r>
              <a:rPr lang="cs-CZ" sz="1600">
                <a:solidFill>
                  <a:schemeClr val="bg1"/>
                </a:solidFill>
                <a:latin typeface="Arial"/>
                <a:cs typeface="Arial"/>
              </a:rPr>
              <a:t>(z celkové alokace IROP pro všechny KR, včetně TP)</a:t>
            </a:r>
          </a:p>
          <a:p>
            <a:pPr>
              <a:buClr>
                <a:schemeClr val="bg1"/>
              </a:buClr>
            </a:pPr>
            <a:endParaRPr lang="cs-CZ" sz="1600">
              <a:solidFill>
                <a:schemeClr val="bg1"/>
              </a:solidFill>
              <a:latin typeface="Arial" panose="020B0604020202020204" pitchFamily="34" charset="0"/>
              <a:cs typeface="Arial" panose="020B0604020202020204" pitchFamily="34" charset="0"/>
            </a:endParaRPr>
          </a:p>
          <a:p>
            <a:pPr lvl="1">
              <a:buClr>
                <a:srgbClr val="1D70B8"/>
              </a:buClr>
            </a:pPr>
            <a:r>
              <a:rPr lang="cs-CZ" sz="1600">
                <a:solidFill>
                  <a:schemeClr val="bg1"/>
                </a:solidFill>
                <a:latin typeface="Arial"/>
                <a:cs typeface="Arial"/>
              </a:rPr>
              <a:t>ITI = 20,74 %</a:t>
            </a:r>
          </a:p>
          <a:p>
            <a:pPr lvl="1">
              <a:buClr>
                <a:srgbClr val="1D70B8"/>
              </a:buClr>
            </a:pPr>
            <a:r>
              <a:rPr lang="cs-CZ" sz="1600">
                <a:solidFill>
                  <a:schemeClr val="bg1"/>
                </a:solidFill>
                <a:latin typeface="Arial"/>
                <a:cs typeface="Arial"/>
              </a:rPr>
              <a:t>CLLD = 6,77 %</a:t>
            </a:r>
          </a:p>
          <a:p>
            <a:pPr lvl="1">
              <a:buClr>
                <a:srgbClr val="1D70B8"/>
              </a:buClr>
            </a:pPr>
            <a:r>
              <a:rPr lang="cs-CZ" sz="1600">
                <a:solidFill>
                  <a:schemeClr val="bg1"/>
                </a:solidFill>
                <a:latin typeface="Arial"/>
                <a:cs typeface="Arial"/>
              </a:rPr>
              <a:t>RAP = 15,97 %</a:t>
            </a:r>
          </a:p>
          <a:p>
            <a:pPr lvl="1">
              <a:buClr>
                <a:srgbClr val="1D70B8"/>
              </a:buClr>
            </a:pPr>
            <a:r>
              <a:rPr lang="cs-CZ" sz="1600" b="1">
                <a:solidFill>
                  <a:schemeClr val="bg1"/>
                </a:solidFill>
                <a:latin typeface="Arial"/>
                <a:cs typeface="Arial"/>
              </a:rPr>
              <a:t>					Celkově tedy 43,48 %</a:t>
            </a:r>
          </a:p>
          <a:p>
            <a:pPr lvl="1">
              <a:buClr>
                <a:srgbClr val="1D70B8"/>
              </a:buClr>
            </a:pPr>
            <a:endParaRPr lang="cs-CZ" sz="1600" b="1">
              <a:solidFill>
                <a:schemeClr val="bg1"/>
              </a:solidFill>
              <a:latin typeface="Arial" panose="020B0604020202020204" pitchFamily="34" charset="0"/>
              <a:cs typeface="Arial" panose="020B0604020202020204" pitchFamily="34" charset="0"/>
            </a:endParaRPr>
          </a:p>
          <a:p>
            <a:pPr lvl="1">
              <a:buClr>
                <a:srgbClr val="1D70B8"/>
              </a:buClr>
            </a:pPr>
            <a:r>
              <a:rPr lang="cs-CZ" sz="1600" b="1">
                <a:solidFill>
                  <a:schemeClr val="bg1"/>
                </a:solidFill>
                <a:latin typeface="Arial"/>
                <a:cs typeface="Arial"/>
              </a:rPr>
              <a:t>ITI – integrované teritoriální investice</a:t>
            </a:r>
          </a:p>
          <a:p>
            <a:pPr marL="1257300" lvl="2" indent="-342900">
              <a:lnSpc>
                <a:spcPts val="2200"/>
              </a:lnSpc>
              <a:buClr>
                <a:schemeClr val="bg1"/>
              </a:buClr>
              <a:buFont typeface="Arial" panose="020B0604020202020204" pitchFamily="34" charset="0"/>
              <a:buChar char="•"/>
            </a:pPr>
            <a:r>
              <a:rPr lang="cs-CZ" sz="1600">
                <a:solidFill>
                  <a:schemeClr val="bg1"/>
                </a:solidFill>
                <a:latin typeface="Arial"/>
                <a:cs typeface="Arial"/>
              </a:rPr>
              <a:t>Pouze nástroj ITI (stávající IPRÚ v roli ITI)</a:t>
            </a:r>
          </a:p>
          <a:p>
            <a:pPr marL="1257300" lvl="2" indent="-342900">
              <a:lnSpc>
                <a:spcPts val="2200"/>
              </a:lnSpc>
              <a:buClr>
                <a:schemeClr val="bg1"/>
              </a:buClr>
              <a:buFont typeface="Arial" panose="020B0604020202020204" pitchFamily="34" charset="0"/>
              <a:buChar char="•"/>
            </a:pPr>
            <a:r>
              <a:rPr lang="cs-CZ" sz="1600">
                <a:solidFill>
                  <a:schemeClr val="bg1"/>
                </a:solidFill>
                <a:latin typeface="Arial"/>
                <a:cs typeface="Arial"/>
              </a:rPr>
              <a:t>ITI bude vykonávat pouze roli nositele, bez zapojení ZS ITI</a:t>
            </a:r>
          </a:p>
          <a:p>
            <a:pPr marL="1257300" lvl="2" indent="-342900">
              <a:lnSpc>
                <a:spcPts val="2200"/>
              </a:lnSpc>
              <a:buClr>
                <a:schemeClr val="bg1"/>
              </a:buClr>
              <a:buFont typeface="Arial" panose="020B0604020202020204" pitchFamily="34" charset="0"/>
              <a:buChar char="•"/>
            </a:pPr>
            <a:r>
              <a:rPr lang="cs-CZ" sz="1600">
                <a:solidFill>
                  <a:schemeClr val="bg1"/>
                </a:solidFill>
                <a:latin typeface="Arial"/>
                <a:cs typeface="Arial"/>
              </a:rPr>
              <a:t>Ve 13 metropolitních oblastech/aglomeracích - Praha, Brno, Ostrava, Plzeň, Olomouc, Ústí na Labem-Chomutov, Hradec Králové-Pardubice, Mladá Boleslav, Jihlava, České Budějovice, Karlovy Vary, Zlín a Liberec-Jablonec nad Nisou</a:t>
            </a:r>
          </a:p>
          <a:p>
            <a:pPr marL="1257300" lvl="2" indent="-342900">
              <a:lnSpc>
                <a:spcPts val="2200"/>
              </a:lnSpc>
              <a:buClr>
                <a:schemeClr val="bg1"/>
              </a:buClr>
              <a:buFont typeface="Arial" panose="020B0604020202020204" pitchFamily="34" charset="0"/>
              <a:buChar char="•"/>
            </a:pPr>
            <a:r>
              <a:rPr lang="cs-CZ" sz="1600">
                <a:solidFill>
                  <a:schemeClr val="bg1"/>
                </a:solidFill>
                <a:latin typeface="Arial"/>
                <a:cs typeface="Arial"/>
              </a:rPr>
              <a:t>Součástí strategie již stěžejní strategické projekty</a:t>
            </a:r>
          </a:p>
          <a:p>
            <a:pPr marL="1257300" lvl="2" indent="-342900">
              <a:lnSpc>
                <a:spcPts val="2200"/>
              </a:lnSpc>
              <a:buClr>
                <a:schemeClr val="bg1"/>
              </a:buClr>
              <a:buFont typeface="Arial" panose="020B0604020202020204" pitchFamily="34" charset="0"/>
              <a:buChar char="•"/>
            </a:pPr>
            <a:r>
              <a:rPr lang="cs-CZ" sz="1600">
                <a:solidFill>
                  <a:schemeClr val="bg1"/>
                </a:solidFill>
                <a:latin typeface="Arial"/>
                <a:cs typeface="Arial"/>
              </a:rPr>
              <a:t>Vyčleněná alokace ve specifických cílech IROP</a:t>
            </a:r>
          </a:p>
          <a:p>
            <a:pPr marL="1257300" lvl="2" indent="-342900">
              <a:lnSpc>
                <a:spcPts val="2200"/>
              </a:lnSpc>
              <a:buClr>
                <a:schemeClr val="bg1"/>
              </a:buClr>
              <a:buFont typeface="Arial" panose="020B0604020202020204" pitchFamily="34" charset="0"/>
              <a:buChar char="•"/>
            </a:pPr>
            <a:r>
              <a:rPr lang="cs-CZ" sz="1600">
                <a:solidFill>
                  <a:schemeClr val="bg1"/>
                </a:solidFill>
                <a:latin typeface="Arial"/>
                <a:cs typeface="Arial"/>
              </a:rPr>
              <a:t>Výzvy ŘO IROP pro integrované projekty v 2. pol. 2022</a:t>
            </a:r>
          </a:p>
          <a:p>
            <a:pPr lvl="2">
              <a:buClr>
                <a:srgbClr val="1D70B8"/>
              </a:buClr>
            </a:pPr>
            <a:endParaRPr lang="cs-CZ" sz="1600">
              <a:solidFill>
                <a:schemeClr val="bg1"/>
              </a:solidFill>
              <a:latin typeface="Arial" panose="020B0604020202020204" pitchFamily="34" charset="0"/>
              <a:cs typeface="Arial" panose="020B0604020202020204" pitchFamily="34" charset="0"/>
            </a:endParaRPr>
          </a:p>
        </p:txBody>
      </p:sp>
      <p:sp>
        <p:nvSpPr>
          <p:cNvPr id="10" name="TextovéPole 9">
            <a:extLst>
              <a:ext uri="{FF2B5EF4-FFF2-40B4-BE49-F238E27FC236}">
                <a16:creationId xmlns:a16="http://schemas.microsoft.com/office/drawing/2014/main" id="{D81B6742-461C-44CE-BE27-B94996B21843}"/>
              </a:ext>
            </a:extLst>
          </p:cNvPr>
          <p:cNvSpPr txBox="1"/>
          <p:nvPr/>
        </p:nvSpPr>
        <p:spPr>
          <a:xfrm>
            <a:off x="502647" y="456075"/>
            <a:ext cx="8138707" cy="584775"/>
          </a:xfrm>
          <a:prstGeom prst="rect">
            <a:avLst/>
          </a:prstGeom>
          <a:noFill/>
        </p:spPr>
        <p:txBody>
          <a:bodyPr wrap="square" rtlCol="0">
            <a:spAutoFit/>
          </a:bodyPr>
          <a:lstStyle/>
          <a:p>
            <a:pPr algn="ctr">
              <a:buClr>
                <a:srgbClr val="000000"/>
              </a:buClr>
            </a:pPr>
            <a:r>
              <a:rPr lang="cs-CZ" sz="3200" b="1" kern="0">
                <a:solidFill>
                  <a:schemeClr val="bg1"/>
                </a:solidFill>
                <a:cs typeface="Arial" panose="020B0604020202020204" pitchFamily="34" charset="0"/>
                <a:sym typeface="Arial"/>
              </a:rPr>
              <a:t>Integrované nástroje a RAP 2021-2027</a:t>
            </a:r>
          </a:p>
        </p:txBody>
      </p:sp>
    </p:spTree>
    <p:extLst>
      <p:ext uri="{BB962C8B-B14F-4D97-AF65-F5344CB8AC3E}">
        <p14:creationId xmlns:p14="http://schemas.microsoft.com/office/powerpoint/2010/main" val="123633162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310392" y="507024"/>
            <a:ext cx="8138707" cy="584775"/>
          </a:xfrm>
          <a:prstGeom prst="rect">
            <a:avLst/>
          </a:prstGeom>
          <a:noFill/>
        </p:spPr>
        <p:txBody>
          <a:bodyPr wrap="square" rtlCol="0">
            <a:spAutoFit/>
          </a:bodyPr>
          <a:lstStyle/>
          <a:p>
            <a:pPr algn="ctr" defTabSz="914400">
              <a:buClr>
                <a:srgbClr val="000000"/>
              </a:buClr>
            </a:pPr>
            <a:r>
              <a:rPr lang="cs-CZ" sz="3200" b="1">
                <a:solidFill>
                  <a:schemeClr val="bg1"/>
                </a:solidFill>
                <a:latin typeface="Arial" panose="020B0604020202020204" pitchFamily="34" charset="0"/>
                <a:cs typeface="Arial" panose="020B0604020202020204" pitchFamily="34" charset="0"/>
              </a:rPr>
              <a:t>Komunitně vedený místní rozvoj</a:t>
            </a:r>
          </a:p>
        </p:txBody>
      </p:sp>
      <p:sp>
        <p:nvSpPr>
          <p:cNvPr id="7" name="TextovéPole 6">
            <a:extLst>
              <a:ext uri="{FF2B5EF4-FFF2-40B4-BE49-F238E27FC236}">
                <a16:creationId xmlns:a16="http://schemas.microsoft.com/office/drawing/2014/main" id="{65C60473-6D8C-464B-9745-3FB73D6BEA84}"/>
              </a:ext>
            </a:extLst>
          </p:cNvPr>
          <p:cNvSpPr txBox="1"/>
          <p:nvPr/>
        </p:nvSpPr>
        <p:spPr>
          <a:xfrm>
            <a:off x="415600" y="1902080"/>
            <a:ext cx="8138707" cy="3847207"/>
          </a:xfrm>
          <a:prstGeom prst="rect">
            <a:avLst/>
          </a:prstGeom>
          <a:noFill/>
        </p:spPr>
        <p:txBody>
          <a:bodyPr wrap="square">
            <a:spAutoFit/>
          </a:bodyPr>
          <a:lstStyle/>
          <a:p>
            <a:pPr fontAlgn="base">
              <a:buFont typeface="Arial" panose="020B0604020202020204" pitchFamily="34" charset="0"/>
              <a:buChar char="•"/>
            </a:pPr>
            <a:endParaRPr lang="cs-CZ" sz="1600">
              <a:solidFill>
                <a:schemeClr val="bg1"/>
              </a:solidFill>
              <a:latin typeface="Arial" panose="020B0604020202020204" pitchFamily="34" charset="0"/>
            </a:endParaRPr>
          </a:p>
          <a:p>
            <a:pPr lvl="1">
              <a:buClr>
                <a:srgbClr val="1D70B8"/>
              </a:buClr>
            </a:pPr>
            <a:r>
              <a:rPr lang="cs-CZ" sz="1600" b="1">
                <a:solidFill>
                  <a:schemeClr val="bg1"/>
                </a:solidFill>
                <a:latin typeface="Arial" panose="020B0604020202020204" pitchFamily="34" charset="0"/>
                <a:cs typeface="Arial" panose="020B0604020202020204" pitchFamily="34" charset="0"/>
              </a:rPr>
              <a:t>CLLD – Komunitně vedený místní rozvoj </a:t>
            </a:r>
          </a:p>
          <a:p>
            <a:pPr marL="1257300" lvl="2" indent="-342900">
              <a:lnSpc>
                <a:spcPts val="2700"/>
              </a:lnSpc>
              <a:buClr>
                <a:schemeClr val="bg1"/>
              </a:buClr>
              <a:buFont typeface="Arial" panose="020B0604020202020204" pitchFamily="34" charset="0"/>
              <a:buChar char="•"/>
            </a:pPr>
            <a:r>
              <a:rPr lang="cs-CZ" sz="1600">
                <a:solidFill>
                  <a:schemeClr val="bg1"/>
                </a:solidFill>
                <a:latin typeface="Arial" panose="020B0604020202020204" pitchFamily="34" charset="0"/>
                <a:cs typeface="Arial" panose="020B0604020202020204" pitchFamily="34" charset="0"/>
              </a:rPr>
              <a:t>Samostatný SC 5.1 IROP</a:t>
            </a:r>
          </a:p>
          <a:p>
            <a:pPr marL="1257300" lvl="2" indent="-342900">
              <a:lnSpc>
                <a:spcPts val="2700"/>
              </a:lnSpc>
              <a:buClr>
                <a:schemeClr val="bg1"/>
              </a:buClr>
              <a:buFont typeface="Arial" panose="020B0604020202020204" pitchFamily="34" charset="0"/>
              <a:buChar char="•"/>
            </a:pPr>
            <a:r>
              <a:rPr lang="cs-CZ" sz="1600">
                <a:solidFill>
                  <a:schemeClr val="bg1"/>
                </a:solidFill>
                <a:latin typeface="Arial" panose="020B0604020202020204" pitchFamily="34" charset="0"/>
                <a:cs typeface="Arial" panose="020B0604020202020204" pitchFamily="34" charset="0"/>
              </a:rPr>
              <a:t>Nástroj CLLD bude v ČR/IROP implementován ve 180 místních akčních skupinách</a:t>
            </a:r>
          </a:p>
          <a:p>
            <a:pPr marL="1257300" lvl="2" indent="-342900">
              <a:lnSpc>
                <a:spcPts val="2700"/>
              </a:lnSpc>
              <a:buClr>
                <a:schemeClr val="bg1"/>
              </a:buClr>
              <a:buFont typeface="Arial" panose="020B0604020202020204" pitchFamily="34" charset="0"/>
              <a:buChar char="•"/>
            </a:pPr>
            <a:r>
              <a:rPr lang="cs-CZ" sz="1600">
                <a:solidFill>
                  <a:schemeClr val="bg1"/>
                </a:solidFill>
                <a:latin typeface="Arial" panose="020B0604020202020204" pitchFamily="34" charset="0"/>
                <a:cs typeface="Arial" panose="020B0604020202020204" pitchFamily="34" charset="0"/>
              </a:rPr>
              <a:t>Větší důraz na animační činnost, přípravu projektů v území, spolupráci     se žadateli</a:t>
            </a:r>
          </a:p>
          <a:p>
            <a:pPr marL="1257300" lvl="2" indent="-342900">
              <a:lnSpc>
                <a:spcPts val="2700"/>
              </a:lnSpc>
              <a:buClr>
                <a:schemeClr val="bg1"/>
              </a:buClr>
              <a:buFont typeface="Arial" panose="020B0604020202020204" pitchFamily="34" charset="0"/>
              <a:buChar char="•"/>
            </a:pPr>
            <a:r>
              <a:rPr lang="cs-CZ" sz="1600">
                <a:solidFill>
                  <a:schemeClr val="bg1"/>
                </a:solidFill>
                <a:latin typeface="Arial" panose="020B0604020202020204" pitchFamily="34" charset="0"/>
                <a:cs typeface="Arial" panose="020B0604020202020204" pitchFamily="34" charset="0"/>
              </a:rPr>
              <a:t>Rozdělení alokace mezi jednotlivé MAS v gesci NS MAS</a:t>
            </a:r>
          </a:p>
          <a:p>
            <a:pPr marL="1257300" lvl="2" indent="-342900">
              <a:lnSpc>
                <a:spcPts val="2700"/>
              </a:lnSpc>
              <a:buClr>
                <a:schemeClr val="bg1"/>
              </a:buClr>
              <a:buFont typeface="Arial" panose="020B0604020202020204" pitchFamily="34" charset="0"/>
              <a:buChar char="•"/>
            </a:pPr>
            <a:r>
              <a:rPr lang="cs-CZ" sz="1600">
                <a:solidFill>
                  <a:schemeClr val="bg1"/>
                </a:solidFill>
                <a:latin typeface="Arial" panose="020B0604020202020204" pitchFamily="34" charset="0"/>
                <a:cs typeface="Arial" panose="020B0604020202020204" pitchFamily="34" charset="0"/>
              </a:rPr>
              <a:t>Výzvy ŘO IROP pro integrované projekty v 2. pol. 2022</a:t>
            </a:r>
          </a:p>
          <a:p>
            <a:pPr marL="1257300" lvl="2" indent="-342900">
              <a:lnSpc>
                <a:spcPts val="2700"/>
              </a:lnSpc>
              <a:buClr>
                <a:schemeClr val="bg1"/>
              </a:buClr>
              <a:buFont typeface="Arial" panose="020B0604020202020204" pitchFamily="34" charset="0"/>
              <a:buChar char="•"/>
            </a:pPr>
            <a:r>
              <a:rPr lang="cs-CZ" sz="1600">
                <a:solidFill>
                  <a:schemeClr val="bg1"/>
                </a:solidFill>
                <a:latin typeface="Arial" panose="020B0604020202020204" pitchFamily="34" charset="0"/>
                <a:cs typeface="Arial" panose="020B0604020202020204" pitchFamily="34" charset="0"/>
              </a:rPr>
              <a:t>Odlišné zaměření některých aktivit u CLLD (SC 5.1)</a:t>
            </a:r>
          </a:p>
          <a:p>
            <a:pPr marL="1257300" lvl="2" indent="-342900">
              <a:buClr>
                <a:srgbClr val="1D70B8"/>
              </a:buClr>
              <a:buFont typeface="Arial" panose="020B0604020202020204" pitchFamily="34" charset="0"/>
              <a:buChar char="•"/>
            </a:pPr>
            <a:endParaRPr lang="cs-CZ" sz="1600">
              <a:solidFill>
                <a:schemeClr val="tx2">
                  <a:lumMod val="50000"/>
                </a:schemeClr>
              </a:solidFill>
              <a:latin typeface="Arial" panose="020B0604020202020204" pitchFamily="34" charset="0"/>
              <a:cs typeface="Arial" panose="020B0604020202020204" pitchFamily="34" charset="0"/>
            </a:endParaRPr>
          </a:p>
          <a:p>
            <a:pPr algn="l" rtl="0" fontAlgn="base">
              <a:buFont typeface="Arial" panose="020B0604020202020204" pitchFamily="34" charset="0"/>
              <a:buChar char="•"/>
            </a:pPr>
            <a:endParaRPr lang="cs-CZ" sz="160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0031504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310392" y="507024"/>
            <a:ext cx="8138707" cy="584775"/>
          </a:xfrm>
          <a:prstGeom prst="rect">
            <a:avLst/>
          </a:prstGeom>
          <a:noFill/>
        </p:spPr>
        <p:txBody>
          <a:bodyPr wrap="square" rtlCol="0">
            <a:spAutoFit/>
          </a:bodyPr>
          <a:lstStyle/>
          <a:p>
            <a:pPr algn="ctr" defTabSz="914400">
              <a:buClr>
                <a:srgbClr val="000000"/>
              </a:buClr>
            </a:pPr>
            <a:r>
              <a:rPr lang="cs-CZ" sz="3200" b="1">
                <a:solidFill>
                  <a:schemeClr val="bg1"/>
                </a:solidFill>
                <a:latin typeface="Arial" panose="020B0604020202020204" pitchFamily="34" charset="0"/>
                <a:cs typeface="Arial" panose="020B0604020202020204" pitchFamily="34" charset="0"/>
              </a:rPr>
              <a:t>Regionální akční plán</a:t>
            </a:r>
          </a:p>
        </p:txBody>
      </p:sp>
      <p:sp>
        <p:nvSpPr>
          <p:cNvPr id="7" name="TextovéPole 6">
            <a:extLst>
              <a:ext uri="{FF2B5EF4-FFF2-40B4-BE49-F238E27FC236}">
                <a16:creationId xmlns:a16="http://schemas.microsoft.com/office/drawing/2014/main" id="{65C60473-6D8C-464B-9745-3FB73D6BEA84}"/>
              </a:ext>
            </a:extLst>
          </p:cNvPr>
          <p:cNvSpPr txBox="1"/>
          <p:nvPr/>
        </p:nvSpPr>
        <p:spPr>
          <a:xfrm>
            <a:off x="573742" y="1530683"/>
            <a:ext cx="8138708" cy="4283224"/>
          </a:xfrm>
          <a:prstGeom prst="rect">
            <a:avLst/>
          </a:prstGeom>
          <a:noFill/>
        </p:spPr>
        <p:txBody>
          <a:bodyPr wrap="square">
            <a:spAutoFit/>
          </a:bodyPr>
          <a:lstStyle/>
          <a:p>
            <a:pPr fontAlgn="base">
              <a:buFont typeface="Arial" panose="020B0604020202020204" pitchFamily="34" charset="0"/>
              <a:buChar char="•"/>
            </a:pPr>
            <a:endParaRPr lang="cs-CZ" sz="1600">
              <a:solidFill>
                <a:schemeClr val="bg1"/>
              </a:solidFill>
              <a:latin typeface="Arial" panose="020B0604020202020204" pitchFamily="34" charset="0"/>
            </a:endParaRPr>
          </a:p>
          <a:p>
            <a:pPr marL="628650" lvl="1" indent="-285750">
              <a:lnSpc>
                <a:spcPts val="2500"/>
              </a:lnSpc>
              <a:buFont typeface="Arial" panose="020B0604020202020204" pitchFamily="34" charset="0"/>
              <a:buChar char="•"/>
            </a:pPr>
            <a:r>
              <a:rPr lang="cs-CZ" sz="1600">
                <a:solidFill>
                  <a:schemeClr val="bg1"/>
                </a:solidFill>
              </a:rPr>
              <a:t>Nástroj územní dimenze pro implementaci vybraných témat IROP</a:t>
            </a:r>
          </a:p>
          <a:p>
            <a:pPr marL="971550" lvl="2" indent="-285750">
              <a:lnSpc>
                <a:spcPts val="2500"/>
              </a:lnSpc>
              <a:buFont typeface="Courier New" panose="02070309020205020404" pitchFamily="49" charset="0"/>
              <a:buChar char="o"/>
            </a:pPr>
            <a:r>
              <a:rPr lang="cs-CZ" sz="1600">
                <a:solidFill>
                  <a:schemeClr val="bg1"/>
                </a:solidFill>
              </a:rPr>
              <a:t>školství (SŠ, SŠ/VOŠ, konzervatoře, poradny a speciální školy)</a:t>
            </a:r>
          </a:p>
          <a:p>
            <a:pPr marL="971550" lvl="2" indent="-285750">
              <a:lnSpc>
                <a:spcPts val="2500"/>
              </a:lnSpc>
              <a:buFont typeface="Courier New" panose="02070309020205020404" pitchFamily="49" charset="0"/>
              <a:buChar char="o"/>
            </a:pPr>
            <a:r>
              <a:rPr lang="cs-CZ" sz="1600">
                <a:solidFill>
                  <a:schemeClr val="bg1"/>
                </a:solidFill>
              </a:rPr>
              <a:t>silnice II. třídy</a:t>
            </a:r>
          </a:p>
          <a:p>
            <a:pPr marL="971550" lvl="2" indent="-285750">
              <a:lnSpc>
                <a:spcPts val="2500"/>
              </a:lnSpc>
              <a:buFont typeface="Courier New" panose="02070309020205020404" pitchFamily="49" charset="0"/>
              <a:buChar char="o"/>
            </a:pPr>
            <a:r>
              <a:rPr lang="cs-CZ" sz="1600">
                <a:solidFill>
                  <a:schemeClr val="bg1"/>
                </a:solidFill>
              </a:rPr>
              <a:t>deinstitucionalizace sociálních služeb</a:t>
            </a:r>
          </a:p>
          <a:p>
            <a:pPr marL="971550" lvl="2" indent="-285750">
              <a:lnSpc>
                <a:spcPts val="2500"/>
              </a:lnSpc>
              <a:buFont typeface="Courier New" panose="02070309020205020404" pitchFamily="49" charset="0"/>
              <a:buChar char="o"/>
            </a:pPr>
            <a:r>
              <a:rPr lang="cs-CZ" sz="1600">
                <a:solidFill>
                  <a:schemeClr val="bg1"/>
                </a:solidFill>
              </a:rPr>
              <a:t>zdravotnická záchranná služba</a:t>
            </a:r>
          </a:p>
          <a:p>
            <a:pPr marL="628650" lvl="1" indent="-285750">
              <a:lnSpc>
                <a:spcPts val="2500"/>
              </a:lnSpc>
              <a:buFont typeface="Arial" panose="020B0604020202020204" pitchFamily="34" charset="0"/>
              <a:buChar char="•"/>
            </a:pPr>
            <a:r>
              <a:rPr lang="cs-CZ" sz="1600">
                <a:solidFill>
                  <a:schemeClr val="bg1"/>
                </a:solidFill>
              </a:rPr>
              <a:t>Nástroj plnění cílů Strategie regionálního rozvoje ČR 2021+</a:t>
            </a:r>
          </a:p>
          <a:p>
            <a:pPr marL="628650" lvl="1" indent="-285750">
              <a:lnSpc>
                <a:spcPts val="2500"/>
              </a:lnSpc>
              <a:buFont typeface="Arial" panose="020B0604020202020204" pitchFamily="34" charset="0"/>
              <a:buChar char="•"/>
            </a:pPr>
            <a:r>
              <a:rPr lang="cs-CZ" sz="1600">
                <a:solidFill>
                  <a:schemeClr val="bg1"/>
                </a:solidFill>
              </a:rPr>
              <a:t>Nástroj pro vyvážený rozvoj v krajích </a:t>
            </a:r>
          </a:p>
          <a:p>
            <a:pPr marL="628650" lvl="1" indent="-285750">
              <a:lnSpc>
                <a:spcPts val="2500"/>
              </a:lnSpc>
              <a:buFont typeface="Arial" panose="020B0604020202020204" pitchFamily="34" charset="0"/>
              <a:buChar char="•"/>
            </a:pPr>
            <a:r>
              <a:rPr lang="cs-CZ" sz="1600">
                <a:solidFill>
                  <a:schemeClr val="bg1"/>
                </a:solidFill>
              </a:rPr>
              <a:t>RAP je schvalován platformou RSK </a:t>
            </a:r>
          </a:p>
          <a:p>
            <a:pPr marL="628650" lvl="1" indent="-285750">
              <a:lnSpc>
                <a:spcPts val="2500"/>
              </a:lnSpc>
              <a:buFont typeface="Arial" panose="020B0604020202020204" pitchFamily="34" charset="0"/>
              <a:buChar char="•"/>
            </a:pPr>
            <a:r>
              <a:rPr lang="cs-CZ" sz="1600">
                <a:solidFill>
                  <a:schemeClr val="bg1"/>
                </a:solidFill>
              </a:rPr>
              <a:t>Alokační klíče RAP tvoří AKČR a schvaluje Národní stále konference (NSK)</a:t>
            </a:r>
          </a:p>
          <a:p>
            <a:pPr marL="628650" lvl="1" indent="-285750">
              <a:lnSpc>
                <a:spcPts val="2500"/>
              </a:lnSpc>
              <a:buFont typeface="Arial" panose="020B0604020202020204" pitchFamily="34" charset="0"/>
              <a:buChar char="•"/>
            </a:pPr>
            <a:r>
              <a:rPr lang="cs-CZ" sz="1600">
                <a:solidFill>
                  <a:schemeClr val="bg1"/>
                </a:solidFill>
              </a:rPr>
              <a:t>Předpoklad vyhlašování prvních výzev IROP v červnu/druhé polovině roku 2022</a:t>
            </a:r>
          </a:p>
          <a:p>
            <a:pPr marL="342900" lvl="1"/>
            <a:endParaRPr lang="cs-CZ" sz="1600">
              <a:solidFill>
                <a:schemeClr val="bg1"/>
              </a:solidFill>
            </a:endParaRPr>
          </a:p>
          <a:p>
            <a:pPr marL="1257300" lvl="2" indent="-342900">
              <a:buClr>
                <a:srgbClr val="1D70B8"/>
              </a:buClr>
              <a:buFont typeface="Arial" panose="020B0604020202020204" pitchFamily="34" charset="0"/>
              <a:buChar char="•"/>
            </a:pPr>
            <a:endParaRPr lang="cs-CZ" sz="1600">
              <a:solidFill>
                <a:schemeClr val="bg1"/>
              </a:solidFill>
              <a:latin typeface="Arial" panose="020B0604020202020204" pitchFamily="34" charset="0"/>
              <a:cs typeface="Arial" panose="020B0604020202020204" pitchFamily="34" charset="0"/>
            </a:endParaRPr>
          </a:p>
          <a:p>
            <a:pPr algn="l" rtl="0" fontAlgn="base">
              <a:buFont typeface="Arial" panose="020B0604020202020204" pitchFamily="34" charset="0"/>
              <a:buChar char="•"/>
            </a:pPr>
            <a:endParaRPr lang="cs-CZ" sz="160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044444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310392" y="507024"/>
            <a:ext cx="8138707" cy="584775"/>
          </a:xfrm>
          <a:prstGeom prst="rect">
            <a:avLst/>
          </a:prstGeom>
          <a:noFill/>
        </p:spPr>
        <p:txBody>
          <a:bodyPr wrap="square" rtlCol="0">
            <a:spAutoFit/>
          </a:bodyPr>
          <a:lstStyle/>
          <a:p>
            <a:pPr algn="ctr" defTabSz="914400">
              <a:buClr>
                <a:srgbClr val="000000"/>
              </a:buClr>
            </a:pPr>
            <a:r>
              <a:rPr lang="cs-CZ" sz="3200" b="1">
                <a:solidFill>
                  <a:schemeClr val="bg1"/>
                </a:solidFill>
                <a:latin typeface="Arial" panose="020B0604020202020204" pitchFamily="34" charset="0"/>
                <a:cs typeface="Arial" panose="020B0604020202020204" pitchFamily="34" charset="0"/>
              </a:rPr>
              <a:t>Další nástroje v IROP</a:t>
            </a:r>
          </a:p>
        </p:txBody>
      </p:sp>
      <p:sp>
        <p:nvSpPr>
          <p:cNvPr id="7" name="TextovéPole 6">
            <a:extLst>
              <a:ext uri="{FF2B5EF4-FFF2-40B4-BE49-F238E27FC236}">
                <a16:creationId xmlns:a16="http://schemas.microsoft.com/office/drawing/2014/main" id="{65C60473-6D8C-464B-9745-3FB73D6BEA84}"/>
              </a:ext>
            </a:extLst>
          </p:cNvPr>
          <p:cNvSpPr txBox="1"/>
          <p:nvPr/>
        </p:nvSpPr>
        <p:spPr>
          <a:xfrm>
            <a:off x="1131821" y="1776574"/>
            <a:ext cx="7250179" cy="3411190"/>
          </a:xfrm>
          <a:prstGeom prst="rect">
            <a:avLst/>
          </a:prstGeom>
          <a:noFill/>
        </p:spPr>
        <p:txBody>
          <a:bodyPr wrap="square">
            <a:spAutoFit/>
          </a:bodyPr>
          <a:lstStyle/>
          <a:p>
            <a:pPr fontAlgn="base">
              <a:buFont typeface="Arial" panose="020B0604020202020204" pitchFamily="34" charset="0"/>
              <a:buChar char="•"/>
            </a:pPr>
            <a:endParaRPr lang="cs-CZ" sz="1600">
              <a:solidFill>
                <a:schemeClr val="bg1"/>
              </a:solidFill>
              <a:latin typeface="Arial" panose="020B0604020202020204" pitchFamily="34" charset="0"/>
            </a:endParaRPr>
          </a:p>
          <a:p>
            <a:pPr lvl="1">
              <a:buClr>
                <a:srgbClr val="1D70B8"/>
              </a:buClr>
            </a:pPr>
            <a:r>
              <a:rPr lang="cs-CZ" sz="1600" b="1">
                <a:solidFill>
                  <a:schemeClr val="bg1"/>
                </a:solidFill>
                <a:latin typeface="Arial" panose="020B0604020202020204" pitchFamily="34" charset="0"/>
                <a:cs typeface="Arial" panose="020B0604020202020204" pitchFamily="34" charset="0"/>
              </a:rPr>
              <a:t>KPSV 2021+</a:t>
            </a:r>
          </a:p>
          <a:p>
            <a:pPr marL="1257300" lvl="2" indent="-342900">
              <a:lnSpc>
                <a:spcPts val="2600"/>
              </a:lnSpc>
              <a:buClr>
                <a:schemeClr val="bg1"/>
              </a:buClr>
              <a:buFont typeface="Arial" panose="020B0604020202020204" pitchFamily="34" charset="0"/>
              <a:buChar char="•"/>
            </a:pPr>
            <a:r>
              <a:rPr lang="cs-CZ" sz="1600">
                <a:solidFill>
                  <a:schemeClr val="bg1"/>
                </a:solidFill>
                <a:latin typeface="Arial" panose="020B0604020202020204" pitchFamily="34" charset="0"/>
                <a:cs typeface="Arial" panose="020B0604020202020204" pitchFamily="34" charset="0"/>
              </a:rPr>
              <a:t>Koordinovaný přístup k sociálnímu vyloučení 2021+</a:t>
            </a:r>
          </a:p>
          <a:p>
            <a:pPr marL="1257300" lvl="2" indent="-342900">
              <a:lnSpc>
                <a:spcPts val="2600"/>
              </a:lnSpc>
              <a:buClr>
                <a:schemeClr val="bg1"/>
              </a:buClr>
              <a:buFont typeface="Arial" panose="020B0604020202020204" pitchFamily="34" charset="0"/>
              <a:buChar char="•"/>
            </a:pPr>
            <a:r>
              <a:rPr lang="cs-CZ" sz="1600">
                <a:solidFill>
                  <a:schemeClr val="bg1"/>
                </a:solidFill>
                <a:latin typeface="Arial" panose="020B0604020202020204" pitchFamily="34" charset="0"/>
                <a:cs typeface="Arial" panose="020B0604020202020204" pitchFamily="34" charset="0"/>
              </a:rPr>
              <a:t>Koordinuje Agentura pro sociální začleňování</a:t>
            </a:r>
          </a:p>
          <a:p>
            <a:pPr marL="1257300" lvl="2" indent="-342900">
              <a:lnSpc>
                <a:spcPts val="2600"/>
              </a:lnSpc>
              <a:buClr>
                <a:schemeClr val="bg1"/>
              </a:buClr>
              <a:buFont typeface="Arial" panose="020B0604020202020204" pitchFamily="34" charset="0"/>
              <a:buChar char="•"/>
            </a:pPr>
            <a:r>
              <a:rPr lang="cs-CZ" sz="1600">
                <a:solidFill>
                  <a:schemeClr val="bg1"/>
                </a:solidFill>
                <a:latin typeface="Arial" panose="020B0604020202020204" pitchFamily="34" charset="0"/>
                <a:cs typeface="Arial" panose="020B0604020202020204" pitchFamily="34" charset="0"/>
              </a:rPr>
              <a:t>Zapojené programy - OPZ+, OP JAK, IROP</a:t>
            </a:r>
          </a:p>
          <a:p>
            <a:pPr marL="1257300" lvl="2" indent="-342900">
              <a:lnSpc>
                <a:spcPts val="2600"/>
              </a:lnSpc>
              <a:buClr>
                <a:schemeClr val="bg1"/>
              </a:buClr>
              <a:buFont typeface="Arial" panose="020B0604020202020204" pitchFamily="34" charset="0"/>
              <a:buChar char="•"/>
            </a:pPr>
            <a:r>
              <a:rPr lang="cs-CZ" sz="1600">
                <a:solidFill>
                  <a:schemeClr val="bg1"/>
                </a:solidFill>
                <a:latin typeface="Arial" panose="020B0604020202020204" pitchFamily="34" charset="0"/>
                <a:cs typeface="Arial" panose="020B0604020202020204" pitchFamily="34" charset="0"/>
              </a:rPr>
              <a:t>IROP – sociální služby, sociální bydlení, základní školy</a:t>
            </a:r>
          </a:p>
          <a:p>
            <a:pPr marL="1257300" lvl="2" indent="-342900">
              <a:lnSpc>
                <a:spcPts val="2600"/>
              </a:lnSpc>
              <a:buClr>
                <a:schemeClr val="bg1"/>
              </a:buClr>
              <a:buFont typeface="Arial" panose="020B0604020202020204" pitchFamily="34" charset="0"/>
              <a:buChar char="•"/>
            </a:pPr>
            <a:r>
              <a:rPr lang="cs-CZ" sz="1600">
                <a:solidFill>
                  <a:schemeClr val="bg1"/>
                </a:solidFill>
                <a:latin typeface="Arial" panose="020B0604020202020204" pitchFamily="34" charset="0"/>
                <a:cs typeface="Arial" panose="020B0604020202020204" pitchFamily="34" charset="0"/>
              </a:rPr>
              <a:t>Příloha projektu - Stanovisko Agentury o souladu projektu se strategickým dokumentem</a:t>
            </a:r>
          </a:p>
          <a:p>
            <a:pPr marL="1257300" lvl="2" indent="-342900">
              <a:lnSpc>
                <a:spcPts val="2600"/>
              </a:lnSpc>
              <a:buClr>
                <a:schemeClr val="bg1"/>
              </a:buClr>
              <a:buFont typeface="Arial" panose="020B0604020202020204" pitchFamily="34" charset="0"/>
              <a:buChar char="•"/>
            </a:pPr>
            <a:r>
              <a:rPr lang="cs-CZ" sz="1600">
                <a:solidFill>
                  <a:schemeClr val="bg1"/>
                </a:solidFill>
                <a:latin typeface="Arial" panose="020B0604020202020204" pitchFamily="34" charset="0"/>
                <a:cs typeface="Arial" panose="020B0604020202020204" pitchFamily="34" charset="0"/>
              </a:rPr>
              <a:t>Opět vyčleněná alokace ve vyhlášených výzvách IROP</a:t>
            </a:r>
          </a:p>
          <a:p>
            <a:pPr marL="1257300" lvl="2" indent="-342900">
              <a:buClr>
                <a:srgbClr val="1D70B8"/>
              </a:buClr>
              <a:buFont typeface="Arial" panose="020B0604020202020204" pitchFamily="34" charset="0"/>
              <a:buChar char="•"/>
            </a:pPr>
            <a:endParaRPr lang="cs-CZ" sz="1600">
              <a:solidFill>
                <a:schemeClr val="bg1"/>
              </a:solidFill>
              <a:latin typeface="Arial" panose="020B0604020202020204" pitchFamily="34" charset="0"/>
              <a:cs typeface="Arial" panose="020B0604020202020204" pitchFamily="34" charset="0"/>
            </a:endParaRPr>
          </a:p>
          <a:p>
            <a:pPr algn="l" rtl="0" fontAlgn="base">
              <a:buFont typeface="Arial" panose="020B0604020202020204" pitchFamily="34" charset="0"/>
              <a:buChar char="•"/>
            </a:pPr>
            <a:endParaRPr lang="cs-CZ" sz="160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1673037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68A737-6413-1046-BFA6-F6A3779A8C3F}"/>
              </a:ext>
            </a:extLst>
          </p:cNvPr>
          <p:cNvSpPr txBox="1">
            <a:spLocks/>
          </p:cNvSpPr>
          <p:nvPr/>
        </p:nvSpPr>
        <p:spPr>
          <a:xfrm>
            <a:off x="990600" y="927335"/>
            <a:ext cx="7410450" cy="2206390"/>
          </a:xfrm>
          <a:prstGeom prst="rect">
            <a:avLst/>
          </a:prstGeom>
        </p:spPr>
        <p:txBody>
          <a:bodyP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5000">
                <a:solidFill>
                  <a:schemeClr val="bg1"/>
                </a:solidFill>
                <a:latin typeface="Arial" panose="020B0604020202020204" pitchFamily="34" charset="0"/>
                <a:cs typeface="Arial" panose="020B0604020202020204" pitchFamily="34" charset="0"/>
              </a:rPr>
              <a:t>Konzultační servis CRR </a:t>
            </a:r>
          </a:p>
        </p:txBody>
      </p:sp>
      <p:sp>
        <p:nvSpPr>
          <p:cNvPr id="4" name="Text Placeholder 4">
            <a:extLst>
              <a:ext uri="{FF2B5EF4-FFF2-40B4-BE49-F238E27FC236}">
                <a16:creationId xmlns:a16="http://schemas.microsoft.com/office/drawing/2014/main" id="{9A93C5EC-424C-AC4D-B30E-0A1EDBAEB96F}"/>
              </a:ext>
            </a:extLst>
          </p:cNvPr>
          <p:cNvSpPr txBox="1">
            <a:spLocks/>
          </p:cNvSpPr>
          <p:nvPr/>
        </p:nvSpPr>
        <p:spPr>
          <a:xfrm>
            <a:off x="895350" y="4982366"/>
            <a:ext cx="7207416" cy="772315"/>
          </a:xfrm>
          <a:prstGeom prst="rect">
            <a:avLst/>
          </a:prstGeom>
        </p:spPr>
        <p:txBody>
          <a:bodyPr lIns="91440" tIns="45720" rIns="91440" bIns="45720" anchor="t">
            <a:normAutofit/>
          </a:bodyPr>
          <a:lstStyle>
            <a:lvl1pPr marL="0" indent="0" algn="l" defTabSz="457200" rtl="0" eaLnBrk="1" latinLnBrk="0" hangingPunct="1">
              <a:lnSpc>
                <a:spcPct val="100000"/>
              </a:lnSpc>
              <a:spcBef>
                <a:spcPct val="20000"/>
              </a:spcBef>
              <a:spcAft>
                <a:spcPts val="200"/>
              </a:spcAft>
              <a:buFont typeface="Arial"/>
              <a:buNone/>
              <a:defRPr sz="1800" kern="1200">
                <a:solidFill>
                  <a:schemeClr val="tx1"/>
                </a:solidFill>
                <a:latin typeface="+mn-lt"/>
                <a:ea typeface="+mn-ea"/>
                <a:cs typeface="+mn-cs"/>
              </a:defRPr>
            </a:lvl1pPr>
            <a:lvl2pPr marL="454025" indent="-187325" algn="l" defTabSz="457200" rtl="0" eaLnBrk="1" latinLnBrk="0" hangingPunct="1">
              <a:lnSpc>
                <a:spcPct val="100000"/>
              </a:lnSpc>
              <a:spcBef>
                <a:spcPts val="1680"/>
              </a:spcBef>
              <a:spcAft>
                <a:spcPts val="0"/>
              </a:spcAft>
              <a:buFont typeface="Arial"/>
              <a:buChar char="•"/>
              <a:defRPr sz="2000" b="1" kern="1200">
                <a:solidFill>
                  <a:srgbClr val="00529C"/>
                </a:solidFill>
                <a:latin typeface="+mn-lt"/>
                <a:ea typeface="+mn-ea"/>
                <a:cs typeface="+mn-cs"/>
              </a:defRPr>
            </a:lvl2pPr>
            <a:lvl3pPr marL="720725" indent="-187325" algn="l" defTabSz="457200" rtl="0" eaLnBrk="1" latinLnBrk="0" hangingPunct="1">
              <a:lnSpc>
                <a:spcPct val="100000"/>
              </a:lnSpc>
              <a:spcBef>
                <a:spcPts val="700"/>
              </a:spcBef>
              <a:spcAft>
                <a:spcPts val="0"/>
              </a:spcAft>
              <a:buFont typeface="Arial"/>
              <a:buChar char="•"/>
              <a:defRPr sz="1600" kern="1200">
                <a:solidFill>
                  <a:schemeClr val="tx1"/>
                </a:solidFill>
                <a:latin typeface="+mn-lt"/>
                <a:ea typeface="+mn-ea"/>
                <a:cs typeface="+mn-cs"/>
              </a:defRPr>
            </a:lvl3pPr>
            <a:lvl4pPr marL="987425" indent="-187325"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4pPr>
            <a:lvl5pPr marL="1254125" indent="-173038"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cs-CZ" dirty="0">
                <a:solidFill>
                  <a:schemeClr val="bg1"/>
                </a:solidFill>
                <a:latin typeface="Arial"/>
                <a:cs typeface="Arial"/>
              </a:rPr>
              <a:t>Ing. Marie Míšková, ředitelka ÚO IROP pro Karlovarský kraj </a:t>
            </a:r>
            <a:endParaRPr lang="cs-CZ" dirty="0">
              <a:solidFill>
                <a:schemeClr val="bg1"/>
              </a:solidFill>
            </a:endParaRPr>
          </a:p>
          <a:p>
            <a:endParaRPr lang="en-US" dirty="0">
              <a:solidFill>
                <a:schemeClr val="bg1"/>
              </a:solidFill>
            </a:endParaRPr>
          </a:p>
        </p:txBody>
      </p:sp>
    </p:spTree>
    <p:extLst>
      <p:ext uri="{BB962C8B-B14F-4D97-AF65-F5344CB8AC3E}">
        <p14:creationId xmlns:p14="http://schemas.microsoft.com/office/powerpoint/2010/main" val="2217133902"/>
      </p:ext>
    </p:extLst>
  </p:cSld>
  <p:clrMapOvr>
    <a:masterClrMapping/>
  </p:clrMapOvr>
</p:sld>
</file>

<file path=ppt/theme/theme1.xml><?xml version="1.0" encoding="utf-8"?>
<a:theme xmlns:a="http://schemas.openxmlformats.org/drawingml/2006/main" name="CRR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RR PPT modra" id="{D7112295-DE83-5842-848C-194A14FDB72F}" vid="{3F9FFF0E-BF0B-D64C-A9D2-5EEC900BA20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499D6BE74E4BEF45997F71ACD4C5DBA5" ma:contentTypeVersion="8" ma:contentTypeDescription="Create a new document." ma:contentTypeScope="" ma:versionID="d530888e6a748abe42f880670a2a4b53">
  <xsd:schema xmlns:xsd="http://www.w3.org/2001/XMLSchema" xmlns:xs="http://www.w3.org/2001/XMLSchema" xmlns:p="http://schemas.microsoft.com/office/2006/metadata/properties" xmlns:ns2="573699da-9848-4198-85e5-a5ed1162f14f" targetNamespace="http://schemas.microsoft.com/office/2006/metadata/properties" ma:root="true" ma:fieldsID="1ceaf86119172a1c1207e8d945c0336e" ns2:_="">
    <xsd:import namespace="573699da-9848-4198-85e5-a5ed1162f14f"/>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73699da-9848-4198-85e5-a5ed1162f14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1A0FC77F-1CE2-4458-A05C-6AD030B60F30}">
  <ds:schemaRefs>
    <ds:schemaRef ds:uri="http://schemas.microsoft.com/sharepoint/v3/contenttype/forms"/>
  </ds:schemaRefs>
</ds:datastoreItem>
</file>

<file path=customXml/itemProps2.xml><?xml version="1.0" encoding="utf-8"?>
<ds:datastoreItem xmlns:ds="http://schemas.openxmlformats.org/officeDocument/2006/customXml" ds:itemID="{7837AE3D-ABC7-4199-AC2F-6960F36C2B4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73699da-9848-4198-85e5-a5ed1162f14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53AD64B-D10D-4933-A5A6-5419EEAA30D1}">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CRR template</Template>
  <TotalTime>112</TotalTime>
  <Words>9683</Words>
  <Application>Microsoft Office PowerPoint</Application>
  <PresentationFormat>Předvádění na obrazovce (4:3)</PresentationFormat>
  <Paragraphs>1226</Paragraphs>
  <Slides>120</Slides>
  <Notes>2</Notes>
  <HiddenSlides>0</HiddenSlides>
  <MMClips>0</MMClips>
  <ScaleCrop>false</ScaleCrop>
  <HeadingPairs>
    <vt:vector size="6" baseType="variant">
      <vt:variant>
        <vt:lpstr>Použitá písma</vt:lpstr>
      </vt:variant>
      <vt:variant>
        <vt:i4>8</vt:i4>
      </vt:variant>
      <vt:variant>
        <vt:lpstr>Motiv</vt:lpstr>
      </vt:variant>
      <vt:variant>
        <vt:i4>1</vt:i4>
      </vt:variant>
      <vt:variant>
        <vt:lpstr>Nadpisy snímků</vt:lpstr>
      </vt:variant>
      <vt:variant>
        <vt:i4>120</vt:i4>
      </vt:variant>
    </vt:vector>
  </HeadingPairs>
  <TitlesOfParts>
    <vt:vector size="129" baseType="lpstr">
      <vt:lpstr>Arial</vt:lpstr>
      <vt:lpstr>Calibri</vt:lpstr>
      <vt:lpstr>Cambria</vt:lpstr>
      <vt:lpstr>Courier New</vt:lpstr>
      <vt:lpstr>Segoe UI</vt:lpstr>
      <vt:lpstr>Symbol</vt:lpstr>
      <vt:lpstr>Times New Roman</vt:lpstr>
      <vt:lpstr>Wingdings</vt:lpstr>
      <vt:lpstr>CRR template</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 </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Název prezentace na více řádků, třeba i na tři anebo dokonce i na čtyři.</dc:title>
  <dc:subject/>
  <dc:creator>Microsoft Office User</dc:creator>
  <cp:keywords/>
  <dc:description/>
  <cp:lastModifiedBy>Míšková Marie</cp:lastModifiedBy>
  <cp:revision>73</cp:revision>
  <cp:lastPrinted>2022-04-11T11:23:18Z</cp:lastPrinted>
  <dcterms:created xsi:type="dcterms:W3CDTF">2021-01-13T14:58:16Z</dcterms:created>
  <dcterms:modified xsi:type="dcterms:W3CDTF">2022-04-29T04:44:41Z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0x010100499D6BE74E4BEF45997F71ACD4C5DBA5</vt:lpwstr>
  </property>
</Properties>
</file>