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309" r:id="rId4"/>
    <p:sldId id="332" r:id="rId5"/>
    <p:sldId id="333" r:id="rId6"/>
    <p:sldId id="316" r:id="rId7"/>
    <p:sldId id="314" r:id="rId8"/>
    <p:sldId id="331" r:id="rId9"/>
    <p:sldId id="317" r:id="rId10"/>
    <p:sldId id="260" r:id="rId11"/>
    <p:sldId id="319" r:id="rId12"/>
    <p:sldId id="320" r:id="rId13"/>
    <p:sldId id="321" r:id="rId14"/>
    <p:sldId id="322" r:id="rId15"/>
    <p:sldId id="323" r:id="rId16"/>
    <p:sldId id="339" r:id="rId17"/>
    <p:sldId id="262" r:id="rId18"/>
    <p:sldId id="324" r:id="rId19"/>
    <p:sldId id="334" r:id="rId20"/>
    <p:sldId id="335" r:id="rId21"/>
    <p:sldId id="336" r:id="rId22"/>
    <p:sldId id="337" r:id="rId23"/>
    <p:sldId id="338" r:id="rId24"/>
    <p:sldId id="263" r:id="rId25"/>
    <p:sldId id="340" r:id="rId26"/>
    <p:sldId id="341" r:id="rId27"/>
    <p:sldId id="330" r:id="rId28"/>
    <p:sldId id="261" r:id="rId2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57"/>
    <a:srgbClr val="7EC2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32" autoAdjust="0"/>
    <p:restoredTop sz="94660"/>
  </p:normalViewPr>
  <p:slideViewPr>
    <p:cSldViewPr snapToGrid="0">
      <p:cViewPr varScale="1">
        <p:scale>
          <a:sx n="59" d="100"/>
          <a:sy n="59" d="100"/>
        </p:scale>
        <p:origin x="1531" y="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73609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ázev a podtit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názvu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1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13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30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sef Novák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–Josef Novák</a:t>
            </a:r>
          </a:p>
        </p:txBody>
      </p:sp>
      <p:sp>
        <p:nvSpPr>
          <p:cNvPr id="94" name="„Sem napište citát.“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„Sem napište citát.“ </a:t>
            </a:r>
          </a:p>
        </p:txBody>
      </p:sp>
      <p:sp>
        <p:nvSpPr>
          <p:cNvPr id="95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ázek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šíř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ázek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 názvu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 názvu</a:t>
            </a:r>
          </a:p>
        </p:txBody>
      </p:sp>
      <p:sp>
        <p:nvSpPr>
          <p:cNvPr id="22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23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ve střed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názvu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3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ázek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 názvu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 názvu</a:t>
            </a:r>
          </a:p>
        </p:txBody>
      </p:sp>
      <p:sp>
        <p:nvSpPr>
          <p:cNvPr id="40" name="Text úrovně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1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- naho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49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57" name="Text úrovně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58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ázek"/>
          <p:cNvSpPr>
            <a:spLocks noGrp="1"/>
          </p:cNvSpPr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 názvu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 názvu</a:t>
            </a:r>
          </a:p>
        </p:txBody>
      </p:sp>
      <p:sp>
        <p:nvSpPr>
          <p:cNvPr id="67" name="Text úrovně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68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7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ázek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ázek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ázek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Číslo snímk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názvu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názvu</a:t>
            </a:r>
          </a:p>
        </p:txBody>
      </p:sp>
      <p:sp>
        <p:nvSpPr>
          <p:cNvPr id="3" name="Text úrovně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 úrovně 1</a:t>
            </a:r>
          </a:p>
          <a:p>
            <a:pPr lvl="1"/>
            <a:r>
              <a:t>Text úrovně 2</a:t>
            </a:r>
          </a:p>
          <a:p>
            <a:pPr lvl="2"/>
            <a:r>
              <a:t>Text úrovně 3</a:t>
            </a:r>
          </a:p>
          <a:p>
            <a:pPr lvl="3"/>
            <a:r>
              <a:t>Text úrovně 4</a:t>
            </a:r>
          </a:p>
          <a:p>
            <a:pPr lvl="4"/>
            <a:r>
              <a:t>Text úrovně 5</a:t>
            </a:r>
          </a:p>
        </p:txBody>
      </p:sp>
      <p:sp>
        <p:nvSpPr>
          <p:cNvPr id="4" name="Číslo snímku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1.xlsx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vyzvy-iti/harmonogram-vyzev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tif"/><Relationship Id="rId4" Type="http://schemas.openxmlformats.org/officeDocument/2006/relationships/hyperlink" Target="http://www.iti-ucha.cz/projekty/jak-podat-projekty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iti-2021-2027/dokumenty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ti-ucha.cz/files/ITI_2021+-1.pdf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0" y="0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9034" y="3474201"/>
            <a:ext cx="8251532" cy="185521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ovéPole 1"/>
          <p:cNvSpPr txBox="1"/>
          <p:nvPr/>
        </p:nvSpPr>
        <p:spPr>
          <a:xfrm>
            <a:off x="5145024" y="7632188"/>
            <a:ext cx="679094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b="0" dirty="0" smtClean="0">
                <a:solidFill>
                  <a:schemeClr val="tx2"/>
                </a:solidFill>
                <a:latin typeface="Dosis Light"/>
              </a:rPr>
              <a:t>IROP Tour</a:t>
            </a:r>
          </a:p>
          <a:p>
            <a:pPr marL="0" marR="0" indent="0" algn="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400" b="0" i="0" u="none" strike="noStrike" cap="none" spc="0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Dosis Light"/>
                <a:sym typeface="Helvetica Neue"/>
              </a:rPr>
              <a:t>Květen 2022</a:t>
            </a:r>
            <a:endParaRPr kumimoji="0" lang="cs-CZ" sz="2400" b="0" i="0" u="none" strike="noStrike" cap="none" spc="0" normalizeH="0" baseline="0" dirty="0">
              <a:ln>
                <a:noFill/>
              </a:ln>
              <a:solidFill>
                <a:schemeClr val="tx2"/>
              </a:solidFill>
              <a:effectLst/>
              <a:uFillTx/>
              <a:latin typeface="Dosis Light"/>
              <a:sym typeface="Helvetica Neue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CO JE INTEGROVANOST?</a:t>
            </a:r>
            <a:endParaRPr lang="cs-CZ" b="1" dirty="0">
              <a:solidFill>
                <a:schemeClr val="accent4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r>
              <a:rPr lang="cs-CZ" dirty="0" smtClean="0">
                <a:latin typeface="Calibri" panose="020F0502020204030204" pitchFamily="34" charset="0"/>
              </a:rPr>
              <a:t> = vzájemná provázanost (či podmíněnost) jednotlivých aktivit a projektů, která přináší různým cílovým skupinám pozitivní benefity a synergické efekty plynoucí z této koncentrace investic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Kombinace různých aktivit (terminál x </a:t>
            </a:r>
            <a:r>
              <a:rPr lang="cs-CZ" dirty="0" err="1" smtClean="0">
                <a:latin typeface="Calibri" panose="020F0502020204030204" pitchFamily="34" charset="0"/>
              </a:rPr>
              <a:t>cyklodoprava</a:t>
            </a:r>
            <a:r>
              <a:rPr lang="cs-CZ" dirty="0" smtClean="0">
                <a:latin typeface="Calibri" panose="020F0502020204030204" pitchFamily="34" charset="0"/>
              </a:rPr>
              <a:t> x ITS), témat (doprava x životní prostředí x školství), různých zdrojů (soukromé x veřejné, dotační x nedotační) a nositelů projektů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Snaha zaměřit se na místně integrovaný přístup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32355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8626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94283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ZDROJŮ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ŽP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tx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SFDI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OP TAK/NPO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IROP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Rozpočet města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804789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NÁSTROJŮ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RE:START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Individuální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CLLD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Bez dotace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955267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ŽADATELŮ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Spolek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Soukromý sektor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Kraj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Město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7814953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2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654222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Revitalizace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ZATRAKTIVNĚNÍ CENTRA MĚSTA PRO CESTOVNÍ RUCH – </a:t>
            </a:r>
            <a:r>
              <a:rPr lang="cs-CZ" sz="2500" b="1" dirty="0" smtClean="0">
                <a:solidFill>
                  <a:srgbClr val="FF000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KOMBINACE PŘIPRAVENOSTI</a:t>
            </a:r>
          </a:p>
        </p:txBody>
      </p:sp>
      <p:sp>
        <p:nvSpPr>
          <p:cNvPr id="10" name="Zaoblený obdélník 9"/>
          <p:cNvSpPr/>
          <p:nvPr/>
        </p:nvSpPr>
        <p:spPr>
          <a:xfrm>
            <a:off x="3049950" y="4055055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Infocentrum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Zaoblený obdélník 10"/>
          <p:cNvSpPr/>
          <p:nvPr/>
        </p:nvSpPr>
        <p:spPr>
          <a:xfrm>
            <a:off x="5445678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Cyklotrasa z náměstí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2" name="Zaoblený obdélník 11"/>
          <p:cNvSpPr/>
          <p:nvPr/>
        </p:nvSpPr>
        <p:spPr>
          <a:xfrm>
            <a:off x="7841406" y="4055055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Zeleň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Zaoblený obdélník 12"/>
          <p:cNvSpPr/>
          <p:nvPr/>
        </p:nvSpPr>
        <p:spPr>
          <a:xfrm>
            <a:off x="10237134" y="4055055"/>
            <a:ext cx="2088978" cy="14400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Chodníky a komunikace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Již zrealizováno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Zaoblený obdélník 13"/>
          <p:cNvSpPr/>
          <p:nvPr/>
        </p:nvSpPr>
        <p:spPr>
          <a:xfrm>
            <a:off x="654222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Naučná stezka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Zaoblený obdélník 14"/>
          <p:cNvSpPr/>
          <p:nvPr/>
        </p:nvSpPr>
        <p:spPr>
          <a:xfrm>
            <a:off x="3049950" y="5803906"/>
            <a:ext cx="2088978" cy="1440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Pivovar z </a:t>
            </a:r>
            <a:r>
              <a:rPr lang="cs-CZ" sz="2200" b="0" dirty="0" err="1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brownfieldu</a:t>
            </a:r>
            <a:endParaRPr lang="cs-CZ" sz="2200" b="0" dirty="0" smtClean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Vize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Zaoblený obdélník 15"/>
          <p:cNvSpPr/>
          <p:nvPr/>
        </p:nvSpPr>
        <p:spPr>
          <a:xfrm>
            <a:off x="5445678" y="5803906"/>
            <a:ext cx="2088978" cy="1440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Parkování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Projektová dokumentace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Zaoblený obdélník 16"/>
          <p:cNvSpPr/>
          <p:nvPr/>
        </p:nvSpPr>
        <p:spPr>
          <a:xfrm>
            <a:off x="7841406" y="5803906"/>
            <a:ext cx="2088978" cy="144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Muzeum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cs-CZ" sz="2200" b="0" dirty="0">
              <a:solidFill>
                <a:srgbClr val="FFFFFF"/>
              </a:solidFill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2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Studie</a:t>
            </a:r>
            <a:r>
              <a:rPr kumimoji="0" lang="cs-CZ" sz="22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 proveditelnosti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Zaoblený obdélník 17"/>
          <p:cNvSpPr/>
          <p:nvPr/>
        </p:nvSpPr>
        <p:spPr>
          <a:xfrm>
            <a:off x="10237134" y="5803906"/>
            <a:ext cx="2088978" cy="1440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no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PR kampaň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cs-CZ" sz="2200" b="0" dirty="0" smtClean="0">
                <a:solidFill>
                  <a:srgbClr val="FFFFFF"/>
                </a:solidFill>
                <a:latin typeface="Calibri" panose="020F0502020204030204" pitchFamily="34" charset="0"/>
                <a:ea typeface="+mn-ea"/>
                <a:cs typeface="+mn-cs"/>
                <a:sym typeface="Helvetica Neue Medium"/>
              </a:rPr>
              <a:t>Záměr</a:t>
            </a:r>
            <a:endParaRPr kumimoji="0" lang="cs-CZ" sz="2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alibri" panose="020F0502020204030204" pitchFamily="34" charset="0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381759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4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KONKRÉTNÍ PŘÍKLADY Z INTEGROVNÉ STRATEGIE ÚCHA 2021+</a:t>
            </a:r>
            <a:endParaRPr lang="cs-CZ" sz="2500" b="1" dirty="0" smtClean="0">
              <a:solidFill>
                <a:srgbClr val="FF0000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23" y="3268771"/>
            <a:ext cx="6342456" cy="58469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340" y="3268771"/>
            <a:ext cx="6243737" cy="58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67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5886814"/>
              </p:ext>
            </p:extLst>
          </p:nvPr>
        </p:nvGraphicFramePr>
        <p:xfrm>
          <a:off x="3386963" y="3254502"/>
          <a:ext cx="6230874" cy="5029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List" r:id="rId6" imgW="4200567" imgH="3390930" progId="Excel.Sheet.12">
                  <p:embed/>
                </p:oleObj>
              </mc:Choice>
              <mc:Fallback>
                <p:oleObj name="List" r:id="rId6" imgW="4200567" imgH="3390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86963" y="3254502"/>
                        <a:ext cx="6230874" cy="5029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chemeClr val="bg2">
                    <a:lumMod val="75000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NÁVRH ALOKACÍ DLE AKTIVIT K 28. 4. 2022</a:t>
            </a:r>
          </a:p>
          <a:p>
            <a:pPr algn="l" hangingPunct="1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642619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2.2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Zelená infrastruktura ve veřejném prostranství měst a obcí</a:t>
            </a:r>
            <a:endParaRPr dirty="0" smtClean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 pohledu ITI a připravovaných projektů měst je stávající nastavení podpory velmi problematické a komplikované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abnormální soubor hodnotících kritérií, které musí žadatel splnit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některá kritéria představují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dodatečné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náklady na řadu souvisejících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dokumentů, a to i u 	připravených projektů</a:t>
            </a:r>
            <a:endParaRPr lang="cs-CZ" sz="2100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není jasná hranice mezi IROP a OP ŽP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nejsou zohledňována specifická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území (např. městské památkové rezervace)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Stávající 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nastavení podpory se odklání od původního smyslu komplexních revitalizací veřejného prostoru se zahrnutím prvků modrozelené infrastruktury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060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Infrastruktura MŠ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U navyšování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kapacit MŠ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stanovovány koeficienty pro ORP dle dat MŠMT ČR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Podpora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ORP v individuálních výzvách na úrovni 6 a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výše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Podpora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ORP v integrovaných výzvách původně na úrovni 4 a výše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30. 3. 2022 dopis MŠMT ČR -&gt;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MMR ČR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(na úrovni ministrů)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ostrý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rozpor výjimky pro ITI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 rámci ITI ÚChA možnost podpořit i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zvyšování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podmínek kvality MŠ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=&gt; nedostatky musí být identifikovány krajskou hygienickou stanicí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2021" y="2705561"/>
            <a:ext cx="2828102" cy="46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671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OBSAH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560831">
              <a:defRPr sz="3839"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pPr>
              <a:defRPr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latin typeface="Calibri" panose="020F0502020204030204" pitchFamily="34" charset="0"/>
                <a:sym typeface="Dosis Light"/>
              </a:rPr>
              <a:t>OBSAH</a:t>
            </a:r>
          </a:p>
        </p:txBody>
      </p:sp>
      <p:sp>
        <p:nvSpPr>
          <p:cNvPr id="123" name="1  SOCIÁLNÍ SOUDRŽNOST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/>
          <a:lstStyle/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sym typeface="Dosis Light"/>
              </a:rPr>
              <a:t>ZÁKLADNÍ INFORMACE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solidFill>
                  <a:schemeClr val="accent4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3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PŘÍKLADY INTEGROVANÉHO ŘEŠENÍ</a:t>
            </a: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rgbClr val="4FA757"/>
                </a:solidFill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5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  IMPLEMENTACE ITI</a:t>
            </a: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  <a:p>
            <a:pPr algn="l">
              <a:defRPr sz="29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rgbClr val="7030A0"/>
                </a:solidFill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6</a:t>
            </a:r>
            <a:r>
              <a:rPr lang="cs-CZ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  ZÁVĚR</a:t>
            </a:r>
            <a:endParaRPr lang="cs-CZ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4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5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85956" y="8488650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Infrastruktura ZŠ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Dva možné přístupy podpory v rámci ITI ÚChA: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podpora systémových projektů měst, kdy dochází k realizaci alespoň jedné aktivity IROP na 	minimálně 3 ZŠ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podpora velkých strategických projektů, kdy v rámci jedné školy dochází k realizaci minimálně dvou 	aktivit a minimální CZV jsou na úrovni 10/30 mil. Kč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095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4.2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Sociální bydlení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Negativní zkušenosti z programového období 2014-2020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Oprávněnými žadateli pouze obce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Vyžadován specifický dokument řešící problematiku sociálního bydlení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109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4.4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Kulturní dědictví a cestovní ruch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Podporované aktivity: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památek (KP i NKP)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muzeí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Revitalizace knihoven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Doprovodná infrastruktura CR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1823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tx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4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ITI ÚCHA V IROP 2021+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IROP SC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6.1 </a:t>
            </a:r>
            <a:r>
              <a:rPr lang="cs-CZ" b="1" dirty="0">
                <a:solidFill>
                  <a:schemeClr val="bg2">
                    <a:lumMod val="75000"/>
                  </a:schemeClr>
                </a:solidFill>
              </a:rPr>
              <a:t>– </a:t>
            </a:r>
            <a:r>
              <a:rPr lang="cs-CZ" b="1" dirty="0" smtClean="0">
                <a:solidFill>
                  <a:schemeClr val="bg2">
                    <a:lumMod val="75000"/>
                  </a:schemeClr>
                </a:solidFill>
              </a:rPr>
              <a:t>Čistá mobilita</a:t>
            </a:r>
            <a:endParaRPr lang="cs-CZ" b="1" dirty="0">
              <a:solidFill>
                <a:schemeClr val="bg2">
                  <a:lumMod val="75000"/>
                </a:schemeClr>
              </a:solidFill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Podporované aktivity: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Obnova vozového parku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Plnící stanice pro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Telematika MHD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Multimodální doprava (terminály, přestupní parkování)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Bezpečnost dopravy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=&gt;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Cyklodoprava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V rámci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cyklodopravy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preferovány cyklotrasy s návazností na krajské cyklotrasy dle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Cyklogenerelu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ÚK</a:t>
            </a: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384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rgbClr val="4FA757"/>
                </a:solidFill>
                <a:latin typeface="Calibri" panose="020F0502020204030204" pitchFamily="34" charset="0"/>
              </a:rPr>
              <a:t>SCHVALOVÁNÍ INTEGROVANÉ STRATEGIE</a:t>
            </a:r>
            <a:endParaRPr lang="cs-CZ" b="1" dirty="0">
              <a:solidFill>
                <a:srgbClr val="4FA757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20. 6. 2022 – plánováno schválení koncepční části Integrované strategie v ZM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ÚnL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Akční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plán = druhá část Integrované strategie navazující na koncepční část, obsahuje několik programových rámců, přičemž pro každý OP bude vytvořen jeden programový rámec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Programový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rámec = seznam strategických projektů s rezervovanou alokací v 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ITI</a:t>
            </a: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12. 9. 2022 – plánováno schválení programových rámců pro jednotlivé OP v ZM </a:t>
            </a:r>
            <a:r>
              <a:rPr lang="cs-CZ" dirty="0" err="1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ÚnL</a:t>
            </a:r>
            <a:endParaRPr lang="cs-CZ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641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4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06" y="2210766"/>
            <a:ext cx="10882127" cy="598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5229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00B05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5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IMPLEMENTACE ITI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4" name="Pro ITI Ústecko-chomutovskou aglomeraci byla připravena a schválena Integrovaná strategie (ke stažení  na webu ITI), která definuje tyto 4 prioritní oblasti: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b="1" dirty="0" smtClean="0">
                <a:solidFill>
                  <a:srgbClr val="4FA757"/>
                </a:solidFill>
                <a:latin typeface="Calibri" panose="020F0502020204030204" pitchFamily="34" charset="0"/>
              </a:rPr>
              <a:t>HARMONOGRAM VÝZEV ITI</a:t>
            </a:r>
            <a:endParaRPr lang="cs-CZ" b="1" dirty="0">
              <a:solidFill>
                <a:srgbClr val="4FA757"/>
              </a:solidFill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Zveřejněn aktuální harmonogram výzev pro předkládání strategických projektů do programových rámců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3"/>
              </a:rPr>
              <a:t>http://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3"/>
              </a:rPr>
              <a:t>www.iti-ucha.cz/vyzvy-iti/harmonogram-vyzev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342900" lvl="6" indent="-342900">
              <a:lnSpc>
                <a:spcPct val="150000"/>
              </a:lnSpc>
              <a:spcBef>
                <a:spcPts val="0"/>
              </a:spcBef>
              <a:buSzTx/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 Zveřejněna sekce s dotazy k implementaci</a:t>
            </a: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</a:rPr>
              <a:t>	=&gt; </a:t>
            </a:r>
            <a:r>
              <a:rPr lang="cs-CZ" dirty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4"/>
              </a:rPr>
              <a:t>http://</a:t>
            </a:r>
            <a:r>
              <a:rPr lang="cs-CZ" dirty="0" smtClean="0">
                <a:solidFill>
                  <a:schemeClr val="tx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"/>
                <a:hlinkClick r:id="rId4"/>
              </a:rPr>
              <a:t>www.iti-ucha.cz/projekty/jak-podat-projekty</a:t>
            </a:r>
            <a:endParaRPr lang="cs-CZ" dirty="0" smtClean="0">
              <a:solidFill>
                <a:schemeClr val="tx1"/>
              </a:solidFill>
              <a:latin typeface="Calibri" panose="020F0502020204030204" pitchFamily="34" charset="0"/>
              <a:ea typeface="Dosis ExtraBold"/>
              <a:cs typeface="Dosis ExtraBold"/>
              <a:sym typeface="Dosis"/>
            </a:endParaRPr>
          </a:p>
          <a:p>
            <a:pPr marL="0" lvl="6" indent="0">
              <a:lnSpc>
                <a:spcPct val="150000"/>
              </a:lnSpc>
              <a:spcBef>
                <a:spcPts val="0"/>
              </a:spcBef>
              <a:buSz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4FA757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4113" y="4097364"/>
            <a:ext cx="5056970" cy="547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825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3  STATISTIKY POPULACE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 smtClean="0">
                <a:solidFill>
                  <a:srgbClr val="7030A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6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 </a:t>
            </a:r>
            <a:r>
              <a:rPr sz="4000" dirty="0" smtClean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ZÁVĚR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45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rgbClr val="7030A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sp>
        <p:nvSpPr>
          <p:cNvPr id="9" name="Pro ITI Ústecko-chomutovskou aglomeraci byla připravena a schválena Integrovaná strategie (ke stažení  na webu ITI), která definuje tyto 4 prioritní oblasti:…"/>
          <p:cNvSpPr txBox="1">
            <a:spLocks/>
          </p:cNvSpPr>
          <p:nvPr/>
        </p:nvSpPr>
        <p:spPr>
          <a:xfrm>
            <a:off x="541866" y="2240094"/>
            <a:ext cx="11921068" cy="625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sz="2500" b="1" dirty="0" smtClean="0">
                <a:solidFill>
                  <a:srgbClr val="7030A0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WWW.ITI-UCHA.CZ</a:t>
            </a:r>
          </a:p>
          <a:p>
            <a:pPr algn="l" hangingPunct="1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342900" lvl="6" indent="-342900" hangingPunct="1">
              <a:lnSpc>
                <a:spcPct val="150000"/>
              </a:lnSpc>
              <a:spcBef>
                <a:spcPts val="0"/>
              </a:spcBef>
              <a:buSzTx/>
              <a:buFontTx/>
              <a:buBlip>
                <a:blip r:embed="rId4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1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  <a:p>
            <a:pPr marL="889000" lvl="8" indent="0" hangingPunct="1">
              <a:lnSpc>
                <a:spcPct val="150000"/>
              </a:lnSpc>
              <a:spcBef>
                <a:spcPts val="0"/>
              </a:spcBef>
              <a:buSzTx/>
              <a:buFontTx/>
              <a:buNone/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sz="2100" dirty="0" smtClean="0">
              <a:solidFill>
                <a:schemeClr val="accent4"/>
              </a:solidFill>
              <a:latin typeface="Calibri" panose="020F0502020204030204" pitchFamily="34" charset="0"/>
              <a:ea typeface="Dosis ExtraBold"/>
              <a:cs typeface="Dosis ExtraBold"/>
              <a:sym typeface="Dosis ExtraBold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75" y="3692454"/>
            <a:ext cx="8781201" cy="413124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1985" y="893843"/>
            <a:ext cx="7238682" cy="692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979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ázek" descr="Obrázek"/>
          <p:cNvPicPr>
            <a:picLocks/>
          </p:cNvPicPr>
          <p:nvPr/>
        </p:nvPicPr>
        <p:blipFill>
          <a:blip r:embed="rId2">
            <a:extLst/>
          </a:blip>
          <a:srcRect l="1828" t="7727" r="4991" b="4792"/>
          <a:stretch>
            <a:fillRect/>
          </a:stretch>
        </p:blipFill>
        <p:spPr>
          <a:xfrm>
            <a:off x="-8136" y="-7041"/>
            <a:ext cx="13021071" cy="9767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19029" y="5177234"/>
            <a:ext cx="3766713" cy="846879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Děkujeme za pozornost!"/>
          <p:cNvSpPr txBox="1"/>
          <p:nvPr/>
        </p:nvSpPr>
        <p:spPr>
          <a:xfrm>
            <a:off x="3004679" y="3150016"/>
            <a:ext cx="6605976" cy="9643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0">
                <a:solidFill>
                  <a:srgbClr val="5E5E5E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</a:lstStyle>
          <a:p>
            <a:r>
              <a:rPr dirty="0" err="1" smtClean="0"/>
              <a:t>Děkuj</a:t>
            </a:r>
            <a:r>
              <a:rPr lang="cs-CZ" dirty="0" smtClean="0"/>
              <a:t>i</a:t>
            </a:r>
            <a:r>
              <a:rPr dirty="0" smtClean="0"/>
              <a:t> </a:t>
            </a:r>
            <a:r>
              <a:rPr dirty="0" err="1"/>
              <a:t>za</a:t>
            </a:r>
            <a:r>
              <a:rPr dirty="0"/>
              <a:t> </a:t>
            </a:r>
            <a:r>
              <a:rPr dirty="0" err="1"/>
              <a:t>pozornost</a:t>
            </a:r>
            <a:r>
              <a:rPr dirty="0"/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CO JE TO ITI?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Integrovaný nástroj pro rozvoj metropolitních oblastí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Základním podkladem Integrovaná strategie Ústecko-chomutovské aglomerace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Cílem realizovat strategické a vzájemně provázané projekty s významným dopadem do území s využitím</a:t>
            </a: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rezervovaných finančních prostředků v operačních programech EU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Programové období 2021-2027: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IROP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Životní prostředí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Doprava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Jan Amos Komenský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- OP Technologie a aplikace pro konkurenceschopnost</a:t>
            </a: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521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INTEGROVANÁ STRATEGIE ÚCHA 2021+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Základní dokument pro realizaci a zacílení nástroje ITI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Definuje 5 prioritních oblastí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Identifikuje i klíčové oblasti rozvoje mimo možnosti podpory z ITI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Obsahuje konkrétní integrovaná řešení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Aktuálně v </a:t>
            </a:r>
            <a:r>
              <a:rPr lang="cs-CZ" dirty="0" err="1" smtClean="0">
                <a:latin typeface="Calibri" panose="020F0502020204030204" pitchFamily="34" charset="0"/>
              </a:rPr>
              <a:t>předfinální</a:t>
            </a:r>
            <a:r>
              <a:rPr lang="cs-CZ" dirty="0" smtClean="0">
                <a:latin typeface="Calibri" panose="020F0502020204030204" pitchFamily="34" charset="0"/>
              </a:rPr>
              <a:t> podobě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Probíhá závěrečné připomínkování </a:t>
            </a:r>
            <a:r>
              <a:rPr lang="cs-CZ" dirty="0">
                <a:latin typeface="Calibri" panose="020F0502020204030204" pitchFamily="34" charset="0"/>
              </a:rPr>
              <a:t>do 16. 5. </a:t>
            </a:r>
            <a:r>
              <a:rPr lang="cs-CZ" dirty="0" smtClean="0">
                <a:latin typeface="Calibri" panose="020F0502020204030204" pitchFamily="34" charset="0"/>
              </a:rPr>
              <a:t>2022!</a:t>
            </a:r>
            <a:endParaRPr lang="cs-CZ"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  <a:hlinkClick r:id="rId3"/>
              </a:rPr>
              <a:t>http</a:t>
            </a: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  <a:hlinkClick r:id="rId3"/>
              </a:rPr>
              <a:t>://www.iti-ucha.cz/iti-2021-2027/dokumenty</a:t>
            </a:r>
            <a:endParaRPr lang="cs-CZ" sz="2100" dirty="0">
              <a:solidFill>
                <a:schemeClr val="tx1"/>
              </a:solidFill>
              <a:latin typeface="Calibri" panose="020F0502020204030204" pitchFamily="34" charset="0"/>
              <a:ea typeface="Dosis"/>
              <a:cs typeface="Dosis"/>
            </a:endParaRPr>
          </a:p>
          <a:p>
            <a:pPr lvl="1"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>
              <a:latin typeface="Calibri" panose="020F0502020204030204" pitchFamily="34" charset="0"/>
            </a:endParaRP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0347" y="1983709"/>
            <a:ext cx="4040320" cy="57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11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1  SOCIÁLNÍ SOUDRŽNOST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1 </a:t>
            </a:r>
            <a:r>
              <a:rPr sz="4000" dirty="0"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ea typeface="Dosis Light"/>
                <a:cs typeface="Dosis Light"/>
                <a:sym typeface="Dosis Light"/>
              </a:rPr>
              <a:t>ZÁKLADNÍ INFORMACE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29" name="Co je to Ústecko-chomutovská aglomerace…"/>
          <p:cNvSpPr txBox="1">
            <a:spLocks noGrp="1"/>
          </p:cNvSpPr>
          <p:nvPr>
            <p:ph type="subTitle" idx="1"/>
          </p:nvPr>
        </p:nvSpPr>
        <p:spPr>
          <a:xfrm>
            <a:off x="541866" y="2252794"/>
            <a:ext cx="11921068" cy="585999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ZMĚNY PRO PROGRAMOVÉ OBDOBÍ 2021-2027</a:t>
            </a:r>
            <a:endParaRPr dirty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endParaRPr dirty="0" smtClean="0">
              <a:latin typeface="Calibri" panose="020F0502020204030204" pitchFamily="34" charset="0"/>
            </a:endParaRP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Větší důraz na </a:t>
            </a:r>
            <a:r>
              <a:rPr lang="cs-CZ" dirty="0" err="1" smtClean="0">
                <a:latin typeface="Calibri" panose="020F0502020204030204" pitchFamily="34" charset="0"/>
              </a:rPr>
              <a:t>integrovanost</a:t>
            </a:r>
            <a:r>
              <a:rPr lang="cs-CZ" dirty="0" smtClean="0">
                <a:latin typeface="Calibri" panose="020F0502020204030204" pitchFamily="34" charset="0"/>
              </a:rPr>
              <a:t>, propojenost, systémovost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Větší tlak na přispění integrovaných nástrojů (ITI, CLLD) k celkovému čerpání operačních programů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=&gt; Projekty v pokročilejší fázi přípravy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Z podpory obecných témat/oblastí posun k podpoře konkrétních projektů</a:t>
            </a:r>
          </a:p>
          <a:p>
            <a:pPr marL="342900" indent="-34290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 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Snaha o eliminaci překryvů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=&gt; mezi individuálními/integrovanými projekty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sz="2100" dirty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	</a:t>
            </a:r>
            <a:r>
              <a:rPr lang="cs-CZ" sz="2100" dirty="0" smtClean="0">
                <a:solidFill>
                  <a:schemeClr val="tx1"/>
                </a:solidFill>
                <a:latin typeface="Calibri" panose="020F0502020204030204" pitchFamily="34" charset="0"/>
                <a:ea typeface="Dosis"/>
                <a:cs typeface="Dosis"/>
              </a:rPr>
              <a:t>=&gt; mezi různými nástroji (OP ST, NPO, Modernizační fond, RAP, KPSV, CLLD…)</a:t>
            </a:r>
          </a:p>
        </p:txBody>
      </p:sp>
      <p:sp>
        <p:nvSpPr>
          <p:cNvPr id="130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6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8703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 smtClean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6" y="1709903"/>
            <a:ext cx="11291147" cy="644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75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ÚSTECKO-CHOMUTOVSKÁ AGLOMERACE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Polycentrický funkční region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Jádrová oblast Ústeckého kraje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5 statutárních měst (a řada dalších měst okolo 20 tis. obyvatel)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Různý přístup k vymezení aglomerace v programovém období: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	=&gt; 2014-2020 – vlastní metodika pro každou aglomeraci</a:t>
            </a: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	</a:t>
            </a:r>
            <a:r>
              <a:rPr lang="cs-CZ" dirty="0" smtClean="0">
                <a:latin typeface="Calibri" panose="020F0502020204030204" pitchFamily="34" charset="0"/>
              </a:rPr>
              <a:t>=&gt; 2021-2027 – jednotná metodika MMR ČR</a:t>
            </a: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053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7" name="Mapa s vymezeným územím…"/>
          <p:cNvSpPr txBox="1">
            <a:spLocks noGrp="1"/>
          </p:cNvSpPr>
          <p:nvPr>
            <p:ph type="subTitle" idx="1"/>
          </p:nvPr>
        </p:nvSpPr>
        <p:spPr>
          <a:xfrm>
            <a:off x="541866" y="2240094"/>
            <a:ext cx="11921068" cy="625792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>
              <a:lnSpc>
                <a:spcPct val="150000"/>
              </a:lnSpc>
              <a:defRPr sz="2500">
                <a:solidFill>
                  <a:schemeClr val="accent1"/>
                </a:solidFill>
                <a:latin typeface="Dosis ExtraBold"/>
                <a:ea typeface="Dosis ExtraBold"/>
                <a:cs typeface="Dosis ExtraBold"/>
                <a:sym typeface="Dosis ExtraBold"/>
              </a:defRPr>
            </a:pPr>
            <a:r>
              <a:rPr lang="cs-CZ" dirty="0" smtClean="0">
                <a:latin typeface="Calibri" panose="020F0502020204030204" pitchFamily="34" charset="0"/>
              </a:rPr>
              <a:t>ÚSTECKO-CHOMUTOVSKÁ AGLOMERACE PRO OBDOBÍ 2021-2027</a:t>
            </a:r>
            <a:endParaRPr dirty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dirty="0">
                <a:latin typeface="Calibri" panose="020F0502020204030204" pitchFamily="34" charset="0"/>
              </a:rPr>
              <a:t> 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 smtClean="0">
                <a:latin typeface="Calibri" panose="020F0502020204030204" pitchFamily="34" charset="0"/>
              </a:rPr>
              <a:t> Součástí aglomerace nově město Litoměřice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Výrazné rozšíření o obce v zázemí (Děčínsko, Mostecko, Krušné hory)</a:t>
            </a:r>
          </a:p>
          <a:p>
            <a:pPr marL="361950" indent="-361950" algn="l">
              <a:lnSpc>
                <a:spcPct val="150000"/>
              </a:lnSpc>
              <a:buBlip>
                <a:blip r:embed="rId2"/>
              </a:buBlip>
              <a:defRPr sz="2100">
                <a:latin typeface="Dosis"/>
                <a:ea typeface="Dosis"/>
                <a:cs typeface="Dosis"/>
                <a:sym typeface="Dosis"/>
              </a:defRPr>
            </a:pPr>
            <a:r>
              <a:rPr lang="cs-CZ" dirty="0">
                <a:latin typeface="Calibri" panose="020F0502020204030204" pitchFamily="34" charset="0"/>
              </a:rPr>
              <a:t> </a:t>
            </a:r>
            <a:r>
              <a:rPr lang="cs-CZ" dirty="0" smtClean="0">
                <a:latin typeface="Calibri" panose="020F0502020204030204" pitchFamily="34" charset="0"/>
              </a:rPr>
              <a:t>Seznam </a:t>
            </a:r>
            <a:r>
              <a:rPr lang="cs-CZ" dirty="0">
                <a:latin typeface="Calibri" panose="020F0502020204030204" pitchFamily="34" charset="0"/>
              </a:rPr>
              <a:t>všech obcí: </a:t>
            </a:r>
            <a:r>
              <a:rPr lang="cs-CZ" dirty="0">
                <a:latin typeface="Calibri" panose="020F0502020204030204" pitchFamily="34" charset="0"/>
                <a:hlinkClick r:id="rId3"/>
              </a:rPr>
              <a:t>http://www.iti-ucha.cz/files/ITI_2021+-</a:t>
            </a:r>
            <a:r>
              <a:rPr lang="cs-CZ" dirty="0" smtClean="0">
                <a:latin typeface="Calibri" panose="020F0502020204030204" pitchFamily="34" charset="0"/>
                <a:hlinkClick r:id="rId3"/>
              </a:rPr>
              <a:t>1.pdf</a:t>
            </a:r>
            <a:endParaRPr lang="cs-CZ" dirty="0" smtClean="0">
              <a:latin typeface="Calibri" panose="020F0502020204030204" pitchFamily="34" charset="0"/>
            </a:endParaRPr>
          </a:p>
          <a:p>
            <a:pPr algn="l">
              <a:lnSpc>
                <a:spcPct val="150000"/>
              </a:lnSpc>
              <a:defRPr sz="2100">
                <a:latin typeface="Dosis"/>
                <a:ea typeface="Dosis"/>
                <a:cs typeface="Dosis"/>
                <a:sym typeface="Dosis"/>
              </a:defRPr>
            </a:pPr>
            <a:endParaRPr lang="cs-CZ" dirty="0" smtClean="0">
              <a:latin typeface="Calibri" panose="020F0502020204030204" pitchFamily="34" charset="0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9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53" y="1097457"/>
            <a:ext cx="8810514" cy="7096251"/>
          </a:xfrm>
          <a:prstGeom prst="rect">
            <a:avLst/>
          </a:prstGeom>
        </p:spPr>
      </p:pic>
      <p:sp>
        <p:nvSpPr>
          <p:cNvPr id="136" name="2  MAPA S VYMEZENÍM ÚZEMÍ"/>
          <p:cNvSpPr txBox="1">
            <a:spLocks noGrp="1"/>
          </p:cNvSpPr>
          <p:nvPr>
            <p:ph type="ctrTitle"/>
          </p:nvPr>
        </p:nvSpPr>
        <p:spPr>
          <a:xfrm>
            <a:off x="474133" y="740833"/>
            <a:ext cx="12056534" cy="71325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 defTabSz="560831">
              <a:defRPr sz="3839">
                <a:latin typeface="Dosis"/>
                <a:ea typeface="Dosis"/>
                <a:cs typeface="Dosis"/>
                <a:sym typeface="Dosis"/>
              </a:defRPr>
            </a:pP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  <a:ea typeface="Dosis ExtraBold"/>
                <a:cs typeface="Dosis ExtraBold"/>
                <a:sym typeface="Dosis ExtraBold"/>
              </a:rPr>
              <a:t>2 </a:t>
            </a:r>
            <a:r>
              <a:rPr lang="cs-CZ" sz="4000" dirty="0">
                <a:solidFill>
                  <a:schemeClr val="accent1"/>
                </a:solidFill>
                <a:latin typeface="Calibri" panose="020F0502020204030204" pitchFamily="34" charset="0"/>
              </a:rPr>
              <a:t> </a:t>
            </a:r>
            <a:r>
              <a:rPr lang="cs-CZ" sz="4000" dirty="0">
                <a:latin typeface="Calibri" panose="020F0502020204030204" pitchFamily="34" charset="0"/>
                <a:sym typeface="Dosis Light"/>
              </a:rPr>
              <a:t>VYMEZENÍ ÚSTECKO-CHOMUTOVSKÉ AGLOMERACE</a:t>
            </a:r>
            <a:endParaRPr sz="4000" dirty="0">
              <a:latin typeface="Calibri" panose="020F0502020204030204" pitchFamily="34" charset="0"/>
              <a:ea typeface="Dosis Light"/>
              <a:cs typeface="Dosis Light"/>
              <a:sym typeface="Dosis Light"/>
            </a:endParaRPr>
          </a:p>
        </p:txBody>
      </p:sp>
      <p:sp>
        <p:nvSpPr>
          <p:cNvPr id="138" name="Čára"/>
          <p:cNvSpPr/>
          <p:nvPr/>
        </p:nvSpPr>
        <p:spPr>
          <a:xfrm>
            <a:off x="516466" y="1622391"/>
            <a:ext cx="6407375" cy="1"/>
          </a:xfrm>
          <a:prstGeom prst="line">
            <a:avLst/>
          </a:prstGeom>
          <a:ln w="381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7" name="Obrázek" descr="Obrá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91923" y="8583644"/>
            <a:ext cx="3271011" cy="735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Obrázek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50" y="8583644"/>
            <a:ext cx="4553585" cy="7842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65" y="2326778"/>
            <a:ext cx="5761301" cy="183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05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851</Words>
  <Application>Microsoft Office PowerPoint</Application>
  <PresentationFormat>Vlastní</PresentationFormat>
  <Paragraphs>287</Paragraphs>
  <Slides>28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9" baseType="lpstr">
      <vt:lpstr>Calibri</vt:lpstr>
      <vt:lpstr>Dosis</vt:lpstr>
      <vt:lpstr>Dosis ExtraBold</vt:lpstr>
      <vt:lpstr>Dosis Light</vt:lpstr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List</vt:lpstr>
      <vt:lpstr>Prezentace aplikace PowerPoint</vt:lpstr>
      <vt:lpstr>OBSAH</vt:lpstr>
      <vt:lpstr>1  ZÁKLADNÍ INFORMACE</vt:lpstr>
      <vt:lpstr>1  ZÁKLADNÍ INFORMACE</vt:lpstr>
      <vt:lpstr>1  ZÁKLADNÍ INFORMACE</vt:lpstr>
      <vt:lpstr>2  VYMEZENÍ ÚSTECKO-CHOMUTOVSKÉ AGLOMERACE</vt:lpstr>
      <vt:lpstr>2  VYMEZENÍ ÚSTECKO-CHOMUTOVSKÉ AGLOMERACE</vt:lpstr>
      <vt:lpstr>2  VYMEZENÍ ÚSTECKO-CHOMUTOVSKÉ AGLOMERACE</vt:lpstr>
      <vt:lpstr>2  VYMEZENÍ ÚSTECKO-CHOMUTOVSKÉ AGLOMERACE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3  PŘÍKLADY INTEGROVANÉHO ŘEŠENÍ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4  ITI ÚCHA V IROP 2021+</vt:lpstr>
      <vt:lpstr>5  IMPLEMENTACE ITI</vt:lpstr>
      <vt:lpstr>5  IMPLEMENTACE ITI</vt:lpstr>
      <vt:lpstr>5  IMPLEMENTACE ITI</vt:lpstr>
      <vt:lpstr>6  ZÁVĚR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Potencová Nikola, Ing.</dc:creator>
  <cp:lastModifiedBy>Jan Kolar</cp:lastModifiedBy>
  <cp:revision>122</cp:revision>
  <dcterms:modified xsi:type="dcterms:W3CDTF">2022-05-10T05:38:46Z</dcterms:modified>
</cp:coreProperties>
</file>