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7"/>
  </p:notesMasterIdLst>
  <p:handoutMasterIdLst>
    <p:handoutMasterId r:id="rId128"/>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513" r:id="rId65"/>
    <p:sldId id="598" r:id="rId66"/>
    <p:sldId id="514" r:id="rId67"/>
    <p:sldId id="515" r:id="rId68"/>
    <p:sldId id="590" r:id="rId69"/>
    <p:sldId id="591" r:id="rId70"/>
    <p:sldId id="640" r:id="rId71"/>
    <p:sldId id="641" r:id="rId72"/>
    <p:sldId id="592" r:id="rId73"/>
    <p:sldId id="624" r:id="rId74"/>
    <p:sldId id="642" r:id="rId75"/>
    <p:sldId id="518" r:id="rId76"/>
    <p:sldId id="519" r:id="rId77"/>
    <p:sldId id="521" r:id="rId78"/>
    <p:sldId id="643" r:id="rId79"/>
    <p:sldId id="522" r:id="rId80"/>
    <p:sldId id="523" r:id="rId81"/>
    <p:sldId id="520" r:id="rId82"/>
    <p:sldId id="524" r:id="rId83"/>
    <p:sldId id="525" r:id="rId84"/>
    <p:sldId id="526" r:id="rId85"/>
    <p:sldId id="544" r:id="rId86"/>
    <p:sldId id="583" r:id="rId87"/>
    <p:sldId id="529" r:id="rId88"/>
    <p:sldId id="532" r:id="rId89"/>
    <p:sldId id="579" r:id="rId90"/>
    <p:sldId id="580" r:id="rId91"/>
    <p:sldId id="536" r:id="rId92"/>
    <p:sldId id="581" r:id="rId93"/>
    <p:sldId id="509" r:id="rId94"/>
    <p:sldId id="528" r:id="rId95"/>
    <p:sldId id="530" r:id="rId96"/>
    <p:sldId id="531" r:id="rId97"/>
    <p:sldId id="551" r:id="rId98"/>
    <p:sldId id="535" r:id="rId99"/>
    <p:sldId id="537" r:id="rId100"/>
    <p:sldId id="538" r:id="rId101"/>
    <p:sldId id="540" r:id="rId102"/>
    <p:sldId id="615" r:id="rId103"/>
    <p:sldId id="616" r:id="rId104"/>
    <p:sldId id="617" r:id="rId105"/>
    <p:sldId id="542" r:id="rId106"/>
    <p:sldId id="618" r:id="rId107"/>
    <p:sldId id="573" r:id="rId108"/>
    <p:sldId id="569" r:id="rId109"/>
    <p:sldId id="570" r:id="rId110"/>
    <p:sldId id="571" r:id="rId111"/>
    <p:sldId id="572" r:id="rId112"/>
    <p:sldId id="543" r:id="rId113"/>
    <p:sldId id="623" r:id="rId114"/>
    <p:sldId id="638" r:id="rId115"/>
    <p:sldId id="637" r:id="rId116"/>
    <p:sldId id="636" r:id="rId117"/>
    <p:sldId id="635" r:id="rId118"/>
    <p:sldId id="634" r:id="rId119"/>
    <p:sldId id="593" r:id="rId120"/>
    <p:sldId id="631" r:id="rId121"/>
    <p:sldId id="584" r:id="rId122"/>
    <p:sldId id="625" r:id="rId123"/>
    <p:sldId id="630" r:id="rId124"/>
    <p:sldId id="633" r:id="rId125"/>
    <p:sldId id="273" r:id="rId1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Zlínský kraj</a:t>
          </a:r>
        </a:p>
        <a:p>
          <a:r>
            <a:rPr lang="cs-CZ" b="1" dirty="0">
              <a:solidFill>
                <a:schemeClr val="bg1"/>
              </a:solidFill>
            </a:rPr>
            <a:t>Ing. Lenka Kolářová, ředitelka odboru</a:t>
          </a:r>
        </a:p>
        <a:p>
          <a:r>
            <a:rPr lang="cs-CZ" dirty="0">
              <a:solidFill>
                <a:schemeClr val="bg1"/>
              </a:solidFill>
            </a:rPr>
            <a:t>E-mail: lenka.kolarova</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Telefon: 572 774 422</a:t>
          </a:r>
        </a:p>
        <a:p>
          <a:r>
            <a:rPr lang="cs-CZ" dirty="0">
              <a:solidFill>
                <a:schemeClr val="bg1"/>
              </a:solidFill>
            </a:rPr>
            <a:t>Mobil: 603 565 011</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90000"/>
            </a:lnSpc>
            <a:spcAft>
              <a:spcPct val="35000"/>
            </a:spcAft>
          </a:pPr>
          <a:r>
            <a:rPr lang="cs-CZ" b="1" dirty="0"/>
            <a:t>Ing. Iva Polišenská</a:t>
          </a:r>
        </a:p>
        <a:p>
          <a:pPr>
            <a:lnSpc>
              <a:spcPct val="90000"/>
            </a:lnSpc>
            <a:spcAft>
              <a:spcPct val="35000"/>
            </a:spcAft>
          </a:pPr>
          <a:r>
            <a:rPr lang="cs-CZ" dirty="0"/>
            <a:t>E-mail: iva.polisenka</a:t>
          </a:r>
          <a:r>
            <a:rPr lang="cs-CZ" dirty="0">
              <a:hlinkClick xmlns:r="http://schemas.openxmlformats.org/officeDocument/2006/relationships" r:id="rId1"/>
            </a:rPr>
            <a:t>@crr.cz</a:t>
          </a:r>
          <a:endParaRPr lang="cs-CZ" dirty="0"/>
        </a:p>
        <a:p>
          <a:pPr>
            <a:lnSpc>
              <a:spcPct val="90000"/>
            </a:lnSpc>
            <a:spcAft>
              <a:spcPct val="35000"/>
            </a:spcAft>
          </a:pPr>
          <a:r>
            <a:rPr lang="cs-CZ" dirty="0"/>
            <a:t>Telefon: 572 774 425</a:t>
          </a:r>
        </a:p>
        <a:p>
          <a:pPr>
            <a:lnSpc>
              <a:spcPct val="90000"/>
            </a:lnSpc>
            <a:spcAft>
              <a:spcPct val="35000"/>
            </a:spcAft>
          </a:pPr>
          <a:r>
            <a:rPr lang="cs-CZ" dirty="0"/>
            <a:t>Mobil: </a:t>
          </a:r>
          <a:r>
            <a:rPr lang="cs-CZ" b="0" dirty="0"/>
            <a:t>602 409 336</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Ing. Romana Foltýnová</a:t>
          </a:r>
        </a:p>
        <a:p>
          <a:r>
            <a:rPr lang="cs-CZ" dirty="0"/>
            <a:t>E-mail: romana.foltynova</a:t>
          </a:r>
          <a:r>
            <a:rPr lang="cs-CZ" u="none" dirty="0">
              <a:hlinkClick xmlns:r="http://schemas.openxmlformats.org/officeDocument/2006/relationships" r:id="rId2"/>
            </a:rPr>
            <a:t>@crr.cz</a:t>
          </a:r>
          <a:endParaRPr lang="cs-CZ" u="none" dirty="0"/>
        </a:p>
        <a:p>
          <a:r>
            <a:rPr lang="cs-CZ" dirty="0"/>
            <a:t>Telefon: 572 774 424</a:t>
          </a:r>
        </a:p>
        <a:p>
          <a:r>
            <a:rPr lang="cs-CZ" dirty="0"/>
            <a:t>Mobil: </a:t>
          </a:r>
          <a:r>
            <a:rPr lang="cs-CZ" b="0" dirty="0"/>
            <a:t>739 320 392</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bg1"/>
              </a:solidFill>
            </a:rPr>
            <a:t>Územní odbor IROP pro Zlínský kraj</a:t>
          </a:r>
        </a:p>
        <a:p>
          <a:pPr marL="0" lvl="0" indent="0" algn="ctr" defTabSz="800100">
            <a:lnSpc>
              <a:spcPct val="90000"/>
            </a:lnSpc>
            <a:spcBef>
              <a:spcPct val="0"/>
            </a:spcBef>
            <a:spcAft>
              <a:spcPct val="35000"/>
            </a:spcAft>
            <a:buNone/>
          </a:pPr>
          <a:r>
            <a:rPr lang="cs-CZ" sz="1800" b="1" kern="1200" dirty="0">
              <a:solidFill>
                <a:schemeClr val="bg1"/>
              </a:solidFill>
            </a:rPr>
            <a:t>Ing. Lenka Kolářová, ředitelka odboru</a:t>
          </a:r>
        </a:p>
        <a:p>
          <a:pPr marL="0" lvl="0" indent="0" algn="ctr" defTabSz="800100">
            <a:lnSpc>
              <a:spcPct val="90000"/>
            </a:lnSpc>
            <a:spcBef>
              <a:spcPct val="0"/>
            </a:spcBef>
            <a:spcAft>
              <a:spcPct val="35000"/>
            </a:spcAft>
            <a:buNone/>
          </a:pPr>
          <a:r>
            <a:rPr lang="cs-CZ" sz="1800" kern="1200" dirty="0">
              <a:solidFill>
                <a:schemeClr val="bg1"/>
              </a:solidFill>
            </a:rPr>
            <a:t>E-mail: lenka.kolarova</a:t>
          </a:r>
          <a:r>
            <a:rPr lang="cs-CZ" sz="1800" kern="1200" dirty="0">
              <a:solidFill>
                <a:schemeClr val="bg1"/>
              </a:solidFill>
              <a:latin typeface="Calibri" panose="020F0502020204030204" pitchFamily="34" charset="0"/>
              <a:cs typeface="Calibri" panose="020F0502020204030204" pitchFamily="34" charset="0"/>
            </a:rPr>
            <a:t>@</a:t>
          </a:r>
          <a:r>
            <a:rPr lang="cs-CZ" sz="1800" kern="1200" dirty="0">
              <a:solidFill>
                <a:schemeClr val="bg1"/>
              </a:solidFill>
            </a:rPr>
            <a:t>crr.cz</a:t>
          </a:r>
          <a:endParaRPr lang="cs-CZ" sz="1800" kern="1200" baseline="0" dirty="0">
            <a:solidFill>
              <a:schemeClr val="bg1"/>
            </a:solidFill>
          </a:endParaRPr>
        </a:p>
        <a:p>
          <a:pPr marL="0" lvl="0" indent="0" algn="ctr" defTabSz="800100">
            <a:lnSpc>
              <a:spcPct val="90000"/>
            </a:lnSpc>
            <a:spcBef>
              <a:spcPct val="0"/>
            </a:spcBef>
            <a:spcAft>
              <a:spcPct val="35000"/>
            </a:spcAft>
            <a:buNone/>
          </a:pPr>
          <a:r>
            <a:rPr lang="cs-CZ" sz="1800" kern="1200" dirty="0">
              <a:solidFill>
                <a:schemeClr val="bg1"/>
              </a:solidFill>
            </a:rPr>
            <a:t>Telefon: 572 774 422</a:t>
          </a:r>
        </a:p>
        <a:p>
          <a:pPr marL="0" lvl="0" indent="0" algn="ctr" defTabSz="800100">
            <a:lnSpc>
              <a:spcPct val="90000"/>
            </a:lnSpc>
            <a:spcBef>
              <a:spcPct val="0"/>
            </a:spcBef>
            <a:spcAft>
              <a:spcPct val="35000"/>
            </a:spcAft>
            <a:buNone/>
          </a:pPr>
          <a:r>
            <a:rPr lang="cs-CZ" sz="1800" kern="1200" dirty="0">
              <a:solidFill>
                <a:schemeClr val="bg1"/>
              </a:solidFill>
            </a:rPr>
            <a:t>Mobil: 603 565 011</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90000"/>
            </a:lnSpc>
            <a:spcBef>
              <a:spcPct val="0"/>
            </a:spcBef>
            <a:spcAft>
              <a:spcPct val="35000"/>
            </a:spcAft>
            <a:buNone/>
          </a:pPr>
          <a:r>
            <a:rPr lang="cs-CZ" sz="1400" b="1" kern="1200" dirty="0"/>
            <a:t>Ing. Iva Polišenská</a:t>
          </a:r>
        </a:p>
        <a:p>
          <a:pPr marL="0" lvl="0" indent="0" algn="ctr" defTabSz="622300">
            <a:lnSpc>
              <a:spcPct val="90000"/>
            </a:lnSpc>
            <a:spcBef>
              <a:spcPct val="0"/>
            </a:spcBef>
            <a:spcAft>
              <a:spcPct val="35000"/>
            </a:spcAft>
            <a:buNone/>
          </a:pPr>
          <a:r>
            <a:rPr lang="cs-CZ" sz="1400" kern="1200" dirty="0"/>
            <a:t>E-mail: iva.polisenka</a:t>
          </a:r>
          <a:r>
            <a:rPr lang="cs-CZ" sz="1400" kern="1200" dirty="0">
              <a:hlinkClick xmlns:r="http://schemas.openxmlformats.org/officeDocument/2006/relationships" r:id="rId1"/>
            </a:rPr>
            <a:t>@crr.cz</a:t>
          </a:r>
          <a:endParaRPr lang="cs-CZ" sz="1400" kern="1200" dirty="0"/>
        </a:p>
        <a:p>
          <a:pPr marL="0" lvl="0" indent="0" algn="ctr" defTabSz="622300">
            <a:lnSpc>
              <a:spcPct val="90000"/>
            </a:lnSpc>
            <a:spcBef>
              <a:spcPct val="0"/>
            </a:spcBef>
            <a:spcAft>
              <a:spcPct val="35000"/>
            </a:spcAft>
            <a:buNone/>
          </a:pPr>
          <a:r>
            <a:rPr lang="cs-CZ" sz="1400" kern="1200" dirty="0"/>
            <a:t>Telefon: 572 774 425</a:t>
          </a:r>
        </a:p>
        <a:p>
          <a:pPr marL="0" lvl="0" indent="0" algn="ctr" defTabSz="622300">
            <a:lnSpc>
              <a:spcPct val="90000"/>
            </a:lnSpc>
            <a:spcBef>
              <a:spcPct val="0"/>
            </a:spcBef>
            <a:spcAft>
              <a:spcPct val="35000"/>
            </a:spcAft>
            <a:buNone/>
          </a:pPr>
          <a:r>
            <a:rPr lang="cs-CZ" sz="1400" kern="1200" dirty="0"/>
            <a:t>Mobil: </a:t>
          </a:r>
          <a:r>
            <a:rPr lang="cs-CZ" sz="1400" b="0" kern="1200" dirty="0"/>
            <a:t>602 409 336</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r>
            <a:rPr lang="cs-CZ" sz="1400" b="1" kern="1200" dirty="0"/>
            <a:t>Ing. Romana Foltýnová</a:t>
          </a:r>
        </a:p>
        <a:p>
          <a:pPr marL="0" lvl="0" indent="0" algn="ctr" defTabSz="622300">
            <a:lnSpc>
              <a:spcPct val="90000"/>
            </a:lnSpc>
            <a:spcBef>
              <a:spcPct val="0"/>
            </a:spcBef>
            <a:spcAft>
              <a:spcPct val="35000"/>
            </a:spcAft>
            <a:buNone/>
          </a:pPr>
          <a:r>
            <a:rPr lang="cs-CZ" sz="1400" kern="1200" dirty="0"/>
            <a:t>E-mail: romana.foltynova</a:t>
          </a:r>
          <a:r>
            <a:rPr lang="cs-CZ" sz="1400" u="none" kern="1200" dirty="0">
              <a:hlinkClick xmlns:r="http://schemas.openxmlformats.org/officeDocument/2006/relationships" r:id="rId2"/>
            </a:rPr>
            <a:t>@crr.cz</a:t>
          </a:r>
          <a:endParaRPr lang="cs-CZ" sz="1400" u="none" kern="1200" dirty="0"/>
        </a:p>
        <a:p>
          <a:pPr marL="0" lvl="0" indent="0" algn="ctr" defTabSz="622300">
            <a:lnSpc>
              <a:spcPct val="90000"/>
            </a:lnSpc>
            <a:spcBef>
              <a:spcPct val="0"/>
            </a:spcBef>
            <a:spcAft>
              <a:spcPct val="35000"/>
            </a:spcAft>
            <a:buNone/>
          </a:pPr>
          <a:r>
            <a:rPr lang="cs-CZ" sz="1400" kern="1200" dirty="0"/>
            <a:t>Telefon: 572 774 424</a:t>
          </a:r>
        </a:p>
        <a:p>
          <a:pPr marL="0" lvl="0" indent="0" algn="ctr" defTabSz="622300">
            <a:lnSpc>
              <a:spcPct val="90000"/>
            </a:lnSpc>
            <a:spcBef>
              <a:spcPct val="0"/>
            </a:spcBef>
            <a:spcAft>
              <a:spcPct val="35000"/>
            </a:spcAft>
            <a:buNone/>
          </a:pPr>
          <a:r>
            <a:rPr lang="cs-CZ" sz="1400" kern="1200" dirty="0"/>
            <a:t>Mobil: </a:t>
          </a:r>
          <a:r>
            <a:rPr lang="cs-CZ" sz="1400" b="0" kern="1200" dirty="0"/>
            <a:t>739 320 392</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9" y="0"/>
            <a:ext cx="2945659" cy="496332"/>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6" y="9428586"/>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9" y="9428586"/>
            <a:ext cx="2945659" cy="49633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9" y="0"/>
            <a:ext cx="2945659" cy="496332"/>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6"/>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6" y="9428586"/>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9" y="9428586"/>
            <a:ext cx="2945659" cy="49633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a:t>
            </a:fld>
            <a:endParaRPr lang="en-US"/>
          </a:p>
        </p:txBody>
      </p:sp>
      <p:sp>
        <p:nvSpPr>
          <p:cNvPr id="5" name="Zástupný symbol pro datum 4">
            <a:extLst>
              <a:ext uri="{FF2B5EF4-FFF2-40B4-BE49-F238E27FC236}">
                <a16:creationId xmlns:a16="http://schemas.microsoft.com/office/drawing/2014/main" id="{AF5FD2A0-0926-4BD4-838F-0120217797B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8032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a:t>
            </a:fld>
            <a:endParaRPr lang="en-US"/>
          </a:p>
        </p:txBody>
      </p:sp>
      <p:sp>
        <p:nvSpPr>
          <p:cNvPr id="5" name="Zástupný symbol pro datum 4">
            <a:extLst>
              <a:ext uri="{FF2B5EF4-FFF2-40B4-BE49-F238E27FC236}">
                <a16:creationId xmlns:a16="http://schemas.microsoft.com/office/drawing/2014/main" id="{4865871C-9B72-4EE1-93F3-9FE2F00880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627657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100</a:t>
            </a:fld>
            <a:endParaRPr lang="en-US"/>
          </a:p>
        </p:txBody>
      </p:sp>
      <p:sp>
        <p:nvSpPr>
          <p:cNvPr id="5" name="Zástupný symbol pro datum 4">
            <a:extLst>
              <a:ext uri="{FF2B5EF4-FFF2-40B4-BE49-F238E27FC236}">
                <a16:creationId xmlns:a16="http://schemas.microsoft.com/office/drawing/2014/main" id="{AFD33A23-8DCD-4D8C-9793-3806A53A2FB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074560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101</a:t>
            </a:fld>
            <a:endParaRPr lang="en-US"/>
          </a:p>
        </p:txBody>
      </p:sp>
      <p:sp>
        <p:nvSpPr>
          <p:cNvPr id="5" name="Zástupný symbol pro datum 4">
            <a:extLst>
              <a:ext uri="{FF2B5EF4-FFF2-40B4-BE49-F238E27FC236}">
                <a16:creationId xmlns:a16="http://schemas.microsoft.com/office/drawing/2014/main" id="{1EFDECC8-87B6-48B2-93E3-6886795C41D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627417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102</a:t>
            </a:fld>
            <a:endParaRPr lang="en-US"/>
          </a:p>
        </p:txBody>
      </p:sp>
      <p:sp>
        <p:nvSpPr>
          <p:cNvPr id="5" name="Zástupný symbol pro datum 4">
            <a:extLst>
              <a:ext uri="{FF2B5EF4-FFF2-40B4-BE49-F238E27FC236}">
                <a16:creationId xmlns:a16="http://schemas.microsoft.com/office/drawing/2014/main" id="{9764027C-2F50-4DD1-900B-C87274C3526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805710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103</a:t>
            </a:fld>
            <a:endParaRPr lang="en-US"/>
          </a:p>
        </p:txBody>
      </p:sp>
      <p:sp>
        <p:nvSpPr>
          <p:cNvPr id="5" name="Zástupný symbol pro datum 4">
            <a:extLst>
              <a:ext uri="{FF2B5EF4-FFF2-40B4-BE49-F238E27FC236}">
                <a16:creationId xmlns:a16="http://schemas.microsoft.com/office/drawing/2014/main" id="{7AC69944-3B36-416A-BD0C-09C8850816A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34773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104</a:t>
            </a:fld>
            <a:endParaRPr lang="en-US"/>
          </a:p>
        </p:txBody>
      </p:sp>
      <p:sp>
        <p:nvSpPr>
          <p:cNvPr id="5" name="Zástupný symbol pro datum 4">
            <a:extLst>
              <a:ext uri="{FF2B5EF4-FFF2-40B4-BE49-F238E27FC236}">
                <a16:creationId xmlns:a16="http://schemas.microsoft.com/office/drawing/2014/main" id="{44E51239-D948-4F5C-A24A-EBBED8C6F7F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66270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105</a:t>
            </a:fld>
            <a:endParaRPr lang="en-US"/>
          </a:p>
        </p:txBody>
      </p:sp>
      <p:sp>
        <p:nvSpPr>
          <p:cNvPr id="5" name="Zástupný symbol pro datum 4">
            <a:extLst>
              <a:ext uri="{FF2B5EF4-FFF2-40B4-BE49-F238E27FC236}">
                <a16:creationId xmlns:a16="http://schemas.microsoft.com/office/drawing/2014/main" id="{72C57764-8124-4961-8D32-0F5D72AFCC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58620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106</a:t>
            </a:fld>
            <a:endParaRPr lang="en-US"/>
          </a:p>
        </p:txBody>
      </p:sp>
      <p:sp>
        <p:nvSpPr>
          <p:cNvPr id="5" name="Zástupný symbol pro datum 4">
            <a:extLst>
              <a:ext uri="{FF2B5EF4-FFF2-40B4-BE49-F238E27FC236}">
                <a16:creationId xmlns:a16="http://schemas.microsoft.com/office/drawing/2014/main" id="{4BA62C7E-7872-4624-9EF0-AFFEF51E5B5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859072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107</a:t>
            </a:fld>
            <a:endParaRPr lang="en-US"/>
          </a:p>
        </p:txBody>
      </p:sp>
      <p:sp>
        <p:nvSpPr>
          <p:cNvPr id="5" name="Zástupný symbol pro datum 4">
            <a:extLst>
              <a:ext uri="{FF2B5EF4-FFF2-40B4-BE49-F238E27FC236}">
                <a16:creationId xmlns:a16="http://schemas.microsoft.com/office/drawing/2014/main" id="{C09A2683-BDE3-48C9-9A3D-FAB6AAD887D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855339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108</a:t>
            </a:fld>
            <a:endParaRPr lang="en-US"/>
          </a:p>
        </p:txBody>
      </p:sp>
      <p:sp>
        <p:nvSpPr>
          <p:cNvPr id="5" name="Zástupný symbol pro datum 4">
            <a:extLst>
              <a:ext uri="{FF2B5EF4-FFF2-40B4-BE49-F238E27FC236}">
                <a16:creationId xmlns:a16="http://schemas.microsoft.com/office/drawing/2014/main" id="{FB6BDAB6-2C28-4783-91C7-1FA5EBB3C68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549797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109</a:t>
            </a:fld>
            <a:endParaRPr lang="en-US"/>
          </a:p>
        </p:txBody>
      </p:sp>
      <p:sp>
        <p:nvSpPr>
          <p:cNvPr id="5" name="Zástupný symbol pro datum 4">
            <a:extLst>
              <a:ext uri="{FF2B5EF4-FFF2-40B4-BE49-F238E27FC236}">
                <a16:creationId xmlns:a16="http://schemas.microsoft.com/office/drawing/2014/main" id="{40290803-6A30-422A-BA91-EA8DAF7839F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8151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a:t>
            </a:fld>
            <a:endParaRPr lang="en-US"/>
          </a:p>
        </p:txBody>
      </p:sp>
      <p:sp>
        <p:nvSpPr>
          <p:cNvPr id="5" name="Zástupný symbol pro datum 4">
            <a:extLst>
              <a:ext uri="{FF2B5EF4-FFF2-40B4-BE49-F238E27FC236}">
                <a16:creationId xmlns:a16="http://schemas.microsoft.com/office/drawing/2014/main" id="{E5265A3D-0D66-4BDA-AF27-3AB501AAD96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941874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110</a:t>
            </a:fld>
            <a:endParaRPr lang="en-US"/>
          </a:p>
        </p:txBody>
      </p:sp>
      <p:sp>
        <p:nvSpPr>
          <p:cNvPr id="5" name="Zástupný symbol pro datum 4">
            <a:extLst>
              <a:ext uri="{FF2B5EF4-FFF2-40B4-BE49-F238E27FC236}">
                <a16:creationId xmlns:a16="http://schemas.microsoft.com/office/drawing/2014/main" id="{3A086EB4-AC0A-4AEC-9F2F-2DCDF17619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198269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111</a:t>
            </a:fld>
            <a:endParaRPr lang="en-US"/>
          </a:p>
        </p:txBody>
      </p:sp>
      <p:sp>
        <p:nvSpPr>
          <p:cNvPr id="5" name="Zástupný symbol pro datum 4">
            <a:extLst>
              <a:ext uri="{FF2B5EF4-FFF2-40B4-BE49-F238E27FC236}">
                <a16:creationId xmlns:a16="http://schemas.microsoft.com/office/drawing/2014/main" id="{98AD6B6B-4706-4257-B18D-1CA2B0C1731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977775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112</a:t>
            </a:fld>
            <a:endParaRPr lang="en-US"/>
          </a:p>
        </p:txBody>
      </p:sp>
      <p:sp>
        <p:nvSpPr>
          <p:cNvPr id="5" name="Zástupný symbol pro datum 4">
            <a:extLst>
              <a:ext uri="{FF2B5EF4-FFF2-40B4-BE49-F238E27FC236}">
                <a16:creationId xmlns:a16="http://schemas.microsoft.com/office/drawing/2014/main" id="{BEFF69B9-7A53-49DC-8F00-1843B42AF75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334318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113</a:t>
            </a:fld>
            <a:endParaRPr lang="en-US"/>
          </a:p>
        </p:txBody>
      </p:sp>
      <p:sp>
        <p:nvSpPr>
          <p:cNvPr id="5" name="Zástupný symbol pro datum 4">
            <a:extLst>
              <a:ext uri="{FF2B5EF4-FFF2-40B4-BE49-F238E27FC236}">
                <a16:creationId xmlns:a16="http://schemas.microsoft.com/office/drawing/2014/main" id="{AC969F1F-6509-4D8F-BDE1-16D5C58603A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235730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114</a:t>
            </a:fld>
            <a:endParaRPr lang="en-US"/>
          </a:p>
        </p:txBody>
      </p:sp>
      <p:sp>
        <p:nvSpPr>
          <p:cNvPr id="5" name="Zástupný symbol pro datum 4">
            <a:extLst>
              <a:ext uri="{FF2B5EF4-FFF2-40B4-BE49-F238E27FC236}">
                <a16:creationId xmlns:a16="http://schemas.microsoft.com/office/drawing/2014/main" id="{D151361C-3021-4240-8908-85BD7EBA7B0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94433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115</a:t>
            </a:fld>
            <a:endParaRPr lang="en-US"/>
          </a:p>
        </p:txBody>
      </p:sp>
      <p:sp>
        <p:nvSpPr>
          <p:cNvPr id="5" name="Zástupný symbol pro datum 4">
            <a:extLst>
              <a:ext uri="{FF2B5EF4-FFF2-40B4-BE49-F238E27FC236}">
                <a16:creationId xmlns:a16="http://schemas.microsoft.com/office/drawing/2014/main" id="{05475C64-4748-4AC5-8B8F-08B6E3809C0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898379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116</a:t>
            </a:fld>
            <a:endParaRPr lang="en-US"/>
          </a:p>
        </p:txBody>
      </p:sp>
      <p:sp>
        <p:nvSpPr>
          <p:cNvPr id="5" name="Zástupný symbol pro datum 4">
            <a:extLst>
              <a:ext uri="{FF2B5EF4-FFF2-40B4-BE49-F238E27FC236}">
                <a16:creationId xmlns:a16="http://schemas.microsoft.com/office/drawing/2014/main" id="{167AB74B-0FF6-4F11-A8B6-62FED8E698C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568423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117</a:t>
            </a:fld>
            <a:endParaRPr lang="en-US"/>
          </a:p>
        </p:txBody>
      </p:sp>
      <p:sp>
        <p:nvSpPr>
          <p:cNvPr id="5" name="Zástupný symbol pro datum 4">
            <a:extLst>
              <a:ext uri="{FF2B5EF4-FFF2-40B4-BE49-F238E27FC236}">
                <a16:creationId xmlns:a16="http://schemas.microsoft.com/office/drawing/2014/main" id="{4D08F7A7-17BE-4275-A16E-84ACA86E891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629327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118</a:t>
            </a:fld>
            <a:endParaRPr lang="en-US"/>
          </a:p>
        </p:txBody>
      </p:sp>
      <p:sp>
        <p:nvSpPr>
          <p:cNvPr id="5" name="Zástupný symbol pro datum 4">
            <a:extLst>
              <a:ext uri="{FF2B5EF4-FFF2-40B4-BE49-F238E27FC236}">
                <a16:creationId xmlns:a16="http://schemas.microsoft.com/office/drawing/2014/main" id="{EEE92A0D-BE40-455E-9306-9169FFCE6C9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708045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119</a:t>
            </a:fld>
            <a:endParaRPr lang="en-US"/>
          </a:p>
        </p:txBody>
      </p:sp>
      <p:sp>
        <p:nvSpPr>
          <p:cNvPr id="5" name="Zástupný symbol pro datum 4">
            <a:extLst>
              <a:ext uri="{FF2B5EF4-FFF2-40B4-BE49-F238E27FC236}">
                <a16:creationId xmlns:a16="http://schemas.microsoft.com/office/drawing/2014/main" id="{290A3403-DD92-4BF1-A191-5EEBD765864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567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a:t>
            </a:fld>
            <a:endParaRPr lang="en-US"/>
          </a:p>
        </p:txBody>
      </p:sp>
      <p:sp>
        <p:nvSpPr>
          <p:cNvPr id="5" name="Zástupný symbol pro datum 4">
            <a:extLst>
              <a:ext uri="{FF2B5EF4-FFF2-40B4-BE49-F238E27FC236}">
                <a16:creationId xmlns:a16="http://schemas.microsoft.com/office/drawing/2014/main" id="{B11F6A64-36CE-45BA-88DA-A4209359884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892063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120</a:t>
            </a:fld>
            <a:endParaRPr lang="en-US"/>
          </a:p>
        </p:txBody>
      </p:sp>
      <p:sp>
        <p:nvSpPr>
          <p:cNvPr id="5" name="Zástupný symbol pro datum 4">
            <a:extLst>
              <a:ext uri="{FF2B5EF4-FFF2-40B4-BE49-F238E27FC236}">
                <a16:creationId xmlns:a16="http://schemas.microsoft.com/office/drawing/2014/main" id="{5F9B8216-0DA0-4442-892D-245DB042B0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42438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121</a:t>
            </a:fld>
            <a:endParaRPr lang="en-US"/>
          </a:p>
        </p:txBody>
      </p:sp>
      <p:sp>
        <p:nvSpPr>
          <p:cNvPr id="5" name="Zástupný symbol pro datum 4">
            <a:extLst>
              <a:ext uri="{FF2B5EF4-FFF2-40B4-BE49-F238E27FC236}">
                <a16:creationId xmlns:a16="http://schemas.microsoft.com/office/drawing/2014/main" id="{545AD8C1-E2CE-4ABE-9A1E-A309FD6A6F5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302996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122</a:t>
            </a:fld>
            <a:endParaRPr lang="en-US"/>
          </a:p>
        </p:txBody>
      </p:sp>
      <p:sp>
        <p:nvSpPr>
          <p:cNvPr id="5" name="Zástupný symbol pro datum 4">
            <a:extLst>
              <a:ext uri="{FF2B5EF4-FFF2-40B4-BE49-F238E27FC236}">
                <a16:creationId xmlns:a16="http://schemas.microsoft.com/office/drawing/2014/main" id="{77E1AB79-9EE7-4EC3-9A84-D6869C21436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0146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13</a:t>
            </a:fld>
            <a:endParaRPr lang="en-US"/>
          </a:p>
        </p:txBody>
      </p:sp>
      <p:sp>
        <p:nvSpPr>
          <p:cNvPr id="5" name="Zástupný symbol pro datum 4">
            <a:extLst>
              <a:ext uri="{FF2B5EF4-FFF2-40B4-BE49-F238E27FC236}">
                <a16:creationId xmlns:a16="http://schemas.microsoft.com/office/drawing/2014/main" id="{82F6D2E9-467C-4218-AC69-C14B948598C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0884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14</a:t>
            </a:fld>
            <a:endParaRPr lang="en-US"/>
          </a:p>
        </p:txBody>
      </p:sp>
      <p:sp>
        <p:nvSpPr>
          <p:cNvPr id="5" name="Zástupný symbol pro datum 4">
            <a:extLst>
              <a:ext uri="{FF2B5EF4-FFF2-40B4-BE49-F238E27FC236}">
                <a16:creationId xmlns:a16="http://schemas.microsoft.com/office/drawing/2014/main" id="{D28BF181-E08C-40DC-A7C1-11EA868058B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7042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15</a:t>
            </a:fld>
            <a:endParaRPr lang="en-US"/>
          </a:p>
        </p:txBody>
      </p:sp>
      <p:sp>
        <p:nvSpPr>
          <p:cNvPr id="5" name="Zástupný symbol pro datum 4">
            <a:extLst>
              <a:ext uri="{FF2B5EF4-FFF2-40B4-BE49-F238E27FC236}">
                <a16:creationId xmlns:a16="http://schemas.microsoft.com/office/drawing/2014/main" id="{A81FF9D5-6B5B-4C86-BC1F-BE228D947E9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0279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16</a:t>
            </a:fld>
            <a:endParaRPr lang="en-US"/>
          </a:p>
        </p:txBody>
      </p:sp>
      <p:sp>
        <p:nvSpPr>
          <p:cNvPr id="5" name="Zástupný symbol pro datum 4">
            <a:extLst>
              <a:ext uri="{FF2B5EF4-FFF2-40B4-BE49-F238E27FC236}">
                <a16:creationId xmlns:a16="http://schemas.microsoft.com/office/drawing/2014/main" id="{CB762E5D-C0E7-450C-B2AA-5996597CF3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4953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17</a:t>
            </a:fld>
            <a:endParaRPr lang="en-US"/>
          </a:p>
        </p:txBody>
      </p:sp>
      <p:sp>
        <p:nvSpPr>
          <p:cNvPr id="5" name="Zástupný symbol pro datum 4">
            <a:extLst>
              <a:ext uri="{FF2B5EF4-FFF2-40B4-BE49-F238E27FC236}">
                <a16:creationId xmlns:a16="http://schemas.microsoft.com/office/drawing/2014/main" id="{5F924450-60F2-4BC8-AE13-217001FE1B7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7483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18</a:t>
            </a:fld>
            <a:endParaRPr lang="en-US"/>
          </a:p>
        </p:txBody>
      </p:sp>
      <p:sp>
        <p:nvSpPr>
          <p:cNvPr id="5" name="Zástupný symbol pro datum 4">
            <a:extLst>
              <a:ext uri="{FF2B5EF4-FFF2-40B4-BE49-F238E27FC236}">
                <a16:creationId xmlns:a16="http://schemas.microsoft.com/office/drawing/2014/main" id="{00017E9D-15FD-4BB9-B5D1-0A7F1733C72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8290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19</a:t>
            </a:fld>
            <a:endParaRPr lang="en-US"/>
          </a:p>
        </p:txBody>
      </p:sp>
      <p:sp>
        <p:nvSpPr>
          <p:cNvPr id="5" name="Zástupný symbol pro datum 4">
            <a:extLst>
              <a:ext uri="{FF2B5EF4-FFF2-40B4-BE49-F238E27FC236}">
                <a16:creationId xmlns:a16="http://schemas.microsoft.com/office/drawing/2014/main" id="{D93E42DC-BE7F-40C5-A1E5-D9A20C0952B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703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a:t>
            </a:fld>
            <a:endParaRPr lang="en-US"/>
          </a:p>
        </p:txBody>
      </p:sp>
      <p:sp>
        <p:nvSpPr>
          <p:cNvPr id="5" name="Zástupný symbol pro datum 4">
            <a:extLst>
              <a:ext uri="{FF2B5EF4-FFF2-40B4-BE49-F238E27FC236}">
                <a16:creationId xmlns:a16="http://schemas.microsoft.com/office/drawing/2014/main" id="{90F91108-6182-4980-8B50-F90490B2A10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0398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20</a:t>
            </a:fld>
            <a:endParaRPr lang="en-US"/>
          </a:p>
        </p:txBody>
      </p:sp>
      <p:sp>
        <p:nvSpPr>
          <p:cNvPr id="5" name="Zástupný symbol pro datum 4">
            <a:extLst>
              <a:ext uri="{FF2B5EF4-FFF2-40B4-BE49-F238E27FC236}">
                <a16:creationId xmlns:a16="http://schemas.microsoft.com/office/drawing/2014/main" id="{AAD864BF-76AE-47FF-AC9A-F4CF4854B5B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43855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21</a:t>
            </a:fld>
            <a:endParaRPr lang="en-US"/>
          </a:p>
        </p:txBody>
      </p:sp>
      <p:sp>
        <p:nvSpPr>
          <p:cNvPr id="5" name="Zástupný symbol pro datum 4">
            <a:extLst>
              <a:ext uri="{FF2B5EF4-FFF2-40B4-BE49-F238E27FC236}">
                <a16:creationId xmlns:a16="http://schemas.microsoft.com/office/drawing/2014/main" id="{FDB760F1-5565-4D6C-AFBD-5D9934157C2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88258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22</a:t>
            </a:fld>
            <a:endParaRPr lang="en-US"/>
          </a:p>
        </p:txBody>
      </p:sp>
      <p:sp>
        <p:nvSpPr>
          <p:cNvPr id="5" name="Zástupný symbol pro datum 4">
            <a:extLst>
              <a:ext uri="{FF2B5EF4-FFF2-40B4-BE49-F238E27FC236}">
                <a16:creationId xmlns:a16="http://schemas.microsoft.com/office/drawing/2014/main" id="{404C575D-406D-4234-B355-95B1B46ECD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32820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23</a:t>
            </a:fld>
            <a:endParaRPr lang="en-US"/>
          </a:p>
        </p:txBody>
      </p:sp>
      <p:sp>
        <p:nvSpPr>
          <p:cNvPr id="5" name="Zástupný symbol pro datum 4">
            <a:extLst>
              <a:ext uri="{FF2B5EF4-FFF2-40B4-BE49-F238E27FC236}">
                <a16:creationId xmlns:a16="http://schemas.microsoft.com/office/drawing/2014/main" id="{24B83512-D885-4557-99D0-00283E4D781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5076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24</a:t>
            </a:fld>
            <a:endParaRPr lang="en-US"/>
          </a:p>
        </p:txBody>
      </p:sp>
      <p:sp>
        <p:nvSpPr>
          <p:cNvPr id="5" name="Zástupný symbol pro datum 4">
            <a:extLst>
              <a:ext uri="{FF2B5EF4-FFF2-40B4-BE49-F238E27FC236}">
                <a16:creationId xmlns:a16="http://schemas.microsoft.com/office/drawing/2014/main" id="{E4C01254-E0DB-4CCD-B1CD-EC6C4849164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21312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25</a:t>
            </a:fld>
            <a:endParaRPr lang="en-US"/>
          </a:p>
        </p:txBody>
      </p:sp>
      <p:sp>
        <p:nvSpPr>
          <p:cNvPr id="5" name="Zástupný symbol pro datum 4">
            <a:extLst>
              <a:ext uri="{FF2B5EF4-FFF2-40B4-BE49-F238E27FC236}">
                <a16:creationId xmlns:a16="http://schemas.microsoft.com/office/drawing/2014/main" id="{C61A5DC3-A2E5-4E0A-8B0F-824A5649478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63722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26</a:t>
            </a:fld>
            <a:endParaRPr lang="en-US"/>
          </a:p>
        </p:txBody>
      </p:sp>
      <p:sp>
        <p:nvSpPr>
          <p:cNvPr id="5" name="Zástupný symbol pro datum 4">
            <a:extLst>
              <a:ext uri="{FF2B5EF4-FFF2-40B4-BE49-F238E27FC236}">
                <a16:creationId xmlns:a16="http://schemas.microsoft.com/office/drawing/2014/main" id="{332ED3B7-2A4E-4FE6-B262-F85DB30B780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72225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27</a:t>
            </a:fld>
            <a:endParaRPr lang="en-US"/>
          </a:p>
        </p:txBody>
      </p:sp>
      <p:sp>
        <p:nvSpPr>
          <p:cNvPr id="5" name="Zástupný symbol pro datum 4">
            <a:extLst>
              <a:ext uri="{FF2B5EF4-FFF2-40B4-BE49-F238E27FC236}">
                <a16:creationId xmlns:a16="http://schemas.microsoft.com/office/drawing/2014/main" id="{D9E19820-A5FA-4E7A-8AAF-698AAC50E7F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646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28</a:t>
            </a:fld>
            <a:endParaRPr lang="en-US"/>
          </a:p>
        </p:txBody>
      </p:sp>
      <p:sp>
        <p:nvSpPr>
          <p:cNvPr id="5" name="Zástupný symbol pro datum 4">
            <a:extLst>
              <a:ext uri="{FF2B5EF4-FFF2-40B4-BE49-F238E27FC236}">
                <a16:creationId xmlns:a16="http://schemas.microsoft.com/office/drawing/2014/main" id="{A2217653-1813-4AFC-91D8-6D68A7093AD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5844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29</a:t>
            </a:fld>
            <a:endParaRPr lang="en-US"/>
          </a:p>
        </p:txBody>
      </p:sp>
      <p:sp>
        <p:nvSpPr>
          <p:cNvPr id="5" name="Zástupný symbol pro datum 4">
            <a:extLst>
              <a:ext uri="{FF2B5EF4-FFF2-40B4-BE49-F238E27FC236}">
                <a16:creationId xmlns:a16="http://schemas.microsoft.com/office/drawing/2014/main" id="{6D2F8B21-F1CD-4E14-94D8-C0DDCAE6EDD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6402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a:t>
            </a:fld>
            <a:endParaRPr lang="en-US"/>
          </a:p>
        </p:txBody>
      </p:sp>
      <p:sp>
        <p:nvSpPr>
          <p:cNvPr id="5" name="Zástupný symbol pro datum 4">
            <a:extLst>
              <a:ext uri="{FF2B5EF4-FFF2-40B4-BE49-F238E27FC236}">
                <a16:creationId xmlns:a16="http://schemas.microsoft.com/office/drawing/2014/main" id="{FE332EE4-78A4-43C8-85EE-85AF846D5B5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00119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30</a:t>
            </a:fld>
            <a:endParaRPr lang="en-US"/>
          </a:p>
        </p:txBody>
      </p:sp>
      <p:sp>
        <p:nvSpPr>
          <p:cNvPr id="5" name="Zástupný symbol pro datum 4">
            <a:extLst>
              <a:ext uri="{FF2B5EF4-FFF2-40B4-BE49-F238E27FC236}">
                <a16:creationId xmlns:a16="http://schemas.microsoft.com/office/drawing/2014/main" id="{A611D834-4B61-4391-94D0-C30FBFC25CE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14885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31</a:t>
            </a:fld>
            <a:endParaRPr lang="en-US"/>
          </a:p>
        </p:txBody>
      </p:sp>
      <p:sp>
        <p:nvSpPr>
          <p:cNvPr id="5" name="Zástupný symbol pro datum 4">
            <a:extLst>
              <a:ext uri="{FF2B5EF4-FFF2-40B4-BE49-F238E27FC236}">
                <a16:creationId xmlns:a16="http://schemas.microsoft.com/office/drawing/2014/main" id="{7835C958-7A79-47DA-AB37-D5F65D4F772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02612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32</a:t>
            </a:fld>
            <a:endParaRPr lang="en-US"/>
          </a:p>
        </p:txBody>
      </p:sp>
      <p:sp>
        <p:nvSpPr>
          <p:cNvPr id="5" name="Zástupný symbol pro datum 4">
            <a:extLst>
              <a:ext uri="{FF2B5EF4-FFF2-40B4-BE49-F238E27FC236}">
                <a16:creationId xmlns:a16="http://schemas.microsoft.com/office/drawing/2014/main" id="{0D2E48ED-1695-455D-A72D-479BA312AC7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467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33</a:t>
            </a:fld>
            <a:endParaRPr lang="en-US"/>
          </a:p>
        </p:txBody>
      </p:sp>
      <p:sp>
        <p:nvSpPr>
          <p:cNvPr id="5" name="Zástupný symbol pro datum 4">
            <a:extLst>
              <a:ext uri="{FF2B5EF4-FFF2-40B4-BE49-F238E27FC236}">
                <a16:creationId xmlns:a16="http://schemas.microsoft.com/office/drawing/2014/main" id="{D55658D9-008C-4588-AEEE-49C9A40417C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16989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34</a:t>
            </a:fld>
            <a:endParaRPr lang="en-US"/>
          </a:p>
        </p:txBody>
      </p:sp>
      <p:sp>
        <p:nvSpPr>
          <p:cNvPr id="5" name="Zástupný symbol pro datum 4">
            <a:extLst>
              <a:ext uri="{FF2B5EF4-FFF2-40B4-BE49-F238E27FC236}">
                <a16:creationId xmlns:a16="http://schemas.microsoft.com/office/drawing/2014/main" id="{635AF495-0C73-49D4-B91F-FE296D6794D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8895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35</a:t>
            </a:fld>
            <a:endParaRPr lang="en-US"/>
          </a:p>
        </p:txBody>
      </p:sp>
      <p:sp>
        <p:nvSpPr>
          <p:cNvPr id="5" name="Zástupný symbol pro datum 4">
            <a:extLst>
              <a:ext uri="{FF2B5EF4-FFF2-40B4-BE49-F238E27FC236}">
                <a16:creationId xmlns:a16="http://schemas.microsoft.com/office/drawing/2014/main" id="{6CEC376B-8977-4F1A-B67A-137E9E72286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34380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36</a:t>
            </a:fld>
            <a:endParaRPr lang="en-US"/>
          </a:p>
        </p:txBody>
      </p:sp>
      <p:sp>
        <p:nvSpPr>
          <p:cNvPr id="5" name="Zástupný symbol pro datum 4">
            <a:extLst>
              <a:ext uri="{FF2B5EF4-FFF2-40B4-BE49-F238E27FC236}">
                <a16:creationId xmlns:a16="http://schemas.microsoft.com/office/drawing/2014/main" id="{7DEE9067-8CDD-46E4-8F9F-73087547AC7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38978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37</a:t>
            </a:fld>
            <a:endParaRPr lang="en-US"/>
          </a:p>
        </p:txBody>
      </p:sp>
      <p:sp>
        <p:nvSpPr>
          <p:cNvPr id="5" name="Zástupný symbol pro datum 4">
            <a:extLst>
              <a:ext uri="{FF2B5EF4-FFF2-40B4-BE49-F238E27FC236}">
                <a16:creationId xmlns:a16="http://schemas.microsoft.com/office/drawing/2014/main" id="{7E6EF7D9-4E03-4BEC-ADE0-B2E5D19AB4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57283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38</a:t>
            </a:fld>
            <a:endParaRPr lang="en-US"/>
          </a:p>
        </p:txBody>
      </p:sp>
      <p:sp>
        <p:nvSpPr>
          <p:cNvPr id="5" name="Zástupný symbol pro datum 4">
            <a:extLst>
              <a:ext uri="{FF2B5EF4-FFF2-40B4-BE49-F238E27FC236}">
                <a16:creationId xmlns:a16="http://schemas.microsoft.com/office/drawing/2014/main" id="{FB47D485-97E1-4225-BE1F-C03562DCE2A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7892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39</a:t>
            </a:fld>
            <a:endParaRPr lang="en-US"/>
          </a:p>
        </p:txBody>
      </p:sp>
      <p:sp>
        <p:nvSpPr>
          <p:cNvPr id="5" name="Zástupný symbol pro datum 4">
            <a:extLst>
              <a:ext uri="{FF2B5EF4-FFF2-40B4-BE49-F238E27FC236}">
                <a16:creationId xmlns:a16="http://schemas.microsoft.com/office/drawing/2014/main" id="{9CDA0E9D-06AB-424B-A457-A465EA8A90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631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a:t>
            </a:fld>
            <a:endParaRPr lang="en-US"/>
          </a:p>
        </p:txBody>
      </p:sp>
      <p:sp>
        <p:nvSpPr>
          <p:cNvPr id="5" name="Zástupný symbol pro datum 4">
            <a:extLst>
              <a:ext uri="{FF2B5EF4-FFF2-40B4-BE49-F238E27FC236}">
                <a16:creationId xmlns:a16="http://schemas.microsoft.com/office/drawing/2014/main" id="{76996856-1FA7-4E9A-A7F1-6F5EFA745F9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31373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40</a:t>
            </a:fld>
            <a:endParaRPr lang="en-US"/>
          </a:p>
        </p:txBody>
      </p:sp>
      <p:sp>
        <p:nvSpPr>
          <p:cNvPr id="5" name="Zástupný symbol pro datum 4">
            <a:extLst>
              <a:ext uri="{FF2B5EF4-FFF2-40B4-BE49-F238E27FC236}">
                <a16:creationId xmlns:a16="http://schemas.microsoft.com/office/drawing/2014/main" id="{A7914FFF-D90C-4AE6-AA08-6CCAE4E3E7A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143938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41</a:t>
            </a:fld>
            <a:endParaRPr lang="en-US"/>
          </a:p>
        </p:txBody>
      </p:sp>
      <p:sp>
        <p:nvSpPr>
          <p:cNvPr id="5" name="Zástupný symbol pro datum 4">
            <a:extLst>
              <a:ext uri="{FF2B5EF4-FFF2-40B4-BE49-F238E27FC236}">
                <a16:creationId xmlns:a16="http://schemas.microsoft.com/office/drawing/2014/main" id="{A86133A1-1CF6-49D8-A68E-DD799068D66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08052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
        <p:nvSpPr>
          <p:cNvPr id="5" name="Zástupný symbol pro datum 4">
            <a:extLst>
              <a:ext uri="{FF2B5EF4-FFF2-40B4-BE49-F238E27FC236}">
                <a16:creationId xmlns:a16="http://schemas.microsoft.com/office/drawing/2014/main" id="{0BFFE762-BB25-4321-B251-5E19C94135B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51959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43</a:t>
            </a:fld>
            <a:endParaRPr lang="en-US"/>
          </a:p>
        </p:txBody>
      </p:sp>
      <p:sp>
        <p:nvSpPr>
          <p:cNvPr id="5" name="Zástupný symbol pro datum 4">
            <a:extLst>
              <a:ext uri="{FF2B5EF4-FFF2-40B4-BE49-F238E27FC236}">
                <a16:creationId xmlns:a16="http://schemas.microsoft.com/office/drawing/2014/main" id="{C338C476-31C1-4EC4-9661-470FF1B1E95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81150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44</a:t>
            </a:fld>
            <a:endParaRPr lang="en-US"/>
          </a:p>
        </p:txBody>
      </p:sp>
      <p:sp>
        <p:nvSpPr>
          <p:cNvPr id="5" name="Zástupný symbol pro datum 4">
            <a:extLst>
              <a:ext uri="{FF2B5EF4-FFF2-40B4-BE49-F238E27FC236}">
                <a16:creationId xmlns:a16="http://schemas.microsoft.com/office/drawing/2014/main" id="{1531A0B6-8CD3-464C-A826-E812895F493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48569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45</a:t>
            </a:fld>
            <a:endParaRPr lang="en-US"/>
          </a:p>
        </p:txBody>
      </p:sp>
      <p:sp>
        <p:nvSpPr>
          <p:cNvPr id="5" name="Zástupný symbol pro datum 4">
            <a:extLst>
              <a:ext uri="{FF2B5EF4-FFF2-40B4-BE49-F238E27FC236}">
                <a16:creationId xmlns:a16="http://schemas.microsoft.com/office/drawing/2014/main" id="{58920480-70B6-4647-ADDA-D271982164B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4058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46</a:t>
            </a:fld>
            <a:endParaRPr lang="en-US"/>
          </a:p>
        </p:txBody>
      </p:sp>
      <p:sp>
        <p:nvSpPr>
          <p:cNvPr id="5" name="Zástupný symbol pro datum 4">
            <a:extLst>
              <a:ext uri="{FF2B5EF4-FFF2-40B4-BE49-F238E27FC236}">
                <a16:creationId xmlns:a16="http://schemas.microsoft.com/office/drawing/2014/main" id="{DFAC27C1-00E7-4BFC-9E9E-2191B585D47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49761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47</a:t>
            </a:fld>
            <a:endParaRPr lang="en-US"/>
          </a:p>
        </p:txBody>
      </p:sp>
      <p:sp>
        <p:nvSpPr>
          <p:cNvPr id="5" name="Zástupný symbol pro datum 4">
            <a:extLst>
              <a:ext uri="{FF2B5EF4-FFF2-40B4-BE49-F238E27FC236}">
                <a16:creationId xmlns:a16="http://schemas.microsoft.com/office/drawing/2014/main" id="{6705CA43-9F99-471A-BF17-122C8DDF95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97192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48</a:t>
            </a:fld>
            <a:endParaRPr lang="en-US"/>
          </a:p>
        </p:txBody>
      </p:sp>
      <p:sp>
        <p:nvSpPr>
          <p:cNvPr id="5" name="Zástupný symbol pro datum 4">
            <a:extLst>
              <a:ext uri="{FF2B5EF4-FFF2-40B4-BE49-F238E27FC236}">
                <a16:creationId xmlns:a16="http://schemas.microsoft.com/office/drawing/2014/main" id="{D2339E26-808C-44FC-A3AF-04D748F183D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56914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49</a:t>
            </a:fld>
            <a:endParaRPr lang="en-US"/>
          </a:p>
        </p:txBody>
      </p:sp>
      <p:sp>
        <p:nvSpPr>
          <p:cNvPr id="5" name="Zástupný symbol pro datum 4">
            <a:extLst>
              <a:ext uri="{FF2B5EF4-FFF2-40B4-BE49-F238E27FC236}">
                <a16:creationId xmlns:a16="http://schemas.microsoft.com/office/drawing/2014/main" id="{D12B761B-A3ED-4917-8FAC-876F682264A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7978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a:t>
            </a:fld>
            <a:endParaRPr lang="en-US"/>
          </a:p>
        </p:txBody>
      </p:sp>
      <p:sp>
        <p:nvSpPr>
          <p:cNvPr id="5" name="Zástupný symbol pro datum 4">
            <a:extLst>
              <a:ext uri="{FF2B5EF4-FFF2-40B4-BE49-F238E27FC236}">
                <a16:creationId xmlns:a16="http://schemas.microsoft.com/office/drawing/2014/main" id="{9421779F-5365-4AEB-AD7E-26A86E1E591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74683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50</a:t>
            </a:fld>
            <a:endParaRPr lang="en-US"/>
          </a:p>
        </p:txBody>
      </p:sp>
      <p:sp>
        <p:nvSpPr>
          <p:cNvPr id="5" name="Zástupný symbol pro datum 4">
            <a:extLst>
              <a:ext uri="{FF2B5EF4-FFF2-40B4-BE49-F238E27FC236}">
                <a16:creationId xmlns:a16="http://schemas.microsoft.com/office/drawing/2014/main" id="{073F62FD-B89C-4222-9099-8680FBBD411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5194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51</a:t>
            </a:fld>
            <a:endParaRPr lang="en-US"/>
          </a:p>
        </p:txBody>
      </p:sp>
      <p:sp>
        <p:nvSpPr>
          <p:cNvPr id="5" name="Zástupný symbol pro datum 4">
            <a:extLst>
              <a:ext uri="{FF2B5EF4-FFF2-40B4-BE49-F238E27FC236}">
                <a16:creationId xmlns:a16="http://schemas.microsoft.com/office/drawing/2014/main" id="{CFF51870-6C50-42FF-AAFF-C62A58EAC1B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4810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52</a:t>
            </a:fld>
            <a:endParaRPr lang="en-US"/>
          </a:p>
        </p:txBody>
      </p:sp>
      <p:sp>
        <p:nvSpPr>
          <p:cNvPr id="5" name="Zástupný symbol pro datum 4">
            <a:extLst>
              <a:ext uri="{FF2B5EF4-FFF2-40B4-BE49-F238E27FC236}">
                <a16:creationId xmlns:a16="http://schemas.microsoft.com/office/drawing/2014/main" id="{B921225D-FCB1-4654-8ACA-7AB6062524C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47081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53</a:t>
            </a:fld>
            <a:endParaRPr lang="en-US"/>
          </a:p>
        </p:txBody>
      </p:sp>
      <p:sp>
        <p:nvSpPr>
          <p:cNvPr id="5" name="Zástupný symbol pro datum 4">
            <a:extLst>
              <a:ext uri="{FF2B5EF4-FFF2-40B4-BE49-F238E27FC236}">
                <a16:creationId xmlns:a16="http://schemas.microsoft.com/office/drawing/2014/main" id="{302AE01D-9A09-482C-BB53-EEF04891DF2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513356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54</a:t>
            </a:fld>
            <a:endParaRPr lang="en-US"/>
          </a:p>
        </p:txBody>
      </p:sp>
      <p:sp>
        <p:nvSpPr>
          <p:cNvPr id="5" name="Zástupný symbol pro datum 4">
            <a:extLst>
              <a:ext uri="{FF2B5EF4-FFF2-40B4-BE49-F238E27FC236}">
                <a16:creationId xmlns:a16="http://schemas.microsoft.com/office/drawing/2014/main" id="{89415FE7-F845-4C6A-B4B4-96543D59978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28447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55</a:t>
            </a:fld>
            <a:endParaRPr lang="en-US"/>
          </a:p>
        </p:txBody>
      </p:sp>
      <p:sp>
        <p:nvSpPr>
          <p:cNvPr id="5" name="Zástupný symbol pro datum 4">
            <a:extLst>
              <a:ext uri="{FF2B5EF4-FFF2-40B4-BE49-F238E27FC236}">
                <a16:creationId xmlns:a16="http://schemas.microsoft.com/office/drawing/2014/main" id="{0766D97E-3289-4030-8590-AD1E6069C23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281681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56</a:t>
            </a:fld>
            <a:endParaRPr lang="en-US"/>
          </a:p>
        </p:txBody>
      </p:sp>
      <p:sp>
        <p:nvSpPr>
          <p:cNvPr id="5" name="Zástupný symbol pro datum 4">
            <a:extLst>
              <a:ext uri="{FF2B5EF4-FFF2-40B4-BE49-F238E27FC236}">
                <a16:creationId xmlns:a16="http://schemas.microsoft.com/office/drawing/2014/main" id="{EA716117-907F-42D3-B9A0-E157A4DAE77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75582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57</a:t>
            </a:fld>
            <a:endParaRPr lang="en-US"/>
          </a:p>
        </p:txBody>
      </p:sp>
      <p:sp>
        <p:nvSpPr>
          <p:cNvPr id="5" name="Zástupný symbol pro datum 4">
            <a:extLst>
              <a:ext uri="{FF2B5EF4-FFF2-40B4-BE49-F238E27FC236}">
                <a16:creationId xmlns:a16="http://schemas.microsoft.com/office/drawing/2014/main" id="{5900E410-5C32-43CB-97CF-7CB58483A76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909775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58</a:t>
            </a:fld>
            <a:endParaRPr lang="en-US"/>
          </a:p>
        </p:txBody>
      </p:sp>
      <p:sp>
        <p:nvSpPr>
          <p:cNvPr id="5" name="Zástupný symbol pro datum 4">
            <a:extLst>
              <a:ext uri="{FF2B5EF4-FFF2-40B4-BE49-F238E27FC236}">
                <a16:creationId xmlns:a16="http://schemas.microsoft.com/office/drawing/2014/main" id="{A55F3FE8-4D74-47BE-81AD-44A3A9E2BFB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750182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59</a:t>
            </a:fld>
            <a:endParaRPr lang="en-US"/>
          </a:p>
        </p:txBody>
      </p:sp>
      <p:sp>
        <p:nvSpPr>
          <p:cNvPr id="5" name="Zástupný symbol pro datum 4">
            <a:extLst>
              <a:ext uri="{FF2B5EF4-FFF2-40B4-BE49-F238E27FC236}">
                <a16:creationId xmlns:a16="http://schemas.microsoft.com/office/drawing/2014/main" id="{6D90A119-C744-49C9-A1D8-294D5013924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6574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a:t>
            </a:fld>
            <a:endParaRPr lang="en-US"/>
          </a:p>
        </p:txBody>
      </p:sp>
      <p:sp>
        <p:nvSpPr>
          <p:cNvPr id="5" name="Zástupný symbol pro datum 4">
            <a:extLst>
              <a:ext uri="{FF2B5EF4-FFF2-40B4-BE49-F238E27FC236}">
                <a16:creationId xmlns:a16="http://schemas.microsoft.com/office/drawing/2014/main" id="{96688A8E-230E-46CE-AF4D-E589DE5C6F6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55451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60</a:t>
            </a:fld>
            <a:endParaRPr lang="en-US"/>
          </a:p>
        </p:txBody>
      </p:sp>
      <p:sp>
        <p:nvSpPr>
          <p:cNvPr id="5" name="Zástupný symbol pro datum 4">
            <a:extLst>
              <a:ext uri="{FF2B5EF4-FFF2-40B4-BE49-F238E27FC236}">
                <a16:creationId xmlns:a16="http://schemas.microsoft.com/office/drawing/2014/main" id="{02944002-22B1-4BA2-BF48-1F3D63A3DE4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00710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61</a:t>
            </a:fld>
            <a:endParaRPr lang="en-US"/>
          </a:p>
        </p:txBody>
      </p:sp>
      <p:sp>
        <p:nvSpPr>
          <p:cNvPr id="5" name="Zástupný symbol pro datum 4">
            <a:extLst>
              <a:ext uri="{FF2B5EF4-FFF2-40B4-BE49-F238E27FC236}">
                <a16:creationId xmlns:a16="http://schemas.microsoft.com/office/drawing/2014/main" id="{B10D67BF-C5FE-472C-AC11-2ABFC5401A0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75744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62</a:t>
            </a:fld>
            <a:endParaRPr lang="en-US"/>
          </a:p>
        </p:txBody>
      </p:sp>
      <p:sp>
        <p:nvSpPr>
          <p:cNvPr id="5" name="Zástupný symbol pro datum 4">
            <a:extLst>
              <a:ext uri="{FF2B5EF4-FFF2-40B4-BE49-F238E27FC236}">
                <a16:creationId xmlns:a16="http://schemas.microsoft.com/office/drawing/2014/main" id="{0C0D121B-0854-4A35-AB44-4479D56C2D7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62082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63</a:t>
            </a:fld>
            <a:endParaRPr lang="en-US"/>
          </a:p>
        </p:txBody>
      </p:sp>
      <p:sp>
        <p:nvSpPr>
          <p:cNvPr id="5" name="Zástupný symbol pro datum 4">
            <a:extLst>
              <a:ext uri="{FF2B5EF4-FFF2-40B4-BE49-F238E27FC236}">
                <a16:creationId xmlns:a16="http://schemas.microsoft.com/office/drawing/2014/main" id="{CFC178E2-8E61-43C4-87FB-A765DF3DFF1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57842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64</a:t>
            </a:fld>
            <a:endParaRPr lang="en-US"/>
          </a:p>
        </p:txBody>
      </p:sp>
      <p:sp>
        <p:nvSpPr>
          <p:cNvPr id="5" name="Zástupný symbol pro datum 4">
            <a:extLst>
              <a:ext uri="{FF2B5EF4-FFF2-40B4-BE49-F238E27FC236}">
                <a16:creationId xmlns:a16="http://schemas.microsoft.com/office/drawing/2014/main" id="{391F9F75-B508-4186-8CB9-1C411200D3C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11987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65</a:t>
            </a:fld>
            <a:endParaRPr lang="en-US"/>
          </a:p>
        </p:txBody>
      </p:sp>
      <p:sp>
        <p:nvSpPr>
          <p:cNvPr id="5" name="Zástupný symbol pro datum 4">
            <a:extLst>
              <a:ext uri="{FF2B5EF4-FFF2-40B4-BE49-F238E27FC236}">
                <a16:creationId xmlns:a16="http://schemas.microsoft.com/office/drawing/2014/main" id="{B3635632-D1A5-4E44-AF52-71B595846FF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74527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66</a:t>
            </a:fld>
            <a:endParaRPr lang="en-US"/>
          </a:p>
        </p:txBody>
      </p:sp>
      <p:sp>
        <p:nvSpPr>
          <p:cNvPr id="5" name="Zástupný symbol pro datum 4">
            <a:extLst>
              <a:ext uri="{FF2B5EF4-FFF2-40B4-BE49-F238E27FC236}">
                <a16:creationId xmlns:a16="http://schemas.microsoft.com/office/drawing/2014/main" id="{EA963581-3792-4212-B708-1EF0FED5585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184891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67</a:t>
            </a:fld>
            <a:endParaRPr lang="en-US"/>
          </a:p>
        </p:txBody>
      </p:sp>
      <p:sp>
        <p:nvSpPr>
          <p:cNvPr id="5" name="Zástupný symbol pro datum 4">
            <a:extLst>
              <a:ext uri="{FF2B5EF4-FFF2-40B4-BE49-F238E27FC236}">
                <a16:creationId xmlns:a16="http://schemas.microsoft.com/office/drawing/2014/main" id="{BD8D3953-7A8D-46EA-85C9-37E6511DDF3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504107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68</a:t>
            </a:fld>
            <a:endParaRPr lang="en-US"/>
          </a:p>
        </p:txBody>
      </p:sp>
      <p:sp>
        <p:nvSpPr>
          <p:cNvPr id="5" name="Zástupný symbol pro datum 4">
            <a:extLst>
              <a:ext uri="{FF2B5EF4-FFF2-40B4-BE49-F238E27FC236}">
                <a16:creationId xmlns:a16="http://schemas.microsoft.com/office/drawing/2014/main" id="{03511BEB-C38C-4423-A97B-1D6E4DCE27F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38656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69</a:t>
            </a:fld>
            <a:endParaRPr lang="en-US"/>
          </a:p>
        </p:txBody>
      </p:sp>
      <p:sp>
        <p:nvSpPr>
          <p:cNvPr id="5" name="Zástupný symbol pro datum 4">
            <a:extLst>
              <a:ext uri="{FF2B5EF4-FFF2-40B4-BE49-F238E27FC236}">
                <a16:creationId xmlns:a16="http://schemas.microsoft.com/office/drawing/2014/main" id="{D12BD132-7D80-4BBA-B9BF-A77A0780BBE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5816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a:t>
            </a:fld>
            <a:endParaRPr lang="en-US"/>
          </a:p>
        </p:txBody>
      </p:sp>
      <p:sp>
        <p:nvSpPr>
          <p:cNvPr id="5" name="Zástupný symbol pro datum 4">
            <a:extLst>
              <a:ext uri="{FF2B5EF4-FFF2-40B4-BE49-F238E27FC236}">
                <a16:creationId xmlns:a16="http://schemas.microsoft.com/office/drawing/2014/main" id="{648D6E38-A129-4003-AB21-B1F935E16A8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514065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70</a:t>
            </a:fld>
            <a:endParaRPr lang="en-US"/>
          </a:p>
        </p:txBody>
      </p:sp>
      <p:sp>
        <p:nvSpPr>
          <p:cNvPr id="5" name="Zástupný symbol pro datum 4">
            <a:extLst>
              <a:ext uri="{FF2B5EF4-FFF2-40B4-BE49-F238E27FC236}">
                <a16:creationId xmlns:a16="http://schemas.microsoft.com/office/drawing/2014/main" id="{5038FE55-D3CA-4087-867E-A7E47B75DF0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941859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71</a:t>
            </a:fld>
            <a:endParaRPr lang="en-US"/>
          </a:p>
        </p:txBody>
      </p:sp>
      <p:sp>
        <p:nvSpPr>
          <p:cNvPr id="5" name="Zástupný symbol pro datum 4">
            <a:extLst>
              <a:ext uri="{FF2B5EF4-FFF2-40B4-BE49-F238E27FC236}">
                <a16:creationId xmlns:a16="http://schemas.microsoft.com/office/drawing/2014/main" id="{773554BF-49EF-46CF-A4B2-8F58549130B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103537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72</a:t>
            </a:fld>
            <a:endParaRPr lang="en-US"/>
          </a:p>
        </p:txBody>
      </p:sp>
      <p:sp>
        <p:nvSpPr>
          <p:cNvPr id="5" name="Zástupný symbol pro datum 4">
            <a:extLst>
              <a:ext uri="{FF2B5EF4-FFF2-40B4-BE49-F238E27FC236}">
                <a16:creationId xmlns:a16="http://schemas.microsoft.com/office/drawing/2014/main" id="{DD1525AF-2DCC-4E13-AA94-7791E6DA7E2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15358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73</a:t>
            </a:fld>
            <a:endParaRPr lang="en-US"/>
          </a:p>
        </p:txBody>
      </p:sp>
      <p:sp>
        <p:nvSpPr>
          <p:cNvPr id="5" name="Zástupný symbol pro datum 4">
            <a:extLst>
              <a:ext uri="{FF2B5EF4-FFF2-40B4-BE49-F238E27FC236}">
                <a16:creationId xmlns:a16="http://schemas.microsoft.com/office/drawing/2014/main" id="{B145721F-70FA-4BFB-B792-2998BDAA30F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564972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74</a:t>
            </a:fld>
            <a:endParaRPr lang="en-US"/>
          </a:p>
        </p:txBody>
      </p:sp>
      <p:sp>
        <p:nvSpPr>
          <p:cNvPr id="5" name="Zástupný symbol pro datum 4">
            <a:extLst>
              <a:ext uri="{FF2B5EF4-FFF2-40B4-BE49-F238E27FC236}">
                <a16:creationId xmlns:a16="http://schemas.microsoft.com/office/drawing/2014/main" id="{6666B285-4B61-4FC4-ACB6-DFA876A1489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68014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75</a:t>
            </a:fld>
            <a:endParaRPr lang="en-US"/>
          </a:p>
        </p:txBody>
      </p:sp>
      <p:sp>
        <p:nvSpPr>
          <p:cNvPr id="5" name="Zástupný symbol pro datum 4">
            <a:extLst>
              <a:ext uri="{FF2B5EF4-FFF2-40B4-BE49-F238E27FC236}">
                <a16:creationId xmlns:a16="http://schemas.microsoft.com/office/drawing/2014/main" id="{6666B285-4B61-4FC4-ACB6-DFA876A1489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38360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76</a:t>
            </a:fld>
            <a:endParaRPr lang="en-US"/>
          </a:p>
        </p:txBody>
      </p:sp>
      <p:sp>
        <p:nvSpPr>
          <p:cNvPr id="5" name="Zástupný symbol pro datum 4">
            <a:extLst>
              <a:ext uri="{FF2B5EF4-FFF2-40B4-BE49-F238E27FC236}">
                <a16:creationId xmlns:a16="http://schemas.microsoft.com/office/drawing/2014/main" id="{E3027456-7463-49D5-8CC5-94B7F4A5116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233846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77</a:t>
            </a:fld>
            <a:endParaRPr lang="en-US"/>
          </a:p>
        </p:txBody>
      </p:sp>
      <p:sp>
        <p:nvSpPr>
          <p:cNvPr id="5" name="Zástupný symbol pro datum 4">
            <a:extLst>
              <a:ext uri="{FF2B5EF4-FFF2-40B4-BE49-F238E27FC236}">
                <a16:creationId xmlns:a16="http://schemas.microsoft.com/office/drawing/2014/main" id="{C47505A9-F2A2-476E-BA90-AE9F5DFC762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661806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78</a:t>
            </a:fld>
            <a:endParaRPr lang="en-US"/>
          </a:p>
        </p:txBody>
      </p:sp>
      <p:sp>
        <p:nvSpPr>
          <p:cNvPr id="5" name="Zástupný symbol pro datum 4">
            <a:extLst>
              <a:ext uri="{FF2B5EF4-FFF2-40B4-BE49-F238E27FC236}">
                <a16:creationId xmlns:a16="http://schemas.microsoft.com/office/drawing/2014/main" id="{9F3B1541-01CA-4C89-BD2A-C6E1C3EAB29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530547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79</a:t>
            </a:fld>
            <a:endParaRPr lang="en-US"/>
          </a:p>
        </p:txBody>
      </p:sp>
      <p:sp>
        <p:nvSpPr>
          <p:cNvPr id="5" name="Zástupný symbol pro datum 4">
            <a:extLst>
              <a:ext uri="{FF2B5EF4-FFF2-40B4-BE49-F238E27FC236}">
                <a16:creationId xmlns:a16="http://schemas.microsoft.com/office/drawing/2014/main" id="{819E2ECB-D203-4538-881C-0FCEA0C42AF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15167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a:t>
            </a:fld>
            <a:endParaRPr lang="en-US"/>
          </a:p>
        </p:txBody>
      </p:sp>
      <p:sp>
        <p:nvSpPr>
          <p:cNvPr id="5" name="Zástupný symbol pro datum 4">
            <a:extLst>
              <a:ext uri="{FF2B5EF4-FFF2-40B4-BE49-F238E27FC236}">
                <a16:creationId xmlns:a16="http://schemas.microsoft.com/office/drawing/2014/main" id="{7AE1CE55-4C85-4DFB-A9B2-424A50EBCC4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731086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80</a:t>
            </a:fld>
            <a:endParaRPr lang="en-US"/>
          </a:p>
        </p:txBody>
      </p:sp>
      <p:sp>
        <p:nvSpPr>
          <p:cNvPr id="5" name="Zástupný symbol pro datum 4">
            <a:extLst>
              <a:ext uri="{FF2B5EF4-FFF2-40B4-BE49-F238E27FC236}">
                <a16:creationId xmlns:a16="http://schemas.microsoft.com/office/drawing/2014/main" id="{7EF91583-6760-46A1-9EC7-9B489085195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396867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81</a:t>
            </a:fld>
            <a:endParaRPr lang="en-US"/>
          </a:p>
        </p:txBody>
      </p:sp>
      <p:sp>
        <p:nvSpPr>
          <p:cNvPr id="5" name="Zástupný symbol pro datum 4">
            <a:extLst>
              <a:ext uri="{FF2B5EF4-FFF2-40B4-BE49-F238E27FC236}">
                <a16:creationId xmlns:a16="http://schemas.microsoft.com/office/drawing/2014/main" id="{ABC97367-0913-4F3F-B0F7-06BCA97C9A6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706833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82</a:t>
            </a:fld>
            <a:endParaRPr lang="en-US"/>
          </a:p>
        </p:txBody>
      </p:sp>
      <p:sp>
        <p:nvSpPr>
          <p:cNvPr id="5" name="Zástupný symbol pro datum 4">
            <a:extLst>
              <a:ext uri="{FF2B5EF4-FFF2-40B4-BE49-F238E27FC236}">
                <a16:creationId xmlns:a16="http://schemas.microsoft.com/office/drawing/2014/main" id="{35E608D8-D38D-4B24-AAE3-BC70CD9EB2E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35968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83</a:t>
            </a:fld>
            <a:endParaRPr lang="en-US"/>
          </a:p>
        </p:txBody>
      </p:sp>
      <p:sp>
        <p:nvSpPr>
          <p:cNvPr id="5" name="Zástupný symbol pro datum 4">
            <a:extLst>
              <a:ext uri="{FF2B5EF4-FFF2-40B4-BE49-F238E27FC236}">
                <a16:creationId xmlns:a16="http://schemas.microsoft.com/office/drawing/2014/main" id="{2A0AA765-ECFD-4E89-8094-A77DCFFFD3D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011068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84</a:t>
            </a:fld>
            <a:endParaRPr lang="en-US"/>
          </a:p>
        </p:txBody>
      </p:sp>
      <p:sp>
        <p:nvSpPr>
          <p:cNvPr id="5" name="Zástupný symbol pro datum 4">
            <a:extLst>
              <a:ext uri="{FF2B5EF4-FFF2-40B4-BE49-F238E27FC236}">
                <a16:creationId xmlns:a16="http://schemas.microsoft.com/office/drawing/2014/main" id="{ACC4B110-EAA7-40F5-8CAE-908F46D5779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93239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85</a:t>
            </a:fld>
            <a:endParaRPr lang="en-US"/>
          </a:p>
        </p:txBody>
      </p:sp>
      <p:sp>
        <p:nvSpPr>
          <p:cNvPr id="5" name="Zástupný symbol pro datum 4">
            <a:extLst>
              <a:ext uri="{FF2B5EF4-FFF2-40B4-BE49-F238E27FC236}">
                <a16:creationId xmlns:a16="http://schemas.microsoft.com/office/drawing/2014/main" id="{EBF9234A-24D9-4143-A993-A922DC23F0B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752915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86</a:t>
            </a:fld>
            <a:endParaRPr lang="en-US"/>
          </a:p>
        </p:txBody>
      </p:sp>
      <p:sp>
        <p:nvSpPr>
          <p:cNvPr id="5" name="Zástupný symbol pro datum 4">
            <a:extLst>
              <a:ext uri="{FF2B5EF4-FFF2-40B4-BE49-F238E27FC236}">
                <a16:creationId xmlns:a16="http://schemas.microsoft.com/office/drawing/2014/main" id="{64D443F3-DFAD-48B1-97F6-DC94FB0D097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565632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87</a:t>
            </a:fld>
            <a:endParaRPr lang="en-US"/>
          </a:p>
        </p:txBody>
      </p:sp>
      <p:sp>
        <p:nvSpPr>
          <p:cNvPr id="5" name="Zástupný symbol pro datum 4">
            <a:extLst>
              <a:ext uri="{FF2B5EF4-FFF2-40B4-BE49-F238E27FC236}">
                <a16:creationId xmlns:a16="http://schemas.microsoft.com/office/drawing/2014/main" id="{05071164-46AE-44CB-8D8A-A9182A9F660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16905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88</a:t>
            </a:fld>
            <a:endParaRPr lang="en-US"/>
          </a:p>
        </p:txBody>
      </p:sp>
      <p:sp>
        <p:nvSpPr>
          <p:cNvPr id="5" name="Zástupný symbol pro datum 4">
            <a:extLst>
              <a:ext uri="{FF2B5EF4-FFF2-40B4-BE49-F238E27FC236}">
                <a16:creationId xmlns:a16="http://schemas.microsoft.com/office/drawing/2014/main" id="{15130B45-E46E-4E6D-B9BE-47D07D48926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641021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89</a:t>
            </a:fld>
            <a:endParaRPr lang="en-US"/>
          </a:p>
        </p:txBody>
      </p:sp>
      <p:sp>
        <p:nvSpPr>
          <p:cNvPr id="5" name="Zástupný symbol pro datum 4">
            <a:extLst>
              <a:ext uri="{FF2B5EF4-FFF2-40B4-BE49-F238E27FC236}">
                <a16:creationId xmlns:a16="http://schemas.microsoft.com/office/drawing/2014/main" id="{6E141CC0-6D91-4A92-83B0-D36D4FD2AE7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78593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a:t>
            </a:fld>
            <a:endParaRPr lang="en-US"/>
          </a:p>
        </p:txBody>
      </p:sp>
      <p:sp>
        <p:nvSpPr>
          <p:cNvPr id="5" name="Zástupný symbol pro datum 4">
            <a:extLst>
              <a:ext uri="{FF2B5EF4-FFF2-40B4-BE49-F238E27FC236}">
                <a16:creationId xmlns:a16="http://schemas.microsoft.com/office/drawing/2014/main" id="{779049C3-21B6-4043-A27B-9ADBDE3C234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656567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90</a:t>
            </a:fld>
            <a:endParaRPr lang="en-US"/>
          </a:p>
        </p:txBody>
      </p:sp>
      <p:sp>
        <p:nvSpPr>
          <p:cNvPr id="5" name="Zástupný symbol pro datum 4">
            <a:extLst>
              <a:ext uri="{FF2B5EF4-FFF2-40B4-BE49-F238E27FC236}">
                <a16:creationId xmlns:a16="http://schemas.microsoft.com/office/drawing/2014/main" id="{7EE91811-AF90-4174-9962-7CCF34C9C77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086437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91</a:t>
            </a:fld>
            <a:endParaRPr lang="en-US"/>
          </a:p>
        </p:txBody>
      </p:sp>
      <p:sp>
        <p:nvSpPr>
          <p:cNvPr id="5" name="Zástupný symbol pro datum 4">
            <a:extLst>
              <a:ext uri="{FF2B5EF4-FFF2-40B4-BE49-F238E27FC236}">
                <a16:creationId xmlns:a16="http://schemas.microsoft.com/office/drawing/2014/main" id="{C05120A6-27D2-461C-9864-EBB49A3E631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244466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92</a:t>
            </a:fld>
            <a:endParaRPr lang="en-US"/>
          </a:p>
        </p:txBody>
      </p:sp>
      <p:sp>
        <p:nvSpPr>
          <p:cNvPr id="5" name="Zástupný symbol pro datum 4">
            <a:extLst>
              <a:ext uri="{FF2B5EF4-FFF2-40B4-BE49-F238E27FC236}">
                <a16:creationId xmlns:a16="http://schemas.microsoft.com/office/drawing/2014/main" id="{BD65EAE5-F5D8-4F1E-B44A-401550098B0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7277561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93</a:t>
            </a:fld>
            <a:endParaRPr lang="en-US"/>
          </a:p>
        </p:txBody>
      </p:sp>
      <p:sp>
        <p:nvSpPr>
          <p:cNvPr id="5" name="Zástupný symbol pro datum 4">
            <a:extLst>
              <a:ext uri="{FF2B5EF4-FFF2-40B4-BE49-F238E27FC236}">
                <a16:creationId xmlns:a16="http://schemas.microsoft.com/office/drawing/2014/main" id="{97BE6455-B86C-4A1A-91EC-856D816AC86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405785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94</a:t>
            </a:fld>
            <a:endParaRPr lang="en-US"/>
          </a:p>
        </p:txBody>
      </p:sp>
      <p:sp>
        <p:nvSpPr>
          <p:cNvPr id="5" name="Zástupný symbol pro datum 4">
            <a:extLst>
              <a:ext uri="{FF2B5EF4-FFF2-40B4-BE49-F238E27FC236}">
                <a16:creationId xmlns:a16="http://schemas.microsoft.com/office/drawing/2014/main" id="{11880912-D324-4F39-BC30-4902A7A73BC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524334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95</a:t>
            </a:fld>
            <a:endParaRPr lang="en-US"/>
          </a:p>
        </p:txBody>
      </p:sp>
      <p:sp>
        <p:nvSpPr>
          <p:cNvPr id="5" name="Zástupný symbol pro datum 4">
            <a:extLst>
              <a:ext uri="{FF2B5EF4-FFF2-40B4-BE49-F238E27FC236}">
                <a16:creationId xmlns:a16="http://schemas.microsoft.com/office/drawing/2014/main" id="{6E987AA6-4C96-4E95-B848-17D95873A34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09992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96</a:t>
            </a:fld>
            <a:endParaRPr lang="en-US"/>
          </a:p>
        </p:txBody>
      </p:sp>
      <p:sp>
        <p:nvSpPr>
          <p:cNvPr id="5" name="Zástupný symbol pro datum 4">
            <a:extLst>
              <a:ext uri="{FF2B5EF4-FFF2-40B4-BE49-F238E27FC236}">
                <a16:creationId xmlns:a16="http://schemas.microsoft.com/office/drawing/2014/main" id="{B41682FB-8120-4F12-B1D7-8445B4CDB46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600440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97</a:t>
            </a:fld>
            <a:endParaRPr lang="en-US"/>
          </a:p>
        </p:txBody>
      </p:sp>
      <p:sp>
        <p:nvSpPr>
          <p:cNvPr id="5" name="Zástupný symbol pro datum 4">
            <a:extLst>
              <a:ext uri="{FF2B5EF4-FFF2-40B4-BE49-F238E27FC236}">
                <a16:creationId xmlns:a16="http://schemas.microsoft.com/office/drawing/2014/main" id="{5862F16C-A1D8-4131-96AB-E3EA20ECB6B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954081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98</a:t>
            </a:fld>
            <a:endParaRPr lang="en-US"/>
          </a:p>
        </p:txBody>
      </p:sp>
      <p:sp>
        <p:nvSpPr>
          <p:cNvPr id="5" name="Zástupný symbol pro datum 4">
            <a:extLst>
              <a:ext uri="{FF2B5EF4-FFF2-40B4-BE49-F238E27FC236}">
                <a16:creationId xmlns:a16="http://schemas.microsoft.com/office/drawing/2014/main" id="{68442B40-918F-4F01-ACCF-446E131B98C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026838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99</a:t>
            </a:fld>
            <a:endParaRPr lang="en-US"/>
          </a:p>
        </p:txBody>
      </p:sp>
      <p:sp>
        <p:nvSpPr>
          <p:cNvPr id="5" name="Zástupný symbol pro datum 4">
            <a:extLst>
              <a:ext uri="{FF2B5EF4-FFF2-40B4-BE49-F238E27FC236}">
                <a16:creationId xmlns:a16="http://schemas.microsoft.com/office/drawing/2014/main" id="{61F8EB48-50E7-44ED-B5AB-ECE106C80AD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17802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16.05.2022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rop.mmr.cz/cs/irop-2021-2027/dokumenty"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dotaceeu.cz/cs/evropske-fondy-v-cr/kohezni-politika-po-roce-2020/metodicke-dokumenty/metodicke-dokumenty-v-gesci-mmr-cr/metodicky-pokyn-pro-oblast-zadavani-zakazek"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www.irop.mmr.cz/"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20.emf"/><Relationship Id="rId5" Type="http://schemas.openxmlformats.org/officeDocument/2006/relationships/image" Target="../media/image21.svg"/><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ks.crr.cz/" TargetMode="External"/><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58.svg"/></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60.sv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iskp21.mssf.c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eur-lex.europa.eu/legal-content/CS/TXT/PDF/?uri=CELEX:52021XC0916(03)&amp;from=CS"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www.shopcdv.cz/cs/audit-bezpecnosti-pozemnich-komunikaci"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6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irop.mmr.cz/cs/irop-2021-2027/dokumenty" TargetMode="External"/><Relationship Id="rId7" Type="http://schemas.openxmlformats.org/officeDocument/2006/relationships/image" Target="../media/image54.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66.sv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68.sv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68.sv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sv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8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89.svg"/></Relationships>
</file>

<file path=ppt/slides/_rels/slide82.xml.rels><?xml version="1.0" encoding="UTF-8" standalone="yes"?>
<Relationships xmlns="http://schemas.openxmlformats.org/package/2006/relationships"><Relationship Id="rId3" Type="http://schemas.openxmlformats.org/officeDocument/2006/relationships/hyperlink" Target="https://ipk.nkp.cz/programy-podpory/irop-2021-2027%20sekci%20IROP%202021-2027"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87.sv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2.png"/><Relationship Id="rId7"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s://www.audit-bezpecnosti.cz/media/file/bezpecnostni-inspekce-pozemnich-komunikaci-metodika-provadeni.pdf" TargetMode="External"/><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09.png"/><Relationship Id="rId18" Type="http://schemas.openxmlformats.org/officeDocument/2006/relationships/image" Target="../media/image85.svg"/><Relationship Id="rId3" Type="http://schemas.openxmlformats.org/officeDocument/2006/relationships/image" Target="../media/image100.png"/><Relationship Id="rId21" Type="http://schemas.openxmlformats.org/officeDocument/2006/relationships/image" Target="../media/image88.png"/><Relationship Id="rId7" Type="http://schemas.openxmlformats.org/officeDocument/2006/relationships/image" Target="../media/image107.png"/><Relationship Id="rId12" Type="http://schemas.openxmlformats.org/officeDocument/2006/relationships/image" Target="../media/image54.svg"/><Relationship Id="rId17" Type="http://schemas.openxmlformats.org/officeDocument/2006/relationships/image" Target="../media/image84.png"/><Relationship Id="rId2" Type="http://schemas.openxmlformats.org/officeDocument/2006/relationships/notesSlide" Target="../notesSlides/notesSlide92.xml"/><Relationship Id="rId16" Type="http://schemas.openxmlformats.org/officeDocument/2006/relationships/image" Target="../media/image83.svg"/><Relationship Id="rId20" Type="http://schemas.openxmlformats.org/officeDocument/2006/relationships/image" Target="../media/image87.svg"/><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53.png"/><Relationship Id="rId24" Type="http://schemas.openxmlformats.org/officeDocument/2006/relationships/image" Target="../media/image103.svg"/><Relationship Id="rId5" Type="http://schemas.openxmlformats.org/officeDocument/2006/relationships/image" Target="../media/image37.png"/><Relationship Id="rId15" Type="http://schemas.openxmlformats.org/officeDocument/2006/relationships/image" Target="../media/image82.png"/><Relationship Id="rId23" Type="http://schemas.openxmlformats.org/officeDocument/2006/relationships/image" Target="../media/image102.png"/><Relationship Id="rId10" Type="http://schemas.openxmlformats.org/officeDocument/2006/relationships/image" Target="../media/image52.svg"/><Relationship Id="rId19" Type="http://schemas.openxmlformats.org/officeDocument/2006/relationships/image" Target="../media/image86.png"/><Relationship Id="rId4" Type="http://schemas.openxmlformats.org/officeDocument/2006/relationships/image" Target="../media/image101.svg"/><Relationship Id="rId9" Type="http://schemas.openxmlformats.org/officeDocument/2006/relationships/image" Target="../media/image51.png"/><Relationship Id="rId14" Type="http://schemas.openxmlformats.org/officeDocument/2006/relationships/image" Target="../media/image110.svg"/><Relationship Id="rId22" Type="http://schemas.openxmlformats.org/officeDocument/2006/relationships/image" Target="../media/image89.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99.xml.rels><?xml version="1.0" encoding="UTF-8" standalone="yes"?>
<Relationships xmlns="http://schemas.openxmlformats.org/package/2006/relationships"><Relationship Id="rId3" Type="http://schemas.openxmlformats.org/officeDocument/2006/relationships/hyperlink" Target="http://www.irop.mmr.cz/" TargetMode="External"/><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17. 5. 2022 Zlín </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dirty="0">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dirty="0">
                <a:solidFill>
                  <a:schemeClr val="bg1"/>
                </a:solidFill>
              </a:rPr>
              <a:t>První verze byla vydána dne 1. dubna 2022</a:t>
            </a:r>
          </a:p>
          <a:p>
            <a:pPr marL="742950" lvl="1" indent="-285750" algn="just" fontAlgn="base">
              <a:buFont typeface="Arial" panose="020B0604020202020204" pitchFamily="34" charset="0"/>
              <a:buChar char="•"/>
            </a:pPr>
            <a:r>
              <a:rPr lang="cs-CZ" sz="1600" dirty="0">
                <a:solidFill>
                  <a:schemeClr val="bg1"/>
                </a:solidFill>
              </a:rPr>
              <a:t>Aktuální verze, vč. příloh dostupná na: </a:t>
            </a:r>
            <a:r>
              <a:rPr lang="cs-CZ" sz="1600" dirty="0">
                <a:solidFill>
                  <a:schemeClr val="bg1"/>
                </a:solidFill>
                <a:hlinkClick r:id="rId3">
                  <a:extLst>
                    <a:ext uri="{A12FA001-AC4F-418D-AE19-62706E023703}">
                      <ahyp:hlinkClr xmlns:ahyp="http://schemas.microsoft.com/office/drawing/2018/hyperlinkcolor" val="tx"/>
                    </a:ext>
                  </a:extLst>
                </a:hlinkClick>
              </a:rPr>
              <a:t>https://irop.mmr.cz/cs/irop-2021-2027/dokumenty</a:t>
            </a:r>
            <a:endParaRPr lang="cs-CZ" sz="1600" dirty="0">
              <a:solidFill>
                <a:schemeClr val="bg1"/>
              </a:solidFill>
              <a:cs typeface="Arial"/>
            </a:endParaRPr>
          </a:p>
          <a:p>
            <a:pPr lvl="1" algn="just" fontAlgn="base"/>
            <a:endParaRPr lang="cs-CZ" sz="1600" dirty="0">
              <a:solidFill>
                <a:schemeClr val="bg1"/>
              </a:solidFill>
            </a:endParaRPr>
          </a:p>
          <a:p>
            <a:pPr marL="285750" indent="-285750" algn="just" rtl="0" fontAlgn="base">
              <a:buFont typeface="Arial" panose="020B0604020202020204" pitchFamily="34" charset="0"/>
              <a:buChar char="•"/>
            </a:pPr>
            <a:r>
              <a:rPr lang="cs-CZ" sz="1600" b="1" u="sng"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dirty="0">
                <a:solidFill>
                  <a:schemeClr val="bg1"/>
                </a:solidFill>
              </a:rPr>
              <a:t>Nejdůležitější změny</a:t>
            </a:r>
            <a:r>
              <a:rPr lang="cs-CZ" sz="1600" dirty="0">
                <a:solidFill>
                  <a:schemeClr val="bg1"/>
                </a:solidFill>
              </a:rPr>
              <a:t>:</a:t>
            </a:r>
          </a:p>
          <a:p>
            <a:pPr marL="1200150" lvl="2" indent="-285750" algn="just" fontAlgn="base">
              <a:buFont typeface="Arial" panose="020B0604020202020204" pitchFamily="34" charset="0"/>
              <a:buChar char="•"/>
            </a:pPr>
            <a:r>
              <a:rPr lang="cs-CZ" sz="16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dirty="0">
                <a:solidFill>
                  <a:schemeClr val="bg1"/>
                </a:solidFill>
              </a:rPr>
              <a:t>Aktuální verze dostupná na: </a:t>
            </a:r>
            <a:r>
              <a:rPr lang="cs-CZ" sz="1600" dirty="0">
                <a:solidFill>
                  <a:srgbClr val="CCCCCC"/>
                </a:solidFill>
                <a:hlinkClick r:id="rId4">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dirty="0">
              <a:solidFill>
                <a:srgbClr val="CCCCCC"/>
              </a:solidFill>
              <a:cs typeface="Arial"/>
            </a:endParaRPr>
          </a:p>
          <a:p>
            <a:pPr lvl="1" algn="just" fontAlgn="base"/>
            <a:endParaRPr lang="cs-CZ" sz="1600" dirty="0">
              <a:solidFill>
                <a:schemeClr val="bg1"/>
              </a:solidFill>
            </a:endParaRPr>
          </a:p>
          <a:p>
            <a:pPr marL="342900" lvl="1" algn="just">
              <a:lnSpc>
                <a:spcPct val="120000"/>
              </a:lnSpc>
              <a:spcAft>
                <a:spcPts val="450"/>
              </a:spcAft>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6"/>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Lenka Kolářová, ředitelka ÚO IROP pro Zlínský kraj </a:t>
            </a:r>
            <a:endParaRPr lang="cs-CZ"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3"/>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3"/>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7864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90522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7301884" cy="646331"/>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pPr algn="just"/>
            <a:r>
              <a:rPr lang="cs-CZ" sz="1600" dirty="0">
                <a:solidFill>
                  <a:schemeClr val="bg1"/>
                </a:solidFill>
              </a:rPr>
              <a:t>U 866 tazatelů bez ohledu na to, zda položili dotaz či nikoliv, se podařilo identifikovat jejich typ</a:t>
            </a:r>
          </a:p>
          <a:p>
            <a:pPr marL="800100" lvl="1" indent="-342900" algn="just">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lgn="just">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dirty="0">
              <a:solidFill>
                <a:schemeClr val="bg1"/>
              </a:solidFill>
            </a:endParaRPr>
          </a:p>
          <a:p>
            <a:pPr marL="285750" indent="-285750" algn="just" rtl="0" fontAlgn="base">
              <a:buFont typeface="Arial" panose="020B0604020202020204" pitchFamily="34" charset="0"/>
              <a:buChar char="•"/>
            </a:pPr>
            <a:r>
              <a:rPr lang="cs-CZ" b="1" dirty="0">
                <a:solidFill>
                  <a:schemeClr val="bg1"/>
                </a:solidFill>
              </a:rPr>
              <a:t>Způsobilé výdaje vznikají od 1. 1. 2021 </a:t>
            </a:r>
            <a:r>
              <a:rPr lang="cs-CZ" dirty="0">
                <a:solidFill>
                  <a:schemeClr val="bg1"/>
                </a:solidFill>
              </a:rPr>
              <a:t>(vyjma vybraných aktivit)</a:t>
            </a:r>
            <a:endParaRPr lang="cs-CZ" b="1" dirty="0">
              <a:solidFill>
                <a:schemeClr val="bg1"/>
              </a:solidFill>
            </a:endParaRPr>
          </a:p>
          <a:p>
            <a:pPr algn="just" rtl="0" fontAlgn="base"/>
            <a:endParaRPr lang="cs-CZ" b="1" dirty="0">
              <a:solidFill>
                <a:schemeClr val="bg1"/>
              </a:solidFill>
            </a:endParaRPr>
          </a:p>
          <a:p>
            <a:pPr marL="285750" indent="-285750" algn="just" rtl="0" fontAlgn="base">
              <a:buFont typeface="Arial" panose="020B0604020202020204" pitchFamily="34" charset="0"/>
              <a:buChar char="•"/>
            </a:pPr>
            <a:r>
              <a:rPr lang="cs-CZ"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dirty="0">
                <a:solidFill>
                  <a:schemeClr val="bg1"/>
                </a:solidFill>
              </a:rPr>
              <a:t>Avíza výzev </a:t>
            </a:r>
            <a:r>
              <a:rPr lang="cs-CZ" u="sng" dirty="0">
                <a:solidFill>
                  <a:srgbClr val="FF0000"/>
                </a:solidFill>
              </a:rPr>
              <a:t>nebudou</a:t>
            </a:r>
            <a:r>
              <a:rPr lang="cs-CZ" dirty="0">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dirty="0">
                <a:solidFill>
                  <a:schemeClr val="bg1"/>
                </a:solidFill>
              </a:rPr>
              <a:t>Vyhlašování výzev s povinným schválením záměrů v RAP</a:t>
            </a:r>
            <a:endParaRPr lang="cs-CZ"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dirty="0">
                <a:solidFill>
                  <a:schemeClr val="bg1"/>
                </a:solidFill>
              </a:rPr>
              <a:t>Žadatelé nebudou povinni zpracovávat CBA v žádostech o podporu</a:t>
            </a:r>
          </a:p>
          <a:p>
            <a:pPr marL="342900" lvl="1" algn="just">
              <a:lnSpc>
                <a:spcPct val="120000"/>
              </a:lnSpc>
              <a:spcAft>
                <a:spcPts val="450"/>
              </a:spcAft>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dirty="0">
              <a:solidFill>
                <a:schemeClr val="bg1"/>
              </a:solidFill>
            </a:endParaRPr>
          </a:p>
          <a:p>
            <a:pPr>
              <a:lnSpc>
                <a:spcPct val="120000"/>
              </a:lnSpc>
              <a:spcAft>
                <a:spcPts val="450"/>
              </a:spcAft>
            </a:pPr>
            <a:r>
              <a:rPr lang="cs-CZ" sz="1600" b="1" u="sng" dirty="0">
                <a:solidFill>
                  <a:schemeClr val="bg1"/>
                </a:solidFill>
              </a:rPr>
              <a:t>Hodnocení žádostí</a:t>
            </a:r>
            <a:endParaRPr lang="cs-CZ" sz="1600" b="1" u="sng" dirty="0">
              <a:solidFill>
                <a:schemeClr val="bg1"/>
              </a:solidFill>
              <a:cs typeface="Arial"/>
            </a:endParaRPr>
          </a:p>
          <a:p>
            <a:pPr marL="600075" lvl="1" indent="-257175" algn="just">
              <a:lnSpc>
                <a:spcPct val="120000"/>
              </a:lnSpc>
              <a:spcAft>
                <a:spcPts val="450"/>
              </a:spcAft>
              <a:buFont typeface="Arial" panose="020B0604020202020204" pitchFamily="34" charset="0"/>
              <a:buChar char="•"/>
            </a:pPr>
            <a:r>
              <a:rPr lang="cs-CZ" sz="1600" dirty="0">
                <a:solidFill>
                  <a:schemeClr val="bg1"/>
                </a:solidFill>
              </a:rPr>
              <a:t>Kontrola formálních náležitostí a přijatelnosti, ex-ante analýza rizik/kontrola</a:t>
            </a:r>
            <a:endParaRPr lang="cs-CZ" sz="1600" dirty="0">
              <a:solidFill>
                <a:schemeClr val="bg1"/>
              </a:solidFill>
              <a:cs typeface="Arial"/>
            </a:endParaRPr>
          </a:p>
          <a:p>
            <a:pPr lvl="1" algn="just">
              <a:lnSpc>
                <a:spcPct val="120000"/>
              </a:lnSpc>
              <a:spcAft>
                <a:spcPts val="450"/>
              </a:spcAft>
            </a:pPr>
            <a:r>
              <a:rPr lang="cs-CZ" sz="1600" dirty="0">
                <a:solidFill>
                  <a:schemeClr val="bg1"/>
                </a:solidFill>
              </a:rPr>
              <a:t>	→ průběžné doporučování projektů k vydání Rozhodnutí o poskytnutí 	     dotace do výše alokace výzvy</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rPr>
              <a:t>Veškeré žádosti o podporu se budou hodnotit na Centru</a:t>
            </a:r>
            <a:endParaRPr lang="cs-CZ" sz="1600" dirty="0">
              <a:solidFill>
                <a:schemeClr val="bg1"/>
              </a:solidFill>
              <a:cs typeface="Arial"/>
            </a:endParaRPr>
          </a:p>
          <a:p>
            <a:pPr marL="685800" lvl="2">
              <a:lnSpc>
                <a:spcPct val="120000"/>
              </a:lnSpc>
              <a:spcAft>
                <a:spcPts val="450"/>
              </a:spcAft>
            </a:pPr>
            <a:r>
              <a:rPr lang="cs-CZ" sz="1600" dirty="0">
                <a:solidFill>
                  <a:schemeClr val="bg1"/>
                </a:solidFill>
              </a:rPr>
              <a:t>	→ včetně žádostí podávaných v rámci výzev MAS/ITI</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rPr>
              <a:t>Požadované dokumenty k žádosti o podporu</a:t>
            </a:r>
            <a:endParaRPr lang="cs-CZ" sz="1600" dirty="0">
              <a:solidFill>
                <a:schemeClr val="bg1"/>
              </a:solidFill>
              <a:cs typeface="Arial"/>
            </a:endParaRPr>
          </a:p>
          <a:p>
            <a:pPr marL="685800" lvl="2">
              <a:lnSpc>
                <a:spcPct val="120000"/>
              </a:lnSpc>
              <a:spcAft>
                <a:spcPts val="450"/>
              </a:spcAft>
            </a:pPr>
            <a:r>
              <a:rPr lang="cs-CZ" sz="1600" dirty="0">
                <a:solidFill>
                  <a:schemeClr val="bg1"/>
                </a:solidFill>
              </a:rPr>
              <a:t>	→ definovány ve Specifických pravidlech každé výzvy </a:t>
            </a:r>
            <a:endParaRPr lang="cs-CZ" sz="1600" dirty="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dirty="0">
                <a:solidFill>
                  <a:schemeClr val="bg1"/>
                </a:solidFill>
                <a:latin typeface="Arial"/>
                <a:cs typeface="Arial"/>
              </a:rPr>
              <a:t>Kompletní rozsah KL zveřejněn žadateli ​</a:t>
            </a:r>
          </a:p>
          <a:p>
            <a:pPr marL="685800" lvl="2" algn="just">
              <a:lnSpc>
                <a:spcPct val="120000"/>
              </a:lnSpc>
              <a:spcAft>
                <a:spcPts val="450"/>
              </a:spcAft>
            </a:pPr>
            <a:r>
              <a:rPr lang="cs-CZ" sz="1600" dirty="0">
                <a:solidFill>
                  <a:schemeClr val="bg1"/>
                </a:solidFill>
              </a:rPr>
              <a:t>	→ kritéria formálních náležitostí a přijatelnosti budou uveřejněna na webu Centra (napravitelná x nenapravitelná kritéria)</a:t>
            </a:r>
            <a:endParaRPr lang="cs-CZ" sz="1600" dirty="0">
              <a:solidFill>
                <a:schemeClr val="bg1"/>
              </a:solidFill>
              <a:cs typeface="Arial"/>
            </a:endParaRPr>
          </a:p>
          <a:p>
            <a:pPr lvl="1" fontAlgn="base"/>
            <a:endParaRPr lang="cs-CZ"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122</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4478662"/>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1" algn="just" fontAlgn="base">
              <a:lnSpc>
                <a:spcPts val="2400"/>
              </a:lnSpc>
            </a:pPr>
            <a:r>
              <a:rPr lang="cs-CZ" sz="1600" b="1" dirty="0">
                <a:solidFill>
                  <a:schemeClr val="bg1"/>
                </a:solidFill>
                <a:latin typeface="Arial"/>
                <a:cs typeface="Arial"/>
              </a:rPr>
              <a:t>Zjednodušené metody vykazování</a:t>
            </a:r>
            <a:r>
              <a:rPr lang="en-US" sz="1600" b="1" dirty="0">
                <a:solidFill>
                  <a:schemeClr val="bg1"/>
                </a:solidFill>
                <a:latin typeface="Arial"/>
                <a:cs typeface="Arial"/>
              </a:rPr>
              <a:t>​</a:t>
            </a:r>
            <a:r>
              <a:rPr lang="cs-CZ" sz="1600" b="1" dirty="0">
                <a:solidFill>
                  <a:schemeClr val="bg1"/>
                </a:solidFill>
                <a:latin typeface="Arial"/>
                <a:cs typeface="Arial"/>
              </a:rPr>
              <a:t> - paušál (nepřímé náklady)</a:t>
            </a:r>
            <a:endParaRPr lang="en-US"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Výdaje typu studie proveditelnosti, administrace VŘ, TDI, BOZP, AD, projektová dokumentace apod.</a:t>
            </a:r>
            <a:endParaRPr lang="cs-CZ" sz="1600" dirty="0">
              <a:solidFill>
                <a:schemeClr val="bg1"/>
              </a:solidFil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Proplácení bez kontroly dokladů do výše stanoveného procenta z celkových </a:t>
            </a:r>
            <a:r>
              <a:rPr lang="cs-CZ" sz="1600" b="1" dirty="0">
                <a:solidFill>
                  <a:schemeClr val="bg1"/>
                </a:solidFill>
              </a:rPr>
              <a:t>přímých</a:t>
            </a:r>
            <a:r>
              <a:rPr lang="cs-CZ" sz="1600" dirty="0">
                <a:solidFill>
                  <a:schemeClr val="bg1"/>
                </a:solidFill>
              </a:rPr>
              <a:t> způsobilých výdajů projektu ve výši 7% (výše se může lišit dle výzvy; bude stanoveno ve SP)</a:t>
            </a:r>
            <a:endParaRPr lang="cs-CZ" sz="1600" dirty="0">
              <a:solidFill>
                <a:schemeClr val="bg1"/>
              </a:solidFill>
              <a:cs typeface="Arial"/>
            </a:endParaRPr>
          </a:p>
          <a:p>
            <a:pPr lvl="2" fontAlgn="base">
              <a:lnSpc>
                <a:spcPts val="2400"/>
              </a:lnSpc>
            </a:pPr>
            <a:endParaRPr lang="cs-CZ" sz="1600" dirty="0">
              <a:solidFill>
                <a:schemeClr val="bg1"/>
              </a:solidFill>
            </a:endParaRPr>
          </a:p>
          <a:p>
            <a:pPr lvl="1" fontAlgn="base">
              <a:lnSpc>
                <a:spcPts val="2400"/>
              </a:lnSpc>
            </a:pPr>
            <a:r>
              <a:rPr lang="cs-CZ" sz="1600" b="1" dirty="0">
                <a:solidFill>
                  <a:schemeClr val="bg1"/>
                </a:solidFill>
                <a:latin typeface="Arial"/>
                <a:cs typeface="Arial"/>
              </a:rPr>
              <a:t>Vzorkování</a:t>
            </a:r>
            <a:r>
              <a:rPr lang="en-US" sz="1600" b="1" dirty="0">
                <a:solidFill>
                  <a:schemeClr val="bg1"/>
                </a:solidFill>
                <a:latin typeface="Arial"/>
                <a:cs typeface="Arial"/>
              </a:rPr>
              <a:t>​</a:t>
            </a:r>
            <a:endParaRPr lang="cs-CZ"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Kontrola žádostí o platbu a zakázek → dle stanoveného vzorku</a:t>
            </a:r>
            <a:endParaRPr lang="cs-CZ" sz="1600" dirty="0">
              <a:solidFill>
                <a:schemeClr val="bg1"/>
              </a:solidFil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rPr>
              <a:t>Blíže upřesněno v OPPŽP </a:t>
            </a:r>
            <a:endParaRPr lang="cs-CZ" sz="1600" dirty="0">
              <a:solidFill>
                <a:schemeClr val="bg1"/>
              </a:solidFill>
              <a:cs typeface="Arial"/>
            </a:endParaRPr>
          </a:p>
          <a:p>
            <a:pPr lvl="2" fontAlgn="base"/>
            <a:endParaRPr lang="cs-CZ" sz="1600" dirty="0">
              <a:solidFill>
                <a:schemeClr val="bg1"/>
              </a:solidFill>
              <a:highlight>
                <a:srgbClr val="FF00FF"/>
              </a:highlight>
            </a:endParaRPr>
          </a:p>
          <a:p>
            <a:pPr lvl="2" fontAlgn="base">
              <a:buFont typeface="Arial" panose="020B0604020202020204" pitchFamily="34" charset="0"/>
              <a:buChar char="•"/>
            </a:pPr>
            <a:endParaRPr lang="cs-CZ" sz="1600" dirty="0">
              <a:solidFill>
                <a:schemeClr val="bg1"/>
              </a:solidFill>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4478662"/>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2" fontAlgn="base"/>
            <a:endParaRPr lang="cs-CZ" sz="1600" dirty="0">
              <a:solidFill>
                <a:schemeClr val="bg1"/>
              </a:solidFill>
              <a:highlight>
                <a:srgbClr val="FF00FF"/>
              </a:highlight>
            </a:endParaRPr>
          </a:p>
          <a:p>
            <a:pPr lvl="1" algn="just" fontAlgn="base">
              <a:lnSpc>
                <a:spcPts val="2400"/>
              </a:lnSpc>
            </a:pPr>
            <a:r>
              <a:rPr lang="cs-CZ" sz="1600" b="1" dirty="0">
                <a:solidFill>
                  <a:schemeClr val="bg1"/>
                </a:solidFill>
                <a:latin typeface="Arial"/>
                <a:cs typeface="Arial"/>
              </a:rPr>
              <a:t>Fikce doručení </a:t>
            </a:r>
            <a:endParaRPr lang="cs-CZ" sz="1600" b="1" dirty="0">
              <a:solidFill>
                <a:schemeClr val="bg1"/>
              </a:solidFill>
              <a:latin typeface="Arial" panose="020B0604020202020204" pitchFamily="34" charset="0"/>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V MS2021+ je za okamžik doručení považováno přihlášení žadatele/příjemce nebo jím pověřené osoby do systému MS2021+</a:t>
            </a:r>
            <a:endParaRPr lang="cs-CZ" altLang="zh-CN" sz="1600" dirty="0">
              <a:solidFill>
                <a:schemeClr val="bg1"/>
              </a:solidFill>
              <a:ea typeface="黑体"/>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Žadatelem/příjemcem nebo jím pověřenou osobou je myšlena každá osoba s přístupem k žádosti o podporu bez ohledu na přidělenou roli</a:t>
            </a:r>
            <a:endParaRPr lang="cs-CZ" altLang="zh-CN" sz="1600" dirty="0">
              <a:solidFill>
                <a:schemeClr val="bg1"/>
              </a:solidFill>
              <a:ea typeface="黑体"/>
              <a:cs typeface="Arial"/>
            </a:endParaRPr>
          </a:p>
          <a:p>
            <a:pPr marL="1085850" lvl="2" indent="-171450" algn="just" fontAlgn="base">
              <a:lnSpc>
                <a:spcPts val="2400"/>
              </a:lnSpc>
              <a:buFont typeface="Arial" panose="020B0604020202020204" pitchFamily="34" charset="0"/>
              <a:buChar char="•"/>
            </a:pPr>
            <a:r>
              <a:rPr lang="cs-CZ" altLang="zh-CN" sz="1600" dirty="0" bmk="_Hlk94009378">
                <a:solidFill>
                  <a:schemeClr val="bg1"/>
                </a:solidFill>
                <a:ea typeface="黑体"/>
              </a:rPr>
              <a:t>V případě, že se taková osoba do MS2021+ </a:t>
            </a:r>
            <a:r>
              <a:rPr lang="cs-CZ" altLang="zh-CN" sz="1600" b="1" dirty="0" bmk="_Hlk94009378">
                <a:solidFill>
                  <a:schemeClr val="bg1"/>
                </a:solidFill>
                <a:ea typeface="黑体"/>
              </a:rPr>
              <a:t>nepřihlásí do 10 kalendářních dnů ode dne odeslání depeše, považuje se za den doručení poslední den této lhůty</a:t>
            </a:r>
            <a:endParaRPr lang="cs-CZ" altLang="zh-CN" sz="1600" b="1" dirty="0">
              <a:solidFill>
                <a:schemeClr val="bg1"/>
              </a:solidFill>
              <a:ea typeface="黑体"/>
              <a:cs typeface="Arial"/>
            </a:endParaRPr>
          </a:p>
          <a:p>
            <a:pPr lvl="2" fontAlgn="base">
              <a:buFont typeface="Arial" panose="020B0604020202020204" pitchFamily="34" charset="0"/>
              <a:buChar char="•"/>
            </a:pPr>
            <a:endParaRPr lang="cs-CZ" sz="1600" dirty="0">
              <a:solidFill>
                <a:schemeClr val="bg1"/>
              </a:solidFill>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847994"/>
          </a:xfrm>
          <a:prstGeom prst="rect">
            <a:avLst/>
          </a:prstGeom>
          <a:noFill/>
        </p:spPr>
        <p:txBody>
          <a:bodyPr wrap="square" lIns="91440" tIns="45720" rIns="91440" bIns="45720" anchor="t">
            <a:spAutoFit/>
          </a:bodyPr>
          <a:lstStyle/>
          <a:p>
            <a:pPr fontAlgn="base"/>
            <a:r>
              <a:rPr lang="cs-CZ" sz="1600" b="1" u="sng" dirty="0">
                <a:solidFill>
                  <a:schemeClr val="bg1"/>
                </a:solidFill>
                <a:latin typeface="Arial"/>
                <a:cs typeface="Arial"/>
              </a:rPr>
              <a:t>Fáze realizace projektu</a:t>
            </a:r>
          </a:p>
          <a:p>
            <a:pPr fontAlgn="base"/>
            <a:endParaRPr lang="cs-CZ" sz="1600" b="1" dirty="0">
              <a:solidFill>
                <a:schemeClr val="bg1"/>
              </a:solidFill>
              <a:latin typeface="Arial" panose="020B0604020202020204" pitchFamily="34" charset="0"/>
            </a:endParaRPr>
          </a:p>
          <a:p>
            <a:pPr lvl="1" algn="just" fontAlgn="base">
              <a:lnSpc>
                <a:spcPts val="2400"/>
              </a:lnSpc>
            </a:pPr>
            <a:r>
              <a:rPr lang="cs-CZ" sz="1600" b="1" dirty="0">
                <a:solidFill>
                  <a:schemeClr val="bg1"/>
                </a:solidFill>
                <a:latin typeface="Arial"/>
                <a:cs typeface="Arial"/>
              </a:rPr>
              <a:t>Zrušení etap a nahrazení FP</a:t>
            </a:r>
            <a:r>
              <a:rPr lang="en-US" sz="1600" b="1" dirty="0">
                <a:solidFill>
                  <a:schemeClr val="bg1"/>
                </a:solidFill>
                <a:latin typeface="Arial"/>
                <a:cs typeface="Arial"/>
              </a:rPr>
              <a:t>​</a:t>
            </a:r>
            <a:endParaRPr lang="cs-CZ" sz="1600" b="1" dirty="0">
              <a:solidFill>
                <a:schemeClr val="bg1"/>
              </a:solidFill>
              <a:latin typeface="Arial"/>
              <a:cs typeface="Arial"/>
            </a:endParaRP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Formální změna - místo etap bude používán termín </a:t>
            </a:r>
            <a:r>
              <a:rPr lang="cs-CZ" sz="1600" i="1" dirty="0">
                <a:solidFill>
                  <a:schemeClr val="bg1"/>
                </a:solidFill>
                <a:latin typeface="Arial"/>
                <a:cs typeface="Arial"/>
              </a:rPr>
              <a:t>sledované období</a:t>
            </a:r>
            <a:r>
              <a:rPr lang="cs-CZ" sz="1600" dirty="0">
                <a:solidFill>
                  <a:schemeClr val="bg1"/>
                </a:solidFill>
                <a:latin typeface="Arial"/>
                <a:cs typeface="Arial"/>
              </a:rPr>
              <a:t>, které bude definováno finančními plány</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Sledované období bude končit 20 </a:t>
            </a:r>
            <a:r>
              <a:rPr lang="cs-CZ" sz="1600" dirty="0" err="1">
                <a:solidFill>
                  <a:schemeClr val="bg1"/>
                </a:solidFill>
                <a:latin typeface="Arial"/>
                <a:cs typeface="Arial"/>
              </a:rPr>
              <a:t>pd</a:t>
            </a:r>
            <a:r>
              <a:rPr lang="cs-CZ" sz="1600" dirty="0">
                <a:solidFill>
                  <a:schemeClr val="bg1"/>
                </a:solidFill>
                <a:latin typeface="Arial"/>
                <a:cs typeface="Arial"/>
              </a:rPr>
              <a:t> před datem předložení </a:t>
            </a:r>
            <a:r>
              <a:rPr lang="cs-CZ" sz="1600" dirty="0" err="1">
                <a:solidFill>
                  <a:schemeClr val="bg1"/>
                </a:solidFill>
                <a:latin typeface="Arial"/>
                <a:cs typeface="Arial"/>
              </a:rPr>
              <a:t>ŽoP</a:t>
            </a:r>
            <a:r>
              <a:rPr lang="cs-CZ" sz="1600" dirty="0">
                <a:solidFill>
                  <a:schemeClr val="bg1"/>
                </a:solidFill>
                <a:latin typeface="Arial"/>
                <a:cs typeface="Arial"/>
              </a:rPr>
              <a:t>, obdobně jako nyní etapa</a:t>
            </a:r>
          </a:p>
          <a:p>
            <a:pPr lvl="1" algn="just" fontAlgn="base">
              <a:lnSpc>
                <a:spcPts val="2400"/>
              </a:lnSpc>
            </a:pPr>
            <a:r>
              <a:rPr lang="cs-CZ" sz="1600" dirty="0">
                <a:solidFill>
                  <a:schemeClr val="bg1"/>
                </a:solidFill>
                <a:highlight>
                  <a:srgbClr val="FF00FF"/>
                </a:highlight>
                <a:latin typeface="Arial"/>
                <a:cs typeface="Arial"/>
              </a:rPr>
              <a:t>​</a:t>
            </a:r>
            <a:endParaRPr lang="cs-CZ" sz="1600" dirty="0">
              <a:solidFill>
                <a:schemeClr val="bg1"/>
              </a:solidFill>
              <a:highlight>
                <a:srgbClr val="FF00FF"/>
              </a:highlight>
              <a:latin typeface="Arial" panose="020B0604020202020204" pitchFamily="34" charset="0"/>
            </a:endParaRPr>
          </a:p>
          <a:p>
            <a:pPr lvl="1" algn="just" fontAlgn="base">
              <a:lnSpc>
                <a:spcPts val="2400"/>
              </a:lnSpc>
            </a:pPr>
            <a:r>
              <a:rPr lang="cs-CZ" sz="1600" b="1" dirty="0">
                <a:solidFill>
                  <a:schemeClr val="bg1"/>
                </a:solidFill>
                <a:latin typeface="Arial"/>
                <a:cs typeface="Arial"/>
              </a:rPr>
              <a:t>Platforma BIM na sdílení rozpočtů</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Prostředí s on-line aplikacemi pro odhadování ceny stavby, projektování, oceňování, průběh stavby </a:t>
            </a:r>
            <a:r>
              <a:rPr lang="cs-CZ" sz="1600" dirty="0">
                <a:solidFill>
                  <a:srgbClr val="000000"/>
                </a:solidFill>
                <a:latin typeface="Calibri"/>
                <a:ea typeface="Calibri"/>
                <a:cs typeface="Calibri"/>
              </a:rPr>
              <a:t>​</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Sdílení informací a dokumentů týkajících se rozpočtů v online prostředí</a:t>
            </a:r>
          </a:p>
          <a:p>
            <a:pPr marL="1085850" lvl="2" indent="-171450" algn="just" fontAlgn="base">
              <a:lnSpc>
                <a:spcPts val="2400"/>
              </a:lnSpc>
              <a:buFont typeface="Arial" panose="020B0604020202020204" pitchFamily="34" charset="0"/>
              <a:buChar char="•"/>
            </a:pPr>
            <a:r>
              <a:rPr lang="cs-CZ" sz="1600" dirty="0">
                <a:solidFill>
                  <a:schemeClr val="bg1"/>
                </a:solidFill>
                <a:latin typeface="Arial"/>
                <a:cs typeface="Arial"/>
              </a:rPr>
              <a:t>Export do potřebných formátů</a:t>
            </a:r>
          </a:p>
          <a:p>
            <a:pPr algn="l" rtl="0" fontAlgn="base">
              <a:buFont typeface="Arial" panose="020B0604020202020204" pitchFamily="34" charset="0"/>
              <a:buChar char="•"/>
            </a:pP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dirty="0">
                <a:solidFill>
                  <a:schemeClr val="bg1"/>
                </a:solidFill>
              </a:rPr>
              <a:t>Integrované projekty</a:t>
            </a:r>
            <a:r>
              <a:rPr lang="en-US" b="1" u="sng" dirty="0">
                <a:solidFill>
                  <a:schemeClr val="bg1"/>
                </a:solidFill>
              </a:rPr>
              <a:t>​</a:t>
            </a:r>
            <a:endParaRPr lang="cs-CZ" b="1" u="sng" dirty="0">
              <a:solidFill>
                <a:schemeClr val="bg1"/>
              </a:solidFill>
            </a:endParaRPr>
          </a:p>
          <a:p>
            <a:pPr algn="l" fontAlgn="base"/>
            <a:endParaRPr lang="en-US" b="1" dirty="0">
              <a:solidFill>
                <a:schemeClr val="bg1"/>
              </a:solidFill>
            </a:endParaRPr>
          </a:p>
          <a:p>
            <a:pPr marL="628650" lvl="1" indent="-171450" algn="just" fontAlgn="base">
              <a:lnSpc>
                <a:spcPts val="2400"/>
              </a:lnSpc>
              <a:buFont typeface="Arial" panose="020B0604020202020204" pitchFamily="34" charset="0"/>
              <a:buChar char="•"/>
            </a:pPr>
            <a:r>
              <a:rPr lang="cs-CZ" dirty="0">
                <a:solidFill>
                  <a:schemeClr val="bg1"/>
                </a:solidFill>
              </a:rPr>
              <a:t>CLLD - míra spolufinancování zachována na úrovni 95 % dotace</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Nebudou samostatné výzvy pro IN, pouze jedna ze strany ŘO IROP</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Součástí žádosti bude příloha, kde nositel IN potvrzuje soulad se strategií IN</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err="1">
                <a:solidFill>
                  <a:schemeClr val="bg1"/>
                </a:solidFill>
              </a:rPr>
              <a:t>Připodepisování</a:t>
            </a:r>
            <a:r>
              <a:rPr lang="cs-CZ" dirty="0">
                <a:solidFill>
                  <a:schemeClr val="bg1"/>
                </a:solidFill>
              </a:rPr>
              <a:t> žádosti ze strany nositele IN (vybrané </a:t>
            </a:r>
            <a:r>
              <a:rPr lang="cs-CZ" dirty="0" err="1">
                <a:solidFill>
                  <a:schemeClr val="bg1"/>
                </a:solidFill>
              </a:rPr>
              <a:t>ŽoZ</a:t>
            </a:r>
            <a:r>
              <a:rPr lang="cs-CZ" dirty="0">
                <a:solidFill>
                  <a:schemeClr val="bg1"/>
                </a:solidFill>
              </a:rPr>
              <a:t>)</a:t>
            </a:r>
            <a:r>
              <a:rPr lang="en-US" dirty="0">
                <a:solidFill>
                  <a:schemeClr val="bg1"/>
                </a:solidFill>
              </a:rPr>
              <a:t>​</a:t>
            </a:r>
            <a:endParaRPr lang="en-US" dirty="0">
              <a:solidFill>
                <a:schemeClr val="bg1"/>
              </a:solidFill>
              <a:cs typeface="Arial"/>
            </a:endParaRPr>
          </a:p>
          <a:p>
            <a:pPr marL="628650" lvl="1" indent="-171450" algn="just" fontAlgn="base">
              <a:lnSpc>
                <a:spcPts val="2400"/>
              </a:lnSpc>
              <a:buFont typeface="Arial" panose="020B0604020202020204" pitchFamily="34" charset="0"/>
              <a:buChar char="•"/>
            </a:pPr>
            <a:r>
              <a:rPr lang="cs-CZ" dirty="0">
                <a:solidFill>
                  <a:schemeClr val="bg1"/>
                </a:solidFill>
              </a:rPr>
              <a:t>(Ne)možnost podávat totožné projekty do individuálních výzev i do IN​</a:t>
            </a:r>
            <a:endParaRPr lang="cs-CZ" dirty="0">
              <a:solidFill>
                <a:schemeClr val="bg1"/>
              </a:solidFill>
              <a:cs typeface="Aria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4026743"/>
          </a:xfrm>
          <a:prstGeom prst="rect">
            <a:avLst/>
          </a:prstGeom>
          <a:noFill/>
        </p:spPr>
        <p:txBody>
          <a:bodyPr wrap="square" lIns="91440" tIns="45720" rIns="91440" bIns="45720" anchor="t">
            <a:spAutoFit/>
          </a:bodyPr>
          <a:lstStyle/>
          <a:p>
            <a:pPr algn="just" fontAlgn="base"/>
            <a:r>
              <a:rPr lang="cs-CZ" b="1" u="sng" dirty="0">
                <a:solidFill>
                  <a:schemeClr val="bg1"/>
                </a:solidFill>
              </a:rPr>
              <a:t>Monitorovací systém 2021+</a:t>
            </a:r>
            <a:r>
              <a:rPr lang="en-US" b="1" u="sng" dirty="0">
                <a:solidFill>
                  <a:schemeClr val="bg1"/>
                </a:solidFill>
              </a:rPr>
              <a:t>​</a:t>
            </a:r>
            <a:endParaRPr lang="cs-CZ" b="1" u="sng" dirty="0">
              <a:solidFill>
                <a:schemeClr val="bg1"/>
              </a:solidFill>
            </a:endParaRPr>
          </a:p>
          <a:p>
            <a:pPr algn="just" fontAlgn="base"/>
            <a:endParaRPr lang="en-US" b="1" dirty="0">
              <a:solidFill>
                <a:schemeClr val="bg1"/>
              </a:solidFill>
            </a:endParaRPr>
          </a:p>
          <a:p>
            <a:pPr lvl="1" algn="just" fontAlgn="base">
              <a:lnSpc>
                <a:spcPts val="2400"/>
              </a:lnSpc>
            </a:pPr>
            <a:r>
              <a:rPr lang="cs-CZ" b="1" dirty="0">
                <a:solidFill>
                  <a:schemeClr val="bg1"/>
                </a:solidFill>
              </a:rPr>
              <a:t>Přihlašování​</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Již nyní lze vyzkoušet na </a:t>
            </a:r>
            <a:r>
              <a:rPr lang="cs-CZ" b="1" dirty="0">
                <a:solidFill>
                  <a:schemeClr val="bg1"/>
                </a:solidFill>
                <a:hlinkClick r:id="rId3">
                  <a:extLst>
                    <a:ext uri="{A12FA001-AC4F-418D-AE19-62706E023703}">
                      <ahyp:hlinkClr xmlns:ahyp="http://schemas.microsoft.com/office/drawing/2018/hyperlinkcolor" val="tx"/>
                    </a:ext>
                  </a:extLst>
                </a:hlinkClick>
              </a:rPr>
              <a:t>https://iskp21.mssf.cz/</a:t>
            </a:r>
            <a:endParaRPr lang="cs-CZ" b="1" dirty="0">
              <a:solidFill>
                <a:schemeClr val="bg1"/>
              </a:solidFill>
            </a:endParaRPr>
          </a:p>
          <a:p>
            <a:pPr marL="1085850" lvl="2" indent="-171450" algn="just" fontAlgn="base">
              <a:lnSpc>
                <a:spcPts val="2400"/>
              </a:lnSpc>
              <a:buFont typeface="Arial" panose="020B0604020202020204" pitchFamily="34" charset="0"/>
              <a:buChar char="•"/>
            </a:pPr>
            <a:r>
              <a:rPr lang="cs-CZ" dirty="0">
                <a:solidFill>
                  <a:schemeClr val="bg1"/>
                </a:solidFill>
              </a:rPr>
              <a:t>Doporučujeme registraci přes  NIA - Národní </a:t>
            </a:r>
            <a:r>
              <a:rPr lang="cs-CZ" dirty="0" err="1">
                <a:solidFill>
                  <a:schemeClr val="bg1"/>
                </a:solidFill>
              </a:rPr>
              <a:t>identitní</a:t>
            </a:r>
            <a:r>
              <a:rPr lang="cs-CZ" dirty="0">
                <a:solidFill>
                  <a:schemeClr val="bg1"/>
                </a:solidFill>
              </a:rPr>
              <a:t> autoritou (e-občanka, bankovní identita); přihlašování přes ADFS (heslo) se bude výhledově rušit</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Součástí FAQ je návod, jak se přihlásit</a:t>
            </a:r>
            <a:endParaRPr lang="cs-CZ" dirty="0">
              <a:solidFill>
                <a:schemeClr val="bg1"/>
              </a:solidFill>
              <a:cs typeface="Arial"/>
            </a:endParaRPr>
          </a:p>
          <a:p>
            <a:pPr lvl="2" algn="just" fontAlgn="base"/>
            <a:endParaRPr lang="cs-CZ" dirty="0">
              <a:solidFill>
                <a:schemeClr val="bg1"/>
              </a:solidFill>
            </a:endParaRPr>
          </a:p>
          <a:p>
            <a:pPr lvl="1" algn="just" fontAlgn="base">
              <a:lnSpc>
                <a:spcPts val="2400"/>
              </a:lnSpc>
            </a:pPr>
            <a:r>
              <a:rPr lang="cs-CZ" b="1" dirty="0">
                <a:solidFill>
                  <a:schemeClr val="bg1"/>
                </a:solidFill>
              </a:rPr>
              <a:t>Nastavení přístupových práv do ISKP21+  </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Upřesněno v OPPŽP (kapitola 2.5)</a:t>
            </a:r>
            <a:endParaRPr lang="cs-CZ" dirty="0">
              <a:solidFill>
                <a:schemeClr val="bg1"/>
              </a:solidFill>
              <a:cs typeface="Arial"/>
            </a:endParaRPr>
          </a:p>
          <a:p>
            <a:pPr lvl="2" fontAlgn="base"/>
            <a:endParaRPr lang="en-US" dirty="0">
              <a:solidFill>
                <a:schemeClr val="bg1"/>
              </a:solidFil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5288627"/>
          </a:xfrm>
          <a:prstGeom prst="rect">
            <a:avLst/>
          </a:prstGeom>
          <a:noFill/>
        </p:spPr>
        <p:txBody>
          <a:bodyPr wrap="square" lIns="91440" tIns="45720" rIns="91440" bIns="45720" anchor="t">
            <a:spAutoFit/>
          </a:bodyPr>
          <a:lstStyle/>
          <a:p>
            <a:pPr fontAlgn="base"/>
            <a:r>
              <a:rPr lang="cs-CZ" b="1" u="sng" dirty="0">
                <a:solidFill>
                  <a:schemeClr val="bg1"/>
                </a:solidFill>
              </a:rPr>
              <a:t>Monitorovací systém 2021+</a:t>
            </a:r>
            <a:r>
              <a:rPr lang="en-US" b="1" u="sng" dirty="0">
                <a:solidFill>
                  <a:schemeClr val="bg1"/>
                </a:solidFill>
              </a:rPr>
              <a:t>​</a:t>
            </a:r>
            <a:endParaRPr lang="cs-CZ" b="1" u="sng" dirty="0">
              <a:solidFill>
                <a:schemeClr val="bg1"/>
              </a:solidFill>
            </a:endParaRPr>
          </a:p>
          <a:p>
            <a:pPr fontAlgn="base"/>
            <a:endParaRPr lang="en-US" b="1" dirty="0">
              <a:solidFill>
                <a:schemeClr val="bg1"/>
              </a:solidFill>
            </a:endParaRPr>
          </a:p>
          <a:p>
            <a:pPr lvl="1" algn="just" fontAlgn="base">
              <a:lnSpc>
                <a:spcPts val="2400"/>
              </a:lnSpc>
            </a:pPr>
            <a:r>
              <a:rPr lang="cs-CZ" b="1" dirty="0">
                <a:solidFill>
                  <a:schemeClr val="bg1"/>
                </a:solidFill>
              </a:rPr>
              <a:t>Samostatný modul VZ​</a:t>
            </a:r>
            <a:endParaRPr lang="cs-CZ" b="1"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Na jednu VZ je možné navázat více projektů, tj. údaje k VZ vyplňuje a dokumentaci dokládá příjemce pouze jednou, a to i napříč jednotlivými OP</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Z pohledu žadatele/ příjemce nedochází k výrazným změnám ve vyplňování VZ</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Postupy budou uvedeny ve speciální příručce </a:t>
            </a:r>
            <a:endParaRPr lang="cs-CZ" dirty="0">
              <a:solidFill>
                <a:schemeClr val="bg1"/>
              </a:solidFill>
              <a:cs typeface="Arial"/>
            </a:endParaRPr>
          </a:p>
          <a:p>
            <a:pPr lvl="2" algn="just" fontAlgn="base">
              <a:lnSpc>
                <a:spcPts val="2400"/>
              </a:lnSpc>
            </a:pPr>
            <a:endParaRPr lang="cs-CZ" dirty="0">
              <a:solidFill>
                <a:schemeClr val="bg1"/>
              </a:solidFill>
            </a:endParaRPr>
          </a:p>
          <a:p>
            <a:pPr lvl="1" algn="just" fontAlgn="base">
              <a:lnSpc>
                <a:spcPts val="2400"/>
              </a:lnSpc>
            </a:pPr>
            <a:r>
              <a:rPr lang="cs-CZ" b="1" dirty="0">
                <a:solidFill>
                  <a:schemeClr val="bg1"/>
                </a:solidFill>
              </a:rPr>
              <a:t>Hlavní manažer projektu</a:t>
            </a:r>
          </a:p>
          <a:p>
            <a:pPr marL="1085850" lvl="2" indent="-171450" algn="just" fontAlgn="base">
              <a:lnSpc>
                <a:spcPts val="2400"/>
              </a:lnSpc>
              <a:buFont typeface="Arial" panose="020B0604020202020204" pitchFamily="34" charset="0"/>
              <a:buChar char="•"/>
            </a:pPr>
            <a:r>
              <a:rPr lang="cs-CZ" dirty="0">
                <a:solidFill>
                  <a:schemeClr val="bg1"/>
                </a:solidFill>
              </a:rPr>
              <a:t>V rámci Centra určen jeden pracovník, který bude pro žadatele/ příjemce představovat hlavní kontaktní osobu</a:t>
            </a:r>
            <a:endParaRPr lang="cs-CZ" dirty="0">
              <a:solidFill>
                <a:schemeClr val="bg1"/>
              </a:solidFill>
              <a:cs typeface="Arial"/>
            </a:endParaRPr>
          </a:p>
          <a:p>
            <a:pPr marL="1085850" lvl="2" indent="-171450" algn="just" fontAlgn="base">
              <a:lnSpc>
                <a:spcPts val="2400"/>
              </a:lnSpc>
              <a:buFont typeface="Arial" panose="020B0604020202020204" pitchFamily="34" charset="0"/>
              <a:buChar char="•"/>
            </a:pPr>
            <a:r>
              <a:rPr lang="cs-CZ" dirty="0">
                <a:solidFill>
                  <a:schemeClr val="bg1"/>
                </a:solidFill>
              </a:rPr>
              <a:t>Tento pracovník se bude zobrazovat v ISKP, na k tomu určené záložce</a:t>
            </a:r>
            <a:endParaRPr lang="cs-CZ" dirty="0">
              <a:solidFill>
                <a:schemeClr val="bg1"/>
              </a:solidFill>
              <a:cs typeface="Arial"/>
            </a:endParaRPr>
          </a:p>
          <a:p>
            <a:pPr algn="l" rtl="0" fontAlgn="base">
              <a:buFont typeface="Arial" panose="020B0604020202020204" pitchFamily="34" charset="0"/>
              <a:buChar char="•"/>
            </a:pPr>
            <a:endParaRPr lang="en-US" dirty="0">
              <a:solidFill>
                <a:schemeClr val="bg1"/>
              </a:solidFill>
            </a:endParaRPr>
          </a:p>
          <a:p>
            <a:pPr lvl="1">
              <a:lnSpc>
                <a:spcPct val="150000"/>
              </a:lnSpc>
              <a:buClr>
                <a:srgbClr val="1D70B8"/>
              </a:buClr>
            </a:pPr>
            <a:endParaRPr lang="cs-CZ" dirty="0">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3"/>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10:00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10:00 – 11:00	Oblasti podpory v IROP 2021-2027, část I.</a:t>
            </a:r>
            <a:endParaRPr lang="cs-CZ" sz="1600" dirty="0">
              <a:solidFill>
                <a:schemeClr val="bg1"/>
              </a:solidFill>
              <a:cs typeface="Arial"/>
            </a:endParaRPr>
          </a:p>
          <a:p>
            <a:pPr>
              <a:lnSpc>
                <a:spcPct val="150000"/>
              </a:lnSpc>
            </a:pPr>
            <a:r>
              <a:rPr lang="cs-CZ" sz="1600" b="1" dirty="0">
                <a:solidFill>
                  <a:schemeClr val="bg1"/>
                </a:solidFill>
              </a:rPr>
              <a:t>11:00 – 11:30</a:t>
            </a:r>
            <a:r>
              <a:rPr lang="cs-CZ" sz="1600" dirty="0">
                <a:solidFill>
                  <a:schemeClr val="bg1"/>
                </a:solidFill>
              </a:rPr>
              <a:t>	Přestávka </a:t>
            </a:r>
          </a:p>
          <a:p>
            <a:pPr>
              <a:lnSpc>
                <a:spcPct val="150000"/>
              </a:lnSpc>
            </a:pPr>
            <a:r>
              <a:rPr lang="cs-CZ" sz="1600" dirty="0">
                <a:solidFill>
                  <a:schemeClr val="bg1"/>
                </a:solidFill>
                <a:cs typeface="Arial"/>
              </a:rPr>
              <a:t>11:30 – 12:00	Oblasti podpory v IROP 2021-2027, část II.</a:t>
            </a:r>
          </a:p>
          <a:p>
            <a:pPr>
              <a:lnSpc>
                <a:spcPct val="150000"/>
              </a:lnSpc>
            </a:pPr>
            <a:r>
              <a:rPr lang="cs-CZ" sz="1600" b="1" dirty="0">
                <a:solidFill>
                  <a:schemeClr val="bg1"/>
                </a:solidFill>
              </a:rPr>
              <a:t>12:00 – 12:30 	</a:t>
            </a:r>
            <a:r>
              <a:rPr lang="cs-CZ" sz="1600" dirty="0">
                <a:solidFill>
                  <a:schemeClr val="bg1"/>
                </a:solidFill>
              </a:rPr>
              <a:t>Představení konzultačního servisu Centra pro regionální rozvoj</a:t>
            </a:r>
            <a:endParaRPr lang="cs-CZ" sz="1600" dirty="0">
              <a:solidFill>
                <a:schemeClr val="bg1"/>
              </a:solidFill>
              <a:cs typeface="Arial"/>
            </a:endParaRPr>
          </a:p>
          <a:p>
            <a:pPr>
              <a:lnSpc>
                <a:spcPct val="150000"/>
              </a:lnSpc>
            </a:pPr>
            <a:r>
              <a:rPr lang="cs-CZ" sz="1600" b="1" dirty="0">
                <a:solidFill>
                  <a:schemeClr val="bg1"/>
                </a:solidFill>
              </a:rPr>
              <a:t>12:30 – 13:30	</a:t>
            </a:r>
            <a:r>
              <a:rPr lang="cs-CZ" sz="1600" dirty="0">
                <a:solidFill>
                  <a:schemeClr val="bg1"/>
                </a:solidFill>
              </a:rPr>
              <a:t>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355551"/>
          </a:xfrm>
          <a:prstGeom prst="rect">
            <a:avLst/>
          </a:prstGeom>
          <a:noFill/>
        </p:spPr>
        <p:txBody>
          <a:bodyPr wrap="square">
            <a:spAutoFit/>
          </a:bodyPr>
          <a:lstStyle/>
          <a:p>
            <a:pPr fontAlgn="base"/>
            <a:r>
              <a:rPr lang="cs-CZ" sz="1600" b="1" dirty="0">
                <a:solidFill>
                  <a:schemeClr val="bg1"/>
                </a:solidFill>
              </a:rPr>
              <a:t>Plné moci</a:t>
            </a:r>
          </a:p>
          <a:p>
            <a:pPr marL="171450" indent="-171450" algn="just" fontAlgn="base">
              <a:lnSpc>
                <a:spcPts val="2400"/>
              </a:lnSpc>
              <a:buFont typeface="Arial" panose="020B0604020202020204" pitchFamily="34" charset="0"/>
              <a:buChar char="•"/>
            </a:pPr>
            <a:r>
              <a:rPr lang="cs-CZ" sz="1600" dirty="0">
                <a:solidFill>
                  <a:schemeClr val="bg1"/>
                </a:solidFill>
              </a:rPr>
              <a:t>V případě, že žádost o podporu za žadatele bude zpracovávat externí subjekt, doporučujeme žadateli, aby měl k žádosti o podporu přidělen </a:t>
            </a:r>
            <a:r>
              <a:rPr lang="cs-CZ" sz="1600" b="1" dirty="0">
                <a:solidFill>
                  <a:schemeClr val="bg1"/>
                </a:solidFill>
              </a:rPr>
              <a:t>přístup s rolí správce přístupů</a:t>
            </a:r>
          </a:p>
          <a:p>
            <a:pPr marL="171450" indent="-171450" algn="just" fontAlgn="base">
              <a:lnSpc>
                <a:spcPts val="2400"/>
              </a:lnSpc>
              <a:buFont typeface="Arial" panose="020B0604020202020204" pitchFamily="34" charset="0"/>
              <a:buChar char="•"/>
            </a:pPr>
            <a:r>
              <a:rPr lang="cs-CZ" sz="1600" dirty="0">
                <a:solidFill>
                  <a:schemeClr val="bg1"/>
                </a:solidFill>
              </a:rPr>
              <a:t>Externí subjekt by měl mít </a:t>
            </a:r>
            <a:r>
              <a:rPr lang="cs-CZ" sz="1600" b="1" dirty="0">
                <a:solidFill>
                  <a:schemeClr val="bg1"/>
                </a:solidFill>
              </a:rPr>
              <a:t>roli zástupce správce přístupů</a:t>
            </a:r>
          </a:p>
          <a:p>
            <a:pPr marL="171450" indent="-171450" algn="just" fontAlgn="base">
              <a:lnSpc>
                <a:spcPts val="2400"/>
              </a:lnSpc>
              <a:buFont typeface="Arial" panose="020B0604020202020204" pitchFamily="34" charset="0"/>
              <a:buChar char="•"/>
            </a:pPr>
            <a:r>
              <a:rPr lang="cs-CZ" sz="1600" dirty="0">
                <a:solidFill>
                  <a:schemeClr val="bg1"/>
                </a:solidFill>
              </a:rPr>
              <a:t>Pokud si žadatel neponechá roli správce přístupů, a externí subjekt nebude spolupracovat, může se stát, že se žadatel </a:t>
            </a:r>
            <a:r>
              <a:rPr lang="cs-CZ" sz="1600" b="1" dirty="0">
                <a:solidFill>
                  <a:schemeClr val="bg1"/>
                </a:solidFill>
              </a:rPr>
              <a:t>ztratí přístup ke svému projektu v MS2021+</a:t>
            </a:r>
          </a:p>
          <a:p>
            <a:pPr algn="just" rtl="0" fontAlgn="base">
              <a:lnSpc>
                <a:spcPts val="2400"/>
              </a:lnSpc>
            </a:pPr>
            <a:endParaRPr lang="cs-CZ" sz="1600" b="1" dirty="0">
              <a:solidFill>
                <a:schemeClr val="bg1"/>
              </a:solidFill>
            </a:endParaRPr>
          </a:p>
          <a:p>
            <a:pPr algn="just" fontAlgn="base">
              <a:lnSpc>
                <a:spcPts val="2400"/>
              </a:lnSpc>
            </a:pPr>
            <a:r>
              <a:rPr lang="cs-CZ" sz="1600" b="1" dirty="0">
                <a:solidFill>
                  <a:schemeClr val="bg1"/>
                </a:solidFill>
              </a:rPr>
              <a:t>Modul veřejné zakázky</a:t>
            </a:r>
          </a:p>
          <a:p>
            <a:pPr marL="171450" indent="-171450" algn="just" fontAlgn="base">
              <a:lnSpc>
                <a:spcPts val="2400"/>
              </a:lnSpc>
              <a:buFont typeface="Arial" panose="020B0604020202020204" pitchFamily="34" charset="0"/>
              <a:buChar char="•"/>
            </a:pPr>
            <a:r>
              <a:rPr lang="cs-CZ" sz="1600" dirty="0">
                <a:solidFill>
                  <a:schemeClr val="bg1"/>
                </a:solidFill>
              </a:rPr>
              <a:t>Lze určit, kteří uživatelé mají k zakázce právo editora a kteří čtenáře</a:t>
            </a:r>
          </a:p>
          <a:p>
            <a:pPr marL="171450" indent="-171450" algn="just" fontAlgn="base">
              <a:lnSpc>
                <a:spcPts val="2400"/>
              </a:lnSpc>
              <a:buFont typeface="Arial" panose="020B0604020202020204" pitchFamily="34" charset="0"/>
              <a:buChar char="•"/>
            </a:pPr>
            <a:r>
              <a:rPr lang="cs-CZ" sz="1600" dirty="0">
                <a:solidFill>
                  <a:schemeClr val="bg1"/>
                </a:solidFill>
              </a:rPr>
              <a:t>Komunikace ve vztahu k doložení dokumentace k VZ bude vedena prostřednictvím těchto osob</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242461"/>
          </a:xfrm>
          <a:prstGeom prst="rect">
            <a:avLst/>
          </a:prstGeom>
          <a:noFill/>
        </p:spPr>
        <p:txBody>
          <a:bodyPr wrap="square" lIns="91440" tIns="45720" rIns="91440" bIns="45720" anchor="t">
            <a:spAutoFit/>
          </a:bodyPr>
          <a:lstStyle/>
          <a:p>
            <a:pPr marL="285750" indent="-285750" algn="just">
              <a:lnSpc>
                <a:spcPts val="2400"/>
              </a:lnSpc>
              <a:buClr>
                <a:schemeClr val="bg1"/>
              </a:buClr>
              <a:buFont typeface="Arial" panose="020B0604020202020204" pitchFamily="34" charset="0"/>
              <a:buChar char="•"/>
            </a:pPr>
            <a:r>
              <a:rPr lang="cs-CZ" sz="1600" dirty="0">
                <a:solidFill>
                  <a:schemeClr val="bg1"/>
                </a:solidFill>
                <a:latin typeface="Arial"/>
                <a:cs typeface="Arial"/>
              </a:rPr>
              <a:t>Téměř polovina alokace IROP je rezervovaná a jistá pro vybraná území/nástroje </a:t>
            </a:r>
            <a:br>
              <a:rPr lang="cs-CZ" sz="1600" dirty="0">
                <a:latin typeface="Arial" panose="020B0604020202020204" pitchFamily="34" charset="0"/>
                <a:cs typeface="Arial" panose="020B0604020202020204" pitchFamily="34" charset="0"/>
              </a:rPr>
            </a:br>
            <a:r>
              <a:rPr lang="cs-CZ" sz="1600" dirty="0">
                <a:solidFill>
                  <a:schemeClr val="bg1"/>
                </a:solidFill>
                <a:latin typeface="Arial"/>
                <a:cs typeface="Arial"/>
              </a:rPr>
              <a:t>(z celkové alokace IROP pro všechny KR, včetně TP)</a:t>
            </a:r>
          </a:p>
          <a:p>
            <a:pPr>
              <a:buClr>
                <a:schemeClr val="bg1"/>
              </a:buClr>
            </a:pPr>
            <a:endParaRPr lang="cs-CZ" sz="16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a:cs typeface="Arial"/>
              </a:rPr>
              <a:t>ITI = 20,74 %</a:t>
            </a:r>
          </a:p>
          <a:p>
            <a:pPr lvl="1">
              <a:buClr>
                <a:srgbClr val="1D70B8"/>
              </a:buClr>
            </a:pPr>
            <a:r>
              <a:rPr lang="cs-CZ" sz="1600" dirty="0">
                <a:solidFill>
                  <a:schemeClr val="bg1"/>
                </a:solidFill>
                <a:latin typeface="Arial"/>
                <a:cs typeface="Arial"/>
              </a:rPr>
              <a:t>CLLD = 6,77 %</a:t>
            </a:r>
          </a:p>
          <a:p>
            <a:pPr lvl="1">
              <a:buClr>
                <a:srgbClr val="1D70B8"/>
              </a:buClr>
            </a:pPr>
            <a:r>
              <a:rPr lang="cs-CZ" sz="1600" dirty="0">
                <a:solidFill>
                  <a:schemeClr val="bg1"/>
                </a:solidFill>
                <a:latin typeface="Arial"/>
                <a:cs typeface="Arial"/>
              </a:rPr>
              <a:t>RAP = 15,97 %</a:t>
            </a:r>
          </a:p>
          <a:p>
            <a:pPr lvl="1">
              <a:buClr>
                <a:srgbClr val="1D70B8"/>
              </a:buClr>
            </a:pPr>
            <a:r>
              <a:rPr lang="cs-CZ" sz="1600" b="1" dirty="0">
                <a:solidFill>
                  <a:schemeClr val="bg1"/>
                </a:solidFill>
                <a:latin typeface="Arial"/>
                <a:cs typeface="Arial"/>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a:cs typeface="Arial"/>
              </a:rPr>
              <a:t>ITI – integrované teritoriální investice</a:t>
            </a:r>
          </a:p>
          <a:p>
            <a:pPr marL="1257300" lvl="2" indent="-342900">
              <a:lnSpc>
                <a:spcPts val="2400"/>
              </a:lnSpc>
              <a:buClr>
                <a:schemeClr val="bg1"/>
              </a:buClr>
              <a:buFont typeface="Arial" panose="020B0604020202020204" pitchFamily="34" charset="0"/>
              <a:buChar char="•"/>
            </a:pPr>
            <a:r>
              <a:rPr lang="cs-CZ" sz="1600" dirty="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ITI bude vykonávat pouze roli nositele, bez zapojení ZS ITI</a:t>
            </a:r>
          </a:p>
          <a:p>
            <a:pPr marL="1257300" lvl="2" indent="-342900" algn="just">
              <a:lnSpc>
                <a:spcPts val="2200"/>
              </a:lnSpc>
              <a:buClr>
                <a:schemeClr val="bg1"/>
              </a:buClr>
              <a:buFont typeface="Arial" panose="020B0604020202020204" pitchFamily="34" charset="0"/>
              <a:buChar char="•"/>
            </a:pPr>
            <a:r>
              <a:rPr lang="cs-CZ" sz="1600" dirty="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dirty="0">
                <a:solidFill>
                  <a:schemeClr val="bg1"/>
                </a:solidFill>
                <a:latin typeface="Arial"/>
                <a:cs typeface="Arial"/>
              </a:rPr>
              <a:t>Výzvy ŘO IROP pro integrované projekty v 2. pol. 2022</a:t>
            </a:r>
          </a:p>
          <a:p>
            <a:pPr lvl="2">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gn="just">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gn="just">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gn="just">
              <a:lnSpc>
                <a:spcPts val="24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gn="just">
              <a:lnSpc>
                <a:spcPts val="24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gn="just">
              <a:lnSpc>
                <a:spcPts val="2400"/>
              </a:lnSpc>
              <a:buFont typeface="Courier New" panose="02070309020205020404" pitchFamily="49" charset="0"/>
              <a:buChar char="o"/>
            </a:pPr>
            <a:r>
              <a:rPr lang="cs-CZ" sz="1600" dirty="0">
                <a:solidFill>
                  <a:schemeClr val="bg1"/>
                </a:solidFill>
              </a:rPr>
              <a:t>silnice II. třídy</a:t>
            </a:r>
          </a:p>
          <a:p>
            <a:pPr marL="971550" lvl="2" indent="-285750" algn="just">
              <a:lnSpc>
                <a:spcPts val="2400"/>
              </a:lnSpc>
              <a:buFont typeface="Courier New" panose="02070309020205020404" pitchFamily="49" charset="0"/>
              <a:buChar char="o"/>
            </a:pPr>
            <a:r>
              <a:rPr lang="cs-CZ" sz="1600" dirty="0">
                <a:solidFill>
                  <a:schemeClr val="bg1"/>
                </a:solidFill>
              </a:rPr>
              <a:t>deinstitucionalizace sociálních služeb</a:t>
            </a:r>
          </a:p>
          <a:p>
            <a:pPr marL="971550" lvl="2" indent="-285750" algn="just">
              <a:lnSpc>
                <a:spcPts val="2400"/>
              </a:lnSpc>
              <a:buFont typeface="Courier New" panose="02070309020205020404" pitchFamily="49" charset="0"/>
              <a:buChar char="o"/>
            </a:pPr>
            <a:r>
              <a:rPr lang="cs-CZ" sz="1600" dirty="0">
                <a:solidFill>
                  <a:schemeClr val="bg1"/>
                </a:solidFill>
              </a:rPr>
              <a:t>zdravotnická záchranná služba</a:t>
            </a:r>
          </a:p>
          <a:p>
            <a:pPr marL="628650" lvl="1" indent="-285750" algn="just">
              <a:lnSpc>
                <a:spcPts val="24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gn="just">
              <a:lnSpc>
                <a:spcPts val="2400"/>
              </a:lnSpc>
              <a:buFont typeface="Arial" panose="020B0604020202020204" pitchFamily="34" charset="0"/>
              <a:buChar char="•"/>
            </a:pPr>
            <a:r>
              <a:rPr lang="cs-CZ" sz="1600" dirty="0">
                <a:solidFill>
                  <a:schemeClr val="bg1"/>
                </a:solidFill>
              </a:rPr>
              <a:t>Nástroj pro vyvážený rozvoj v krajích </a:t>
            </a:r>
          </a:p>
          <a:p>
            <a:pPr marL="628650" lvl="1" indent="-285750" algn="just">
              <a:lnSpc>
                <a:spcPts val="2400"/>
              </a:lnSpc>
              <a:buFont typeface="Arial" panose="020B0604020202020204" pitchFamily="34" charset="0"/>
              <a:buChar char="•"/>
            </a:pPr>
            <a:r>
              <a:rPr lang="cs-CZ" sz="1600" dirty="0">
                <a:solidFill>
                  <a:schemeClr val="bg1"/>
                </a:solidFill>
              </a:rPr>
              <a:t>RAP je schvalován platformou RSK </a:t>
            </a:r>
          </a:p>
          <a:p>
            <a:pPr marL="628650" lvl="1" indent="-285750" algn="just">
              <a:lnSpc>
                <a:spcPts val="2400"/>
              </a:lnSpc>
              <a:buFont typeface="Arial" panose="020B0604020202020204" pitchFamily="34" charset="0"/>
              <a:buChar char="•"/>
            </a:pPr>
            <a:r>
              <a:rPr lang="cs-CZ" sz="1600" dirty="0">
                <a:solidFill>
                  <a:schemeClr val="bg1"/>
                </a:solidFill>
              </a:rPr>
              <a:t>Alokační klíče RAP tvoří AKČR a schvaluje Národní stálá konference (NSK)</a:t>
            </a:r>
          </a:p>
          <a:p>
            <a:pPr marL="628650" lvl="1" indent="-285750" algn="just">
              <a:lnSpc>
                <a:spcPts val="2400"/>
              </a:lnSpc>
              <a:buFont typeface="Arial" panose="020B0604020202020204" pitchFamily="34" charset="0"/>
              <a:buChar char="•"/>
            </a:pPr>
            <a:r>
              <a:rPr lang="cs-CZ" sz="1600" dirty="0">
                <a:solidFill>
                  <a:schemeClr val="bg1"/>
                </a:solidFill>
              </a:rPr>
              <a:t>Předpoklad vyhlašování prvních výzev IROP v 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23165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gn="just">
              <a:lnSpc>
                <a:spcPts val="24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990600" y="5019061"/>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gn="just">
              <a:lnSpc>
                <a:spcPct val="90000"/>
              </a:lnSpc>
              <a:buFont typeface="Arial" panose="020B0604020202020204" pitchFamily="34" charset="0"/>
              <a:buChar char="•"/>
            </a:pPr>
            <a:r>
              <a:rPr lang="cs-CZ" dirty="0">
                <a:solidFill>
                  <a:schemeClr val="bg1"/>
                </a:solidFill>
              </a:rPr>
              <a:t>Závislé na schválení Programového dokumentu ze strany EK</a:t>
            </a:r>
          </a:p>
          <a:p>
            <a:pPr marL="285750" indent="-285750" algn="just">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gn="just">
              <a:lnSpc>
                <a:spcPct val="90000"/>
              </a:lnSpc>
            </a:pPr>
            <a:endParaRPr lang="cs-CZ"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gn="just">
              <a:lnSpc>
                <a:spcPct val="90000"/>
              </a:lnSpc>
            </a:pPr>
            <a:endParaRPr lang="cs-CZ"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gn="just">
              <a:lnSpc>
                <a:spcPct val="90000"/>
              </a:lnSpc>
            </a:pPr>
            <a:endParaRPr lang="cs-CZ" sz="1000" dirty="0">
              <a:solidFill>
                <a:schemeClr val="bg1"/>
              </a:solidFill>
              <a:latin typeface="Arial" panose="020B0604020202020204" pitchFamily="34" charset="0"/>
              <a:cs typeface="Arial" panose="020B0604020202020204" pitchFamily="34" charset="0"/>
            </a:endParaRPr>
          </a:p>
          <a:p>
            <a:pPr marL="285750" indent="-285750" algn="just">
              <a:lnSpc>
                <a:spcPct val="90000"/>
              </a:lnSpc>
              <a:buFont typeface="Arial" panose="020B0604020202020204" pitchFamily="34" charset="0"/>
              <a:buChar char="•"/>
            </a:pPr>
            <a:r>
              <a:rPr lang="cs-CZ" dirty="0">
                <a:solidFill>
                  <a:schemeClr val="bg1"/>
                </a:solidFill>
              </a:rPr>
              <a:t>2. vlna výzev (zima 2022):</a:t>
            </a:r>
          </a:p>
          <a:p>
            <a:pPr marL="742950" lvl="1" indent="-285750" algn="just">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lvl="1" algn="just">
              <a:lnSpc>
                <a:spcPct val="90000"/>
              </a:lnSpc>
            </a:pPr>
            <a:endParaRPr lang="cs-CZ" sz="1000" dirty="0">
              <a:solidFill>
                <a:schemeClr val="bg1"/>
              </a:solidFill>
            </a:endParaRPr>
          </a:p>
          <a:p>
            <a:pPr marL="285750"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gn="just">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3"/>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gn="just">
              <a:lnSpc>
                <a:spcPct val="150000"/>
              </a:lnSpc>
              <a:buNone/>
            </a:pPr>
            <a:r>
              <a:rPr lang="cs-CZ" sz="1600" b="1" dirty="0">
                <a:solidFill>
                  <a:schemeClr val="bg1"/>
                </a:solidFill>
              </a:rPr>
              <a:t>eGovernment cloud</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gn="just">
              <a:lnSpc>
                <a:spcPct val="150000"/>
              </a:lnSpc>
              <a:buNone/>
            </a:pPr>
            <a:r>
              <a:rPr lang="cs-CZ" sz="1600" b="1" dirty="0">
                <a:solidFill>
                  <a:schemeClr val="bg1"/>
                </a:solidFill>
              </a:rPr>
              <a:t>Automatizace zpracování digitálních dat </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gn="just">
              <a:lnSpc>
                <a:spcPct val="150000"/>
              </a:lnSpc>
              <a:buNone/>
            </a:pPr>
            <a:r>
              <a:rPr lang="cs-CZ" sz="1600" b="1" dirty="0">
                <a:solidFill>
                  <a:schemeClr val="bg1"/>
                </a:solidFill>
              </a:rPr>
              <a:t>Portály obcí a krajů</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gn="just">
              <a:lnSpc>
                <a:spcPct val="150000"/>
              </a:lnSpc>
              <a:buNone/>
            </a:pPr>
            <a:r>
              <a:rPr lang="cs-CZ" sz="1600" b="1" dirty="0">
                <a:solidFill>
                  <a:schemeClr val="bg1"/>
                </a:solidFill>
              </a:rPr>
              <a:t>Metropolitní, krajské a další neveřejné sítě veřejné správy</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gn="just">
              <a:lnSpc>
                <a:spcPct val="150000"/>
              </a:lnSpc>
              <a:buNone/>
            </a:pPr>
            <a:endParaRPr lang="cs-CZ" sz="1600" dirty="0">
              <a:solidFill>
                <a:schemeClr val="bg1"/>
              </a:solidFill>
            </a:endParaRPr>
          </a:p>
          <a:p>
            <a:pPr marL="0" indent="0" algn="just">
              <a:lnSpc>
                <a:spcPct val="150000"/>
              </a:lnSpc>
              <a:buNone/>
            </a:pPr>
            <a:r>
              <a:rPr lang="cs-CZ" sz="1600" b="1" dirty="0">
                <a:solidFill>
                  <a:schemeClr val="bg1"/>
                </a:solidFill>
              </a:rPr>
              <a:t>Kybernetická bezpečnost</a:t>
            </a:r>
          </a:p>
          <a:p>
            <a:pPr marL="457200" lvl="1" indent="0" algn="just">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gn="just">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gn="just">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gn="just">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gn="just">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FF0000"/>
                </a:solidFill>
              </a:rPr>
              <a:t>Neplánují </a:t>
            </a:r>
            <a:r>
              <a:rPr lang="cs-CZ" sz="1600" b="1" u="sng" dirty="0">
                <a:solidFill>
                  <a:schemeClr val="bg1"/>
                </a:solidFill>
              </a:rPr>
              <a:t>se výzvy podporující provozní systémy</a:t>
            </a:r>
            <a:r>
              <a:rPr lang="cs-CZ" sz="1600" b="1" dirty="0">
                <a:solidFill>
                  <a:schemeClr val="bg1"/>
                </a:solidFill>
              </a:rPr>
              <a:t> </a:t>
            </a:r>
            <a:r>
              <a:rPr lang="cs-CZ" sz="1600" dirty="0">
                <a:solidFill>
                  <a:schemeClr val="bg1"/>
                </a:solidFill>
              </a:rPr>
              <a:t>úřadu (v minulém období 28. a 23. výzva)</a:t>
            </a:r>
            <a:endParaRPr lang="cs-CZ" dirty="0">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dirty="0">
                <a:solidFill>
                  <a:schemeClr val="bg1"/>
                </a:solidFill>
              </a:rPr>
              <a:t>Využití cloudu </a:t>
            </a:r>
            <a:r>
              <a:rPr lang="cs-CZ" sz="1600" dirty="0">
                <a:solidFill>
                  <a:schemeClr val="bg1"/>
                </a:solidFill>
              </a:rPr>
              <a:t>bude způsobilým výdajem pouze v době realizace projektu,</a:t>
            </a:r>
            <a:endParaRPr lang="cs-CZ" sz="1600" dirty="0">
              <a:solidFill>
                <a:schemeClr val="bg1"/>
              </a:solidFill>
              <a:cs typeface="Arial" panose="020B0604020202020204"/>
            </a:endParaRPr>
          </a:p>
          <a:p>
            <a:pPr marL="212725" algn="just" fontAlgn="base">
              <a:lnSpc>
                <a:spcPts val="2300"/>
              </a:lnSpc>
            </a:pPr>
            <a:r>
              <a:rPr lang="cs-CZ" sz="1600" dirty="0">
                <a:solidFill>
                  <a:schemeClr val="bg1"/>
                </a:solidFill>
              </a:rPr>
              <a:t>nejdéle do ukončení realizace, v udržitelnosti nikoliv</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dirty="0">
                <a:solidFill>
                  <a:schemeClr val="bg1"/>
                </a:solidFill>
              </a:rPr>
              <a:t>Pořízení periferií </a:t>
            </a:r>
            <a:r>
              <a:rPr lang="cs-CZ" sz="1600" dirty="0">
                <a:solidFill>
                  <a:schemeClr val="bg1"/>
                </a:solidFill>
              </a:rPr>
              <a:t>je možné v rámci paušálu stanoveného výzvou, jako nepřímý náklad projektu</a:t>
            </a:r>
            <a:endParaRPr lang="cs-CZ" sz="1600" dirty="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solidFill>
                  <a:schemeClr val="bg1"/>
                </a:solidFill>
              </a:rPr>
              <a:t>Proplacení studií, analýz, dozoru, konzultací a dalších podobných vedlejších nákladů je možné do výše paušálu stanoveného výzvou</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Ani z IROP2 </a:t>
            </a:r>
            <a:r>
              <a:rPr lang="cs-CZ" sz="1600" b="1" dirty="0">
                <a:solidFill>
                  <a:schemeClr val="bg1"/>
                </a:solidFill>
              </a:rPr>
              <a:t>nelze proplatit </a:t>
            </a:r>
            <a:r>
              <a:rPr lang="cs-CZ" sz="1600" dirty="0">
                <a:solidFill>
                  <a:schemeClr val="bg1"/>
                </a:solidFill>
              </a:rPr>
              <a:t>předplatné služeb, </a:t>
            </a:r>
            <a:r>
              <a:rPr lang="cs-CZ" sz="1600" dirty="0" err="1">
                <a:solidFill>
                  <a:schemeClr val="bg1"/>
                </a:solidFill>
              </a:rPr>
              <a:t>maintenance</a:t>
            </a:r>
            <a:r>
              <a:rPr lang="cs-CZ" sz="1600" dirty="0">
                <a:solidFill>
                  <a:schemeClr val="bg1"/>
                </a:solidFill>
              </a:rPr>
              <a:t> a servis</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SW a HW pořízený z projektu </a:t>
            </a:r>
            <a:r>
              <a:rPr lang="cs-CZ" sz="1600" b="1" dirty="0">
                <a:solidFill>
                  <a:schemeClr val="bg1"/>
                </a:solidFill>
              </a:rPr>
              <a:t>musí být v majetku </a:t>
            </a:r>
            <a:r>
              <a:rPr lang="cs-CZ" sz="1600" dirty="0">
                <a:solidFill>
                  <a:schemeClr val="bg1"/>
                </a:solidFill>
              </a:rPr>
              <a:t>příjemce</a:t>
            </a:r>
            <a:endParaRPr lang="cs-CZ" sz="1600" dirty="0">
              <a:solidFill>
                <a:schemeClr val="bg1"/>
              </a:solidFill>
              <a:cs typeface="Arial" panose="020B0604020202020204"/>
            </a:endParaRPr>
          </a:p>
          <a:p>
            <a:pPr algn="just" fontAlgn="base">
              <a:lnSpc>
                <a:spcPts val="2300"/>
              </a:lnSpc>
              <a:spcBef>
                <a:spcPts val="900"/>
              </a:spcBef>
            </a:pPr>
            <a:r>
              <a:rPr lang="cs-CZ" sz="1600" b="1" i="1" dirty="0">
                <a:solidFill>
                  <a:schemeClr val="bg1"/>
                </a:solidFill>
              </a:rPr>
              <a:t>Může být oprávněným příjemcem i soukromá nemocnice, která poskytuje veřejnou službu v oblasti zdravotní péče podle zákona č. 372/2011 Sb.?</a:t>
            </a:r>
          </a:p>
          <a:p>
            <a:pPr marL="404495" indent="-213995" algn="just" fontAlgn="base">
              <a:lnSpc>
                <a:spcPts val="2300"/>
              </a:lnSpc>
              <a:spcBef>
                <a:spcPts val="450"/>
              </a:spcBef>
              <a:buFont typeface="Wingdings" panose="05000000000000000000" pitchFamily="2" charset="2"/>
              <a:buChar char="ü"/>
            </a:pPr>
            <a:r>
              <a:rPr lang="cs-CZ" sz="1600" dirty="0">
                <a:solidFill>
                  <a:schemeClr val="bg1"/>
                </a:solidFill>
              </a:rPr>
              <a:t>Ano, ve vybraných výzvách a za podmínek definovaných výzvou – tyto soukromé nemocnice budou vydefinovány Ministerstvem zdravotnictví</a:t>
            </a:r>
            <a:endParaRPr lang="cs-CZ" sz="1600" dirty="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3"/>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lgn="just">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lgn="just">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lgn="just">
              <a:buNone/>
            </a:pPr>
            <a:endParaRPr lang="cs-CZ" sz="1600" b="1" dirty="0">
              <a:solidFill>
                <a:schemeClr val="bg1"/>
              </a:solidFill>
            </a:endParaRPr>
          </a:p>
          <a:p>
            <a:pPr marL="0" lvl="0" indent="0" algn="just">
              <a:buNone/>
            </a:pPr>
            <a:r>
              <a:rPr lang="cs-CZ" sz="1600" b="1" dirty="0">
                <a:solidFill>
                  <a:schemeClr val="bg1"/>
                </a:solidFill>
              </a:rPr>
              <a:t>Výstavba a modernizace výcvikových a vzdělávacích středisek </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lgn="just">
              <a:buNone/>
            </a:pPr>
            <a:endParaRPr lang="cs-CZ" sz="1600" b="1" dirty="0">
              <a:solidFill>
                <a:schemeClr val="bg1"/>
              </a:solidFill>
            </a:endParaRPr>
          </a:p>
          <a:p>
            <a:pPr marL="0" indent="0" algn="just">
              <a:buNone/>
            </a:pPr>
            <a:r>
              <a:rPr lang="cs-CZ" sz="1600" b="1" dirty="0">
                <a:solidFill>
                  <a:schemeClr val="bg1"/>
                </a:solidFill>
              </a:rPr>
              <a:t>Modernizace jednotného systému varování a vyrozumění obyvatelstva </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lgn="just">
              <a:buNone/>
            </a:pPr>
            <a:endParaRPr lang="cs-CZ" sz="1600" b="1" dirty="0">
              <a:solidFill>
                <a:schemeClr val="bg1"/>
              </a:solidFill>
            </a:endParaRPr>
          </a:p>
          <a:p>
            <a:pPr marL="0" indent="0" algn="just">
              <a:buNone/>
            </a:pPr>
            <a:r>
              <a:rPr lang="cs-CZ" sz="1600" b="1" dirty="0">
                <a:solidFill>
                  <a:schemeClr val="bg1"/>
                </a:solidFill>
              </a:rPr>
              <a:t>Výstavba a modernizace strategicky významných ICT systémů základních složek IZS</a:t>
            </a:r>
          </a:p>
          <a:p>
            <a:pPr marL="0" indent="0" algn="just">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1985672"/>
          </a:xfrm>
          <a:prstGeom prst="rect">
            <a:avLst/>
          </a:prstGeom>
          <a:noFill/>
        </p:spPr>
        <p:txBody>
          <a:bodyPr wrap="square" lIns="91440" tIns="45720" rIns="91440" bIns="45720" anchor="t">
            <a:spAutoFit/>
          </a:bodyPr>
          <a:lstStyle/>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dirty="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dirty="0">
              <a:ln>
                <a:noFill/>
              </a:ln>
              <a:solidFill>
                <a:srgbClr val="FF0000"/>
              </a:solidFill>
              <a:effectLst/>
              <a:uLnTx/>
              <a:uFillTx/>
              <a:latin typeface="Arial"/>
              <a:cs typeface="Arial"/>
            </a:endParaRP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just" defTabSz="914400" rtl="0" eaLnBrk="1" fontAlgn="auto" latinLnBrk="0" hangingPunct="1">
              <a:lnSpc>
                <a:spcPts val="24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lgn="just">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lgn="just">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Řídicí orgán IROP </a:t>
            </a:r>
            <a:r>
              <a:rPr lang="cs-CZ" sz="2000" b="0" i="0" u="none" strike="noStrike" dirty="0">
                <a:solidFill>
                  <a:schemeClr val="bg1"/>
                </a:solidFill>
                <a:effectLst/>
                <a:latin typeface="Arial" panose="020B0604020202020204" pitchFamily="34" charset="0"/>
              </a:rPr>
              <a:t>= Ministerstvo pro místní rozvoj; odbor řízení operačních programů</a:t>
            </a:r>
            <a:r>
              <a:rPr lang="en-US" sz="2000" dirty="0">
                <a:solidFill>
                  <a:schemeClr val="bg1"/>
                </a:solidFill>
                <a:latin typeface="Arial" panose="020B0604020202020204" pitchFamily="34" charset="0"/>
              </a:rPr>
              <a:t>​</a:t>
            </a:r>
            <a:endParaRPr lang="cs-CZ" sz="2000" dirty="0">
              <a:solidFill>
                <a:schemeClr val="bg1"/>
              </a:solidFill>
              <a:latin typeface="Arial" panose="020B0604020202020204" pitchFamily="34" charset="0"/>
            </a:endParaRPr>
          </a:p>
          <a:p>
            <a:pPr fontAlgn="base">
              <a:lnSpc>
                <a:spcPct val="150000"/>
              </a:lnSpc>
            </a:pPr>
            <a:endParaRPr lang="cs-CZ" sz="2000" dirty="0">
              <a:solidFill>
                <a:schemeClr val="bg1"/>
              </a:solidFill>
              <a:latin typeface="Arial" panose="020B0604020202020204" pitchFamily="34" charset="0"/>
            </a:endParaRPr>
          </a:p>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Zprostředkující subjekt </a:t>
            </a:r>
            <a:r>
              <a:rPr lang="cs-CZ" sz="2000" b="0" i="0" u="none" strike="noStrike" dirty="0">
                <a:solidFill>
                  <a:schemeClr val="bg1"/>
                </a:solidFill>
                <a:effectLst/>
                <a:latin typeface="Arial" panose="020B0604020202020204" pitchFamily="34" charset="0"/>
              </a:rPr>
              <a:t>= Centrum pro regionální rozvoj České republiky s krajskými pobočkami</a:t>
            </a:r>
            <a:r>
              <a:rPr lang="en-US" sz="2000" b="0" i="0" dirty="0">
                <a:solidFill>
                  <a:schemeClr val="bg1"/>
                </a:solidFill>
                <a:effectLst/>
                <a:latin typeface="Arial" panose="020B0604020202020204" pitchFamily="34" charset="0"/>
              </a:rPr>
              <a:t>​</a:t>
            </a:r>
            <a:endParaRPr lang="cs-CZ" sz="2000" b="0" i="0" dirty="0">
              <a:solidFill>
                <a:schemeClr val="bg1"/>
              </a:solidFill>
              <a:effectLst/>
              <a:latin typeface="Arial" panose="020B0604020202020204" pitchFamily="34" charset="0"/>
            </a:endParaRPr>
          </a:p>
          <a:p>
            <a:pPr fontAlgn="base">
              <a:lnSpc>
                <a:spcPct val="150000"/>
              </a:lnSpc>
            </a:pPr>
            <a:endParaRPr lang="cs-CZ" sz="2000" dirty="0">
              <a:solidFill>
                <a:schemeClr val="bg1"/>
              </a:solidFill>
              <a:latin typeface="Arial" panose="020B0604020202020204" pitchFamily="34" charset="0"/>
            </a:endParaRPr>
          </a:p>
          <a:p>
            <a:pPr marL="285750" indent="-285750" algn="just" fontAlgn="base">
              <a:lnSpc>
                <a:spcPct val="150000"/>
              </a:lnSpc>
              <a:buFont typeface="Arial" panose="020B0604020202020204" pitchFamily="34" charset="0"/>
              <a:buChar char="•"/>
            </a:pPr>
            <a:r>
              <a:rPr lang="cs-CZ" sz="2000" b="1" i="0" u="none" strike="noStrike" dirty="0">
                <a:solidFill>
                  <a:schemeClr val="bg1"/>
                </a:solidFill>
                <a:effectLst/>
                <a:latin typeface="Arial" panose="020B0604020202020204" pitchFamily="34" charset="0"/>
              </a:rPr>
              <a:t>Nositelé integrovaných strategií ITI a CLLD</a:t>
            </a:r>
            <a:r>
              <a:rPr lang="cs-CZ" sz="2000" b="0" i="0" u="none" strike="noStrike" dirty="0">
                <a:solidFill>
                  <a:schemeClr val="bg1"/>
                </a:solidFill>
                <a:effectLst/>
                <a:latin typeface="Arial" panose="020B0604020202020204" pitchFamily="34" charset="0"/>
              </a:rPr>
              <a:t>; stávající IPRÚ se stanou ITI</a:t>
            </a:r>
            <a:r>
              <a:rPr lang="en-US" sz="2000" b="0" i="0" dirty="0">
                <a:solidFill>
                  <a:schemeClr val="bg1"/>
                </a:solidFill>
                <a:effectLst/>
                <a:latin typeface="Arial" panose="020B0604020202020204" pitchFamily="34" charset="0"/>
              </a:rPr>
              <a:t>​</a:t>
            </a:r>
            <a:endParaRPr lang="en-US" sz="2000" dirty="0">
              <a:solidFill>
                <a:schemeClr val="bg1"/>
              </a:solidFill>
              <a:latin typeface="Arial" panose="020B0604020202020204" pitchFamily="34" charset="0"/>
            </a:endParaRPr>
          </a:p>
          <a:p>
            <a:pPr lvl="1">
              <a:lnSpc>
                <a:spcPct val="150000"/>
              </a:lnSpc>
              <a:buClr>
                <a:srgbClr val="1D70B8"/>
              </a:buClr>
            </a:pPr>
            <a:endParaRPr lang="cs-CZ"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lgn="just">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Požadavky</a:t>
            </a:r>
            <a:r>
              <a:rPr lang="cs-CZ" sz="1600" b="1" dirty="0">
                <a:solidFill>
                  <a:schemeClr val="bg1"/>
                </a:solidFill>
                <a:latin typeface="Arial" panose="020B0604020202020204" pitchFamily="34" charset="0"/>
                <a:ea typeface="Times New Roman" panose="02020603050405020304" pitchFamily="18" charset="0"/>
              </a:rPr>
              <a:t> </a:t>
            </a:r>
            <a:r>
              <a:rPr lang="cs-CZ" sz="1600" dirty="0">
                <a:solidFill>
                  <a:schemeClr val="bg1"/>
                </a:solidFill>
                <a:latin typeface="Arial" panose="020B0604020202020204" pitchFamily="34" charset="0"/>
                <a:ea typeface="Times New Roman" panose="02020603050405020304" pitchFamily="18" charset="0"/>
              </a:rPr>
              <a:t>na budovy </a:t>
            </a:r>
            <a:r>
              <a:rPr lang="cs-CZ" sz="1600" u="sng" dirty="0">
                <a:solidFill>
                  <a:schemeClr val="bg1"/>
                </a:solidFill>
                <a:latin typeface="Arial" panose="020B0604020202020204" pitchFamily="34" charset="0"/>
                <a:ea typeface="Times New Roman" panose="02020603050405020304" pitchFamily="18" charset="0"/>
              </a:rPr>
              <a:t>vychází z následujících dokumentů</a:t>
            </a:r>
            <a:r>
              <a:rPr lang="cs-CZ" sz="1600" dirty="0">
                <a:solidFill>
                  <a:schemeClr val="bg1"/>
                </a:solidFill>
                <a:latin typeface="Arial" panose="020B0604020202020204" pitchFamily="34" charset="0"/>
                <a:ea typeface="Times New Roman" panose="02020603050405020304" pitchFamily="18" charset="0"/>
              </a:rPr>
              <a:t>:</a:t>
            </a:r>
          </a:p>
          <a:p>
            <a:pPr marL="257175" indent="-257175" algn="jus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lgn="just">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lgn="just">
              <a:spcAft>
                <a:spcPts val="450"/>
              </a:spcAft>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dirty="0">
              <a:solidFill>
                <a:schemeClr val="bg1"/>
              </a:solidFill>
              <a:latin typeface="Arial" panose="020B0604020202020204" pitchFamily="34" charset="0"/>
              <a:ea typeface="Times New Roman" panose="02020603050405020304" pitchFamily="18" charset="0"/>
            </a:endParaRPr>
          </a:p>
          <a:p>
            <a:pPr marL="257175" indent="-257175" algn="jus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12000" y="2196000"/>
            <a:ext cx="7830664" cy="3559949"/>
          </a:xfrm>
          <a:prstGeom prst="rect">
            <a:avLst/>
          </a:prstGeom>
          <a:noFill/>
        </p:spPr>
        <p:txBody>
          <a:bodyPr wrap="square">
            <a:spAutoFit/>
          </a:bodyPr>
          <a:lstStyle/>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Výstavba a rekonstrukce požárních zbrojnic</a:t>
            </a:r>
          </a:p>
          <a:p>
            <a:pPr algn="just">
              <a:spcAft>
                <a:spcPts val="450"/>
              </a:spcAft>
            </a:pPr>
            <a:endPar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lgn="just">
              <a:spcAft>
                <a:spcPts val="450"/>
              </a:spcAft>
              <a:buFont typeface="Arial" panose="020B0604020202020204" pitchFamily="34" charset="0"/>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2014-2020</a:t>
            </a:r>
          </a:p>
          <a:p>
            <a:pPr algn="just">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Vybudování a revitalizace umělých zdrojů požární vody v obci</a:t>
            </a:r>
          </a:p>
          <a:p>
            <a:pPr marL="628650" lvl="1" indent="-285750" algn="just">
              <a:spcAft>
                <a:spcPts val="450"/>
              </a:spcAft>
              <a:buFont typeface="Arial" panose="020B0604020202020204" pitchFamily="34" charset="0"/>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výstavbu nových umělých zdrojů požární vody</a:t>
            </a:r>
          </a:p>
          <a:p>
            <a:pPr marL="342900" lvl="1">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3"/>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4"/>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3"/>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4"/>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5"/>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solidFill>
                  <a:schemeClr val="bg1"/>
                </a:solidFill>
              </a:rPr>
              <a:t>Předpokládané podmínky pro projekty: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Realizace na základě strategického rozvojového dokumentu pro dané území</a:t>
            </a:r>
            <a:endParaRPr lang="cs-CZ" dirty="0">
              <a:solidFill>
                <a:schemeClr val="bg1"/>
              </a:solidFill>
              <a:cs typeface="Arial"/>
            </a:endParaRPr>
          </a:p>
          <a:p>
            <a:pPr marL="971550" lvl="2" indent="-285750" algn="just">
              <a:lnSpc>
                <a:spcPct val="150000"/>
              </a:lnSpc>
              <a:buFont typeface="Wingdings" panose="020B0604020202020204" pitchFamily="34" charset="0"/>
              <a:buChar char="Ø"/>
            </a:pPr>
            <a:r>
              <a:rPr lang="cs-CZ" dirty="0">
                <a:solidFill>
                  <a:schemeClr val="bg1"/>
                </a:solidFill>
              </a:rPr>
              <a:t>Územní studie řešící veřejné prostranství registrovaná v Evidenci územně plánovací činnosti</a:t>
            </a:r>
            <a:endParaRPr lang="cs-CZ" dirty="0">
              <a:solidFill>
                <a:schemeClr val="bg1"/>
              </a:solidFill>
              <a:cs typeface="Arial" panose="020B0604020202020204"/>
            </a:endParaRPr>
          </a:p>
          <a:p>
            <a:pPr marL="971550" lvl="2" indent="-285750" algn="just">
              <a:lnSpc>
                <a:spcPct val="150000"/>
              </a:lnSpc>
              <a:buFont typeface="Wingdings" panose="020B0604020202020204" pitchFamily="34" charset="0"/>
              <a:buChar char="Ø"/>
            </a:pPr>
            <a:r>
              <a:rPr lang="cs-CZ" dirty="0">
                <a:solidFill>
                  <a:schemeClr val="bg1"/>
                </a:solidFill>
              </a:rPr>
              <a:t>Regulační plán</a:t>
            </a:r>
            <a:endParaRPr lang="cs-CZ" dirty="0">
              <a:solidFill>
                <a:schemeClr val="bg1"/>
              </a:solidFill>
              <a:cs typeface="Arial" panose="020B0604020202020204"/>
            </a:endParaRPr>
          </a:p>
          <a:p>
            <a:pPr marL="971550" lvl="2" indent="-285750" algn="just">
              <a:lnSpc>
                <a:spcPct val="150000"/>
              </a:lnSpc>
              <a:buFont typeface="Wingdings" panose="020B0604020202020204" pitchFamily="34" charset="0"/>
              <a:buChar char="Ø"/>
            </a:pPr>
            <a:r>
              <a:rPr lang="cs-CZ" dirty="0">
                <a:solidFill>
                  <a:schemeClr val="bg1"/>
                </a:solidFill>
              </a:rPr>
              <a:t>Architektonická/urbanistická studie/koncepce veřejného prostranství zpracovaná autorizovaným architektem ČKA</a:t>
            </a:r>
            <a:endParaRPr lang="cs-CZ" dirty="0">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algn="just" fontAlgn="base">
              <a:lnSpc>
                <a:spcPts val="2500"/>
              </a:lnSpc>
              <a:buFont typeface="Arial" panose="020B0604020202020204" pitchFamily="34" charset="0"/>
              <a:buChar char="•"/>
            </a:pPr>
            <a:r>
              <a:rPr lang="cs-CZ" b="0" i="0" u="none" strike="noStrike" dirty="0">
                <a:solidFill>
                  <a:schemeClr val="bg1"/>
                </a:solidFill>
                <a:effectLst/>
                <a:latin typeface="Arial"/>
                <a:cs typeface="Arial"/>
              </a:rPr>
              <a:t>Máme </a:t>
            </a:r>
            <a:r>
              <a:rPr lang="pt-BR" b="1" i="0" u="none" strike="noStrike" dirty="0">
                <a:solidFill>
                  <a:schemeClr val="bg1"/>
                </a:solidFill>
                <a:effectLst/>
                <a:latin typeface="Arial"/>
                <a:cs typeface="Arial"/>
              </a:rPr>
              <a:t>25let</a:t>
            </a:r>
            <a:r>
              <a:rPr lang="cs-CZ" b="1" i="0" u="none" strike="noStrike" dirty="0">
                <a:solidFill>
                  <a:schemeClr val="bg1"/>
                </a:solidFill>
                <a:effectLst/>
                <a:latin typeface="Arial"/>
                <a:cs typeface="Arial"/>
              </a:rPr>
              <a:t>ou</a:t>
            </a:r>
            <a:r>
              <a:rPr lang="pt-BR" b="1" i="0" u="none" strike="noStrike" dirty="0">
                <a:solidFill>
                  <a:schemeClr val="bg1"/>
                </a:solidFill>
                <a:effectLst/>
                <a:latin typeface="Arial"/>
                <a:cs typeface="Arial"/>
              </a:rPr>
              <a:t> zkušenost</a:t>
            </a:r>
            <a:r>
              <a:rPr lang="pt-BR" b="0" i="0" u="none" strike="noStrike" dirty="0">
                <a:solidFill>
                  <a:schemeClr val="bg1"/>
                </a:solidFill>
                <a:effectLst/>
                <a:latin typeface="Arial"/>
                <a:cs typeface="Arial"/>
              </a:rPr>
              <a:t> s administrací </a:t>
            </a:r>
            <a:r>
              <a:rPr lang="cs-CZ" b="0" i="0" u="none" strike="noStrike" dirty="0">
                <a:solidFill>
                  <a:schemeClr val="bg1"/>
                </a:solidFill>
                <a:effectLst/>
                <a:latin typeface="Arial"/>
                <a:cs typeface="Arial"/>
              </a:rPr>
              <a:t>a kontrolou projektů</a:t>
            </a:r>
            <a:r>
              <a:rPr lang="en-US" b="0" i="0" dirty="0">
                <a:solidFill>
                  <a:schemeClr val="bg1"/>
                </a:solidFill>
                <a:effectLst/>
                <a:latin typeface="Arial"/>
                <a:cs typeface="Arial"/>
              </a:rPr>
              <a:t>​</a:t>
            </a:r>
            <a:endParaRPr lang="cs-CZ" dirty="0">
              <a:solidFill>
                <a:schemeClr val="bg1"/>
              </a:solidFill>
              <a:latin typeface="Arial"/>
              <a:cs typeface="Arial"/>
            </a:endParaRP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Máme pobočky </a:t>
            </a:r>
            <a:r>
              <a:rPr lang="cs-CZ" b="1" dirty="0">
                <a:solidFill>
                  <a:schemeClr val="bg1"/>
                </a:solidFill>
                <a:latin typeface="Arial"/>
                <a:cs typeface="Arial"/>
              </a:rPr>
              <a:t>ve 13 krajských městech </a:t>
            </a:r>
            <a:r>
              <a:rPr lang="cs-CZ" dirty="0">
                <a:solidFill>
                  <a:schemeClr val="bg1"/>
                </a:solidFill>
                <a:latin typeface="Arial"/>
                <a:cs typeface="Arial"/>
              </a:rPr>
              <a:t>České republiky</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Disponujeme </a:t>
            </a:r>
            <a:r>
              <a:rPr lang="cs-CZ" b="1" dirty="0">
                <a:solidFill>
                  <a:schemeClr val="bg1"/>
                </a:solidFill>
                <a:latin typeface="Arial"/>
                <a:cs typeface="Arial"/>
              </a:rPr>
              <a:t>specializovanými odborníky </a:t>
            </a:r>
            <a:r>
              <a:rPr lang="cs-CZ" dirty="0">
                <a:solidFill>
                  <a:schemeClr val="bg1"/>
                </a:solidFill>
                <a:latin typeface="Arial"/>
                <a:cs typeface="Arial"/>
              </a:rPr>
              <a:t>na všech krajských pracovištích</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Etablovali jsme </a:t>
            </a:r>
            <a:r>
              <a:rPr lang="cs-CZ" b="1" dirty="0">
                <a:solidFill>
                  <a:schemeClr val="bg1"/>
                </a:solidFill>
                <a:latin typeface="Arial"/>
                <a:cs typeface="Arial"/>
              </a:rPr>
              <a:t>odborná pracoviště pro administraci veřejných zakázek </a:t>
            </a:r>
            <a:r>
              <a:rPr lang="cs-CZ" dirty="0">
                <a:solidFill>
                  <a:schemeClr val="bg1"/>
                </a:solidFill>
                <a:latin typeface="Arial"/>
                <a:cs typeface="Arial"/>
              </a:rPr>
              <a:t>v IROP</a:t>
            </a:r>
          </a:p>
          <a:p>
            <a:pPr marL="285750" indent="-285750" algn="just" fontAlgn="base">
              <a:lnSpc>
                <a:spcPts val="2500"/>
              </a:lnSpc>
              <a:buFont typeface="Arial" panose="020B0604020202020204" pitchFamily="34" charset="0"/>
              <a:buChar char="•"/>
            </a:pPr>
            <a:r>
              <a:rPr lang="cs-CZ" dirty="0">
                <a:solidFill>
                  <a:schemeClr val="bg1"/>
                </a:solidFill>
                <a:latin typeface="Arial"/>
                <a:cs typeface="Arial"/>
              </a:rPr>
              <a:t>O</a:t>
            </a:r>
            <a:r>
              <a:rPr lang="cs-CZ" b="0" i="0" u="none" strike="noStrike" dirty="0">
                <a:solidFill>
                  <a:schemeClr val="bg1"/>
                </a:solidFill>
                <a:effectLst/>
                <a:latin typeface="Arial"/>
                <a:cs typeface="Arial"/>
              </a:rPr>
              <a:t>d počátku své historie Centrum administrovalo programy za </a:t>
            </a:r>
            <a:r>
              <a:rPr lang="cs-CZ" b="1" i="0" u="none" strike="noStrike" dirty="0">
                <a:solidFill>
                  <a:schemeClr val="bg1"/>
                </a:solidFill>
                <a:effectLst/>
                <a:latin typeface="Arial"/>
                <a:cs typeface="Arial"/>
              </a:rPr>
              <a:t>více než 200 mld. Kč </a:t>
            </a:r>
            <a:r>
              <a:rPr lang="cs-CZ" b="0" i="0" u="none" strike="noStrike" dirty="0">
                <a:solidFill>
                  <a:schemeClr val="bg1"/>
                </a:solidFill>
                <a:effectLst/>
                <a:latin typeface="Arial"/>
                <a:cs typeface="Arial"/>
              </a:rPr>
              <a:t>(7,35 mld. EUR) a přispělo k realizaci </a:t>
            </a:r>
            <a:r>
              <a:rPr lang="cs-CZ" b="1" i="0" u="none" strike="noStrike" dirty="0">
                <a:solidFill>
                  <a:schemeClr val="bg1"/>
                </a:solidFill>
                <a:effectLst/>
                <a:latin typeface="Arial"/>
                <a:cs typeface="Arial"/>
              </a:rPr>
              <a:t>více než 25 tisíc projektů</a:t>
            </a:r>
            <a:endParaRPr lang="en-US" b="1" dirty="0">
              <a:solidFill>
                <a:schemeClr val="bg1"/>
              </a:solidFill>
              <a:latin typeface="Arial"/>
              <a:cs typeface="Arial"/>
            </a:endParaRPr>
          </a:p>
          <a:p>
            <a:pPr marL="285750" indent="-285750" algn="just" fontAlgn="base">
              <a:lnSpc>
                <a:spcPts val="2500"/>
              </a:lnSpc>
              <a:buFont typeface="Arial" panose="020B0604020202020204" pitchFamily="34" charset="0"/>
              <a:buChar char="•"/>
            </a:pPr>
            <a:r>
              <a:rPr lang="cs-CZ" b="0" i="0" u="none" strike="noStrike" dirty="0">
                <a:solidFill>
                  <a:schemeClr val="bg1"/>
                </a:solidFill>
                <a:effectLst/>
                <a:latin typeface="Arial"/>
                <a:cs typeface="Arial"/>
              </a:rPr>
              <a:t>V programovém období 2021 – 2027 je Centrum</a:t>
            </a:r>
            <a:r>
              <a:rPr lang="cs-CZ" dirty="0">
                <a:solidFill>
                  <a:schemeClr val="bg1"/>
                </a:solidFill>
                <a:latin typeface="Arial"/>
                <a:cs typeface="Arial"/>
              </a:rPr>
              <a:t> </a:t>
            </a:r>
            <a:r>
              <a:rPr lang="cs-CZ" b="1" dirty="0">
                <a:solidFill>
                  <a:schemeClr val="bg1"/>
                </a:solidFill>
                <a:latin typeface="Arial"/>
                <a:cs typeface="Arial"/>
              </a:rPr>
              <a:t>jediným zprostředkujícím</a:t>
            </a:r>
            <a:r>
              <a:rPr lang="cs-CZ" b="1" i="0" u="none" strike="noStrike" dirty="0">
                <a:solidFill>
                  <a:schemeClr val="bg1"/>
                </a:solidFill>
                <a:effectLst/>
                <a:latin typeface="Arial"/>
                <a:cs typeface="Arial"/>
              </a:rPr>
              <a:t> subjektem </a:t>
            </a:r>
            <a:r>
              <a:rPr lang="cs-CZ" b="0" i="0" u="none" strike="noStrike" dirty="0">
                <a:solidFill>
                  <a:schemeClr val="bg1"/>
                </a:solidFill>
                <a:effectLst/>
                <a:latin typeface="Arial"/>
                <a:cs typeface="Arial"/>
              </a:rPr>
              <a:t>pro IROP</a:t>
            </a:r>
            <a:endParaRPr lang="cs-CZ" dirty="0">
              <a:solidFill>
                <a:schemeClr val="bg1"/>
              </a:solidFill>
              <a:latin typeface="Arial"/>
              <a:cs typeface="Arial"/>
            </a:endParaRPr>
          </a:p>
          <a:p>
            <a:pPr algn="just" fontAlgn="base">
              <a:buFont typeface="Arial" panose="020B0604020202020204" pitchFamily="34" charset="0"/>
              <a:buChar char="•"/>
            </a:pPr>
            <a:endParaRPr lang="cs-CZ" dirty="0">
              <a:solidFill>
                <a:schemeClr val="bg1"/>
              </a:solidFill>
              <a:latin typeface="Arial" panose="020B0604020202020204" pitchFamily="34" charset="0"/>
              <a:cs typeface="Arial" panose="020B0604020202020204" pitchFamily="34" charset="0"/>
            </a:endParaRPr>
          </a:p>
          <a:p>
            <a:pPr marL="285750" indent="-285750" algn="just" fontAlgn="base">
              <a:buFont typeface="Arial" panose="020B0604020202020204" pitchFamily="34" charset="0"/>
              <a:buChar char="•"/>
            </a:pPr>
            <a:r>
              <a:rPr lang="cs-CZ" dirty="0">
                <a:solidFill>
                  <a:schemeClr val="bg1"/>
                </a:solidFill>
                <a:latin typeface="Arial"/>
                <a:cs typeface="Arial"/>
              </a:rPr>
              <a:t>Vůči svým klientům jsme maximálně </a:t>
            </a:r>
            <a:r>
              <a:rPr lang="cs-CZ" b="1" dirty="0">
                <a:solidFill>
                  <a:schemeClr val="bg1"/>
                </a:solidFill>
                <a:latin typeface="Arial"/>
                <a:cs typeface="Arial"/>
              </a:rPr>
              <a:t>otevření, féroví a spolehliví</a:t>
            </a: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solidFill>
                  <a:schemeClr val="bg1"/>
                </a:solidFill>
              </a:rPr>
              <a:t>Předpokládané podmínky pro projekty: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ea typeface="+mn-lt"/>
                <a:cs typeface="+mn-lt"/>
              </a:rPr>
              <a:t>Povinnost projednání projektu s občany</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Realizace v zastavěném území nebo v zastavitelných plochách v souladu s platným územním plánem</a:t>
            </a:r>
            <a:endParaRPr lang="cs-CZ" dirty="0">
              <a:solidFill>
                <a:schemeClr val="bg1"/>
              </a:solidFill>
              <a:cs typeface="Arial"/>
            </a:endParaRPr>
          </a:p>
          <a:p>
            <a:pPr marL="556895" lvl="1" indent="-213995" algn="just">
              <a:lnSpc>
                <a:spcPct val="150000"/>
              </a:lnSpc>
              <a:buFont typeface="Arial" panose="020B0604020202020204" pitchFamily="34" charset="0"/>
              <a:buChar char="•"/>
            </a:pPr>
            <a:r>
              <a:rPr lang="cs-CZ" dirty="0">
                <a:solidFill>
                  <a:schemeClr val="bg1"/>
                </a:solidFill>
                <a:ea typeface="+mn-lt"/>
                <a:cs typeface="+mn-lt"/>
              </a:rPr>
              <a:t>Realizace projektu ve veřejném prostranství, přístupné bez omezení a sloužící k obecnému užívání</a:t>
            </a:r>
          </a:p>
          <a:p>
            <a:pPr marL="556895" lvl="1" indent="-213995" algn="just">
              <a:lnSpc>
                <a:spcPct val="150000"/>
              </a:lnSpc>
              <a:buFont typeface="Arial" panose="020B0604020202020204" pitchFamily="34" charset="0"/>
              <a:buChar char="•"/>
            </a:pPr>
            <a:r>
              <a:rPr lang="cs-CZ" dirty="0">
                <a:solidFill>
                  <a:schemeClr val="bg1"/>
                </a:solidFill>
                <a:ea typeface="+mn-lt"/>
                <a:cs typeface="+mn-lt"/>
              </a:rPr>
              <a:t>Stanovisko Agentury ochrany krajiny a přírody ČR</a:t>
            </a:r>
            <a:endParaRPr lang="cs-CZ" dirty="0">
              <a:solidFill>
                <a:schemeClr val="bg1"/>
              </a:solidFill>
            </a:endParaRPr>
          </a:p>
          <a:p>
            <a:pPr marL="556895" lvl="1" indent="-213995" algn="just">
              <a:lnSpc>
                <a:spcPct val="150000"/>
              </a:lnSpc>
              <a:buFont typeface="Arial" panose="020B0604020202020204" pitchFamily="34" charset="0"/>
              <a:buChar char="•"/>
            </a:pPr>
            <a:r>
              <a:rPr lang="cs-CZ" dirty="0">
                <a:solidFill>
                  <a:schemeClr val="bg1"/>
                </a:solidFill>
              </a:rPr>
              <a:t>Realizované projekty v obci nad 10.000 obyvatel musí být v souladu se studií systému sídelní zeleně nebo s obdobným strategickým dokumentem pro sídelní zeleně</a:t>
            </a:r>
            <a:endParaRPr lang="cs-CZ" dirty="0">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3"/>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algn="just"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dirty="0">
                <a:ln>
                  <a:noFill/>
                </a:ln>
                <a:solidFill>
                  <a:schemeClr val="bg1"/>
                </a:solidFill>
                <a:effectLst/>
                <a:uLnTx/>
                <a:uFillTx/>
                <a:latin typeface="Arial"/>
                <a:cs typeface="Arial"/>
                <a:sym typeface="Arial"/>
              </a:rPr>
              <a:t>Nově požadované přílohy:</a:t>
            </a:r>
            <a:r>
              <a:rPr lang="cs-CZ" sz="1600" b="1" kern="0" dirty="0">
                <a:solidFill>
                  <a:schemeClr val="bg1"/>
                </a:solidFill>
                <a:latin typeface="Arial"/>
                <a:cs typeface="Arial"/>
                <a:sym typeface="Arial"/>
              </a:rPr>
              <a:t> </a:t>
            </a:r>
            <a:endParaRPr kumimoji="0" lang="cs-CZ" sz="1600" b="1" i="0" u="none" strike="noStrike" kern="0" cap="none" spc="0" normalizeH="0" baseline="0" noProof="0" dirty="0">
              <a:ln>
                <a:noFill/>
              </a:ln>
              <a:solidFill>
                <a:schemeClr val="bg1"/>
              </a:solidFill>
              <a:effectLst/>
              <a:uLnTx/>
              <a:uFillTx/>
              <a:latin typeface="Arial"/>
              <a:cs typeface="Arial"/>
              <a:sym typeface="Arial"/>
            </a:endParaRPr>
          </a:p>
          <a:p>
            <a:pPr marL="914400" lvl="1" indent="-323850" algn="just"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dirty="0">
              <a:ln>
                <a:noFill/>
              </a:ln>
              <a:solidFill>
                <a:schemeClr val="bg1"/>
              </a:solidFill>
              <a:effectLst/>
              <a:uLnTx/>
              <a:uFillTx/>
              <a:latin typeface="Arial"/>
              <a:cs typeface="Arial"/>
            </a:endParaRPr>
          </a:p>
          <a:p>
            <a:pPr marL="590550" lvl="1" algn="just" defTabSz="914400">
              <a:lnSpc>
                <a:spcPct val="200000"/>
              </a:lnSpc>
              <a:buClr>
                <a:schemeClr val="bg1"/>
              </a:buClr>
              <a:buSzPts val="1500"/>
              <a:defRPr/>
            </a:pP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https://eur-lex.europa.eu/</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legal-content</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/CS/TXT/PDF/?</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uri</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=CELEX:52021XC0916(03)&amp;</a:t>
            </a:r>
            <a:r>
              <a:rPr lang="cs-CZ" sz="1400" kern="0" dirty="0" err="1">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from</a:t>
            </a:r>
            <a:r>
              <a:rPr lang="cs-CZ" sz="14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=CS</a:t>
            </a:r>
            <a:r>
              <a:rPr lang="cs-CZ" sz="1400" kern="0" dirty="0">
                <a:solidFill>
                  <a:schemeClr val="bg1"/>
                </a:solidFill>
                <a:latin typeface="Arial"/>
                <a:cs typeface="Arial"/>
                <a:sym typeface="Arial"/>
              </a:rPr>
              <a:t>)</a:t>
            </a:r>
            <a:endParaRPr lang="cs-CZ" sz="1400" kern="0" dirty="0">
              <a:solidFill>
                <a:schemeClr val="bg1"/>
              </a:solidFill>
              <a:latin typeface="Arial"/>
              <a:cs typeface="Arial"/>
            </a:endParaRPr>
          </a:p>
          <a:p>
            <a:pPr marL="914400" lvl="1" indent="-323850" algn="just"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endParaRPr lang="cs-CZ" sz="1600" kern="0" dirty="0">
              <a:solidFill>
                <a:schemeClr val="bg1"/>
              </a:solidFill>
              <a:latin typeface="Arial"/>
              <a:cs typeface="Arial"/>
            </a:endParaRPr>
          </a:p>
          <a:p>
            <a:pPr marL="590550" lvl="1" algn="just" defTabSz="914400">
              <a:lnSpc>
                <a:spcPct val="200000"/>
              </a:lnSpc>
              <a:buClr>
                <a:schemeClr val="bg1"/>
              </a:buClr>
              <a:buSzPts val="1500"/>
              <a:defRPr/>
            </a:pPr>
            <a:r>
              <a:rPr lang="cs-CZ" sz="1400" kern="0" dirty="0">
                <a:solidFill>
                  <a:schemeClr val="bg1"/>
                </a:solidFill>
                <a:latin typeface="Arial"/>
                <a:cs typeface="Arial"/>
                <a:sym typeface="Arial"/>
                <a:hlinkClick r:id="rId4">
                  <a:extLst>
                    <a:ext uri="{A12FA001-AC4F-418D-AE19-62706E023703}">
                      <ahyp:hlinkClr xmlns:ahyp="http://schemas.microsoft.com/office/drawing/2018/hyperlinkcolor" val="tx"/>
                    </a:ext>
                  </a:extLst>
                </a:hlinkClick>
              </a:rPr>
              <a:t>https://www.shopcdv.cz/cs/audit-bezpecnosti-pozemnich-komunikaci</a:t>
            </a:r>
            <a:endParaRPr lang="cs-CZ" sz="1400" kern="0" dirty="0">
              <a:solidFill>
                <a:schemeClr val="bg1"/>
              </a:solidFill>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endParaRPr lang="cs-CZ" sz="1600" kern="0" dirty="0">
              <a:solidFill>
                <a:schemeClr val="bg1"/>
              </a:solidFill>
              <a:latin typeface="Arial"/>
              <a:cs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3"/>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3"/>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dirty="0">
                <a:solidFill>
                  <a:schemeClr val="bg1"/>
                </a:solidFill>
                <a:cs typeface="Arial"/>
              </a:rPr>
              <a:t>Mateřské školy</a:t>
            </a:r>
            <a:endParaRPr lang="cs-CZ" b="1" u="sng" dirty="0">
              <a:solidFill>
                <a:schemeClr val="bg1"/>
              </a:solidFill>
            </a:endParaRPr>
          </a:p>
          <a:p>
            <a:endParaRPr lang="cs-CZ" sz="1600" b="1" dirty="0">
              <a:solidFill>
                <a:schemeClr val="bg1"/>
              </a:solidFill>
            </a:endParaRPr>
          </a:p>
          <a:p>
            <a:pPr marL="285750" indent="-285750" algn="just">
              <a:buFont typeface="Arial"/>
              <a:buChar char="•"/>
            </a:pPr>
            <a:r>
              <a:rPr lang="cs-CZ" sz="1600" b="1" dirty="0">
                <a:solidFill>
                  <a:schemeClr val="bg1"/>
                </a:solidFill>
              </a:rPr>
              <a:t>Navyšování kapacit mateřských škol (MŠ) na území ORP s jejich nedostatečnou kapacitou </a:t>
            </a:r>
            <a:endParaRPr lang="cs-CZ" dirty="0">
              <a:solidFill>
                <a:schemeClr val="bg1"/>
              </a:solidFill>
              <a:cs typeface="Arial"/>
            </a:endParaRPr>
          </a:p>
          <a:p>
            <a:pPr algn="just"/>
            <a:endParaRPr lang="cs-CZ" sz="1600" b="1" dirty="0">
              <a:solidFill>
                <a:schemeClr val="bg1"/>
              </a:solidFill>
              <a:cs typeface="Arial" panose="020B0604020202020204"/>
            </a:endParaRP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endParaRPr lang="cs-CZ" sz="1600" dirty="0">
              <a:solidFill>
                <a:schemeClr val="bg1"/>
              </a:solidFill>
              <a:cs typeface="Arial"/>
            </a:endParaRPr>
          </a:p>
          <a:p>
            <a:pPr marL="0" lvl="0" indent="0" algn="just">
              <a:buNone/>
            </a:pPr>
            <a:endParaRPr lang="cs-CZ" sz="1600" b="1" dirty="0">
              <a:solidFill>
                <a:schemeClr val="bg1"/>
              </a:solidFill>
            </a:endParaRPr>
          </a:p>
          <a:p>
            <a:pPr marL="285750" lvl="0" indent="-285750" algn="just">
              <a:buFont typeface="Arial"/>
              <a:buChar char="•"/>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endParaRPr lang="cs-CZ" sz="1600" dirty="0">
              <a:solidFill>
                <a:schemeClr val="bg1"/>
              </a:solidFill>
              <a:cs typeface="Arial"/>
            </a:endParaRPr>
          </a:p>
          <a:p>
            <a:pPr algn="just"/>
            <a:endParaRPr lang="cs-CZ" sz="1600" dirty="0">
              <a:solidFill>
                <a:schemeClr val="bg1"/>
              </a:solidFill>
              <a:cs typeface="Arial"/>
            </a:endParaRP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a:t>
            </a:r>
            <a:br>
              <a:rPr lang="cs-CZ" sz="1600" dirty="0">
                <a:solidFill>
                  <a:schemeClr val="bg1"/>
                </a:solidFill>
              </a:rPr>
            </a:br>
            <a:r>
              <a:rPr lang="cs-CZ" sz="1600" dirty="0">
                <a:solidFill>
                  <a:schemeClr val="bg1"/>
                </a:solidFill>
              </a:rPr>
              <a:t>         	fungovat na základě výjimky krajské hygienické stanice</a:t>
            </a:r>
            <a:endParaRPr lang="cs-CZ" sz="1600" dirty="0">
              <a:solidFill>
                <a:schemeClr val="bg1"/>
              </a:solidFill>
              <a:cs typeface="Arial"/>
            </a:endParaRPr>
          </a:p>
          <a:p>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dirty="0">
                <a:solidFill>
                  <a:schemeClr val="bg1"/>
                </a:solidFill>
                <a:cs typeface="Arial"/>
              </a:rPr>
              <a:t>Základní školy </a:t>
            </a:r>
          </a:p>
          <a:p>
            <a:endParaRPr lang="cs-CZ" sz="1600" b="1" dirty="0">
              <a:solidFill>
                <a:schemeClr val="bg1"/>
              </a:solidFill>
            </a:endParaRPr>
          </a:p>
          <a:p>
            <a:pPr marL="285750" indent="-285750" algn="just">
              <a:buFont typeface="Arial"/>
              <a:buChar char="•"/>
            </a:pPr>
            <a:r>
              <a:rPr lang="cs-CZ" sz="1600" b="1" dirty="0">
                <a:solidFill>
                  <a:schemeClr val="bg1"/>
                </a:solidFill>
              </a:rPr>
              <a:t>Vybudování, modernizace a vybavení odborných učeben ve vazbě na přírodní vědy, polytechnické vzdělávání, cizí jazyky, práce s digitálními technologiemi</a:t>
            </a:r>
            <a:endParaRPr lang="cs-CZ" sz="1600" dirty="0">
              <a:solidFill>
                <a:schemeClr val="bg1"/>
              </a:solidFill>
              <a:cs typeface="Arial" panose="020B0604020202020204"/>
            </a:endParaRPr>
          </a:p>
          <a:p>
            <a:pPr algn="just"/>
            <a:r>
              <a:rPr lang="cs-CZ" sz="1400" dirty="0">
                <a:solidFill>
                  <a:schemeClr val="bg1"/>
                </a:solidFill>
                <a:ea typeface="+mn-lt"/>
                <a:cs typeface="+mn-lt"/>
              </a:rPr>
              <a:t>    </a:t>
            </a:r>
            <a:endParaRPr lang="cs-CZ" sz="1400" dirty="0">
              <a:solidFill>
                <a:schemeClr val="bg1"/>
              </a:solidFill>
              <a:cs typeface="Arial"/>
            </a:endParaRPr>
          </a:p>
          <a:p>
            <a:pPr marL="285750" indent="-285750" algn="just">
              <a:buFont typeface="Arial"/>
              <a:buChar char="•"/>
            </a:pPr>
            <a:r>
              <a:rPr lang="cs-CZ" sz="1600" b="1" dirty="0">
                <a:solidFill>
                  <a:schemeClr val="bg1"/>
                </a:solidFill>
              </a:rPr>
              <a:t>Budování vnitřní konektivity škol</a:t>
            </a:r>
            <a:endParaRPr lang="cs-CZ" sz="1600"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zázemí pro školní družiny a školní kluby</a:t>
            </a:r>
            <a:endParaRPr lang="cs-CZ" sz="1600" dirty="0">
              <a:solidFill>
                <a:schemeClr val="bg1"/>
              </a:solidFill>
              <a:cs typeface="Arial"/>
            </a:endParaRPr>
          </a:p>
          <a:p>
            <a:pPr marL="285750" indent="-285750" algn="just">
              <a:buFont typeface="Arial"/>
              <a:buChar char="•"/>
            </a:pPr>
            <a:endParaRPr lang="cs-CZ" sz="1600" b="1" dirty="0">
              <a:solidFill>
                <a:schemeClr val="bg1"/>
              </a:solidFill>
              <a:cs typeface="Arial"/>
            </a:endParaRPr>
          </a:p>
          <a:p>
            <a:pPr marL="285750" indent="-285750" algn="just">
              <a:buFont typeface="Arial"/>
              <a:buChar char="•"/>
            </a:pPr>
            <a:r>
              <a:rPr lang="cs-CZ" sz="1600" b="1" dirty="0">
                <a:solidFill>
                  <a:schemeClr val="bg1"/>
                </a:solidFill>
                <a:cs typeface="Arial"/>
              </a:rPr>
              <a:t>Doprovodná část projektu - budování a modernizace </a:t>
            </a:r>
            <a:r>
              <a:rPr lang="cs-CZ" sz="1600" dirty="0">
                <a:solidFill>
                  <a:schemeClr val="bg1"/>
                </a:solidFill>
                <a:ea typeface="+mn-lt"/>
                <a:cs typeface="+mn-lt"/>
              </a:rPr>
              <a:t>zázemí pro školská porad. pracoviště, žáky se speciálními </a:t>
            </a:r>
            <a:r>
              <a:rPr lang="cs-CZ" sz="1600" dirty="0" err="1">
                <a:solidFill>
                  <a:schemeClr val="bg1"/>
                </a:solidFill>
                <a:ea typeface="+mn-lt"/>
                <a:cs typeface="+mn-lt"/>
              </a:rPr>
              <a:t>vzděl</a:t>
            </a:r>
            <a:r>
              <a:rPr lang="cs-CZ" sz="1600" dirty="0">
                <a:solidFill>
                  <a:schemeClr val="bg1"/>
                </a:solidFill>
                <a:ea typeface="+mn-lt"/>
                <a:cs typeface="+mn-lt"/>
              </a:rPr>
              <a:t>. potřebami, pedagogické pracovníky, komunitní aktivity při ZŠ</a:t>
            </a:r>
            <a:endParaRPr lang="cs-CZ" sz="1600" b="1" dirty="0">
              <a:solidFill>
                <a:schemeClr val="bg1"/>
              </a:solidFill>
              <a:cs typeface="Arial"/>
            </a:endParaRPr>
          </a:p>
          <a:p>
            <a:pPr algn="just"/>
            <a:endParaRPr lang="cs-CZ" sz="1600" dirty="0">
              <a:solidFill>
                <a:schemeClr val="bg1"/>
              </a:solidFill>
              <a:cs typeface="Arial"/>
            </a:endParaRPr>
          </a:p>
          <a:p>
            <a:pPr algn="just"/>
            <a:r>
              <a:rPr lang="cs-CZ" sz="1600" dirty="0">
                <a:solidFill>
                  <a:schemeClr val="bg1"/>
                </a:solidFill>
                <a:cs typeface="Arial"/>
              </a:rPr>
              <a:t>  </a:t>
            </a:r>
            <a:r>
              <a:rPr lang="cs-CZ" sz="1600" u="sng" dirty="0">
                <a:solidFill>
                  <a:schemeClr val="bg1"/>
                </a:solidFill>
                <a:ea typeface="+mn-lt"/>
                <a:cs typeface="+mn-lt"/>
              </a:rPr>
              <a:t>Příklad: </a:t>
            </a:r>
            <a:r>
              <a:rPr lang="cs-CZ" sz="1600" dirty="0">
                <a:solidFill>
                  <a:schemeClr val="bg1"/>
                </a:solidFill>
                <a:ea typeface="+mn-lt"/>
                <a:cs typeface="+mn-lt"/>
              </a:rPr>
              <a:t>Přístavba ZŠ – učebna fyziky a chemie; modernizace prostor školní</a:t>
            </a:r>
            <a:br>
              <a:rPr lang="cs-CZ" sz="1600" dirty="0">
                <a:ea typeface="+mn-lt"/>
                <a:cs typeface="+mn-lt"/>
              </a:rPr>
            </a:br>
            <a:r>
              <a:rPr lang="cs-CZ" sz="1600" dirty="0">
                <a:solidFill>
                  <a:schemeClr val="bg1"/>
                </a:solidFill>
                <a:ea typeface="+mn-lt"/>
                <a:cs typeface="+mn-lt"/>
              </a:rPr>
              <a:t>                   družiny; rozvod a zabezpečení internetu v budově školy; sportovní hřiště </a:t>
            </a:r>
          </a:p>
          <a:p>
            <a:endParaRPr lang="cs-CZ" sz="1600" dirty="0">
              <a:solidFill>
                <a:schemeClr val="bg1"/>
              </a:solidFill>
              <a:ea typeface="+mn-lt"/>
              <a:cs typeface="+mn-lt"/>
            </a:endParaRPr>
          </a:p>
          <a:p>
            <a:endParaRPr lang="cs-CZ" sz="1600" dirty="0">
              <a:solidFill>
                <a:schemeClr val="bg1"/>
              </a:solidFill>
              <a:cs typeface="Arial"/>
            </a:endParaRPr>
          </a:p>
          <a:p>
            <a:endParaRPr lang="cs-CZ" sz="1600" dirty="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dirty="0">
                <a:solidFill>
                  <a:schemeClr val="bg1"/>
                </a:solidFill>
              </a:rPr>
              <a:t>Střední a vyšší odborné školy, konzervatoře</a:t>
            </a:r>
            <a:endParaRPr lang="cs-CZ" u="sng" dirty="0">
              <a:solidFill>
                <a:schemeClr val="bg1"/>
              </a:solidFill>
            </a:endParaRPr>
          </a:p>
          <a:p>
            <a:endParaRPr lang="cs-CZ" sz="1600" b="1" dirty="0">
              <a:solidFill>
                <a:schemeClr val="bg1"/>
              </a:solidFill>
            </a:endParaRPr>
          </a:p>
          <a:p>
            <a:pPr marL="285750" indent="-285750" algn="just">
              <a:buFont typeface="Arial"/>
              <a:buChar char="•"/>
            </a:pPr>
            <a:r>
              <a:rPr lang="cs-CZ" sz="1600" b="1" dirty="0">
                <a:solidFill>
                  <a:schemeClr val="bg1"/>
                </a:solidFill>
              </a:rPr>
              <a:t>Vybudování, modernizace a vybavení odborné učebny ve vazbě na odborné předměty (cizí jazyky, přírodní vědy, polytechnické obory, digitální technologie)</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vnitřní konektivity školy</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Budování zázemí školních klubů u víceletých gymnázií</a:t>
            </a:r>
            <a:endParaRPr lang="cs-CZ" b="1" dirty="0">
              <a:solidFill>
                <a:schemeClr val="bg1"/>
              </a:solidFill>
              <a:cs typeface="Arial" panose="020B0604020202020204"/>
            </a:endParaRPr>
          </a:p>
          <a:p>
            <a:pPr marL="285750" indent="-285750" algn="just">
              <a:buFont typeface="Arial"/>
              <a:buChar char="•"/>
            </a:pPr>
            <a:endParaRPr lang="cs-CZ" sz="1600" b="1" dirty="0">
              <a:solidFill>
                <a:schemeClr val="bg1"/>
              </a:solidFill>
              <a:cs typeface="Arial" panose="020B0604020202020204"/>
            </a:endParaRPr>
          </a:p>
          <a:p>
            <a:pPr marL="285750" indent="-285750" algn="just">
              <a:buFont typeface="Arial"/>
              <a:buChar char="•"/>
            </a:pPr>
            <a:r>
              <a:rPr lang="cs-CZ" sz="1600" b="1" dirty="0">
                <a:solidFill>
                  <a:schemeClr val="bg1"/>
                </a:solidFill>
              </a:rPr>
              <a:t>Doprovodná část projektu</a:t>
            </a:r>
            <a:r>
              <a:rPr lang="cs-CZ" sz="1600" dirty="0">
                <a:solidFill>
                  <a:schemeClr val="bg1"/>
                </a:solidFill>
              </a:rPr>
              <a:t> - budování a modernizace zázemí pro školská porad. pracoviště, komunitní aktivity při SŠ/VOŠ 	</a:t>
            </a:r>
            <a:endParaRPr lang="cs-CZ" dirty="0">
              <a:solidFill>
                <a:schemeClr val="bg1"/>
              </a:solidFill>
              <a:cs typeface="Arial"/>
            </a:endParaRPr>
          </a:p>
          <a:p>
            <a:pPr algn="just"/>
            <a:r>
              <a:rPr lang="cs-CZ" sz="1600" dirty="0">
                <a:solidFill>
                  <a:schemeClr val="bg1"/>
                </a:solidFill>
              </a:rPr>
              <a:t>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a:t>
            </a:r>
            <a:br>
              <a:rPr lang="cs-CZ" sz="1600" dirty="0">
                <a:solidFill>
                  <a:schemeClr val="bg1"/>
                </a:solidFill>
              </a:rPr>
            </a:br>
            <a:r>
              <a:rPr lang="cs-CZ" sz="1600" dirty="0">
                <a:solidFill>
                  <a:schemeClr val="bg1"/>
                </a:solidFill>
              </a:rPr>
              <a:t>                      rozvod a zabezpečení internetu v budově školy</a:t>
            </a:r>
            <a:endParaRPr lang="cs-CZ" sz="1600" dirty="0">
              <a:solidFill>
                <a:schemeClr val="bg1"/>
              </a:solidFill>
              <a:cs typeface="Arial"/>
            </a:endParaRP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Jsme konzultační místo pro vaše dotazy při přípravě projektů</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Pořádáme semináře pro žadatele a příjemce</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Po vydání právního aktu s vámi řešíme veškeré změny v</a:t>
            </a:r>
            <a:r>
              <a:rPr lang="cs-CZ" b="0" i="0" u="none" strike="noStrike" dirty="0">
                <a:solidFill>
                  <a:schemeClr val="bg1"/>
                </a:solidFill>
                <a:effectLst/>
                <a:latin typeface="Cambria" panose="02040503050406030204" pitchFamily="18" charset="0"/>
              </a:rPr>
              <a:t> </a:t>
            </a:r>
            <a:r>
              <a:rPr lang="cs-CZ" b="0" i="0" u="none" strike="noStrike" dirty="0">
                <a:solidFill>
                  <a:schemeClr val="bg1"/>
                </a:solidFill>
                <a:effectLst/>
                <a:latin typeface="Arial" panose="020B0604020202020204" pitchFamily="34" charset="0"/>
              </a:rPr>
              <a:t>projektu</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Administrujeme žádosti o platbu </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Kontrolujeme veřejné zakázky</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Provádíme kontrolu projektů v udržitelnosti</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cs-CZ"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marL="285750" indent="-285750" algn="just" fontAlgn="base">
              <a:lnSpc>
                <a:spcPts val="2700"/>
              </a:lnSpc>
              <a:buFont typeface="Arial" panose="020B0604020202020204" pitchFamily="34" charset="0"/>
              <a:buChar char="•"/>
            </a:pPr>
            <a:r>
              <a:rPr lang="pt-BR" b="0" i="0" u="none" strike="noStrike" dirty="0">
                <a:solidFill>
                  <a:schemeClr val="bg1"/>
                </a:solidFill>
                <a:effectLst/>
                <a:latin typeface="Arial" panose="020B0604020202020204" pitchFamily="34" charset="0"/>
              </a:rPr>
              <a:t>Podílíme se na nastavení nového </a:t>
            </a:r>
            <a:r>
              <a:rPr lang="cs-CZ" b="0" i="0" u="none" strike="noStrike" dirty="0">
                <a:solidFill>
                  <a:schemeClr val="bg1"/>
                </a:solidFill>
                <a:effectLst/>
                <a:latin typeface="Arial" panose="020B0604020202020204" pitchFamily="34" charset="0"/>
              </a:rPr>
              <a:t>období I</a:t>
            </a:r>
            <a:r>
              <a:rPr lang="pt-BR" b="0" i="0" u="none" strike="noStrike" dirty="0">
                <a:solidFill>
                  <a:schemeClr val="bg1"/>
                </a:solidFill>
                <a:effectLst/>
                <a:latin typeface="Arial" panose="020B0604020202020204" pitchFamily="34" charset="0"/>
              </a:rPr>
              <a:t>ROP 202</a:t>
            </a:r>
            <a:r>
              <a:rPr lang="cs-CZ" b="0" i="0" u="none" strike="noStrike" dirty="0">
                <a:solidFill>
                  <a:schemeClr val="bg1"/>
                </a:solidFill>
                <a:effectLst/>
                <a:latin typeface="Arial" panose="020B0604020202020204" pitchFamily="34" charset="0"/>
              </a:rPr>
              <a:t>1</a:t>
            </a:r>
            <a:r>
              <a:rPr lang="pt-BR" b="0" i="0" u="none" strike="noStrike" dirty="0">
                <a:solidFill>
                  <a:schemeClr val="bg1"/>
                </a:solidFill>
                <a:effectLst/>
                <a:latin typeface="Arial" panose="020B0604020202020204" pitchFamily="34" charset="0"/>
              </a:rPr>
              <a:t> - 2027</a:t>
            </a:r>
            <a:r>
              <a:rPr lang="en-US" b="0" i="0" dirty="0">
                <a:solidFill>
                  <a:schemeClr val="bg1"/>
                </a:solidFill>
                <a:effectLst/>
                <a:latin typeface="Arial" panose="020B0604020202020204" pitchFamily="34" charset="0"/>
              </a:rPr>
              <a:t>​</a:t>
            </a:r>
            <a:endParaRPr lang="en-US" dirty="0">
              <a:solidFill>
                <a:schemeClr val="bg1"/>
              </a:solidFill>
              <a:latin typeface="Arial" panose="020B0604020202020204" pitchFamily="34" charset="0"/>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rgbClr val="FFFFFF"/>
                </a:solidFill>
                <a:cs typeface="Segoe UI"/>
              </a:rPr>
              <a:t>Zájmové, neformální a celoživotní vzdělávání</a:t>
            </a:r>
            <a:endParaRPr lang="cs-CZ" dirty="0"/>
          </a:p>
          <a:p>
            <a:endParaRPr lang="cs-CZ" dirty="0">
              <a:solidFill>
                <a:srgbClr val="FFFFFF"/>
              </a:solidFill>
              <a:cs typeface="Segoe UI"/>
            </a:endParaRPr>
          </a:p>
          <a:p>
            <a:pPr marL="285750" indent="-285750" algn="just">
              <a:buFont typeface="Arial"/>
              <a:buChar char="•"/>
            </a:pPr>
            <a:r>
              <a:rPr lang="cs-CZ" dirty="0">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dirty="0">
              <a:cs typeface="Segoe UI"/>
            </a:endParaRPr>
          </a:p>
          <a:p>
            <a:pPr algn="just"/>
            <a:r>
              <a:rPr lang="cs-CZ" sz="1400" i="1" dirty="0">
                <a:solidFill>
                  <a:srgbClr val="FFFFFF"/>
                </a:solidFill>
                <a:cs typeface="Segoe UI"/>
              </a:rPr>
              <a:t>     (není určeno pro MŠ, ZŠ, SŠ/VOŠ, konzervatoře, školy dle § 16 odst. 9 školského zákona)</a:t>
            </a:r>
          </a:p>
          <a:p>
            <a:pPr algn="just"/>
            <a:endParaRPr lang="cs-CZ" u="sng" dirty="0">
              <a:solidFill>
                <a:srgbClr val="FFFFFF"/>
              </a:solidFill>
              <a:cs typeface="Segoe UI"/>
            </a:endParaRPr>
          </a:p>
          <a:p>
            <a:pPr algn="just"/>
            <a:r>
              <a:rPr lang="cs-CZ" dirty="0">
                <a:solidFill>
                  <a:srgbClr val="FFFFFF"/>
                </a:solidFill>
                <a:cs typeface="Segoe UI"/>
              </a:rPr>
              <a:t>    </a:t>
            </a:r>
            <a:r>
              <a:rPr lang="cs-CZ" u="sng" dirty="0">
                <a:solidFill>
                  <a:srgbClr val="FFFFFF"/>
                </a:solidFill>
                <a:cs typeface="Segoe UI"/>
              </a:rPr>
              <a:t>Příklad:</a:t>
            </a:r>
            <a:r>
              <a:rPr lang="cs-CZ" dirty="0">
                <a:solidFill>
                  <a:srgbClr val="FFFFFF"/>
                </a:solidFill>
                <a:cs typeface="Segoe UI"/>
              </a:rPr>
              <a:t> Technické dílny domu dětí a mládeže</a:t>
            </a:r>
            <a:r>
              <a:rPr lang="cs-CZ" dirty="0">
                <a:cs typeface="Segoe UI"/>
              </a:rPr>
              <a:t>​</a:t>
            </a:r>
            <a:endParaRPr lang="cs-CZ" dirty="0">
              <a:solidFill>
                <a:srgbClr val="FFFFFF"/>
              </a:solidFill>
              <a:cs typeface="Segoe UI"/>
            </a:endParaRPr>
          </a:p>
          <a:p>
            <a:pPr algn="just"/>
            <a:r>
              <a:rPr lang="cs-CZ" dirty="0">
                <a:cs typeface="Segoe UI"/>
              </a:rPr>
              <a:t>​</a:t>
            </a:r>
          </a:p>
          <a:p>
            <a:pPr algn="just"/>
            <a:r>
              <a:rPr lang="cs-CZ" b="1" dirty="0">
                <a:solidFill>
                  <a:srgbClr val="FFFFFF"/>
                </a:solidFill>
                <a:cs typeface="Segoe UI"/>
              </a:rPr>
              <a:t>Školská poradenská zařízení, speciální školy a střediska výchovné péče </a:t>
            </a:r>
          </a:p>
          <a:p>
            <a:pPr marL="285750" indent="-285750" algn="just">
              <a:buFont typeface="Arial"/>
              <a:buChar char="•"/>
            </a:pPr>
            <a:r>
              <a:rPr lang="cs-CZ" dirty="0">
                <a:solidFill>
                  <a:srgbClr val="FFFFFF"/>
                </a:solidFill>
                <a:cs typeface="Segoe UI"/>
              </a:rPr>
              <a:t> Vybudování, úpravy zázemí</a:t>
            </a:r>
            <a:r>
              <a:rPr lang="cs-CZ" dirty="0">
                <a:cs typeface="Segoe UI"/>
              </a:rPr>
              <a:t>​</a:t>
            </a:r>
            <a:endParaRPr lang="cs-CZ" dirty="0">
              <a:cs typeface="Arial" panose="020B0604020202020204"/>
            </a:endParaRPr>
          </a:p>
          <a:p>
            <a:pPr algn="just"/>
            <a:r>
              <a:rPr lang="cs-CZ" dirty="0">
                <a:solidFill>
                  <a:srgbClr val="FFFFFF"/>
                </a:solidFill>
                <a:cs typeface="Segoe UI"/>
              </a:rPr>
              <a:t> </a:t>
            </a:r>
            <a:r>
              <a:rPr lang="cs-CZ" u="sng" dirty="0">
                <a:solidFill>
                  <a:srgbClr val="FFFFFF"/>
                </a:solidFill>
                <a:cs typeface="Segoe UI"/>
              </a:rPr>
              <a:t>Příklad:</a:t>
            </a:r>
            <a:r>
              <a:rPr lang="cs-CZ" dirty="0">
                <a:solidFill>
                  <a:srgbClr val="FFFFFF"/>
                </a:solidFill>
                <a:cs typeface="Segoe UI"/>
              </a:rPr>
              <a:t> Modernizace střediska výchovné péče za účelem </a:t>
            </a:r>
            <a:br>
              <a:rPr lang="cs-CZ" dirty="0">
                <a:solidFill>
                  <a:srgbClr val="FFFFFF"/>
                </a:solidFill>
                <a:cs typeface="Segoe UI"/>
              </a:rPr>
            </a:br>
            <a:r>
              <a:rPr lang="cs-CZ" dirty="0">
                <a:solidFill>
                  <a:srgbClr val="FFFFFF"/>
                </a:solidFill>
                <a:cs typeface="Segoe UI"/>
              </a:rPr>
              <a:t>                  předcházení vzniku a rozvoje negativních projevů chování dětí</a:t>
            </a:r>
            <a:r>
              <a:rPr lang="cs-CZ" dirty="0">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2832057"/>
          </a:xfrm>
          <a:prstGeom prst="rect">
            <a:avLst/>
          </a:prstGeom>
          <a:noFill/>
        </p:spPr>
        <p:txBody>
          <a:bodyPr wrap="square">
            <a:spAutoFit/>
          </a:bodyPr>
          <a:lstStyle/>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just" defTabSz="914400" rtl="0" eaLnBrk="1" fontAlgn="auto" latinLnBrk="0" hangingPunct="1">
              <a:lnSpc>
                <a:spcPts val="24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gn="just">
              <a:lnSpc>
                <a:spcPct val="150000"/>
              </a:lnSpc>
              <a:buFont typeface="Arial" panose="020B0604020202020204" pitchFamily="34" charset="0"/>
              <a:buChar char="•"/>
            </a:pPr>
            <a:r>
              <a:rPr lang="cs-CZ" sz="1600" dirty="0">
                <a:solidFill>
                  <a:schemeClr val="bg1"/>
                </a:solidFill>
              </a:rPr>
              <a:t>U individuálních výzev na „navyšování  kapacit mateřských škol“ bude závazný při vyhlášení výzvy materiál MŠMT s názvem </a:t>
            </a:r>
            <a:r>
              <a:rPr lang="cs-CZ" sz="1600" b="1" dirty="0">
                <a:solidFill>
                  <a:schemeClr val="accent1">
                    <a:lumMod val="60000"/>
                    <a:lumOff val="40000"/>
                  </a:schemeClr>
                </a:solidFill>
              </a:rPr>
              <a:t>„</a:t>
            </a:r>
            <a:r>
              <a:rPr lang="cs-CZ" sz="1600" b="1"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Demografická predikce pro oblast kapacit MŠ</a:t>
            </a:r>
            <a:r>
              <a:rPr lang="cs-CZ" sz="1600" b="1" dirty="0">
                <a:solidFill>
                  <a:schemeClr val="accent1">
                    <a:lumMod val="60000"/>
                    <a:lumOff val="40000"/>
                  </a:schemeClr>
                </a:solidFill>
              </a:rPr>
              <a:t>“</a:t>
            </a:r>
            <a:r>
              <a:rPr lang="cs-CZ" sz="1600" dirty="0">
                <a:solidFill>
                  <a:schemeClr val="bg1"/>
                </a:solidFill>
              </a:rPr>
              <a:t>; podpořeny budou ORP se skóre rizika 6 a vyšší</a:t>
            </a:r>
          </a:p>
          <a:p>
            <a:pPr marL="213995" indent="-213995" algn="just">
              <a:lnSpc>
                <a:spcPct val="150000"/>
              </a:lnSpc>
              <a:buFont typeface="Arial" panose="020B0604020202020204" pitchFamily="34" charset="0"/>
              <a:buChar char="•"/>
            </a:pPr>
            <a:r>
              <a:rPr lang="cs-CZ" sz="1600" dirty="0">
                <a:solidFill>
                  <a:schemeClr val="bg1"/>
                </a:solidFill>
              </a:rPr>
              <a:t>Parametry pro bezbariérovost škol by měly být shodné s obdobím 2014–2020</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dirty="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dirty="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3"/>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3"/>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gn="just">
              <a:lnSpc>
                <a:spcPts val="3100"/>
              </a:lnSpc>
            </a:pPr>
            <a:r>
              <a:rPr lang="cs-CZ" b="1" dirty="0">
                <a:solidFill>
                  <a:schemeClr val="bg1"/>
                </a:solidFill>
                <a:cs typeface="Arial" panose="020B0604020202020204"/>
              </a:rPr>
              <a:t>Infrastruktura sociálních služeb</a:t>
            </a:r>
          </a:p>
          <a:p>
            <a:pPr marL="213995" indent="-213995" algn="just">
              <a:lnSpc>
                <a:spcPts val="3100"/>
              </a:lnSpc>
              <a:buFont typeface="Arial" pitchFamily="34" charset="0"/>
              <a:buChar char="•"/>
            </a:pPr>
            <a:r>
              <a:rPr lang="cs-CZ" sz="1600" dirty="0">
                <a:solidFill>
                  <a:schemeClr val="bg1"/>
                </a:solidFill>
              </a:rPr>
              <a:t>Soulad  projektu s Národní strategií rozvoje sociálních služeb</a:t>
            </a:r>
            <a:endParaRPr lang="cs-CZ" dirty="0">
              <a:solidFill>
                <a:schemeClr val="bg1"/>
              </a:solidFill>
            </a:endParaRPr>
          </a:p>
          <a:p>
            <a:pPr marL="213995" indent="-213995" algn="just">
              <a:lnSpc>
                <a:spcPts val="3100"/>
              </a:lnSpc>
              <a:buFont typeface="Arial" pitchFamily="34" charset="0"/>
              <a:buChar char="•"/>
            </a:pPr>
            <a:r>
              <a:rPr lang="cs-CZ" sz="1600" dirty="0">
                <a:solidFill>
                  <a:schemeClr val="bg1"/>
                </a:solidFill>
              </a:rPr>
              <a:t>Soulad projektu se </a:t>
            </a:r>
            <a:r>
              <a:rPr lang="cs-CZ" sz="1600" dirty="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dirty="0">
              <a:solidFill>
                <a:schemeClr val="bg1"/>
              </a:solidFill>
              <a:cs typeface="Arial"/>
            </a:endParaRPr>
          </a:p>
          <a:p>
            <a:pPr marL="213995" indent="-213995" algn="just">
              <a:lnSpc>
                <a:spcPts val="3100"/>
              </a:lnSpc>
              <a:buFont typeface="Arial" pitchFamily="34" charset="0"/>
              <a:buChar char="•"/>
            </a:pPr>
            <a:r>
              <a:rPr lang="cs-CZ" sz="1600" dirty="0">
                <a:solidFill>
                  <a:schemeClr val="bg1"/>
                </a:solidFill>
                <a:cs typeface="Arial"/>
              </a:rPr>
              <a:t>K projektu bylo doloženo souhlasné stanovisko subjektu, který vydal komunitní/krajský střednědobý plán rozvoje sociálních služeb</a:t>
            </a:r>
          </a:p>
          <a:p>
            <a:pPr marL="213995" indent="-213995" algn="just">
              <a:lnSpc>
                <a:spcPts val="3100"/>
              </a:lnSpc>
              <a:buFont typeface="Arial" pitchFamily="34" charset="0"/>
              <a:buChar char="•"/>
            </a:pPr>
            <a:r>
              <a:rPr lang="cs-CZ" sz="1600" dirty="0">
                <a:solidFill>
                  <a:schemeClr val="bg1"/>
                </a:solidFill>
                <a:cs typeface="Arial"/>
              </a:rPr>
              <a:t>Projekt má vazbu na schválený strategický dokument obce zpracovaný dle metodiky KPSV+</a:t>
            </a:r>
          </a:p>
          <a:p>
            <a:pPr>
              <a:lnSpc>
                <a:spcPts val="3100"/>
              </a:lnSpc>
            </a:pPr>
            <a:endParaRPr lang="cs-CZ" sz="1600" i="1" dirty="0">
              <a:solidFill>
                <a:schemeClr val="bg1"/>
              </a:solidFill>
              <a:cs typeface="Arial"/>
            </a:endParaRPr>
          </a:p>
          <a:p>
            <a:pPr>
              <a:lnSpc>
                <a:spcPts val="31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endParaRPr lang="en-US" dirty="0"/>
          </a:p>
        </p:txBody>
      </p:sp>
      <p:sp>
        <p:nvSpPr>
          <p:cNvPr id="3" name="TextovéPole 2">
            <a:extLst>
              <a:ext uri="{FF2B5EF4-FFF2-40B4-BE49-F238E27FC236}">
                <a16:creationId xmlns:a16="http://schemas.microsoft.com/office/drawing/2014/main" id="{010ACE96-DE7E-70EE-D377-978E1137A4ED}"/>
              </a:ext>
            </a:extLst>
          </p:cNvPr>
          <p:cNvSpPr txBox="1"/>
          <p:nvPr/>
        </p:nvSpPr>
        <p:spPr>
          <a:xfrm>
            <a:off x="988663" y="2064806"/>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chemeClr val="bg1"/>
                </a:solidFill>
                <a:ea typeface="+mn-lt"/>
                <a:cs typeface="+mn-lt"/>
              </a:rPr>
              <a:t>Deinstitucionalizace sociálních služeb</a:t>
            </a:r>
          </a:p>
          <a:p>
            <a:endParaRPr lang="cs-CZ" b="1" dirty="0">
              <a:solidFill>
                <a:schemeClr val="bg1"/>
              </a:solidFill>
              <a:cs typeface="Arial"/>
            </a:endParaRPr>
          </a:p>
          <a:p>
            <a:pPr marL="285750" indent="-285750" algn="just">
              <a:lnSpc>
                <a:spcPct val="150000"/>
              </a:lnSpc>
              <a:buFont typeface="Arial"/>
              <a:buChar char="•"/>
            </a:pPr>
            <a:r>
              <a:rPr lang="cs-CZ" sz="1600" dirty="0">
                <a:solidFill>
                  <a:schemeClr val="bg1"/>
                </a:solidFill>
                <a:cs typeface="Arial"/>
              </a:rPr>
              <a:t>Soulad s Národní strategií rozvoje sociálních služeb 2016 – 2025</a:t>
            </a:r>
          </a:p>
          <a:p>
            <a:pPr marL="285750" indent="-285750" algn="just">
              <a:lnSpc>
                <a:spcPct val="150000"/>
              </a:lnSpc>
              <a:buFont typeface="Arial"/>
              <a:buChar char="•"/>
            </a:pPr>
            <a:r>
              <a:rPr lang="cs-CZ" sz="1600" dirty="0">
                <a:solidFill>
                  <a:schemeClr val="bg1"/>
                </a:solidFill>
                <a:cs typeface="Arial"/>
              </a:rPr>
              <a:t>Soulad s komunitním plánem nebo s krajským střednědobým plánem rozvoje sociálních služeb</a:t>
            </a:r>
          </a:p>
          <a:p>
            <a:pPr marL="285750" indent="-285750" algn="just">
              <a:lnSpc>
                <a:spcPct val="150000"/>
              </a:lnSpc>
              <a:buFont typeface="Arial"/>
              <a:buChar char="•"/>
            </a:pPr>
            <a:r>
              <a:rPr lang="cs-CZ" sz="1600" dirty="0">
                <a:solidFill>
                  <a:schemeClr val="bg1"/>
                </a:solidFill>
                <a:ea typeface="+mn-lt"/>
                <a:cs typeface="+mn-lt"/>
              </a:rPr>
              <a:t>K projektu bylo doloženo souhlasné stanovisko subjektu, který vydal komunitní/krajský střednědobý plán rozvoje sociálních služeb</a:t>
            </a:r>
          </a:p>
          <a:p>
            <a:pPr marL="285750" indent="-285750" algn="just">
              <a:lnSpc>
                <a:spcPct val="150000"/>
              </a:lnSpc>
              <a:buFont typeface="Arial"/>
              <a:buChar char="•"/>
            </a:pPr>
            <a:r>
              <a:rPr lang="cs-CZ" sz="1600" dirty="0">
                <a:solidFill>
                  <a:schemeClr val="bg1"/>
                </a:solidFill>
                <a:cs typeface="Arial"/>
              </a:rPr>
              <a:t>Deinstitucionalizace má schválený transformační plán</a:t>
            </a:r>
          </a:p>
          <a:p>
            <a:pPr marL="285750" indent="-285750" algn="just">
              <a:lnSpc>
                <a:spcPct val="150000"/>
              </a:lnSpc>
              <a:buFont typeface="Arial"/>
              <a:buChar char="•"/>
            </a:pPr>
            <a:r>
              <a:rPr lang="cs-CZ" sz="1600" dirty="0">
                <a:solidFill>
                  <a:schemeClr val="bg1"/>
                </a:solidFill>
                <a:cs typeface="Arial"/>
              </a:rPr>
              <a:t>Soulad s Regionálním akčním plánem</a:t>
            </a:r>
          </a:p>
          <a:p>
            <a:pPr marL="285750" indent="-285750" algn="just">
              <a:lnSpc>
                <a:spcPct val="150000"/>
              </a:lnSpc>
              <a:buFont typeface="Arial"/>
              <a:buChar char="•"/>
            </a:pPr>
            <a:r>
              <a:rPr lang="cs-CZ" sz="1600" dirty="0">
                <a:solidFill>
                  <a:schemeClr val="bg1"/>
                </a:solidFill>
                <a:cs typeface="Arial"/>
              </a:rPr>
              <a:t>Projekt má souhlasné stanovisko MPSV</a:t>
            </a:r>
          </a:p>
          <a:p>
            <a:pPr>
              <a:lnSpc>
                <a:spcPct val="150000"/>
              </a:lnSpc>
            </a:pPr>
            <a:endParaRPr lang="cs-CZ" sz="1600" dirty="0">
              <a:solidFill>
                <a:schemeClr val="bg1"/>
              </a:solidFill>
              <a:cs typeface="Arial"/>
            </a:endParaRPr>
          </a:p>
          <a:p>
            <a:pPr>
              <a:lnSpc>
                <a:spcPct val="150000"/>
              </a:lnSpc>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pPr algn="l"/>
            <a:r>
              <a:rPr lang="cs-CZ" dirty="0"/>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endParaRPr lang="en-US" dirty="0"/>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chemeClr val="bg1"/>
                </a:solidFill>
                <a:ea typeface="+mn-lt"/>
                <a:cs typeface="+mn-lt"/>
              </a:rPr>
              <a:t>Sociální bydlení</a:t>
            </a:r>
          </a:p>
          <a:p>
            <a:endParaRPr lang="cs-CZ" b="1" dirty="0">
              <a:solidFill>
                <a:schemeClr val="bg1"/>
              </a:solidFill>
              <a:cs typeface="Arial"/>
            </a:endParaRPr>
          </a:p>
          <a:p>
            <a:pPr marL="285750" indent="-285750" algn="just">
              <a:lnSpc>
                <a:spcPct val="150000"/>
              </a:lnSpc>
              <a:buFont typeface="Arial"/>
              <a:buChar char="•"/>
            </a:pPr>
            <a:r>
              <a:rPr lang="cs-CZ" sz="1600" dirty="0">
                <a:solidFill>
                  <a:schemeClr val="bg1"/>
                </a:solidFill>
                <a:cs typeface="Arial"/>
              </a:rPr>
              <a:t>Souhlas obce s realizací projektu sociálního bydlení osvědčující také budoucí spolupráci obce se žadatelem</a:t>
            </a:r>
          </a:p>
          <a:p>
            <a:pPr marL="285750" indent="-285750" algn="just">
              <a:lnSpc>
                <a:spcPct val="150000"/>
              </a:lnSpc>
              <a:buFont typeface="Arial"/>
              <a:buChar char="•"/>
            </a:pPr>
            <a:r>
              <a:rPr lang="cs-CZ" sz="1600" dirty="0">
                <a:solidFill>
                  <a:schemeClr val="bg1"/>
                </a:solidFill>
                <a:cs typeface="Arial"/>
              </a:rPr>
              <a:t>Projekt splňuje parametry SB v IROP:</a:t>
            </a:r>
          </a:p>
          <a:p>
            <a:pPr algn="just">
              <a:lnSpc>
                <a:spcPct val="150000"/>
              </a:lnSpc>
            </a:pPr>
            <a:r>
              <a:rPr lang="cs-CZ" sz="1600" dirty="0">
                <a:solidFill>
                  <a:schemeClr val="bg1"/>
                </a:solidFill>
                <a:cs typeface="Arial"/>
              </a:rPr>
              <a:t>	- stavebně technické parametry dané stavebními předpisy</a:t>
            </a:r>
          </a:p>
          <a:p>
            <a:pPr algn="just">
              <a:lnSpc>
                <a:spcPct val="150000"/>
              </a:lnSpc>
            </a:pPr>
            <a:r>
              <a:rPr lang="cs-CZ" sz="1600" dirty="0">
                <a:solidFill>
                  <a:schemeClr val="bg1"/>
                </a:solidFill>
                <a:cs typeface="Arial"/>
              </a:rPr>
              <a:t>	- umístění v lokalitě s dostupným občanským vybavením, s dostupností 	   veřejné dopravy</a:t>
            </a:r>
          </a:p>
          <a:p>
            <a:pPr algn="just">
              <a:lnSpc>
                <a:spcPct val="150000"/>
              </a:lnSpc>
            </a:pPr>
            <a:r>
              <a:rPr lang="cs-CZ" sz="1600" dirty="0">
                <a:solidFill>
                  <a:schemeClr val="bg1"/>
                </a:solidFill>
                <a:cs typeface="Arial"/>
              </a:rPr>
              <a:t>	- určeno osobám v bytové nouzi dle typologie ETHOS</a:t>
            </a:r>
          </a:p>
          <a:p>
            <a:pPr algn="just">
              <a:lnSpc>
                <a:spcPct val="150000"/>
              </a:lnSpc>
            </a:pPr>
            <a:r>
              <a:rPr lang="cs-CZ" sz="1600" dirty="0">
                <a:solidFill>
                  <a:schemeClr val="bg1"/>
                </a:solidFill>
                <a:cs typeface="Arial"/>
              </a:rPr>
              <a:t>	- pořizovací náklady nesmí přesáhnout limit stanovený ve výzvě</a:t>
            </a:r>
          </a:p>
          <a:p>
            <a:pPr>
              <a:lnSpc>
                <a:spcPct val="150000"/>
              </a:lnSpc>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pPr algn="l"/>
            <a:r>
              <a:rPr lang="cs-CZ" dirty="0"/>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gn="just">
              <a:lnSpc>
                <a:spcPts val="2200"/>
              </a:lnSpc>
              <a:buFont typeface="Arial" pitchFamily="34" charset="0"/>
              <a:buChar char="•"/>
            </a:pPr>
            <a:r>
              <a:rPr lang="cs-CZ" sz="1600" dirty="0">
                <a:solidFill>
                  <a:schemeClr val="bg1"/>
                </a:solidFill>
              </a:rPr>
              <a:t>Žadatel u SB, který je NNO, doloží, že  minimálně 5 let bezprostředně před podáním žádosti nepřetržitě poskytoval sociální službu nebo úspěšně realizoval projekt sociálního bydlení v Operačním programu Zaměstnanost </a:t>
            </a:r>
            <a:endParaRPr lang="cs-CZ" dirty="0">
              <a:solidFill>
                <a:schemeClr val="bg1"/>
              </a:solidFil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V IROP II bude možné u SB uzavřít nájemní smlouvu i s osobou 65+</a:t>
            </a:r>
            <a:endParaRPr lang="cs-CZ" sz="1600" dirty="0">
              <a:solidFill>
                <a:schemeClr val="bg1"/>
              </a:solidFill>
              <a:cs typeface="Arial"/>
            </a:endParaRPr>
          </a:p>
          <a:p>
            <a:pPr algn="just">
              <a:lnSpc>
                <a:spcPts val="2200"/>
              </a:lnSpc>
            </a:pPr>
            <a:endParaRPr lang="cs-CZ" sz="1600" dirty="0">
              <a:solidFill>
                <a:schemeClr val="bg1"/>
              </a:solidFill>
              <a:cs typeface="Arial"/>
            </a:endParaRPr>
          </a:p>
          <a:p>
            <a:pPr marL="213995" indent="-213995" algn="just">
              <a:lnSpc>
                <a:spcPts val="2200"/>
              </a:lnSpc>
              <a:buFont typeface="Arial" pitchFamily="34" charset="0"/>
              <a:buChar char="•"/>
            </a:pPr>
            <a:r>
              <a:rPr lang="cs-CZ" sz="1600" dirty="0">
                <a:solidFill>
                  <a:schemeClr val="bg1"/>
                </a:solidFill>
                <a:cs typeface="Arial"/>
              </a:rPr>
              <a:t>U projektu sociálního bydlení 20-letá udržitelnost </a:t>
            </a: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dirty="0">
              <a:solidFill>
                <a:schemeClr val="bg1"/>
              </a:solidFill>
              <a:cs typeface="Arial"/>
            </a:endParaRPr>
          </a:p>
          <a:p>
            <a:pPr marL="213995" indent="-213995">
              <a:lnSpc>
                <a:spcPct val="150000"/>
              </a:lnSpc>
            </a:pPr>
            <a:endParaRPr lang="cs-CZ" sz="1600" dirty="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a:t>
            </a:r>
            <a:r>
              <a:rPr lang="cs-CZ" sz="3200" b="1" dirty="0">
                <a:solidFill>
                  <a:schemeClr val="bg1"/>
                </a:solidFill>
                <a:latin typeface="Arial" panose="020B0604020202020204" pitchFamily="34" charset="0"/>
              </a:rPr>
              <a:t>Zlínský</a:t>
            </a:r>
            <a:r>
              <a:rPr lang="cs-CZ" sz="3200" b="1" i="0" dirty="0">
                <a:solidFill>
                  <a:schemeClr val="bg1"/>
                </a:solidFill>
                <a:effectLst/>
                <a:latin typeface="Arial" panose="020B0604020202020204" pitchFamily="34" charset="0"/>
              </a:rPr>
              <a:t>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J. A. Bati 5648, 760 01 Zlín</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2684697718"/>
              </p:ext>
            </p:extLst>
          </p:nvPr>
        </p:nvGraphicFramePr>
        <p:xfrm>
          <a:off x="656468" y="2059764"/>
          <a:ext cx="4921006" cy="3946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ázek 2" descr="Obsah obrázku exteriér, budova, obloha, město&#10;&#10;Popis byl vytvořen automaticky">
            <a:extLst>
              <a:ext uri="{FF2B5EF4-FFF2-40B4-BE49-F238E27FC236}">
                <a16:creationId xmlns:a16="http://schemas.microsoft.com/office/drawing/2014/main" id="{AA1BE374-18EA-45E6-A81A-99436A77C3CA}"/>
              </a:ext>
            </a:extLst>
          </p:cNvPr>
          <p:cNvPicPr>
            <a:picLocks noChangeAspect="1"/>
          </p:cNvPicPr>
          <p:nvPr/>
        </p:nvPicPr>
        <p:blipFill>
          <a:blip r:embed="rId8"/>
          <a:stretch>
            <a:fillRect/>
          </a:stretch>
        </p:blipFill>
        <p:spPr>
          <a:xfrm>
            <a:off x="5820549" y="2059764"/>
            <a:ext cx="2994978" cy="3429000"/>
          </a:xfrm>
          <a:prstGeom prst="rect">
            <a:avLst/>
          </a:prstGeom>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gn="just">
              <a:lnSpc>
                <a:spcPts val="2200"/>
              </a:lnSpc>
              <a:buFont typeface="Arial" pitchFamily="34" charset="0"/>
              <a:buChar char="•"/>
            </a:pPr>
            <a:r>
              <a:rPr lang="cs-CZ" sz="1600" dirty="0">
                <a:solidFill>
                  <a:schemeClr val="bg1"/>
                </a:solidFill>
              </a:rPr>
              <a:t>Sociálně zdravotní služby nelze podpořit v SC 4.2 (jedná se o rozdílné SC, ale je možné rozdělit do dvou projektů)</a:t>
            </a:r>
            <a:endParaRPr lang="cs-CZ" dirty="0">
              <a:solidFill>
                <a:schemeClr val="bg1"/>
              </a:solidFil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V případě pobytových služeb péče spojených se zázemím pro ambulantní či terénní služby je zatím dohoda, že by se vše platilo z NPO.</a:t>
            </a:r>
          </a:p>
          <a:p>
            <a:pPr algn="just">
              <a:lnSpc>
                <a:spcPts val="2200"/>
              </a:lnSpc>
            </a:pPr>
            <a:endParaRPr lang="cs-CZ" sz="1600" dirty="0">
              <a:solidFill>
                <a:schemeClr val="bg1"/>
              </a:solidFill>
              <a:cs typeface="Arial" panose="020B0604020202020204"/>
            </a:endParaRPr>
          </a:p>
          <a:p>
            <a:pPr marL="213995" indent="-213995" algn="just">
              <a:lnSpc>
                <a:spcPts val="2200"/>
              </a:lnSpc>
              <a:buFont typeface="Arial" pitchFamily="34" charset="0"/>
              <a:buChar char="•"/>
            </a:pPr>
            <a:r>
              <a:rPr lang="cs-CZ" sz="1600" dirty="0">
                <a:solidFill>
                  <a:schemeClr val="bg1"/>
                </a:solidFill>
              </a:rPr>
              <a:t>Deinstitucionalizace (DI) – EK podmiňuje schválením Akčního plánu DI Vládou ČR – bude cca červen až září, pak mohou být vyhlášeny výzvy v IROP na DI</a:t>
            </a:r>
            <a:endParaRPr lang="cs-CZ" sz="1600" dirty="0">
              <a:solidFill>
                <a:schemeClr val="bg1"/>
              </a:solidFill>
              <a:cs typeface="Arial"/>
            </a:endParaRPr>
          </a:p>
          <a:p>
            <a:pPr algn="just">
              <a:lnSpc>
                <a:spcPts val="2200"/>
              </a:lnSpc>
            </a:pPr>
            <a:endParaRPr lang="cs-CZ" sz="1600" dirty="0">
              <a:solidFill>
                <a:schemeClr val="bg1"/>
              </a:solidFill>
            </a:endParaRPr>
          </a:p>
          <a:p>
            <a:pPr marL="213995" indent="-213995" algn="just">
              <a:lnSpc>
                <a:spcPts val="2200"/>
              </a:lnSpc>
              <a:buFont typeface="Arial" pitchFamily="34" charset="0"/>
              <a:buChar char="•"/>
            </a:pPr>
            <a:r>
              <a:rPr lang="cs-CZ" sz="1600" dirty="0">
                <a:solidFill>
                  <a:schemeClr val="bg1"/>
                </a:solidFill>
              </a:rPr>
              <a:t>Rozdělení alokace na služby a DI – pro DI je částka v KČ zafixovaná v RAP, zbývající alokace na služby se přepočítává podle aktuálního kurzu</a:t>
            </a:r>
            <a:endParaRPr lang="cs-CZ" sz="1600" dirty="0">
              <a:solidFill>
                <a:schemeClr val="bg1"/>
              </a:solidFill>
              <a:cs typeface="Arial"/>
            </a:endParaRPr>
          </a:p>
          <a:p>
            <a:pPr algn="just">
              <a:lnSpc>
                <a:spcPts val="2200"/>
              </a:lnSpc>
            </a:pPr>
            <a:endParaRPr lang="cs-CZ" sz="1600" dirty="0">
              <a:solidFill>
                <a:schemeClr val="bg1"/>
              </a:solidFill>
              <a:cs typeface="Arial"/>
            </a:endParaRPr>
          </a:p>
          <a:p>
            <a:pPr marL="285750" indent="-285750">
              <a:lnSpc>
                <a:spcPts val="2200"/>
              </a:lnSpc>
              <a:buFont typeface="Arial"/>
              <a:buChar char="•"/>
            </a:pPr>
            <a:endParaRPr lang="cs-CZ" sz="1600" dirty="0">
              <a:solidFill>
                <a:schemeClr val="bg1"/>
              </a:solidFill>
              <a:cs typeface="Arial"/>
            </a:endParaRPr>
          </a:p>
          <a:p>
            <a:pPr>
              <a:lnSpc>
                <a:spcPts val="2200"/>
              </a:lnSpc>
            </a:pPr>
            <a:endParaRPr lang="cs-CZ" sz="1600" dirty="0">
              <a:solidFill>
                <a:schemeClr val="bg1"/>
              </a:solidFill>
              <a:cs typeface="Arial"/>
            </a:endParaRPr>
          </a:p>
          <a:p>
            <a:pPr marL="213995" indent="-213995">
              <a:lnSpc>
                <a:spcPct val="1500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71</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lgn="just">
              <a:buFont typeface="Arial"/>
              <a:buChar char="•"/>
            </a:pPr>
            <a:r>
              <a:rPr lang="cs-CZ" sz="1600" dirty="0">
                <a:solidFill>
                  <a:schemeClr val="bg1"/>
                </a:solidFill>
                <a:ea typeface="+mn-lt"/>
                <a:cs typeface="+mn-lt"/>
              </a:rPr>
              <a:t>Nově mohou žádat do SB i kraje</a:t>
            </a:r>
            <a:endParaRPr lang="cs-CZ" dirty="0">
              <a:solidFill>
                <a:schemeClr val="bg1"/>
              </a:solidFill>
              <a:cs typeface="Arial" panose="020B0604020202020204"/>
            </a:endParaRP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Bude způsobilé i pořízení nezbytně nutného nábytku do SB</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Není možné podpořit projekt, jehož realizací by se stávající nájemci stali podporovanou cílovou skupinou</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Předmětem jednání je případné snížení max. počtu sociálních bytů v bytovém domě (nyní 12 bytů a podíl 20 %)</a:t>
            </a:r>
          </a:p>
          <a:p>
            <a:pPr algn="just"/>
            <a:endParaRPr lang="cs-CZ" sz="1600" dirty="0">
              <a:solidFill>
                <a:schemeClr val="bg1"/>
              </a:solidFill>
              <a:cs typeface="Arial" panose="020B0604020202020204"/>
            </a:endParaRPr>
          </a:p>
          <a:p>
            <a:pPr marL="285750" indent="-285750" algn="just">
              <a:buFont typeface="Arial"/>
              <a:buChar char="•"/>
            </a:pPr>
            <a:r>
              <a:rPr lang="cs-CZ" sz="1600" dirty="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dirty="0">
              <a:solidFill>
                <a:schemeClr val="bg1"/>
              </a:solidFill>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a:p>
            <a:pPr marL="213995" indent="-213995">
              <a:lnSpc>
                <a:spcPct val="150000"/>
              </a:lnSpc>
            </a:pPr>
            <a:endParaRPr lang="cs-CZ" sz="1600" dirty="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3"/>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3"/>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139834"/>
          </a:xfrm>
          <a:prstGeom prst="rect">
            <a:avLst/>
          </a:prstGeom>
          <a:noFill/>
        </p:spPr>
        <p:txBody>
          <a:bodyPr wrap="square">
            <a:spAutoFit/>
          </a:bodyPr>
          <a:lstStyle/>
          <a:p>
            <a:pPr marL="0" lvl="0" indent="0" algn="just">
              <a:lnSpc>
                <a:spcPct val="150000"/>
              </a:lnSpc>
              <a:buNone/>
            </a:pPr>
            <a:r>
              <a:rPr lang="cs-CZ" sz="1800" b="1" dirty="0">
                <a:solidFill>
                  <a:schemeClr val="bg1"/>
                </a:solidFill>
              </a:rPr>
              <a:t>Primární péče – vznik a modernizace urgentních příjmů</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(příjmová část, ambulantní část, expektační 	lůžková část, resuscitační a intenzivní lůžková část).</a:t>
            </a:r>
          </a:p>
          <a:p>
            <a:pPr marL="0" indent="0" algn="just">
              <a:lnSpc>
                <a:spcPct val="150000"/>
              </a:lnSpc>
              <a:buNone/>
            </a:pPr>
            <a:endParaRPr lang="cs-CZ" sz="1800" b="1" dirty="0">
              <a:solidFill>
                <a:schemeClr val="bg1"/>
              </a:solidFill>
            </a:endParaRPr>
          </a:p>
          <a:p>
            <a:pPr marL="0" indent="0" algn="just">
              <a:lnSpc>
                <a:spcPct val="150000"/>
              </a:lnSpc>
              <a:buNone/>
            </a:pPr>
            <a:r>
              <a:rPr lang="cs-CZ" sz="1800" b="1" dirty="0">
                <a:solidFill>
                  <a:schemeClr val="bg1"/>
                </a:solidFill>
              </a:rPr>
              <a:t>Integrovaná péče, integrace zdravotních a sociálních služeb</a:t>
            </a:r>
          </a:p>
          <a:p>
            <a:pPr marL="457200" lvl="1" indent="0" algn="just">
              <a:lnSpc>
                <a:spcPct val="150000"/>
              </a:lnSpc>
              <a:buNone/>
            </a:pPr>
            <a:r>
              <a:rPr lang="cs-CZ" sz="1600" b="1" dirty="0">
                <a:solidFill>
                  <a:schemeClr val="bg1"/>
                </a:solidFill>
              </a:rPr>
              <a:t>deinstitucionalizace psychiatrické péče</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6904" y="4314058"/>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01663"/>
          </a:xfrm>
          <a:prstGeom prst="rect">
            <a:avLst/>
          </a:prstGeom>
          <a:noFill/>
        </p:spPr>
        <p:txBody>
          <a:bodyPr wrap="square">
            <a:spAutoFit/>
          </a:bodyPr>
          <a:lstStyle/>
          <a:p>
            <a:pPr marL="0" indent="0" algn="just">
              <a:lnSpc>
                <a:spcPct val="150000"/>
              </a:lnSpc>
              <a:buNone/>
            </a:pPr>
            <a:r>
              <a:rPr lang="cs-CZ" sz="1800" b="1" dirty="0">
                <a:solidFill>
                  <a:schemeClr val="bg1"/>
                </a:solidFill>
              </a:rPr>
              <a:t>Integrovaná péče, integrace zdravotních a sociálních služeb</a:t>
            </a:r>
          </a:p>
          <a:p>
            <a:pPr marL="457200" lvl="1" indent="0" algn="just">
              <a:lnSpc>
                <a:spcPct val="150000"/>
              </a:lnSpc>
              <a:buNone/>
            </a:pPr>
            <a:r>
              <a:rPr lang="cs-CZ" sz="1600" b="1" dirty="0">
                <a:solidFill>
                  <a:schemeClr val="bg1"/>
                </a:solidFill>
              </a:rPr>
              <a:t>dostupnost následné a dlouhodobé péče</a:t>
            </a:r>
          </a:p>
          <a:p>
            <a:pPr marL="457200" lvl="1" indent="0" algn="just">
              <a:lnSpc>
                <a:spcPct val="150000"/>
              </a:lnSpc>
              <a:buNone/>
            </a:pPr>
            <a:r>
              <a:rPr lang="cs-CZ" sz="1600" b="1" dirty="0">
                <a:solidFill>
                  <a:schemeClr val="bg1"/>
                </a:solidFill>
              </a:rPr>
              <a:t>dostupnost paliativní a hospicové péče</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a:p>
            <a:pPr marL="0" indent="0" algn="just">
              <a:lnSpc>
                <a:spcPct val="150000"/>
              </a:lnSpc>
              <a:buNone/>
            </a:pPr>
            <a:endParaRPr lang="cs-CZ" sz="1600" dirty="0">
              <a:solidFill>
                <a:schemeClr val="bg1"/>
              </a:solidFill>
            </a:endParaRPr>
          </a:p>
          <a:p>
            <a:pPr marL="0" indent="0" algn="just">
              <a:lnSpc>
                <a:spcPct val="150000"/>
              </a:lnSpc>
              <a:buNone/>
            </a:pPr>
            <a:r>
              <a:rPr lang="cs-CZ" sz="1800" dirty="0">
                <a:solidFill>
                  <a:schemeClr val="bg1"/>
                </a:solidFill>
              </a:rPr>
              <a:t>	</a:t>
            </a:r>
            <a:r>
              <a:rPr lang="cs-CZ" sz="1600" b="1" dirty="0">
                <a:solidFill>
                  <a:schemeClr val="bg1"/>
                </a:solidFill>
              </a:rPr>
              <a:t>dostupnost integrované onkologické péče </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gn="just">
              <a:lnSpc>
                <a:spcPct val="150000"/>
              </a:lnSpc>
              <a:buNone/>
            </a:pPr>
            <a:endParaRPr lang="cs-CZ" sz="1600" dirty="0">
              <a:solidFill>
                <a:schemeClr val="bg1"/>
              </a:solidFill>
            </a:endParaRPr>
          </a:p>
        </p:txBody>
      </p:sp>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904" y="2372546"/>
            <a:ext cx="340232" cy="340232"/>
          </a:xfrm>
          <a:prstGeom prst="rect">
            <a:avLst/>
          </a:prstGeom>
        </p:spPr>
      </p:pic>
      <p:pic>
        <p:nvPicPr>
          <p:cNvPr id="2" name="Obrázek 1">
            <a:extLst>
              <a:ext uri="{FF2B5EF4-FFF2-40B4-BE49-F238E27FC236}">
                <a16:creationId xmlns:a16="http://schemas.microsoft.com/office/drawing/2014/main" id="{CC340DA5-6AEE-44DD-B5CE-A113F7F77E98}"/>
              </a:ext>
            </a:extLst>
          </p:cNvPr>
          <p:cNvPicPr>
            <a:picLocks noChangeAspect="1"/>
          </p:cNvPicPr>
          <p:nvPr/>
        </p:nvPicPr>
        <p:blipFill>
          <a:blip r:embed="rId5"/>
          <a:stretch>
            <a:fillRect/>
          </a:stretch>
        </p:blipFill>
        <p:spPr>
          <a:xfrm>
            <a:off x="557917" y="4540107"/>
            <a:ext cx="518205" cy="512108"/>
          </a:xfrm>
          <a:prstGeom prst="rect">
            <a:avLst/>
          </a:prstGeom>
        </p:spPr>
      </p:pic>
    </p:spTree>
    <p:extLst>
      <p:ext uri="{BB962C8B-B14F-4D97-AF65-F5344CB8AC3E}">
        <p14:creationId xmlns:p14="http://schemas.microsoft.com/office/powerpoint/2010/main" val="23046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2632003"/>
          </a:xfrm>
          <a:prstGeom prst="rect">
            <a:avLst/>
          </a:prstGeom>
          <a:noFill/>
        </p:spPr>
        <p:txBody>
          <a:bodyPr wrap="square">
            <a:spAutoFit/>
          </a:bodyPr>
          <a:lstStyle/>
          <a:p>
            <a:pPr marL="0" indent="0" algn="just">
              <a:lnSpc>
                <a:spcPct val="150000"/>
              </a:lnSpc>
              <a:buNone/>
            </a:pPr>
            <a:r>
              <a:rPr lang="cs-CZ" sz="1600" b="1" dirty="0">
                <a:solidFill>
                  <a:schemeClr val="bg1"/>
                </a:solidFill>
              </a:rPr>
              <a:t>Podpora ochrany veřejného zdraví</a:t>
            </a:r>
          </a:p>
          <a:p>
            <a:pPr algn="just">
              <a:lnSpc>
                <a:spcPct val="150000"/>
              </a:lnSpc>
            </a:pPr>
            <a:r>
              <a:rPr lang="cs-CZ" sz="1600" dirty="0">
                <a:solidFill>
                  <a:schemeClr val="bg1"/>
                </a:solidFill>
              </a:rPr>
              <a:t>	</a:t>
            </a:r>
            <a:r>
              <a:rPr lang="cs-CZ" sz="1600" b="1" dirty="0">
                <a:solidFill>
                  <a:schemeClr val="bg1"/>
                </a:solidFill>
              </a:rPr>
              <a:t>rozvoj kapacit zdravotních ústavů, krajských hygienických stanic, včetně 	podpory rozvoje odběrových míst a laboratoří </a:t>
            </a:r>
          </a:p>
          <a:p>
            <a:pPr marL="0" indent="0" algn="just">
              <a:lnSpc>
                <a:spcPct val="150000"/>
              </a:lnSpc>
              <a:buNone/>
            </a:pPr>
            <a:endParaRPr lang="cs-CZ" sz="1600" b="1" dirty="0">
              <a:solidFill>
                <a:schemeClr val="bg1"/>
              </a:solidFill>
            </a:endParaRPr>
          </a:p>
          <a:p>
            <a:pPr marL="0" indent="0" algn="just">
              <a:lnSpc>
                <a:spcPct val="150000"/>
              </a:lnSpc>
              <a:buNone/>
            </a:pPr>
            <a:r>
              <a:rPr lang="cs-CZ" sz="1600" b="1" dirty="0">
                <a:solidFill>
                  <a:schemeClr val="bg1"/>
                </a:solidFill>
              </a:rPr>
              <a:t> 	podpora vybavenosti sítě klinik infekčních onemocnění </a:t>
            </a:r>
          </a:p>
          <a:p>
            <a:pPr marL="0" indent="0" algn="just">
              <a:lnSpc>
                <a:spcPct val="150000"/>
              </a:lnSpc>
              <a:buNone/>
            </a:pPr>
            <a:r>
              <a:rPr lang="cs-CZ" sz="1600" b="1" dirty="0">
                <a:solidFill>
                  <a:schemeClr val="bg1"/>
                </a:solidFill>
              </a:rPr>
              <a:t>	</a:t>
            </a:r>
          </a:p>
          <a:p>
            <a:pPr marL="0" indent="0" algn="just">
              <a:lnSpc>
                <a:spcPct val="150000"/>
              </a:lnSpc>
              <a:buNone/>
            </a:pPr>
            <a:r>
              <a:rPr lang="cs-CZ" sz="1600" u="sng" dirty="0">
                <a:solidFill>
                  <a:schemeClr val="bg1"/>
                </a:solidFill>
              </a:rPr>
              <a:t>Příklad:</a:t>
            </a:r>
            <a:r>
              <a:rPr lang="cs-CZ" sz="1600" dirty="0">
                <a:solidFill>
                  <a:schemeClr val="bg1"/>
                </a:solidFill>
              </a:rPr>
              <a:t> Infrastruktura a přístrojové vybavení</a:t>
            </a:r>
          </a:p>
        </p:txBody>
      </p:sp>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706" y="2352582"/>
            <a:ext cx="524239" cy="524239"/>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1779974"/>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just" defTabSz="914400" rtl="0" eaLnBrk="1" fontAlgn="auto" latinLnBrk="0" hangingPunct="1">
              <a:lnSpc>
                <a:spcPct val="150000"/>
              </a:lnSpc>
              <a:spcBef>
                <a:spcPts val="600"/>
              </a:spcBef>
              <a:spcAft>
                <a:spcPts val="0"/>
              </a:spcAft>
              <a:buClr>
                <a:schemeClr val="bg1"/>
              </a:buClr>
              <a:buSzPts val="1500"/>
              <a:buFont typeface="Arial"/>
              <a:buChar char="•"/>
              <a:tabLst/>
              <a:defRPr/>
            </a:pPr>
            <a:r>
              <a:rPr kumimoji="0" lang="cs-CZ"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3"/>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Zlínský kraj</a:t>
            </a:r>
            <a:endParaRPr lang="cs-CZ" sz="32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Sociální služby</a:t>
            </a:r>
            <a:endParaRPr lang="cs-CZ" sz="2000" b="1" dirty="0">
              <a:solidFill>
                <a:schemeClr val="bg1"/>
              </a:solidFil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3">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4">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8"/>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9">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dirty="0">
                <a:solidFill>
                  <a:schemeClr val="bg1"/>
                </a:solidFill>
                <a:effectLst>
                  <a:outerShdw blurRad="38100" dist="38100" dir="2700000" algn="tl">
                    <a:srgbClr val="000000">
                      <a:alpha val="43137"/>
                    </a:srgbClr>
                  </a:outerShdw>
                </a:effectLst>
              </a:rPr>
              <a:t>Dále zajišťujeme administraci:</a:t>
            </a:r>
            <a:r>
              <a:rPr lang="cs-CZ" sz="1600" b="1" dirty="0">
                <a:solidFill>
                  <a:schemeClr val="bg1"/>
                </a:solidFill>
                <a:effectLst>
                  <a:outerShdw blurRad="38100" dist="38100" dir="2700000" algn="tl">
                    <a:srgbClr val="000000">
                      <a:alpha val="43137"/>
                    </a:srgbClr>
                  </a:outerShdw>
                </a:effectLst>
              </a:rPr>
              <a:t> </a:t>
            </a:r>
            <a:endParaRPr lang="cs-CZ" dirty="0">
              <a:solidFill>
                <a:schemeClr val="bg1"/>
              </a:solidFill>
              <a:cs typeface="Arial" panose="020B0604020202020204"/>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Vybrané úseky silnic II. a III. třídy</a:t>
            </a:r>
            <a:endParaRPr lang="cs-CZ" dirty="0">
              <a:solidFill>
                <a:schemeClr val="bg1"/>
              </a:solidFil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Bezpečnost dopravy a </a:t>
            </a:r>
            <a:r>
              <a:rPr lang="cs-CZ" sz="1600" b="1" dirty="0" err="1">
                <a:solidFill>
                  <a:schemeClr val="bg1"/>
                </a:solidFill>
                <a:effectLst>
                  <a:outerShdw blurRad="38100" dist="38100" dir="2700000" algn="tl">
                    <a:srgbClr val="000000">
                      <a:alpha val="43137"/>
                    </a:srgbClr>
                  </a:outerShdw>
                </a:effectLst>
              </a:rPr>
              <a:t>cyklodopravy</a:t>
            </a:r>
            <a:endParaRPr lang="cs-CZ" sz="1600" b="1" dirty="0">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Sociální bydlení</a:t>
            </a:r>
            <a:endParaRPr lang="cs-CZ" sz="1600" b="1" dirty="0">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Vzdělávání - ZŠ, MŠ, SŠ a VOŠ</a:t>
            </a:r>
            <a:endParaRPr lang="cs-CZ" sz="1600" b="1" dirty="0">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dirty="0">
                <a:solidFill>
                  <a:schemeClr val="bg1"/>
                </a:solidFill>
                <a:effectLst>
                  <a:outerShdw blurRad="38100" dist="38100" dir="2700000" algn="tl">
                    <a:srgbClr val="000000">
                      <a:alpha val="43137"/>
                    </a:srgbClr>
                  </a:outerShdw>
                </a:effectLst>
              </a:rPr>
              <a:t>CLLD</a:t>
            </a:r>
            <a:endParaRPr lang="cs-CZ" sz="1600" b="1" dirty="0">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647939"/>
          </a:xfrm>
          <a:prstGeom prst="rect">
            <a:avLst/>
          </a:prstGeom>
          <a:noFill/>
        </p:spPr>
        <p:txBody>
          <a:bodyPr wrap="square" lIns="91440" tIns="45720" rIns="91440" bIns="45720" anchor="t">
            <a:spAutoFit/>
          </a:bodyPr>
          <a:lstStyle/>
          <a:p>
            <a:pPr algn="just">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dirty="0">
              <a:solidFill>
                <a:schemeClr val="bg1"/>
              </a:solidFill>
            </a:endParaRPr>
          </a:p>
          <a:p>
            <a:pPr marL="457200" lvl="1" indent="0" algn="just">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gn="just">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gn="just"/>
            <a:endParaRPr lang="cs-CZ" sz="1600" b="1" dirty="0">
              <a:solidFill>
                <a:schemeClr val="bg1"/>
              </a:solidFill>
            </a:endParaRPr>
          </a:p>
          <a:p>
            <a:pPr marL="457200" lvl="1" indent="0" algn="just">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gn="just">
              <a:buNone/>
            </a:pPr>
            <a:endParaRPr lang="cs-CZ" sz="1600" b="1" dirty="0">
              <a:solidFill>
                <a:schemeClr val="bg1"/>
              </a:solidFill>
            </a:endParaRPr>
          </a:p>
          <a:p>
            <a:pPr marL="457200" lvl="1" indent="0" algn="just">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457200" lvl="1" indent="0" algn="just">
              <a:buNone/>
            </a:pPr>
            <a:endParaRPr lang="cs-CZ" sz="1600" b="1" dirty="0">
              <a:solidFill>
                <a:schemeClr val="bg1"/>
              </a:solidFill>
              <a:cs typeface="Arial"/>
            </a:endParaRPr>
          </a:p>
          <a:p>
            <a:pPr marL="0" indent="0" algn="just">
              <a:lnSpc>
                <a:spcPct val="150000"/>
              </a:lnSpc>
              <a:buNone/>
            </a:pP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4170885"/>
          </a:xfrm>
          <a:prstGeom prst="rect">
            <a:avLst/>
          </a:prstGeom>
          <a:noFill/>
        </p:spPr>
        <p:txBody>
          <a:bodyPr wrap="square" lIns="91440" tIns="45720" rIns="91440" bIns="45720" anchor="t">
            <a:spAutoFit/>
          </a:bodyPr>
          <a:lstStyle/>
          <a:p>
            <a:pPr marL="0" lvl="0" indent="0" algn="just">
              <a:lnSpc>
                <a:spcPct val="150000"/>
              </a:lnSpc>
              <a:buNone/>
            </a:pPr>
            <a:r>
              <a:rPr lang="cs-CZ" sz="2000" b="1" dirty="0">
                <a:solidFill>
                  <a:schemeClr val="bg1"/>
                </a:solidFill>
              </a:rPr>
              <a:t>Veřejná infrastruktura udržitelného cestovního ruchu</a:t>
            </a:r>
          </a:p>
          <a:p>
            <a:pPr marL="285750" indent="-285750" algn="just">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gn="just"/>
            <a:endParaRPr lang="cs-CZ" u="sng" dirty="0">
              <a:solidFill>
                <a:schemeClr val="bg1"/>
              </a:solidFill>
            </a:endParaRPr>
          </a:p>
          <a:p>
            <a:pPr marL="0" indent="0" algn="just">
              <a:lnSpc>
                <a:spcPts val="2400"/>
              </a:lnSpc>
              <a:spcBef>
                <a:spcPts val="600"/>
              </a:spcBef>
              <a:spcAft>
                <a:spcPts val="600"/>
              </a:spcAft>
              <a:buNone/>
            </a:pPr>
            <a:r>
              <a:rPr lang="cs-CZ" sz="1600" b="1" dirty="0">
                <a:solidFill>
                  <a:schemeClr val="bg1"/>
                </a:solidFill>
              </a:rPr>
              <a:t>Doprovodná infrastruktura cestovního ruchu (např. záchytná parkoviště, odpočívadla, sociální zařízení, veřejná infrastruktura pro vodáckou a vodní turistiku/rekreační plavbu) s preferencí integrovaných řešení;</a:t>
            </a:r>
          </a:p>
          <a:p>
            <a:pPr marL="0" indent="0" algn="just">
              <a:lnSpc>
                <a:spcPts val="2400"/>
              </a:lnSpc>
              <a:spcBef>
                <a:spcPts val="600"/>
              </a:spcBef>
              <a:spcAft>
                <a:spcPts val="600"/>
              </a:spcAft>
              <a:buNone/>
            </a:pPr>
            <a:r>
              <a:rPr lang="cs-CZ" sz="1600" b="1" dirty="0">
                <a:solidFill>
                  <a:schemeClr val="bg1"/>
                </a:solidFill>
              </a:rPr>
              <a:t>Turistická informační centra; </a:t>
            </a:r>
          </a:p>
          <a:p>
            <a:pPr marL="0" indent="0" algn="just">
              <a:lnSpc>
                <a:spcPts val="2400"/>
              </a:lnSpc>
              <a:spcBef>
                <a:spcPts val="600"/>
              </a:spcBef>
              <a:spcAft>
                <a:spcPts val="600"/>
              </a:spcAft>
              <a:buNone/>
            </a:pPr>
            <a:r>
              <a:rPr lang="cs-CZ" sz="1600" b="1" dirty="0">
                <a:solidFill>
                  <a:schemeClr val="bg1"/>
                </a:solidFill>
              </a:rPr>
              <a:t>Budování turistických tras a revitalizace sítě značení; </a:t>
            </a:r>
          </a:p>
          <a:p>
            <a:pPr marL="0" indent="0" algn="just">
              <a:lnSpc>
                <a:spcPts val="2400"/>
              </a:lnSpc>
              <a:spcBef>
                <a:spcPts val="600"/>
              </a:spcBef>
              <a:spcAft>
                <a:spcPts val="600"/>
              </a:spcAft>
              <a:buNone/>
            </a:pPr>
            <a:r>
              <a:rPr lang="cs-CZ" sz="1600" b="1" dirty="0">
                <a:solidFill>
                  <a:schemeClr val="bg1"/>
                </a:solidFill>
              </a:rPr>
              <a:t>Naučné stezky;</a:t>
            </a:r>
          </a:p>
          <a:p>
            <a:pPr marL="0" indent="0" algn="just">
              <a:lnSpc>
                <a:spcPts val="2400"/>
              </a:lnSpc>
              <a:spcBef>
                <a:spcPts val="600"/>
              </a:spcBef>
              <a:spcAft>
                <a:spcPts val="600"/>
              </a:spcAft>
              <a:buNone/>
            </a:pPr>
            <a:r>
              <a:rPr lang="cs-CZ" sz="1600" b="1" dirty="0">
                <a:solidFill>
                  <a:schemeClr val="bg1"/>
                </a:solidFill>
              </a:rPr>
              <a:t>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gn="just">
              <a:lnSpc>
                <a:spcPct val="150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gn="just">
              <a:lnSpc>
                <a:spcPct val="150000"/>
              </a:lnSpc>
              <a:buFont typeface="Arial" panose="020B0604020202020204" pitchFamily="34" charset="0"/>
              <a:buChar char="•"/>
            </a:pPr>
            <a:r>
              <a:rPr lang="cs-CZ" sz="1600" dirty="0">
                <a:solidFill>
                  <a:schemeClr val="bg1"/>
                </a:solidFill>
              </a:rPr>
              <a:t>ŘO IROP ve spolupráci s Národní knihovou připravilo na webových stránkách INFORMACE PRO KNIHOVNY </a:t>
            </a:r>
            <a:r>
              <a:rPr lang="cs-CZ" sz="1600" dirty="0">
                <a:solidFill>
                  <a:schemeClr val="bg1"/>
                </a:solidFill>
                <a:hlinkClick r:id="rId3">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p>
          <a:p>
            <a:pPr marL="214313" indent="-214313" algn="just">
              <a:lnSpc>
                <a:spcPct val="150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gn="just">
              <a:lnSpc>
                <a:spcPct val="150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gn="just">
              <a:lnSpc>
                <a:spcPct val="150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gn="just">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gn="just">
              <a:lnSpc>
                <a:spcPts val="2900"/>
              </a:lnSpc>
              <a:buFont typeface="Arial" panose="020B0604020202020204" pitchFamily="34" charset="0"/>
              <a:buChar char="•"/>
            </a:pPr>
            <a:r>
              <a:rPr lang="cs-CZ" sz="1600" dirty="0">
                <a:solidFill>
                  <a:schemeClr val="bg1"/>
                </a:solidFill>
              </a:rPr>
              <a:t>Aktivita „památky“ u národních kulturních památek „NKP“ budou podpořeny pouze parky nacházející se na pozemcích NKP</a:t>
            </a:r>
            <a:endParaRPr lang="cs-CZ" sz="1600" dirty="0">
              <a:solidFill>
                <a:schemeClr val="bg1"/>
              </a:solidFill>
              <a:cs typeface="Arial"/>
            </a:endParaRPr>
          </a:p>
          <a:p>
            <a:pPr marL="213995" indent="-213995" algn="just">
              <a:lnSpc>
                <a:spcPts val="2900"/>
              </a:lnSpc>
              <a:buFont typeface="Arial" panose="020B0604020202020204" pitchFamily="34" charset="0"/>
              <a:buChar char="•"/>
            </a:pPr>
            <a:r>
              <a:rPr lang="cs-CZ" sz="1600" dirty="0">
                <a:solidFill>
                  <a:schemeClr val="bg1"/>
                </a:solidFill>
              </a:rPr>
              <a:t>Aktivita „muzeum“ - muzeum spravuje sbírku dle zákona č. 122/2000 Sb.,</a:t>
            </a:r>
          </a:p>
          <a:p>
            <a:pPr algn="just">
              <a:lnSpc>
                <a:spcPts val="2900"/>
              </a:lnSpc>
            </a:pPr>
            <a:r>
              <a:rPr lang="cs-CZ" sz="1600" dirty="0">
                <a:solidFill>
                  <a:schemeClr val="bg1"/>
                </a:solidFill>
              </a:rPr>
              <a:t>    	spravovat = vlastnit (sbírka ve výpůjčce nesplňuje zásady specifických kritérií                  	přijatelnosti)</a:t>
            </a:r>
            <a:endParaRPr lang="cs-CZ" sz="1600" dirty="0">
              <a:solidFill>
                <a:schemeClr val="bg1"/>
              </a:solidFill>
              <a:cs typeface="Arial"/>
            </a:endParaRPr>
          </a:p>
          <a:p>
            <a:pPr marL="213995" indent="-213995" algn="just">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Agentury ochrany přírody a krajiny</a:t>
            </a:r>
            <a:endParaRPr lang="cs-CZ" sz="1600" dirty="0">
              <a:solidFill>
                <a:schemeClr val="bg1"/>
              </a:solidFill>
              <a:cs typeface="Arial"/>
            </a:endParaRPr>
          </a:p>
          <a:p>
            <a:pPr marL="213995" indent="-213995" algn="just">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3"/>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just"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endParaRPr lang="cs-CZ" sz="1800" b="1" dirty="0">
              <a:effectLst/>
              <a:latin typeface="Arial" panose="020B0604020202020204" pitchFamily="34" charset="0"/>
              <a:ea typeface="Times New Roman" panose="02020603050405020304" pitchFamily="18" charset="0"/>
            </a:endParaRPr>
          </a:p>
          <a:p>
            <a:pPr marL="457200" indent="-323850" algn="just"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algn="just"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a:t>
            </a:r>
            <a:r>
              <a:rPr lang="cs-CZ" sz="1500" kern="0" dirty="0" err="1">
                <a:solidFill>
                  <a:schemeClr val="bg1"/>
                </a:solidFill>
                <a:latin typeface="Arial"/>
                <a:cs typeface="Arial"/>
                <a:sym typeface="Arial"/>
              </a:rPr>
              <a:t>cyklodopravu</a:t>
            </a:r>
            <a:r>
              <a:rPr lang="cs-CZ" sz="1500" kern="0" dirty="0">
                <a:solidFill>
                  <a:schemeClr val="bg1"/>
                </a:solidFill>
                <a:latin typeface="Arial"/>
                <a:cs typeface="Arial"/>
                <a:sym typeface="Arial"/>
              </a:rPr>
              <a:t> (mírnější podmínky)</a:t>
            </a:r>
          </a:p>
        </p:txBody>
      </p:sp>
    </p:spTree>
    <p:extLst>
      <p:ext uri="{BB962C8B-B14F-4D97-AF65-F5344CB8AC3E}">
        <p14:creationId xmlns:p14="http://schemas.microsoft.com/office/powerpoint/2010/main" val="11406506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nehodových lokalitách (na základě provedené 	bezpečnostní inspekce pozemních komunikací)</a:t>
            </a:r>
          </a:p>
          <a:p>
            <a:pPr marL="468000" marR="0" lvl="0" algn="just"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a:t>
            </a:r>
            <a:r>
              <a:rPr lang="cs-CZ" sz="1500" kern="0" dirty="0" err="1">
                <a:solidFill>
                  <a:schemeClr val="bg1"/>
                </a:solidFill>
                <a:latin typeface="Arial"/>
                <a:cs typeface="Arial"/>
              </a:rPr>
              <a:t>prac</a:t>
            </a:r>
            <a:r>
              <a:rPr lang="cs-CZ" sz="1500" kern="0" dirty="0">
                <a:solidFill>
                  <a:schemeClr val="bg1"/>
                </a:solidFill>
                <a:latin typeface="Arial"/>
                <a:cs typeface="Arial"/>
              </a:rPr>
              <a:t>.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stávajících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Lenka Kolářová, ředitelka ÚO IROP pro Zlínský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3"/>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3"/>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4"/>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just"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1780487"/>
          </a:xfrm>
          <a:prstGeom prst="rect">
            <a:avLst/>
          </a:prstGeom>
          <a:noFill/>
        </p:spPr>
        <p:txBody>
          <a:bodyPr wrap="square">
            <a:spAutoFit/>
          </a:bodyPr>
          <a:lstStyle/>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just"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3">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6"/>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6BE74E4BEF45997F71ACD4C5DBA5" ma:contentTypeVersion="8" ma:contentTypeDescription="Create a new document." ma:contentTypeScope="" ma:versionID="d530888e6a748abe42f880670a2a4b53">
  <xsd:schema xmlns:xsd="http://www.w3.org/2001/XMLSchema" xmlns:xs="http://www.w3.org/2001/XMLSchema" xmlns:p="http://schemas.microsoft.com/office/2006/metadata/properties" xmlns:ns2="573699da-9848-4198-85e5-a5ed1162f14f" targetNamespace="http://schemas.microsoft.com/office/2006/metadata/properties" ma:root="true" ma:fieldsID="1ceaf86119172a1c1207e8d945c0336e"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7837AE3D-ABC7-4199-AC2F-6960F36C2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http://schemas.openxmlformats.org/package/2006/metadata/core-properties"/>
    <ds:schemaRef ds:uri="http://schemas.microsoft.com/office/2006/documentManagement/types"/>
    <ds:schemaRef ds:uri="573699da-9848-4198-85e5-a5ed1162f14f"/>
    <ds:schemaRef ds:uri="http://schemas.microsoft.com/office/infopath/2007/PartnerControls"/>
    <ds:schemaRef ds:uri="http://schemas.microsoft.com/office/2006/metadata/properties"/>
    <ds:schemaRef ds:uri="http://purl.org/dc/elements/1.1/"/>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CRR template</Template>
  <TotalTime>1725</TotalTime>
  <Words>9823</Words>
  <Application>Microsoft Office PowerPoint</Application>
  <PresentationFormat>Předvádění na obrazovce (4:3)</PresentationFormat>
  <Paragraphs>1356</Paragraphs>
  <Slides>122</Slides>
  <Notes>122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122</vt:i4>
      </vt:variant>
    </vt:vector>
  </HeadingPairs>
  <TitlesOfParts>
    <vt:vector size="13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Kolářová Lenka</cp:lastModifiedBy>
  <cp:revision>108</cp:revision>
  <cp:lastPrinted>2022-05-16T11:29:20Z</cp:lastPrinted>
  <dcterms:created xsi:type="dcterms:W3CDTF">2021-01-13T14:58:16Z</dcterms:created>
  <dcterms:modified xsi:type="dcterms:W3CDTF">2022-05-16T11:45:08Z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