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95" r:id="rId4"/>
    <p:sldId id="289" r:id="rId5"/>
    <p:sldId id="296" r:id="rId6"/>
    <p:sldId id="297" r:id="rId7"/>
    <p:sldId id="298" r:id="rId8"/>
    <p:sldId id="290" r:id="rId9"/>
    <p:sldId id="294" r:id="rId10"/>
  </p:sldIdLst>
  <p:sldSz cx="9144000" cy="6858000" type="screen4x3"/>
  <p:notesSz cx="67833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5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88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4C2A0-FE51-495F-A89F-3595834D372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BFBAE09-243F-4E68-B328-797FFBAD00CE}">
      <dgm:prSet phldrT="[Text]"/>
      <dgm:spPr>
        <a:xfrm>
          <a:off x="71818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0000"/>
              </a:solidFill>
              <a:latin typeface="Arial"/>
              <a:ea typeface="+mn-ea"/>
              <a:cs typeface="+mn-cs"/>
            </a:rPr>
            <a:t>Vyhlášení výzvy MAS na předkládání projektových záměrů (mimo systém) </a:t>
          </a:r>
        </a:p>
      </dgm:t>
    </dgm:pt>
    <dgm:pt modelId="{FEB9A5FE-0B25-43F3-8E04-6F1D79DFC633}" type="parTrans" cxnId="{61A9335B-EE55-47FA-BCA0-1338715E2E1B}">
      <dgm:prSet/>
      <dgm:spPr/>
      <dgm:t>
        <a:bodyPr/>
        <a:lstStyle/>
        <a:p>
          <a:endParaRPr lang="cs-CZ"/>
        </a:p>
      </dgm:t>
    </dgm:pt>
    <dgm:pt modelId="{DBAA563D-D7FB-49F2-900D-A986FB6E96A9}" type="sibTrans" cxnId="{61A9335B-EE55-47FA-BCA0-1338715E2E1B}">
      <dgm:prSet/>
      <dgm:spPr>
        <a:xfrm rot="5400000">
          <a:off x="-275487" y="974642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0682EF0E-039F-4098-8BC3-7DF7CE797564}">
      <dgm:prSet phldrT="[Text]"/>
      <dgm:spPr>
        <a:xfrm>
          <a:off x="71818" y="1530747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B050"/>
              </a:solidFill>
              <a:latin typeface="Arial"/>
              <a:ea typeface="+mn-ea"/>
              <a:cs typeface="+mn-cs"/>
            </a:rPr>
            <a:t>Předložení projektového záměru na MAS</a:t>
          </a:r>
        </a:p>
      </dgm:t>
    </dgm:pt>
    <dgm:pt modelId="{6F948989-C7F1-4AED-882A-3A347458871B}" type="parTrans" cxnId="{82949175-D903-4AC7-97E6-7BCB5AE02FF5}">
      <dgm:prSet/>
      <dgm:spPr/>
      <dgm:t>
        <a:bodyPr/>
        <a:lstStyle/>
        <a:p>
          <a:endParaRPr lang="cs-CZ"/>
        </a:p>
      </dgm:t>
    </dgm:pt>
    <dgm:pt modelId="{0F0D97D9-BAC3-4ED8-AA54-45DE32AC6F9C}" type="sibTrans" cxnId="{82949175-D903-4AC7-97E6-7BCB5AE02FF5}">
      <dgm:prSet/>
      <dgm:spPr>
        <a:xfrm rot="5400000">
          <a:off x="-275487" y="2504453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3232478E-E8A8-41AA-AEF9-5CBAB22FF67F}">
      <dgm:prSet phldrT="[Text]"/>
      <dgm:spPr>
        <a:xfrm>
          <a:off x="71818" y="3060558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0000"/>
              </a:solidFill>
              <a:latin typeface="Arial"/>
              <a:ea typeface="+mn-ea"/>
              <a:cs typeface="+mn-cs"/>
            </a:rPr>
            <a:t>Projednání souboru projektových záměrů na Výběrovém orgánu MAS</a:t>
          </a:r>
        </a:p>
      </dgm:t>
    </dgm:pt>
    <dgm:pt modelId="{CB711EB5-5BF5-4C71-A97A-E375E264B815}" type="parTrans" cxnId="{3C9B4086-6DDD-4B00-AAB5-AC70ECCABDEF}">
      <dgm:prSet/>
      <dgm:spPr/>
      <dgm:t>
        <a:bodyPr/>
        <a:lstStyle/>
        <a:p>
          <a:endParaRPr lang="cs-CZ"/>
        </a:p>
      </dgm:t>
    </dgm:pt>
    <dgm:pt modelId="{B65B3BB0-E4B6-4FAC-8F43-A1B924C96AED}" type="sibTrans" cxnId="{3C9B4086-6DDD-4B00-AAB5-AC70ECCABDEF}">
      <dgm:prSet/>
      <dgm:spPr>
        <a:xfrm>
          <a:off x="489418" y="3269358"/>
          <a:ext cx="2703214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3509CD3F-9FE1-412A-82B3-620C7DBBAD33}">
      <dgm:prSet phldrT="[Text]"/>
      <dgm:spPr>
        <a:xfrm>
          <a:off x="2784683" y="3060558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0000"/>
              </a:solidFill>
              <a:latin typeface="Arial"/>
              <a:ea typeface="+mn-ea"/>
              <a:cs typeface="+mn-cs"/>
            </a:rPr>
            <a:t>Předložení</a:t>
          </a:r>
          <a:r>
            <a:rPr lang="cs-CZ" baseline="0" dirty="0">
              <a:solidFill>
                <a:srgbClr val="FF0000"/>
              </a:solidFill>
              <a:latin typeface="Arial"/>
              <a:ea typeface="+mn-ea"/>
              <a:cs typeface="+mn-cs"/>
            </a:rPr>
            <a:t> souboru projektových záměru Výběrovým orgánem MAS na Rozhodovací orgán MAS</a:t>
          </a:r>
          <a:endParaRPr lang="cs-CZ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C01811C5-0189-4D42-8561-7298F2D6FC5E}" type="parTrans" cxnId="{AA78E40E-1693-463B-B193-975EA7268904}">
      <dgm:prSet/>
      <dgm:spPr/>
      <dgm:t>
        <a:bodyPr/>
        <a:lstStyle/>
        <a:p>
          <a:endParaRPr lang="cs-CZ"/>
        </a:p>
      </dgm:t>
    </dgm:pt>
    <dgm:pt modelId="{6F2D2A14-191E-4477-B10F-5463A61172E9}" type="sibTrans" cxnId="{AA78E40E-1693-463B-B193-975EA7268904}">
      <dgm:prSet/>
      <dgm:spPr>
        <a:xfrm rot="16200000">
          <a:off x="2437377" y="2504453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2C3EE1A3-7263-4893-AF14-E4711F27A955}">
      <dgm:prSet phldrT="[Text]"/>
      <dgm:spPr>
        <a:xfrm>
          <a:off x="2784683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0000"/>
              </a:solidFill>
              <a:latin typeface="Arial"/>
              <a:ea typeface="+mn-ea"/>
              <a:cs typeface="+mn-cs"/>
            </a:rPr>
            <a:t>Rozhodovací orgán MAS vydá vyjádření o souladu/nesouladu projektového záměru </a:t>
          </a:r>
          <a:r>
            <a:rPr lang="cs-CZ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s SCLLD (PR IROP).</a:t>
          </a:r>
          <a:endParaRPr lang="cs-CZ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21688D0E-E76D-49E7-B2BE-ACA27223DD99}" type="parTrans" cxnId="{B857E1EA-B8FB-4B1D-9297-D283A963EC1C}">
      <dgm:prSet/>
      <dgm:spPr/>
      <dgm:t>
        <a:bodyPr/>
        <a:lstStyle/>
        <a:p>
          <a:endParaRPr lang="cs-CZ"/>
        </a:p>
      </dgm:t>
    </dgm:pt>
    <dgm:pt modelId="{55199979-2484-4B11-BF90-D9B5C123D51B}" type="sibTrans" cxnId="{B857E1EA-B8FB-4B1D-9297-D283A963EC1C}">
      <dgm:prSet/>
      <dgm:spPr>
        <a:xfrm>
          <a:off x="3202283" y="209736"/>
          <a:ext cx="2703214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A7BF857F-3466-4759-A4AE-6877914006D8}">
      <dgm:prSet phldrT="[Text]"/>
      <dgm:spPr>
        <a:xfrm>
          <a:off x="5497547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B050"/>
              </a:solidFill>
              <a:latin typeface="Arial"/>
              <a:ea typeface="+mn-ea"/>
              <a:cs typeface="+mn-cs"/>
            </a:rPr>
            <a:t>Předložení žádosti o podporu do MS 21+ žadatelem do výzvy ŘO IROP</a:t>
          </a:r>
        </a:p>
      </dgm:t>
    </dgm:pt>
    <dgm:pt modelId="{29F293F7-39F3-46CF-97AD-386C773975DD}" type="parTrans" cxnId="{0C611ECC-BCE1-4B4F-9FD2-EFB4CF6927CB}">
      <dgm:prSet/>
      <dgm:spPr/>
      <dgm:t>
        <a:bodyPr/>
        <a:lstStyle/>
        <a:p>
          <a:endParaRPr lang="cs-CZ"/>
        </a:p>
      </dgm:t>
    </dgm:pt>
    <dgm:pt modelId="{B932046D-FB48-4BF7-8E75-1932E45B30EE}" type="sibTrans" cxnId="{0C611ECC-BCE1-4B4F-9FD2-EFB4CF6927CB}">
      <dgm:prSet/>
      <dgm:spPr>
        <a:xfrm rot="5400000">
          <a:off x="5197263" y="1018101"/>
          <a:ext cx="1641395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674226FD-7861-49CB-BD70-911558161455}">
      <dgm:prSet phldrT="[Text]"/>
      <dgm:spPr>
        <a:xfrm>
          <a:off x="5569366" y="1645789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4472C4"/>
              </a:solidFill>
              <a:latin typeface="Arial"/>
              <a:ea typeface="+mn-ea"/>
              <a:cs typeface="+mn-cs"/>
            </a:rPr>
            <a:t>Hodnocení </a:t>
          </a:r>
          <a:r>
            <a:rPr lang="cs-CZ" dirty="0" err="1">
              <a:solidFill>
                <a:srgbClr val="4472C4"/>
              </a:solidFill>
              <a:latin typeface="Arial"/>
              <a:ea typeface="+mn-ea"/>
              <a:cs typeface="+mn-cs"/>
            </a:rPr>
            <a:t>ŽoP</a:t>
          </a:r>
          <a:r>
            <a:rPr lang="cs-CZ" dirty="0">
              <a:solidFill>
                <a:srgbClr val="4472C4"/>
              </a:solidFill>
              <a:latin typeface="Arial"/>
              <a:ea typeface="+mn-ea"/>
              <a:cs typeface="+mn-cs"/>
            </a:rPr>
            <a:t> na Centru pro regionální rozvoj</a:t>
          </a:r>
        </a:p>
      </dgm:t>
    </dgm:pt>
    <dgm:pt modelId="{85325AF2-DC77-4C3C-A189-633CD05553C0}" type="parTrans" cxnId="{46BD54A3-A938-4A81-BCA0-EEE3B08DE244}">
      <dgm:prSet/>
      <dgm:spPr/>
      <dgm:t>
        <a:bodyPr/>
        <a:lstStyle/>
        <a:p>
          <a:endParaRPr lang="cs-CZ"/>
        </a:p>
      </dgm:t>
    </dgm:pt>
    <dgm:pt modelId="{3490E3FC-0171-4527-88BF-3B0D6EEEBE11}" type="sibTrans" cxnId="{46BD54A3-A938-4A81-BCA0-EEE3B08DE244}">
      <dgm:prSet/>
      <dgm:spPr>
        <a:xfrm rot="5400000">
          <a:off x="5321210" y="2573524"/>
          <a:ext cx="1406055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2CE374F4-CB0F-4B4A-964C-1CE353484544}">
      <dgm:prSet phldrT="[Text]"/>
      <dgm:spPr>
        <a:xfrm>
          <a:off x="2784683" y="1530747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0000"/>
              </a:solidFill>
              <a:latin typeface="Arial"/>
              <a:ea typeface="+mn-ea"/>
              <a:cs typeface="+mn-cs"/>
            </a:rPr>
            <a:t>Vytvoření souboru projektových záměrů, který splnil/nesplnil kritéria MAS pro výběr na Rozhodovací orgán MAS</a:t>
          </a:r>
        </a:p>
      </dgm:t>
    </dgm:pt>
    <dgm:pt modelId="{EBE052A5-09DE-430A-B159-ECB965AD468A}" type="sibTrans" cxnId="{FA1DC6F0-6D8D-4C5D-90C0-01C8D56FD5B6}">
      <dgm:prSet/>
      <dgm:spPr>
        <a:xfrm rot="16200000">
          <a:off x="2437377" y="974642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/>
        </a:p>
      </dgm:t>
    </dgm:pt>
    <dgm:pt modelId="{BDB8C896-65A1-4EE1-803F-8B13D6A9A3CE}" type="parTrans" cxnId="{FA1DC6F0-6D8D-4C5D-90C0-01C8D56FD5B6}">
      <dgm:prSet/>
      <dgm:spPr/>
      <dgm:t>
        <a:bodyPr/>
        <a:lstStyle/>
        <a:p>
          <a:endParaRPr lang="cs-CZ"/>
        </a:p>
      </dgm:t>
    </dgm:pt>
    <dgm:pt modelId="{8D8EECA1-7D9A-4B4C-B59F-E3386C12BA30}">
      <dgm:prSet phldrT="[Text]"/>
      <dgm:spPr>
        <a:xfrm>
          <a:off x="5569366" y="3061495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Vydání právního aktu žadateli Řídicím orgánem IROP</a:t>
          </a:r>
        </a:p>
      </dgm:t>
    </dgm:pt>
    <dgm:pt modelId="{C931A928-FFD2-486B-B363-E6CDEE327FD1}" type="sibTrans" cxnId="{FD0E6368-C04C-43E3-95AF-603CF74CCAEA}">
      <dgm:prSet/>
      <dgm:spPr/>
      <dgm:t>
        <a:bodyPr/>
        <a:lstStyle/>
        <a:p>
          <a:endParaRPr lang="cs-CZ"/>
        </a:p>
      </dgm:t>
    </dgm:pt>
    <dgm:pt modelId="{8A2555E9-46FC-4295-BA11-30EE6B331668}" type="parTrans" cxnId="{FD0E6368-C04C-43E3-95AF-603CF74CCAEA}">
      <dgm:prSet/>
      <dgm:spPr/>
      <dgm:t>
        <a:bodyPr/>
        <a:lstStyle/>
        <a:p>
          <a:endParaRPr lang="cs-CZ"/>
        </a:p>
      </dgm:t>
    </dgm:pt>
    <dgm:pt modelId="{20B30F8E-DCB6-4BFD-BE2D-79588062E473}" type="pres">
      <dgm:prSet presAssocID="{4CC4C2A0-FE51-495F-A89F-3595834D37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4BF2C92-AA3A-4610-B74F-D4A690E8271D}" type="pres">
      <dgm:prSet presAssocID="{FBFBAE09-243F-4E68-B328-797FFBAD00CE}" presName="compNode" presStyleCnt="0"/>
      <dgm:spPr/>
    </dgm:pt>
    <dgm:pt modelId="{E0D136B7-E7E2-4584-81A0-F347E9D67443}" type="pres">
      <dgm:prSet presAssocID="{FBFBAE09-243F-4E68-B328-797FFBAD00CE}" presName="dummyConnPt" presStyleCnt="0"/>
      <dgm:spPr/>
    </dgm:pt>
    <dgm:pt modelId="{E6506AC0-4E7D-42A4-99E4-73F3D7E116D4}" type="pres">
      <dgm:prSet presAssocID="{FBFBAE09-243F-4E68-B328-797FFBAD00C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F3D88-6828-4DF6-87A1-0436C26112A4}" type="pres">
      <dgm:prSet presAssocID="{DBAA563D-D7FB-49F2-900D-A986FB6E96A9}" presName="sibTrans" presStyleLbl="bgSibTrans2D1" presStyleIdx="0" presStyleCnt="8"/>
      <dgm:spPr/>
      <dgm:t>
        <a:bodyPr/>
        <a:lstStyle/>
        <a:p>
          <a:endParaRPr lang="cs-CZ"/>
        </a:p>
      </dgm:t>
    </dgm:pt>
    <dgm:pt modelId="{1CCD71BD-818E-4FAA-8AA0-F2491A5D9830}" type="pres">
      <dgm:prSet presAssocID="{0682EF0E-039F-4098-8BC3-7DF7CE797564}" presName="compNode" presStyleCnt="0"/>
      <dgm:spPr/>
    </dgm:pt>
    <dgm:pt modelId="{3CADA911-1C05-44ED-998E-85F99E91DBEE}" type="pres">
      <dgm:prSet presAssocID="{0682EF0E-039F-4098-8BC3-7DF7CE797564}" presName="dummyConnPt" presStyleCnt="0"/>
      <dgm:spPr/>
    </dgm:pt>
    <dgm:pt modelId="{3031E3DF-272E-4ED1-B8FF-83C647A7A841}" type="pres">
      <dgm:prSet presAssocID="{0682EF0E-039F-4098-8BC3-7DF7CE79756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1B1544-358F-45CA-B5E8-A62888486DAC}" type="pres">
      <dgm:prSet presAssocID="{0F0D97D9-BAC3-4ED8-AA54-45DE32AC6F9C}" presName="sibTrans" presStyleLbl="bgSibTrans2D1" presStyleIdx="1" presStyleCnt="8"/>
      <dgm:spPr/>
      <dgm:t>
        <a:bodyPr/>
        <a:lstStyle/>
        <a:p>
          <a:endParaRPr lang="cs-CZ"/>
        </a:p>
      </dgm:t>
    </dgm:pt>
    <dgm:pt modelId="{852522F5-CAD7-436A-BE9D-805F95173B03}" type="pres">
      <dgm:prSet presAssocID="{3232478E-E8A8-41AA-AEF9-5CBAB22FF67F}" presName="compNode" presStyleCnt="0"/>
      <dgm:spPr/>
    </dgm:pt>
    <dgm:pt modelId="{5FB14382-9C1F-45B7-826D-7BFE57D57912}" type="pres">
      <dgm:prSet presAssocID="{3232478E-E8A8-41AA-AEF9-5CBAB22FF67F}" presName="dummyConnPt" presStyleCnt="0"/>
      <dgm:spPr/>
    </dgm:pt>
    <dgm:pt modelId="{5393EF5A-4643-43FE-B18E-501FC0573E52}" type="pres">
      <dgm:prSet presAssocID="{3232478E-E8A8-41AA-AEF9-5CBAB22FF6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8460DD-8555-4256-9EEA-4F9EE74CF88E}" type="pres">
      <dgm:prSet presAssocID="{B65B3BB0-E4B6-4FAC-8F43-A1B924C96AED}" presName="sibTrans" presStyleLbl="bgSibTrans2D1" presStyleIdx="2" presStyleCnt="8"/>
      <dgm:spPr/>
      <dgm:t>
        <a:bodyPr/>
        <a:lstStyle/>
        <a:p>
          <a:endParaRPr lang="cs-CZ"/>
        </a:p>
      </dgm:t>
    </dgm:pt>
    <dgm:pt modelId="{0AB36199-D9CA-4A51-8517-F24FF3AD19E0}" type="pres">
      <dgm:prSet presAssocID="{3509CD3F-9FE1-412A-82B3-620C7DBBAD33}" presName="compNode" presStyleCnt="0"/>
      <dgm:spPr/>
    </dgm:pt>
    <dgm:pt modelId="{A8007BB9-56FD-477A-8A98-50B49A686C4D}" type="pres">
      <dgm:prSet presAssocID="{3509CD3F-9FE1-412A-82B3-620C7DBBAD33}" presName="dummyConnPt" presStyleCnt="0"/>
      <dgm:spPr/>
    </dgm:pt>
    <dgm:pt modelId="{1780956C-AB2B-4054-8C3A-947000803ACA}" type="pres">
      <dgm:prSet presAssocID="{3509CD3F-9FE1-412A-82B3-620C7DBBAD3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C7A940-EC46-493F-9CF1-0913D5684898}" type="pres">
      <dgm:prSet presAssocID="{6F2D2A14-191E-4477-B10F-5463A61172E9}" presName="sibTrans" presStyleLbl="bgSibTrans2D1" presStyleIdx="3" presStyleCnt="8"/>
      <dgm:spPr/>
      <dgm:t>
        <a:bodyPr/>
        <a:lstStyle/>
        <a:p>
          <a:endParaRPr lang="cs-CZ"/>
        </a:p>
      </dgm:t>
    </dgm:pt>
    <dgm:pt modelId="{0781CE20-FC4A-4CE4-8847-594B4B54FBBE}" type="pres">
      <dgm:prSet presAssocID="{2CE374F4-CB0F-4B4A-964C-1CE353484544}" presName="compNode" presStyleCnt="0"/>
      <dgm:spPr/>
    </dgm:pt>
    <dgm:pt modelId="{D5DC96A0-9B69-4AC4-A378-5D5F92EF00AA}" type="pres">
      <dgm:prSet presAssocID="{2CE374F4-CB0F-4B4A-964C-1CE353484544}" presName="dummyConnPt" presStyleCnt="0"/>
      <dgm:spPr/>
    </dgm:pt>
    <dgm:pt modelId="{8BA974B0-CC9D-4BCB-81FC-8C9C3C5DC89B}" type="pres">
      <dgm:prSet presAssocID="{2CE374F4-CB0F-4B4A-964C-1CE3534845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8B3DE6-2E43-4EA0-A873-DF72F236151C}" type="pres">
      <dgm:prSet presAssocID="{EBE052A5-09DE-430A-B159-ECB965AD468A}" presName="sibTrans" presStyleLbl="bgSibTrans2D1" presStyleIdx="4" presStyleCnt="8"/>
      <dgm:spPr/>
      <dgm:t>
        <a:bodyPr/>
        <a:lstStyle/>
        <a:p>
          <a:endParaRPr lang="cs-CZ"/>
        </a:p>
      </dgm:t>
    </dgm:pt>
    <dgm:pt modelId="{D05372EF-F9D2-43D1-A0EF-76D9613906C4}" type="pres">
      <dgm:prSet presAssocID="{2C3EE1A3-7263-4893-AF14-E4711F27A955}" presName="compNode" presStyleCnt="0"/>
      <dgm:spPr/>
    </dgm:pt>
    <dgm:pt modelId="{7FBC4BA2-E901-4CA3-8256-D685BBE8CB5A}" type="pres">
      <dgm:prSet presAssocID="{2C3EE1A3-7263-4893-AF14-E4711F27A955}" presName="dummyConnPt" presStyleCnt="0"/>
      <dgm:spPr/>
    </dgm:pt>
    <dgm:pt modelId="{329F8BB3-C216-4BF1-AF22-F0B53649B29C}" type="pres">
      <dgm:prSet presAssocID="{2C3EE1A3-7263-4893-AF14-E4711F27A9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1EB565-68FE-4CA9-9C29-534975845CE6}" type="pres">
      <dgm:prSet presAssocID="{55199979-2484-4B11-BF90-D9B5C123D51B}" presName="sibTrans" presStyleLbl="bgSibTrans2D1" presStyleIdx="5" presStyleCnt="8"/>
      <dgm:spPr/>
      <dgm:t>
        <a:bodyPr/>
        <a:lstStyle/>
        <a:p>
          <a:endParaRPr lang="cs-CZ"/>
        </a:p>
      </dgm:t>
    </dgm:pt>
    <dgm:pt modelId="{86A88123-613B-4791-8733-F7B7FF22F882}" type="pres">
      <dgm:prSet presAssocID="{A7BF857F-3466-4759-A4AE-6877914006D8}" presName="compNode" presStyleCnt="0"/>
      <dgm:spPr/>
    </dgm:pt>
    <dgm:pt modelId="{72E8E3D8-22AC-40E1-ADD1-B38E69896F43}" type="pres">
      <dgm:prSet presAssocID="{A7BF857F-3466-4759-A4AE-6877914006D8}" presName="dummyConnPt" presStyleCnt="0"/>
      <dgm:spPr/>
    </dgm:pt>
    <dgm:pt modelId="{B6EB1331-E6A9-40BE-B6C5-BE1124AC10EE}" type="pres">
      <dgm:prSet presAssocID="{A7BF857F-3466-4759-A4AE-6877914006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FCC71F-C5E0-43D3-AF19-A1DE8586F9D6}" type="pres">
      <dgm:prSet presAssocID="{B932046D-FB48-4BF7-8E75-1932E45B30EE}" presName="sibTrans" presStyleLbl="bgSibTrans2D1" presStyleIdx="6" presStyleCnt="8" custAng="140350" custLinFactNeighborX="4517" custLinFactNeighborY="-8974"/>
      <dgm:spPr/>
      <dgm:t>
        <a:bodyPr/>
        <a:lstStyle/>
        <a:p>
          <a:endParaRPr lang="cs-CZ"/>
        </a:p>
      </dgm:t>
    </dgm:pt>
    <dgm:pt modelId="{24EC73CB-482D-40BD-A992-CFAE9F29910B}" type="pres">
      <dgm:prSet presAssocID="{674226FD-7861-49CB-BD70-911558161455}" presName="compNode" presStyleCnt="0"/>
      <dgm:spPr/>
    </dgm:pt>
    <dgm:pt modelId="{05F151E1-A4BA-4B10-8BEA-25F72A7CE8DA}" type="pres">
      <dgm:prSet presAssocID="{674226FD-7861-49CB-BD70-911558161455}" presName="dummyConnPt" presStyleCnt="0"/>
      <dgm:spPr/>
    </dgm:pt>
    <dgm:pt modelId="{672FAC0C-540C-434E-BDCF-3C66D3DFC1AE}" type="pres">
      <dgm:prSet presAssocID="{674226FD-7861-49CB-BD70-911558161455}" presName="node" presStyleLbl="node1" presStyleIdx="7" presStyleCnt="9" custLinFactNeighborX="6448" custLinFactNeighborY="94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19EBC0-7B85-4514-9E4C-0DDD0F7B26BC}" type="pres">
      <dgm:prSet presAssocID="{3490E3FC-0171-4527-88BF-3B0D6EEEBE11}" presName="sibTrans" presStyleLbl="bgSibTrans2D1" presStyleIdx="7" presStyleCnt="8" custLinFactNeighborX="2994" custLinFactNeighborY="6037"/>
      <dgm:spPr/>
      <dgm:t>
        <a:bodyPr/>
        <a:lstStyle/>
        <a:p>
          <a:endParaRPr lang="cs-CZ"/>
        </a:p>
      </dgm:t>
    </dgm:pt>
    <dgm:pt modelId="{73D22698-53F9-480A-8AB6-A9E7B92FD30C}" type="pres">
      <dgm:prSet presAssocID="{8D8EECA1-7D9A-4B4C-B59F-E3386C12BA30}" presName="compNode" presStyleCnt="0"/>
      <dgm:spPr/>
    </dgm:pt>
    <dgm:pt modelId="{9F57A351-FDB9-4412-AFD3-953CEB3A539D}" type="pres">
      <dgm:prSet presAssocID="{8D8EECA1-7D9A-4B4C-B59F-E3386C12BA30}" presName="dummyConnPt" presStyleCnt="0"/>
      <dgm:spPr/>
    </dgm:pt>
    <dgm:pt modelId="{A34EC346-1408-4EF0-98BD-6EB338F8E880}" type="pres">
      <dgm:prSet presAssocID="{8D8EECA1-7D9A-4B4C-B59F-E3386C12BA30}" presName="node" presStyleLbl="node1" presStyleIdx="8" presStyleCnt="9" custLinFactNeighborX="4899" custLinFactNeighborY="395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66D83EB-A5F2-4511-B29E-5C1BE321E0F7}" type="presOf" srcId="{4CC4C2A0-FE51-495F-A89F-3595834D3721}" destId="{20B30F8E-DCB6-4BFD-BE2D-79588062E473}" srcOrd="0" destOrd="0" presId="urn:microsoft.com/office/officeart/2005/8/layout/bProcess4"/>
    <dgm:cxn modelId="{26FF4DF9-9604-4166-85C7-9DEC6E56B996}" type="presOf" srcId="{2CE374F4-CB0F-4B4A-964C-1CE353484544}" destId="{8BA974B0-CC9D-4BCB-81FC-8C9C3C5DC89B}" srcOrd="0" destOrd="0" presId="urn:microsoft.com/office/officeart/2005/8/layout/bProcess4"/>
    <dgm:cxn modelId="{46BD54A3-A938-4A81-BCA0-EEE3B08DE244}" srcId="{4CC4C2A0-FE51-495F-A89F-3595834D3721}" destId="{674226FD-7861-49CB-BD70-911558161455}" srcOrd="7" destOrd="0" parTransId="{85325AF2-DC77-4C3C-A189-633CD05553C0}" sibTransId="{3490E3FC-0171-4527-88BF-3B0D6EEEBE11}"/>
    <dgm:cxn modelId="{8FFE8631-FE5D-4474-B8BC-C5A8442A0CA2}" type="presOf" srcId="{3509CD3F-9FE1-412A-82B3-620C7DBBAD33}" destId="{1780956C-AB2B-4054-8C3A-947000803ACA}" srcOrd="0" destOrd="0" presId="urn:microsoft.com/office/officeart/2005/8/layout/bProcess4"/>
    <dgm:cxn modelId="{E2AEE4F8-6120-4F49-A88F-50461C8D683F}" type="presOf" srcId="{6F2D2A14-191E-4477-B10F-5463A61172E9}" destId="{FEC7A940-EC46-493F-9CF1-0913D5684898}" srcOrd="0" destOrd="0" presId="urn:microsoft.com/office/officeart/2005/8/layout/bProcess4"/>
    <dgm:cxn modelId="{5A949F69-50DB-454F-AB06-A9E37248DEBC}" type="presOf" srcId="{0682EF0E-039F-4098-8BC3-7DF7CE797564}" destId="{3031E3DF-272E-4ED1-B8FF-83C647A7A841}" srcOrd="0" destOrd="0" presId="urn:microsoft.com/office/officeart/2005/8/layout/bProcess4"/>
    <dgm:cxn modelId="{792E1429-C1EF-450C-B0A5-885AB9AE09F2}" type="presOf" srcId="{DBAA563D-D7FB-49F2-900D-A986FB6E96A9}" destId="{990F3D88-6828-4DF6-87A1-0436C26112A4}" srcOrd="0" destOrd="0" presId="urn:microsoft.com/office/officeart/2005/8/layout/bProcess4"/>
    <dgm:cxn modelId="{3C9B4086-6DDD-4B00-AAB5-AC70ECCABDEF}" srcId="{4CC4C2A0-FE51-495F-A89F-3595834D3721}" destId="{3232478E-E8A8-41AA-AEF9-5CBAB22FF67F}" srcOrd="2" destOrd="0" parTransId="{CB711EB5-5BF5-4C71-A97A-E375E264B815}" sibTransId="{B65B3BB0-E4B6-4FAC-8F43-A1B924C96AED}"/>
    <dgm:cxn modelId="{82949175-D903-4AC7-97E6-7BCB5AE02FF5}" srcId="{4CC4C2A0-FE51-495F-A89F-3595834D3721}" destId="{0682EF0E-039F-4098-8BC3-7DF7CE797564}" srcOrd="1" destOrd="0" parTransId="{6F948989-C7F1-4AED-882A-3A347458871B}" sibTransId="{0F0D97D9-BAC3-4ED8-AA54-45DE32AC6F9C}"/>
    <dgm:cxn modelId="{B857E1EA-B8FB-4B1D-9297-D283A963EC1C}" srcId="{4CC4C2A0-FE51-495F-A89F-3595834D3721}" destId="{2C3EE1A3-7263-4893-AF14-E4711F27A955}" srcOrd="5" destOrd="0" parTransId="{21688D0E-E76D-49E7-B2BE-ACA27223DD99}" sibTransId="{55199979-2484-4B11-BF90-D9B5C123D51B}"/>
    <dgm:cxn modelId="{9128CEA7-7C53-4F7E-8E38-A30076E9E423}" type="presOf" srcId="{B65B3BB0-E4B6-4FAC-8F43-A1B924C96AED}" destId="{EB8460DD-8555-4256-9EEA-4F9EE74CF88E}" srcOrd="0" destOrd="0" presId="urn:microsoft.com/office/officeart/2005/8/layout/bProcess4"/>
    <dgm:cxn modelId="{A5ECDB69-1011-4270-B4FC-6ED9672C6D3A}" type="presOf" srcId="{B932046D-FB48-4BF7-8E75-1932E45B30EE}" destId="{C8FCC71F-C5E0-43D3-AF19-A1DE8586F9D6}" srcOrd="0" destOrd="0" presId="urn:microsoft.com/office/officeart/2005/8/layout/bProcess4"/>
    <dgm:cxn modelId="{3A03D1EB-FE19-4997-9269-8DD037DE5DE1}" type="presOf" srcId="{674226FD-7861-49CB-BD70-911558161455}" destId="{672FAC0C-540C-434E-BDCF-3C66D3DFC1AE}" srcOrd="0" destOrd="0" presId="urn:microsoft.com/office/officeart/2005/8/layout/bProcess4"/>
    <dgm:cxn modelId="{44B421E7-3E36-4AB7-A718-85D52597E833}" type="presOf" srcId="{A7BF857F-3466-4759-A4AE-6877914006D8}" destId="{B6EB1331-E6A9-40BE-B6C5-BE1124AC10EE}" srcOrd="0" destOrd="0" presId="urn:microsoft.com/office/officeart/2005/8/layout/bProcess4"/>
    <dgm:cxn modelId="{F234B126-0F6B-46AB-B5A6-B16BADAD3AA3}" type="presOf" srcId="{EBE052A5-09DE-430A-B159-ECB965AD468A}" destId="{728B3DE6-2E43-4EA0-A873-DF72F236151C}" srcOrd="0" destOrd="0" presId="urn:microsoft.com/office/officeart/2005/8/layout/bProcess4"/>
    <dgm:cxn modelId="{77E1EBE1-CFDD-4D83-AACB-0CD425CCB27D}" type="presOf" srcId="{2C3EE1A3-7263-4893-AF14-E4711F27A955}" destId="{329F8BB3-C216-4BF1-AF22-F0B53649B29C}" srcOrd="0" destOrd="0" presId="urn:microsoft.com/office/officeart/2005/8/layout/bProcess4"/>
    <dgm:cxn modelId="{FD0E6368-C04C-43E3-95AF-603CF74CCAEA}" srcId="{4CC4C2A0-FE51-495F-A89F-3595834D3721}" destId="{8D8EECA1-7D9A-4B4C-B59F-E3386C12BA30}" srcOrd="8" destOrd="0" parTransId="{8A2555E9-46FC-4295-BA11-30EE6B331668}" sibTransId="{C931A928-FFD2-486B-B363-E6CDEE327FD1}"/>
    <dgm:cxn modelId="{535AF39E-D978-4290-9C62-9E390095F703}" type="presOf" srcId="{0F0D97D9-BAC3-4ED8-AA54-45DE32AC6F9C}" destId="{E71B1544-358F-45CA-B5E8-A62888486DAC}" srcOrd="0" destOrd="0" presId="urn:microsoft.com/office/officeart/2005/8/layout/bProcess4"/>
    <dgm:cxn modelId="{4806AFA3-3EF2-4690-B158-7E6C5E8C5A38}" type="presOf" srcId="{3490E3FC-0171-4527-88BF-3B0D6EEEBE11}" destId="{2F19EBC0-7B85-4514-9E4C-0DDD0F7B26BC}" srcOrd="0" destOrd="0" presId="urn:microsoft.com/office/officeart/2005/8/layout/bProcess4"/>
    <dgm:cxn modelId="{0C611ECC-BCE1-4B4F-9FD2-EFB4CF6927CB}" srcId="{4CC4C2A0-FE51-495F-A89F-3595834D3721}" destId="{A7BF857F-3466-4759-A4AE-6877914006D8}" srcOrd="6" destOrd="0" parTransId="{29F293F7-39F3-46CF-97AD-386C773975DD}" sibTransId="{B932046D-FB48-4BF7-8E75-1932E45B30EE}"/>
    <dgm:cxn modelId="{E6672759-16DE-4E89-8ADA-39555D93DBD0}" type="presOf" srcId="{55199979-2484-4B11-BF90-D9B5C123D51B}" destId="{FC1EB565-68FE-4CA9-9C29-534975845CE6}" srcOrd="0" destOrd="0" presId="urn:microsoft.com/office/officeart/2005/8/layout/bProcess4"/>
    <dgm:cxn modelId="{AD1BC6C7-B65D-45E0-B62B-1149943310BA}" type="presOf" srcId="{8D8EECA1-7D9A-4B4C-B59F-E3386C12BA30}" destId="{A34EC346-1408-4EF0-98BD-6EB338F8E880}" srcOrd="0" destOrd="0" presId="urn:microsoft.com/office/officeart/2005/8/layout/bProcess4"/>
    <dgm:cxn modelId="{AA78E40E-1693-463B-B193-975EA7268904}" srcId="{4CC4C2A0-FE51-495F-A89F-3595834D3721}" destId="{3509CD3F-9FE1-412A-82B3-620C7DBBAD33}" srcOrd="3" destOrd="0" parTransId="{C01811C5-0189-4D42-8561-7298F2D6FC5E}" sibTransId="{6F2D2A14-191E-4477-B10F-5463A61172E9}"/>
    <dgm:cxn modelId="{FA1DC6F0-6D8D-4C5D-90C0-01C8D56FD5B6}" srcId="{4CC4C2A0-FE51-495F-A89F-3595834D3721}" destId="{2CE374F4-CB0F-4B4A-964C-1CE353484544}" srcOrd="4" destOrd="0" parTransId="{BDB8C896-65A1-4EE1-803F-8B13D6A9A3CE}" sibTransId="{EBE052A5-09DE-430A-B159-ECB965AD468A}"/>
    <dgm:cxn modelId="{61A9335B-EE55-47FA-BCA0-1338715E2E1B}" srcId="{4CC4C2A0-FE51-495F-A89F-3595834D3721}" destId="{FBFBAE09-243F-4E68-B328-797FFBAD00CE}" srcOrd="0" destOrd="0" parTransId="{FEB9A5FE-0B25-43F3-8E04-6F1D79DFC633}" sibTransId="{DBAA563D-D7FB-49F2-900D-A986FB6E96A9}"/>
    <dgm:cxn modelId="{98052A9F-8C50-45FC-B058-D8FD51BF3D56}" type="presOf" srcId="{FBFBAE09-243F-4E68-B328-797FFBAD00CE}" destId="{E6506AC0-4E7D-42A4-99E4-73F3D7E116D4}" srcOrd="0" destOrd="0" presId="urn:microsoft.com/office/officeart/2005/8/layout/bProcess4"/>
    <dgm:cxn modelId="{9D746EC5-79C1-49E5-A46D-F5F1AC5DFF1C}" type="presOf" srcId="{3232478E-E8A8-41AA-AEF9-5CBAB22FF67F}" destId="{5393EF5A-4643-43FE-B18E-501FC0573E52}" srcOrd="0" destOrd="0" presId="urn:microsoft.com/office/officeart/2005/8/layout/bProcess4"/>
    <dgm:cxn modelId="{A39BDDB7-9721-4E4B-9553-38257E3570CA}" type="presParOf" srcId="{20B30F8E-DCB6-4BFD-BE2D-79588062E473}" destId="{A4BF2C92-AA3A-4610-B74F-D4A690E8271D}" srcOrd="0" destOrd="0" presId="urn:microsoft.com/office/officeart/2005/8/layout/bProcess4"/>
    <dgm:cxn modelId="{31E38C27-A6F3-4FBE-A785-3C31F83FD6F6}" type="presParOf" srcId="{A4BF2C92-AA3A-4610-B74F-D4A690E8271D}" destId="{E0D136B7-E7E2-4584-81A0-F347E9D67443}" srcOrd="0" destOrd="0" presId="urn:microsoft.com/office/officeart/2005/8/layout/bProcess4"/>
    <dgm:cxn modelId="{1BADD0F3-3FA7-4E50-8F16-0F3D71BAC9A9}" type="presParOf" srcId="{A4BF2C92-AA3A-4610-B74F-D4A690E8271D}" destId="{E6506AC0-4E7D-42A4-99E4-73F3D7E116D4}" srcOrd="1" destOrd="0" presId="urn:microsoft.com/office/officeart/2005/8/layout/bProcess4"/>
    <dgm:cxn modelId="{97546347-EF63-4DBA-A0BC-2073DB4825A1}" type="presParOf" srcId="{20B30F8E-DCB6-4BFD-BE2D-79588062E473}" destId="{990F3D88-6828-4DF6-87A1-0436C26112A4}" srcOrd="1" destOrd="0" presId="urn:microsoft.com/office/officeart/2005/8/layout/bProcess4"/>
    <dgm:cxn modelId="{C880B9D1-34D1-4F91-9F3E-A493325EFAAE}" type="presParOf" srcId="{20B30F8E-DCB6-4BFD-BE2D-79588062E473}" destId="{1CCD71BD-818E-4FAA-8AA0-F2491A5D9830}" srcOrd="2" destOrd="0" presId="urn:microsoft.com/office/officeart/2005/8/layout/bProcess4"/>
    <dgm:cxn modelId="{D2B20735-9DEC-4A07-8F99-89FCBC3D3736}" type="presParOf" srcId="{1CCD71BD-818E-4FAA-8AA0-F2491A5D9830}" destId="{3CADA911-1C05-44ED-998E-85F99E91DBEE}" srcOrd="0" destOrd="0" presId="urn:microsoft.com/office/officeart/2005/8/layout/bProcess4"/>
    <dgm:cxn modelId="{7E441DF6-E28F-4D71-ADE9-B996EF8AD7F3}" type="presParOf" srcId="{1CCD71BD-818E-4FAA-8AA0-F2491A5D9830}" destId="{3031E3DF-272E-4ED1-B8FF-83C647A7A841}" srcOrd="1" destOrd="0" presId="urn:microsoft.com/office/officeart/2005/8/layout/bProcess4"/>
    <dgm:cxn modelId="{23CA443D-7BC5-44F4-A7F1-EB78D72944A4}" type="presParOf" srcId="{20B30F8E-DCB6-4BFD-BE2D-79588062E473}" destId="{E71B1544-358F-45CA-B5E8-A62888486DAC}" srcOrd="3" destOrd="0" presId="urn:microsoft.com/office/officeart/2005/8/layout/bProcess4"/>
    <dgm:cxn modelId="{D0E93754-ED09-4D75-8EEC-1455132728CD}" type="presParOf" srcId="{20B30F8E-DCB6-4BFD-BE2D-79588062E473}" destId="{852522F5-CAD7-436A-BE9D-805F95173B03}" srcOrd="4" destOrd="0" presId="urn:microsoft.com/office/officeart/2005/8/layout/bProcess4"/>
    <dgm:cxn modelId="{238BF2D1-71BC-40C7-9AE1-65E3DBFD1EDD}" type="presParOf" srcId="{852522F5-CAD7-436A-BE9D-805F95173B03}" destId="{5FB14382-9C1F-45B7-826D-7BFE57D57912}" srcOrd="0" destOrd="0" presId="urn:microsoft.com/office/officeart/2005/8/layout/bProcess4"/>
    <dgm:cxn modelId="{48796F8B-C4A7-49E7-BE54-5D0826392FFF}" type="presParOf" srcId="{852522F5-CAD7-436A-BE9D-805F95173B03}" destId="{5393EF5A-4643-43FE-B18E-501FC0573E52}" srcOrd="1" destOrd="0" presId="urn:microsoft.com/office/officeart/2005/8/layout/bProcess4"/>
    <dgm:cxn modelId="{4764AE0A-06E5-4AA2-957F-25481A793F7E}" type="presParOf" srcId="{20B30F8E-DCB6-4BFD-BE2D-79588062E473}" destId="{EB8460DD-8555-4256-9EEA-4F9EE74CF88E}" srcOrd="5" destOrd="0" presId="urn:microsoft.com/office/officeart/2005/8/layout/bProcess4"/>
    <dgm:cxn modelId="{2B5AE6DC-AE09-4891-8EF2-DC9B382A6D80}" type="presParOf" srcId="{20B30F8E-DCB6-4BFD-BE2D-79588062E473}" destId="{0AB36199-D9CA-4A51-8517-F24FF3AD19E0}" srcOrd="6" destOrd="0" presId="urn:microsoft.com/office/officeart/2005/8/layout/bProcess4"/>
    <dgm:cxn modelId="{CD41E48D-158D-409B-90E1-919D5166F4CC}" type="presParOf" srcId="{0AB36199-D9CA-4A51-8517-F24FF3AD19E0}" destId="{A8007BB9-56FD-477A-8A98-50B49A686C4D}" srcOrd="0" destOrd="0" presId="urn:microsoft.com/office/officeart/2005/8/layout/bProcess4"/>
    <dgm:cxn modelId="{58309448-7926-47A1-930B-164FFD6106B1}" type="presParOf" srcId="{0AB36199-D9CA-4A51-8517-F24FF3AD19E0}" destId="{1780956C-AB2B-4054-8C3A-947000803ACA}" srcOrd="1" destOrd="0" presId="urn:microsoft.com/office/officeart/2005/8/layout/bProcess4"/>
    <dgm:cxn modelId="{D60DF2C9-275B-4F59-8BFD-50A0833D8E90}" type="presParOf" srcId="{20B30F8E-DCB6-4BFD-BE2D-79588062E473}" destId="{FEC7A940-EC46-493F-9CF1-0913D5684898}" srcOrd="7" destOrd="0" presId="urn:microsoft.com/office/officeart/2005/8/layout/bProcess4"/>
    <dgm:cxn modelId="{19EA1EFF-B659-4217-91FA-5AE231868DBE}" type="presParOf" srcId="{20B30F8E-DCB6-4BFD-BE2D-79588062E473}" destId="{0781CE20-FC4A-4CE4-8847-594B4B54FBBE}" srcOrd="8" destOrd="0" presId="urn:microsoft.com/office/officeart/2005/8/layout/bProcess4"/>
    <dgm:cxn modelId="{B171D4C0-E1D6-415F-BF45-6A40FD213CD0}" type="presParOf" srcId="{0781CE20-FC4A-4CE4-8847-594B4B54FBBE}" destId="{D5DC96A0-9B69-4AC4-A378-5D5F92EF00AA}" srcOrd="0" destOrd="0" presId="urn:microsoft.com/office/officeart/2005/8/layout/bProcess4"/>
    <dgm:cxn modelId="{5A768E5A-78AA-4E18-ADA4-28D6A9947009}" type="presParOf" srcId="{0781CE20-FC4A-4CE4-8847-594B4B54FBBE}" destId="{8BA974B0-CC9D-4BCB-81FC-8C9C3C5DC89B}" srcOrd="1" destOrd="0" presId="urn:microsoft.com/office/officeart/2005/8/layout/bProcess4"/>
    <dgm:cxn modelId="{8FDF342D-C58F-4F47-BA19-4EC617034A1C}" type="presParOf" srcId="{20B30F8E-DCB6-4BFD-BE2D-79588062E473}" destId="{728B3DE6-2E43-4EA0-A873-DF72F236151C}" srcOrd="9" destOrd="0" presId="urn:microsoft.com/office/officeart/2005/8/layout/bProcess4"/>
    <dgm:cxn modelId="{B24B818E-205E-4C7E-98F8-7CDF5524B485}" type="presParOf" srcId="{20B30F8E-DCB6-4BFD-BE2D-79588062E473}" destId="{D05372EF-F9D2-43D1-A0EF-76D9613906C4}" srcOrd="10" destOrd="0" presId="urn:microsoft.com/office/officeart/2005/8/layout/bProcess4"/>
    <dgm:cxn modelId="{387A18C6-2FEB-49B6-9318-C58BE0419CC7}" type="presParOf" srcId="{D05372EF-F9D2-43D1-A0EF-76D9613906C4}" destId="{7FBC4BA2-E901-4CA3-8256-D685BBE8CB5A}" srcOrd="0" destOrd="0" presId="urn:microsoft.com/office/officeart/2005/8/layout/bProcess4"/>
    <dgm:cxn modelId="{653E0214-C109-4025-89EC-C92F8DF49F68}" type="presParOf" srcId="{D05372EF-F9D2-43D1-A0EF-76D9613906C4}" destId="{329F8BB3-C216-4BF1-AF22-F0B53649B29C}" srcOrd="1" destOrd="0" presId="urn:microsoft.com/office/officeart/2005/8/layout/bProcess4"/>
    <dgm:cxn modelId="{8D6051C4-617C-4B38-829E-FBAABF459DBD}" type="presParOf" srcId="{20B30F8E-DCB6-4BFD-BE2D-79588062E473}" destId="{FC1EB565-68FE-4CA9-9C29-534975845CE6}" srcOrd="11" destOrd="0" presId="urn:microsoft.com/office/officeart/2005/8/layout/bProcess4"/>
    <dgm:cxn modelId="{6331084D-0392-4B08-99E8-280E4D3D24B0}" type="presParOf" srcId="{20B30F8E-DCB6-4BFD-BE2D-79588062E473}" destId="{86A88123-613B-4791-8733-F7B7FF22F882}" srcOrd="12" destOrd="0" presId="urn:microsoft.com/office/officeart/2005/8/layout/bProcess4"/>
    <dgm:cxn modelId="{1E411148-09C1-4BDD-BF90-978A568CC78B}" type="presParOf" srcId="{86A88123-613B-4791-8733-F7B7FF22F882}" destId="{72E8E3D8-22AC-40E1-ADD1-B38E69896F43}" srcOrd="0" destOrd="0" presId="urn:microsoft.com/office/officeart/2005/8/layout/bProcess4"/>
    <dgm:cxn modelId="{113CD124-EC72-4E2E-AC61-5F731E0A3DF1}" type="presParOf" srcId="{86A88123-613B-4791-8733-F7B7FF22F882}" destId="{B6EB1331-E6A9-40BE-B6C5-BE1124AC10EE}" srcOrd="1" destOrd="0" presId="urn:microsoft.com/office/officeart/2005/8/layout/bProcess4"/>
    <dgm:cxn modelId="{B88FF1E0-76AA-461C-8A8B-80946BC6FB42}" type="presParOf" srcId="{20B30F8E-DCB6-4BFD-BE2D-79588062E473}" destId="{C8FCC71F-C5E0-43D3-AF19-A1DE8586F9D6}" srcOrd="13" destOrd="0" presId="urn:microsoft.com/office/officeart/2005/8/layout/bProcess4"/>
    <dgm:cxn modelId="{EFD29C7D-545F-46B9-A28A-3BE0D00D5C47}" type="presParOf" srcId="{20B30F8E-DCB6-4BFD-BE2D-79588062E473}" destId="{24EC73CB-482D-40BD-A992-CFAE9F29910B}" srcOrd="14" destOrd="0" presId="urn:microsoft.com/office/officeart/2005/8/layout/bProcess4"/>
    <dgm:cxn modelId="{17753F3D-0B8B-47A6-BE51-3D602E36F849}" type="presParOf" srcId="{24EC73CB-482D-40BD-A992-CFAE9F29910B}" destId="{05F151E1-A4BA-4B10-8BEA-25F72A7CE8DA}" srcOrd="0" destOrd="0" presId="urn:microsoft.com/office/officeart/2005/8/layout/bProcess4"/>
    <dgm:cxn modelId="{FDCC5413-AE24-46C7-A50A-17A7BE68E8E2}" type="presParOf" srcId="{24EC73CB-482D-40BD-A992-CFAE9F29910B}" destId="{672FAC0C-540C-434E-BDCF-3C66D3DFC1AE}" srcOrd="1" destOrd="0" presId="urn:microsoft.com/office/officeart/2005/8/layout/bProcess4"/>
    <dgm:cxn modelId="{4C021B61-67C9-4955-8080-44429F307338}" type="presParOf" srcId="{20B30F8E-DCB6-4BFD-BE2D-79588062E473}" destId="{2F19EBC0-7B85-4514-9E4C-0DDD0F7B26BC}" srcOrd="15" destOrd="0" presId="urn:microsoft.com/office/officeart/2005/8/layout/bProcess4"/>
    <dgm:cxn modelId="{638C0C8B-7D35-4289-81CC-4C5F5EE25EF4}" type="presParOf" srcId="{20B30F8E-DCB6-4BFD-BE2D-79588062E473}" destId="{73D22698-53F9-480A-8AB6-A9E7B92FD30C}" srcOrd="16" destOrd="0" presId="urn:microsoft.com/office/officeart/2005/8/layout/bProcess4"/>
    <dgm:cxn modelId="{ADC4F8FD-2898-483E-9320-A9EC72067D93}" type="presParOf" srcId="{73D22698-53F9-480A-8AB6-A9E7B92FD30C}" destId="{9F57A351-FDB9-4412-AFD3-953CEB3A539D}" srcOrd="0" destOrd="0" presId="urn:microsoft.com/office/officeart/2005/8/layout/bProcess4"/>
    <dgm:cxn modelId="{5429A079-6452-43FB-92D3-3984D45DD829}" type="presParOf" srcId="{73D22698-53F9-480A-8AB6-A9E7B92FD30C}" destId="{A34EC346-1408-4EF0-98BD-6EB338F8E8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F3D88-6828-4DF6-87A1-0436C26112A4}">
      <dsp:nvSpPr>
        <dsp:cNvPr id="0" name=""/>
        <dsp:cNvSpPr/>
      </dsp:nvSpPr>
      <dsp:spPr>
        <a:xfrm rot="5400000">
          <a:off x="-275487" y="974642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6AC0-4E7D-42A4-99E4-73F3D7E116D4}">
      <dsp:nvSpPr>
        <dsp:cNvPr id="0" name=""/>
        <dsp:cNvSpPr/>
      </dsp:nvSpPr>
      <dsp:spPr>
        <a:xfrm>
          <a:off x="71818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Vyhlášení výzvy MAS na předkládání projektových záměrů (mimo systém) </a:t>
          </a:r>
        </a:p>
      </dsp:txBody>
      <dsp:txXfrm>
        <a:off x="107663" y="36781"/>
        <a:ext cx="1968057" cy="1152158"/>
      </dsp:txXfrm>
    </dsp:sp>
    <dsp:sp modelId="{E71B1544-358F-45CA-B5E8-A62888486DAC}">
      <dsp:nvSpPr>
        <dsp:cNvPr id="0" name=""/>
        <dsp:cNvSpPr/>
      </dsp:nvSpPr>
      <dsp:spPr>
        <a:xfrm rot="5400000">
          <a:off x="-275487" y="2504453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1E3DF-272E-4ED1-B8FF-83C647A7A841}">
      <dsp:nvSpPr>
        <dsp:cNvPr id="0" name=""/>
        <dsp:cNvSpPr/>
      </dsp:nvSpPr>
      <dsp:spPr>
        <a:xfrm>
          <a:off x="71818" y="1530747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B050"/>
              </a:solidFill>
              <a:latin typeface="Arial"/>
              <a:ea typeface="+mn-ea"/>
              <a:cs typeface="+mn-cs"/>
            </a:rPr>
            <a:t>Předložení projektového záměru na MAS</a:t>
          </a:r>
        </a:p>
      </dsp:txBody>
      <dsp:txXfrm>
        <a:off x="107663" y="1566592"/>
        <a:ext cx="1968057" cy="1152158"/>
      </dsp:txXfrm>
    </dsp:sp>
    <dsp:sp modelId="{EB8460DD-8555-4256-9EEA-4F9EE74CF88E}">
      <dsp:nvSpPr>
        <dsp:cNvPr id="0" name=""/>
        <dsp:cNvSpPr/>
      </dsp:nvSpPr>
      <dsp:spPr>
        <a:xfrm>
          <a:off x="489418" y="3269358"/>
          <a:ext cx="2703214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EF5A-4643-43FE-B18E-501FC0573E52}">
      <dsp:nvSpPr>
        <dsp:cNvPr id="0" name=""/>
        <dsp:cNvSpPr/>
      </dsp:nvSpPr>
      <dsp:spPr>
        <a:xfrm>
          <a:off x="71818" y="3060558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Projednání souboru projektových záměrů na Výběrovém orgánu MAS</a:t>
          </a:r>
        </a:p>
      </dsp:txBody>
      <dsp:txXfrm>
        <a:off x="107663" y="3096403"/>
        <a:ext cx="1968057" cy="1152158"/>
      </dsp:txXfrm>
    </dsp:sp>
    <dsp:sp modelId="{FEC7A940-EC46-493F-9CF1-0913D5684898}">
      <dsp:nvSpPr>
        <dsp:cNvPr id="0" name=""/>
        <dsp:cNvSpPr/>
      </dsp:nvSpPr>
      <dsp:spPr>
        <a:xfrm rot="16200000">
          <a:off x="2437377" y="2504453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956C-AB2B-4054-8C3A-947000803ACA}">
      <dsp:nvSpPr>
        <dsp:cNvPr id="0" name=""/>
        <dsp:cNvSpPr/>
      </dsp:nvSpPr>
      <dsp:spPr>
        <a:xfrm>
          <a:off x="2784683" y="3060558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Předložení</a:t>
          </a:r>
          <a:r>
            <a:rPr lang="cs-CZ" sz="1300" kern="1200" baseline="0" dirty="0">
              <a:solidFill>
                <a:srgbClr val="FF0000"/>
              </a:solidFill>
              <a:latin typeface="Arial"/>
              <a:ea typeface="+mn-ea"/>
              <a:cs typeface="+mn-cs"/>
            </a:rPr>
            <a:t> souboru projektových záměru Výběrovým orgánem MAS na Rozhodovací orgán MAS</a:t>
          </a:r>
          <a:endParaRPr lang="cs-CZ" sz="13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2820528" y="3096403"/>
        <a:ext cx="1968057" cy="1152158"/>
      </dsp:txXfrm>
    </dsp:sp>
    <dsp:sp modelId="{728B3DE6-2E43-4EA0-A873-DF72F236151C}">
      <dsp:nvSpPr>
        <dsp:cNvPr id="0" name=""/>
        <dsp:cNvSpPr/>
      </dsp:nvSpPr>
      <dsp:spPr>
        <a:xfrm rot="16200000">
          <a:off x="2437377" y="974642"/>
          <a:ext cx="1520160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74B0-CC9D-4BCB-81FC-8C9C3C5DC89B}">
      <dsp:nvSpPr>
        <dsp:cNvPr id="0" name=""/>
        <dsp:cNvSpPr/>
      </dsp:nvSpPr>
      <dsp:spPr>
        <a:xfrm>
          <a:off x="2784683" y="1530747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Vytvoření souboru projektových záměrů, který splnil/nesplnil kritéria MAS pro výběr na Rozhodovací orgán MAS</a:t>
          </a:r>
        </a:p>
      </dsp:txBody>
      <dsp:txXfrm>
        <a:off x="2820528" y="1566592"/>
        <a:ext cx="1968057" cy="1152158"/>
      </dsp:txXfrm>
    </dsp:sp>
    <dsp:sp modelId="{FC1EB565-68FE-4CA9-9C29-534975845CE6}">
      <dsp:nvSpPr>
        <dsp:cNvPr id="0" name=""/>
        <dsp:cNvSpPr/>
      </dsp:nvSpPr>
      <dsp:spPr>
        <a:xfrm>
          <a:off x="3202283" y="209736"/>
          <a:ext cx="2703214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8BB3-C216-4BF1-AF22-F0B53649B29C}">
      <dsp:nvSpPr>
        <dsp:cNvPr id="0" name=""/>
        <dsp:cNvSpPr/>
      </dsp:nvSpPr>
      <dsp:spPr>
        <a:xfrm>
          <a:off x="2784683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Rozhodovací orgán MAS vydá vyjádření o souladu/nesouladu projektového záměru </a:t>
          </a:r>
          <a:r>
            <a:rPr lang="cs-CZ" sz="13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s SCLLD (PR IROP).</a:t>
          </a:r>
          <a:endParaRPr lang="cs-CZ" sz="13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2820528" y="36781"/>
        <a:ext cx="1968057" cy="1152158"/>
      </dsp:txXfrm>
    </dsp:sp>
    <dsp:sp modelId="{C8FCC71F-C5E0-43D3-AF19-A1DE8586F9D6}">
      <dsp:nvSpPr>
        <dsp:cNvPr id="0" name=""/>
        <dsp:cNvSpPr/>
      </dsp:nvSpPr>
      <dsp:spPr>
        <a:xfrm rot="5400000">
          <a:off x="5197263" y="1018101"/>
          <a:ext cx="1641395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1331-E6A9-40BE-B6C5-BE1124AC10EE}">
      <dsp:nvSpPr>
        <dsp:cNvPr id="0" name=""/>
        <dsp:cNvSpPr/>
      </dsp:nvSpPr>
      <dsp:spPr>
        <a:xfrm>
          <a:off x="5497547" y="936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B050"/>
              </a:solidFill>
              <a:latin typeface="Arial"/>
              <a:ea typeface="+mn-ea"/>
              <a:cs typeface="+mn-cs"/>
            </a:rPr>
            <a:t>Předložení žádosti o podporu do MS 21+ žadatelem do výzvy ŘO IROP</a:t>
          </a:r>
        </a:p>
      </dsp:txBody>
      <dsp:txXfrm>
        <a:off x="5533392" y="36781"/>
        <a:ext cx="1968057" cy="1152158"/>
      </dsp:txXfrm>
    </dsp:sp>
    <dsp:sp modelId="{2F19EBC0-7B85-4514-9E4C-0DDD0F7B26BC}">
      <dsp:nvSpPr>
        <dsp:cNvPr id="0" name=""/>
        <dsp:cNvSpPr/>
      </dsp:nvSpPr>
      <dsp:spPr>
        <a:xfrm rot="5400000">
          <a:off x="5321210" y="2573524"/>
          <a:ext cx="1406055" cy="183577"/>
        </a:xfrm>
        <a:prstGeom prst="rect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AC0C-540C-434E-BDCF-3C66D3DFC1AE}">
      <dsp:nvSpPr>
        <dsp:cNvPr id="0" name=""/>
        <dsp:cNvSpPr/>
      </dsp:nvSpPr>
      <dsp:spPr>
        <a:xfrm>
          <a:off x="5569366" y="1645789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4472C4"/>
              </a:solidFill>
              <a:latin typeface="Arial"/>
              <a:ea typeface="+mn-ea"/>
              <a:cs typeface="+mn-cs"/>
            </a:rPr>
            <a:t>Hodnocení </a:t>
          </a:r>
          <a:r>
            <a:rPr lang="cs-CZ" sz="1300" kern="1200" dirty="0" err="1">
              <a:solidFill>
                <a:srgbClr val="4472C4"/>
              </a:solidFill>
              <a:latin typeface="Arial"/>
              <a:ea typeface="+mn-ea"/>
              <a:cs typeface="+mn-cs"/>
            </a:rPr>
            <a:t>ŽoP</a:t>
          </a:r>
          <a:r>
            <a:rPr lang="cs-CZ" sz="1300" kern="1200" dirty="0">
              <a:solidFill>
                <a:srgbClr val="4472C4"/>
              </a:solidFill>
              <a:latin typeface="Arial"/>
              <a:ea typeface="+mn-ea"/>
              <a:cs typeface="+mn-cs"/>
            </a:rPr>
            <a:t> na Centru pro regionální rozvoj</a:t>
          </a:r>
        </a:p>
      </dsp:txBody>
      <dsp:txXfrm>
        <a:off x="5605211" y="1681634"/>
        <a:ext cx="1968057" cy="1152158"/>
      </dsp:txXfrm>
    </dsp:sp>
    <dsp:sp modelId="{A34EC346-1408-4EF0-98BD-6EB338F8E880}">
      <dsp:nvSpPr>
        <dsp:cNvPr id="0" name=""/>
        <dsp:cNvSpPr/>
      </dsp:nvSpPr>
      <dsp:spPr>
        <a:xfrm>
          <a:off x="5569366" y="3061495"/>
          <a:ext cx="2039747" cy="122384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Vydání právního aktu žadateli Řídicím orgánem IROP</a:t>
          </a:r>
        </a:p>
      </dsp:txBody>
      <dsp:txXfrm>
        <a:off x="5605211" y="3097340"/>
        <a:ext cx="1968057" cy="115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r>
              <a:rPr lang="cs-CZ" smtClean="0"/>
              <a:t>Realizace SCLLD MAS Podještědí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35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DEEC7B6D-3460-4908-A83F-F968E30DD9CB}" type="datetimeFigureOut">
              <a:rPr lang="cs-CZ" smtClean="0"/>
              <a:pPr/>
              <a:t>2.5.2022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35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72766F83-5217-4275-A58C-E212395BEA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5434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r>
              <a:rPr lang="cs-CZ" smtClean="0"/>
              <a:t>Realizace SCLLD MAS Podještědí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35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FC9C7D58-058C-4D83-A207-49FF856DA7AE}" type="datetimeFigureOut">
              <a:rPr lang="cs-CZ" smtClean="0"/>
              <a:pPr/>
              <a:t>2.5.2022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339" y="4715154"/>
            <a:ext cx="5426710" cy="4466987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35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EC893065-FEB7-4ED9-8816-54C548584E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209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DC-963C-4603-A61F-4CC97B6150E1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181-A09E-47AB-B6BA-E71F773A5219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981A-53CF-44E4-82A7-D4A2E6EAA7F8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8F3-770C-4842-B6B7-A8D512EC46DB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14BF-8C1C-4210-9972-4C2B853527C8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2FA9-9441-4B83-82C8-09B5358D853A}" type="datetime1">
              <a:rPr lang="cs-CZ" smtClean="0"/>
              <a:t>2.5.2022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15D9-A495-4D7D-A9D0-117D431F461A}" type="datetime1">
              <a:rPr lang="cs-CZ" smtClean="0"/>
              <a:t>2.5.2022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0C93-FC76-4C56-A32D-79E93E58C742}" type="datetime1">
              <a:rPr lang="cs-CZ" smtClean="0"/>
              <a:t>2.5.2022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6B2C-8DFE-4AE1-90BB-485AE9AA0C5F}" type="datetime1">
              <a:rPr lang="cs-CZ" smtClean="0"/>
              <a:t>2.5.2022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10E0-9E32-4AE8-8529-C6FCA3AC7690}" type="datetime1">
              <a:rPr lang="cs-CZ" smtClean="0"/>
              <a:t>2.5.2022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FCD4-4208-43A2-98A7-0F7F6A9CBFC0}" type="datetime1">
              <a:rPr lang="cs-CZ" smtClean="0"/>
              <a:t>2.5.2022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4704C77-4F33-4EC1-AE1D-7F8A3A1CC935}" type="datetime1">
              <a:rPr lang="cs-CZ" smtClean="0"/>
              <a:t>2.5.2022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cs-CZ" smtClean="0"/>
              <a:t>CZ.06.4.59/0.0/0.0/15_003/0007513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8F76CE3-9FA0-42F1-8D89-72E4AEE502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543800" cy="1224136"/>
          </a:xfrm>
        </p:spPr>
        <p:txBody>
          <a:bodyPr/>
          <a:lstStyle/>
          <a:p>
            <a:r>
              <a:rPr lang="cs-CZ" sz="3200" dirty="0" smtClean="0"/>
              <a:t>IROP TOUR Jablonec nad Nisou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440904"/>
          </a:xfrm>
        </p:spPr>
        <p:txBody>
          <a:bodyPr>
            <a:normAutofit/>
          </a:bodyPr>
          <a:lstStyle/>
          <a:p>
            <a:r>
              <a:rPr lang="cs-CZ" dirty="0" smtClean="0"/>
              <a:t>MAS Rozvoj Tanvaldska</a:t>
            </a:r>
            <a:endParaRPr lang="cs-CZ" dirty="0" smtClean="0"/>
          </a:p>
          <a:p>
            <a:r>
              <a:rPr lang="cs-CZ" dirty="0" smtClean="0"/>
              <a:t>3.5.2022</a:t>
            </a:r>
          </a:p>
          <a:p>
            <a:r>
              <a:rPr lang="cs-CZ" sz="2000" dirty="0" smtClean="0"/>
              <a:t>Ing. Filip Šafařík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9"/>
            <a:ext cx="5508104" cy="9087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260649"/>
            <a:ext cx="3491880" cy="12464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cs-CZ" sz="1900" dirty="0" smtClean="0">
              <a:latin typeface="Impact" panose="020B0806030902050204" pitchFamily="34" charset="0"/>
            </a:endParaRPr>
          </a:p>
          <a:p>
            <a:pPr algn="ctr"/>
            <a:r>
              <a:rPr lang="cs-CZ" sz="1900" dirty="0" smtClean="0">
                <a:solidFill>
                  <a:schemeClr val="bg1"/>
                </a:solidFill>
                <a:latin typeface="Impact" panose="020B0806030902050204" pitchFamily="34" charset="0"/>
              </a:rPr>
              <a:t>Příprava SCLLD </a:t>
            </a:r>
          </a:p>
          <a:p>
            <a:pPr algn="ctr"/>
            <a:r>
              <a:rPr lang="cs-CZ" sz="19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MAS Rozvoj Tanvaldska 2021+</a:t>
            </a:r>
            <a:endParaRPr lang="cs-CZ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cs-CZ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Základní informace o MAS Rozvoj Tanvaldska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34076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Územní působnost MAS Rozvoj Tanvaldska: 15 obcí s celkovým počtem 25521 obyvatel.</a:t>
            </a:r>
          </a:p>
          <a:p>
            <a:r>
              <a:rPr lang="cs-CZ" sz="1400" dirty="0" smtClean="0"/>
              <a:t>Realizace SCLLD 2014 – 2020: zapojené programy IROP (alokace 32,5 mil. Kč), PRV, OPZ.</a:t>
            </a:r>
          </a:p>
          <a:p>
            <a:r>
              <a:rPr lang="cs-CZ" sz="1400" dirty="0" smtClean="0"/>
              <a:t>Příprava realizace SCLLD 2021 – 2027: plán zapojení programů IROP, PRV, OPZ+.</a:t>
            </a:r>
            <a:endParaRPr lang="cs-CZ" sz="1400" dirty="0"/>
          </a:p>
        </p:txBody>
      </p:sp>
      <p:pic>
        <p:nvPicPr>
          <p:cNvPr id="2" name="Picture 2" descr="H:\e-rozvoj\MAS Tanvaldsko 2021+\SCLLD\Mapy\mapa územní působno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2922"/>
            <a:ext cx="6192688" cy="37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Příprava realizace SCLLD – Programový rámec IROP 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4463" y="126876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/>
              <a:t>Strategie CLLD = Koncepční část (již schváleny r. 2021) + Akční plán (Programový rámec </a:t>
            </a:r>
            <a:r>
              <a:rPr lang="cs-CZ" sz="1400" dirty="0"/>
              <a:t>IROP) schvalování do konce r. 2022</a:t>
            </a:r>
            <a:r>
              <a:rPr lang="cs-CZ" sz="1400" dirty="0" smtClean="0"/>
              <a:t>.</a:t>
            </a:r>
            <a:endParaRPr lang="cs-CZ" sz="1400" dirty="0"/>
          </a:p>
          <a:p>
            <a:pPr algn="just"/>
            <a:r>
              <a:rPr lang="cs-CZ" sz="1400" b="1" dirty="0" smtClean="0"/>
              <a:t>Programový rámec IROP</a:t>
            </a:r>
            <a:r>
              <a:rPr lang="cs-CZ" sz="1400" dirty="0" smtClean="0"/>
              <a:t> = výběr aktivit IROP definovaný pod Specifickým cílem 5.1 – Komunitně vedený místní rozvoj</a:t>
            </a:r>
          </a:p>
          <a:p>
            <a:pPr algn="just"/>
            <a:endParaRPr lang="cs-CZ" sz="1000" dirty="0" smtClean="0"/>
          </a:p>
          <a:p>
            <a:pPr algn="just"/>
            <a:r>
              <a:rPr lang="cs-CZ" sz="1400" b="1" u="sng" dirty="0" smtClean="0"/>
              <a:t>Aktivity v IROP pro MAS (CLLD)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Infrastruktura pro bezpečnou nemotorovou </a:t>
            </a:r>
            <a:r>
              <a:rPr lang="cs-CZ" sz="1400" dirty="0" smtClean="0"/>
              <a:t>dopravu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Infrastruktura pro cyklistickou </a:t>
            </a:r>
            <a:r>
              <a:rPr lang="cs-CZ" sz="1400" dirty="0" smtClean="0"/>
              <a:t>dopravu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Zelená infrastruktura ve veřejném prostranství měst a </a:t>
            </a:r>
            <a:r>
              <a:rPr lang="cs-CZ" sz="1400" dirty="0" smtClean="0"/>
              <a:t>obcí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/>
              <a:t>Podpora jednotek sboru dobrovolných hasičů kategorie jednotek požární ochrany II, III a </a:t>
            </a:r>
            <a:r>
              <a:rPr lang="pl-PL" sz="1400" dirty="0" smtClean="0"/>
              <a:t>V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Infrastruktura mateřských škol a zařízení péče o děti typu dětské </a:t>
            </a:r>
            <a:r>
              <a:rPr lang="cs-CZ" sz="1400" dirty="0" smtClean="0"/>
              <a:t>skupiny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Infrastruktura základních škol ve vazbě na odborné učebny a rekonstrukce učeben neúplných </a:t>
            </a:r>
            <a:r>
              <a:rPr lang="cs-CZ" sz="1400" dirty="0" smtClean="0"/>
              <a:t>škol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Infrastruktura pro sociální </a:t>
            </a:r>
            <a:r>
              <a:rPr lang="cs-CZ" sz="1400" dirty="0" smtClean="0"/>
              <a:t>služby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Revitalizace kulturních </a:t>
            </a:r>
            <a:r>
              <a:rPr lang="cs-CZ" sz="1400" dirty="0" smtClean="0"/>
              <a:t>památek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Revitalizace a vybavení městských a obecních </a:t>
            </a:r>
            <a:r>
              <a:rPr lang="es-ES" sz="1400" dirty="0" smtClean="0"/>
              <a:t>muzeí</a:t>
            </a:r>
            <a:endParaRPr lang="cs-CZ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Rekonstrukce a vybavení obecních profesionálních </a:t>
            </a:r>
            <a:r>
              <a:rPr lang="cs-CZ" sz="1400" dirty="0" smtClean="0"/>
              <a:t>knihoven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dirty="0"/>
              <a:t>Veřejná infrastruktura udržitelného cestovního ruchu </a:t>
            </a:r>
            <a:r>
              <a:rPr lang="cs-CZ" sz="1400" dirty="0" smtClean="0"/>
              <a:t> </a:t>
            </a:r>
            <a:r>
              <a:rPr lang="es-ES" sz="1400" dirty="0" smtClean="0"/>
              <a:t> </a:t>
            </a:r>
            <a:r>
              <a:rPr lang="cs-CZ" sz="1400" dirty="0" smtClean="0"/>
              <a:t>    </a:t>
            </a:r>
            <a:r>
              <a:rPr lang="pl-PL" sz="1400" dirty="0" smtClean="0"/>
              <a:t> </a:t>
            </a:r>
            <a:r>
              <a:rPr lang="cs-CZ" sz="1400" dirty="0" smtClean="0"/>
              <a:t>   </a:t>
            </a:r>
            <a:endParaRPr lang="cs-CZ" sz="1400" dirty="0"/>
          </a:p>
          <a:p>
            <a:pPr algn="just"/>
            <a:endParaRPr lang="cs-CZ" sz="1000" dirty="0" smtClean="0"/>
          </a:p>
          <a:p>
            <a:pPr algn="just"/>
            <a:r>
              <a:rPr lang="cs-CZ" sz="1400" dirty="0" smtClean="0"/>
              <a:t>MAS vybírá aktivity do programového rámce dle rozvojových potřeb a absorpční kapacity území.</a:t>
            </a:r>
            <a:endParaRPr lang="cs-CZ" sz="1400" dirty="0" smtClean="0"/>
          </a:p>
          <a:p>
            <a:pPr algn="just"/>
            <a:endParaRPr lang="cs-CZ" sz="1050" b="1" dirty="0" smtClean="0">
              <a:solidFill>
                <a:srgbClr val="0070C0"/>
              </a:solidFill>
            </a:endParaRPr>
          </a:p>
          <a:p>
            <a:pPr algn="just"/>
            <a:r>
              <a:rPr lang="cs-CZ" sz="1400" u="sng" dirty="0" smtClean="0">
                <a:solidFill>
                  <a:srgbClr val="0070C0"/>
                </a:solidFill>
              </a:rPr>
              <a:t>Míra spolufinancování:</a:t>
            </a: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MAS - Liberecký kraj, méně rozvinutý region. </a:t>
            </a:r>
          </a:p>
          <a:p>
            <a:pPr algn="just"/>
            <a:r>
              <a:rPr lang="cs-CZ" sz="1400" b="1" dirty="0" smtClean="0">
                <a:solidFill>
                  <a:srgbClr val="0070C0"/>
                </a:solidFill>
              </a:rPr>
              <a:t>Celkové způsobilé výdaje projektu (CZV) = 95% dotace EU + 5% spoluúčast žadatele</a:t>
            </a:r>
            <a:endParaRPr lang="cs-CZ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477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6"/>
                </a:solidFill>
                <a:latin typeface="Impact" panose="020B0806030902050204" pitchFamily="34" charset="0"/>
              </a:rPr>
              <a:t>Programový rámec IROP </a:t>
            </a: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MAS Rozvoj Tanvaldska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27584" y="1340768"/>
            <a:ext cx="712879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Plánované aktivity IROP pro programový rámec: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/>
              <a:t>Infrastruktura pro bezpečnou nemotorovou </a:t>
            </a:r>
            <a:r>
              <a:rPr lang="cs-CZ" b="1" dirty="0" smtClean="0"/>
              <a:t>dopravu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výstavba</a:t>
            </a:r>
            <a:r>
              <a:rPr lang="cs-CZ" sz="1600" dirty="0">
                <a:solidFill>
                  <a:srgbClr val="000000"/>
                </a:solidFill>
              </a:rPr>
              <a:t>, modernizace a rekonstrukce komunikací pro pěší v trase nebo v křížení pozemní komunikace s vysokou intenzitou dopravy</a:t>
            </a:r>
            <a:r>
              <a:rPr lang="cs-CZ" sz="16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cs-CZ" sz="1600" dirty="0" smtClean="0">
                <a:solidFill>
                  <a:srgbClr val="000000"/>
                </a:solidFill>
              </a:rPr>
              <a:t> 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zvyšování </a:t>
            </a:r>
            <a:r>
              <a:rPr lang="cs-CZ" sz="1600" dirty="0">
                <a:solidFill>
                  <a:srgbClr val="000000"/>
                </a:solidFill>
              </a:rPr>
              <a:t>bezpečnosti nemotorové dopravy stavebními úpravami komunikací pro pěší a pro cyklisty a instalací prvků zklidňujících dopravu v nehodových lokalitách</a:t>
            </a:r>
            <a:r>
              <a:rPr lang="cs-CZ" sz="16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cs-CZ" sz="1600" dirty="0" smtClean="0">
                <a:solidFill>
                  <a:srgbClr val="000000"/>
                </a:solidFill>
              </a:rPr>
              <a:t> 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600" i="1" dirty="0" smtClean="0">
                <a:solidFill>
                  <a:srgbClr val="000000"/>
                </a:solidFill>
              </a:rPr>
              <a:t>doprovodná </a:t>
            </a:r>
            <a:r>
              <a:rPr lang="cs-CZ" sz="1600" i="1" dirty="0">
                <a:solidFill>
                  <a:srgbClr val="000000"/>
                </a:solidFill>
              </a:rPr>
              <a:t>část projektu</a:t>
            </a:r>
            <a:r>
              <a:rPr lang="cs-CZ" sz="1600" dirty="0">
                <a:solidFill>
                  <a:srgbClr val="000000"/>
                </a:solidFill>
              </a:rPr>
              <a:t>: pro zvýšení bezpečnosti nemotorové dopravy nezbytné přímo související stavební úpravy pozemní komunikace, rekonstrukce místních komunikací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1600" dirty="0" smtClean="0">
                <a:solidFill>
                  <a:srgbClr val="000000"/>
                </a:solidFill>
              </a:rPr>
              <a:t> </a:t>
            </a:r>
            <a:endParaRPr lang="cs-CZ" sz="1600" dirty="0">
              <a:solidFill>
                <a:srgbClr val="000000"/>
              </a:solidFill>
            </a:endParaRP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Kritéria: </a:t>
            </a: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Intenzita dopravy je min. 500 vozidel/den.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</a:rPr>
              <a:t>Karta souladu projektu s principy udržitelné </a:t>
            </a:r>
            <a:r>
              <a:rPr lang="cs-CZ" sz="1400" dirty="0">
                <a:solidFill>
                  <a:srgbClr val="0070C0"/>
                </a:solidFill>
              </a:rPr>
              <a:t>mobility.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6"/>
                </a:solidFill>
                <a:latin typeface="Impact" panose="020B0806030902050204" pitchFamily="34" charset="0"/>
              </a:rPr>
              <a:t>Programový rámec IROP </a:t>
            </a: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MAS Rozvoj Tanvaldska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27584" y="1340768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Plánované aktivity IROP pro programový rámec: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/>
              <a:t>Infrastruktura základních škol ve vazbě na odborné učebny a rekonstrukce učeben neúplných škol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solidFill>
                  <a:srgbClr val="000000"/>
                </a:solidFill>
              </a:rPr>
              <a:t>podpora vybudování, modernizace a vybavení </a:t>
            </a:r>
            <a:r>
              <a:rPr lang="cs-CZ" sz="1600" b="1" i="1" dirty="0">
                <a:solidFill>
                  <a:srgbClr val="000000"/>
                </a:solidFill>
              </a:rPr>
              <a:t>odborných učeben ZŠ</a:t>
            </a:r>
            <a:r>
              <a:rPr lang="cs-CZ" sz="1600" i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ve vazbě na přírodní vědy, polytechnické vzdělávání, cizí jazyky, práci s digitálními technologiemi;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600" dirty="0">
                <a:solidFill>
                  <a:srgbClr val="000000"/>
                </a:solidFill>
              </a:rPr>
              <a:t>budování vnitřní konektivity škol;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budování </a:t>
            </a:r>
            <a:r>
              <a:rPr lang="cs-CZ" sz="1600" dirty="0">
                <a:solidFill>
                  <a:srgbClr val="000000"/>
                </a:solidFill>
              </a:rPr>
              <a:t>zázemí pro školní družiny a školní kluby umožňující zvyšování kvality poskytovaných služeb;</a:t>
            </a:r>
          </a:p>
          <a:p>
            <a:pPr marL="285750" indent="-285750" algn="just">
              <a:buFontTx/>
              <a:buChar char="-"/>
            </a:pPr>
            <a:r>
              <a:rPr lang="cs-CZ" sz="1600" b="1" i="1" dirty="0" smtClean="0">
                <a:solidFill>
                  <a:srgbClr val="000000"/>
                </a:solidFill>
              </a:rPr>
              <a:t>rekonstrukce učeben (včetně kmenových) </a:t>
            </a:r>
            <a:r>
              <a:rPr lang="cs-CZ" sz="1600" b="1" i="1" dirty="0">
                <a:solidFill>
                  <a:srgbClr val="000000"/>
                </a:solidFill>
              </a:rPr>
              <a:t>neúplných škol</a:t>
            </a:r>
            <a:r>
              <a:rPr lang="cs-CZ" sz="1600" b="1" i="1" dirty="0" smtClean="0">
                <a:solidFill>
                  <a:srgbClr val="000000"/>
                </a:solidFill>
              </a:rPr>
              <a:t>; </a:t>
            </a:r>
            <a:r>
              <a:rPr lang="cs-CZ" sz="1600" b="1" i="1" dirty="0" smtClean="0">
                <a:solidFill>
                  <a:srgbClr val="0070C0"/>
                </a:solidFill>
              </a:rPr>
              <a:t>(pouze CLLD)</a:t>
            </a:r>
            <a:endParaRPr lang="cs-CZ" sz="1600" b="1" i="1" dirty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600" i="1" dirty="0" smtClean="0">
                <a:solidFill>
                  <a:srgbClr val="000000"/>
                </a:solidFill>
              </a:rPr>
              <a:t>doprovodná </a:t>
            </a:r>
            <a:r>
              <a:rPr lang="cs-CZ" sz="1600" i="1" dirty="0">
                <a:solidFill>
                  <a:srgbClr val="000000"/>
                </a:solidFill>
              </a:rPr>
              <a:t>část projektu</a:t>
            </a:r>
            <a:r>
              <a:rPr lang="cs-CZ" sz="1600" dirty="0" smtClean="0">
                <a:solidFill>
                  <a:srgbClr val="000000"/>
                </a:solidFill>
              </a:rPr>
              <a:t>: např. zázemí pro </a:t>
            </a:r>
            <a:r>
              <a:rPr lang="cs-CZ" sz="1600" dirty="0"/>
              <a:t>pedagogické i nepedagogické </a:t>
            </a:r>
            <a:r>
              <a:rPr lang="cs-CZ" sz="1600" dirty="0" smtClean="0"/>
              <a:t>pracovníky (např. kabinety); vnitřní </a:t>
            </a:r>
            <a:r>
              <a:rPr lang="cs-CZ" sz="1600" dirty="0"/>
              <a:t>i venkovního zázemí pro komunitní aktivity při ZŠ vedoucí k sociální </a:t>
            </a:r>
            <a:r>
              <a:rPr lang="cs-CZ" sz="1600" dirty="0" smtClean="0"/>
              <a:t>inkluzi (po vyučování); poradenská pracoviště pro práci s žáky se SVP.</a:t>
            </a:r>
            <a:endParaRPr lang="cs-CZ" sz="1600" dirty="0"/>
          </a:p>
          <a:p>
            <a:pPr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Kritéria: </a:t>
            </a: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Projekt je uveden ve Strategickém rámci „MAP pro oblast Jablonecko“ včetně zaměření projektu a výše předpokládaných výdajů.</a:t>
            </a:r>
          </a:p>
        </p:txBody>
      </p:sp>
    </p:spTree>
    <p:extLst>
      <p:ext uri="{BB962C8B-B14F-4D97-AF65-F5344CB8AC3E}">
        <p14:creationId xmlns:p14="http://schemas.microsoft.com/office/powerpoint/2010/main" val="29333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6"/>
                </a:solidFill>
                <a:latin typeface="Impact" panose="020B0806030902050204" pitchFamily="34" charset="0"/>
              </a:rPr>
              <a:t>Programový rámec IROP </a:t>
            </a: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MAS Rozvoj Tanvaldska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27584" y="1340768"/>
            <a:ext cx="71287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Plánované aktivity IROP pro programový rámec: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/>
              <a:t>Zelená infrastruktura ve veřejném prostranství měst a obcí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solidFill>
                  <a:srgbClr val="000000"/>
                </a:solidFill>
              </a:rPr>
              <a:t>ucelené (komplexní) projekty veřejných prostranství zaměřené na zelenou infrastrukturu (modrou i zelenou složku), veřejnou a technickou infrastrukturu a související opatření v řešeném území nezbytná pro rozvoj a zlepšení kvality ekosystémových služeb měst a obcí;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revitalizace </a:t>
            </a:r>
            <a:r>
              <a:rPr lang="cs-CZ" sz="1600" dirty="0">
                <a:solidFill>
                  <a:srgbClr val="000000"/>
                </a:solidFill>
              </a:rPr>
              <a:t>a modernizace stávajících veřejných prostranství;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revitalizace </a:t>
            </a:r>
            <a:r>
              <a:rPr lang="cs-CZ" sz="1600" dirty="0">
                <a:solidFill>
                  <a:srgbClr val="000000"/>
                </a:solidFill>
              </a:rPr>
              <a:t>a úprava nevyužívaných ploch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cs-CZ" sz="1400" kern="0" dirty="0" smtClean="0">
              <a:solidFill>
                <a:srgbClr val="FF0000"/>
              </a:solidFill>
              <a:cs typeface="Arial"/>
              <a:sym typeface="Arial"/>
            </a:endParaRPr>
          </a:p>
          <a:p>
            <a:pPr algn="just"/>
            <a:r>
              <a:rPr lang="cs-CZ" sz="1400" kern="0" dirty="0" smtClean="0">
                <a:solidFill>
                  <a:srgbClr val="FF0000"/>
                </a:solidFill>
                <a:cs typeface="Arial"/>
                <a:sym typeface="Arial"/>
              </a:rPr>
              <a:t>Z </a:t>
            </a:r>
            <a:r>
              <a:rPr lang="cs-CZ" sz="1400" kern="0" dirty="0">
                <a:solidFill>
                  <a:srgbClr val="FF0000"/>
                </a:solidFill>
                <a:cs typeface="Arial"/>
                <a:sym typeface="Arial"/>
              </a:rPr>
              <a:t>IROP nebudou podporovány projekty izolovaně řešící pouze vegetaci nebo srážkovou vodu </a:t>
            </a:r>
            <a:r>
              <a:rPr lang="cs-CZ" sz="1400" kern="0" dirty="0" smtClean="0">
                <a:solidFill>
                  <a:srgbClr val="FF0000"/>
                </a:solidFill>
                <a:cs typeface="Arial"/>
                <a:sym typeface="Arial"/>
              </a:rPr>
              <a:t>(OPŽP)</a:t>
            </a:r>
          </a:p>
          <a:p>
            <a:pPr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Kritéria:</a:t>
            </a: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Pro </a:t>
            </a:r>
            <a:r>
              <a:rPr lang="cs-CZ" sz="1400" dirty="0">
                <a:solidFill>
                  <a:srgbClr val="0070C0"/>
                </a:solidFill>
              </a:rPr>
              <a:t>řešené území je zpracován alespoň jeden z následujících dokumentů: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70C0"/>
                </a:solidFill>
              </a:rPr>
              <a:t>územní studie veřejného prostranství registrovaná v Evidenci územně plánovací činnosti (EÚPČ);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70C0"/>
                </a:solidFill>
              </a:rPr>
              <a:t>regulační </a:t>
            </a:r>
            <a:r>
              <a:rPr lang="cs-CZ" sz="1400" dirty="0" smtClean="0">
                <a:solidFill>
                  <a:srgbClr val="0070C0"/>
                </a:solidFill>
              </a:rPr>
              <a:t>plán;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70C0"/>
                </a:solidFill>
              </a:rPr>
              <a:t>a</a:t>
            </a:r>
            <a:r>
              <a:rPr lang="cs-CZ" sz="1400" dirty="0" smtClean="0">
                <a:solidFill>
                  <a:srgbClr val="0070C0"/>
                </a:solidFill>
              </a:rPr>
              <a:t>rchitektonická </a:t>
            </a:r>
            <a:r>
              <a:rPr lang="cs-CZ" sz="1400" dirty="0">
                <a:solidFill>
                  <a:srgbClr val="0070C0"/>
                </a:solidFill>
              </a:rPr>
              <a:t>nebo urbanistická soutěž uspořádaná v souladu se soutěžním řádem České komory architektů (ČKA</a:t>
            </a:r>
            <a:r>
              <a:rPr lang="cs-CZ" sz="1400" dirty="0" smtClean="0">
                <a:solidFill>
                  <a:srgbClr val="0070C0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70C0"/>
                </a:solidFill>
              </a:rPr>
              <a:t>p</a:t>
            </a:r>
            <a:r>
              <a:rPr lang="cs-CZ" sz="1400" dirty="0" smtClean="0">
                <a:solidFill>
                  <a:srgbClr val="0070C0"/>
                </a:solidFill>
              </a:rPr>
              <a:t>rojekt </a:t>
            </a:r>
            <a:r>
              <a:rPr lang="cs-CZ" sz="1400" dirty="0">
                <a:solidFill>
                  <a:srgbClr val="0070C0"/>
                </a:solidFill>
              </a:rPr>
              <a:t>vznikl na základě participace s </a:t>
            </a:r>
            <a:r>
              <a:rPr lang="cs-CZ" sz="1400" dirty="0" smtClean="0">
                <a:solidFill>
                  <a:srgbClr val="0070C0"/>
                </a:solidFill>
              </a:rPr>
              <a:t>občany.</a:t>
            </a:r>
            <a:endParaRPr lang="cs-CZ" sz="1400" dirty="0">
              <a:solidFill>
                <a:srgbClr val="0070C0"/>
              </a:solidFill>
            </a:endParaRPr>
          </a:p>
          <a:p>
            <a:pPr algn="just"/>
            <a:endParaRPr lang="cs-CZ" dirty="0">
              <a:solidFill>
                <a:srgbClr val="0070C0"/>
              </a:solidFill>
            </a:endParaRPr>
          </a:p>
          <a:p>
            <a:pPr algn="just"/>
            <a:endParaRPr lang="cs-CZ" dirty="0" smtClean="0">
              <a:solidFill>
                <a:srgbClr val="0070C0"/>
              </a:solidFill>
            </a:endParaRPr>
          </a:p>
          <a:p>
            <a:pPr algn="just"/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6"/>
                </a:solidFill>
                <a:latin typeface="Impact" panose="020B0806030902050204" pitchFamily="34" charset="0"/>
              </a:rPr>
              <a:t>Programový rámec IROP </a:t>
            </a: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MAS Rozvoj Tanvaldska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27584" y="1340768"/>
            <a:ext cx="71287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Plánované aktivity IROP pro programový rámec:</a:t>
            </a:r>
          </a:p>
          <a:p>
            <a:pPr algn="just"/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/>
              <a:t>Veřejná infrastruktura udržitelného cestovního </a:t>
            </a:r>
            <a:r>
              <a:rPr lang="cs-CZ" b="1" dirty="0" smtClean="0"/>
              <a:t>ruchu</a:t>
            </a:r>
            <a:endParaRPr lang="cs-CZ" sz="1600" b="1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600" dirty="0">
                <a:solidFill>
                  <a:srgbClr val="000000"/>
                </a:solidFill>
              </a:rPr>
              <a:t>budování a revitalizace doprovodné infrastruktury cestovního ruchu (např. odpočívadla, parkoviště, sociální zařízení, veřejná infrastruktura pro vodáckou a vodní turistiku / rekreační plavbu);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budování </a:t>
            </a:r>
            <a:r>
              <a:rPr lang="cs-CZ" sz="1600" dirty="0">
                <a:solidFill>
                  <a:srgbClr val="000000"/>
                </a:solidFill>
              </a:rPr>
              <a:t>páteřních, regionálních a lokálních turistických tras a revitalizace sítě značení;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propojená </a:t>
            </a:r>
            <a:r>
              <a:rPr lang="cs-CZ" sz="1600" dirty="0">
                <a:solidFill>
                  <a:srgbClr val="000000"/>
                </a:solidFill>
              </a:rPr>
              <a:t>a otevřená řešení návštěvnického provozu a navigačních systémů měst a obcí;</a:t>
            </a:r>
          </a:p>
          <a:p>
            <a:pPr marL="285750" indent="-285750" algn="just"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rekonstrukce </a:t>
            </a:r>
            <a:r>
              <a:rPr lang="cs-CZ" sz="1600" dirty="0">
                <a:solidFill>
                  <a:srgbClr val="000000"/>
                </a:solidFill>
              </a:rPr>
              <a:t>stávajících a budování nových turistických informačních center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dirty="0" smtClean="0">
                <a:solidFill>
                  <a:srgbClr val="0070C0"/>
                </a:solidFill>
              </a:rPr>
              <a:t>Kritéria: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</a:rPr>
              <a:t>K</a:t>
            </a:r>
            <a:r>
              <a:rPr lang="cs-CZ" sz="1400" dirty="0" smtClean="0">
                <a:solidFill>
                  <a:srgbClr val="0070C0"/>
                </a:solidFill>
              </a:rPr>
              <a:t>omplexní </a:t>
            </a:r>
            <a:r>
              <a:rPr lang="cs-CZ" sz="1400" dirty="0">
                <a:solidFill>
                  <a:srgbClr val="0070C0"/>
                </a:solidFill>
              </a:rPr>
              <a:t>projekty </a:t>
            </a:r>
            <a:r>
              <a:rPr lang="cs-CZ" sz="1400" dirty="0" smtClean="0">
                <a:solidFill>
                  <a:srgbClr val="0070C0"/>
                </a:solidFill>
              </a:rPr>
              <a:t>zaměřené </a:t>
            </a:r>
            <a:r>
              <a:rPr lang="cs-CZ" sz="1400" dirty="0">
                <a:solidFill>
                  <a:srgbClr val="0070C0"/>
                </a:solidFill>
              </a:rPr>
              <a:t>minimálně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>
                <a:solidFill>
                  <a:srgbClr val="0070C0"/>
                </a:solidFill>
              </a:rPr>
              <a:t>na </a:t>
            </a:r>
            <a:r>
              <a:rPr lang="cs-CZ" sz="1400" dirty="0" smtClean="0">
                <a:solidFill>
                  <a:srgbClr val="0070C0"/>
                </a:solidFill>
              </a:rPr>
              <a:t>dvě oblasti (např. parkoviště + sociální zařízení).</a:t>
            </a:r>
          </a:p>
          <a:p>
            <a:pPr algn="just"/>
            <a:r>
              <a:rPr lang="cs-CZ" sz="1400" dirty="0" smtClean="0">
                <a:solidFill>
                  <a:srgbClr val="0070C0"/>
                </a:solidFill>
              </a:rPr>
              <a:t>V </a:t>
            </a:r>
            <a:r>
              <a:rPr lang="cs-CZ" sz="1400" dirty="0">
                <a:solidFill>
                  <a:srgbClr val="0070C0"/>
                </a:solidFill>
              </a:rPr>
              <a:t>případě vybudování/vyznačení nových značených turistických tras a </a:t>
            </a:r>
            <a:r>
              <a:rPr lang="cs-CZ" sz="1400" dirty="0" err="1">
                <a:solidFill>
                  <a:srgbClr val="0070C0"/>
                </a:solidFill>
              </a:rPr>
              <a:t>přetrasování</a:t>
            </a:r>
            <a:r>
              <a:rPr lang="cs-CZ" sz="1400" dirty="0">
                <a:solidFill>
                  <a:srgbClr val="0070C0"/>
                </a:solidFill>
              </a:rPr>
              <a:t> značených turistických tras spolupracuje žadatel s Klubem českých turistů.</a:t>
            </a:r>
          </a:p>
          <a:p>
            <a:pPr algn="just"/>
            <a:endParaRPr lang="cs-CZ" dirty="0" smtClean="0">
              <a:solidFill>
                <a:srgbClr val="0070C0"/>
              </a:solidFill>
            </a:endParaRPr>
          </a:p>
          <a:p>
            <a:pPr algn="just"/>
            <a:endParaRPr lang="cs-CZ" sz="1400" dirty="0">
              <a:solidFill>
                <a:srgbClr val="0070C0"/>
              </a:solidFill>
            </a:endParaRPr>
          </a:p>
          <a:p>
            <a:pPr algn="just"/>
            <a:endParaRPr lang="cs-CZ" dirty="0">
              <a:solidFill>
                <a:srgbClr val="0070C0"/>
              </a:solidFill>
            </a:endParaRPr>
          </a:p>
          <a:p>
            <a:pPr algn="just"/>
            <a:endParaRPr lang="cs-CZ" dirty="0" smtClean="0">
              <a:solidFill>
                <a:srgbClr val="0070C0"/>
              </a:solidFill>
            </a:endParaRPr>
          </a:p>
          <a:p>
            <a:pPr algn="just"/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accent6"/>
                </a:solidFill>
                <a:latin typeface="Impact" panose="020B0806030902050204" pitchFamily="34" charset="0"/>
              </a:rPr>
              <a:t>Implementace SCLLD v IROP 2021 - 2027</a:t>
            </a:r>
            <a:endParaRPr lang="cs-CZ" sz="2800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47549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r>
              <a:rPr lang="cs-CZ" sz="1400" dirty="0" smtClean="0"/>
              <a:t> </a:t>
            </a:r>
            <a:endParaRPr lang="cs-CZ" sz="1400" dirty="0"/>
          </a:p>
          <a:p>
            <a:r>
              <a:rPr lang="cs-CZ" sz="1400" dirty="0" smtClean="0"/>
              <a:t>  </a:t>
            </a:r>
            <a:endParaRPr lang="cs-CZ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5251986"/>
              </p:ext>
            </p:extLst>
          </p:nvPr>
        </p:nvGraphicFramePr>
        <p:xfrm>
          <a:off x="759279" y="1331685"/>
          <a:ext cx="7609114" cy="428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43940" y="5798820"/>
            <a:ext cx="7344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105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Červená – činnost MAS</a:t>
            </a:r>
            <a:r>
              <a:rPr lang="cs-CZ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cs-CZ" sz="1050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zelená – činnost žadatele</a:t>
            </a:r>
            <a:r>
              <a:rPr lang="cs-CZ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cs-CZ" sz="105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modrá - činnost Centra</a:t>
            </a:r>
            <a:r>
              <a:rPr lang="cs-CZ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černá – činnost ŘO IROP </a:t>
            </a:r>
          </a:p>
        </p:txBody>
      </p:sp>
    </p:spTree>
    <p:extLst>
      <p:ext uri="{BB962C8B-B14F-4D97-AF65-F5344CB8AC3E}">
        <p14:creationId xmlns:p14="http://schemas.microsoft.com/office/powerpoint/2010/main" val="26698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CZ.06.4.59/0.0/0.0/15_003/0007513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475492"/>
            <a:ext cx="76328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Děkuji za pozornost </a:t>
            </a:r>
            <a:endParaRPr lang="cs-CZ" sz="36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2800" dirty="0" smtClean="0"/>
              <a:t>MAS Rozvoj Tanvaldska </a:t>
            </a:r>
            <a:r>
              <a:rPr lang="cs-CZ" sz="2800" dirty="0" smtClean="0">
                <a:solidFill>
                  <a:srgbClr val="00B050"/>
                </a:solidFill>
              </a:rPr>
              <a:t>www.masrt.cz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b="1" dirty="0"/>
              <a:t>Manažer </a:t>
            </a:r>
            <a:r>
              <a:rPr lang="cs-CZ" b="1" dirty="0" smtClean="0"/>
              <a:t>IROP</a:t>
            </a:r>
            <a:endParaRPr lang="cs-CZ" dirty="0"/>
          </a:p>
          <a:p>
            <a:r>
              <a:rPr lang="cs-CZ" dirty="0"/>
              <a:t>Ing. Filip Šafařík</a:t>
            </a:r>
          </a:p>
          <a:p>
            <a:r>
              <a:rPr lang="cs-CZ" dirty="0"/>
              <a:t>E-mail: filipsafarik@seznam.cz</a:t>
            </a:r>
          </a:p>
          <a:p>
            <a:r>
              <a:rPr lang="cs-CZ" dirty="0"/>
              <a:t>Tel: 605 215 264</a:t>
            </a:r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3182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í 1">
      <a:dk1>
        <a:srgbClr val="000000"/>
      </a:dk1>
      <a:lt1>
        <a:sysClr val="window" lastClr="FFFFFF"/>
      </a:lt1>
      <a:dk2>
        <a:srgbClr val="303030"/>
      </a:dk2>
      <a:lt2>
        <a:srgbClr val="DEDEE0"/>
      </a:lt2>
      <a:accent1>
        <a:srgbClr val="2B6B2B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2B6B2B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914</Words>
  <Application>Microsoft Office PowerPoint</Application>
  <PresentationFormat>Předvádění na obrazovce (4:3)</PresentationFormat>
  <Paragraphs>123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NewsPrint</vt:lpstr>
      <vt:lpstr>IROP TOUR Jablonec nad Nisou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Petr Ponikelský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Ponikelský</dc:creator>
  <cp:lastModifiedBy>Filip Šafařík</cp:lastModifiedBy>
  <cp:revision>117</cp:revision>
  <cp:lastPrinted>2017-11-29T16:14:37Z</cp:lastPrinted>
  <dcterms:created xsi:type="dcterms:W3CDTF">2017-11-27T14:05:51Z</dcterms:created>
  <dcterms:modified xsi:type="dcterms:W3CDTF">2022-05-02T18:26:58Z</dcterms:modified>
</cp:coreProperties>
</file>