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8"/>
  </p:notesMasterIdLst>
  <p:handoutMasterIdLst>
    <p:handoutMasterId r:id="rId129"/>
  </p:handoutMasterIdLst>
  <p:sldIdLst>
    <p:sldId id="608" r:id="rId5"/>
    <p:sldId id="609" r:id="rId6"/>
    <p:sldId id="610" r:id="rId7"/>
    <p:sldId id="545" r:id="rId8"/>
    <p:sldId id="547" r:id="rId9"/>
    <p:sldId id="548" r:id="rId10"/>
    <p:sldId id="643" r:id="rId11"/>
    <p:sldId id="644" r:id="rId12"/>
    <p:sldId id="611" r:id="rId13"/>
    <p:sldId id="612" r:id="rId14"/>
    <p:sldId id="613" r:id="rId15"/>
    <p:sldId id="561" r:id="rId16"/>
    <p:sldId id="619" r:id="rId17"/>
    <p:sldId id="604" r:id="rId18"/>
    <p:sldId id="562" r:id="rId19"/>
    <p:sldId id="620" r:id="rId20"/>
    <p:sldId id="563" r:id="rId21"/>
    <p:sldId id="564" r:id="rId22"/>
    <p:sldId id="565" r:id="rId23"/>
    <p:sldId id="621" r:id="rId24"/>
    <p:sldId id="567" r:id="rId25"/>
    <p:sldId id="568" r:id="rId26"/>
    <p:sldId id="552" r:id="rId27"/>
    <p:sldId id="558" r:id="rId28"/>
    <p:sldId id="559" r:id="rId29"/>
    <p:sldId id="560" r:id="rId30"/>
    <p:sldId id="614" r:id="rId31"/>
    <p:sldId id="279" r:id="rId32"/>
    <p:sldId id="626" r:id="rId33"/>
    <p:sldId id="627" r:id="rId34"/>
    <p:sldId id="278" r:id="rId35"/>
    <p:sldId id="280" r:id="rId36"/>
    <p:sldId id="281" r:id="rId37"/>
    <p:sldId id="282" r:id="rId38"/>
    <p:sldId id="283" r:id="rId39"/>
    <p:sldId id="606" r:id="rId40"/>
    <p:sldId id="639" r:id="rId41"/>
    <p:sldId id="270" r:id="rId42"/>
    <p:sldId id="284" r:id="rId43"/>
    <p:sldId id="285" r:id="rId44"/>
    <p:sldId id="585" r:id="rId45"/>
    <p:sldId id="586" r:id="rId46"/>
    <p:sldId id="587" r:id="rId47"/>
    <p:sldId id="588" r:id="rId48"/>
    <p:sldId id="499" r:id="rId49"/>
    <p:sldId id="286" r:id="rId50"/>
    <p:sldId id="500" r:id="rId51"/>
    <p:sldId id="502" r:id="rId52"/>
    <p:sldId id="504" r:id="rId53"/>
    <p:sldId id="501" r:id="rId54"/>
    <p:sldId id="575" r:id="rId55"/>
    <p:sldId id="622" r:id="rId56"/>
    <p:sldId id="505" r:id="rId57"/>
    <p:sldId id="507" r:id="rId58"/>
    <p:sldId id="508" r:id="rId59"/>
    <p:sldId id="578" r:id="rId60"/>
    <p:sldId id="506" r:id="rId61"/>
    <p:sldId id="510" r:id="rId62"/>
    <p:sldId id="511" r:id="rId63"/>
    <p:sldId id="628" r:id="rId64"/>
    <p:sldId id="512" r:id="rId65"/>
    <p:sldId id="632" r:id="rId66"/>
    <p:sldId id="513" r:id="rId67"/>
    <p:sldId id="598" r:id="rId68"/>
    <p:sldId id="514" r:id="rId69"/>
    <p:sldId id="515" r:id="rId70"/>
    <p:sldId id="590" r:id="rId71"/>
    <p:sldId id="591" r:id="rId72"/>
    <p:sldId id="640" r:id="rId73"/>
    <p:sldId id="641" r:id="rId74"/>
    <p:sldId id="592" r:id="rId75"/>
    <p:sldId id="624" r:id="rId76"/>
    <p:sldId id="642" r:id="rId77"/>
    <p:sldId id="518" r:id="rId78"/>
    <p:sldId id="519" r:id="rId79"/>
    <p:sldId id="521" r:id="rId80"/>
    <p:sldId id="522" r:id="rId81"/>
    <p:sldId id="523" r:id="rId82"/>
    <p:sldId id="520" r:id="rId83"/>
    <p:sldId id="524" r:id="rId84"/>
    <p:sldId id="525" r:id="rId85"/>
    <p:sldId id="526" r:id="rId86"/>
    <p:sldId id="544" r:id="rId87"/>
    <p:sldId id="583" r:id="rId88"/>
    <p:sldId id="529" r:id="rId89"/>
    <p:sldId id="528" r:id="rId90"/>
    <p:sldId id="530" r:id="rId91"/>
    <p:sldId id="531" r:id="rId92"/>
    <p:sldId id="532" r:id="rId93"/>
    <p:sldId id="579" r:id="rId94"/>
    <p:sldId id="580" r:id="rId95"/>
    <p:sldId id="536" r:id="rId96"/>
    <p:sldId id="581" r:id="rId97"/>
    <p:sldId id="509" r:id="rId98"/>
    <p:sldId id="551" r:id="rId99"/>
    <p:sldId id="535" r:id="rId100"/>
    <p:sldId id="537" r:id="rId101"/>
    <p:sldId id="538" r:id="rId102"/>
    <p:sldId id="540" r:id="rId103"/>
    <p:sldId id="615" r:id="rId104"/>
    <p:sldId id="616" r:id="rId105"/>
    <p:sldId id="617" r:id="rId106"/>
    <p:sldId id="542" r:id="rId107"/>
    <p:sldId id="618" r:id="rId108"/>
    <p:sldId id="573" r:id="rId109"/>
    <p:sldId id="569" r:id="rId110"/>
    <p:sldId id="543" r:id="rId111"/>
    <p:sldId id="623" r:id="rId112"/>
    <p:sldId id="638" r:id="rId113"/>
    <p:sldId id="637" r:id="rId114"/>
    <p:sldId id="636" r:id="rId115"/>
    <p:sldId id="635" r:id="rId116"/>
    <p:sldId id="634" r:id="rId117"/>
    <p:sldId id="593" r:id="rId118"/>
    <p:sldId id="631" r:id="rId119"/>
    <p:sldId id="584" r:id="rId120"/>
    <p:sldId id="625" r:id="rId121"/>
    <p:sldId id="630" r:id="rId122"/>
    <p:sldId id="633" r:id="rId123"/>
    <p:sldId id="570" r:id="rId124"/>
    <p:sldId id="571" r:id="rId125"/>
    <p:sldId id="572" r:id="rId126"/>
    <p:sldId id="273" r:id="rId127"/>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4E777-7D2A-4BB4-9332-CEAEFF06FF65}" v="24" dt="2022-05-02T11:39:53.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04" autoAdjust="0"/>
  </p:normalViewPr>
  <p:slideViewPr>
    <p:cSldViewPr snapToGrid="0">
      <p:cViewPr varScale="1">
        <p:scale>
          <a:sx n="54" d="100"/>
          <a:sy n="54" d="100"/>
        </p:scale>
        <p:origin x="1644" y="60"/>
      </p:cViewPr>
      <p:guideLst>
        <p:guide orient="horz" pos="3382"/>
        <p:guide pos="4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commentAuthors" Target="commentAuthors.xml"/><Relationship Id="rId135"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žingozov Ljubomir" userId="68b98bcc-6e55-4299-8cc9-0cdcb6d29fec" providerId="ADAL" clId="{43D4E777-7D2A-4BB4-9332-CEAEFF06FF65}"/>
    <pc:docChg chg="undo redo custSel addSld modSld">
      <pc:chgData name="Džingozov Ljubomir" userId="68b98bcc-6e55-4299-8cc9-0cdcb6d29fec" providerId="ADAL" clId="{43D4E777-7D2A-4BB4-9332-CEAEFF06FF65}" dt="2022-05-02T15:24:09.251" v="2243" actId="20577"/>
      <pc:docMkLst>
        <pc:docMk/>
      </pc:docMkLst>
      <pc:sldChg chg="modNotesTx">
        <pc:chgData name="Džingozov Ljubomir" userId="68b98bcc-6e55-4299-8cc9-0cdcb6d29fec" providerId="ADAL" clId="{43D4E777-7D2A-4BB4-9332-CEAEFF06FF65}" dt="2022-05-02T09:33:02.741" v="981" actId="6549"/>
        <pc:sldMkLst>
          <pc:docMk/>
          <pc:sldMk cId="523997366" sldId="278"/>
        </pc:sldMkLst>
      </pc:sldChg>
      <pc:sldChg chg="modNotesTx">
        <pc:chgData name="Džingozov Ljubomir" userId="68b98bcc-6e55-4299-8cc9-0cdcb6d29fec" providerId="ADAL" clId="{43D4E777-7D2A-4BB4-9332-CEAEFF06FF65}" dt="2022-05-02T09:38:19.273" v="983"/>
        <pc:sldMkLst>
          <pc:docMk/>
          <pc:sldMk cId="645555459" sldId="280"/>
        </pc:sldMkLst>
      </pc:sldChg>
      <pc:sldChg chg="modNotesTx">
        <pc:chgData name="Džingozov Ljubomir" userId="68b98bcc-6e55-4299-8cc9-0cdcb6d29fec" providerId="ADAL" clId="{43D4E777-7D2A-4BB4-9332-CEAEFF06FF65}" dt="2022-05-02T09:42:54.052" v="1012" actId="113"/>
        <pc:sldMkLst>
          <pc:docMk/>
          <pc:sldMk cId="2538143165" sldId="281"/>
        </pc:sldMkLst>
      </pc:sldChg>
      <pc:sldChg chg="modNotesTx">
        <pc:chgData name="Džingozov Ljubomir" userId="68b98bcc-6e55-4299-8cc9-0cdcb6d29fec" providerId="ADAL" clId="{43D4E777-7D2A-4BB4-9332-CEAEFF06FF65}" dt="2022-05-02T09:42:06.606" v="1003" actId="113"/>
        <pc:sldMkLst>
          <pc:docMk/>
          <pc:sldMk cId="3812168221" sldId="282"/>
        </pc:sldMkLst>
      </pc:sldChg>
      <pc:sldChg chg="modNotesTx">
        <pc:chgData name="Džingozov Ljubomir" userId="68b98bcc-6e55-4299-8cc9-0cdcb6d29fec" providerId="ADAL" clId="{43D4E777-7D2A-4BB4-9332-CEAEFF06FF65}" dt="2022-05-02T09:49:43.759" v="1102" actId="20577"/>
        <pc:sldMkLst>
          <pc:docMk/>
          <pc:sldMk cId="2803328424" sldId="283"/>
        </pc:sldMkLst>
      </pc:sldChg>
      <pc:sldChg chg="modNotesTx">
        <pc:chgData name="Džingozov Ljubomir" userId="68b98bcc-6e55-4299-8cc9-0cdcb6d29fec" providerId="ADAL" clId="{43D4E777-7D2A-4BB4-9332-CEAEFF06FF65}" dt="2022-05-02T11:05:11.283" v="1111"/>
        <pc:sldMkLst>
          <pc:docMk/>
          <pc:sldMk cId="1875854250" sldId="284"/>
        </pc:sldMkLst>
      </pc:sldChg>
      <pc:sldChg chg="modNotesTx">
        <pc:chgData name="Džingozov Ljubomir" userId="68b98bcc-6e55-4299-8cc9-0cdcb6d29fec" providerId="ADAL" clId="{43D4E777-7D2A-4BB4-9332-CEAEFF06FF65}" dt="2022-05-02T11:39:36.668" v="1367"/>
        <pc:sldMkLst>
          <pc:docMk/>
          <pc:sldMk cId="2557608428" sldId="507"/>
        </pc:sldMkLst>
      </pc:sldChg>
      <pc:sldChg chg="modNotesTx">
        <pc:chgData name="Džingozov Ljubomir" userId="68b98bcc-6e55-4299-8cc9-0cdcb6d29fec" providerId="ADAL" clId="{43D4E777-7D2A-4BB4-9332-CEAEFF06FF65}" dt="2022-05-02T11:39:18.276" v="1366"/>
        <pc:sldMkLst>
          <pc:docMk/>
          <pc:sldMk cId="2047227757" sldId="508"/>
        </pc:sldMkLst>
      </pc:sldChg>
      <pc:sldChg chg="modNotesTx">
        <pc:chgData name="Džingozov Ljubomir" userId="68b98bcc-6e55-4299-8cc9-0cdcb6d29fec" providerId="ADAL" clId="{43D4E777-7D2A-4BB4-9332-CEAEFF06FF65}" dt="2022-05-02T13:43:22.618" v="1565" actId="20577"/>
        <pc:sldMkLst>
          <pc:docMk/>
          <pc:sldMk cId="2378152716" sldId="511"/>
        </pc:sldMkLst>
      </pc:sldChg>
      <pc:sldChg chg="modSp mod modNotesTx">
        <pc:chgData name="Džingozov Ljubomir" userId="68b98bcc-6e55-4299-8cc9-0cdcb6d29fec" providerId="ADAL" clId="{43D4E777-7D2A-4BB4-9332-CEAEFF06FF65}" dt="2022-05-02T14:17:59.492" v="1677" actId="20577"/>
        <pc:sldMkLst>
          <pc:docMk/>
          <pc:sldMk cId="2554198954" sldId="512"/>
        </pc:sldMkLst>
        <pc:spChg chg="mod">
          <ac:chgData name="Džingozov Ljubomir" userId="68b98bcc-6e55-4299-8cc9-0cdcb6d29fec" providerId="ADAL" clId="{43D4E777-7D2A-4BB4-9332-CEAEFF06FF65}" dt="2022-05-02T14:12:49.628" v="1638" actId="20577"/>
          <ac:spMkLst>
            <pc:docMk/>
            <pc:sldMk cId="2554198954" sldId="512"/>
            <ac:spMk id="7" creationId="{65C60473-6D8C-464B-9745-3FB73D6BEA84}"/>
          </ac:spMkLst>
        </pc:spChg>
      </pc:sldChg>
      <pc:sldChg chg="modSp mod modNotesTx">
        <pc:chgData name="Džingozov Ljubomir" userId="68b98bcc-6e55-4299-8cc9-0cdcb6d29fec" providerId="ADAL" clId="{43D4E777-7D2A-4BB4-9332-CEAEFF06FF65}" dt="2022-05-02T14:30:28.553" v="1739" actId="6549"/>
        <pc:sldMkLst>
          <pc:docMk/>
          <pc:sldMk cId="3031569637" sldId="513"/>
        </pc:sldMkLst>
        <pc:spChg chg="mod">
          <ac:chgData name="Džingozov Ljubomir" userId="68b98bcc-6e55-4299-8cc9-0cdcb6d29fec" providerId="ADAL" clId="{43D4E777-7D2A-4BB4-9332-CEAEFF06FF65}" dt="2022-05-02T14:24:41.766" v="1697" actId="6549"/>
          <ac:spMkLst>
            <pc:docMk/>
            <pc:sldMk cId="3031569637" sldId="513"/>
            <ac:spMk id="7" creationId="{65C60473-6D8C-464B-9745-3FB73D6BEA84}"/>
          </ac:spMkLst>
        </pc:spChg>
      </pc:sldChg>
      <pc:sldChg chg="modNotesTx">
        <pc:chgData name="Džingozov Ljubomir" userId="68b98bcc-6e55-4299-8cc9-0cdcb6d29fec" providerId="ADAL" clId="{43D4E777-7D2A-4BB4-9332-CEAEFF06FF65}" dt="2022-05-02T15:00:29.285" v="2225" actId="20577"/>
        <pc:sldMkLst>
          <pc:docMk/>
          <pc:sldMk cId="1258562677" sldId="522"/>
        </pc:sldMkLst>
      </pc:sldChg>
      <pc:sldChg chg="modSp mod">
        <pc:chgData name="Džingozov Ljubomir" userId="68b98bcc-6e55-4299-8cc9-0cdcb6d29fec" providerId="ADAL" clId="{43D4E777-7D2A-4BB4-9332-CEAEFF06FF65}" dt="2022-05-02T08:32:23.733" v="890" actId="400"/>
        <pc:sldMkLst>
          <pc:docMk/>
          <pc:sldMk cId="1116730371" sldId="560"/>
        </pc:sldMkLst>
        <pc:spChg chg="mod">
          <ac:chgData name="Džingozov Ljubomir" userId="68b98bcc-6e55-4299-8cc9-0cdcb6d29fec" providerId="ADAL" clId="{43D4E777-7D2A-4BB4-9332-CEAEFF06FF65}" dt="2022-05-02T08:32:23.733" v="890" actId="400"/>
          <ac:spMkLst>
            <pc:docMk/>
            <pc:sldMk cId="1116730371" sldId="560"/>
            <ac:spMk id="7" creationId="{65C60473-6D8C-464B-9745-3FB73D6BEA84}"/>
          </ac:spMkLst>
        </pc:spChg>
      </pc:sldChg>
      <pc:sldChg chg="modNotesTx">
        <pc:chgData name="Džingozov Ljubomir" userId="68b98bcc-6e55-4299-8cc9-0cdcb6d29fec" providerId="ADAL" clId="{43D4E777-7D2A-4BB4-9332-CEAEFF06FF65}" dt="2022-05-02T11:39:55.475" v="1368"/>
        <pc:sldMkLst>
          <pc:docMk/>
          <pc:sldMk cId="1220580582" sldId="578"/>
        </pc:sldMkLst>
      </pc:sldChg>
      <pc:sldChg chg="modSp mod">
        <pc:chgData name="Džingozov Ljubomir" userId="68b98bcc-6e55-4299-8cc9-0cdcb6d29fec" providerId="ADAL" clId="{43D4E777-7D2A-4BB4-9332-CEAEFF06FF65}" dt="2022-05-02T15:24:09.251" v="2243" actId="20577"/>
        <pc:sldMkLst>
          <pc:docMk/>
          <pc:sldMk cId="1559113800" sldId="583"/>
        </pc:sldMkLst>
        <pc:spChg chg="mod">
          <ac:chgData name="Džingozov Ljubomir" userId="68b98bcc-6e55-4299-8cc9-0cdcb6d29fec" providerId="ADAL" clId="{43D4E777-7D2A-4BB4-9332-CEAEFF06FF65}" dt="2022-05-02T15:24:09.251" v="2243" actId="20577"/>
          <ac:spMkLst>
            <pc:docMk/>
            <pc:sldMk cId="1559113800" sldId="583"/>
            <ac:spMk id="6" creationId="{26D001FF-B4BF-4B0B-8F3B-0D8814E836A9}"/>
          </ac:spMkLst>
        </pc:spChg>
      </pc:sldChg>
      <pc:sldChg chg="modNotesTx">
        <pc:chgData name="Džingozov Ljubomir" userId="68b98bcc-6e55-4299-8cc9-0cdcb6d29fec" providerId="ADAL" clId="{43D4E777-7D2A-4BB4-9332-CEAEFF06FF65}" dt="2022-05-02T11:06:32.493" v="1148" actId="20577"/>
        <pc:sldMkLst>
          <pc:docMk/>
          <pc:sldMk cId="2594716029" sldId="588"/>
        </pc:sldMkLst>
      </pc:sldChg>
      <pc:sldChg chg="modNotesTx">
        <pc:chgData name="Džingozov Ljubomir" userId="68b98bcc-6e55-4299-8cc9-0cdcb6d29fec" providerId="ADAL" clId="{43D4E777-7D2A-4BB4-9332-CEAEFF06FF65}" dt="2022-05-02T14:40:26.072" v="1854" actId="6549"/>
        <pc:sldMkLst>
          <pc:docMk/>
          <pc:sldMk cId="1408127012" sldId="590"/>
        </pc:sldMkLst>
      </pc:sldChg>
      <pc:sldChg chg="modNotesTx">
        <pc:chgData name="Džingozov Ljubomir" userId="68b98bcc-6e55-4299-8cc9-0cdcb6d29fec" providerId="ADAL" clId="{43D4E777-7D2A-4BB4-9332-CEAEFF06FF65}" dt="2022-05-02T14:46:32.235" v="2109" actId="20577"/>
        <pc:sldMkLst>
          <pc:docMk/>
          <pc:sldMk cId="2985744157" sldId="591"/>
        </pc:sldMkLst>
      </pc:sldChg>
      <pc:sldChg chg="modNotesTx">
        <pc:chgData name="Džingozov Ljubomir" userId="68b98bcc-6e55-4299-8cc9-0cdcb6d29fec" providerId="ADAL" clId="{43D4E777-7D2A-4BB4-9332-CEAEFF06FF65}" dt="2022-05-02T14:28:18.890" v="1732" actId="20577"/>
        <pc:sldMkLst>
          <pc:docMk/>
          <pc:sldMk cId="2871087917" sldId="598"/>
        </pc:sldMkLst>
      </pc:sldChg>
      <pc:sldChg chg="modSp mod">
        <pc:chgData name="Džingozov Ljubomir" userId="68b98bcc-6e55-4299-8cc9-0cdcb6d29fec" providerId="ADAL" clId="{43D4E777-7D2A-4BB4-9332-CEAEFF06FF65}" dt="2022-04-29T12:12:13.977" v="23" actId="20577"/>
        <pc:sldMkLst>
          <pc:docMk/>
          <pc:sldMk cId="2772692740" sldId="608"/>
        </pc:sldMkLst>
        <pc:spChg chg="mod">
          <ac:chgData name="Džingozov Ljubomir" userId="68b98bcc-6e55-4299-8cc9-0cdcb6d29fec" providerId="ADAL" clId="{43D4E777-7D2A-4BB4-9332-CEAEFF06FF65}" dt="2022-04-29T12:12:13.977" v="23" actId="20577"/>
          <ac:spMkLst>
            <pc:docMk/>
            <pc:sldMk cId="2772692740" sldId="608"/>
            <ac:spMk id="4" creationId="{9A93C5EC-424C-AC4D-B30E-0A1EDBAEB96F}"/>
          </ac:spMkLst>
        </pc:spChg>
      </pc:sldChg>
      <pc:sldChg chg="modSp mod">
        <pc:chgData name="Džingozov Ljubomir" userId="68b98bcc-6e55-4299-8cc9-0cdcb6d29fec" providerId="ADAL" clId="{43D4E777-7D2A-4BB4-9332-CEAEFF06FF65}" dt="2022-04-29T12:29:05.161" v="138" actId="20577"/>
        <pc:sldMkLst>
          <pc:docMk/>
          <pc:sldMk cId="597833156" sldId="609"/>
        </pc:sldMkLst>
        <pc:spChg chg="mod">
          <ac:chgData name="Džingozov Ljubomir" userId="68b98bcc-6e55-4299-8cc9-0cdcb6d29fec" providerId="ADAL" clId="{43D4E777-7D2A-4BB4-9332-CEAEFF06FF65}" dt="2022-04-29T12:29:05.161" v="138" actId="20577"/>
          <ac:spMkLst>
            <pc:docMk/>
            <pc:sldMk cId="597833156" sldId="609"/>
            <ac:spMk id="2" creationId="{5168A737-6413-1046-BFA6-F6A3779A8C3F}"/>
          </ac:spMkLst>
        </pc:spChg>
      </pc:sldChg>
      <pc:sldChg chg="modSp mod">
        <pc:chgData name="Džingozov Ljubomir" userId="68b98bcc-6e55-4299-8cc9-0cdcb6d29fec" providerId="ADAL" clId="{43D4E777-7D2A-4BB4-9332-CEAEFF06FF65}" dt="2022-04-29T12:12:43.653" v="97" actId="27636"/>
        <pc:sldMkLst>
          <pc:docMk/>
          <pc:sldMk cId="3155358796" sldId="610"/>
        </pc:sldMkLst>
        <pc:spChg chg="mod">
          <ac:chgData name="Džingozov Ljubomir" userId="68b98bcc-6e55-4299-8cc9-0cdcb6d29fec" providerId="ADAL" clId="{43D4E777-7D2A-4BB4-9332-CEAEFF06FF65}" dt="2022-04-29T12:12:43.653" v="97" actId="27636"/>
          <ac:spMkLst>
            <pc:docMk/>
            <pc:sldMk cId="3155358796" sldId="610"/>
            <ac:spMk id="4" creationId="{9A93C5EC-424C-AC4D-B30E-0A1EDBAEB96F}"/>
          </ac:spMkLst>
        </pc:spChg>
      </pc:sldChg>
      <pc:sldChg chg="delSp modSp mod">
        <pc:chgData name="Džingozov Ljubomir" userId="68b98bcc-6e55-4299-8cc9-0cdcb6d29fec" providerId="ADAL" clId="{43D4E777-7D2A-4BB4-9332-CEAEFF06FF65}" dt="2022-04-29T12:43:05.774" v="742" actId="20577"/>
        <pc:sldMkLst>
          <pc:docMk/>
          <pc:sldMk cId="1874892983" sldId="611"/>
        </pc:sldMkLst>
        <pc:spChg chg="mod">
          <ac:chgData name="Džingozov Ljubomir" userId="68b98bcc-6e55-4299-8cc9-0cdcb6d29fec" providerId="ADAL" clId="{43D4E777-7D2A-4BB4-9332-CEAEFF06FF65}" dt="2022-04-29T12:30:02.834" v="170" actId="20577"/>
          <ac:spMkLst>
            <pc:docMk/>
            <pc:sldMk cId="1874892983" sldId="611"/>
            <ac:spMk id="5" creationId="{7E102564-7B26-419C-B280-9517931EFB17}"/>
          </ac:spMkLst>
        </pc:spChg>
        <pc:spChg chg="mod">
          <ac:chgData name="Džingozov Ljubomir" userId="68b98bcc-6e55-4299-8cc9-0cdcb6d29fec" providerId="ADAL" clId="{43D4E777-7D2A-4BB4-9332-CEAEFF06FF65}" dt="2022-04-29T12:43:05.774" v="742" actId="20577"/>
          <ac:spMkLst>
            <pc:docMk/>
            <pc:sldMk cId="1874892983" sldId="611"/>
            <ac:spMk id="7" creationId="{65C60473-6D8C-464B-9745-3FB73D6BEA84}"/>
          </ac:spMkLst>
        </pc:spChg>
        <pc:spChg chg="del">
          <ac:chgData name="Džingozov Ljubomir" userId="68b98bcc-6e55-4299-8cc9-0cdcb6d29fec" providerId="ADAL" clId="{43D4E777-7D2A-4BB4-9332-CEAEFF06FF65}" dt="2022-04-29T12:36:32.106" v="242" actId="478"/>
          <ac:spMkLst>
            <pc:docMk/>
            <pc:sldMk cId="1874892983" sldId="611"/>
            <ac:spMk id="10" creationId="{AF14A3F5-0683-4D72-920A-805C781CBB1F}"/>
          </ac:spMkLst>
        </pc:spChg>
        <pc:grpChg chg="del">
          <ac:chgData name="Džingozov Ljubomir" userId="68b98bcc-6e55-4299-8cc9-0cdcb6d29fec" providerId="ADAL" clId="{43D4E777-7D2A-4BB4-9332-CEAEFF06FF65}" dt="2022-04-29T12:31:42.911" v="174" actId="478"/>
          <ac:grpSpMkLst>
            <pc:docMk/>
            <pc:sldMk cId="1874892983" sldId="611"/>
            <ac:grpSpMk id="6" creationId="{F9D4AA98-987E-4116-BEEC-A4D2BB2ECE34}"/>
          </ac:grpSpMkLst>
        </pc:grpChg>
        <pc:graphicFrameChg chg="del mod">
          <ac:chgData name="Džingozov Ljubomir" userId="68b98bcc-6e55-4299-8cc9-0cdcb6d29fec" providerId="ADAL" clId="{43D4E777-7D2A-4BB4-9332-CEAEFF06FF65}" dt="2022-04-29T12:38:17.734" v="487" actId="478"/>
          <ac:graphicFrameMkLst>
            <pc:docMk/>
            <pc:sldMk cId="1874892983" sldId="611"/>
            <ac:graphicFrameMk id="4" creationId="{AABDB316-E8D2-49D6-9E02-C29BB18B2864}"/>
          </ac:graphicFrameMkLst>
        </pc:graphicFrameChg>
      </pc:sldChg>
      <pc:sldChg chg="delSp modSp mod">
        <pc:chgData name="Džingozov Ljubomir" userId="68b98bcc-6e55-4299-8cc9-0cdcb6d29fec" providerId="ADAL" clId="{43D4E777-7D2A-4BB4-9332-CEAEFF06FF65}" dt="2022-05-02T07:29:23.989" v="889" actId="20577"/>
        <pc:sldMkLst>
          <pc:docMk/>
          <pc:sldMk cId="2729803749" sldId="612"/>
        </pc:sldMkLst>
        <pc:spChg chg="del mod">
          <ac:chgData name="Džingozov Ljubomir" userId="68b98bcc-6e55-4299-8cc9-0cdcb6d29fec" providerId="ADAL" clId="{43D4E777-7D2A-4BB4-9332-CEAEFF06FF65}" dt="2022-04-29T12:49:09.158" v="860" actId="478"/>
          <ac:spMkLst>
            <pc:docMk/>
            <pc:sldMk cId="2729803749" sldId="612"/>
            <ac:spMk id="4" creationId="{3A016309-EC14-4B14-9897-D366ABCA3D58}"/>
          </ac:spMkLst>
        </pc:spChg>
        <pc:spChg chg="mod">
          <ac:chgData name="Džingozov Ljubomir" userId="68b98bcc-6e55-4299-8cc9-0cdcb6d29fec" providerId="ADAL" clId="{43D4E777-7D2A-4BB4-9332-CEAEFF06FF65}" dt="2022-04-29T12:48:42.324" v="830" actId="20577"/>
          <ac:spMkLst>
            <pc:docMk/>
            <pc:sldMk cId="2729803749" sldId="612"/>
            <ac:spMk id="5" creationId="{7E102564-7B26-419C-B280-9517931EFB17}"/>
          </ac:spMkLst>
        </pc:spChg>
        <pc:spChg chg="mod">
          <ac:chgData name="Džingozov Ljubomir" userId="68b98bcc-6e55-4299-8cc9-0cdcb6d29fec" providerId="ADAL" clId="{43D4E777-7D2A-4BB4-9332-CEAEFF06FF65}" dt="2022-05-02T07:29:23.989" v="889" actId="20577"/>
          <ac:spMkLst>
            <pc:docMk/>
            <pc:sldMk cId="2729803749" sldId="612"/>
            <ac:spMk id="14" creationId="{BDB03929-A965-4E84-A78D-70D72733A504}"/>
          </ac:spMkLst>
        </pc:spChg>
      </pc:sldChg>
      <pc:sldChg chg="delSp mod">
        <pc:chgData name="Džingozov Ljubomir" userId="68b98bcc-6e55-4299-8cc9-0cdcb6d29fec" providerId="ADAL" clId="{43D4E777-7D2A-4BB4-9332-CEAEFF06FF65}" dt="2022-04-29T12:50:21.116" v="867" actId="478"/>
        <pc:sldMkLst>
          <pc:docMk/>
          <pc:sldMk cId="389320480" sldId="613"/>
        </pc:sldMkLst>
        <pc:spChg chg="del">
          <ac:chgData name="Džingozov Ljubomir" userId="68b98bcc-6e55-4299-8cc9-0cdcb6d29fec" providerId="ADAL" clId="{43D4E777-7D2A-4BB4-9332-CEAEFF06FF65}" dt="2022-04-29T12:50:21.116" v="867" actId="478"/>
          <ac:spMkLst>
            <pc:docMk/>
            <pc:sldMk cId="389320480" sldId="613"/>
            <ac:spMk id="4" creationId="{9A93C5EC-424C-AC4D-B30E-0A1EDBAEB96F}"/>
          </ac:spMkLst>
        </pc:spChg>
      </pc:sldChg>
      <pc:sldChg chg="delSp mod">
        <pc:chgData name="Džingozov Ljubomir" userId="68b98bcc-6e55-4299-8cc9-0cdcb6d29fec" providerId="ADAL" clId="{43D4E777-7D2A-4BB4-9332-CEAEFF06FF65}" dt="2022-04-29T12:51:22.909" v="868" actId="478"/>
        <pc:sldMkLst>
          <pc:docMk/>
          <pc:sldMk cId="2805290931" sldId="614"/>
        </pc:sldMkLst>
        <pc:spChg chg="del">
          <ac:chgData name="Džingozov Ljubomir" userId="68b98bcc-6e55-4299-8cc9-0cdcb6d29fec" providerId="ADAL" clId="{43D4E777-7D2A-4BB4-9332-CEAEFF06FF65}" dt="2022-04-29T12:51:22.909" v="868" actId="478"/>
          <ac:spMkLst>
            <pc:docMk/>
            <pc:sldMk cId="2805290931" sldId="614"/>
            <ac:spMk id="4" creationId="{9A93C5EC-424C-AC4D-B30E-0A1EDBAEB96F}"/>
          </ac:spMkLst>
        </pc:spChg>
      </pc:sldChg>
      <pc:sldChg chg="delSp mod">
        <pc:chgData name="Džingozov Ljubomir" userId="68b98bcc-6e55-4299-8cc9-0cdcb6d29fec" providerId="ADAL" clId="{43D4E777-7D2A-4BB4-9332-CEAEFF06FF65}" dt="2022-04-29T12:52:54.339" v="869" actId="478"/>
        <pc:sldMkLst>
          <pc:docMk/>
          <pc:sldMk cId="2217133902" sldId="617"/>
        </pc:sldMkLst>
        <pc:spChg chg="del">
          <ac:chgData name="Džingozov Ljubomir" userId="68b98bcc-6e55-4299-8cc9-0cdcb6d29fec" providerId="ADAL" clId="{43D4E777-7D2A-4BB4-9332-CEAEFF06FF65}" dt="2022-04-29T12:52:54.339" v="869" actId="478"/>
          <ac:spMkLst>
            <pc:docMk/>
            <pc:sldMk cId="2217133902" sldId="617"/>
            <ac:spMk id="4" creationId="{9A93C5EC-424C-AC4D-B30E-0A1EDBAEB96F}"/>
          </ac:spMkLst>
        </pc:spChg>
      </pc:sldChg>
      <pc:sldChg chg="modSp mod modNotesTx">
        <pc:chgData name="Džingozov Ljubomir" userId="68b98bcc-6e55-4299-8cc9-0cdcb6d29fec" providerId="ADAL" clId="{43D4E777-7D2A-4BB4-9332-CEAEFF06FF65}" dt="2022-05-02T11:33:29.463" v="1354" actId="20577"/>
        <pc:sldMkLst>
          <pc:docMk/>
          <pc:sldMk cId="2790146417" sldId="622"/>
        </pc:sldMkLst>
        <pc:spChg chg="mod">
          <ac:chgData name="Džingozov Ljubomir" userId="68b98bcc-6e55-4299-8cc9-0cdcb6d29fec" providerId="ADAL" clId="{43D4E777-7D2A-4BB4-9332-CEAEFF06FF65}" dt="2022-05-02T11:28:22.852" v="1168" actId="20577"/>
          <ac:spMkLst>
            <pc:docMk/>
            <pc:sldMk cId="2790146417" sldId="622"/>
            <ac:spMk id="7" creationId="{65C60473-6D8C-464B-9745-3FB73D6BEA84}"/>
          </ac:spMkLst>
        </pc:spChg>
      </pc:sldChg>
      <pc:sldChg chg="modSp mod modNotesTx">
        <pc:chgData name="Džingozov Ljubomir" userId="68b98bcc-6e55-4299-8cc9-0cdcb6d29fec" providerId="ADAL" clId="{43D4E777-7D2A-4BB4-9332-CEAEFF06FF65}" dt="2022-05-02T14:11:32.649" v="1636" actId="20577"/>
        <pc:sldMkLst>
          <pc:docMk/>
          <pc:sldMk cId="1110798252" sldId="628"/>
        </pc:sldMkLst>
        <pc:spChg chg="mod">
          <ac:chgData name="Džingozov Ljubomir" userId="68b98bcc-6e55-4299-8cc9-0cdcb6d29fec" providerId="ADAL" clId="{43D4E777-7D2A-4BB4-9332-CEAEFF06FF65}" dt="2022-05-02T13:39:59.459" v="1553" actId="20577"/>
          <ac:spMkLst>
            <pc:docMk/>
            <pc:sldMk cId="1110798252" sldId="628"/>
            <ac:spMk id="8" creationId="{623BEBED-A3D0-872F-FF39-CD14D86E75EF}"/>
          </ac:spMkLst>
        </pc:spChg>
      </pc:sldChg>
      <pc:sldChg chg="modNotesTx">
        <pc:chgData name="Džingozov Ljubomir" userId="68b98bcc-6e55-4299-8cc9-0cdcb6d29fec" providerId="ADAL" clId="{43D4E777-7D2A-4BB4-9332-CEAEFF06FF65}" dt="2022-05-02T14:22:33.110" v="1696" actId="6549"/>
        <pc:sldMkLst>
          <pc:docMk/>
          <pc:sldMk cId="6952815" sldId="632"/>
        </pc:sldMkLst>
      </pc:sldChg>
      <pc:sldChg chg="modSp mod modNotesTx">
        <pc:chgData name="Džingozov Ljubomir" userId="68b98bcc-6e55-4299-8cc9-0cdcb6d29fec" providerId="ADAL" clId="{43D4E777-7D2A-4BB4-9332-CEAEFF06FF65}" dt="2022-05-02T09:36:29.822" v="982"/>
        <pc:sldMkLst>
          <pc:docMk/>
          <pc:sldMk cId="3357346077" sldId="639"/>
        </pc:sldMkLst>
        <pc:spChg chg="mod">
          <ac:chgData name="Džingozov Ljubomir" userId="68b98bcc-6e55-4299-8cc9-0cdcb6d29fec" providerId="ADAL" clId="{43D4E777-7D2A-4BB4-9332-CEAEFF06FF65}" dt="2022-05-02T09:21:55.419" v="892" actId="20577"/>
          <ac:spMkLst>
            <pc:docMk/>
            <pc:sldMk cId="3357346077" sldId="639"/>
            <ac:spMk id="8" creationId="{2A731A28-706E-49C2-9C6A-EEB9391101D7}"/>
          </ac:spMkLst>
        </pc:spChg>
      </pc:sldChg>
      <pc:sldChg chg="modNotesTx">
        <pc:chgData name="Džingozov Ljubomir" userId="68b98bcc-6e55-4299-8cc9-0cdcb6d29fec" providerId="ADAL" clId="{43D4E777-7D2A-4BB4-9332-CEAEFF06FF65}" dt="2022-05-02T14:49:35.971" v="2145" actId="20577"/>
        <pc:sldMkLst>
          <pc:docMk/>
          <pc:sldMk cId="3279778782" sldId="641"/>
        </pc:sldMkLst>
      </pc:sldChg>
      <pc:sldChg chg="modSp mod">
        <pc:chgData name="Džingozov Ljubomir" userId="68b98bcc-6e55-4299-8cc9-0cdcb6d29fec" providerId="ADAL" clId="{43D4E777-7D2A-4BB4-9332-CEAEFF06FF65}" dt="2022-05-02T14:53:20.549" v="2170" actId="20577"/>
        <pc:sldMkLst>
          <pc:docMk/>
          <pc:sldMk cId="3117262486" sldId="642"/>
        </pc:sldMkLst>
        <pc:spChg chg="mod">
          <ac:chgData name="Džingozov Ljubomir" userId="68b98bcc-6e55-4299-8cc9-0cdcb6d29fec" providerId="ADAL" clId="{43D4E777-7D2A-4BB4-9332-CEAEFF06FF65}" dt="2022-05-02T14:53:20.549" v="2170" actId="20577"/>
          <ac:spMkLst>
            <pc:docMk/>
            <pc:sldMk cId="3117262486" sldId="642"/>
            <ac:spMk id="6" creationId="{254E5F9D-74CB-B40F-5155-46A81A1CA2CF}"/>
          </ac:spMkLst>
        </pc:spChg>
      </pc:sldChg>
      <pc:sldChg chg="addSp delSp modSp add mod">
        <pc:chgData name="Džingozov Ljubomir" userId="68b98bcc-6e55-4299-8cc9-0cdcb6d29fec" providerId="ADAL" clId="{43D4E777-7D2A-4BB4-9332-CEAEFF06FF65}" dt="2022-04-29T12:16:58.917" v="116" actId="1076"/>
        <pc:sldMkLst>
          <pc:docMk/>
          <pc:sldMk cId="3655404368" sldId="643"/>
        </pc:sldMkLst>
        <pc:spChg chg="add del mod">
          <ac:chgData name="Džingozov Ljubomir" userId="68b98bcc-6e55-4299-8cc9-0cdcb6d29fec" providerId="ADAL" clId="{43D4E777-7D2A-4BB4-9332-CEAEFF06FF65}" dt="2022-04-29T12:16:31.191" v="111" actId="478"/>
          <ac:spMkLst>
            <pc:docMk/>
            <pc:sldMk cId="3655404368" sldId="643"/>
            <ac:spMk id="7" creationId="{65C60473-6D8C-464B-9745-3FB73D6BEA84}"/>
          </ac:spMkLst>
        </pc:spChg>
        <pc:graphicFrameChg chg="add del mod">
          <ac:chgData name="Džingozov Ljubomir" userId="68b98bcc-6e55-4299-8cc9-0cdcb6d29fec" providerId="ADAL" clId="{43D4E777-7D2A-4BB4-9332-CEAEFF06FF65}" dt="2022-04-29T12:16:29.404" v="110" actId="478"/>
          <ac:graphicFrameMkLst>
            <pc:docMk/>
            <pc:sldMk cId="3655404368" sldId="643"/>
            <ac:graphicFrameMk id="4" creationId="{71BDB36C-1129-4E71-98DA-C0E7695170FB}"/>
          </ac:graphicFrameMkLst>
        </pc:graphicFrameChg>
        <pc:picChg chg="add mod">
          <ac:chgData name="Džingozov Ljubomir" userId="68b98bcc-6e55-4299-8cc9-0cdcb6d29fec" providerId="ADAL" clId="{43D4E777-7D2A-4BB4-9332-CEAEFF06FF65}" dt="2022-04-29T12:16:58.917" v="116" actId="1076"/>
          <ac:picMkLst>
            <pc:docMk/>
            <pc:sldMk cId="3655404368" sldId="643"/>
            <ac:picMk id="2" creationId="{D1DC9985-CAB4-4867-98FF-1D4A593A56D3}"/>
          </ac:picMkLst>
        </pc:picChg>
      </pc:sldChg>
      <pc:sldChg chg="addSp delSp modSp add mod">
        <pc:chgData name="Džingozov Ljubomir" userId="68b98bcc-6e55-4299-8cc9-0cdcb6d29fec" providerId="ADAL" clId="{43D4E777-7D2A-4BB4-9332-CEAEFF06FF65}" dt="2022-04-29T12:18:12.430" v="130" actId="1076"/>
        <pc:sldMkLst>
          <pc:docMk/>
          <pc:sldMk cId="1083521287" sldId="644"/>
        </pc:sldMkLst>
        <pc:graphicFrameChg chg="add del mod">
          <ac:chgData name="Džingozov Ljubomir" userId="68b98bcc-6e55-4299-8cc9-0cdcb6d29fec" providerId="ADAL" clId="{43D4E777-7D2A-4BB4-9332-CEAEFF06FF65}" dt="2022-04-29T12:17:58.469" v="122" actId="478"/>
          <ac:graphicFrameMkLst>
            <pc:docMk/>
            <pc:sldMk cId="1083521287" sldId="644"/>
            <ac:graphicFrameMk id="4" creationId="{2ECE4941-2FE6-4AA6-9496-866CDDA912A3}"/>
          </ac:graphicFrameMkLst>
        </pc:graphicFrameChg>
        <pc:graphicFrameChg chg="add mod">
          <ac:chgData name="Džingozov Ljubomir" userId="68b98bcc-6e55-4299-8cc9-0cdcb6d29fec" providerId="ADAL" clId="{43D4E777-7D2A-4BB4-9332-CEAEFF06FF65}" dt="2022-04-29T12:18:03.165" v="127"/>
          <ac:graphicFrameMkLst>
            <pc:docMk/>
            <pc:sldMk cId="1083521287" sldId="644"/>
            <ac:graphicFrameMk id="6" creationId="{2ECE4941-2FE6-4AA6-9496-866CDDA912A3}"/>
          </ac:graphicFrameMkLst>
        </pc:graphicFrameChg>
        <pc:picChg chg="del">
          <ac:chgData name="Džingozov Ljubomir" userId="68b98bcc-6e55-4299-8cc9-0cdcb6d29fec" providerId="ADAL" clId="{43D4E777-7D2A-4BB4-9332-CEAEFF06FF65}" dt="2022-04-29T12:17:46.500" v="118" actId="478"/>
          <ac:picMkLst>
            <pc:docMk/>
            <pc:sldMk cId="1083521287" sldId="644"/>
            <ac:picMk id="2" creationId="{D1DC9985-CAB4-4867-98FF-1D4A593A56D3}"/>
          </ac:picMkLst>
        </pc:picChg>
        <pc:picChg chg="add mod">
          <ac:chgData name="Džingozov Ljubomir" userId="68b98bcc-6e55-4299-8cc9-0cdcb6d29fec" providerId="ADAL" clId="{43D4E777-7D2A-4BB4-9332-CEAEFF06FF65}" dt="2022-04-29T12:18:12.430" v="130" actId="1076"/>
          <ac:picMkLst>
            <pc:docMk/>
            <pc:sldMk cId="1083521287" sldId="644"/>
            <ac:picMk id="3" creationId="{5EFED0DA-5EDA-47F8-99B3-C9A4B9E61D3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F424D319-7988-0C47-A5AD-1F558D33A394}" type="datetimeFigureOut">
              <a:rPr lang="en-US" smtClean="0"/>
              <a:t>5/5/2022</a:t>
            </a:fld>
            <a:endParaRPr lang="en-US"/>
          </a:p>
        </p:txBody>
      </p:sp>
      <p:sp>
        <p:nvSpPr>
          <p:cNvPr id="4" name="Footer Placeholder 3"/>
          <p:cNvSpPr>
            <a:spLocks noGrp="1"/>
          </p:cNvSpPr>
          <p:nvPr>
            <p:ph type="ftr" sz="quarter" idx="2"/>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DA6DD4C1-CE3B-8245-AB32-946652F98E9B}" type="datetimeFigureOut">
              <a:rPr lang="en-US" smtClean="0"/>
              <a:t>5/5/2022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800" b="0" i="0" u="none" strike="noStrike" baseline="0" dirty="0">
              <a:solidFill>
                <a:srgbClr val="000000"/>
              </a:solidFill>
              <a:latin typeface="Calibri" panose="020F0502020204030204" pitchFamily="34" charset="0"/>
            </a:endParaRPr>
          </a:p>
          <a:p>
            <a:endParaRPr lang="cs-CZ" sz="1800" b="0" i="0" u="none" strike="noStrike" baseline="0" dirty="0">
              <a:solidFill>
                <a:srgbClr val="000000"/>
              </a:solidFill>
            </a:endParaRPr>
          </a:p>
          <a:p>
            <a:endParaRPr lang="cs-CZ" sz="1800" b="0" i="0" u="none" strike="noStrike" baseline="0" dirty="0">
              <a:solidFill>
                <a:srgbClr val="000000"/>
              </a:solidFill>
            </a:endParaRPr>
          </a:p>
          <a:p>
            <a:pPr algn="l"/>
            <a:endParaRPr lang="cs-CZ" sz="1800" b="0" i="0" u="none" strike="noStrike" baseline="0" dirty="0">
              <a:solidFill>
                <a:srgbClr val="000000"/>
              </a:solidFill>
              <a:latin typeface="Calibri" panose="020F0502020204030204" pitchFamily="34" charset="0"/>
            </a:endParaRPr>
          </a:p>
          <a:p>
            <a:endParaRPr lang="cs-CZ" sz="1800" b="0" i="0" u="none" strike="noStrike" baseline="0" dirty="0">
              <a:solidFill>
                <a:srgbClr val="000000"/>
              </a:solidFill>
              <a:latin typeface="Calibri" panose="020F050202020403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31</a:t>
            </a:fld>
            <a:endParaRPr lang="en-US"/>
          </a:p>
        </p:txBody>
      </p:sp>
    </p:spTree>
    <p:extLst>
      <p:ext uri="{BB962C8B-B14F-4D97-AF65-F5344CB8AC3E}">
        <p14:creationId xmlns:p14="http://schemas.microsoft.com/office/powerpoint/2010/main" val="290761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54</a:t>
            </a:fld>
            <a:endParaRPr lang="en-US"/>
          </a:p>
        </p:txBody>
      </p:sp>
    </p:spTree>
    <p:extLst>
      <p:ext uri="{BB962C8B-B14F-4D97-AF65-F5344CB8AC3E}">
        <p14:creationId xmlns:p14="http://schemas.microsoft.com/office/powerpoint/2010/main" val="1164004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55</a:t>
            </a:fld>
            <a:endParaRPr lang="en-US"/>
          </a:p>
        </p:txBody>
      </p:sp>
    </p:spTree>
    <p:extLst>
      <p:ext uri="{BB962C8B-B14F-4D97-AF65-F5344CB8AC3E}">
        <p14:creationId xmlns:p14="http://schemas.microsoft.com/office/powerpoint/2010/main" val="1549918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56</a:t>
            </a:fld>
            <a:endParaRPr lang="en-US"/>
          </a:p>
        </p:txBody>
      </p:sp>
    </p:spTree>
    <p:extLst>
      <p:ext uri="{BB962C8B-B14F-4D97-AF65-F5344CB8AC3E}">
        <p14:creationId xmlns:p14="http://schemas.microsoft.com/office/powerpoint/2010/main" val="1861325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59</a:t>
            </a:fld>
            <a:endParaRPr lang="en-US"/>
          </a:p>
        </p:txBody>
      </p:sp>
    </p:spTree>
    <p:extLst>
      <p:ext uri="{BB962C8B-B14F-4D97-AF65-F5344CB8AC3E}">
        <p14:creationId xmlns:p14="http://schemas.microsoft.com/office/powerpoint/2010/main" val="597355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60</a:t>
            </a:fld>
            <a:endParaRPr lang="en-US"/>
          </a:p>
        </p:txBody>
      </p:sp>
    </p:spTree>
    <p:extLst>
      <p:ext uri="{BB962C8B-B14F-4D97-AF65-F5344CB8AC3E}">
        <p14:creationId xmlns:p14="http://schemas.microsoft.com/office/powerpoint/2010/main" val="100770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61</a:t>
            </a:fld>
            <a:endParaRPr lang="en-US"/>
          </a:p>
        </p:txBody>
      </p:sp>
    </p:spTree>
    <p:extLst>
      <p:ext uri="{BB962C8B-B14F-4D97-AF65-F5344CB8AC3E}">
        <p14:creationId xmlns:p14="http://schemas.microsoft.com/office/powerpoint/2010/main" val="2492830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62</a:t>
            </a:fld>
            <a:endParaRPr lang="en-US"/>
          </a:p>
        </p:txBody>
      </p:sp>
    </p:spTree>
    <p:extLst>
      <p:ext uri="{BB962C8B-B14F-4D97-AF65-F5344CB8AC3E}">
        <p14:creationId xmlns:p14="http://schemas.microsoft.com/office/powerpoint/2010/main" val="1829883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63</a:t>
            </a:fld>
            <a:endParaRPr lang="en-US"/>
          </a:p>
        </p:txBody>
      </p:sp>
    </p:spTree>
    <p:extLst>
      <p:ext uri="{BB962C8B-B14F-4D97-AF65-F5344CB8AC3E}">
        <p14:creationId xmlns:p14="http://schemas.microsoft.com/office/powerpoint/2010/main" val="3193870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64</a:t>
            </a:fld>
            <a:endParaRPr lang="en-US"/>
          </a:p>
        </p:txBody>
      </p:sp>
    </p:spTree>
    <p:extLst>
      <p:ext uri="{BB962C8B-B14F-4D97-AF65-F5344CB8AC3E}">
        <p14:creationId xmlns:p14="http://schemas.microsoft.com/office/powerpoint/2010/main" val="3357771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kern="1200" dirty="0">
              <a:solidFill>
                <a:schemeClr val="tx1"/>
              </a:solidFill>
              <a:latin typeface="+mn-lt"/>
              <a:ea typeface="+mn-ea"/>
              <a:cs typeface="+mn-cs"/>
            </a:endParaRP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67</a:t>
            </a:fld>
            <a:endParaRPr lang="en-US"/>
          </a:p>
        </p:txBody>
      </p:sp>
    </p:spTree>
    <p:extLst>
      <p:ext uri="{BB962C8B-B14F-4D97-AF65-F5344CB8AC3E}">
        <p14:creationId xmlns:p14="http://schemas.microsoft.com/office/powerpoint/2010/main" val="88525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32</a:t>
            </a:fld>
            <a:endParaRPr lang="en-US"/>
          </a:p>
        </p:txBody>
      </p:sp>
    </p:spTree>
    <p:extLst>
      <p:ext uri="{BB962C8B-B14F-4D97-AF65-F5344CB8AC3E}">
        <p14:creationId xmlns:p14="http://schemas.microsoft.com/office/powerpoint/2010/main" val="15068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68</a:t>
            </a:fld>
            <a:endParaRPr lang="en-US"/>
          </a:p>
        </p:txBody>
      </p:sp>
    </p:spTree>
    <p:extLst>
      <p:ext uri="{BB962C8B-B14F-4D97-AF65-F5344CB8AC3E}">
        <p14:creationId xmlns:p14="http://schemas.microsoft.com/office/powerpoint/2010/main" val="248075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70</a:t>
            </a:fld>
            <a:endParaRPr lang="en-US"/>
          </a:p>
        </p:txBody>
      </p:sp>
    </p:spTree>
    <p:extLst>
      <p:ext uri="{BB962C8B-B14F-4D97-AF65-F5344CB8AC3E}">
        <p14:creationId xmlns:p14="http://schemas.microsoft.com/office/powerpoint/2010/main" val="295534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77</a:t>
            </a:fld>
            <a:endParaRPr lang="en-US"/>
          </a:p>
        </p:txBody>
      </p:sp>
    </p:spTree>
    <p:extLst>
      <p:ext uri="{BB962C8B-B14F-4D97-AF65-F5344CB8AC3E}">
        <p14:creationId xmlns:p14="http://schemas.microsoft.com/office/powerpoint/2010/main" val="2352818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800" b="0" i="0" u="none" strike="noStrike" baseline="0" dirty="0">
              <a:solidFill>
                <a:srgbClr val="000000"/>
              </a:solidFill>
              <a:latin typeface="Calibri" panose="020F0502020204030204" pitchFamily="34" charset="0"/>
            </a:endParaRP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33</a:t>
            </a:fld>
            <a:endParaRPr lang="en-US"/>
          </a:p>
        </p:txBody>
      </p:sp>
    </p:spTree>
    <p:extLst>
      <p:ext uri="{BB962C8B-B14F-4D97-AF65-F5344CB8AC3E}">
        <p14:creationId xmlns:p14="http://schemas.microsoft.com/office/powerpoint/2010/main" val="401324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34</a:t>
            </a:fld>
            <a:endParaRPr lang="en-US"/>
          </a:p>
        </p:txBody>
      </p:sp>
    </p:spTree>
    <p:extLst>
      <p:ext uri="{BB962C8B-B14F-4D97-AF65-F5344CB8AC3E}">
        <p14:creationId xmlns:p14="http://schemas.microsoft.com/office/powerpoint/2010/main" val="120176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35</a:t>
            </a:fld>
            <a:endParaRPr lang="en-US"/>
          </a:p>
        </p:txBody>
      </p:sp>
    </p:spTree>
    <p:extLst>
      <p:ext uri="{BB962C8B-B14F-4D97-AF65-F5344CB8AC3E}">
        <p14:creationId xmlns:p14="http://schemas.microsoft.com/office/powerpoint/2010/main" val="411980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37</a:t>
            </a:fld>
            <a:endParaRPr lang="en-US"/>
          </a:p>
        </p:txBody>
      </p:sp>
    </p:spTree>
    <p:extLst>
      <p:ext uri="{BB962C8B-B14F-4D97-AF65-F5344CB8AC3E}">
        <p14:creationId xmlns:p14="http://schemas.microsoft.com/office/powerpoint/2010/main" val="50354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39</a:t>
            </a:fld>
            <a:endParaRPr lang="en-US"/>
          </a:p>
        </p:txBody>
      </p:sp>
    </p:spTree>
    <p:extLst>
      <p:ext uri="{BB962C8B-B14F-4D97-AF65-F5344CB8AC3E}">
        <p14:creationId xmlns:p14="http://schemas.microsoft.com/office/powerpoint/2010/main" val="189360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800" dirty="0">
              <a:effectLst/>
              <a:latin typeface="Arial" panose="020B0604020202020204" pitchFamily="34" charset="0"/>
              <a:ea typeface="Calibri" panose="020F0502020204030204" pitchFamily="34" charset="0"/>
            </a:endParaRP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44</a:t>
            </a:fld>
            <a:endParaRPr lang="cs-CZ"/>
          </a:p>
        </p:txBody>
      </p:sp>
    </p:spTree>
    <p:extLst>
      <p:ext uri="{BB962C8B-B14F-4D97-AF65-F5344CB8AC3E}">
        <p14:creationId xmlns:p14="http://schemas.microsoft.com/office/powerpoint/2010/main" val="135195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52</a:t>
            </a:fld>
            <a:endParaRPr lang="en-US"/>
          </a:p>
        </p:txBody>
      </p:sp>
    </p:spTree>
    <p:extLst>
      <p:ext uri="{BB962C8B-B14F-4D97-AF65-F5344CB8AC3E}">
        <p14:creationId xmlns:p14="http://schemas.microsoft.com/office/powerpoint/2010/main" val="2322861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05.05.2022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22.svg"/></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2.emf"/><Relationship Id="rId4" Type="http://schemas.openxmlformats.org/officeDocument/2006/relationships/image" Target="../media/image22.sv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eur-lex.europa.eu/legal-content/CS/TXT/PDF/?uri=CELEX:52021XC0916(03)&amp;from=C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shopcdv.cz/cs/audit-bezpecnosti-pozemnich-komunikaci"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7.sv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6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6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irop.mmr.cz/cs/irop-2021-2027/dokumenty" TargetMode="External"/><Relationship Id="rId7" Type="http://schemas.openxmlformats.org/officeDocument/2006/relationships/image" Target="../media/image55.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5.svg"/></Relationships>
</file>

<file path=ppt/slides/_rels/slide6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9.svg"/></Relationships>
</file>

<file path=ppt/slides/_rels/slide7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65.svg"/><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svg"/><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 Id="rId4" Type="http://schemas.openxmlformats.org/officeDocument/2006/relationships/image" Target="../media/image89.svg"/></Relationships>
</file>

<file path=ppt/slides/_rels/slide84.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91.sv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7.svg"/><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0.svg"/><Relationship Id="rId18" Type="http://schemas.openxmlformats.org/officeDocument/2006/relationships/image" Target="../media/image88.png"/><Relationship Id="rId3" Type="http://schemas.openxmlformats.org/officeDocument/2006/relationships/image" Target="../media/image96.svg"/><Relationship Id="rId21" Type="http://schemas.openxmlformats.org/officeDocument/2006/relationships/image" Target="../media/image91.svg"/><Relationship Id="rId7" Type="http://schemas.openxmlformats.org/officeDocument/2006/relationships/image" Target="../media/image98.svg"/><Relationship Id="rId12" Type="http://schemas.openxmlformats.org/officeDocument/2006/relationships/image" Target="../media/image99.png"/><Relationship Id="rId17" Type="http://schemas.openxmlformats.org/officeDocument/2006/relationships/image" Target="../media/image87.svg"/><Relationship Id="rId2" Type="http://schemas.openxmlformats.org/officeDocument/2006/relationships/image" Target="../media/image95.pn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55.svg"/><Relationship Id="rId5" Type="http://schemas.openxmlformats.org/officeDocument/2006/relationships/image" Target="../media/image39.svg"/><Relationship Id="rId15" Type="http://schemas.openxmlformats.org/officeDocument/2006/relationships/image" Target="../media/image85.svg"/><Relationship Id="rId23" Type="http://schemas.openxmlformats.org/officeDocument/2006/relationships/image" Target="../media/image102.svg"/><Relationship Id="rId10" Type="http://schemas.openxmlformats.org/officeDocument/2006/relationships/image" Target="../media/image54.png"/><Relationship Id="rId19" Type="http://schemas.openxmlformats.org/officeDocument/2006/relationships/image" Target="../media/image89.svg"/><Relationship Id="rId4" Type="http://schemas.openxmlformats.org/officeDocument/2006/relationships/image" Target="../media/image38.png"/><Relationship Id="rId9" Type="http://schemas.openxmlformats.org/officeDocument/2006/relationships/image" Target="../media/image53.svg"/><Relationship Id="rId14" Type="http://schemas.openxmlformats.org/officeDocument/2006/relationships/image" Target="../media/image84.png"/><Relationship Id="rId22" Type="http://schemas.openxmlformats.org/officeDocument/2006/relationships/image" Target="../media/image10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02.sv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101.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96.svg"/><Relationship Id="rId5" Type="http://schemas.openxmlformats.org/officeDocument/2006/relationships/image" Target="../media/image107.svg"/><Relationship Id="rId10" Type="http://schemas.openxmlformats.org/officeDocument/2006/relationships/image" Target="../media/image95.png"/><Relationship Id="rId4" Type="http://schemas.openxmlformats.org/officeDocument/2006/relationships/image" Target="../media/image106.png"/><Relationship Id="rId9" Type="http://schemas.openxmlformats.org/officeDocument/2006/relationships/image" Target="../media/image111.sv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4. 5. 2022 Brno </a:t>
            </a:r>
          </a:p>
          <a:p>
            <a:endParaRPr lang="en-US" dirty="0"/>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Jihomoravský kraj</a:t>
            </a:r>
            <a:endParaRPr lang="cs-CZ" sz="3200" b="1" kern="0" dirty="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DC6890CC-5913-4AF9-AE24-F76E9F6C94DF}"/>
              </a:ext>
            </a:extLst>
          </p:cNvPr>
          <p:cNvPicPr>
            <a:picLocks noChangeAspect="1"/>
          </p:cNvPicPr>
          <p:nvPr/>
        </p:nvPicPr>
        <p:blipFill rotWithShape="1">
          <a:blip r:embed="rId2">
            <a:extLst>
              <a:ext uri="{28A0092B-C50C-407E-A947-70E740481C1C}">
                <a14:useLocalDpi xmlns:a14="http://schemas.microsoft.com/office/drawing/2010/main" val="0"/>
              </a:ext>
            </a:extLst>
          </a:blip>
          <a:srcRect l="7575"/>
          <a:stretch/>
        </p:blipFill>
        <p:spPr>
          <a:xfrm>
            <a:off x="2590081" y="4841071"/>
            <a:ext cx="2001492" cy="1296811"/>
          </a:xfrm>
          <a:prstGeom prst="rect">
            <a:avLst/>
          </a:prstGeom>
        </p:spPr>
      </p:pic>
      <p:pic>
        <p:nvPicPr>
          <p:cNvPr id="8" name="Obrázek 7">
            <a:extLst>
              <a:ext uri="{FF2B5EF4-FFF2-40B4-BE49-F238E27FC236}">
                <a16:creationId xmlns:a16="http://schemas.microsoft.com/office/drawing/2014/main" id="{77E228C3-D692-4B47-A711-DD14D26576BC}"/>
              </a:ext>
            </a:extLst>
          </p:cNvPr>
          <p:cNvPicPr>
            <a:picLocks noChangeAspect="1"/>
          </p:cNvPicPr>
          <p:nvPr/>
        </p:nvPicPr>
        <p:blipFill rotWithShape="1">
          <a:blip r:embed="rId3">
            <a:extLst>
              <a:ext uri="{28A0092B-C50C-407E-A947-70E740481C1C}">
                <a14:useLocalDpi xmlns:a14="http://schemas.microsoft.com/office/drawing/2010/main" val="0"/>
              </a:ext>
            </a:extLst>
          </a:blip>
          <a:srcRect b="2905"/>
          <a:stretch/>
        </p:blipFill>
        <p:spPr>
          <a:xfrm>
            <a:off x="4725733" y="4839100"/>
            <a:ext cx="1916957" cy="1298782"/>
          </a:xfrm>
          <a:prstGeom prst="rect">
            <a:avLst/>
          </a:prstGeom>
        </p:spPr>
      </p:pic>
      <p:pic>
        <p:nvPicPr>
          <p:cNvPr id="9" name="Obrázek 8">
            <a:extLst>
              <a:ext uri="{FF2B5EF4-FFF2-40B4-BE49-F238E27FC236}">
                <a16:creationId xmlns:a16="http://schemas.microsoft.com/office/drawing/2014/main" id="{9DE9C042-B6DE-4B75-AF23-73EAC0205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6423" y="4841071"/>
            <a:ext cx="1992320" cy="1353958"/>
          </a:xfrm>
          <a:prstGeom prst="rect">
            <a:avLst/>
          </a:prstGeom>
        </p:spPr>
      </p:pic>
      <p:pic>
        <p:nvPicPr>
          <p:cNvPr id="10" name="Obrázek 9">
            <a:extLst>
              <a:ext uri="{FF2B5EF4-FFF2-40B4-BE49-F238E27FC236}">
                <a16:creationId xmlns:a16="http://schemas.microsoft.com/office/drawing/2014/main" id="{A9DDE324-81B9-462C-A688-0F1D5E865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08" y="4886698"/>
            <a:ext cx="2068113" cy="1251184"/>
          </a:xfrm>
          <a:prstGeom prst="rect">
            <a:avLst/>
          </a:prstGeom>
        </p:spPr>
      </p:pic>
      <p:pic>
        <p:nvPicPr>
          <p:cNvPr id="11" name="Obrázek 10">
            <a:extLst>
              <a:ext uri="{FF2B5EF4-FFF2-40B4-BE49-F238E27FC236}">
                <a16:creationId xmlns:a16="http://schemas.microsoft.com/office/drawing/2014/main" id="{61A58573-D9AA-41A4-8A93-B64C3CD0A7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5733" y="2061351"/>
            <a:ext cx="4058045" cy="2668244"/>
          </a:xfrm>
          <a:prstGeom prst="rect">
            <a:avLst/>
          </a:prstGeom>
        </p:spPr>
      </p:pic>
      <p:pic>
        <p:nvPicPr>
          <p:cNvPr id="12" name="Zástupný symbol pro obsah 10">
            <a:extLst>
              <a:ext uri="{FF2B5EF4-FFF2-40B4-BE49-F238E27FC236}">
                <a16:creationId xmlns:a16="http://schemas.microsoft.com/office/drawing/2014/main" id="{EEC20A43-AEE6-4F35-B7BF-50DC702429B2}"/>
              </a:ext>
            </a:extLst>
          </p:cNvPr>
          <p:cNvPicPr>
            <a:picLocks/>
          </p:cNvPicPr>
          <p:nvPr/>
        </p:nvPicPr>
        <p:blipFill rotWithShape="1">
          <a:blip r:embed="rId7"/>
          <a:srcRect l="32919" t="27651" r="40122" b="36267"/>
          <a:stretch/>
        </p:blipFill>
        <p:spPr bwMode="auto">
          <a:xfrm>
            <a:off x="387809" y="3478412"/>
            <a:ext cx="2068113" cy="1251183"/>
          </a:xfrm>
          <a:prstGeom prst="rect">
            <a:avLst/>
          </a:prstGeom>
          <a:ln>
            <a:noFill/>
          </a:ln>
          <a:extLst>
            <a:ext uri="{53640926-AAD7-44D8-BBD7-CCE9431645EC}">
              <a14:shadowObscured xmlns:a14="http://schemas.microsoft.com/office/drawing/2010/main"/>
            </a:ext>
          </a:extLst>
        </p:spPr>
      </p:pic>
      <p:pic>
        <p:nvPicPr>
          <p:cNvPr id="13" name="Obrázek 12">
            <a:extLst>
              <a:ext uri="{FF2B5EF4-FFF2-40B4-BE49-F238E27FC236}">
                <a16:creationId xmlns:a16="http://schemas.microsoft.com/office/drawing/2014/main" id="{DFD7C880-2696-4053-BD29-3549CFDA6358}"/>
              </a:ext>
            </a:extLst>
          </p:cNvPr>
          <p:cNvPicPr>
            <a:picLocks noChangeAspect="1"/>
          </p:cNvPicPr>
          <p:nvPr/>
        </p:nvPicPr>
        <p:blipFill rotWithShape="1">
          <a:blip r:embed="rId8">
            <a:extLst>
              <a:ext uri="{28A0092B-C50C-407E-A947-70E740481C1C}">
                <a14:useLocalDpi xmlns:a14="http://schemas.microsoft.com/office/drawing/2010/main" val="0"/>
              </a:ext>
            </a:extLst>
          </a:blip>
          <a:srcRect t="-1" b="12853"/>
          <a:stretch/>
        </p:blipFill>
        <p:spPr>
          <a:xfrm>
            <a:off x="2598346" y="3489142"/>
            <a:ext cx="1973654" cy="1251183"/>
          </a:xfrm>
          <a:prstGeom prst="rect">
            <a:avLst/>
          </a:prstGeom>
        </p:spPr>
      </p:pic>
      <p:sp>
        <p:nvSpPr>
          <p:cNvPr id="14" name="Obdélník 13">
            <a:extLst>
              <a:ext uri="{FF2B5EF4-FFF2-40B4-BE49-F238E27FC236}">
                <a16:creationId xmlns:a16="http://schemas.microsoft.com/office/drawing/2014/main" id="{BDB03929-A965-4E84-A78D-70D72733A504}"/>
              </a:ext>
            </a:extLst>
          </p:cNvPr>
          <p:cNvSpPr/>
          <p:nvPr/>
        </p:nvSpPr>
        <p:spPr>
          <a:xfrm>
            <a:off x="138620" y="1674583"/>
            <a:ext cx="4634602" cy="1815882"/>
          </a:xfrm>
          <a:prstGeom prst="rect">
            <a:avLst/>
          </a:prstGeom>
        </p:spPr>
        <p:txBody>
          <a:bodyPr wrap="none" lIns="91440" tIns="45720" rIns="91440" bIns="45720" anchor="t">
            <a:spAutoFit/>
          </a:bodyPr>
          <a:lstStyle/>
          <a:p>
            <a:pPr algn="just"/>
            <a:r>
              <a:rPr lang="cs-CZ" sz="1600" b="1" dirty="0">
                <a:solidFill>
                  <a:schemeClr val="bg1"/>
                </a:solidFill>
              </a:rPr>
              <a:t>Specializace – vzdělávání – MŠ, ZŠ, SŠ a VOŠ</a:t>
            </a:r>
          </a:p>
          <a:p>
            <a:pPr algn="just"/>
            <a:r>
              <a:rPr lang="cs-CZ" sz="1600" b="1" dirty="0">
                <a:solidFill>
                  <a:schemeClr val="bg1"/>
                </a:solidFill>
                <a:effectLst>
                  <a:outerShdw blurRad="38100" dist="38100" dir="2700000" algn="tl">
                    <a:srgbClr val="000000">
                      <a:alpha val="43137"/>
                    </a:srgbClr>
                  </a:outerShdw>
                </a:effectLst>
              </a:rPr>
              <a:t>Dále zajišťujeme administraci: </a:t>
            </a:r>
            <a:endParaRPr lang="cs-CZ" dirty="0">
              <a:solidFill>
                <a:schemeClr val="bg1"/>
              </a:solidFill>
              <a:cs typeface="Arial" panose="020B0604020202020204"/>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Vybrané úseky silnic II. a III. třídy</a:t>
            </a:r>
            <a:endParaRPr lang="cs-CZ" dirty="0">
              <a:solidFill>
                <a:schemeClr val="bg1"/>
              </a:solidFill>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Bezpečnost dopravy a </a:t>
            </a:r>
            <a:r>
              <a:rPr lang="cs-CZ" sz="1600" b="1" dirty="0" err="1">
                <a:solidFill>
                  <a:schemeClr val="bg1"/>
                </a:solidFill>
                <a:effectLst>
                  <a:outerShdw blurRad="38100" dist="38100" dir="2700000" algn="tl">
                    <a:srgbClr val="000000">
                      <a:alpha val="43137"/>
                    </a:srgbClr>
                  </a:outerShdw>
                </a:effectLst>
              </a:rPr>
              <a:t>cyklodopravy</a:t>
            </a:r>
            <a:endParaRPr lang="cs-CZ" sz="16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Sociální služby a sociální bydlení</a:t>
            </a:r>
            <a:endParaRPr lang="cs-CZ" sz="1600" b="1" dirty="0">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cs typeface="Arial"/>
              </a:rPr>
              <a:t>eGovernment</a:t>
            </a: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Zateplování</a:t>
            </a:r>
            <a:endParaRPr lang="cs-CZ" sz="1600" b="1" dirty="0">
              <a:solidFill>
                <a:schemeClr val="bg1"/>
              </a:solidFill>
              <a:effectLst>
                <a:outerShdw blurRad="38100" dist="38100" dir="2700000" algn="tl">
                  <a:srgbClr val="000000">
                    <a:alpha val="43137"/>
                  </a:srgbClr>
                </a:outerShdw>
              </a:effectLst>
              <a:cs typeface="Arial"/>
            </a:endParaRPr>
          </a:p>
        </p:txBody>
      </p:sp>
    </p:spTree>
    <p:extLst>
      <p:ext uri="{BB962C8B-B14F-4D97-AF65-F5344CB8AC3E}">
        <p14:creationId xmlns:p14="http://schemas.microsoft.com/office/powerpoint/2010/main" val="27298037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Tree>
    <p:extLst>
      <p:ext uri="{BB962C8B-B14F-4D97-AF65-F5344CB8AC3E}">
        <p14:creationId xmlns:p14="http://schemas.microsoft.com/office/powerpoint/2010/main" val="22171339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a:t>
            </a:r>
            <a:r>
              <a:rPr lang="cs-CZ" sz="1600" b="0" i="0" u="none" strike="noStrike">
                <a:solidFill>
                  <a:schemeClr val="bg1"/>
                </a:solidFill>
                <a:effectLst/>
                <a:latin typeface="Arial" panose="020B0604020202020204" pitchFamily="34" charset="0"/>
              </a:rPr>
              <a:t>(aktivně se využívá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2"/>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a:spAutoFit/>
          </a:bodyPr>
          <a:lstStyle/>
          <a:p>
            <a:pPr algn="just" fontAlgn="base"/>
            <a:r>
              <a:rPr lang="cs-CZ" sz="1600" b="1" i="1">
                <a:solidFill>
                  <a:schemeClr val="bg1"/>
                </a:solidFill>
                <a:latin typeface="+mj-lt"/>
                <a:ea typeface="Calibri" panose="020F0502020204030204" pitchFamily="34" charset="0"/>
                <a:cs typeface="Times New Roman" panose="02020603050405020304" pitchFamily="18" charset="0"/>
              </a:rPr>
              <a:t>Musí být plánovaný projekt v souladu s některým strategickým </a:t>
            </a:r>
            <a:r>
              <a:rPr lang="cs-CZ" sz="1600" b="1" i="1">
                <a:solidFill>
                  <a:schemeClr val="bg1"/>
                </a:solidFill>
                <a:latin typeface="+mj-lt"/>
                <a:cs typeface="Times New Roman" panose="02020603050405020304" pitchFamily="18" charset="0"/>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panose="02020603050405020304" pitchFamily="18" charset="0"/>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 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možno v rámci projektu podpořit výstavbu úplně nové mateřské školy?</a:t>
            </a:r>
            <a:endParaRPr lang="cs-CZ" sz="1600" b="1" i="1" dirty="0">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dirty="0">
                <a:solidFill>
                  <a:schemeClr val="bg1"/>
                </a:solidFill>
                <a:cs typeface="Arial"/>
              </a:rPr>
              <a:t>Ano</a:t>
            </a:r>
            <a:r>
              <a:rPr lang="cs-CZ" sz="1600" i="1" dirty="0">
                <a:solidFill>
                  <a:schemeClr val="bg1"/>
                </a:solidFill>
                <a:cs typeface="Arial"/>
              </a:rPr>
              <a:t>,</a:t>
            </a:r>
            <a:r>
              <a:rPr lang="cs-CZ" sz="1600" dirty="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dirty="0">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dirty="0">
                <a:solidFill>
                  <a:schemeClr val="bg1"/>
                </a:solidFill>
              </a:rPr>
              <a:t>Co se týče posuzování dle skóre ORP, tak je zde nějaká možnost individuálního posouzení pokud žadatel nesplňuje skóre 6+?</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dirty="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204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dirty="0">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dirty="0">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dirty="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dirty="0">
                <a:solidFill>
                  <a:schemeClr val="bg1"/>
                </a:solidFill>
              </a:rPr>
              <a:t>Může být projekt zaměřen pouze na pořízení vybavení odborných učeben?</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dirty="0">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a:solidFill>
                  <a:schemeClr val="bg1"/>
                </a:solidFill>
              </a:rPr>
              <a:t>Jakým způsobem budou zohledněny rostoucí ceny ve stavebnictví?</a:t>
            </a:r>
            <a:endParaRPr lang="cs-CZ" sz="1500" b="1" i="1">
              <a:solidFill>
                <a:schemeClr val="bg1"/>
              </a:solidFill>
              <a:cs typeface="Arial"/>
            </a:endParaRP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Částku přidělené dotace není možné navyšovat.</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a:solidFill>
                <a:schemeClr val="bg1"/>
              </a:solidFill>
              <a:ea typeface="+mn-lt"/>
              <a:cs typeface="+mn-lt"/>
            </a:endParaRPr>
          </a:p>
          <a:p>
            <a:pPr marL="285750" indent="-285750" algn="just">
              <a:buFont typeface="Arial"/>
              <a:buChar char="•"/>
            </a:pPr>
            <a:endParaRPr lang="cs-CZ" sz="1500">
              <a:solidFill>
                <a:schemeClr val="bg1"/>
              </a:solidFill>
              <a:cs typeface="Arial"/>
            </a:endParaRPr>
          </a:p>
          <a:p>
            <a:pPr algn="just"/>
            <a:r>
              <a:rPr lang="cs-CZ" sz="1500" b="1" i="1">
                <a:solidFill>
                  <a:schemeClr val="bg1"/>
                </a:solidFill>
                <a:ea typeface="+mn-lt"/>
                <a:cs typeface="+mn-lt"/>
              </a:rPr>
              <a:t>A je možné spustit projekt dřív, než bude schválen IROP? Od kdy půjde o uznatelné výdaje?</a:t>
            </a:r>
          </a:p>
          <a:p>
            <a:pPr algn="just"/>
            <a:endParaRPr lang="cs-CZ" sz="1500">
              <a:solidFill>
                <a:schemeClr val="bg1"/>
              </a:solidFill>
              <a:cs typeface="Arial"/>
            </a:endParaRPr>
          </a:p>
          <a:p>
            <a:pPr marL="285750" indent="-285750" algn="just">
              <a:buFont typeface="Arial"/>
              <a:buChar char="•"/>
            </a:pPr>
            <a:r>
              <a:rPr lang="cs-CZ" sz="1500">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ea typeface="+mn-lt"/>
                <a:cs typeface="+mn-lt"/>
              </a:rPr>
              <a:t>V případě podpory v oblasti polytechnického vzdělávání půjde podpořit např. modernizaci učeben pro výtvarné obory ZUŠ.</a:t>
            </a:r>
          </a:p>
          <a:p>
            <a:pPr algn="just"/>
            <a:endParaRPr lang="cs-CZ" sz="1600" dirty="0">
              <a:solidFill>
                <a:schemeClr val="bg1"/>
              </a:solidFill>
              <a:cs typeface="Arial"/>
            </a:endParaRP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dirty="0">
                <a:solidFill>
                  <a:schemeClr val="bg1"/>
                </a:solidFill>
              </a:rPr>
              <a:t>Prosím o informaci, zda v rámci výzev IROP 2021–2027 budou moci žádat o dotaci na vybudování odborných učeben speciální školy (školy podle § 16 odst. 9 školského zákona)?</a:t>
            </a:r>
            <a:endParaRPr lang="cs-CZ" sz="1600" b="1" dirty="0">
              <a:solidFill>
                <a:schemeClr val="bg1"/>
              </a:solidFill>
              <a:cs typeface="Arial"/>
            </a:endParaRPr>
          </a:p>
          <a:p>
            <a:pPr algn="just" fontAlgn="base"/>
            <a:endParaRPr lang="cs-CZ" sz="1600" i="1" dirty="0">
              <a:solidFill>
                <a:schemeClr val="bg1"/>
              </a:solidFill>
              <a:cs typeface="Arial"/>
            </a:endParaRPr>
          </a:p>
          <a:p>
            <a:pPr marL="285750" indent="-285750" algn="just">
              <a:buFont typeface="Arial"/>
              <a:buChar char="•"/>
            </a:pPr>
            <a:r>
              <a:rPr lang="cs-CZ" sz="1600" dirty="0">
                <a:solidFill>
                  <a:schemeClr val="bg1"/>
                </a:solidFill>
              </a:rPr>
              <a:t>Ano, žádat o dotaci na vybudování odborných učeben speciální školy bude možné. Možnosti podpory budou obdobné jako v IROP 2014-2020.   </a:t>
            </a:r>
            <a:r>
              <a:rPr lang="cs-CZ" sz="1600" i="1" dirty="0">
                <a:solidFill>
                  <a:schemeClr val="bg1"/>
                </a:solidFill>
              </a:rPr>
              <a:t>       </a:t>
            </a:r>
            <a:endParaRPr lang="cs-CZ" sz="1600" i="1" dirty="0">
              <a:solidFill>
                <a:schemeClr val="bg1"/>
              </a:solidFill>
              <a:cs typeface="Arial"/>
            </a:endParaRPr>
          </a:p>
          <a:p>
            <a:pPr algn="just"/>
            <a:r>
              <a:rPr lang="cs-CZ" sz="1600" i="1" dirty="0">
                <a:solidFill>
                  <a:schemeClr val="bg1"/>
                </a:solidFill>
              </a:rPr>
              <a:t>               </a:t>
            </a: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dirty="0">
              <a:solidFill>
                <a:schemeClr val="bg1"/>
              </a:solidFill>
              <a:ea typeface="Calibri"/>
              <a:cs typeface="Arial" panose="020B0604020202020204"/>
            </a:endParaRPr>
          </a:p>
          <a:p>
            <a:pPr marL="285750" indent="-285750" algn="just">
              <a:buFont typeface="Arial"/>
              <a:buChar char="•"/>
            </a:pPr>
            <a:r>
              <a:rPr lang="cs-CZ" sz="1600" dirty="0">
                <a:solidFill>
                  <a:schemeClr val="bg1"/>
                </a:solidFill>
                <a:ea typeface="Calibri"/>
                <a:cs typeface="Arial" panose="020B0604020202020204"/>
              </a:rPr>
              <a:t>Bude možné podpořit např. Výstavbu či modernizaci terapeutických učeben škol, rehabilitační, smyslové či </a:t>
            </a:r>
            <a:r>
              <a:rPr lang="cs-CZ" sz="1600" dirty="0" err="1">
                <a:solidFill>
                  <a:schemeClr val="bg1"/>
                </a:solidFill>
                <a:ea typeface="Calibri"/>
                <a:cs typeface="Arial" panose="020B0604020202020204"/>
              </a:rPr>
              <a:t>multismyslové</a:t>
            </a:r>
            <a:r>
              <a:rPr lang="cs-CZ" sz="1600" dirty="0">
                <a:solidFill>
                  <a:schemeClr val="bg1"/>
                </a:solidFill>
                <a:ea typeface="Calibri"/>
                <a:cs typeface="Arial" panose="020B0604020202020204"/>
              </a:rPr>
              <a:t> místnosti, relaxační místnosti, školní poradenská pracoviště v budově školy, atd.</a:t>
            </a:r>
            <a:endParaRPr lang="cs-CZ" sz="1600" dirty="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a:solidFill>
                <a:schemeClr val="bg1"/>
              </a:solidFill>
            </a:endParaRPr>
          </a:p>
          <a:p>
            <a:pPr marL="214313" indent="-214313" algn="just" fontAlgn="base"/>
            <a:r>
              <a:rPr lang="cs-CZ" sz="1600" b="1">
                <a:solidFill>
                  <a:schemeClr val="bg1"/>
                </a:solidFill>
              </a:rPr>
              <a:t>Nejčastější:</a:t>
            </a:r>
          </a:p>
          <a:p>
            <a:pPr marL="214313" indent="-214313" algn="just" fontAlgn="base">
              <a:buFont typeface="Arial" panose="020B0604020202020204" pitchFamily="34" charset="0"/>
              <a:buChar char="•"/>
            </a:pPr>
            <a:endParaRPr lang="cs-CZ" sz="1600" i="1">
              <a:solidFill>
                <a:schemeClr val="bg1"/>
              </a:solidFill>
            </a:endParaRPr>
          </a:p>
          <a:p>
            <a:pPr algn="just" fontAlgn="base"/>
            <a:r>
              <a:rPr lang="cs-CZ" sz="1600" i="1" u="sng">
                <a:solidFill>
                  <a:schemeClr val="bg1"/>
                </a:solidFill>
              </a:rPr>
              <a:t>Energetické parametry</a:t>
            </a: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a:solidFill>
                <a:schemeClr val="bg1"/>
              </a:solidFill>
            </a:endParaRPr>
          </a:p>
          <a:p>
            <a:pPr marL="214313" indent="-214313" algn="just" fontAlgn="base"/>
            <a:r>
              <a:rPr lang="cs-CZ" sz="1600" b="1">
                <a:solidFill>
                  <a:schemeClr val="bg1"/>
                </a:solidFill>
              </a:rPr>
              <a:t>Důležité: </a:t>
            </a:r>
          </a:p>
          <a:p>
            <a:pPr algn="just" fontAlgn="base"/>
            <a:r>
              <a:rPr lang="cs-CZ" sz="1600" i="1" u="sng">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a:solidFill>
                  <a:schemeClr val="bg1"/>
                </a:solidFill>
              </a:rPr>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a:solidFill>
                  <a:schemeClr val="bg1"/>
                </a:solidFill>
              </a:rPr>
              <a:t>Ne – mezi oprávněné žadatele patří pouze Regionální onkologické skupiny.</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Je možné ze SC 4.3 žádat na rozvoj infrastruktury navazujících pracovišť na UP, které byly podporovány z </a:t>
            </a:r>
            <a:r>
              <a:rPr lang="cs-CZ" sz="1600" b="1" i="1" err="1">
                <a:solidFill>
                  <a:schemeClr val="bg1"/>
                </a:solidFill>
              </a:rPr>
              <a:t>React</a:t>
            </a:r>
            <a:r>
              <a:rPr lang="cs-CZ" sz="1600" b="1" i="1">
                <a:solidFill>
                  <a:schemeClr val="bg1"/>
                </a:solidFill>
              </a:rPr>
              <a:t>-EU? </a:t>
            </a:r>
          </a:p>
          <a:p>
            <a:pPr marL="171450" indent="-171450" algn="just" fontAlgn="base">
              <a:lnSpc>
                <a:spcPts val="2000"/>
              </a:lnSpc>
              <a:buFont typeface="Arial" panose="020B0604020202020204" pitchFamily="34" charset="0"/>
              <a:buChar char="•"/>
            </a:pPr>
            <a:r>
              <a:rPr lang="cs-CZ" sz="160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a:t>
            </a:r>
            <a:r>
              <a:rPr lang="cs-CZ" sz="3200" b="1" kern="0">
                <a:solidFill>
                  <a:schemeClr val="bg1"/>
                </a:solidFill>
                <a:latin typeface="Arial"/>
                <a:cs typeface="Arial"/>
                <a:sym typeface="Arial"/>
              </a:rPr>
              <a:t> SC 4.3</a:t>
            </a:r>
            <a:endParaRPr kumimoji="0" lang="cs-CZ" sz="3200" b="1" i="0" u="none" strike="noStrike" kern="0" cap="none" spc="0" normalizeH="0" baseline="0" noProof="0">
              <a:ln>
                <a:noFill/>
              </a:ln>
              <a:solidFill>
                <a:schemeClr val="bg1"/>
              </a:solidFill>
              <a:effectLst/>
              <a:uLnTx/>
              <a:uFillTx/>
              <a:latin typeface="Arial"/>
              <a:cs typeface="Arial"/>
              <a:sym typeface="Arial"/>
            </a:endParaRPr>
          </a:p>
          <a:p>
            <a:pPr algn="ctr" defTabSz="914400"/>
            <a:r>
              <a:rPr lang="cs-CZ" sz="2400" b="1" kern="0">
                <a:solidFill>
                  <a:schemeClr val="bg1"/>
                </a:solidFill>
                <a:cs typeface="Arial"/>
              </a:rPr>
              <a:t>Infrastruktura ve zdravotnictví </a:t>
            </a:r>
            <a:endParaRPr lang="cs-CZ" sz="3200" b="1" kern="0">
              <a:solidFill>
                <a:schemeClr val="bg1"/>
              </a:solidFill>
              <a:cs typeface="Arial" panose="020B0604020202020204" pitchFamily="34" charset="0"/>
            </a:endParaRPr>
          </a:p>
        </p:txBody>
      </p:sp>
    </p:spTree>
    <p:extLst>
      <p:ext uri="{BB962C8B-B14F-4D97-AF65-F5344CB8AC3E}">
        <p14:creationId xmlns:p14="http://schemas.microsoft.com/office/powerpoint/2010/main" val="5797136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a:spAutoFit/>
          </a:bodyPr>
          <a:lstStyle/>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dirty="0">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dirty="0">
                <a:solidFill>
                  <a:schemeClr val="bg1"/>
                </a:solidFill>
              </a:rPr>
              <a:t>První verze byla vydána dne 1. dubna 2022</a:t>
            </a:r>
          </a:p>
          <a:p>
            <a:pPr marL="742950" lvl="1" indent="-285750" algn="just" fontAlgn="base">
              <a:buFont typeface="Arial" panose="020B0604020202020204" pitchFamily="34" charset="0"/>
              <a:buChar char="•"/>
            </a:pPr>
            <a:r>
              <a:rPr lang="cs-CZ" sz="1600" dirty="0">
                <a:solidFill>
                  <a:schemeClr val="bg1"/>
                </a:solidFill>
              </a:rPr>
              <a:t>Aktuální verze, vč. příloh dostupná na: </a:t>
            </a:r>
            <a:r>
              <a:rPr lang="cs-CZ" sz="1600" dirty="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600" dirty="0">
              <a:solidFill>
                <a:schemeClr val="bg1"/>
              </a:solidFill>
              <a:cs typeface="Arial"/>
            </a:endParaRPr>
          </a:p>
          <a:p>
            <a:pPr lvl="1" algn="just" fontAlgn="base"/>
            <a:endParaRPr lang="cs-CZ" sz="1600" dirty="0">
              <a:solidFill>
                <a:schemeClr val="bg1"/>
              </a:solidFill>
            </a:endParaRPr>
          </a:p>
          <a:p>
            <a:pPr marL="285750" indent="-285750" algn="just" rtl="0" fontAlgn="base">
              <a:buFont typeface="Arial" panose="020B0604020202020204" pitchFamily="34" charset="0"/>
              <a:buChar char="•"/>
            </a:pPr>
            <a:r>
              <a:rPr lang="cs-CZ" sz="1600" b="1" u="sng"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dirty="0">
                <a:solidFill>
                  <a:schemeClr val="bg1"/>
                </a:solidFill>
              </a:rPr>
              <a:t>Nejdůležitější změny</a:t>
            </a:r>
            <a:r>
              <a:rPr lang="cs-CZ" sz="1600" dirty="0">
                <a:solidFill>
                  <a:schemeClr val="bg1"/>
                </a:solidFill>
              </a:rPr>
              <a:t>:</a:t>
            </a:r>
          </a:p>
          <a:p>
            <a:pPr marL="1200150" lvl="2" indent="-285750" algn="just" fontAlgn="base">
              <a:buFont typeface="Arial" panose="020B0604020202020204" pitchFamily="34" charset="0"/>
              <a:buChar char="•"/>
            </a:pPr>
            <a:r>
              <a:rPr lang="cs-CZ" sz="16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dirty="0">
                <a:solidFill>
                  <a:schemeClr val="bg1"/>
                </a:solidFill>
              </a:rPr>
              <a:t>Aktuální verze dostupná na: </a:t>
            </a:r>
            <a:r>
              <a:rPr lang="cs-CZ" sz="1600" dirty="0">
                <a:solidFill>
                  <a:srgbClr val="CCCCCC"/>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dirty="0">
              <a:solidFill>
                <a:srgbClr val="CCCCCC"/>
              </a:solidFill>
              <a:cs typeface="Arial"/>
            </a:endParaRPr>
          </a:p>
          <a:p>
            <a:pPr lvl="1" algn="just" fontAlgn="base"/>
            <a:endParaRPr lang="cs-CZ" sz="1600" dirty="0">
              <a:solidFill>
                <a:schemeClr val="bg1"/>
              </a:solidFill>
            </a:endParaRPr>
          </a:p>
          <a:p>
            <a:pPr marL="342900" lvl="1" algn="just">
              <a:lnSpc>
                <a:spcPct val="120000"/>
              </a:lnSpc>
              <a:spcAft>
                <a:spcPts val="450"/>
              </a:spcAft>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Z celkových 1012 zodpovězených dotazů k IROP 2021 – 2027 je celkem </a:t>
            </a:r>
            <a:r>
              <a:rPr lang="cs-CZ" sz="1800" b="1">
                <a:solidFill>
                  <a:schemeClr val="bg1"/>
                </a:solidFill>
                <a:latin typeface="+mj-lt"/>
              </a:rPr>
              <a:t>403 tazatelů </a:t>
            </a:r>
            <a:r>
              <a:rPr lang="cs-CZ" sz="1800">
                <a:solidFill>
                  <a:schemeClr val="bg1"/>
                </a:solidFill>
                <a:latin typeface="+mj-lt"/>
              </a:rPr>
              <a:t>v četnosti počtu dotazů </a:t>
            </a:r>
            <a:r>
              <a:rPr lang="cs-CZ" sz="1800" b="1">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3104938298"/>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121906558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a:solidFill>
                            <a:schemeClr val="tx1"/>
                          </a:solidFill>
                          <a:effectLst/>
                        </a:rPr>
                        <a:t>Typ tazatele</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a:solidFill>
                            <a:schemeClr val="tx1"/>
                          </a:solidFill>
                          <a:effectLst/>
                        </a:rPr>
                        <a:t>Zpracovatel</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030854086"/>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24</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123</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a:solidFill>
                <a:schemeClr val="bg1"/>
              </a:solidFill>
            </a:endParaRPr>
          </a:p>
          <a:p>
            <a:pPr marL="285750" indent="-285750" algn="just" rtl="0" fontAlgn="base">
              <a:buFont typeface="Arial" panose="020B0604020202020204" pitchFamily="34" charset="0"/>
              <a:buChar char="•"/>
            </a:pPr>
            <a:r>
              <a:rPr lang="cs-CZ" b="1">
                <a:solidFill>
                  <a:schemeClr val="bg1"/>
                </a:solidFill>
              </a:rPr>
              <a:t>Způsobilé výdaje vznikají od 1. 1. 2021 </a:t>
            </a:r>
            <a:r>
              <a:rPr lang="cs-CZ">
                <a:solidFill>
                  <a:schemeClr val="bg1"/>
                </a:solidFill>
              </a:rPr>
              <a:t>(vyjma vybraných aktivit)</a:t>
            </a:r>
            <a:endParaRPr lang="cs-CZ" b="1">
              <a:solidFill>
                <a:schemeClr val="bg1"/>
              </a:solidFill>
            </a:endParaRPr>
          </a:p>
          <a:p>
            <a:pPr algn="just" rtl="0" fontAlgn="base"/>
            <a:endParaRPr lang="cs-CZ" b="1">
              <a:solidFill>
                <a:schemeClr val="bg1"/>
              </a:solidFill>
            </a:endParaRPr>
          </a:p>
          <a:p>
            <a:pPr marL="285750" indent="-285750" algn="just" rtl="0" fontAlgn="base">
              <a:buFont typeface="Arial" panose="020B0604020202020204" pitchFamily="34" charset="0"/>
              <a:buChar char="•"/>
            </a:pPr>
            <a:r>
              <a:rPr lang="cs-CZ" b="1">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Avíza výzev </a:t>
            </a:r>
            <a:r>
              <a:rPr lang="cs-CZ" u="sng">
                <a:solidFill>
                  <a:srgbClr val="FF0000"/>
                </a:solidFill>
              </a:rPr>
              <a:t>nebudou</a:t>
            </a:r>
            <a:r>
              <a:rPr lang="cs-CZ">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a:solidFill>
                  <a:schemeClr val="bg1"/>
                </a:solidFill>
              </a:rPr>
              <a:t>Vyhlašování výzev s povinným schválením záměrů v RAP</a:t>
            </a:r>
            <a:endParaRPr lang="cs-CZ"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a:solidFill>
                  <a:schemeClr val="bg1"/>
                </a:solidFill>
              </a:rPr>
              <a:t>Žadatelé nebudou povinni zpracovávat CBA v žádostech o podporu</a:t>
            </a:r>
          </a:p>
          <a:p>
            <a:pPr marL="342900" lvl="1" algn="just">
              <a:lnSpc>
                <a:spcPct val="120000"/>
              </a:lnSpc>
              <a:spcAft>
                <a:spcPts val="450"/>
              </a:spcAft>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a:solidFill>
                <a:schemeClr val="bg1"/>
              </a:solidFill>
            </a:endParaRPr>
          </a:p>
          <a:p>
            <a:pPr>
              <a:lnSpc>
                <a:spcPct val="120000"/>
              </a:lnSpc>
              <a:spcAft>
                <a:spcPts val="450"/>
              </a:spcAft>
            </a:pPr>
            <a:r>
              <a:rPr lang="cs-CZ" sz="1600" b="1" u="sng">
                <a:solidFill>
                  <a:schemeClr val="bg1"/>
                </a:solidFill>
              </a:rPr>
              <a:t>Hodnocení žádostí</a:t>
            </a:r>
            <a:endParaRPr lang="cs-CZ" sz="1600" b="1" u="sng">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Kontrola formálních náležitostí a přijatelnosti, ex-ante analýza rizik/kontrola</a:t>
            </a:r>
            <a:endParaRPr lang="cs-CZ" sz="1600">
              <a:solidFill>
                <a:schemeClr val="bg1"/>
              </a:solidFill>
              <a:cs typeface="Arial"/>
            </a:endParaRPr>
          </a:p>
          <a:p>
            <a:pPr lvl="1">
              <a:lnSpc>
                <a:spcPct val="120000"/>
              </a:lnSpc>
              <a:spcAft>
                <a:spcPts val="450"/>
              </a:spcAft>
            </a:pPr>
            <a:r>
              <a:rPr lang="cs-CZ" sz="1600">
                <a:solidFill>
                  <a:schemeClr val="bg1"/>
                </a:solidFill>
              </a:rPr>
              <a:t>	→ průběžné doporučování projektů k vydání Rozhodnutí o poskytnutí 	 	     dotace do výše alokace výzvy</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Veškeré žádosti o podporu se budou hodnotit na Centru</a:t>
            </a:r>
            <a:endParaRPr lang="cs-CZ" sz="1600">
              <a:solidFill>
                <a:schemeClr val="bg1"/>
              </a:solidFill>
              <a:cs typeface="Arial"/>
            </a:endParaRPr>
          </a:p>
          <a:p>
            <a:pPr marL="685800" lvl="2">
              <a:lnSpc>
                <a:spcPct val="120000"/>
              </a:lnSpc>
              <a:spcAft>
                <a:spcPts val="450"/>
              </a:spcAft>
            </a:pPr>
            <a:r>
              <a:rPr lang="cs-CZ" sz="1600">
                <a:solidFill>
                  <a:schemeClr val="bg1"/>
                </a:solidFill>
              </a:rPr>
              <a:t>	→ včetně výzev podávaných v rámci výzev MAS/ITI</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Požadované dokumenty k žádosti o podporu</a:t>
            </a:r>
            <a:endParaRPr lang="cs-CZ" sz="1600">
              <a:solidFill>
                <a:schemeClr val="bg1"/>
              </a:solidFill>
              <a:cs typeface="Arial"/>
            </a:endParaRPr>
          </a:p>
          <a:p>
            <a:pPr marL="685800" lvl="2">
              <a:lnSpc>
                <a:spcPct val="120000"/>
              </a:lnSpc>
              <a:spcAft>
                <a:spcPts val="450"/>
              </a:spcAft>
            </a:pPr>
            <a:r>
              <a:rPr lang="cs-CZ" sz="1600">
                <a:solidFill>
                  <a:schemeClr val="bg1"/>
                </a:solidFill>
              </a:rPr>
              <a:t>	→ definovány ve Specifických pravidlech každé výzvy </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latin typeface="Arial"/>
                <a:cs typeface="Arial"/>
              </a:rPr>
              <a:t>Kompletní rozsah KL zveřejněn žadateli ​</a:t>
            </a:r>
          </a:p>
          <a:p>
            <a:pPr marL="685800" lvl="2">
              <a:lnSpc>
                <a:spcPct val="120000"/>
              </a:lnSpc>
              <a:spcAft>
                <a:spcPts val="450"/>
              </a:spcAft>
            </a:pPr>
            <a:r>
              <a:rPr lang="cs-CZ" sz="1600">
                <a:solidFill>
                  <a:schemeClr val="bg1"/>
                </a:solidFill>
              </a:rPr>
              <a:t>	→ kritéria formálních náležitostí a přijatelnosti budou uveřejněna na webu Centra (napravitelná x nenapravitelná kritéria)</a:t>
            </a:r>
            <a:endParaRPr lang="cs-CZ" sz="1600">
              <a:solidFill>
                <a:schemeClr val="bg1"/>
              </a:solidFill>
              <a:cs typeface="Arial"/>
            </a:endParaRPr>
          </a:p>
          <a:p>
            <a:pPr lvl="1" fontAlgn="base"/>
            <a:endParaRPr lang="cs-CZ"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Zjednodušené metody vykazování</a:t>
            </a:r>
            <a:r>
              <a:rPr lang="en-US" sz="1600" b="1">
                <a:solidFill>
                  <a:schemeClr val="bg1"/>
                </a:solidFill>
                <a:latin typeface="Arial"/>
                <a:cs typeface="Arial"/>
              </a:rPr>
              <a:t>​</a:t>
            </a:r>
            <a:r>
              <a:rPr lang="cs-CZ" sz="1600" b="1">
                <a:solidFill>
                  <a:schemeClr val="bg1"/>
                </a:solidFill>
                <a:latin typeface="Arial"/>
                <a:cs typeface="Arial"/>
              </a:rPr>
              <a:t> - paušál (nepřímé náklady)</a:t>
            </a:r>
            <a:endParaRPr lang="en-US" sz="1600" b="1">
              <a:solidFill>
                <a:schemeClr val="bg1"/>
              </a:solidFill>
              <a:latin typeface="Arial"/>
              <a:cs typeface="Arial"/>
            </a:endParaRPr>
          </a:p>
          <a:p>
            <a:pPr marL="1085850" lvl="2" indent="-171450" fontAlgn="base">
              <a:buFont typeface="Arial" panose="020B0604020202020204" pitchFamily="34" charset="0"/>
              <a:buChar char="•"/>
            </a:pPr>
            <a:r>
              <a:rPr lang="cs-CZ" sz="1600">
                <a:solidFill>
                  <a:schemeClr val="bg1"/>
                </a:solidFill>
              </a:rPr>
              <a:t>Výdaje typu studie proveditelnosti, administrace VŘ, TDI, BOZP, AD, projektová dokumentace apod.</a:t>
            </a:r>
            <a:endParaRPr lang="cs-CZ" sz="1600">
              <a:solidFill>
                <a:schemeClr val="bg1"/>
              </a:solidFill>
              <a:cs typeface="Arial"/>
            </a:endParaRPr>
          </a:p>
          <a:p>
            <a:pPr marL="1085850" lvl="2" indent="-171450" fontAlgn="base">
              <a:buFont typeface="Arial" panose="020B0604020202020204" pitchFamily="34" charset="0"/>
              <a:buChar char="•"/>
            </a:pPr>
            <a:r>
              <a:rPr lang="cs-CZ" sz="1600">
                <a:solidFill>
                  <a:schemeClr val="bg1"/>
                </a:solidFill>
              </a:rPr>
              <a:t>Proplácení bez kontroly dokladů do výše stanoveného procenta z celkových </a:t>
            </a:r>
            <a:r>
              <a:rPr lang="cs-CZ" sz="1600" b="1">
                <a:solidFill>
                  <a:schemeClr val="bg1"/>
                </a:solidFill>
              </a:rPr>
              <a:t>přímých</a:t>
            </a:r>
            <a:r>
              <a:rPr lang="cs-CZ" sz="1600">
                <a:solidFill>
                  <a:schemeClr val="bg1"/>
                </a:solidFill>
              </a:rPr>
              <a:t> způsobilých výdajů projektu ve výši 7% (výše se může lišit dle výzvy; bude stanoveno ve SP)</a:t>
            </a:r>
            <a:endParaRPr lang="cs-CZ" sz="1600">
              <a:solidFill>
                <a:schemeClr val="bg1"/>
              </a:solidFill>
              <a:cs typeface="Arial"/>
            </a:endParaRPr>
          </a:p>
          <a:p>
            <a:pPr lvl="2" fontAlgn="base"/>
            <a:endParaRPr lang="cs-CZ" sz="1600">
              <a:solidFill>
                <a:schemeClr val="bg1"/>
              </a:solidFill>
            </a:endParaRPr>
          </a:p>
          <a:p>
            <a:pPr lvl="1" fontAlgn="base"/>
            <a:r>
              <a:rPr lang="cs-CZ" sz="1600" b="1">
                <a:solidFill>
                  <a:schemeClr val="bg1"/>
                </a:solidFill>
                <a:latin typeface="Arial"/>
                <a:cs typeface="Arial"/>
              </a:rPr>
              <a:t>Vzorkování</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1800"/>
              </a:lnSpc>
              <a:buFont typeface="Arial" panose="020B0604020202020204" pitchFamily="34" charset="0"/>
              <a:buChar char="•"/>
            </a:pPr>
            <a:r>
              <a:rPr lang="cs-CZ" sz="1600">
                <a:solidFill>
                  <a:schemeClr val="bg1"/>
                </a:solidFill>
              </a:rPr>
              <a:t>Kontrola žádostí o platbu a zakázek → dle stanoveného vzorku</a:t>
            </a:r>
            <a:endParaRPr lang="cs-CZ" sz="1600">
              <a:solidFill>
                <a:schemeClr val="bg1"/>
              </a:solidFill>
              <a:cs typeface="Arial"/>
            </a:endParaRPr>
          </a:p>
          <a:p>
            <a:pPr marL="1085850" lvl="2" indent="-171450" fontAlgn="base">
              <a:lnSpc>
                <a:spcPts val="1800"/>
              </a:lnSpc>
              <a:buFont typeface="Arial" panose="020B0604020202020204" pitchFamily="34" charset="0"/>
              <a:buChar char="•"/>
            </a:pPr>
            <a:r>
              <a:rPr lang="cs-CZ" sz="1600">
                <a:solidFill>
                  <a:schemeClr val="bg1"/>
                </a:solidFill>
              </a:rPr>
              <a:t>Blíže upřesněno v OPPŽP </a:t>
            </a:r>
            <a:endParaRPr lang="cs-CZ" sz="1600">
              <a:solidFill>
                <a:schemeClr val="bg1"/>
              </a:solidFill>
              <a:cs typeface="Arial"/>
            </a:endParaRPr>
          </a:p>
          <a:p>
            <a:pPr lvl="2" fontAlgn="base"/>
            <a:endParaRPr lang="cs-CZ" sz="1600">
              <a:solidFill>
                <a:schemeClr val="bg1"/>
              </a:solidFill>
              <a:highlight>
                <a:srgbClr val="FF00FF"/>
              </a:highlight>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2" fontAlgn="base"/>
            <a:endParaRPr lang="cs-CZ" sz="1600">
              <a:solidFill>
                <a:schemeClr val="bg1"/>
              </a:solidFill>
              <a:highlight>
                <a:srgbClr val="FF00FF"/>
              </a:highlight>
            </a:endParaRPr>
          </a:p>
          <a:p>
            <a:pPr lvl="1" fontAlgn="base"/>
            <a:r>
              <a:rPr lang="cs-CZ" sz="1600" b="1">
                <a:solidFill>
                  <a:schemeClr val="bg1"/>
                </a:solidFill>
                <a:latin typeface="Arial"/>
                <a:cs typeface="Arial"/>
              </a:rPr>
              <a:t>Fikce doručení </a:t>
            </a:r>
            <a:endParaRPr lang="cs-CZ" sz="1600" b="1">
              <a:solidFill>
                <a:schemeClr val="bg1"/>
              </a:solidFill>
              <a:latin typeface="Arial" panose="020B0604020202020204" pitchFamily="34" charset="0"/>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MS2021+ je za okamžik doručení považováno přihlášení žadatele/příjemce nebo jím pověřené osoby do systému MS2021+</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Žadatelem/příjemcem nebo jím pověřenou osobou je myšlena každá osoba s přístupem k žádosti o podporu bez ohledu na přidělenou roli</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případě, že se taková osoba do MS2021+ </a:t>
            </a:r>
            <a:r>
              <a:rPr lang="cs-CZ" altLang="zh-CN" sz="1600" b="1" bmk="_Hlk94009378">
                <a:solidFill>
                  <a:schemeClr val="bg1"/>
                </a:solidFill>
                <a:ea typeface="黑体"/>
              </a:rPr>
              <a:t>nepřihlásí do 10 kalendářních dnů ode dne odeslání depeše, považuje se za den doručení poslední den této lhůty</a:t>
            </a:r>
            <a:endParaRPr lang="cs-CZ" altLang="zh-CN" sz="1600" b="1">
              <a:solidFill>
                <a:schemeClr val="bg1"/>
              </a:solidFill>
              <a:ea typeface="黑体"/>
              <a:cs typeface="Arial"/>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Zrušení etap a nahrazení FP</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Formální změna - místo etap bude používán termín </a:t>
            </a:r>
            <a:r>
              <a:rPr lang="cs-CZ" sz="1600" i="1">
                <a:solidFill>
                  <a:schemeClr val="bg1"/>
                </a:solidFill>
                <a:latin typeface="Arial"/>
                <a:cs typeface="Arial"/>
              </a:rPr>
              <a:t>sledované období</a:t>
            </a:r>
            <a:r>
              <a:rPr lang="cs-CZ" sz="1600">
                <a:solidFill>
                  <a:schemeClr val="bg1"/>
                </a:solidFill>
                <a:latin typeface="Arial"/>
                <a:cs typeface="Arial"/>
              </a:rPr>
              <a:t>, které bude  definováno finančními plány</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Sledované období bude končit 20 </a:t>
            </a:r>
            <a:r>
              <a:rPr lang="cs-CZ" sz="1600" err="1">
                <a:solidFill>
                  <a:schemeClr val="bg1"/>
                </a:solidFill>
                <a:latin typeface="Arial"/>
                <a:cs typeface="Arial"/>
              </a:rPr>
              <a:t>pd</a:t>
            </a:r>
            <a:r>
              <a:rPr lang="cs-CZ" sz="1600">
                <a:solidFill>
                  <a:schemeClr val="bg1"/>
                </a:solidFill>
                <a:latin typeface="Arial"/>
                <a:cs typeface="Arial"/>
              </a:rPr>
              <a:t> před datem předložení </a:t>
            </a:r>
            <a:r>
              <a:rPr lang="cs-CZ" sz="1600" err="1">
                <a:solidFill>
                  <a:schemeClr val="bg1"/>
                </a:solidFill>
                <a:latin typeface="Arial"/>
                <a:cs typeface="Arial"/>
              </a:rPr>
              <a:t>ŽoP</a:t>
            </a:r>
            <a:r>
              <a:rPr lang="cs-CZ" sz="1600">
                <a:solidFill>
                  <a:schemeClr val="bg1"/>
                </a:solidFill>
                <a:latin typeface="Arial"/>
                <a:cs typeface="Arial"/>
              </a:rPr>
              <a:t>, obdobně jako nyní etapa</a:t>
            </a:r>
          </a:p>
          <a:p>
            <a:pPr lvl="1" fontAlgn="base"/>
            <a:r>
              <a:rPr lang="cs-CZ" sz="1600">
                <a:solidFill>
                  <a:schemeClr val="bg1"/>
                </a:solidFill>
                <a:highlight>
                  <a:srgbClr val="FF00FF"/>
                </a:highlight>
                <a:latin typeface="Arial"/>
                <a:cs typeface="Arial"/>
              </a:rPr>
              <a:t>​</a:t>
            </a:r>
          </a:p>
          <a:p>
            <a:pPr lvl="1" fontAlgn="base"/>
            <a:endParaRPr lang="cs-CZ" sz="1600">
              <a:solidFill>
                <a:schemeClr val="bg1"/>
              </a:solidFill>
              <a:highlight>
                <a:srgbClr val="FF00FF"/>
              </a:highlight>
              <a:latin typeface="Arial" panose="020B0604020202020204" pitchFamily="34" charset="0"/>
            </a:endParaRPr>
          </a:p>
          <a:p>
            <a:pPr lvl="1" fontAlgn="base"/>
            <a:r>
              <a:rPr lang="cs-CZ" sz="1600" b="1">
                <a:solidFill>
                  <a:schemeClr val="bg1"/>
                </a:solidFill>
                <a:latin typeface="Arial"/>
                <a:cs typeface="Arial"/>
              </a:rPr>
              <a:t>Platforma BIM na sdílení rozpočtů</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Prostředí s on-line aplikacemi pro odhadování ceny stavby, projektování, oceňování, průběh stavby </a:t>
            </a:r>
            <a:r>
              <a:rPr lang="cs-CZ" sz="1600">
                <a:solidFill>
                  <a:srgbClr val="000000"/>
                </a:solidFill>
                <a:latin typeface="Calibri"/>
                <a:ea typeface="Calibri"/>
                <a:cs typeface="Calibri"/>
              </a:rPr>
              <a:t>​</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Export do potřebných formátů</a:t>
            </a:r>
          </a:p>
          <a:p>
            <a:pPr algn="l" rtl="0" fontAlgn="base">
              <a:buFont typeface="Arial" panose="020B0604020202020204" pitchFamily="34" charset="0"/>
              <a:buChar char="•"/>
            </a:pP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a:solidFill>
                  <a:schemeClr val="bg1"/>
                </a:solidFill>
              </a:rPr>
              <a:t>Integrované projekty</a:t>
            </a:r>
            <a:r>
              <a:rPr lang="en-US" b="1" u="sng">
                <a:solidFill>
                  <a:schemeClr val="bg1"/>
                </a:solidFill>
              </a:rPr>
              <a:t>​</a:t>
            </a:r>
            <a:endParaRPr lang="cs-CZ" b="1" u="sng">
              <a:solidFill>
                <a:schemeClr val="bg1"/>
              </a:solidFill>
            </a:endParaRPr>
          </a:p>
          <a:p>
            <a:pPr algn="l" fontAlgn="base"/>
            <a:endParaRPr lang="en-US" b="1">
              <a:solidFill>
                <a:schemeClr val="bg1"/>
              </a:solidFill>
            </a:endParaRPr>
          </a:p>
          <a:p>
            <a:pPr marL="628650" lvl="1" indent="-171450" fontAlgn="base">
              <a:lnSpc>
                <a:spcPts val="2400"/>
              </a:lnSpc>
              <a:buFont typeface="Arial" panose="020B0604020202020204" pitchFamily="34" charset="0"/>
              <a:buChar char="•"/>
            </a:pPr>
            <a:r>
              <a:rPr lang="cs-CZ">
                <a:solidFill>
                  <a:schemeClr val="bg1"/>
                </a:solidFill>
              </a:rPr>
              <a:t>CLLD - míra spolufinancování zachována na úrovni 95 % dotace</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Nebudou samostatné výzvy pro IN, pouze jedna ze strany ŘO IROP</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Součástí žádosti bude příloha, kde nositel IN potvrzuje soulad se strategií IN</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err="1">
                <a:solidFill>
                  <a:schemeClr val="bg1"/>
                </a:solidFill>
              </a:rPr>
              <a:t>Připodepisování</a:t>
            </a:r>
            <a:r>
              <a:rPr lang="cs-CZ">
                <a:solidFill>
                  <a:schemeClr val="bg1"/>
                </a:solidFill>
              </a:rPr>
              <a:t> žádosti ze strany nositele IN (vybrané </a:t>
            </a:r>
            <a:r>
              <a:rPr lang="cs-CZ" err="1">
                <a:solidFill>
                  <a:schemeClr val="bg1"/>
                </a:solidFill>
              </a:rPr>
              <a:t>ŽoZ</a:t>
            </a:r>
            <a:r>
              <a:rPr lang="cs-CZ">
                <a:solidFill>
                  <a:schemeClr val="bg1"/>
                </a:solidFill>
              </a:rPr>
              <a:t>)</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(Ne)možnost podávat totožné projekty do individuálních výzev i do IN​</a:t>
            </a:r>
            <a:endParaRPr lang="cs-CZ">
              <a:solidFill>
                <a:schemeClr val="bg1"/>
              </a:solidFill>
              <a:cs typeface="Aria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Přihlašování​</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Již nyní lze vyzkoušet na </a:t>
            </a:r>
            <a:r>
              <a:rPr lang="cs-CZ" b="1">
                <a:solidFill>
                  <a:schemeClr val="bg1"/>
                </a:solidFill>
                <a:hlinkClick r:id="rId2">
                  <a:extLst>
                    <a:ext uri="{A12FA001-AC4F-418D-AE19-62706E023703}">
                      <ahyp:hlinkClr xmlns:ahyp="http://schemas.microsoft.com/office/drawing/2018/hyperlinkcolor" val="tx"/>
                    </a:ext>
                  </a:extLst>
                </a:hlinkClick>
              </a:rPr>
              <a:t>https://iskp21.mssf.cz/</a:t>
            </a:r>
            <a:endParaRPr lang="cs-CZ" b="1">
              <a:solidFill>
                <a:schemeClr val="bg1"/>
              </a:solidFill>
            </a:endParaRPr>
          </a:p>
          <a:p>
            <a:pPr marL="1085850" lvl="2" indent="-171450" fontAlgn="base">
              <a:buFont typeface="Arial" panose="020B0604020202020204" pitchFamily="34" charset="0"/>
              <a:buChar char="•"/>
            </a:pPr>
            <a:r>
              <a:rPr lang="cs-CZ">
                <a:solidFill>
                  <a:schemeClr val="bg1"/>
                </a:solidFill>
              </a:rPr>
              <a:t>Doporučujeme registraci přes  NIA - Národní </a:t>
            </a:r>
            <a:r>
              <a:rPr lang="cs-CZ" err="1">
                <a:solidFill>
                  <a:schemeClr val="bg1"/>
                </a:solidFill>
              </a:rPr>
              <a:t>identitní</a:t>
            </a:r>
            <a:r>
              <a:rPr lang="cs-CZ">
                <a:solidFill>
                  <a:schemeClr val="bg1"/>
                </a:solidFill>
              </a:rPr>
              <a:t> autoritou (e-občanka, bankovní identita); přihlašování přes ADFS (heslo) se bude výhledově rušit</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Součástí FAQ je návod, jak se přihlásit</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Nastavení přístupových práv do ISKP21+  </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Upřesněno v OPPŽP (kapitola 2.5)</a:t>
            </a:r>
            <a:endParaRPr lang="cs-CZ">
              <a:solidFill>
                <a:schemeClr val="bg1"/>
              </a:solidFill>
              <a:cs typeface="Arial"/>
            </a:endParaRPr>
          </a:p>
          <a:p>
            <a:pPr lvl="2" fontAlgn="base"/>
            <a:endParaRPr lang="en-US">
              <a:solidFill>
                <a:schemeClr val="bg1"/>
              </a:solidFil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09:00 – 09:30	</a:t>
            </a:r>
            <a:r>
              <a:rPr lang="cs-CZ" sz="1600" dirty="0">
                <a:solidFill>
                  <a:schemeClr val="bg1"/>
                </a:solidFill>
              </a:rPr>
              <a:t>Registrace účastníků</a:t>
            </a:r>
            <a:endParaRPr lang="cs-CZ" sz="1600" dirty="0">
              <a:solidFill>
                <a:schemeClr val="bg1"/>
              </a:solidFill>
              <a:cs typeface="Arial"/>
            </a:endParaRPr>
          </a:p>
          <a:p>
            <a:pPr>
              <a:lnSpc>
                <a:spcPct val="150000"/>
              </a:lnSpc>
            </a:pPr>
            <a:r>
              <a:rPr lang="cs-CZ" sz="1600" b="1" dirty="0">
                <a:solidFill>
                  <a:schemeClr val="bg1"/>
                </a:solidFill>
              </a:rPr>
              <a:t>09:30 – 10:00	Metodické změny v </a:t>
            </a:r>
            <a:r>
              <a:rPr lang="cs-CZ" sz="1600" dirty="0">
                <a:solidFill>
                  <a:schemeClr val="bg1"/>
                </a:solidFill>
              </a:rPr>
              <a:t>IROP 2021 - 2027 </a:t>
            </a:r>
            <a:endParaRPr lang="cs-CZ" sz="1600" dirty="0">
              <a:solidFill>
                <a:schemeClr val="bg1"/>
              </a:solidFill>
              <a:cs typeface="Arial"/>
            </a:endParaRPr>
          </a:p>
          <a:p>
            <a:pPr marL="0" indent="0">
              <a:lnSpc>
                <a:spcPct val="150000"/>
              </a:lnSpc>
              <a:buNone/>
            </a:pPr>
            <a:r>
              <a:rPr lang="cs-CZ" sz="1600" b="1" dirty="0">
                <a:solidFill>
                  <a:schemeClr val="bg1"/>
                </a:solidFill>
              </a:rPr>
              <a:t>10:00 – 11:00	Oblasti podpory v IROP 2021-2027</a:t>
            </a:r>
            <a:endParaRPr lang="cs-CZ" sz="1600" dirty="0">
              <a:solidFill>
                <a:schemeClr val="bg1"/>
              </a:solidFill>
              <a:cs typeface="Arial"/>
            </a:endParaRPr>
          </a:p>
          <a:p>
            <a:pPr>
              <a:lnSpc>
                <a:spcPct val="150000"/>
              </a:lnSpc>
            </a:pPr>
            <a:r>
              <a:rPr lang="cs-CZ" sz="1600" b="1" dirty="0">
                <a:solidFill>
                  <a:schemeClr val="bg1"/>
                </a:solidFill>
              </a:rPr>
              <a:t>11:00 – 11:30</a:t>
            </a:r>
            <a:r>
              <a:rPr lang="cs-CZ" sz="1600" dirty="0">
                <a:solidFill>
                  <a:schemeClr val="bg1"/>
                </a:solidFill>
              </a:rPr>
              <a:t>	Přestávka </a:t>
            </a:r>
            <a:endParaRPr lang="cs-CZ" sz="1600" dirty="0">
              <a:solidFill>
                <a:schemeClr val="bg1"/>
              </a:solidFill>
              <a:cs typeface="Arial"/>
            </a:endParaRPr>
          </a:p>
          <a:p>
            <a:pPr marL="0" indent="0">
              <a:lnSpc>
                <a:spcPct val="150000"/>
              </a:lnSpc>
              <a:buNone/>
            </a:pPr>
            <a:r>
              <a:rPr lang="cs-CZ" sz="1600" b="1" dirty="0">
                <a:solidFill>
                  <a:schemeClr val="bg1"/>
                </a:solidFill>
              </a:rPr>
              <a:t>11:30 – 12:30 	</a:t>
            </a:r>
            <a:r>
              <a:rPr lang="cs-CZ" sz="1600" dirty="0">
                <a:solidFill>
                  <a:schemeClr val="bg1"/>
                </a:solidFill>
              </a:rPr>
              <a:t>Představení konzultačního servisu Centra pro regionální rozvoj</a:t>
            </a:r>
            <a:endParaRPr lang="cs-CZ" sz="1600" dirty="0">
              <a:solidFill>
                <a:schemeClr val="bg1"/>
              </a:solidFill>
              <a:cs typeface="Arial"/>
            </a:endParaRPr>
          </a:p>
          <a:p>
            <a:pPr>
              <a:lnSpc>
                <a:spcPct val="150000"/>
              </a:lnSpc>
            </a:pPr>
            <a:r>
              <a:rPr lang="cs-CZ" sz="1600" b="1" dirty="0">
                <a:solidFill>
                  <a:schemeClr val="bg1"/>
                </a:solidFill>
              </a:rPr>
              <a:t>12:30 – 13:30	</a:t>
            </a:r>
            <a:r>
              <a:rPr lang="cs-CZ" sz="1600" dirty="0">
                <a:solidFill>
                  <a:schemeClr val="bg1"/>
                </a:solidFill>
              </a:rPr>
              <a:t>Přestávka / individuální konzultace </a:t>
            </a:r>
            <a:endParaRPr lang="cs-CZ" sz="1600" dirty="0">
              <a:solidFill>
                <a:schemeClr val="bg1"/>
              </a:solidFill>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Samostatný modul VZ​</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Na jednu VZ je možné navázat více projektů, tj. údaje k VZ vyplňuje a dokumentaci dokládá příjemce pouze jednou, a to i napříč jednotlivými OP</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Z pohledu žadatele/ příjemce nedochází k výrazným změnám ve vyplňování VZ</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Postupy budou uvedeny ve speciální příručce </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Hlavní manažer projektu</a:t>
            </a:r>
          </a:p>
          <a:p>
            <a:pPr marL="1085850" lvl="2" indent="-171450" fontAlgn="base">
              <a:buFont typeface="Arial" panose="020B0604020202020204" pitchFamily="34" charset="0"/>
              <a:buChar char="•"/>
            </a:pPr>
            <a:r>
              <a:rPr lang="cs-CZ">
                <a:solidFill>
                  <a:schemeClr val="bg1"/>
                </a:solidFill>
              </a:rPr>
              <a:t>V rámci Centra určen jeden pracovník, který bude pro žadatele/ příjemce představovat hlavní kontaktní osobu</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Tento pracovník se bude zobrazovat v ISKP, na k tomu určené záložce</a:t>
            </a:r>
            <a:endParaRPr lang="cs-CZ">
              <a:solidFill>
                <a:schemeClr val="bg1"/>
              </a:solidFill>
              <a:cs typeface="Arial"/>
            </a:endParaRPr>
          </a:p>
          <a:p>
            <a:pPr algn="l" rtl="0" fontAlgn="base">
              <a:buFont typeface="Arial" panose="020B0604020202020204" pitchFamily="34" charset="0"/>
              <a:buChar char="•"/>
            </a:pPr>
            <a:endParaRPr lang="en-US">
              <a:solidFill>
                <a:schemeClr val="bg1"/>
              </a:solidFill>
            </a:endParaRPr>
          </a:p>
          <a:p>
            <a:pPr lvl="1">
              <a:lnSpc>
                <a:spcPct val="150000"/>
              </a:lnSpc>
              <a:buClr>
                <a:srgbClr val="1D70B8"/>
              </a:buClr>
            </a:pPr>
            <a:endParaRPr lang="cs-CZ">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a:solidFill>
                  <a:schemeClr val="bg1"/>
                </a:solidFill>
              </a:rPr>
              <a:t>Plné moci</a:t>
            </a:r>
          </a:p>
          <a:p>
            <a:pPr fontAlgn="base"/>
            <a:endParaRPr lang="en-US" sz="1600" b="1">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V případě, že žádost o podporu za žadatele bude zpracovávat externí subjekt, doporučujeme žadateli, aby měl k žádosti o podporu přidělen </a:t>
            </a:r>
            <a:r>
              <a:rPr lang="cs-CZ" sz="16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600">
                <a:solidFill>
                  <a:schemeClr val="bg1"/>
                </a:solidFill>
              </a:rPr>
              <a:t>Externí subjekt by měl mít </a:t>
            </a:r>
            <a:r>
              <a:rPr lang="cs-CZ" sz="16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600">
                <a:solidFill>
                  <a:schemeClr val="bg1"/>
                </a:solidFill>
              </a:rPr>
              <a:t>Pokud si žadatel neponechá roli správce přístupů, a externí subjekt nebude spolupracovat, může se stát, že se žadatel </a:t>
            </a:r>
            <a:r>
              <a:rPr lang="cs-CZ" sz="1600" b="1">
                <a:solidFill>
                  <a:schemeClr val="bg1"/>
                </a:solidFill>
              </a:rPr>
              <a:t>ztratí přístup ke svému projektu v MS2021+</a:t>
            </a:r>
          </a:p>
          <a:p>
            <a:pPr algn="l" rtl="0" fontAlgn="base"/>
            <a:endParaRPr lang="cs-CZ" sz="1600" b="1">
              <a:solidFill>
                <a:schemeClr val="bg1"/>
              </a:solidFill>
            </a:endParaRPr>
          </a:p>
          <a:p>
            <a:pPr fontAlgn="base"/>
            <a:r>
              <a:rPr lang="cs-CZ" sz="1600" b="1">
                <a:solidFill>
                  <a:schemeClr val="bg1"/>
                </a:solidFill>
              </a:rPr>
              <a:t>Modul veřejné zakázky</a:t>
            </a:r>
          </a:p>
          <a:p>
            <a:pPr fontAlgn="base"/>
            <a:endParaRPr lang="cs-CZ" sz="1600">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600">
                <a:solidFill>
                  <a:schemeClr val="bg1"/>
                </a:solidFill>
              </a:rPr>
              <a:t>Komunikace ve vztahu k doložení dokumentace k VZ bude vedena prostřednictvím těchto osob</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cs-CZ" sz="1600">
                <a:solidFill>
                  <a:schemeClr val="bg1"/>
                </a:solidFill>
                <a:latin typeface="Arial"/>
                <a:cs typeface="Arial"/>
              </a:rPr>
              <a:t>Téměř polovina alokace IROP je rezervovaná a jistá pro vybraná území/nástroje </a:t>
            </a:r>
            <a:br>
              <a:rPr lang="cs-CZ" sz="1600">
                <a:latin typeface="Arial" panose="020B0604020202020204" pitchFamily="34" charset="0"/>
                <a:cs typeface="Arial" panose="020B0604020202020204" pitchFamily="34" charset="0"/>
              </a:rPr>
            </a:br>
            <a:r>
              <a:rPr lang="cs-CZ" sz="1600">
                <a:solidFill>
                  <a:schemeClr val="bg1"/>
                </a:solidFill>
                <a:latin typeface="Arial"/>
                <a:cs typeface="Arial"/>
              </a:rPr>
              <a:t>(z celkové alokace IROP pro všechny KR, včetně TP)</a:t>
            </a:r>
          </a:p>
          <a:p>
            <a:pPr>
              <a:buClr>
                <a:schemeClr val="bg1"/>
              </a:buClr>
            </a:pPr>
            <a:endParaRPr lang="cs-CZ" sz="1600">
              <a:solidFill>
                <a:schemeClr val="bg1"/>
              </a:solidFill>
              <a:latin typeface="Arial" panose="020B0604020202020204" pitchFamily="34" charset="0"/>
              <a:cs typeface="Arial" panose="020B0604020202020204" pitchFamily="34" charset="0"/>
            </a:endParaRPr>
          </a:p>
          <a:p>
            <a:pPr lvl="1">
              <a:buClr>
                <a:srgbClr val="1D70B8"/>
              </a:buClr>
            </a:pPr>
            <a:r>
              <a:rPr lang="cs-CZ" sz="1600">
                <a:solidFill>
                  <a:schemeClr val="bg1"/>
                </a:solidFill>
                <a:latin typeface="Arial"/>
                <a:cs typeface="Arial"/>
              </a:rPr>
              <a:t>ITI = 20,74 %</a:t>
            </a:r>
          </a:p>
          <a:p>
            <a:pPr lvl="1">
              <a:buClr>
                <a:srgbClr val="1D70B8"/>
              </a:buClr>
            </a:pPr>
            <a:r>
              <a:rPr lang="cs-CZ" sz="1600">
                <a:solidFill>
                  <a:schemeClr val="bg1"/>
                </a:solidFill>
                <a:latin typeface="Arial"/>
                <a:cs typeface="Arial"/>
              </a:rPr>
              <a:t>CLLD = 6,77 %</a:t>
            </a:r>
          </a:p>
          <a:p>
            <a:pPr lvl="1">
              <a:buClr>
                <a:srgbClr val="1D70B8"/>
              </a:buClr>
            </a:pPr>
            <a:r>
              <a:rPr lang="cs-CZ" sz="1600">
                <a:solidFill>
                  <a:schemeClr val="bg1"/>
                </a:solidFill>
                <a:latin typeface="Arial"/>
                <a:cs typeface="Arial"/>
              </a:rPr>
              <a:t>RAP = 15,97 %</a:t>
            </a:r>
          </a:p>
          <a:p>
            <a:pPr lvl="1">
              <a:buClr>
                <a:srgbClr val="1D70B8"/>
              </a:buClr>
            </a:pPr>
            <a:r>
              <a:rPr lang="cs-CZ" sz="1600" b="1">
                <a:solidFill>
                  <a:schemeClr val="bg1"/>
                </a:solidFill>
                <a:latin typeface="Arial"/>
                <a:cs typeface="Arial"/>
              </a:rPr>
              <a:t>					Celkově tedy 43,48 %</a:t>
            </a:r>
          </a:p>
          <a:p>
            <a:pPr lvl="1">
              <a:buClr>
                <a:srgbClr val="1D70B8"/>
              </a:buClr>
            </a:pPr>
            <a:endParaRPr lang="cs-CZ" sz="1600" b="1">
              <a:solidFill>
                <a:schemeClr val="bg1"/>
              </a:solidFill>
              <a:latin typeface="Arial" panose="020B0604020202020204" pitchFamily="34" charset="0"/>
              <a:cs typeface="Arial" panose="020B0604020202020204" pitchFamily="34" charset="0"/>
            </a:endParaRPr>
          </a:p>
          <a:p>
            <a:pPr lvl="1">
              <a:buClr>
                <a:srgbClr val="1D70B8"/>
              </a:buClr>
            </a:pPr>
            <a:r>
              <a:rPr lang="cs-CZ" sz="1600" b="1">
                <a:solidFill>
                  <a:schemeClr val="bg1"/>
                </a:solidFill>
                <a:latin typeface="Arial"/>
                <a:cs typeface="Arial"/>
              </a:rPr>
              <a:t>ITI – integrované teritoriální investice</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Výzvy ŘO IROP pro integrované projekty v 2. pol. 2022</a:t>
            </a:r>
          </a:p>
          <a:p>
            <a:pPr lvl="2">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a:solidFill>
                  <a:schemeClr val="bg1"/>
                </a:solidFill>
              </a:rPr>
              <a:t>silnice II. třídy</a:t>
            </a: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RSK </a:t>
            </a:r>
          </a:p>
          <a:p>
            <a:pPr marL="628650" lvl="1" indent="-285750">
              <a:lnSpc>
                <a:spcPts val="2500"/>
              </a:lnSpc>
              <a:buFont typeface="Arial" panose="020B0604020202020204" pitchFamily="34" charset="0"/>
              <a:buChar char="•"/>
            </a:pPr>
            <a:r>
              <a:rPr lang="cs-CZ" sz="160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p>
          <a:p>
            <a:pPr marL="342900" lvl="1"/>
            <a:endParaRPr lang="cs-CZ" sz="1600">
              <a:solidFill>
                <a:schemeClr val="bg1"/>
              </a:solidFill>
            </a:endParaRP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 </a:t>
            </a:r>
            <a:r>
              <a:rPr lang="cs-CZ" sz="1600" strike="sngStrike" dirty="0">
                <a:solidFill>
                  <a:schemeClr val="bg1"/>
                </a:solidFill>
                <a:latin typeface="Arial" panose="020B0604020202020204" pitchFamily="34" charset="0"/>
                <a:cs typeface="Arial" panose="020B0604020202020204" pitchFamily="34" charset="0"/>
              </a:rPr>
              <a:t>základní školy</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5290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Mgr. Ljubomir Džingozov, ředitel ÚO IROP pro Jihomoravský kraj</a:t>
            </a:r>
          </a:p>
          <a:p>
            <a:endParaRPr lang="en-US" dirty="0"/>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dirty="0">
                <a:solidFill>
                  <a:schemeClr val="bg1"/>
                </a:solidFill>
              </a:rPr>
              <a:t>Závislé na schválení Programového dokumentu ze strany EK</a:t>
            </a:r>
          </a:p>
          <a:p>
            <a:pPr marL="285750" indent="-285750">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dirty="0">
              <a:solidFill>
                <a:schemeClr val="bg1"/>
              </a:solidFill>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cs-CZ" dirty="0">
                <a:solidFill>
                  <a:schemeClr val="bg1"/>
                </a:solidFill>
              </a:rPr>
              <a:t>2. vlna výzev (zima 2022):</a:t>
            </a:r>
          </a:p>
          <a:p>
            <a:pPr marL="742950" lvl="1" indent="-285750">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lvl="1">
              <a:lnSpc>
                <a:spcPct val="90000"/>
              </a:lnSpc>
            </a:pPr>
            <a:endParaRPr lang="cs-CZ" sz="1000"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31</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3"/>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a:solidFill>
                  <a:schemeClr val="bg1"/>
                </a:solidFill>
              </a:rPr>
              <a:t>Elektronizace vybraných služeb veřejné správy (např. </a:t>
            </a:r>
            <a:r>
              <a:rPr lang="cs-CZ" sz="1600" b="1" err="1">
                <a:solidFill>
                  <a:schemeClr val="bg1"/>
                </a:solidFill>
              </a:rPr>
              <a:t>eHealth</a:t>
            </a:r>
            <a:r>
              <a:rPr lang="cs-CZ" sz="1600" b="1">
                <a:solidFill>
                  <a:schemeClr val="bg1"/>
                </a:solidFill>
              </a:rPr>
              <a:t>, </a:t>
            </a:r>
            <a:r>
              <a:rPr lang="cs-CZ" sz="1600" b="1" err="1">
                <a:solidFill>
                  <a:schemeClr val="bg1"/>
                </a:solidFill>
              </a:rPr>
              <a:t>eJustice</a:t>
            </a:r>
            <a:r>
              <a:rPr lang="cs-CZ" sz="1600" b="1">
                <a:solidFill>
                  <a:schemeClr val="bg1"/>
                </a:solidFill>
              </a:rPr>
              <a:t>…)</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a:solidFill>
                  <a:schemeClr val="bg1"/>
                </a:solidFill>
              </a:rPr>
              <a:t>Elektronická identita</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a:solidFill>
                  <a:schemeClr val="bg1"/>
                </a:solidFill>
              </a:rPr>
              <a:t>Rozšíření propojeného datového fondu</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a:solidFill>
                  <a:schemeClr val="bg1"/>
                </a:solidFill>
              </a:rPr>
              <a:t>Metropolitní, krajské a další neveřejné sítě veřejné správy</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a:solidFill>
                  <a:schemeClr val="bg1"/>
                </a:solidFill>
              </a:rPr>
              <a:t>Realizace i v Praze </a:t>
            </a:r>
          </a:p>
          <a:p>
            <a:pPr marL="285750" lvl="0" indent="-285750">
              <a:lnSpc>
                <a:spcPct val="150000"/>
              </a:lnSpc>
              <a:buFont typeface="Arial" panose="020B0604020202020204" pitchFamily="34" charset="0"/>
              <a:buChar char="•"/>
            </a:pPr>
            <a:r>
              <a:rPr lang="cs-CZ" sz="160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Předpoklad vyhlášení výzvy na téma „</a:t>
            </a:r>
            <a:r>
              <a:rPr lang="cs-CZ" sz="1600" b="1">
                <a:solidFill>
                  <a:schemeClr val="bg1"/>
                </a:solidFill>
              </a:rPr>
              <a:t>Kybernetická bezpečnost</a:t>
            </a:r>
            <a:r>
              <a:rPr lang="cs-CZ" sz="160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a:solidFill>
                  <a:schemeClr val="bg1"/>
                </a:solidFill>
              </a:rPr>
              <a:t>Povinné Stanovisko OHA </a:t>
            </a:r>
            <a:r>
              <a:rPr lang="cs-CZ" sz="160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dirty="0">
                <a:solidFill>
                  <a:srgbClr val="FF0000"/>
                </a:solidFill>
              </a:rPr>
              <a:t>Neplánují </a:t>
            </a:r>
            <a:r>
              <a:rPr lang="cs-CZ" sz="1600" b="1" u="sng" dirty="0">
                <a:solidFill>
                  <a:schemeClr val="bg1"/>
                </a:solidFill>
              </a:rPr>
              <a:t>se výzvy podporující provozní systémy</a:t>
            </a:r>
            <a:r>
              <a:rPr lang="cs-CZ" sz="1600" b="1" dirty="0">
                <a:solidFill>
                  <a:schemeClr val="bg1"/>
                </a:solidFill>
              </a:rPr>
              <a:t> </a:t>
            </a:r>
            <a:r>
              <a:rPr lang="cs-CZ" sz="1600" dirty="0">
                <a:solidFill>
                  <a:schemeClr val="bg1"/>
                </a:solidFill>
              </a:rPr>
              <a:t>úřadu (v minulém období 28. a 23. výzva)</a:t>
            </a:r>
            <a:endParaRPr lang="cs-CZ" dirty="0">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dirty="0">
                <a:solidFill>
                  <a:schemeClr val="bg1"/>
                </a:solidFill>
              </a:rPr>
              <a:t>Využití cloudu </a:t>
            </a:r>
            <a:r>
              <a:rPr lang="cs-CZ" sz="1600" dirty="0">
                <a:solidFill>
                  <a:schemeClr val="bg1"/>
                </a:solidFill>
              </a:rPr>
              <a:t>bude způsobilým výdajem pouze v době realizace projektu,</a:t>
            </a:r>
            <a:endParaRPr lang="cs-CZ" sz="1600" dirty="0">
              <a:solidFill>
                <a:schemeClr val="bg1"/>
              </a:solidFill>
              <a:cs typeface="Arial" panose="020B0604020202020204"/>
            </a:endParaRPr>
          </a:p>
          <a:p>
            <a:pPr marL="212725" algn="just" fontAlgn="base">
              <a:lnSpc>
                <a:spcPts val="2300"/>
              </a:lnSpc>
            </a:pPr>
            <a:r>
              <a:rPr lang="cs-CZ" sz="1600" dirty="0">
                <a:solidFill>
                  <a:schemeClr val="bg1"/>
                </a:solidFill>
              </a:rPr>
              <a:t>nejdéle do ukončení realizace, v udržitelnosti nikoliv</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dirty="0">
                <a:solidFill>
                  <a:schemeClr val="bg1"/>
                </a:solidFill>
              </a:rPr>
              <a:t>Pořízení periferií </a:t>
            </a:r>
            <a:r>
              <a:rPr lang="cs-CZ" sz="1600" dirty="0">
                <a:solidFill>
                  <a:schemeClr val="bg1"/>
                </a:solidFill>
              </a:rPr>
              <a:t>je možné v rámci paušálu stanoveného výzvou, jako vedlejší náklad projektu</a:t>
            </a:r>
            <a:endParaRPr lang="cs-CZ" sz="1600" dirty="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dirty="0">
                <a:solidFill>
                  <a:schemeClr val="bg1"/>
                </a:solidFill>
              </a:rPr>
              <a:t>Proplacení studií, analýz, dozoru, konzultací a dalších podobných vedlejších nákladů je možné do výše paušálu stanoveného výzvou</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Ani z IROP2 </a:t>
            </a:r>
            <a:r>
              <a:rPr lang="cs-CZ" sz="1600" b="1" dirty="0">
                <a:solidFill>
                  <a:schemeClr val="bg1"/>
                </a:solidFill>
              </a:rPr>
              <a:t>nelze proplatit </a:t>
            </a:r>
            <a:r>
              <a:rPr lang="cs-CZ" sz="1600" dirty="0">
                <a:solidFill>
                  <a:schemeClr val="bg1"/>
                </a:solidFill>
              </a:rPr>
              <a:t>předplatné služeb, </a:t>
            </a:r>
            <a:r>
              <a:rPr lang="cs-CZ" sz="1600" dirty="0" err="1">
                <a:solidFill>
                  <a:schemeClr val="bg1"/>
                </a:solidFill>
              </a:rPr>
              <a:t>maintenance</a:t>
            </a:r>
            <a:r>
              <a:rPr lang="cs-CZ" sz="1600" dirty="0">
                <a:solidFill>
                  <a:schemeClr val="bg1"/>
                </a:solidFill>
              </a:rPr>
              <a:t> a servis</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SW a HW pořízený z projektu </a:t>
            </a:r>
            <a:r>
              <a:rPr lang="cs-CZ" sz="1600" b="1" dirty="0">
                <a:solidFill>
                  <a:schemeClr val="bg1"/>
                </a:solidFill>
              </a:rPr>
              <a:t>musí být v majetku </a:t>
            </a:r>
            <a:r>
              <a:rPr lang="cs-CZ" sz="1600" dirty="0">
                <a:solidFill>
                  <a:schemeClr val="bg1"/>
                </a:solidFill>
              </a:rPr>
              <a:t>příjemce</a:t>
            </a:r>
            <a:endParaRPr lang="cs-CZ" sz="1600" dirty="0">
              <a:solidFill>
                <a:schemeClr val="bg1"/>
              </a:solidFill>
              <a:cs typeface="Arial" panose="020B0604020202020204"/>
            </a:endParaRPr>
          </a:p>
          <a:p>
            <a:pPr fontAlgn="base">
              <a:lnSpc>
                <a:spcPts val="2300"/>
              </a:lnSpc>
              <a:spcBef>
                <a:spcPts val="900"/>
              </a:spcBef>
            </a:pPr>
            <a:r>
              <a:rPr lang="cs-CZ" sz="1600" b="1" i="1" dirty="0">
                <a:solidFill>
                  <a:schemeClr val="bg1"/>
                </a:solidFill>
              </a:rPr>
              <a:t>Může být oprávněným příjemcem i soukromá nemocnice, která poskytuje veřejnou službu v oblasti zdravotní péče podle zákona č. 372/2011 Sb.?</a:t>
            </a:r>
          </a:p>
          <a:p>
            <a:pPr marL="404495" indent="-213995" fontAlgn="base">
              <a:lnSpc>
                <a:spcPts val="2300"/>
              </a:lnSpc>
              <a:spcBef>
                <a:spcPts val="450"/>
              </a:spcBef>
              <a:buFont typeface="Wingdings" panose="05000000000000000000" pitchFamily="2" charset="2"/>
              <a:buChar char="ü"/>
            </a:pPr>
            <a:r>
              <a:rPr lang="cs-CZ" sz="1600" dirty="0">
                <a:solidFill>
                  <a:schemeClr val="bg1"/>
                </a:solidFill>
              </a:rPr>
              <a:t>Ano, ve vybraných výzvách a za podmínek definovaných výzvou – tyto soukromé nemocnice budou vydefinovány Ministerstvem zdravotnictví</a:t>
            </a:r>
            <a:endParaRPr lang="cs-CZ" sz="1600" dirty="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38</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Řídicí orgán IROP </a:t>
            </a:r>
            <a:r>
              <a:rPr lang="cs-CZ" sz="2000" b="0" i="0" u="none" strike="noStrike">
                <a:solidFill>
                  <a:schemeClr val="bg1"/>
                </a:solidFill>
                <a:effectLst/>
                <a:latin typeface="Arial" panose="020B0604020202020204" pitchFamily="34" charset="0"/>
              </a:rPr>
              <a:t>= Ministerstvo pro místní rozvoj; odbor řízení operačních programů</a:t>
            </a:r>
            <a:r>
              <a:rPr lang="en-US" sz="2000">
                <a:solidFill>
                  <a:schemeClr val="bg1"/>
                </a:solidFill>
                <a:latin typeface="Arial" panose="020B0604020202020204" pitchFamily="34" charset="0"/>
              </a:rPr>
              <a:t>​</a:t>
            </a:r>
            <a:endParaRPr lang="cs-CZ" sz="2000">
              <a:solidFill>
                <a:schemeClr val="bg1"/>
              </a:solidFill>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Zprostředkující subjekt </a:t>
            </a:r>
            <a:r>
              <a:rPr lang="cs-CZ" sz="2000" b="0" i="0" u="none" strike="noStrike">
                <a:solidFill>
                  <a:schemeClr val="bg1"/>
                </a:solidFill>
                <a:effectLst/>
                <a:latin typeface="Arial" panose="020B0604020202020204" pitchFamily="34" charset="0"/>
              </a:rPr>
              <a:t>= Centrum pro regionální rozvoj České republiky s krajskými pobočkami</a:t>
            </a:r>
            <a:r>
              <a:rPr lang="en-US" sz="2000" b="0" i="0">
                <a:solidFill>
                  <a:schemeClr val="bg1"/>
                </a:solidFill>
                <a:effectLst/>
                <a:latin typeface="Arial" panose="020B0604020202020204" pitchFamily="34" charset="0"/>
              </a:rPr>
              <a:t>​</a:t>
            </a:r>
            <a:endParaRPr lang="cs-CZ" sz="2000" b="0" i="0">
              <a:solidFill>
                <a:schemeClr val="bg1"/>
              </a:solidFill>
              <a:effectLst/>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Nositelé integrovaných strategií ITI a CLLD</a:t>
            </a:r>
            <a:r>
              <a:rPr lang="cs-CZ" sz="2000" b="0" i="0" u="none" strike="noStrike">
                <a:solidFill>
                  <a:schemeClr val="bg1"/>
                </a:solidFill>
                <a:effectLst/>
                <a:latin typeface="Arial" panose="020B0604020202020204" pitchFamily="34" charset="0"/>
              </a:rPr>
              <a:t>; stávající IPRÚ se stanou ITI</a:t>
            </a:r>
            <a:r>
              <a:rPr lang="en-US" sz="2000" b="0" i="0">
                <a:solidFill>
                  <a:schemeClr val="bg1"/>
                </a:solidFill>
                <a:effectLst/>
                <a:latin typeface="Arial" panose="020B0604020202020204" pitchFamily="34" charset="0"/>
              </a:rPr>
              <a:t>​</a:t>
            </a:r>
            <a:endParaRPr lang="en-US" sz="2000">
              <a:solidFill>
                <a:schemeClr val="bg1"/>
              </a:solidFill>
              <a:latin typeface="Arial" panose="020B0604020202020204" pitchFamily="34" charset="0"/>
            </a:endParaRPr>
          </a:p>
          <a:p>
            <a:pPr lvl="1">
              <a:lnSpc>
                <a:spcPct val="150000"/>
              </a:lnSpc>
              <a:buClr>
                <a:srgbClr val="1D70B8"/>
              </a:buClr>
            </a:pPr>
            <a:endParaRPr lang="cs-CZ"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a:ln>
                <a:noFill/>
              </a:ln>
              <a:solidFill>
                <a:srgbClr val="FF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a:solidFill>
                <a:schemeClr val="bg1"/>
              </a:solidFill>
              <a:latin typeface="Arial" panose="020B0604020202020204" pitchFamily="34" charset="0"/>
              <a:ea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Požadavky</a:t>
            </a:r>
            <a:r>
              <a:rPr lang="cs-CZ" sz="1600" b="1">
                <a:solidFill>
                  <a:schemeClr val="bg1"/>
                </a:solidFill>
                <a:latin typeface="Arial" panose="020B0604020202020204" pitchFamily="34" charset="0"/>
                <a:ea typeface="Times New Roman" panose="02020603050405020304" pitchFamily="18" charset="0"/>
              </a:rPr>
              <a:t> </a:t>
            </a:r>
            <a:r>
              <a:rPr lang="cs-CZ" sz="1600">
                <a:solidFill>
                  <a:schemeClr val="bg1"/>
                </a:solidFill>
                <a:latin typeface="Arial" panose="020B0604020202020204" pitchFamily="34" charset="0"/>
                <a:ea typeface="Times New Roman" panose="02020603050405020304" pitchFamily="18" charset="0"/>
              </a:rPr>
              <a:t>na budovy </a:t>
            </a:r>
            <a:r>
              <a:rPr lang="cs-CZ" sz="1600" u="sng">
                <a:solidFill>
                  <a:schemeClr val="bg1"/>
                </a:solidFill>
                <a:latin typeface="Arial" panose="020B0604020202020204" pitchFamily="34" charset="0"/>
                <a:ea typeface="Times New Roman" panose="02020603050405020304" pitchFamily="18" charset="0"/>
              </a:rPr>
              <a:t>vychází z následujících dokumentů</a:t>
            </a:r>
            <a:r>
              <a:rPr lang="cs-CZ" sz="16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dirty="0">
                <a:solidFill>
                  <a:schemeClr val="bg1"/>
                </a:solidFill>
                <a:cs typeface="Arial"/>
                <a:sym typeface="Arial"/>
              </a:rPr>
              <a:t>Specifický cíl 5.1 </a:t>
            </a:r>
            <a:br>
              <a:rPr lang="cs-CZ" sz="2400" b="1" kern="0" dirty="0">
                <a:cs typeface="Arial" panose="020B0604020202020204" pitchFamily="34" charset="0"/>
              </a:rPr>
            </a:br>
            <a:r>
              <a:rPr lang="cs-CZ" sz="2400" b="1" kern="0" dirty="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a:sym typeface="Arial"/>
              </a:rPr>
              <a:t>Aktuální stav přípravy SC</a:t>
            </a:r>
            <a:br>
              <a:rPr lang="cs-CZ" sz="3200" b="1" kern="0" dirty="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46</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Máme </a:t>
            </a:r>
            <a:r>
              <a:rPr lang="pt-BR" b="1" i="0" u="none" strike="noStrike">
                <a:solidFill>
                  <a:schemeClr val="bg1"/>
                </a:solidFill>
                <a:effectLst/>
                <a:latin typeface="Arial"/>
                <a:cs typeface="Arial"/>
              </a:rPr>
              <a:t>25let</a:t>
            </a:r>
            <a:r>
              <a:rPr lang="cs-CZ" b="1" i="0" u="none" strike="noStrike">
                <a:solidFill>
                  <a:schemeClr val="bg1"/>
                </a:solidFill>
                <a:effectLst/>
                <a:latin typeface="Arial"/>
                <a:cs typeface="Arial"/>
              </a:rPr>
              <a:t>ou</a:t>
            </a:r>
            <a:r>
              <a:rPr lang="pt-BR" b="1" i="0" u="none" strike="noStrike">
                <a:solidFill>
                  <a:schemeClr val="bg1"/>
                </a:solidFill>
                <a:effectLst/>
                <a:latin typeface="Arial"/>
                <a:cs typeface="Arial"/>
              </a:rPr>
              <a:t> </a:t>
            </a:r>
            <a:r>
              <a:rPr lang="pt-BR" b="1" i="0" u="none" strike="noStrike" err="1">
                <a:solidFill>
                  <a:schemeClr val="bg1"/>
                </a:solidFill>
                <a:effectLst/>
                <a:latin typeface="Arial"/>
                <a:cs typeface="Arial"/>
              </a:rPr>
              <a:t>zkušenost</a:t>
            </a:r>
            <a:r>
              <a:rPr lang="pt-BR" b="0" i="0" u="none" strike="noStrike">
                <a:solidFill>
                  <a:schemeClr val="bg1"/>
                </a:solidFill>
                <a:effectLst/>
                <a:latin typeface="Arial"/>
                <a:cs typeface="Arial"/>
              </a:rPr>
              <a:t> s </a:t>
            </a:r>
            <a:r>
              <a:rPr lang="pt-BR" b="0" i="0" u="none" strike="noStrike" err="1">
                <a:solidFill>
                  <a:schemeClr val="bg1"/>
                </a:solidFill>
                <a:effectLst/>
                <a:latin typeface="Arial"/>
                <a:cs typeface="Arial"/>
              </a:rPr>
              <a:t>administrací</a:t>
            </a:r>
            <a:r>
              <a:rPr lang="pt-BR" b="0" i="0" u="none" strike="noStrike">
                <a:solidFill>
                  <a:schemeClr val="bg1"/>
                </a:solidFill>
                <a:effectLst/>
                <a:latin typeface="Arial"/>
                <a:cs typeface="Arial"/>
              </a:rPr>
              <a:t> </a:t>
            </a:r>
            <a:r>
              <a:rPr lang="cs-CZ" b="0" i="0" u="none" strike="noStrike">
                <a:solidFill>
                  <a:schemeClr val="bg1"/>
                </a:solidFill>
                <a:effectLst/>
                <a:latin typeface="Arial"/>
                <a:cs typeface="Arial"/>
              </a:rPr>
              <a:t>a kontrolou projektů</a:t>
            </a:r>
            <a:r>
              <a:rPr lang="en-US" b="0" i="0">
                <a:solidFill>
                  <a:schemeClr val="bg1"/>
                </a:solidFill>
                <a:effectLst/>
                <a:latin typeface="Arial"/>
                <a:cs typeface="Arial"/>
              </a:rPr>
              <a:t>​</a:t>
            </a:r>
            <a:endParaRPr lang="cs-CZ">
              <a:solidFill>
                <a:schemeClr val="bg1"/>
              </a:solidFill>
              <a:latin typeface="Arial"/>
              <a:cs typeface="Arial"/>
            </a:endParaRPr>
          </a:p>
          <a:p>
            <a:pPr marL="285750" indent="-285750" fontAlgn="base">
              <a:lnSpc>
                <a:spcPts val="2500"/>
              </a:lnSpc>
              <a:buFont typeface="Arial" panose="020B0604020202020204" pitchFamily="34" charset="0"/>
              <a:buChar char="•"/>
            </a:pPr>
            <a:r>
              <a:rPr lang="cs-CZ">
                <a:solidFill>
                  <a:schemeClr val="bg1"/>
                </a:solidFill>
                <a:latin typeface="Arial"/>
                <a:cs typeface="Arial"/>
              </a:rPr>
              <a:t>Máme pobočky </a:t>
            </a:r>
            <a:r>
              <a:rPr lang="cs-CZ" b="1">
                <a:solidFill>
                  <a:schemeClr val="bg1"/>
                </a:solidFill>
                <a:latin typeface="Arial"/>
                <a:cs typeface="Arial"/>
              </a:rPr>
              <a:t>ve 13 krajských městech </a:t>
            </a:r>
            <a:r>
              <a:rPr lang="cs-CZ">
                <a:solidFill>
                  <a:schemeClr val="bg1"/>
                </a:solidFill>
                <a:latin typeface="Arial"/>
                <a:cs typeface="Arial"/>
              </a:rPr>
              <a:t>České republiky</a:t>
            </a:r>
          </a:p>
          <a:p>
            <a:pPr marL="285750" indent="-285750" fontAlgn="base">
              <a:lnSpc>
                <a:spcPts val="2500"/>
              </a:lnSpc>
              <a:buFont typeface="Arial" panose="020B0604020202020204" pitchFamily="34" charset="0"/>
              <a:buChar char="•"/>
            </a:pPr>
            <a:r>
              <a:rPr lang="cs-CZ">
                <a:solidFill>
                  <a:schemeClr val="bg1"/>
                </a:solidFill>
                <a:latin typeface="Arial"/>
                <a:cs typeface="Arial"/>
              </a:rPr>
              <a:t>Disponujeme </a:t>
            </a:r>
            <a:r>
              <a:rPr lang="cs-CZ" b="1">
                <a:solidFill>
                  <a:schemeClr val="bg1"/>
                </a:solidFill>
                <a:latin typeface="Arial"/>
                <a:cs typeface="Arial"/>
              </a:rPr>
              <a:t>specializovanými odborníky </a:t>
            </a:r>
            <a:r>
              <a:rPr lang="cs-CZ">
                <a:solidFill>
                  <a:schemeClr val="bg1"/>
                </a:solidFill>
                <a:latin typeface="Arial"/>
                <a:cs typeface="Arial"/>
              </a:rPr>
              <a:t>na všech krajských pracovištích</a:t>
            </a:r>
          </a:p>
          <a:p>
            <a:pPr marL="285750" indent="-285750" fontAlgn="base">
              <a:lnSpc>
                <a:spcPts val="2500"/>
              </a:lnSpc>
              <a:buFont typeface="Arial" panose="020B0604020202020204" pitchFamily="34" charset="0"/>
              <a:buChar char="•"/>
            </a:pPr>
            <a:r>
              <a:rPr lang="cs-CZ">
                <a:solidFill>
                  <a:schemeClr val="bg1"/>
                </a:solidFill>
                <a:latin typeface="Arial"/>
                <a:cs typeface="Arial"/>
              </a:rPr>
              <a:t>Etablovali jsme </a:t>
            </a:r>
            <a:r>
              <a:rPr lang="cs-CZ" b="1">
                <a:solidFill>
                  <a:schemeClr val="bg1"/>
                </a:solidFill>
                <a:latin typeface="Arial"/>
                <a:cs typeface="Arial"/>
              </a:rPr>
              <a:t>odborná pracoviště pro administraci veřejných zakázek </a:t>
            </a:r>
            <a:r>
              <a:rPr lang="cs-CZ">
                <a:solidFill>
                  <a:schemeClr val="bg1"/>
                </a:solidFill>
                <a:latin typeface="Arial"/>
                <a:cs typeface="Arial"/>
              </a:rPr>
              <a:t>v IROP</a:t>
            </a:r>
          </a:p>
          <a:p>
            <a:pPr marL="285750" indent="-285750" fontAlgn="base">
              <a:lnSpc>
                <a:spcPts val="2500"/>
              </a:lnSpc>
              <a:buFont typeface="Arial" panose="020B0604020202020204" pitchFamily="34" charset="0"/>
              <a:buChar char="•"/>
            </a:pPr>
            <a:r>
              <a:rPr lang="cs-CZ">
                <a:solidFill>
                  <a:schemeClr val="bg1"/>
                </a:solidFill>
                <a:latin typeface="Arial"/>
                <a:cs typeface="Arial"/>
              </a:rPr>
              <a:t>O</a:t>
            </a:r>
            <a:r>
              <a:rPr lang="cs-CZ" b="0" i="0" u="none" strike="noStrike">
                <a:solidFill>
                  <a:schemeClr val="bg1"/>
                </a:solidFill>
                <a:effectLst/>
                <a:latin typeface="Arial"/>
                <a:cs typeface="Arial"/>
              </a:rPr>
              <a:t>d počátku své historie Centrum administrovalo programy za </a:t>
            </a:r>
            <a:r>
              <a:rPr lang="cs-CZ" b="1" i="0" u="none" strike="noStrike">
                <a:solidFill>
                  <a:schemeClr val="bg1"/>
                </a:solidFill>
                <a:effectLst/>
                <a:latin typeface="Arial"/>
                <a:cs typeface="Arial"/>
              </a:rPr>
              <a:t>více než 200 mld. Kč </a:t>
            </a:r>
            <a:r>
              <a:rPr lang="cs-CZ" b="0" i="0" u="none" strike="noStrike">
                <a:solidFill>
                  <a:schemeClr val="bg1"/>
                </a:solidFill>
                <a:effectLst/>
                <a:latin typeface="Arial"/>
                <a:cs typeface="Arial"/>
              </a:rPr>
              <a:t>(7,35 mld. EUR) a přispělo k realizaci </a:t>
            </a:r>
            <a:r>
              <a:rPr lang="cs-CZ" b="1" i="0" u="none" strike="noStrike">
                <a:solidFill>
                  <a:schemeClr val="bg1"/>
                </a:solidFill>
                <a:effectLst/>
                <a:latin typeface="Arial"/>
                <a:cs typeface="Arial"/>
              </a:rPr>
              <a:t>více než 25 tisíc projektů</a:t>
            </a:r>
            <a:endParaRPr lang="en-US" b="1">
              <a:solidFill>
                <a:schemeClr val="bg1"/>
              </a:solidFill>
              <a:latin typeface="Arial"/>
              <a:cs typeface="Arial"/>
            </a:endParaRPr>
          </a:p>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V programovém období 2021 – 2027 je Centrum</a:t>
            </a:r>
            <a:r>
              <a:rPr lang="cs-CZ">
                <a:solidFill>
                  <a:schemeClr val="bg1"/>
                </a:solidFill>
                <a:latin typeface="Arial"/>
                <a:cs typeface="Arial"/>
              </a:rPr>
              <a:t> </a:t>
            </a:r>
            <a:r>
              <a:rPr lang="cs-CZ" b="1">
                <a:solidFill>
                  <a:schemeClr val="bg1"/>
                </a:solidFill>
                <a:latin typeface="Arial"/>
                <a:cs typeface="Arial"/>
              </a:rPr>
              <a:t>jediným zprostředkujícím</a:t>
            </a:r>
            <a:r>
              <a:rPr lang="cs-CZ" b="1" i="0" u="none" strike="noStrike">
                <a:solidFill>
                  <a:schemeClr val="bg1"/>
                </a:solidFill>
                <a:effectLst/>
                <a:latin typeface="Arial"/>
                <a:cs typeface="Arial"/>
              </a:rPr>
              <a:t> subjektem </a:t>
            </a:r>
            <a:r>
              <a:rPr lang="cs-CZ" b="0" i="0" u="none" strike="noStrike">
                <a:solidFill>
                  <a:schemeClr val="bg1"/>
                </a:solidFill>
                <a:effectLst/>
                <a:latin typeface="Arial"/>
                <a:cs typeface="Arial"/>
              </a:rPr>
              <a:t>pro IROP</a:t>
            </a:r>
            <a:endParaRPr lang="cs-CZ">
              <a:solidFill>
                <a:schemeClr val="bg1"/>
              </a:solidFill>
              <a:latin typeface="Arial"/>
              <a:cs typeface="Arial"/>
            </a:endParaRPr>
          </a:p>
          <a:p>
            <a:pPr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cs-CZ">
                <a:solidFill>
                  <a:schemeClr val="bg1"/>
                </a:solidFill>
                <a:latin typeface="Arial"/>
                <a:cs typeface="Arial"/>
              </a:rPr>
              <a:t>Vůči svým klientům jsme maximálně </a:t>
            </a:r>
            <a:r>
              <a:rPr lang="cs-CZ" b="1">
                <a:solidFill>
                  <a:schemeClr val="bg1"/>
                </a:solidFill>
                <a:latin typeface="Arial"/>
                <a:cs typeface="Arial"/>
              </a:rPr>
              <a:t>otevření, féroví a spolehliví</a:t>
            </a: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na základě strategického rozvojového dokumentu pro dané území</a:t>
            </a:r>
            <a:endParaRPr lang="cs-CZ">
              <a:solidFill>
                <a:schemeClr val="bg1"/>
              </a:solidFill>
              <a:cs typeface="Arial"/>
            </a:endParaRPr>
          </a:p>
          <a:p>
            <a:pPr marL="971550" lvl="2" indent="-285750">
              <a:lnSpc>
                <a:spcPct val="150000"/>
              </a:lnSpc>
              <a:buFont typeface="Wingdings" panose="020B0604020202020204" pitchFamily="34" charset="0"/>
              <a:buChar char="Ø"/>
            </a:pPr>
            <a:r>
              <a:rPr lang="cs-CZ">
                <a:solidFill>
                  <a:schemeClr val="bg1"/>
                </a:solidFill>
              </a:rPr>
              <a:t>Územní studie řešící veřejné prostranství registrovaná v Evidenci územně plánovací činnosti</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Regulační plán</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Architektonická/urbanistická studie/koncepce veřejného prostranství zpracovaná autorizovaným architektem ČKA</a:t>
            </a:r>
            <a:endParaRPr lang="cs-CZ">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dirty="0">
                <a:solidFill>
                  <a:schemeClr val="bg1"/>
                </a:solidFill>
              </a:rPr>
              <a:t>Předpokládané podmínky pro projekty:</a:t>
            </a:r>
            <a:endParaRPr lang="cs-CZ" dirty="0">
              <a:solidFill>
                <a:schemeClr val="bg1"/>
              </a:solidFill>
            </a:endParaRPr>
          </a:p>
          <a:p>
            <a:pPr marL="556895" lvl="1" indent="-213995">
              <a:lnSpc>
                <a:spcPct val="150000"/>
              </a:lnSpc>
              <a:buFont typeface="Arial" panose="020B0604020202020204" pitchFamily="34" charset="0"/>
              <a:buChar char="•"/>
            </a:pPr>
            <a:r>
              <a:rPr lang="cs-CZ" dirty="0">
                <a:solidFill>
                  <a:schemeClr val="bg1"/>
                </a:solidFill>
                <a:ea typeface="+mn-lt"/>
                <a:cs typeface="+mn-lt"/>
              </a:rPr>
              <a:t>Povinnost projednání projektu s občany</a:t>
            </a:r>
            <a:endParaRPr lang="cs-CZ" dirty="0">
              <a:solidFill>
                <a:schemeClr val="bg1"/>
              </a:solidFill>
            </a:endParaRPr>
          </a:p>
          <a:p>
            <a:pPr marL="556895" lvl="1" indent="-213995">
              <a:lnSpc>
                <a:spcPct val="150000"/>
              </a:lnSpc>
              <a:buFont typeface="Arial" panose="020B0604020202020204" pitchFamily="34" charset="0"/>
              <a:buChar char="•"/>
            </a:pPr>
            <a:r>
              <a:rPr lang="cs-CZ" dirty="0">
                <a:solidFill>
                  <a:schemeClr val="bg1"/>
                </a:solidFill>
              </a:rPr>
              <a:t>Realizace v zastavěném území nebo v zastavitelných plochách v souladu s platným územním plánem</a:t>
            </a:r>
            <a:endParaRPr lang="cs-CZ" dirty="0">
              <a:solidFill>
                <a:schemeClr val="bg1"/>
              </a:solidFill>
              <a:cs typeface="Arial"/>
            </a:endParaRPr>
          </a:p>
          <a:p>
            <a:pPr marL="556895" lvl="1" indent="-213995">
              <a:lnSpc>
                <a:spcPct val="150000"/>
              </a:lnSpc>
              <a:buFont typeface="Arial" panose="020B0604020202020204" pitchFamily="34" charset="0"/>
              <a:buChar char="•"/>
            </a:pPr>
            <a:r>
              <a:rPr lang="cs-CZ" dirty="0">
                <a:solidFill>
                  <a:schemeClr val="bg1"/>
                </a:solidFill>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dirty="0">
                <a:solidFill>
                  <a:schemeClr val="bg1"/>
                </a:solidFill>
                <a:ea typeface="+mn-lt"/>
                <a:cs typeface="+mn-lt"/>
              </a:rPr>
              <a:t>Stanovisko Agentury ochrany přírody a krajiny ČR</a:t>
            </a:r>
            <a:endParaRPr lang="cs-CZ" dirty="0">
              <a:solidFill>
                <a:schemeClr val="bg1"/>
              </a:solidFill>
            </a:endParaRPr>
          </a:p>
          <a:p>
            <a:pPr marL="556895" lvl="1" indent="-213995">
              <a:lnSpc>
                <a:spcPct val="150000"/>
              </a:lnSpc>
              <a:buFont typeface="Arial" panose="020B0604020202020204" pitchFamily="34" charset="0"/>
              <a:buChar char="•"/>
            </a:pPr>
            <a:r>
              <a:rPr lang="cs-CZ" dirty="0">
                <a:solidFill>
                  <a:schemeClr val="bg1"/>
                </a:solidFill>
              </a:rPr>
              <a:t>Realizované projekty v obci nad 10.000 obyvatel musí být v souladu se studií systému sídelní zeleně nebo s obdobným strategickým dokumentem pro sídelní zeleně</a:t>
            </a:r>
            <a:endParaRPr lang="cs-CZ" dirty="0">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222403"/>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lang="cs-CZ" sz="3200" b="1" i="0" u="none" strike="noStrike" kern="0" cap="none" spc="0" normalizeH="0" baseline="0" noProof="0" dirty="0">
                <a:ln>
                  <a:noFill/>
                </a:ln>
                <a:effectLst/>
                <a:uLnTx/>
                <a:uFillTx/>
                <a:latin typeface="Arial"/>
                <a:cs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a:t>
            </a:r>
            <a:r>
              <a:rPr lang="cs-CZ" sz="3200" b="1" kern="0" dirty="0">
                <a:solidFill>
                  <a:schemeClr val="bg1"/>
                </a:solidFill>
                <a:latin typeface="Arial"/>
                <a:cs typeface="Arial"/>
                <a:sym typeface="Arial"/>
              </a:rPr>
              <a:t>třídy</a:t>
            </a:r>
            <a:endParaRPr kumimoji="0" lang="cs-CZ" sz="3200" b="1" i="0" u="none" strike="noStrike" kern="0" cap="none" spc="0" normalizeH="0" baseline="0" noProof="0" dirty="0">
              <a:ln>
                <a:noFill/>
              </a:ln>
              <a:solidFill>
                <a:schemeClr val="bg1"/>
              </a:solidFill>
              <a:effectLst/>
              <a:uLnTx/>
              <a:uFillTx/>
              <a:latin typeface="Arial"/>
              <a:cs typeface="Arial"/>
              <a:sym typeface="Arial"/>
            </a:endParaRP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dirty="0">
                <a:ln>
                  <a:noFill/>
                </a:ln>
                <a:solidFill>
                  <a:schemeClr val="bg1"/>
                </a:solidFill>
                <a:effectLst/>
                <a:uLnTx/>
                <a:uFillTx/>
                <a:latin typeface="Arial"/>
                <a:cs typeface="Arial"/>
                <a:sym typeface="Arial"/>
              </a:rPr>
              <a:t>Nově požadované přílohy:</a:t>
            </a:r>
            <a:r>
              <a:rPr lang="cs-CZ" sz="1600" b="1" kern="0" dirty="0">
                <a:solidFill>
                  <a:schemeClr val="bg1"/>
                </a:solidFill>
                <a:latin typeface="Arial"/>
                <a:cs typeface="Arial"/>
                <a:sym typeface="Arial"/>
              </a:rPr>
              <a:t> </a:t>
            </a:r>
            <a:endParaRPr kumimoji="0" lang="cs-CZ" sz="1600" b="1" i="0" u="none" strike="noStrike" kern="0" cap="none" spc="0" normalizeH="0" baseline="0" noProof="0" dirty="0">
              <a:ln>
                <a:noFill/>
              </a:ln>
              <a:solidFill>
                <a:schemeClr val="bg1"/>
              </a:solidFill>
              <a:effectLst/>
              <a:uLnTx/>
              <a:uFillTx/>
              <a:latin typeface="Arial"/>
              <a:cs typeface="Arial"/>
              <a:sym typeface="Arial"/>
            </a:endParaRP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dirty="0">
              <a:ln>
                <a:noFill/>
              </a:ln>
              <a:solidFill>
                <a:schemeClr val="bg1"/>
              </a:solidFill>
              <a:effectLst/>
              <a:uLnTx/>
              <a:uFillTx/>
              <a:latin typeface="Arial"/>
              <a:cs typeface="Arial"/>
            </a:endParaRPr>
          </a:p>
          <a:p>
            <a:pPr marL="590550" lvl="1" defTabSz="914400">
              <a:lnSpc>
                <a:spcPct val="200000"/>
              </a:lnSpc>
              <a:buClr>
                <a:schemeClr val="bg1"/>
              </a:buClr>
              <a:buSzPts val="1500"/>
              <a:defRPr/>
            </a:pPr>
            <a:r>
              <a:rPr lang="cs-CZ" sz="14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https://eur-lex.europa.eu/legal-content/CS/TXT/PDF/?uri=CELEX:52021XC0916(03)&amp;from=CS</a:t>
            </a:r>
            <a:r>
              <a:rPr lang="cs-CZ" sz="1400" kern="0" dirty="0">
                <a:solidFill>
                  <a:schemeClr val="bg1"/>
                </a:solidFill>
                <a:latin typeface="Arial"/>
                <a:cs typeface="Arial"/>
                <a:sym typeface="Arial"/>
              </a:rPr>
              <a:t>)</a:t>
            </a:r>
            <a:endParaRPr lang="cs-CZ" sz="1400" kern="0" dirty="0">
              <a:solidFill>
                <a:schemeClr val="bg1"/>
              </a:solidFill>
              <a:latin typeface="Arial"/>
              <a:cs typeface="Arial"/>
            </a:endParaRPr>
          </a:p>
          <a:p>
            <a:pPr marL="914400" lvl="1" indent="-323850"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endParaRPr lang="cs-CZ" sz="1600" kern="0" dirty="0">
              <a:solidFill>
                <a:schemeClr val="bg1"/>
              </a:solidFill>
              <a:latin typeface="Arial"/>
              <a:cs typeface="Arial"/>
            </a:endParaRPr>
          </a:p>
          <a:p>
            <a:pPr marL="590550" lvl="1" defTabSz="914400">
              <a:lnSpc>
                <a:spcPct val="200000"/>
              </a:lnSpc>
              <a:buClr>
                <a:schemeClr val="bg1"/>
              </a:buClr>
              <a:buSzPts val="1500"/>
              <a:defRPr/>
            </a:pPr>
            <a:r>
              <a:rPr lang="cs-CZ" sz="1400" kern="0" dirty="0">
                <a:solidFill>
                  <a:schemeClr val="bg1"/>
                </a:solidFill>
                <a:latin typeface="Arial"/>
                <a:cs typeface="Arial"/>
                <a:sym typeface="Arial"/>
                <a:hlinkClick r:id="rId4">
                  <a:extLst>
                    <a:ext uri="{A12FA001-AC4F-418D-AE19-62706E023703}">
                      <ahyp:hlinkClr xmlns:ahyp="http://schemas.microsoft.com/office/drawing/2018/hyperlinkcolor" val="tx"/>
                    </a:ext>
                  </a:extLst>
                </a:hlinkClick>
              </a:rPr>
              <a:t>https://www.shopcdv.cz/cs/audit-bezpecnosti-pozemnich-komunikaci</a:t>
            </a:r>
            <a:endParaRPr lang="cs-CZ" sz="1400" kern="0" dirty="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endParaRPr lang="cs-CZ" sz="1600" kern="0" dirty="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339376"/>
          </a:xfrm>
          <a:prstGeom prst="rect">
            <a:avLst/>
          </a:prstGeom>
          <a:noFill/>
        </p:spPr>
        <p:txBody>
          <a:bodyPr wrap="square" lIns="91440" tIns="45720" rIns="91440" bIns="45720" anchor="t">
            <a:spAutoFit/>
          </a:bodyPr>
          <a:lstStyle/>
          <a:p>
            <a:r>
              <a:rPr lang="cs-CZ" b="1" u="sng">
                <a:solidFill>
                  <a:schemeClr val="bg1"/>
                </a:solidFill>
                <a:cs typeface="Arial"/>
              </a:rPr>
              <a:t>Mateřské školy</a:t>
            </a:r>
            <a:endParaRPr lang="cs-CZ" b="1"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Navyšování kapacit mateřských škol (MŠ) na území ORP s jejich nedostatečnou kapacitou </a:t>
            </a:r>
            <a:endParaRPr lang="cs-CZ">
              <a:solidFill>
                <a:schemeClr val="bg1"/>
              </a:solidFill>
              <a:cs typeface="Arial"/>
            </a:endParaRPr>
          </a:p>
          <a:p>
            <a:endParaRPr lang="cs-CZ" sz="1600" b="1">
              <a:solidFill>
                <a:schemeClr val="bg1"/>
              </a:solidFill>
              <a:cs typeface="Arial" panose="020B0604020202020204"/>
            </a:endParaRPr>
          </a:p>
          <a:p>
            <a:r>
              <a:rPr lang="cs-CZ" sz="1600">
                <a:solidFill>
                  <a:schemeClr val="bg1"/>
                </a:solidFill>
              </a:rPr>
              <a:t>	</a:t>
            </a:r>
            <a:r>
              <a:rPr lang="cs-CZ" sz="1600" u="sng">
                <a:solidFill>
                  <a:schemeClr val="bg1"/>
                </a:solidFill>
              </a:rPr>
              <a:t>Příklad:</a:t>
            </a:r>
            <a:r>
              <a:rPr lang="cs-CZ" sz="1600">
                <a:solidFill>
                  <a:schemeClr val="bg1"/>
                </a:solidFill>
              </a:rPr>
              <a:t> Přístavba mateřské školky, novostavba mateřské školy</a:t>
            </a:r>
            <a:endParaRPr lang="cs-CZ" sz="1600">
              <a:solidFill>
                <a:schemeClr val="bg1"/>
              </a:solidFill>
              <a:cs typeface="Arial"/>
            </a:endParaRPr>
          </a:p>
          <a:p>
            <a:pPr marL="0" lvl="0" indent="0">
              <a:buNone/>
            </a:pPr>
            <a:endParaRPr lang="cs-CZ" sz="1600" b="1">
              <a:solidFill>
                <a:schemeClr val="bg1"/>
              </a:solidFill>
            </a:endParaRPr>
          </a:p>
          <a:p>
            <a:pPr marL="285750" lvl="0" indent="-285750">
              <a:buFont typeface="Arial"/>
              <a:buChar char="•"/>
            </a:pPr>
            <a:r>
              <a:rPr lang="cs-CZ" sz="1600" b="1">
                <a:solidFill>
                  <a:schemeClr val="bg1"/>
                </a:solidFill>
              </a:rPr>
              <a:t>Zvyšování kvality podmínek v MŠ s ohledem na zajištění hygienických požadavků </a:t>
            </a:r>
            <a:r>
              <a:rPr lang="cs-CZ" sz="1600">
                <a:solidFill>
                  <a:schemeClr val="bg1"/>
                </a:solidFill>
              </a:rPr>
              <a:t>(jen pro MŠ s výjimkou od krajské hygienické stanice)</a:t>
            </a:r>
            <a:endParaRPr lang="cs-CZ" sz="1600">
              <a:solidFill>
                <a:schemeClr val="bg1"/>
              </a:solidFill>
              <a:cs typeface="Arial"/>
            </a:endParaRPr>
          </a:p>
          <a:p>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Rekonstrukce mateřské školky takovým způsobem, aby nemusela</a:t>
            </a:r>
            <a:br>
              <a:rPr lang="cs-CZ" sz="1600">
                <a:solidFill>
                  <a:schemeClr val="bg1"/>
                </a:solidFill>
              </a:rPr>
            </a:br>
            <a:r>
              <a:rPr lang="cs-CZ" sz="1600">
                <a:solidFill>
                  <a:schemeClr val="bg1"/>
                </a:solidFill>
              </a:rPr>
              <a:t>         	fungovat na základě výjimky krajské hygienické stanice</a:t>
            </a:r>
            <a:endParaRPr lang="cs-CZ" sz="1600">
              <a:solidFill>
                <a:schemeClr val="bg1"/>
              </a:solidFill>
              <a:cs typeface="Arial"/>
            </a:endParaRPr>
          </a:p>
          <a:p>
            <a:endParaRPr lang="cs-CZ" sz="170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Jsme konzultační místo pro vaše dotazy při přípravě projektů</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Pořádáme semináře pro žadatele a příjemce</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podání projektu hodnotíme a připravujeme pro ŘO IROP doporučení/nedoporučení k financování</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vydání právního aktu s vámi řešíme veškeré změny v</a:t>
            </a:r>
            <a:r>
              <a:rPr lang="cs-CZ" b="0" i="0" u="none" strike="noStrike">
                <a:solidFill>
                  <a:schemeClr val="bg1"/>
                </a:solidFill>
                <a:effectLst/>
                <a:latin typeface="Cambria" panose="02040503050406030204" pitchFamily="18" charset="0"/>
              </a:rPr>
              <a:t> </a:t>
            </a:r>
            <a:r>
              <a:rPr lang="cs-CZ" b="0" i="0" u="none" strike="noStrike">
                <a:solidFill>
                  <a:schemeClr val="bg1"/>
                </a:solidFill>
                <a:effectLst/>
                <a:latin typeface="Arial" panose="020B0604020202020204" pitchFamily="34" charset="0"/>
              </a:rPr>
              <a:t>projektu</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Administrujeme žádosti o platbu </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Kontrolujeme veřejné zakázky</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Provádíme kontrolu projektů v udržitelnosti</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b="0" i="0" u="none" strike="noStrike">
                <a:solidFill>
                  <a:schemeClr val="bg1"/>
                </a:solidFill>
                <a:effectLst/>
                <a:latin typeface="Arial" panose="020B0604020202020204" pitchFamily="34" charset="0"/>
              </a:rPr>
              <a:t>Podílíme se na nastavení nového </a:t>
            </a:r>
            <a:r>
              <a:rPr lang="cs-CZ" b="0" i="0" u="none" strike="noStrike">
                <a:solidFill>
                  <a:schemeClr val="bg1"/>
                </a:solidFill>
                <a:effectLst/>
                <a:latin typeface="Arial" panose="020B0604020202020204" pitchFamily="34" charset="0"/>
              </a:rPr>
              <a:t>období I</a:t>
            </a:r>
            <a:r>
              <a:rPr lang="pt-BR" b="0" i="0" u="none" strike="noStrike">
                <a:solidFill>
                  <a:schemeClr val="bg1"/>
                </a:solidFill>
                <a:effectLst/>
                <a:latin typeface="Arial" panose="020B0604020202020204" pitchFamily="34" charset="0"/>
              </a:rPr>
              <a:t>ROP 202</a:t>
            </a:r>
            <a:r>
              <a:rPr lang="cs-CZ" b="0" i="0" u="none" strike="noStrike">
                <a:solidFill>
                  <a:schemeClr val="bg1"/>
                </a:solidFill>
                <a:effectLst/>
                <a:latin typeface="Arial" panose="020B0604020202020204" pitchFamily="34" charset="0"/>
              </a:rPr>
              <a:t>1</a:t>
            </a:r>
            <a:r>
              <a:rPr lang="pt-BR" b="0" i="0" u="none" strike="noStrike">
                <a:solidFill>
                  <a:schemeClr val="bg1"/>
                </a:solidFill>
                <a:effectLst/>
                <a:latin typeface="Arial" panose="020B0604020202020204" pitchFamily="34" charset="0"/>
              </a:rPr>
              <a:t> - 2027</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60</a:t>
            </a:fld>
            <a:endParaRPr lang="en-US"/>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4524315"/>
          </a:xfrm>
          <a:prstGeom prst="rect">
            <a:avLst/>
          </a:prstGeom>
          <a:noFill/>
        </p:spPr>
        <p:txBody>
          <a:bodyPr wrap="square" lIns="91440" tIns="45720" rIns="91440" bIns="45720" anchor="t">
            <a:spAutoFit/>
          </a:bodyPr>
          <a:lstStyle/>
          <a:p>
            <a:r>
              <a:rPr lang="cs-CZ" b="1" u="sng" dirty="0">
                <a:solidFill>
                  <a:schemeClr val="bg1"/>
                </a:solidFill>
                <a:cs typeface="Arial"/>
              </a:rPr>
              <a:t>Základní školy </a:t>
            </a:r>
          </a:p>
          <a:p>
            <a:endParaRPr lang="cs-CZ" sz="1600" b="1" dirty="0">
              <a:solidFill>
                <a:schemeClr val="bg1"/>
              </a:solidFill>
            </a:endParaRPr>
          </a:p>
          <a:p>
            <a:pPr marL="285750" indent="-285750">
              <a:buFont typeface="Arial"/>
              <a:buChar char="•"/>
            </a:pPr>
            <a:r>
              <a:rPr lang="cs-CZ" sz="1600" b="1" dirty="0">
                <a:solidFill>
                  <a:schemeClr val="bg1"/>
                </a:solidFill>
              </a:rPr>
              <a:t>Vybudování, modernizace a vybavení odborných učeben ve vazbě na přírodní vědy, polytechnické vzdělávání, cizí jazyky, práce s digitálními technologiemi</a:t>
            </a:r>
            <a:endParaRPr lang="cs-CZ" sz="1600" dirty="0">
              <a:solidFill>
                <a:schemeClr val="bg1"/>
              </a:solidFill>
              <a:cs typeface="Arial" panose="020B0604020202020204"/>
            </a:endParaRPr>
          </a:p>
          <a:p>
            <a:pPr marL="285750" indent="-285750">
              <a:buFont typeface="Arial"/>
              <a:buChar char="•"/>
            </a:pPr>
            <a:r>
              <a:rPr lang="cs-CZ" sz="1400" dirty="0">
                <a:solidFill>
                  <a:schemeClr val="bg1"/>
                </a:solidFill>
                <a:ea typeface="+mn-lt"/>
                <a:cs typeface="+mn-lt"/>
              </a:rPr>
              <a:t>     </a:t>
            </a:r>
            <a:endParaRPr lang="cs-CZ" sz="1400" dirty="0">
              <a:solidFill>
                <a:schemeClr val="bg1"/>
              </a:solidFill>
              <a:cs typeface="Arial"/>
            </a:endParaRPr>
          </a:p>
          <a:p>
            <a:pPr marL="285750" indent="-285750">
              <a:buFont typeface="Arial"/>
              <a:buChar char="•"/>
            </a:pPr>
            <a:r>
              <a:rPr lang="cs-CZ" sz="1600" b="1" dirty="0">
                <a:solidFill>
                  <a:schemeClr val="bg1"/>
                </a:solidFill>
              </a:rPr>
              <a:t>Budování vnitřní konektivity škol</a:t>
            </a:r>
            <a:endParaRPr lang="cs-CZ" sz="1600"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Budování zázemí pro školní družiny a školní kluby</a:t>
            </a:r>
            <a:endParaRPr lang="cs-CZ" sz="1600" dirty="0">
              <a:solidFill>
                <a:schemeClr val="bg1"/>
              </a:solidFill>
              <a:cs typeface="Arial"/>
            </a:endParaRPr>
          </a:p>
          <a:p>
            <a:pPr marL="285750" indent="-285750">
              <a:buFont typeface="Arial"/>
              <a:buChar char="•"/>
            </a:pPr>
            <a:endParaRPr lang="cs-CZ" sz="1600" b="1" dirty="0">
              <a:solidFill>
                <a:schemeClr val="bg1"/>
              </a:solidFill>
              <a:cs typeface="Arial"/>
            </a:endParaRPr>
          </a:p>
          <a:p>
            <a:pPr marL="285750" indent="-285750">
              <a:buFont typeface="Arial"/>
              <a:buChar char="•"/>
            </a:pPr>
            <a:r>
              <a:rPr lang="cs-CZ" sz="1600" b="1" dirty="0">
                <a:solidFill>
                  <a:schemeClr val="bg1"/>
                </a:solidFill>
                <a:cs typeface="Arial"/>
              </a:rPr>
              <a:t>Doprovodná část projektu - budování a modernizace </a:t>
            </a:r>
            <a:r>
              <a:rPr lang="cs-CZ" sz="1600" dirty="0">
                <a:solidFill>
                  <a:schemeClr val="bg1"/>
                </a:solidFill>
                <a:ea typeface="+mn-lt"/>
                <a:cs typeface="+mn-lt"/>
              </a:rPr>
              <a:t>zázemí pro školská porad. pracoviště, zázemí pro žáky se speciálními </a:t>
            </a:r>
            <a:r>
              <a:rPr lang="cs-CZ" sz="1600" dirty="0" err="1">
                <a:solidFill>
                  <a:schemeClr val="bg1"/>
                </a:solidFill>
                <a:ea typeface="+mn-lt"/>
                <a:cs typeface="+mn-lt"/>
              </a:rPr>
              <a:t>vzděl</a:t>
            </a:r>
            <a:r>
              <a:rPr lang="cs-CZ" sz="1600" dirty="0">
                <a:solidFill>
                  <a:schemeClr val="bg1"/>
                </a:solidFill>
                <a:ea typeface="+mn-lt"/>
                <a:cs typeface="+mn-lt"/>
              </a:rPr>
              <a:t>. potřebami, pedagogické pracovníky, komunitní aktivity při ZŠ</a:t>
            </a:r>
            <a:endParaRPr lang="cs-CZ" sz="1600" b="1" dirty="0">
              <a:solidFill>
                <a:schemeClr val="bg1"/>
              </a:solidFill>
              <a:cs typeface="Arial"/>
            </a:endParaRPr>
          </a:p>
          <a:p>
            <a:endParaRPr lang="cs-CZ" sz="1600" dirty="0">
              <a:solidFill>
                <a:schemeClr val="bg1"/>
              </a:solidFill>
              <a:cs typeface="Arial"/>
            </a:endParaRPr>
          </a:p>
          <a:p>
            <a:r>
              <a:rPr lang="cs-CZ" sz="1600" dirty="0">
                <a:solidFill>
                  <a:schemeClr val="bg1"/>
                </a:solidFill>
                <a:cs typeface="Arial"/>
              </a:rPr>
              <a:t>     </a:t>
            </a:r>
            <a:r>
              <a:rPr lang="cs-CZ" sz="1600" u="sng" dirty="0">
                <a:solidFill>
                  <a:schemeClr val="bg1"/>
                </a:solidFill>
                <a:ea typeface="+mn-lt"/>
                <a:cs typeface="+mn-lt"/>
              </a:rPr>
              <a:t>Příklad:</a:t>
            </a:r>
            <a:r>
              <a:rPr lang="cs-CZ" sz="1600" dirty="0">
                <a:solidFill>
                  <a:schemeClr val="bg1"/>
                </a:solidFill>
                <a:ea typeface="+mn-lt"/>
                <a:cs typeface="+mn-lt"/>
              </a:rPr>
              <a:t> Přístavba ZŠ – učebna fyziky a chemie; modernizace prostor školní</a:t>
            </a:r>
            <a:br>
              <a:rPr lang="cs-CZ" sz="1600" dirty="0">
                <a:ea typeface="+mn-lt"/>
                <a:cs typeface="+mn-lt"/>
              </a:rPr>
            </a:br>
            <a:r>
              <a:rPr lang="cs-CZ" sz="1600" dirty="0">
                <a:solidFill>
                  <a:schemeClr val="bg1"/>
                </a:solidFill>
                <a:ea typeface="+mn-lt"/>
                <a:cs typeface="+mn-lt"/>
              </a:rPr>
              <a:t>                 družiny; rozvod a zabezpečení internetu v budově školy; sportovní hřiště </a:t>
            </a:r>
          </a:p>
          <a:p>
            <a:endParaRPr lang="cs-CZ" sz="1600" dirty="0">
              <a:solidFill>
                <a:schemeClr val="bg1"/>
              </a:solidFill>
              <a:ea typeface="+mn-lt"/>
              <a:cs typeface="+mn-lt"/>
            </a:endParaRPr>
          </a:p>
          <a:p>
            <a:endParaRPr lang="cs-CZ" sz="1600" dirty="0">
              <a:solidFill>
                <a:schemeClr val="bg1"/>
              </a:solidFill>
              <a:cs typeface="Arial"/>
            </a:endParaRPr>
          </a:p>
          <a:p>
            <a:endParaRPr lang="cs-CZ" sz="1600" dirty="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031873"/>
          </a:xfrm>
          <a:prstGeom prst="rect">
            <a:avLst/>
          </a:prstGeom>
          <a:noFill/>
        </p:spPr>
        <p:txBody>
          <a:bodyPr wrap="square" lIns="91440" tIns="45720" rIns="91440" bIns="45720" anchor="t">
            <a:spAutoFit/>
          </a:bodyPr>
          <a:lstStyle/>
          <a:p>
            <a:r>
              <a:rPr lang="cs-CZ" sz="1600" b="1" u="sng" dirty="0">
                <a:solidFill>
                  <a:schemeClr val="bg1"/>
                </a:solidFill>
              </a:rPr>
              <a:t>Střední a vyšší odborné školy, konzervatoře</a:t>
            </a:r>
            <a:endParaRPr lang="cs-CZ" u="sng" dirty="0">
              <a:solidFill>
                <a:schemeClr val="bg1"/>
              </a:solidFill>
            </a:endParaRPr>
          </a:p>
          <a:p>
            <a:endParaRPr lang="cs-CZ" sz="1600" b="1" dirty="0">
              <a:solidFill>
                <a:schemeClr val="bg1"/>
              </a:solidFill>
            </a:endParaRPr>
          </a:p>
          <a:p>
            <a:pPr marL="285750" indent="-285750">
              <a:buFont typeface="Arial"/>
              <a:buChar char="•"/>
            </a:pPr>
            <a:r>
              <a:rPr lang="cs-CZ" sz="1600" b="1" dirty="0">
                <a:solidFill>
                  <a:schemeClr val="bg1"/>
                </a:solidFill>
              </a:rPr>
              <a:t>Vybudování, modernizace a vybavení odborné učebny ve vazbě na odborné předměty (cizí jazyky, přírodní vědy, polytechnické obory, digitální technologie)</a:t>
            </a:r>
            <a:endParaRPr lang="cs-CZ" b="1"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Budování vnitřní konektivity školy</a:t>
            </a:r>
            <a:endParaRPr lang="cs-CZ" b="1"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Budování zázemí školních klubů u víceletých gymnázií</a:t>
            </a:r>
            <a:endParaRPr lang="cs-CZ" b="1"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Doprovodná část projektu</a:t>
            </a:r>
            <a:r>
              <a:rPr lang="cs-CZ" sz="1600" dirty="0">
                <a:solidFill>
                  <a:schemeClr val="bg1"/>
                </a:solidFill>
              </a:rPr>
              <a:t> - budování a modernizace zázemí pro školská porad. pracoviště, komunitní aktivity při SŠ/VOŠ 	</a:t>
            </a:r>
            <a:endParaRPr lang="cs-CZ" dirty="0">
              <a:solidFill>
                <a:schemeClr val="bg1"/>
              </a:solidFill>
              <a:cs typeface="Arial"/>
            </a:endParaRPr>
          </a:p>
          <a:p>
            <a:r>
              <a:rPr lang="cs-CZ" sz="1600" dirty="0">
                <a:solidFill>
                  <a:schemeClr val="bg1"/>
                </a:solidFill>
              </a:rPr>
              <a:t>	</a:t>
            </a:r>
          </a:p>
          <a:p>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a:t>
            </a:r>
            <a:br>
              <a:rPr lang="cs-CZ" sz="1600" dirty="0">
                <a:solidFill>
                  <a:schemeClr val="bg1"/>
                </a:solidFill>
              </a:rPr>
            </a:br>
            <a:r>
              <a:rPr lang="cs-CZ" sz="1600" dirty="0">
                <a:solidFill>
                  <a:schemeClr val="bg1"/>
                </a:solidFill>
              </a:rPr>
              <a:t>     rozvod a zabezpečení internetu v budově školy</a:t>
            </a:r>
            <a:endParaRPr lang="cs-CZ" sz="1600" dirty="0">
              <a:solidFill>
                <a:schemeClr val="bg1"/>
              </a:solidFill>
              <a:cs typeface="Arial"/>
            </a:endParaRPr>
          </a:p>
          <a:p>
            <a:endParaRPr lang="cs-CZ" sz="1600" dirty="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4884" y="2068297"/>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62</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rgbClr val="FFFFFF"/>
                </a:solidFill>
                <a:cs typeface="Segoe UI"/>
              </a:rPr>
              <a:t>Zájmové, neformální a celoživotní vzdělávání</a:t>
            </a:r>
            <a:endParaRPr lang="cs-CZ"/>
          </a:p>
          <a:p>
            <a:endParaRPr lang="cs-CZ">
              <a:solidFill>
                <a:srgbClr val="FFFFFF"/>
              </a:solidFill>
              <a:cs typeface="Segoe UI"/>
            </a:endParaRPr>
          </a:p>
          <a:p>
            <a:pPr marL="285750" indent="-285750">
              <a:buFont typeface="Arial"/>
              <a:buChar char="•"/>
            </a:pPr>
            <a:r>
              <a:rPr lang="cs-CZ">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a:cs typeface="Segoe UI"/>
            </a:endParaRPr>
          </a:p>
          <a:p>
            <a:r>
              <a:rPr lang="cs-CZ" sz="1400" i="1">
                <a:solidFill>
                  <a:srgbClr val="FFFFFF"/>
                </a:solidFill>
                <a:cs typeface="Segoe UI"/>
              </a:rPr>
              <a:t>     (není určeno pro MŠ, ZŠ, SŠ/VOŠ, konzervatoře, školy dle § 16 odst. 9 školského zákona)</a:t>
            </a:r>
          </a:p>
          <a:p>
            <a:endParaRPr lang="cs-CZ" u="sng">
              <a:solidFill>
                <a:srgbClr val="FFFFFF"/>
              </a:solidFill>
              <a:cs typeface="Segoe UI"/>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Technické dílny domu dětí a mládeže</a:t>
            </a:r>
            <a:r>
              <a:rPr lang="cs-CZ">
                <a:cs typeface="Segoe UI"/>
              </a:rPr>
              <a:t>​</a:t>
            </a:r>
            <a:endParaRPr lang="cs-CZ">
              <a:solidFill>
                <a:srgbClr val="FFFFFF"/>
              </a:solidFill>
              <a:cs typeface="Segoe UI"/>
            </a:endParaRPr>
          </a:p>
          <a:p>
            <a:r>
              <a:rPr lang="cs-CZ">
                <a:cs typeface="Segoe UI"/>
              </a:rPr>
              <a:t>​</a:t>
            </a:r>
          </a:p>
          <a:p>
            <a:r>
              <a:rPr lang="cs-CZ" b="1">
                <a:solidFill>
                  <a:srgbClr val="FFFFFF"/>
                </a:solidFill>
                <a:cs typeface="Segoe UI"/>
              </a:rPr>
              <a:t>Školská poradenská zařízení, speciální školy a střediska výchovné péče </a:t>
            </a:r>
          </a:p>
          <a:p>
            <a:pPr marL="285750" indent="-285750">
              <a:buFont typeface="Arial"/>
              <a:buChar char="•"/>
            </a:pPr>
            <a:r>
              <a:rPr lang="cs-CZ">
                <a:solidFill>
                  <a:srgbClr val="FFFFFF"/>
                </a:solidFill>
                <a:cs typeface="Segoe UI"/>
              </a:rPr>
              <a:t> Vybudování, úpravy zázemí</a:t>
            </a:r>
            <a:r>
              <a:rPr lang="cs-CZ">
                <a:cs typeface="Segoe UI"/>
              </a:rPr>
              <a:t>​</a:t>
            </a:r>
            <a:endParaRPr lang="cs-CZ">
              <a:cs typeface="Arial" panose="020B0604020202020204"/>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Modernizace střediska výchovné péče za účelem </a:t>
            </a:r>
            <a:br>
              <a:rPr lang="cs-CZ">
                <a:solidFill>
                  <a:srgbClr val="FFFFFF"/>
                </a:solidFill>
                <a:cs typeface="Segoe UI"/>
              </a:rPr>
            </a:br>
            <a:r>
              <a:rPr lang="cs-CZ">
                <a:solidFill>
                  <a:srgbClr val="FFFFFF"/>
                </a:solidFill>
                <a:cs typeface="Segoe UI"/>
              </a:rPr>
              <a:t>                  předcházení vzniku a rozvoje negativních projevů chování dětí</a:t>
            </a:r>
            <a:r>
              <a:rPr lang="cs-CZ">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085" y="1771523"/>
            <a:ext cx="441483" cy="441483"/>
          </a:xfrm>
          <a:prstGeom prst="rect">
            <a:avLst/>
          </a:prstGeom>
        </p:spPr>
      </p:pic>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356" y="4491554"/>
            <a:ext cx="441482" cy="441482"/>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369383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600" b="0" i="0" u="none" strike="noStrike" kern="0" cap="none" spc="0" normalizeH="0" baseline="0" noProof="0" dirty="0">
                <a:ln>
                  <a:noFill/>
                </a:ln>
                <a:solidFill>
                  <a:schemeClr val="bg1"/>
                </a:solidFill>
                <a:effectLst/>
                <a:uLnTx/>
                <a:uFillTx/>
                <a:latin typeface="Arial"/>
                <a:cs typeface="Arial"/>
                <a:sym typeface="Arial"/>
              </a:rPr>
            </a:br>
            <a:r>
              <a:rPr kumimoji="0" lang="cs-CZ" sz="16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600">
                <a:solidFill>
                  <a:schemeClr val="bg1"/>
                </a:solidFill>
              </a:rPr>
              <a:t>U individuálních výzev na „navyšování  kapacit mateřských škol“ bude závazný při vyhlášení výzvy materiál MŠMT s názvem </a:t>
            </a:r>
            <a:r>
              <a:rPr lang="cs-CZ" sz="1600" b="1">
                <a:solidFill>
                  <a:schemeClr val="accent1">
                    <a:lumMod val="60000"/>
                    <a:lumOff val="40000"/>
                  </a:schemeClr>
                </a:solidFill>
              </a:rPr>
              <a:t>„</a:t>
            </a:r>
            <a:r>
              <a:rPr lang="cs-CZ" sz="1600" b="1">
                <a:solidFill>
                  <a:schemeClr val="accent1">
                    <a:lumMod val="60000"/>
                    <a:lumOff val="40000"/>
                  </a:schemeClr>
                </a:solidFill>
                <a:hlinkClick r:id="rId3">
                  <a:extLst>
                    <a:ext uri="{A12FA001-AC4F-418D-AE19-62706E023703}">
                      <ahyp:hlinkClr xmlns:ahyp="http://schemas.microsoft.com/office/drawing/2018/hyperlinkcolor" val="tx"/>
                    </a:ext>
                  </a:extLst>
                </a:hlinkClick>
              </a:rPr>
              <a:t>Demografická predikce pro oblast kapacit MŠ</a:t>
            </a:r>
            <a:r>
              <a:rPr lang="cs-CZ" sz="1600" b="1">
                <a:solidFill>
                  <a:schemeClr val="accent1">
                    <a:lumMod val="60000"/>
                    <a:lumOff val="40000"/>
                  </a:schemeClr>
                </a:solidFill>
              </a:rPr>
              <a:t>“</a:t>
            </a:r>
            <a:r>
              <a:rPr lang="cs-CZ" sz="1600">
                <a:solidFill>
                  <a:schemeClr val="bg1"/>
                </a:solidFill>
              </a:rPr>
              <a:t>; podpořeny budou ORP se skóre rizika 6 a vyšší</a:t>
            </a:r>
          </a:p>
          <a:p>
            <a:pPr marL="213995" indent="-213995">
              <a:lnSpc>
                <a:spcPct val="150000"/>
              </a:lnSpc>
              <a:buFont typeface="Arial" panose="020B0604020202020204" pitchFamily="34" charset="0"/>
              <a:buChar char="•"/>
            </a:pPr>
            <a:r>
              <a:rPr lang="cs-CZ" sz="1600">
                <a:solidFill>
                  <a:schemeClr val="bg1"/>
                </a:solidFill>
              </a:rPr>
              <a:t>Parametry pro bezbariérovost škol by měly být shodné s obdobím 2014–2020</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1905" y="3634064"/>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1905" y="418331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nSpc>
                <a:spcPts val="3100"/>
              </a:lnSpc>
            </a:pPr>
            <a:r>
              <a:rPr lang="cs-CZ" b="1">
                <a:solidFill>
                  <a:schemeClr val="bg1"/>
                </a:solidFill>
                <a:cs typeface="Arial" panose="020B0604020202020204"/>
              </a:rPr>
              <a:t>Infrastruktura sociálních služeb</a:t>
            </a:r>
          </a:p>
          <a:p>
            <a:pPr marL="213995" indent="-213995">
              <a:lnSpc>
                <a:spcPts val="3100"/>
              </a:lnSpc>
              <a:buFont typeface="Arial" pitchFamily="34" charset="0"/>
              <a:buChar char="•"/>
            </a:pPr>
            <a:r>
              <a:rPr lang="cs-CZ" sz="1600">
                <a:solidFill>
                  <a:schemeClr val="bg1"/>
                </a:solidFill>
              </a:rPr>
              <a:t>Soulad  projektu s Národní strategií rozvoje sociálních služeb</a:t>
            </a:r>
            <a:endParaRPr lang="cs-CZ">
              <a:solidFill>
                <a:schemeClr val="bg1"/>
              </a:solidFill>
            </a:endParaRPr>
          </a:p>
          <a:p>
            <a:pPr marL="213995" indent="-213995">
              <a:lnSpc>
                <a:spcPts val="3100"/>
              </a:lnSpc>
              <a:buFont typeface="Arial" pitchFamily="34" charset="0"/>
              <a:buChar char="•"/>
            </a:pPr>
            <a:r>
              <a:rPr lang="cs-CZ" sz="1600">
                <a:solidFill>
                  <a:schemeClr val="bg1"/>
                </a:solidFill>
              </a:rPr>
              <a:t>Soulad projektu se </a:t>
            </a:r>
            <a:r>
              <a:rPr lang="cs-CZ" sz="160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a:solidFill>
                <a:schemeClr val="bg1"/>
              </a:solidFill>
              <a:cs typeface="Arial"/>
            </a:endParaRPr>
          </a:p>
          <a:p>
            <a:pPr marL="213995" indent="-213995">
              <a:lnSpc>
                <a:spcPts val="3100"/>
              </a:lnSpc>
              <a:buFont typeface="Arial" pitchFamily="34" charset="0"/>
              <a:buChar char="•"/>
            </a:pPr>
            <a:r>
              <a:rPr lang="cs-CZ" sz="1600">
                <a:solidFill>
                  <a:schemeClr val="bg1"/>
                </a:solidFill>
                <a:cs typeface="Arial"/>
              </a:rPr>
              <a:t>K projektu bylo doloženo souhlasné stanovisko subjektu, který vydal komunitní/krajský střednědobý plán rozvoje sociálních služeb</a:t>
            </a:r>
          </a:p>
          <a:p>
            <a:pPr marL="213995" indent="-213995">
              <a:lnSpc>
                <a:spcPts val="3100"/>
              </a:lnSpc>
              <a:buFont typeface="Arial" pitchFamily="34" charset="0"/>
              <a:buChar char="•"/>
            </a:pPr>
            <a:r>
              <a:rPr lang="cs-CZ" sz="1600">
                <a:solidFill>
                  <a:schemeClr val="bg1"/>
                </a:solidFill>
                <a:cs typeface="Arial"/>
              </a:rPr>
              <a:t>Projekt má vazbu na schválený strategický dokument obce zpracovaný dle metodiky KPSVL+</a:t>
            </a:r>
          </a:p>
          <a:p>
            <a:pPr>
              <a:lnSpc>
                <a:spcPts val="3100"/>
              </a:lnSpc>
            </a:pPr>
            <a:r>
              <a:rPr lang="cs-CZ" sz="1600" i="1">
                <a:solidFill>
                  <a:schemeClr val="bg1"/>
                </a:solidFill>
                <a:cs typeface="Arial"/>
              </a:rPr>
              <a:t>(Zdroj inspirace výzva č. 101 IROP 1)</a:t>
            </a:r>
          </a:p>
          <a:p>
            <a:pPr>
              <a:lnSpc>
                <a:spcPts val="31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fld id="{4000C4B2-41BC-D741-8B94-B76DB6967C01}" type="slidenum">
              <a:rPr lang="en-US" dirty="0" smtClean="0"/>
              <a:pPr/>
              <a:t>69</a:t>
            </a:fld>
            <a:endParaRPr lang="en-US"/>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Deinstitucionalizace sociálních služeb</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Soulad s Národní strategií rozvoje sociálních služeb 2016 – 2025</a:t>
            </a:r>
          </a:p>
          <a:p>
            <a:pPr marL="285750" indent="-285750">
              <a:lnSpc>
                <a:spcPct val="150000"/>
              </a:lnSpc>
              <a:buFont typeface="Arial"/>
              <a:buChar char="•"/>
            </a:pPr>
            <a:r>
              <a:rPr lang="cs-CZ" sz="1600">
                <a:solidFill>
                  <a:schemeClr val="bg1"/>
                </a:solidFill>
                <a:cs typeface="Arial"/>
              </a:rPr>
              <a:t>Soulad s komunitním plánem nebo s krajským střednědobým plánem rozvoje sociálních služeb</a:t>
            </a:r>
          </a:p>
          <a:p>
            <a:pPr marL="285750" indent="-285750">
              <a:lnSpc>
                <a:spcPct val="150000"/>
              </a:lnSpc>
              <a:buFont typeface="Arial"/>
              <a:buChar char="•"/>
            </a:pPr>
            <a:r>
              <a:rPr lang="cs-CZ" sz="1600">
                <a:solidFill>
                  <a:schemeClr val="bg1"/>
                </a:solidFill>
                <a:ea typeface="+mn-lt"/>
                <a:cs typeface="+mn-lt"/>
              </a:rPr>
              <a:t>K projektu bylo doloženo souhlasné stanovisko subjektu, který vydal komunitní/krajský střednědobý plán rozvoje sociálních služeb</a:t>
            </a:r>
          </a:p>
          <a:p>
            <a:pPr marL="285750" indent="-285750">
              <a:lnSpc>
                <a:spcPct val="150000"/>
              </a:lnSpc>
              <a:buFont typeface="Arial"/>
              <a:buChar char="•"/>
            </a:pPr>
            <a:r>
              <a:rPr lang="cs-CZ" sz="1600">
                <a:solidFill>
                  <a:schemeClr val="bg1"/>
                </a:solidFill>
                <a:cs typeface="Arial"/>
              </a:rPr>
              <a:t>Deinstitucionalizace má schválený transformační plán</a:t>
            </a:r>
          </a:p>
          <a:p>
            <a:pPr marL="285750" indent="-285750">
              <a:lnSpc>
                <a:spcPct val="150000"/>
              </a:lnSpc>
              <a:buFont typeface="Arial"/>
              <a:buChar char="•"/>
            </a:pPr>
            <a:r>
              <a:rPr lang="cs-CZ" sz="1600">
                <a:solidFill>
                  <a:schemeClr val="bg1"/>
                </a:solidFill>
                <a:cs typeface="Arial"/>
              </a:rPr>
              <a:t>Soulad s Regionálním akčním plánem</a:t>
            </a:r>
          </a:p>
          <a:p>
            <a:pPr marL="285750" indent="-285750">
              <a:lnSpc>
                <a:spcPct val="150000"/>
              </a:lnSpc>
              <a:buFont typeface="Arial"/>
              <a:buChar char="•"/>
            </a:pPr>
            <a:r>
              <a:rPr lang="cs-CZ" sz="1600">
                <a:solidFill>
                  <a:schemeClr val="bg1"/>
                </a:solidFill>
                <a:cs typeface="Arial"/>
              </a:rPr>
              <a:t>Projekt má souhlasné stanovisko MPSV</a:t>
            </a:r>
          </a:p>
          <a:p>
            <a:pPr>
              <a:lnSpc>
                <a:spcPct val="150000"/>
              </a:lnSpc>
            </a:pPr>
            <a:r>
              <a:rPr lang="cs-CZ" sz="1600" i="1">
                <a:solidFill>
                  <a:schemeClr val="bg1"/>
                </a:solidFill>
                <a:cs typeface="Arial"/>
              </a:rPr>
              <a:t>(Zdroj inspirace výzva č. 77 z IROP 1)</a:t>
            </a:r>
          </a:p>
          <a:p>
            <a:pPr>
              <a:lnSpc>
                <a:spcPct val="150000"/>
              </a:lnSpc>
            </a:pPr>
            <a:endParaRPr lang="cs-CZ" sz="1600">
              <a:solidFill>
                <a:schemeClr val="bg1"/>
              </a:solidFill>
              <a:cs typeface="Arial"/>
            </a:endParaRP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pic>
        <p:nvPicPr>
          <p:cNvPr id="2" name="Obrázek 1">
            <a:extLst>
              <a:ext uri="{FF2B5EF4-FFF2-40B4-BE49-F238E27FC236}">
                <a16:creationId xmlns:a16="http://schemas.microsoft.com/office/drawing/2014/main" id="{D1DC9985-CAB4-4867-98FF-1D4A593A56D3}"/>
              </a:ext>
            </a:extLst>
          </p:cNvPr>
          <p:cNvPicPr>
            <a:picLocks noChangeAspect="1"/>
          </p:cNvPicPr>
          <p:nvPr/>
        </p:nvPicPr>
        <p:blipFill>
          <a:blip r:embed="rId2"/>
          <a:stretch>
            <a:fillRect/>
          </a:stretch>
        </p:blipFill>
        <p:spPr>
          <a:xfrm>
            <a:off x="160564" y="1675906"/>
            <a:ext cx="8822871" cy="4334277"/>
          </a:xfrm>
          <a:prstGeom prst="rect">
            <a:avLst/>
          </a:prstGeom>
        </p:spPr>
      </p:pic>
    </p:spTree>
    <p:extLst>
      <p:ext uri="{BB962C8B-B14F-4D97-AF65-F5344CB8AC3E}">
        <p14:creationId xmlns:p14="http://schemas.microsoft.com/office/powerpoint/2010/main" val="36554043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70</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Sociální bydlení</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Souhlas obce s realizací projektu sociálního bydlení osvědčující také budoucí spolupráci obce se žadatelem</a:t>
            </a:r>
          </a:p>
          <a:p>
            <a:pPr marL="285750" indent="-285750">
              <a:lnSpc>
                <a:spcPct val="150000"/>
              </a:lnSpc>
              <a:buFont typeface="Arial"/>
              <a:buChar char="•"/>
            </a:pPr>
            <a:r>
              <a:rPr lang="cs-CZ" sz="1600">
                <a:solidFill>
                  <a:schemeClr val="bg1"/>
                </a:solidFill>
                <a:cs typeface="Arial"/>
              </a:rPr>
              <a:t>Projekt splňuje parametry SB v IROP:</a:t>
            </a:r>
          </a:p>
          <a:p>
            <a:pPr>
              <a:lnSpc>
                <a:spcPct val="150000"/>
              </a:lnSpc>
            </a:pPr>
            <a:r>
              <a:rPr lang="cs-CZ" sz="1600">
                <a:solidFill>
                  <a:schemeClr val="bg1"/>
                </a:solidFill>
                <a:cs typeface="Arial"/>
              </a:rPr>
              <a:t>- stavebně technické parametry dané stavebními předpisy</a:t>
            </a:r>
          </a:p>
          <a:p>
            <a:pPr>
              <a:lnSpc>
                <a:spcPct val="150000"/>
              </a:lnSpc>
            </a:pPr>
            <a:r>
              <a:rPr lang="cs-CZ" sz="1600">
                <a:solidFill>
                  <a:schemeClr val="bg1"/>
                </a:solidFill>
                <a:cs typeface="Arial"/>
              </a:rPr>
              <a:t>- umístění v lokalitě s dostupným občanským vybavením, s dostupností veřejné dopravy</a:t>
            </a:r>
          </a:p>
          <a:p>
            <a:pPr>
              <a:lnSpc>
                <a:spcPct val="150000"/>
              </a:lnSpc>
            </a:pPr>
            <a:r>
              <a:rPr lang="cs-CZ" sz="1600">
                <a:solidFill>
                  <a:schemeClr val="bg1"/>
                </a:solidFill>
                <a:cs typeface="Arial"/>
              </a:rPr>
              <a:t>- určeno osobám v bytové nouzi dle typologie ETHOS</a:t>
            </a:r>
          </a:p>
          <a:p>
            <a:pPr>
              <a:lnSpc>
                <a:spcPct val="150000"/>
              </a:lnSpc>
            </a:pPr>
            <a:r>
              <a:rPr lang="cs-CZ" sz="1600">
                <a:solidFill>
                  <a:schemeClr val="bg1"/>
                </a:solidFill>
                <a:cs typeface="Arial"/>
              </a:rPr>
              <a:t>- pořizovací náklady nesmí přesáhnout limit stanovený ve výzvě</a:t>
            </a:r>
          </a:p>
          <a:p>
            <a:pPr>
              <a:lnSpc>
                <a:spcPct val="150000"/>
              </a:lnSpc>
            </a:pPr>
            <a:r>
              <a:rPr lang="cs-CZ" sz="1600" i="1">
                <a:solidFill>
                  <a:schemeClr val="bg1"/>
                </a:solidFill>
                <a:cs typeface="Arial"/>
              </a:rPr>
              <a:t>(Zdroj inspirace výzva č. 79 IROP 1)</a:t>
            </a: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IROP II bude možné u SB uzavřít nájemní smlouvu i s osobou 65 +</a:t>
            </a: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ts val="2200"/>
              </a:lnSpc>
              <a:buFont typeface="Arial" pitchFamily="34" charset="0"/>
              <a:buChar char="•"/>
            </a:pPr>
            <a:r>
              <a:rPr lang="cs-CZ" sz="1600">
                <a:solidFill>
                  <a:schemeClr val="bg1"/>
                </a:solidFill>
                <a:cs typeface="Arial"/>
              </a:rPr>
              <a:t>U projektu sociálního bydlení 20-letá udržitelnost </a:t>
            </a: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Sociálně zdravotní služby nelze podpořit v SC 4.2 (jedná se o rozdílné SC, ale je možné rozdělit do dvou projektů)</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případě pobytových služeb péče spojených se zázemím pro ambulantní či terénní služby je zatím dohoda, že by se vše platilo z NPO.</a:t>
            </a:r>
          </a:p>
          <a:p>
            <a:pPr>
              <a:lnSpc>
                <a:spcPts val="2200"/>
              </a:lnSpc>
            </a:pPr>
            <a:endParaRPr lang="cs-CZ" sz="1600">
              <a:solidFill>
                <a:schemeClr val="bg1"/>
              </a:solidFill>
              <a:cs typeface="Arial" panose="020B0604020202020204"/>
            </a:endParaRPr>
          </a:p>
          <a:p>
            <a:pPr marL="213995" indent="-213995">
              <a:lnSpc>
                <a:spcPts val="2200"/>
              </a:lnSpc>
              <a:buFont typeface="Arial" pitchFamily="34" charset="0"/>
              <a:buChar char="•"/>
            </a:pPr>
            <a:r>
              <a:rPr lang="cs-CZ" sz="1600">
                <a:solidFill>
                  <a:schemeClr val="bg1"/>
                </a:solidFill>
              </a:rPr>
              <a:t>Deinstitucionalizace (DI) – EK podmiňuje schválením Akčního plánu DI Vládou ČR – bude cca červen až září, pak mohou být vyhlášeny výzvy v IROP na DI</a:t>
            </a:r>
            <a:endParaRPr lang="cs-CZ" sz="1600">
              <a:solidFill>
                <a:schemeClr val="bg1"/>
              </a:solidFill>
              <a:cs typeface="Aria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Rozdělení alokace na služby a DI – pro DI je částka v KČ zafixovaná v RAP, zbývající alokace na služby se přepočítává podle aktuálního kurzu</a:t>
            </a:r>
            <a:endParaRPr lang="cs-CZ" sz="1600">
              <a:solidFill>
                <a:schemeClr val="bg1"/>
              </a:solidFill>
              <a:cs typeface="Arial"/>
            </a:endParaRPr>
          </a:p>
          <a:p>
            <a:pPr>
              <a:lnSpc>
                <a:spcPts val="2200"/>
              </a:lnSpc>
            </a:pPr>
            <a:endParaRPr lang="cs-CZ" sz="1600">
              <a:solidFill>
                <a:schemeClr val="bg1"/>
              </a:solidFill>
              <a:cs typeface="Arial"/>
            </a:endParaRPr>
          </a:p>
          <a:p>
            <a:pPr marL="285750" indent="-285750">
              <a:lnSpc>
                <a:spcPts val="2200"/>
              </a:lnSpc>
              <a:buFont typeface="Arial"/>
              <a:buChar char="•"/>
            </a:pP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73</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buFont typeface="Arial"/>
              <a:buChar char="•"/>
            </a:pPr>
            <a:r>
              <a:rPr lang="cs-CZ" sz="1600" dirty="0">
                <a:solidFill>
                  <a:schemeClr val="bg1"/>
                </a:solidFill>
                <a:ea typeface="+mn-lt"/>
                <a:cs typeface="+mn-lt"/>
              </a:rPr>
              <a:t>Nově mohou žádat do SB i kraje</a:t>
            </a:r>
            <a:endParaRPr lang="cs-CZ" dirty="0">
              <a:solidFill>
                <a:schemeClr val="bg1"/>
              </a:solidFill>
              <a:cs typeface="Arial" panose="020B0604020202020204"/>
            </a:endParaRP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Bude způsobilé i pořízení nezbytně nutného nábytku do SB</a:t>
            </a: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Není možné podpořit projekt, jehož realizací by se stávající nájemci stali podporovanou cílovou skupinou</a:t>
            </a: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Předmětem jednání je případné snížení maximálního počtu sociálních bytů v bytovém domě (nyní 12 bytů a podíl 20 % z dalších bytů)</a:t>
            </a: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dirty="0">
              <a:solidFill>
                <a:schemeClr val="bg1"/>
              </a:solidFill>
              <a:cs typeface="Arial" panose="020B0604020202020204"/>
            </a:endParaRPr>
          </a:p>
          <a:p>
            <a:pPr marL="285750" indent="-285750">
              <a:lnSpc>
                <a:spcPts val="2200"/>
              </a:lnSpc>
              <a:buFont typeface="Arial"/>
              <a:buChar char="•"/>
            </a:pPr>
            <a:endParaRPr lang="cs-CZ" sz="1600" dirty="0">
              <a:solidFill>
                <a:schemeClr val="bg1"/>
              </a:solidFill>
              <a:cs typeface="Arial" panose="020B0604020202020204"/>
            </a:endParaRPr>
          </a:p>
          <a:p>
            <a:pPr marL="213995" indent="-213995">
              <a:lnSpc>
                <a:spcPct val="150000"/>
              </a:lnSpc>
            </a:pPr>
            <a:endParaRPr lang="cs-CZ" sz="1600" dirty="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a:solidFill>
                  <a:schemeClr val="bg1"/>
                </a:solidFill>
              </a:rPr>
              <a:t>	</a:t>
            </a:r>
            <a:r>
              <a:rPr lang="cs-CZ" sz="1600" b="1">
                <a:solidFill>
                  <a:schemeClr val="bg1"/>
                </a:solidFill>
              </a:rPr>
              <a:t>dostupnost integrované onkologické péče, perinatologické a 	gerontologické péče ve všeobecných nemocnicích</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Přístrojové vybavení (sonografické přístroje, polohovací lůžka, 	ventilátory, 	rehabilitační pomůcky apod.)</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Podpora ochrany veřejného zdraví</a:t>
            </a:r>
          </a:p>
          <a:p>
            <a:pPr marL="0" indent="0">
              <a:lnSpc>
                <a:spcPct val="150000"/>
              </a:lnSpc>
              <a:buNone/>
            </a:pPr>
            <a:r>
              <a:rPr lang="cs-CZ" sz="1600">
                <a:solidFill>
                  <a:schemeClr val="bg1"/>
                </a:solidFill>
              </a:rPr>
              <a:t>	</a:t>
            </a:r>
            <a:r>
              <a:rPr lang="cs-CZ" sz="1600" b="1">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a:solidFill>
                  <a:schemeClr val="bg1"/>
                </a:solidFill>
              </a:rPr>
              <a:t>	</a:t>
            </a:r>
            <a:r>
              <a:rPr lang="cs-CZ" sz="1600" u="sng">
                <a:solidFill>
                  <a:schemeClr val="bg1"/>
                </a:solidFill>
              </a:rPr>
              <a:t>Příklad:</a:t>
            </a:r>
            <a:r>
              <a:rPr lang="cs-CZ" sz="160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35064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pic>
        <p:nvPicPr>
          <p:cNvPr id="3" name="Obrázek 2">
            <a:extLst>
              <a:ext uri="{FF2B5EF4-FFF2-40B4-BE49-F238E27FC236}">
                <a16:creationId xmlns:a16="http://schemas.microsoft.com/office/drawing/2014/main" id="{5EFED0DA-5EDA-47F8-99B3-C9A4B9E61D3D}"/>
              </a:ext>
            </a:extLst>
          </p:cNvPr>
          <p:cNvPicPr>
            <a:picLocks noChangeAspect="1"/>
          </p:cNvPicPr>
          <p:nvPr/>
        </p:nvPicPr>
        <p:blipFill>
          <a:blip r:embed="rId2"/>
          <a:stretch>
            <a:fillRect/>
          </a:stretch>
        </p:blipFill>
        <p:spPr>
          <a:xfrm>
            <a:off x="84338" y="1673932"/>
            <a:ext cx="8975324" cy="4534796"/>
          </a:xfrm>
          <a:prstGeom prst="rect">
            <a:avLst/>
          </a:prstGeom>
        </p:spPr>
      </p:pic>
    </p:spTree>
    <p:extLst>
      <p:ext uri="{BB962C8B-B14F-4D97-AF65-F5344CB8AC3E}">
        <p14:creationId xmlns:p14="http://schemas.microsoft.com/office/powerpoint/2010/main" val="10835212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524828"/>
          </a:xfrm>
          <a:prstGeom prst="rect">
            <a:avLst/>
          </a:prstGeom>
          <a:noFill/>
        </p:spPr>
        <p:txBody>
          <a:bodyPr wrap="square" lIns="91440" tIns="45720" rIns="91440" bIns="45720" anchor="t">
            <a:spAutoFit/>
          </a:bodyPr>
          <a:lstStyle/>
          <a:p>
            <a:pPr>
              <a:lnSpc>
                <a:spcPct val="150000"/>
              </a:lnSpc>
            </a:pPr>
            <a:r>
              <a:rPr lang="cs-CZ" sz="1800" b="1" dirty="0">
                <a:solidFill>
                  <a:schemeClr val="bg1"/>
                </a:solidFill>
              </a:rPr>
              <a:t>Revitalizace, odborná infrastruktura a vybavení pro:</a:t>
            </a:r>
            <a:r>
              <a:rPr lang="cs-CZ" b="1" dirty="0">
                <a:solidFill>
                  <a:schemeClr val="bg1"/>
                </a:solidFill>
              </a:rPr>
              <a:t> </a:t>
            </a:r>
            <a:endParaRPr lang="cs-CZ" sz="1800" b="1">
              <a:solidFill>
                <a:schemeClr val="bg1"/>
              </a:solidFill>
            </a:endParaRP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lvl="1">
              <a:lnSpc>
                <a:spcPct val="150000"/>
              </a:lnSpc>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endParaRPr lang="cs-CZ" sz="1600" dirty="0">
              <a:solidFill>
                <a:schemeClr val="bg1"/>
              </a:solidFill>
              <a:cs typeface="Arial"/>
            </a:endParaRPr>
          </a:p>
          <a:p>
            <a:pPr lvl="1">
              <a:lnSpc>
                <a:spcPct val="150000"/>
              </a:lnSpc>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endParaRPr lang="cs-CZ" sz="1600" b="1" dirty="0">
              <a:solidFill>
                <a:schemeClr val="bg1"/>
              </a:solidFill>
              <a:cs typeface="Arial"/>
            </a:endParaRPr>
          </a:p>
          <a:p>
            <a:pPr marL="457200" lvl="1" indent="0">
              <a:lnSpc>
                <a:spcPct val="150000"/>
              </a:lnSpc>
              <a:buNone/>
            </a:pPr>
            <a:endParaRPr lang="cs-CZ" sz="1600" b="1">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endParaRPr lang="cs-CZ" sz="1600" b="1" dirty="0">
              <a:solidFill>
                <a:schemeClr val="bg1"/>
              </a:solidFill>
              <a:cs typeface="Arial"/>
            </a:endParaRP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endParaRPr lang="cs-CZ" sz="1600" dirty="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073" y="473545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3365024"/>
          </a:xfrm>
          <a:prstGeom prst="rect">
            <a:avLst/>
          </a:prstGeom>
          <a:noFill/>
        </p:spPr>
        <p:txBody>
          <a:bodyPr wrap="square" lIns="91440" tIns="45720" rIns="91440" bIns="45720" anchor="t">
            <a:spAutoFit/>
          </a:bodyPr>
          <a:lstStyle/>
          <a:p>
            <a:pPr marL="0" lvl="0" indent="0">
              <a:lnSpc>
                <a:spcPct val="150000"/>
              </a:lnSpc>
              <a:buNone/>
            </a:pPr>
            <a:r>
              <a:rPr lang="cs-CZ" sz="2000" b="1" dirty="0">
                <a:solidFill>
                  <a:schemeClr val="bg1"/>
                </a:solidFill>
              </a:rPr>
              <a:t>Veřejná infrastruktura udržitelného cestovního ruchu</a:t>
            </a:r>
          </a:p>
          <a:p>
            <a:pPr marL="285750" indent="-285750">
              <a:lnSpc>
                <a:spcPct val="150000"/>
              </a:lnSpc>
              <a:buFont typeface="Arial"/>
              <a:buChar char="•"/>
            </a:pPr>
            <a:r>
              <a:rPr lang="cs-CZ" sz="1600" dirty="0">
                <a:solidFill>
                  <a:schemeClr val="bg1"/>
                </a:solidFill>
              </a:rPr>
              <a:t>i ve zvláště chráněných územích, se stanoviskem AOPK</a:t>
            </a:r>
            <a:endParaRPr lang="cs-CZ" sz="1600" dirty="0">
              <a:solidFill>
                <a:schemeClr val="bg1"/>
              </a:solidFill>
              <a:cs typeface="Arial" panose="020B0604020202020204"/>
            </a:endParaRPr>
          </a:p>
          <a:p>
            <a:pPr>
              <a:lnSpc>
                <a:spcPct val="150000"/>
              </a:lnSpc>
            </a:pPr>
            <a:endParaRPr lang="cs-CZ" u="sng" dirty="0">
              <a:solidFill>
                <a:schemeClr val="bg1"/>
              </a:solidFill>
            </a:endParaRPr>
          </a:p>
          <a:p>
            <a:pPr marL="0" indent="0">
              <a:lnSpc>
                <a:spcPct val="150000"/>
              </a:lnSpc>
              <a:buNone/>
            </a:pP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br>
            <a:r>
              <a:rPr lang="cs-CZ" sz="1800" dirty="0">
                <a:solidFill>
                  <a:schemeClr val="bg1"/>
                </a:solidFill>
              </a:rPr>
              <a:t>	naučné 	stezky, navigační systémy měst a obcí</a:t>
            </a:r>
            <a:endParaRPr lang="cs-CZ" sz="1800">
              <a:solidFill>
                <a:schemeClr val="bg1"/>
              </a:solidFill>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969" y="1943481"/>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600">
                <a:solidFill>
                  <a:schemeClr val="bg1"/>
                </a:solidFill>
              </a:rPr>
              <a:t>ŘO IROP ve spolupráci s Národní knihovou připravilo na webových stránkách INFORMACE PRO KNIHOVNY </a:t>
            </a:r>
            <a:r>
              <a:rPr lang="cs-CZ" sz="160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60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60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60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600">
                <a:solidFill>
                  <a:schemeClr val="bg1"/>
                </a:solidFill>
              </a:rPr>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751" y="2157924"/>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600" dirty="0">
                <a:solidFill>
                  <a:schemeClr val="bg1"/>
                </a:solidFill>
              </a:rPr>
              <a:t>Výzva na „památky“ nebude podmíněna zpřístupněním nových prostor, památka musí být po realizaci projektu zpřístupněna veřejnosti</a:t>
            </a:r>
            <a:endParaRPr lang="cs-CZ" dirty="0">
              <a:solidFill>
                <a:schemeClr val="bg1"/>
              </a:solidFill>
            </a:endParaRPr>
          </a:p>
          <a:p>
            <a:pPr marL="213995" indent="-213995">
              <a:lnSpc>
                <a:spcPts val="2900"/>
              </a:lnSpc>
              <a:buFont typeface="Arial" panose="020B0604020202020204" pitchFamily="34" charset="0"/>
              <a:buChar char="•"/>
            </a:pPr>
            <a:r>
              <a:rPr lang="cs-CZ" sz="1600" dirty="0">
                <a:solidFill>
                  <a:schemeClr val="bg1"/>
                </a:solidFill>
              </a:rPr>
              <a:t>Aktivita „parky“ u národních kulturních památek - budou podpořeny pouze parky nacházející se na pozemcích NKP</a:t>
            </a:r>
            <a:endParaRPr lang="cs-CZ" sz="1600" dirty="0">
              <a:solidFill>
                <a:schemeClr val="bg1"/>
              </a:solidFill>
              <a:cs typeface="Arial"/>
            </a:endParaRPr>
          </a:p>
          <a:p>
            <a:pPr marL="213995" indent="-213995">
              <a:lnSpc>
                <a:spcPts val="2900"/>
              </a:lnSpc>
              <a:buFont typeface="Arial" panose="020B0604020202020204" pitchFamily="34" charset="0"/>
              <a:buChar char="•"/>
            </a:pPr>
            <a:r>
              <a:rPr lang="cs-CZ" sz="1600" dirty="0">
                <a:solidFill>
                  <a:schemeClr val="bg1"/>
                </a:solidFill>
              </a:rPr>
              <a:t>Aktivita „muzeum“ - muzeum spravuje sbírku dle zákona č. 122/2000 Sb.,   spravovat = vlastnit (sbírka ve výpůjčce nesplňuje zásady specifických kritérií přijatelnosti)</a:t>
            </a:r>
            <a:endParaRPr lang="cs-CZ" sz="1600" dirty="0">
              <a:solidFill>
                <a:schemeClr val="bg1"/>
              </a:solidFill>
              <a:cs typeface="Arial"/>
            </a:endParaRPr>
          </a:p>
          <a:p>
            <a:pPr marL="213995" indent="-213995">
              <a:lnSpc>
                <a:spcPts val="2900"/>
              </a:lnSpc>
              <a:buFont typeface="Arial" panose="020B0604020202020204" pitchFamily="34" charset="0"/>
              <a:buChar char="•"/>
            </a:pPr>
            <a:r>
              <a:rPr lang="cs-CZ" sz="16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lang="cs-CZ" sz="1600" dirty="0">
              <a:solidFill>
                <a:schemeClr val="bg1"/>
              </a:solidFill>
              <a:cs typeface="Arial"/>
            </a:endParaRPr>
          </a:p>
          <a:p>
            <a:pPr marL="213995" indent="-213995">
              <a:lnSpc>
                <a:spcPct val="150000"/>
              </a:lnSpc>
              <a:buFont typeface="Arial" panose="020B0604020202020204" pitchFamily="34" charset="0"/>
              <a:buChar char="•"/>
            </a:pPr>
            <a:r>
              <a:rPr lang="cs-CZ" sz="1600" dirty="0">
                <a:solidFill>
                  <a:schemeClr val="bg1"/>
                </a:solidFill>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06" y="468438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Jihomoravský kraj</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624990"/>
            <a:ext cx="8012179" cy="4801314"/>
          </a:xfrm>
          <a:prstGeom prst="rect">
            <a:avLst/>
          </a:prstGeom>
          <a:noFill/>
        </p:spPr>
        <p:txBody>
          <a:bodyPr wrap="square">
            <a:spAutoFit/>
          </a:bodyPr>
          <a:lstStyle/>
          <a:p>
            <a:pPr marL="342900" indent="-342900">
              <a:buFont typeface="Wingdings" panose="05000000000000000000" pitchFamily="2" charset="2"/>
              <a:buChar char="Ø"/>
            </a:pPr>
            <a:endParaRPr lang="cs-CZ" b="1" dirty="0">
              <a:solidFill>
                <a:schemeClr val="bg1"/>
              </a:solidFill>
            </a:endParaRPr>
          </a:p>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Mariánské náměstí 1, 617 00 Brno (3. a 4. patro budovy „Gity")</a:t>
            </a:r>
          </a:p>
          <a:p>
            <a:pPr marL="342900" indent="-342900">
              <a:buFont typeface="Wingdings" panose="05000000000000000000" pitchFamily="2" charset="2"/>
              <a:buChar char="Ø"/>
            </a:pPr>
            <a:r>
              <a:rPr lang="cs-CZ" dirty="0">
                <a:solidFill>
                  <a:schemeClr val="bg1"/>
                </a:solidFill>
              </a:rPr>
              <a:t>Kontaktní osoby:</a:t>
            </a:r>
          </a:p>
          <a:p>
            <a:pPr marL="342900" indent="-342900">
              <a:buFont typeface="Wingdings" panose="05000000000000000000" pitchFamily="2" charset="2"/>
              <a:buChar char="Ø"/>
            </a:pPr>
            <a:endParaRPr lang="cs-CZ" dirty="0">
              <a:solidFill>
                <a:schemeClr val="bg1"/>
              </a:solidFill>
            </a:endParaRPr>
          </a:p>
          <a:p>
            <a:pPr marL="800100" lvl="1" indent="-342900">
              <a:buFont typeface="Wingdings" panose="05000000000000000000" pitchFamily="2" charset="2"/>
              <a:buChar char="Ø"/>
            </a:pPr>
            <a:r>
              <a:rPr lang="cs-CZ" i="1" dirty="0">
                <a:solidFill>
                  <a:schemeClr val="bg1"/>
                </a:solidFill>
                <a:latin typeface="Arial" panose="020B0604020202020204" pitchFamily="34" charset="0"/>
                <a:cs typeface="Arial" panose="020B0604020202020204" pitchFamily="34" charset="0"/>
              </a:rPr>
              <a:t>Ředitel územního odboru</a:t>
            </a:r>
          </a:p>
          <a:p>
            <a:pPr lvl="1"/>
            <a:r>
              <a:rPr lang="cs-CZ" i="1" dirty="0">
                <a:solidFill>
                  <a:schemeClr val="bg1"/>
                </a:solidFill>
                <a:latin typeface="Arial" panose="020B0604020202020204" pitchFamily="34" charset="0"/>
                <a:cs typeface="Arial" panose="020B0604020202020204" pitchFamily="34" charset="0"/>
              </a:rPr>
              <a:t>Mgr. Ljubomir Džingozov, ljubomir.dzingozov@crr.cz, 731 604 583</a:t>
            </a:r>
          </a:p>
          <a:p>
            <a:pPr lvl="1"/>
            <a:endParaRPr lang="cs-CZ" i="1" dirty="0">
              <a:solidFill>
                <a:schemeClr val="bg1"/>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cs-CZ" i="1" dirty="0">
                <a:solidFill>
                  <a:schemeClr val="bg1"/>
                </a:solidFill>
                <a:latin typeface="Arial" panose="020B0604020202020204" pitchFamily="34" charset="0"/>
                <a:cs typeface="Arial" panose="020B0604020202020204" pitchFamily="34" charset="0"/>
              </a:rPr>
              <a:t>Vedoucí oddělení realizace</a:t>
            </a:r>
          </a:p>
          <a:p>
            <a:pPr lvl="1"/>
            <a:r>
              <a:rPr lang="cs-CZ" i="1" dirty="0">
                <a:solidFill>
                  <a:schemeClr val="bg1"/>
                </a:solidFill>
                <a:latin typeface="Arial" panose="020B0604020202020204" pitchFamily="34" charset="0"/>
                <a:cs typeface="Arial" panose="020B0604020202020204" pitchFamily="34" charset="0"/>
              </a:rPr>
              <a:t>Ing. Jitka Zelená, jitka.zelena@crr.cz, 734 181 494</a:t>
            </a:r>
          </a:p>
          <a:p>
            <a:pPr marL="800100" lvl="1" indent="-342900">
              <a:buFont typeface="Wingdings" panose="05000000000000000000" pitchFamily="2" charset="2"/>
              <a:buChar char="Ø"/>
            </a:pPr>
            <a:endParaRPr lang="cs-CZ" i="1" dirty="0">
              <a:solidFill>
                <a:schemeClr val="bg1"/>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cs-CZ" i="1" dirty="0">
                <a:solidFill>
                  <a:schemeClr val="bg1"/>
                </a:solidFill>
                <a:latin typeface="Arial" panose="020B0604020202020204" pitchFamily="34" charset="0"/>
                <a:cs typeface="Arial" panose="020B0604020202020204" pitchFamily="34" charset="0"/>
              </a:rPr>
              <a:t>Vedoucí oddělení hodnocení a kontroly</a:t>
            </a:r>
          </a:p>
          <a:p>
            <a:pPr lvl="1"/>
            <a:r>
              <a:rPr lang="cs-CZ" i="1" dirty="0">
                <a:solidFill>
                  <a:schemeClr val="bg1"/>
                </a:solidFill>
                <a:latin typeface="Arial" panose="020B0604020202020204" pitchFamily="34" charset="0"/>
                <a:cs typeface="Arial" panose="020B0604020202020204" pitchFamily="34" charset="0"/>
              </a:rPr>
              <a:t>Ing. Zuzana Čusová, zuzana.cusova@crr.cz, 734 181 492</a:t>
            </a:r>
          </a:p>
          <a:p>
            <a:pPr marL="800100" lvl="1" indent="-342900">
              <a:buFont typeface="Wingdings" panose="05000000000000000000" pitchFamily="2" charset="2"/>
              <a:buChar char="Ø"/>
            </a:pPr>
            <a:endParaRPr lang="cs-CZ" i="1" dirty="0">
              <a:solidFill>
                <a:schemeClr val="bg1"/>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cs-CZ" i="1" dirty="0">
                <a:solidFill>
                  <a:schemeClr val="bg1"/>
                </a:solidFill>
                <a:latin typeface="Arial" panose="020B0604020202020204" pitchFamily="34" charset="0"/>
                <a:cs typeface="Arial" panose="020B0604020202020204" pitchFamily="34" charset="0"/>
              </a:rPr>
              <a:t>Vedoucí oddělení administrace veřejných zakázek</a:t>
            </a:r>
          </a:p>
          <a:p>
            <a:pPr lvl="1"/>
            <a:r>
              <a:rPr lang="cs-CZ" i="1" dirty="0">
                <a:solidFill>
                  <a:schemeClr val="bg1"/>
                </a:solidFill>
                <a:latin typeface="Arial" panose="020B0604020202020204" pitchFamily="34" charset="0"/>
                <a:cs typeface="Arial" panose="020B0604020202020204" pitchFamily="34" charset="0"/>
              </a:rPr>
              <a:t>Ing. Eva Marečková, eva.mareckova@crr.cz, 731 663 819</a:t>
            </a:r>
          </a:p>
          <a:p>
            <a:pPr marL="800100" lvl="1" indent="-342900">
              <a:buFont typeface="Wingdings" panose="05000000000000000000" pitchFamily="2" charset="2"/>
              <a:buChar char="Ø"/>
            </a:pPr>
            <a:endParaRPr lang="cs-CZ" i="1" dirty="0">
              <a:solidFill>
                <a:schemeClr val="bg1"/>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endParaRPr lang="cs-CZ"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48929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a:solidFill>
                  <a:schemeClr val="bg1"/>
                </a:solidFill>
              </a:rPr>
              <a:t>Nízkoemisní a bezemisní vozidla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Vodíkové autobusy pro MHD</a:t>
            </a:r>
          </a:p>
          <a:p>
            <a:pPr marL="0" lvl="0" indent="0">
              <a:lnSpc>
                <a:spcPct val="150000"/>
              </a:lnSpc>
              <a:buNone/>
            </a:pPr>
            <a:r>
              <a:rPr lang="cs-CZ" sz="1600" b="1">
                <a:solidFill>
                  <a:schemeClr val="bg1"/>
                </a:solidFill>
              </a:rPr>
              <a:t>Plnící a dobíjecí stanice pro veřejnou dopravu </a:t>
            </a:r>
          </a:p>
          <a:p>
            <a:pPr marL="0" lvl="0" indent="0">
              <a:lnSpc>
                <a:spcPct val="150000"/>
              </a:lnSpc>
              <a:buNone/>
            </a:pPr>
            <a:r>
              <a:rPr lang="cs-CZ" sz="1600" b="1">
                <a:solidFill>
                  <a:schemeClr val="bg1"/>
                </a:solidFill>
              </a:rPr>
              <a:t>Telematika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Platební terminály pro platbu kartou v MHD</a:t>
            </a:r>
          </a:p>
          <a:p>
            <a:pPr marL="0" lvl="0" indent="0">
              <a:lnSpc>
                <a:spcPct val="150000"/>
              </a:lnSpc>
              <a:buNone/>
            </a:pPr>
            <a:r>
              <a:rPr lang="cs-CZ" sz="1600" b="1">
                <a:solidFill>
                  <a:schemeClr val="bg1"/>
                </a:solidFill>
              </a:rPr>
              <a:t>Multimodální osobní doprava ve městech a obcích (přestupní terminály)</a:t>
            </a:r>
          </a:p>
          <a:p>
            <a:pPr marL="0" lvl="0" indent="0">
              <a:lnSpc>
                <a:spcPct val="150000"/>
              </a:lnSpc>
              <a:buNone/>
            </a:pPr>
            <a:r>
              <a:rPr lang="cs-CZ" sz="1600" b="1">
                <a:solidFill>
                  <a:schemeClr val="bg1"/>
                </a:solidFill>
              </a:rPr>
              <a:t>Infrastruktura pro bezpečnou nemotorovou dopravu</a:t>
            </a:r>
            <a:endParaRPr lang="cs-CZ" sz="1400">
              <a:solidFill>
                <a:schemeClr val="bg1"/>
              </a:solidFill>
            </a:endParaRPr>
          </a:p>
          <a:p>
            <a:pPr marL="133350" indent="0">
              <a:buNone/>
            </a:pPr>
            <a:r>
              <a:rPr lang="cs-CZ" sz="1600">
                <a:solidFill>
                  <a:schemeClr val="bg1"/>
                </a:solidFill>
              </a:rPr>
              <a:t>	</a:t>
            </a:r>
            <a:r>
              <a:rPr lang="cs-CZ" sz="1600" u="sng">
                <a:solidFill>
                  <a:schemeClr val="bg1"/>
                </a:solidFill>
              </a:rPr>
              <a:t>Příklad:</a:t>
            </a:r>
            <a:r>
              <a:rPr lang="cs-CZ" sz="1600">
                <a:solidFill>
                  <a:schemeClr val="bg1"/>
                </a:solidFill>
              </a:rPr>
              <a:t> Přestavba nehodové křižovatky s bezpečnými koridory</a:t>
            </a:r>
            <a:br>
              <a:rPr lang="cs-CZ" sz="1600">
                <a:solidFill>
                  <a:schemeClr val="bg1"/>
                </a:solidFill>
              </a:rPr>
            </a:br>
            <a:r>
              <a:rPr lang="cs-CZ" sz="1600">
                <a:solidFill>
                  <a:schemeClr val="bg1"/>
                </a:solidFill>
              </a:rPr>
              <a:t>	             pro pěší a cyklisty</a:t>
            </a:r>
          </a:p>
          <a:p>
            <a:pPr marL="0" indent="0">
              <a:lnSpc>
                <a:spcPct val="150000"/>
              </a:lnSpc>
              <a:buNone/>
            </a:pPr>
            <a:r>
              <a:rPr lang="cs-CZ" sz="1600" b="1">
                <a:solidFill>
                  <a:schemeClr val="bg1"/>
                </a:solidFill>
              </a:rPr>
              <a:t>Infrastruktura pro cyklistickou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do 40 tisíc obyvatel = </a:t>
            </a:r>
            <a:r>
              <a:rPr lang="cs-CZ" sz="1500" kern="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a:solidFill>
                  <a:schemeClr val="bg1"/>
                </a:solidFill>
                <a:latin typeface="Arial"/>
                <a:cs typeface="Arial"/>
              </a:rPr>
              <a:t>Projekt musí být realizován v městské oblasti nebo musí zajišťovat obsluhu a 	dostupnost do jejího zázemí udržitelnými druhy dopravy</a:t>
            </a:r>
            <a:r>
              <a:rPr lang="cs-CZ" sz="1800" b="1">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a:solidFill>
                  <a:schemeClr val="bg1"/>
                </a:solidFill>
                <a:cs typeface="Arial"/>
                <a:sym typeface="Arial"/>
              </a:rPr>
              <a:t>(70 %) k </a:t>
            </a:r>
            <a:r>
              <a:rPr lang="cs-CZ" sz="1500" kern="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a:ln>
                  <a:noFill/>
                </a:ln>
                <a:solidFill>
                  <a:schemeClr val="bg1"/>
                </a:solidFill>
                <a:effectLst/>
                <a:uLnTx/>
                <a:uFillTx/>
                <a:latin typeface="Arial"/>
                <a:cs typeface="Arial"/>
                <a:sym typeface="Arial"/>
              </a:rPr>
              <a:t>Významné využití ITI napříč aktivitami; u </a:t>
            </a:r>
            <a:r>
              <a:rPr lang="cs-CZ" sz="1500" kern="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Bezpečnost:</a:t>
            </a:r>
            <a:r>
              <a:rPr kumimoji="0" lang="cs-CZ" sz="1500" b="0" i="0" strike="noStrike" kern="0" cap="none" spc="0" normalizeH="0" baseline="0" noProof="0">
                <a:ln>
                  <a:noFill/>
                </a:ln>
                <a:solidFill>
                  <a:schemeClr val="bg1"/>
                </a:solidFill>
                <a:effectLst/>
                <a:uLnTx/>
                <a:uFillTx/>
                <a:latin typeface="Arial"/>
                <a:cs typeface="Arial"/>
                <a:sym typeface="Arial"/>
              </a:rPr>
              <a:t> </a:t>
            </a:r>
            <a:r>
              <a:rPr kumimoji="0" lang="cs-CZ" sz="1500" b="0" i="0" u="none" strike="noStrike" kern="0" cap="none" spc="0" normalizeH="0" baseline="0" noProof="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Cyklo:</a:t>
            </a:r>
            <a:r>
              <a:rPr kumimoji="0" lang="cs-CZ" sz="1500" b="0" i="0" u="none" strike="noStrike" kern="0" cap="none" spc="0" normalizeH="0" baseline="0" noProof="0">
                <a:ln>
                  <a:noFill/>
                </a:ln>
                <a:solidFill>
                  <a:schemeClr val="bg1"/>
                </a:solidFill>
                <a:effectLst/>
                <a:uLnTx/>
                <a:uFillTx/>
                <a:latin typeface="Arial"/>
                <a:cs typeface="Arial"/>
                <a:sym typeface="Arial"/>
              </a:rPr>
              <a:t> buď svedení z komunikací s intenzitou 3000 vozidel/den, případně</a:t>
            </a:r>
            <a:r>
              <a:rPr lang="cs-CZ" sz="1500" kern="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sym typeface="Arial"/>
              </a:rPr>
              <a:t>Multimodální osobní doprava</a:t>
            </a:r>
            <a:r>
              <a:rPr lang="cs-CZ" sz="1500" kern="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Vozidla</a:t>
            </a:r>
            <a:r>
              <a:rPr kumimoji="0" lang="cs-CZ" sz="1500" b="0" i="0" u="none" strike="noStrike" kern="0" cap="none" spc="0" normalizeH="0" baseline="0" noProof="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Telematika:</a:t>
            </a:r>
            <a:r>
              <a:rPr lang="cs-CZ" sz="1500" kern="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Plnicí a dobíjecí stanice</a:t>
            </a:r>
            <a:r>
              <a:rPr lang="cs-CZ" sz="1500" kern="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9D6BE74E4BEF45997F71ACD4C5DBA5" ma:contentTypeVersion="8" ma:contentTypeDescription="Create a new document." ma:contentTypeScope="" ma:versionID="d530888e6a748abe42f880670a2a4b53">
  <xsd:schema xmlns:xsd="http://www.w3.org/2001/XMLSchema" xmlns:xs="http://www.w3.org/2001/XMLSchema" xmlns:p="http://schemas.microsoft.com/office/2006/metadata/properties" xmlns:ns2="573699da-9848-4198-85e5-a5ed1162f14f" targetNamespace="http://schemas.microsoft.com/office/2006/metadata/properties" ma:root="true" ma:fieldsID="1ceaf86119172a1c1207e8d945c0336e"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7837AE3D-ABC7-4199-AC2F-6960F36C2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3AD64B-D10D-4933-A5A6-5419EEAA30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CRR template</Template>
  <TotalTime>562</TotalTime>
  <Words>9515</Words>
  <Application>Microsoft Office PowerPoint</Application>
  <PresentationFormat>Předvádění na obrazovce (4:3)</PresentationFormat>
  <Paragraphs>1240</Paragraphs>
  <Slides>123</Slides>
  <Notes>22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123</vt:i4>
      </vt:variant>
    </vt:vector>
  </HeadingPairs>
  <TitlesOfParts>
    <vt:vector size="131" baseType="lpstr">
      <vt:lpstr>Arial</vt:lpstr>
      <vt:lpstr>Calibri</vt:lpstr>
      <vt:lpstr>Cambria</vt:lpstr>
      <vt:lpstr>Courier New</vt:lpstr>
      <vt:lpstr>Segoe UI</vt:lpstr>
      <vt:lpstr>Symbol</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Prudilová Veronika</cp:lastModifiedBy>
  <cp:revision>58</cp:revision>
  <cp:lastPrinted>2022-04-11T11:23:18Z</cp:lastPrinted>
  <dcterms:created xsi:type="dcterms:W3CDTF">2021-01-13T14:58:16Z</dcterms:created>
  <dcterms:modified xsi:type="dcterms:W3CDTF">2022-05-05T14:46:01Z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