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6" r:id="rId3"/>
    <p:sldId id="421" r:id="rId4"/>
    <p:sldId id="467" r:id="rId5"/>
    <p:sldId id="258" r:id="rId6"/>
    <p:sldId id="263" r:id="rId7"/>
    <p:sldId id="265" r:id="rId8"/>
    <p:sldId id="269" r:id="rId9"/>
    <p:sldId id="270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56275" autoAdjust="0"/>
  </p:normalViewPr>
  <p:slideViewPr>
    <p:cSldViewPr snapToGrid="0">
      <p:cViewPr varScale="1">
        <p:scale>
          <a:sx n="37" d="100"/>
          <a:sy n="37" d="100"/>
        </p:scale>
        <p:origin x="104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C1E22-A470-44FB-9586-57001224BBA3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C6CFD-AF91-4BE2-9C19-CC83C8620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9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33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57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6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8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4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53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422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079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C6CFD-AF91-4BE2-9C19-CC83C86201F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3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47E2D-102A-4671-94AF-64E922A5A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566510-F559-404C-B0B2-6833BE3CE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7BD40-E323-4DEE-9CA4-9DC74CE03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3CB45-4919-48B0-A7B7-F61F5902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6CAD5-ADBD-47E7-AB44-9DFEC93E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64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868FA-D5E6-4BA6-945F-0152CB22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BE38-0609-4A8E-8B86-BCCCFFC9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CB4AE0-2BFE-4A9E-A57D-C26AEBF4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B6FB47-26BD-4AD8-81D0-29FFE6C7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D93C0E-839E-4C81-8D12-CA44C648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30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0F11C3-7CA1-466B-8B49-3B6FBF06D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D0A7DF-C24C-4414-BDC0-87F0966F7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BE7A8-FC95-464B-BFA4-B978AF5B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D8146-04FD-4830-823A-DDE632C5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44515-145E-47A7-9F87-0999F049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D0C86-F248-4A5A-93FE-2CE7AB6D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FCA8F-1A00-4A5D-9008-94A41CC5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7C920D-E4CE-4A33-90BF-85CA5205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AFCC90-DDFB-4FAB-8F63-F0250EAB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6277CC-5CE7-4F25-8CC1-742DF7D1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6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D10C9-BE96-40D3-BE4A-426C95C2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C7C1D4-D3CE-46B6-BDF9-E31A92D2C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92083-41A6-4B32-BEC9-8215C68A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D73EC6-A410-4DF3-AB8C-98A654D8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8B430-C6BB-41F1-ADD9-87BAC693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7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EA8F1-725F-4D6A-A281-77C27AF4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13C6E9-8951-42E9-84E2-041B8F8D5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B2EA880-325A-4683-A7D6-BBC0B1261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5B7432-AEB5-4C2D-ABFF-E6ACE46C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58DF3D-5C0D-471A-B8AC-A2442E73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D6BFE-C61D-4A6A-9859-B74F7687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6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82B06-83F1-41EA-9B57-04851C3AB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3B7A29B-4B76-4DF9-A29D-ACA1B9680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C99276-370B-4D8E-8F38-7072E03F9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EEEBD3F-85C8-4508-91B9-4D664B7A7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FAA4360-F166-4E58-B535-C4925E7E6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A992EA-8F8B-4498-935E-F69E6B90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37F8B5-C5C8-4B58-93F5-3CD850BD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E1AA33-FD7E-45F4-874F-CD0B3E77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1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E2F23-79AE-4642-834A-C002BF02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2178C4-4680-4BCB-8A96-27BE54F1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F22D0E-2376-4180-B686-14E3BADD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D54A04-7A92-45FE-AF52-A7B29155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8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899AB9C-1016-40EF-BDD2-34C98472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EB7ABF-8525-4941-9303-2D1E7AA8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69C7A3-A395-457D-9264-3CBB94AF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5EFC0-BFAD-457B-9641-A20A9E71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F6A8D-7451-41BD-90F0-4A2CD821A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CF354D-BE87-4CB5-A944-660410862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7B7481-4E53-4237-B464-D8FEF1A7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F07458-68A2-4A94-8458-05724C63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55DB66-1D59-4C40-A867-105522EB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18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2DFC0-39C1-4658-9255-09CFE541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2BD838-BCC7-45FE-91CD-B3ECF278A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45AFB74-81E2-43CF-A083-FC78FD16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949967-E223-4075-961C-00C74066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F601DC-3C5E-4D03-A841-020026F5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F05CF4-ED13-4303-A408-86CA69BE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44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7978C3-A577-4207-B681-3999A3C6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1FAB993-CAB1-422E-9641-A980FE41D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BA13F2-29B8-4F4F-BBEA-A5C33F21A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28E6-AC58-4146-B317-518A8D0FD7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ED7FF-A063-40EC-8F0E-211B89C5D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E2163E-8AD3-49E9-93A4-0692FE8D5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57C2-E3DE-4D89-97CA-47B20D02E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ereza.smidova@praha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Kristina.hapkova.kleinwachterova@praha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ipraha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BD0B9-F773-4BAB-B060-8844FEB7C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354" y="4924270"/>
            <a:ext cx="5173062" cy="2046157"/>
          </a:xfrm>
        </p:spPr>
        <p:txBody>
          <a:bodyPr>
            <a:normAutofit fontScale="90000"/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Odbor Evropských fondů MHMP</a:t>
            </a:r>
            <a:b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ROADSHOW IROP 2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Květen 2022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795" y="165208"/>
            <a:ext cx="5541744" cy="95715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363" y="332863"/>
            <a:ext cx="627942" cy="62184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151" y="1478467"/>
            <a:ext cx="8060553" cy="284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71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522736"/>
            <a:ext cx="10862481" cy="4962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ODBOR EVROPSKÝCH FONDŮ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MAGISTRÁT HL. M. PRAHY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Ing. Tereza Šmídová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Tereza.smidova@praha.eu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+420 777 549 097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Mgr. Kristína Hapková Kleinwächterová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Kristina.hapkova.kleinwachterova@praha.eu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+420 778 766 893</a:t>
            </a: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A551BFC0-8B7F-4587-B66E-5AABACA04542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0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74D61-2CB0-4982-8535-32BAA802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+mn-lt"/>
              </a:rPr>
              <a:t>PRAŽSKÁ METROPOLITNÍ OBLAST (PMO)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CAECF-5675-46D8-B603-902C874F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649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</a:rPr>
              <a:t>J</a:t>
            </a:r>
            <a:r>
              <a:rPr lang="cs-CZ" b="0" i="0" dirty="0">
                <a:effectLst/>
                <a:latin typeface="Arial" panose="020B0604020202020204" pitchFamily="34" charset="0"/>
              </a:rPr>
              <a:t>edinečné území, které má své specifické potřeby a problémy definované vzájemnou provázaností.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</a:rPr>
              <a:t>PMO </a:t>
            </a:r>
            <a:r>
              <a:rPr lang="cs-CZ" b="0" i="0" dirty="0">
                <a:effectLst/>
                <a:latin typeface="Arial" panose="020B0604020202020204" pitchFamily="34" charset="0"/>
              </a:rPr>
              <a:t>je největší metropolitní oblastí v ČR</a:t>
            </a:r>
            <a:br>
              <a:rPr lang="cs-CZ" dirty="0"/>
            </a:b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latin typeface="Arial" panose="020B0604020202020204" pitchFamily="34" charset="0"/>
              </a:rPr>
              <a:t>Počet obcí: 490 + hl. m. Praha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latin typeface="Arial" panose="020B0604020202020204" pitchFamily="34" charset="0"/>
              </a:rPr>
              <a:t>Počet obyvatel: 2 123 173 </a:t>
            </a:r>
            <a:br>
              <a:rPr lang="cs-CZ" dirty="0">
                <a:latin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</a:rPr>
              <a:t>Rozloha: 4 822 km²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8F75324F-DA34-412B-A6B3-C00AB987AF2F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1554AB21-C21D-41B5-9091-69499191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5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32842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C00000"/>
                </a:solidFill>
                <a:latin typeface="UnitPro-Black" panose="020B0A04030101020102" pitchFamily="34" charset="0"/>
                <a:cs typeface="UnitPro-Black" panose="020B0A04030101020102" pitchFamily="34" charset="0"/>
              </a:rPr>
              <a:t>NÁSTROJ ITI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3201" y="1788063"/>
            <a:ext cx="8363272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cs-CZ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b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</a:t>
            </a:r>
            <a:r>
              <a:rPr lang="cs-CZ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Integrované územní investice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UnitPro-Medi" panose="020B0604030101020102" pitchFamily="34" charset="0"/>
              <a:cs typeface="UnitPro-Medi" panose="020B0604030101020102" pitchFamily="34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904F3C0-3EF7-47B1-8469-6C8D6FB72F6F}"/>
              </a:ext>
            </a:extLst>
          </p:cNvPr>
          <p:cNvSpPr txBox="1">
            <a:spLocks/>
          </p:cNvSpPr>
          <p:nvPr/>
        </p:nvSpPr>
        <p:spPr>
          <a:xfrm>
            <a:off x="3135370" y="1670110"/>
            <a:ext cx="2458616" cy="150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6600" dirty="0">
                <a:solidFill>
                  <a:srgbClr val="C00000"/>
                </a:solidFill>
                <a:latin typeface="UnitPro-Medi" panose="020B0604030101020102" pitchFamily="34" charset="0"/>
                <a:cs typeface="UnitPro-Medi" panose="020B0604030101020102" pitchFamily="34" charset="0"/>
              </a:rPr>
              <a:t>ITI =</a:t>
            </a:r>
            <a:endParaRPr lang="cs-CZ" sz="3000" dirty="0">
              <a:solidFill>
                <a:srgbClr val="C00000"/>
              </a:solidFill>
              <a:latin typeface="UnitPro-Medi" panose="020B0604030101020102" pitchFamily="34" charset="0"/>
              <a:cs typeface="UnitPro-Medi" panose="020B0604030101020102" pitchFamily="34" charset="0"/>
            </a:endParaRPr>
          </a:p>
          <a:p>
            <a:endParaRPr lang="cs-CZ" dirty="0">
              <a:latin typeface="UnitPro-Medi" panose="020B0604030101020102" pitchFamily="34" charset="0"/>
              <a:cs typeface="UnitPro-Medi" panose="020B0604030101020102" pitchFamily="34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8B33D2D-5B74-47EA-B153-8D258938CFA5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02015C2-75C7-4DC3-A247-65A3F18AAE27}"/>
              </a:ext>
            </a:extLst>
          </p:cNvPr>
          <p:cNvSpPr txBox="1"/>
          <p:nvPr/>
        </p:nvSpPr>
        <p:spPr>
          <a:xfrm>
            <a:off x="914399" y="3061909"/>
            <a:ext cx="1107316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Nástroj měst na řešení problémů a propojování metropolitních oblastí prostřednictvím financování z EU fondů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Umožňuje rezervovat nebo slučovat finanční zdroje z různých operačních programů na významné rozvojové projekty v metropolitních oblastech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ITI není další operační program, ale nástroj, který má rezervovanou alokaci v některých aktivitách vybraných operačních programů.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F3B036-F8E1-42EB-A71B-CBD2DF85B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279" y="5764443"/>
            <a:ext cx="195088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41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2421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PRIORITNÍ OBLASTI STRATEGIE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9A0CF9CF-DC1B-432F-8D02-74DA18BB8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570" y="2484523"/>
            <a:ext cx="4377455" cy="364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>
                <a:latin typeface="UnitPro-Medi" panose="020B0604030101020102" pitchFamily="34" charset="0"/>
                <a:cs typeface="UnitPro-Medi" panose="020B0604030101020102" pitchFamily="34" charset="0"/>
              </a:rPr>
              <a:t>DOPRAVA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P+R, terminály  - velkokapacitní v blízkém prstenci hl. m. Prahy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Cyklodoprava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dobudování páteřních tras na území PMO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Čistá mobilita – nákup vozidel</a:t>
            </a:r>
          </a:p>
          <a:p>
            <a:pPr marL="0" indent="0">
              <a:buNone/>
            </a:pPr>
            <a:endParaRPr lang="cs-CZ" sz="1600" dirty="0">
              <a:latin typeface="UnitPro-Medi" panose="020B0604030101020102" pitchFamily="34" charset="0"/>
              <a:cs typeface="UnitPro-Medi" panose="020B0604030101020102" pitchFamily="34" charset="0"/>
            </a:endParaRPr>
          </a:p>
          <a:p>
            <a:pPr marL="0" indent="0">
              <a:buNone/>
            </a:pPr>
            <a:endParaRPr lang="cs-CZ" sz="1600" dirty="0">
              <a:latin typeface="UnitPro-Medi" panose="020B0604030101020102" pitchFamily="34" charset="0"/>
              <a:cs typeface="UnitPro-Medi" panose="020B0604030101020102" pitchFamily="34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8B33D2D-5B74-47EA-B153-8D258938CFA5}"/>
              </a:ext>
            </a:extLst>
          </p:cNvPr>
          <p:cNvCxnSpPr>
            <a:cxnSpLocks/>
          </p:cNvCxnSpPr>
          <p:nvPr/>
        </p:nvCxnSpPr>
        <p:spPr>
          <a:xfrm flipV="1">
            <a:off x="551384" y="1176856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Nadpis 1">
            <a:extLst>
              <a:ext uri="{FF2B5EF4-FFF2-40B4-BE49-F238E27FC236}">
                <a16:creationId xmlns:a16="http://schemas.microsoft.com/office/drawing/2014/main" id="{5EECBD8D-7919-416B-B72C-3C921FCDA824}"/>
              </a:ext>
            </a:extLst>
          </p:cNvPr>
          <p:cNvSpPr txBox="1">
            <a:spLocks/>
          </p:cNvSpPr>
          <p:nvPr/>
        </p:nvSpPr>
        <p:spPr>
          <a:xfrm>
            <a:off x="454929" y="1207708"/>
            <a:ext cx="100811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VAZBA NA IROP</a:t>
            </a:r>
          </a:p>
          <a:p>
            <a:pPr algn="l"/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Alokace cca 3,3 mld. Kč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AE1B9DC-1E30-46B0-93CB-D52B63A9FE70}"/>
              </a:ext>
            </a:extLst>
          </p:cNvPr>
          <p:cNvSpPr txBox="1"/>
          <p:nvPr/>
        </p:nvSpPr>
        <p:spPr>
          <a:xfrm>
            <a:off x="6862977" y="2400427"/>
            <a:ext cx="485601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ROZVOJ REGIONÁLNÍCH CENTER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krajinné prvky, sídelní zeleň, veřejná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prostranství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revitalizace kulturních památek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Revitalizace a odborná infrastruktura pro činnost muzeí a knihoven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E4FF9A4-951E-41C3-ABE8-F2A4D4A3A10B}"/>
              </a:ext>
            </a:extLst>
          </p:cNvPr>
          <p:cNvCxnSpPr/>
          <p:nvPr/>
        </p:nvCxnSpPr>
        <p:spPr>
          <a:xfrm>
            <a:off x="6371692" y="2350708"/>
            <a:ext cx="0" cy="360404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E06C9EB9-51F9-4286-8A09-075B0A9450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779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Strategie ITI PMO 2021+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287624"/>
            <a:ext cx="4080681" cy="5197152"/>
          </a:xfrm>
        </p:spPr>
        <p:txBody>
          <a:bodyPr>
            <a:normAutofit lnSpcReduction="10000"/>
          </a:bodyPr>
          <a:lstStyle/>
          <a:p>
            <a:pPr algn="just"/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Analytická část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dokončena</a:t>
            </a: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Strategická část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dokončena</a:t>
            </a: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Implementační část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dokončena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Zjišťovací řízení 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prosinec – květen/červen 2022</a:t>
            </a:r>
          </a:p>
          <a:p>
            <a:pPr marL="0" indent="0" algn="just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Schvalování ISG PMO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Červen 2022 – ŘV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Září 2022 - ZHMP</a:t>
            </a:r>
          </a:p>
          <a:p>
            <a:pPr marL="0" indent="0" algn="just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Výzva MMR ORP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Září/říjen 2022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157" y="5853471"/>
            <a:ext cx="1946941" cy="68708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24191" y="1699213"/>
            <a:ext cx="6036907" cy="403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Avíza výzev a výběrových kritérií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Červenec + Srpen 2022</a:t>
            </a:r>
          </a:p>
          <a:p>
            <a:endParaRPr lang="cs-CZ" dirty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Výzva Nositele ITI 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Září 2022</a:t>
            </a:r>
          </a:p>
          <a:p>
            <a:endParaRPr lang="cs-CZ" dirty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Programové rámce (seznam projektů do IROP)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Říjen – Nositel a ŘV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Listopad/prosinec ZHMP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131837" y="1669602"/>
            <a:ext cx="0" cy="46378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B0A76B9-3442-419D-9797-17987D3390DD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46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9502450" y="4639492"/>
            <a:ext cx="1698171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7752959" y="4639492"/>
            <a:ext cx="1698174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986363" y="4639492"/>
            <a:ext cx="1723831" cy="66573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4236874" y="4639492"/>
            <a:ext cx="1723831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478829" y="4639492"/>
            <a:ext cx="1732387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634483" y="4639492"/>
            <a:ext cx="1810138" cy="66029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Strategie ITI PMO 2021+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964" y="1522737"/>
            <a:ext cx="10677424" cy="42749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Programové rámce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do území jak budeme při přípravě postupovat – červen - srpen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Rozpracována výběrová kritéria – červen schválení na ŘV ITI</a:t>
            </a:r>
          </a:p>
          <a:p>
            <a:pPr algn="just"/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Avíza výzev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červenec – srpen</a:t>
            </a:r>
          </a:p>
          <a:p>
            <a:pPr algn="just"/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Výzva Nositele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předložení PZ - září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Sestavení programových rámců po zveřejnění podmínek výzev ŘO – listopad/prosinec </a:t>
            </a: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29340" y="4675255"/>
            <a:ext cx="15247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Informace od žadatelů, finalizace kritérií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30927" y="4675255"/>
            <a:ext cx="16802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Zveřejnění avíz výzev, kritérií a šablon PZ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297120" y="4693608"/>
            <a:ext cx="17036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Zveřejnění avíz výzev, kritérií a šablon PZ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106106" y="4805264"/>
            <a:ext cx="150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</a:rPr>
              <a:t>Výzva Nositele ITI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761511" y="4712344"/>
            <a:ext cx="16103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Hodnocení projektů, jednání PS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9499339" y="4656248"/>
            <a:ext cx="17012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chemeClr val="bg1"/>
                </a:solidFill>
              </a:rPr>
              <a:t>Schválení PR Řídicím výborem, ZHMP a MMR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23475" y="5326573"/>
            <a:ext cx="74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ČERVEN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907638" y="5346440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ČERVENEC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812248" y="5366329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SRPEN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593230" y="5366328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ZÁŘÍ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249023" y="5376738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ŘÍJEN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9986658" y="5376738"/>
            <a:ext cx="96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LISTOPAD</a:t>
            </a: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A3008A3B-E07D-4E81-AF95-0932D8C6FBC3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13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záměrů přes léto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542084"/>
            <a:ext cx="10862481" cy="54668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    25. – 29. červenec</a:t>
            </a:r>
          </a:p>
          <a:p>
            <a:pPr marL="0" indent="0" algn="ctr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15. – 19. srpen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Mezipatro – kanceláře ITI, Rytířská 10, Praha 1 </a:t>
            </a:r>
          </a:p>
          <a:p>
            <a:pPr marL="0" indent="0" algn="ctr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Termíny budou vypsány také na webu ITI 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www.itipraha.eu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" t="2716" r="63780" b="-2716"/>
          <a:stretch/>
        </p:blipFill>
        <p:spPr>
          <a:xfrm>
            <a:off x="3953907" y="3576547"/>
            <a:ext cx="446057" cy="4289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" t="2716" r="63780" b="-2716"/>
          <a:stretch/>
        </p:blipFill>
        <p:spPr>
          <a:xfrm>
            <a:off x="3953907" y="2528122"/>
            <a:ext cx="446057" cy="428934"/>
          </a:xfrm>
          <a:prstGeom prst="rect">
            <a:avLst/>
          </a:prstGeom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E2F8FBE1-A728-4255-8C02-40DD8E030072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4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445" y="634983"/>
            <a:ext cx="5439937" cy="114921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implementace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46" y="1661532"/>
            <a:ext cx="5520188" cy="5029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50000"/>
            </a:pPr>
            <a:endParaRPr lang="cs-CZ" dirty="0"/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Výzva Nositele ITI – přihlášení se do výběru do seznamu strategických projektů</a:t>
            </a:r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Schválení programových rámců</a:t>
            </a:r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Souhlasné stanovisko ŘV ITI</a:t>
            </a:r>
          </a:p>
          <a:p>
            <a:pPr>
              <a:buClr>
                <a:srgbClr val="C00000"/>
              </a:buClr>
              <a:buSzPct val="15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Předložení záměrů do výzvy IROP</a:t>
            </a:r>
          </a:p>
          <a:p>
            <a:pPr>
              <a:buClr>
                <a:srgbClr val="C00000"/>
              </a:buClr>
              <a:buSzPct val="150000"/>
            </a:pPr>
            <a:endParaRPr lang="cs-CZ" dirty="0"/>
          </a:p>
          <a:p>
            <a:pPr marL="0" indent="0">
              <a:buClr>
                <a:srgbClr val="C00000"/>
              </a:buClr>
              <a:buSzPct val="150000"/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947139"/>
            <a:ext cx="1946941" cy="68708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D076472-33AB-4888-9DEB-5AD29206B0A7}"/>
              </a:ext>
            </a:extLst>
          </p:cNvPr>
          <p:cNvSpPr txBox="1"/>
          <p:nvPr/>
        </p:nvSpPr>
        <p:spPr>
          <a:xfrm>
            <a:off x="5954750" y="1661532"/>
            <a:ext cx="6237249" cy="423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Konec ZS ITI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Jeden seznam projektů na počátku + několik aktualizací – ne průběžné výzvy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Tlak na prioritní projekty – rezervace prostředků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Větší důraz na strategické projekty – velké projekty alespoň na počátku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F455C54-0FD0-4229-8327-57B6BD3199EE}"/>
              </a:ext>
            </a:extLst>
          </p:cNvPr>
          <p:cNvCxnSpPr/>
          <p:nvPr/>
        </p:nvCxnSpPr>
        <p:spPr>
          <a:xfrm>
            <a:off x="5798634" y="1784195"/>
            <a:ext cx="0" cy="40813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1">
            <a:extLst>
              <a:ext uri="{FF2B5EF4-FFF2-40B4-BE49-F238E27FC236}">
                <a16:creationId xmlns:a16="http://schemas.microsoft.com/office/drawing/2014/main" id="{E1A18E0D-EB62-4375-9E1A-2A984EBC2B05}"/>
              </a:ext>
            </a:extLst>
          </p:cNvPr>
          <p:cNvSpPr txBox="1">
            <a:spLocks/>
          </p:cNvSpPr>
          <p:nvPr/>
        </p:nvSpPr>
        <p:spPr>
          <a:xfrm>
            <a:off x="5954749" y="634983"/>
            <a:ext cx="5439937" cy="1149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Rozdíly pro období 2021+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176815F-DEF4-45CA-B689-05955DCFDB3A}"/>
              </a:ext>
            </a:extLst>
          </p:cNvPr>
          <p:cNvCxnSpPr>
            <a:cxnSpLocks/>
          </p:cNvCxnSpPr>
          <p:nvPr/>
        </p:nvCxnSpPr>
        <p:spPr>
          <a:xfrm flipV="1">
            <a:off x="551384" y="1372992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53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48846-BE7F-4C53-B750-087774B1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2614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0EB24-33CB-4C1A-91CB-BF7C522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5" y="1661532"/>
            <a:ext cx="9881835" cy="4823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WEB – itipraha.eu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Avíza, kritéria, informace – léto 2022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Dva týdny konzultací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Výzva nositele – září 2022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82" y="5797695"/>
            <a:ext cx="1946941" cy="687081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AB34B9E1-86EB-4136-8A43-289F4FD599C6}"/>
              </a:ext>
            </a:extLst>
          </p:cNvPr>
          <p:cNvCxnSpPr>
            <a:cxnSpLocks/>
          </p:cNvCxnSpPr>
          <p:nvPr/>
        </p:nvCxnSpPr>
        <p:spPr>
          <a:xfrm>
            <a:off x="1393902" y="1716349"/>
            <a:ext cx="0" cy="433876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DC85617-95C8-419E-9697-014A30713C6D}"/>
              </a:ext>
            </a:extLst>
          </p:cNvPr>
          <p:cNvCxnSpPr>
            <a:cxnSpLocks/>
          </p:cNvCxnSpPr>
          <p:nvPr/>
        </p:nvCxnSpPr>
        <p:spPr>
          <a:xfrm flipV="1">
            <a:off x="551384" y="1340768"/>
            <a:ext cx="11640616" cy="64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420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F469A77B73AE43B19B98674AD2A689" ma:contentTypeVersion="2" ma:contentTypeDescription="Vytvoří nový dokument" ma:contentTypeScope="" ma:versionID="52c89dafcdc85056f8ee58565c77421d">
  <xsd:schema xmlns:xsd="http://www.w3.org/2001/XMLSchema" xmlns:xs="http://www.w3.org/2001/XMLSchema" xmlns:p="http://schemas.microsoft.com/office/2006/metadata/properties" xmlns:ns2="0a1cbac3-916a-48ce-b52d-bfd3346be460" targetNamespace="http://schemas.microsoft.com/office/2006/metadata/properties" ma:root="true" ma:fieldsID="a41044ea0356cb41f19cfec1fcbd8012" ns2:_="">
    <xsd:import namespace="0a1cbac3-916a-48ce-b52d-bfd3346be4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cbac3-916a-48ce-b52d-bfd3346be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36F245-E378-4B45-B094-9CC681FF324C}"/>
</file>

<file path=customXml/itemProps2.xml><?xml version="1.0" encoding="utf-8"?>
<ds:datastoreItem xmlns:ds="http://schemas.openxmlformats.org/officeDocument/2006/customXml" ds:itemID="{D63734C1-10D6-4195-9578-65985D0703F2}"/>
</file>

<file path=customXml/itemProps3.xml><?xml version="1.0" encoding="utf-8"?>
<ds:datastoreItem xmlns:ds="http://schemas.openxmlformats.org/officeDocument/2006/customXml" ds:itemID="{224C6FB8-CC4E-47BC-9EFE-9D0D3889CDD0}"/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558</Words>
  <Application>Microsoft Office PowerPoint</Application>
  <PresentationFormat>Širokoúhlá obrazovka</PresentationFormat>
  <Paragraphs>123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UnitPro-Black</vt:lpstr>
      <vt:lpstr>UnitPro-Medi</vt:lpstr>
      <vt:lpstr>Wingdings</vt:lpstr>
      <vt:lpstr>Motiv Office</vt:lpstr>
      <vt:lpstr>    Odbor Evropských fondů MHMP ROADSHOW IROP 2 Květen 2022 </vt:lpstr>
      <vt:lpstr>PRAŽSKÁ METROPOLITNÍ OBLAST (PMO)</vt:lpstr>
      <vt:lpstr>NÁSTROJ ITI</vt:lpstr>
      <vt:lpstr>PRIORITNÍ OBLASTI STRATEGIE</vt:lpstr>
      <vt:lpstr>Příprava Strategie ITI PMO 2021+</vt:lpstr>
      <vt:lpstr>Příprava Strategie ITI PMO 2021+</vt:lpstr>
      <vt:lpstr>Konzultace záměrů přes léto</vt:lpstr>
      <vt:lpstr>Systém implementace  </vt:lpstr>
      <vt:lpstr>SHRNUTÍ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Doplňte název metropolitní oblasti/aglomerace</dc:title>
  <dc:creator>Dvořák Zdeněk (Magistrát města Brna)</dc:creator>
  <cp:lastModifiedBy>Šmídová Tereza (MHMP, FON)</cp:lastModifiedBy>
  <cp:revision>53</cp:revision>
  <dcterms:created xsi:type="dcterms:W3CDTF">2020-07-29T10:34:07Z</dcterms:created>
  <dcterms:modified xsi:type="dcterms:W3CDTF">2022-05-03T16:10:11Z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0x010100DFF469A77B73AE43B19B98674AD2A689</vt:lpwstr>
  </property>
</Properties>
</file>