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7"/>
  </p:notesMasterIdLst>
  <p:handoutMasterIdLst>
    <p:handoutMasterId r:id="rId118"/>
  </p:handoutMasterIdLst>
  <p:sldIdLst>
    <p:sldId id="269" r:id="rId5"/>
    <p:sldId id="274" r:id="rId6"/>
    <p:sldId id="546" r:id="rId7"/>
    <p:sldId id="545" r:id="rId8"/>
    <p:sldId id="547" r:id="rId9"/>
    <p:sldId id="548" r:id="rId10"/>
    <p:sldId id="611" r:id="rId11"/>
    <p:sldId id="612" r:id="rId12"/>
    <p:sldId id="614" r:id="rId13"/>
    <p:sldId id="275" r:id="rId14"/>
    <p:sldId id="561" r:id="rId15"/>
    <p:sldId id="604" r:id="rId16"/>
    <p:sldId id="562" r:id="rId17"/>
    <p:sldId id="563" r:id="rId18"/>
    <p:sldId id="564" r:id="rId19"/>
    <p:sldId id="565" r:id="rId20"/>
    <p:sldId id="567" r:id="rId21"/>
    <p:sldId id="568" r:id="rId22"/>
    <p:sldId id="552" r:id="rId23"/>
    <p:sldId id="558" r:id="rId24"/>
    <p:sldId id="559" r:id="rId25"/>
    <p:sldId id="560" r:id="rId26"/>
    <p:sldId id="276" r:id="rId27"/>
    <p:sldId id="615" r:id="rId28"/>
    <p:sldId id="279" r:id="rId29"/>
    <p:sldId id="616" r:id="rId30"/>
    <p:sldId id="617" r:id="rId31"/>
    <p:sldId id="618" r:id="rId32"/>
    <p:sldId id="619" r:id="rId33"/>
    <p:sldId id="620" r:id="rId34"/>
    <p:sldId id="278" r:id="rId35"/>
    <p:sldId id="280" r:id="rId36"/>
    <p:sldId id="281" r:id="rId37"/>
    <p:sldId id="282" r:id="rId38"/>
    <p:sldId id="283" r:id="rId39"/>
    <p:sldId id="606" r:id="rId40"/>
    <p:sldId id="607" r:id="rId41"/>
    <p:sldId id="270" r:id="rId42"/>
    <p:sldId id="284" r:id="rId43"/>
    <p:sldId id="285" r:id="rId44"/>
    <p:sldId id="585" r:id="rId45"/>
    <p:sldId id="586" r:id="rId46"/>
    <p:sldId id="587" r:id="rId47"/>
    <p:sldId id="588" r:id="rId48"/>
    <p:sldId id="589" r:id="rId49"/>
    <p:sldId id="499" r:id="rId50"/>
    <p:sldId id="286" r:id="rId51"/>
    <p:sldId id="500" r:id="rId52"/>
    <p:sldId id="502" r:id="rId53"/>
    <p:sldId id="504" r:id="rId54"/>
    <p:sldId id="501" r:id="rId55"/>
    <p:sldId id="575" r:id="rId56"/>
    <p:sldId id="543" r:id="rId57"/>
    <p:sldId id="505" r:id="rId58"/>
    <p:sldId id="507" r:id="rId59"/>
    <p:sldId id="508" r:id="rId60"/>
    <p:sldId id="578" r:id="rId61"/>
    <p:sldId id="506" r:id="rId62"/>
    <p:sldId id="510" r:id="rId63"/>
    <p:sldId id="511" r:id="rId64"/>
    <p:sldId id="512" r:id="rId65"/>
    <p:sldId id="513" r:id="rId66"/>
    <p:sldId id="598" r:id="rId67"/>
    <p:sldId id="599" r:id="rId68"/>
    <p:sldId id="600" r:id="rId69"/>
    <p:sldId id="601" r:id="rId70"/>
    <p:sldId id="602" r:id="rId71"/>
    <p:sldId id="549" r:id="rId72"/>
    <p:sldId id="514" r:id="rId73"/>
    <p:sldId id="515" r:id="rId74"/>
    <p:sldId id="590" r:id="rId75"/>
    <p:sldId id="517" r:id="rId76"/>
    <p:sldId id="591" r:id="rId77"/>
    <p:sldId id="592" r:id="rId78"/>
    <p:sldId id="593" r:id="rId79"/>
    <p:sldId id="518" r:id="rId80"/>
    <p:sldId id="519" r:id="rId81"/>
    <p:sldId id="521" r:id="rId82"/>
    <p:sldId id="522" r:id="rId83"/>
    <p:sldId id="523" r:id="rId84"/>
    <p:sldId id="603" r:id="rId85"/>
    <p:sldId id="520" r:id="rId86"/>
    <p:sldId id="524" r:id="rId87"/>
    <p:sldId id="525" r:id="rId88"/>
    <p:sldId id="527" r:id="rId89"/>
    <p:sldId id="526" r:id="rId90"/>
    <p:sldId id="544" r:id="rId91"/>
    <p:sldId id="583" r:id="rId92"/>
    <p:sldId id="584" r:id="rId93"/>
    <p:sldId id="529" r:id="rId94"/>
    <p:sldId id="528" r:id="rId95"/>
    <p:sldId id="530" r:id="rId96"/>
    <p:sldId id="531" r:id="rId97"/>
    <p:sldId id="532" r:id="rId98"/>
    <p:sldId id="579" r:id="rId99"/>
    <p:sldId id="580" r:id="rId100"/>
    <p:sldId id="536" r:id="rId101"/>
    <p:sldId id="581" r:id="rId102"/>
    <p:sldId id="582" r:id="rId103"/>
    <p:sldId id="509" r:id="rId104"/>
    <p:sldId id="605" r:id="rId105"/>
    <p:sldId id="540" r:id="rId106"/>
    <p:sldId id="541" r:id="rId107"/>
    <p:sldId id="277" r:id="rId108"/>
    <p:sldId id="542" r:id="rId109"/>
    <p:sldId id="573" r:id="rId110"/>
    <p:sldId id="569" r:id="rId111"/>
    <p:sldId id="570" r:id="rId112"/>
    <p:sldId id="571" r:id="rId113"/>
    <p:sldId id="572" r:id="rId114"/>
    <p:sldId id="273" r:id="rId115"/>
    <p:sldId id="61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 id="3" name="Řezníček Jakub" initials="ŘJ" lastIdx="1" clrIdx="2">
    <p:extLst>
      <p:ext uri="{19B8F6BF-5375-455C-9EA6-DF929625EA0E}">
        <p15:presenceInfo xmlns:p15="http://schemas.microsoft.com/office/powerpoint/2012/main" userId="S::ReznicekJ@crr.cz::13c51c9a-7096-4075-b273-db5c24348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4"/>
    <p:restoredTop sz="86433"/>
  </p:normalViewPr>
  <p:slideViewPr>
    <p:cSldViewPr snapToGrid="0" snapToObjects="1">
      <p:cViewPr varScale="1">
        <p:scale>
          <a:sx n="114" d="100"/>
          <a:sy n="114" d="100"/>
        </p:scale>
        <p:origin x="1098" y="102"/>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Královéhradecký kraj</a:t>
          </a:r>
        </a:p>
        <a:p>
          <a:r>
            <a:rPr lang="cs-CZ" b="1" dirty="0">
              <a:solidFill>
                <a:schemeClr val="bg1"/>
              </a:solidFill>
            </a:rPr>
            <a:t>Ing. Jakub Řezníček, ředitel odboru</a:t>
          </a:r>
        </a:p>
        <a:p>
          <a:r>
            <a:rPr lang="cs-CZ" dirty="0">
              <a:solidFill>
                <a:schemeClr val="bg1"/>
              </a:solidFill>
            </a:rPr>
            <a:t>E-mail: jakub.reznicek</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Mobil: 739 320 767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100000"/>
            </a:lnSpc>
            <a:spcAft>
              <a:spcPts val="0"/>
            </a:spcAft>
          </a:pPr>
          <a:endParaRPr lang="cs-CZ" b="1" dirty="0"/>
        </a:p>
        <a:p>
          <a:pPr>
            <a:lnSpc>
              <a:spcPct val="90000"/>
            </a:lnSpc>
            <a:spcAft>
              <a:spcPct val="35000"/>
            </a:spcAft>
          </a:pPr>
          <a:r>
            <a:rPr lang="cs-CZ" b="1" dirty="0"/>
            <a:t>Ing. Martina Rücker</a:t>
          </a:r>
        </a:p>
        <a:p>
          <a:pPr>
            <a:lnSpc>
              <a:spcPct val="90000"/>
            </a:lnSpc>
            <a:spcAft>
              <a:spcPct val="35000"/>
            </a:spcAft>
          </a:pPr>
          <a:r>
            <a:rPr lang="cs-CZ" dirty="0"/>
            <a:t>martina.rucker@crr.cz</a:t>
          </a:r>
        </a:p>
        <a:p>
          <a:pPr>
            <a:lnSpc>
              <a:spcPct val="90000"/>
            </a:lnSpc>
            <a:spcAft>
              <a:spcPct val="35000"/>
            </a:spcAft>
          </a:pPr>
          <a:r>
            <a:rPr lang="cs-CZ" b="0" dirty="0"/>
            <a:t>734 166 384</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endParaRPr lang="cs-CZ" b="1" dirty="0"/>
        </a:p>
        <a:p>
          <a:r>
            <a:rPr lang="cs-CZ" b="1" dirty="0"/>
            <a:t>Ing. Lenka Šmejdířová</a:t>
          </a:r>
        </a:p>
        <a:p>
          <a:r>
            <a:rPr lang="cs-CZ" dirty="0"/>
            <a:t>lenka.smejdirova@crr.cz </a:t>
          </a:r>
        </a:p>
        <a:p>
          <a:r>
            <a:rPr lang="cs-CZ" b="0" dirty="0"/>
            <a:t>734 166 388</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EF5B9E0A-9DDF-47B2-9F7C-46EF186E08EB}">
      <dgm:prSet phldrT="[Text]"/>
      <dgm:spPr>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gm:spPr>
      <dgm:t>
        <a:bodyPr spcFirstLastPara="0" vert="horz" wrap="square" lIns="45720" tIns="45720" rIns="45720" bIns="45720" numCol="1" spcCol="1270" anchor="ctr" anchorCtr="0"/>
        <a:lstStyle/>
        <a:p>
          <a:r>
            <a:rPr lang="cs-CZ" b="1" dirty="0"/>
            <a:t>Vedoucí oddělení administrace veřejných zakázek HK</a:t>
          </a:r>
        </a:p>
        <a:p>
          <a:endParaRPr lang="cs-CZ" b="1" dirty="0"/>
        </a:p>
        <a:p>
          <a:r>
            <a:rPr lang="cs-CZ" b="1" dirty="0"/>
            <a:t>Mgr. Tomáš Vontor</a:t>
          </a:r>
        </a:p>
        <a:p>
          <a:r>
            <a:rPr lang="cs-CZ" dirty="0"/>
            <a:t> tomas.vontor@crr.cz</a:t>
          </a:r>
        </a:p>
        <a:p>
          <a:r>
            <a:rPr lang="cs-CZ" b="0" dirty="0"/>
            <a:t>735 199 204</a:t>
          </a:r>
        </a:p>
      </dgm:t>
    </dgm:pt>
    <dgm:pt modelId="{FE696290-5CBC-4D19-841B-0FB7356D1E17}" type="parTrans" cxnId="{A63AC9A9-B238-4A17-9A15-02D3F52A278E}">
      <dgm:prSet/>
      <dgm:spPr/>
      <dgm:t>
        <a:bodyPr/>
        <a:lstStyle/>
        <a:p>
          <a:endParaRPr lang="cs-CZ"/>
        </a:p>
      </dgm:t>
    </dgm:pt>
    <dgm:pt modelId="{B716F1AE-4A0D-47AD-A13F-6100F18F38E1}" type="sibTrans" cxnId="{A63AC9A9-B238-4A17-9A15-02D3F52A278E}">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ScaleX="100058"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3" custScaleX="105540">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3" custScaleX="10167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 modelId="{67877399-D68B-499B-BA16-0E5C1691E004}" type="pres">
      <dgm:prSet presAssocID="{CD124AA5-535E-4490-A5A0-C040C89F5644}" presName="sibSpaceTwo" presStyleCnt="0"/>
      <dgm:spPr/>
    </dgm:pt>
    <dgm:pt modelId="{90E22121-C70E-449D-BFDC-2222164A74F3}" type="pres">
      <dgm:prSet presAssocID="{EF5B9E0A-9DDF-47B2-9F7C-46EF186E08EB}" presName="vertTwo" presStyleCnt="0"/>
      <dgm:spPr/>
    </dgm:pt>
    <dgm:pt modelId="{260C4129-C089-4B45-9896-9E1D1C757862}" type="pres">
      <dgm:prSet presAssocID="{EF5B9E0A-9DDF-47B2-9F7C-46EF186E08EB}" presName="txTwo" presStyleLbl="node2" presStyleIdx="2" presStyleCnt="3">
        <dgm:presLayoutVars>
          <dgm:chPref val="3"/>
        </dgm:presLayoutVars>
      </dgm:prSet>
      <dgm:spPr>
        <a:xfrm>
          <a:off x="4964168" y="2066159"/>
          <a:ext cx="1985899" cy="1879050"/>
        </a:xfrm>
        <a:prstGeom prst="roundRect">
          <a:avLst>
            <a:gd name="adj" fmla="val 10000"/>
          </a:avLst>
        </a:prstGeom>
      </dgm:spPr>
    </dgm:pt>
    <dgm:pt modelId="{0E96ED95-697B-45FA-B840-6E5AAA232572}" type="pres">
      <dgm:prSet presAssocID="{EF5B9E0A-9DDF-47B2-9F7C-46EF186E08EB}"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0F499152-4B1D-4C87-9A7D-F3DF53528B6B}" type="presOf" srcId="{EF5B9E0A-9DDF-47B2-9F7C-46EF186E08EB}" destId="{260C4129-C089-4B45-9896-9E1D1C757862}"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A63AC9A9-B238-4A17-9A15-02D3F52A278E}" srcId="{079BF447-A338-4241-857D-16D223D22120}" destId="{EF5B9E0A-9DDF-47B2-9F7C-46EF186E08EB}" srcOrd="2" destOrd="0" parTransId="{FE696290-5CBC-4D19-841B-0FB7356D1E17}" sibTransId="{B716F1AE-4A0D-47AD-A13F-6100F18F38E1}"/>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 modelId="{3C37C1D6-0ED8-44DA-B007-2522DB1AF84A}" type="presParOf" srcId="{D7126070-93FD-4FDB-92F7-894099073440}" destId="{67877399-D68B-499B-BA16-0E5C1691E004}" srcOrd="3" destOrd="0" presId="urn:microsoft.com/office/officeart/2005/8/layout/hierarchy4"/>
    <dgm:cxn modelId="{33E80FE7-9754-4539-944B-683CE51D58C3}" type="presParOf" srcId="{D7126070-93FD-4FDB-92F7-894099073440}" destId="{90E22121-C70E-449D-BFDC-2222164A74F3}" srcOrd="4" destOrd="0" presId="urn:microsoft.com/office/officeart/2005/8/layout/hierarchy4"/>
    <dgm:cxn modelId="{6293115E-A67C-4846-86D4-2D5C1F4D1645}" type="presParOf" srcId="{90E22121-C70E-449D-BFDC-2222164A74F3}" destId="{260C4129-C089-4B45-9896-9E1D1C757862}" srcOrd="0" destOrd="0" presId="urn:microsoft.com/office/officeart/2005/8/layout/hierarchy4"/>
    <dgm:cxn modelId="{905A2A07-A3C8-43BC-A0B5-550536BB3EA5}" type="presParOf" srcId="{90E22121-C70E-449D-BFDC-2222164A74F3}" destId="{0E96ED95-697B-45FA-B840-6E5AAA2325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7413800"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b="1" kern="1200" dirty="0">
              <a:solidFill>
                <a:schemeClr val="bg1"/>
              </a:solidFill>
            </a:rPr>
            <a:t>Územní odbor IROP pro Královéhradecký kraj</a:t>
          </a:r>
        </a:p>
        <a:p>
          <a:pPr marL="0" lvl="0" indent="0" algn="ctr" defTabSz="933450">
            <a:lnSpc>
              <a:spcPct val="90000"/>
            </a:lnSpc>
            <a:spcBef>
              <a:spcPct val="0"/>
            </a:spcBef>
            <a:spcAft>
              <a:spcPct val="35000"/>
            </a:spcAft>
            <a:buNone/>
          </a:pPr>
          <a:r>
            <a:rPr lang="cs-CZ" sz="2100" b="1" kern="1200" dirty="0">
              <a:solidFill>
                <a:schemeClr val="bg1"/>
              </a:solidFill>
            </a:rPr>
            <a:t>Ing. Jakub Řezníček, ředitel odboru</a:t>
          </a:r>
        </a:p>
        <a:p>
          <a:pPr marL="0" lvl="0" indent="0" algn="ctr" defTabSz="933450">
            <a:lnSpc>
              <a:spcPct val="90000"/>
            </a:lnSpc>
            <a:spcBef>
              <a:spcPct val="0"/>
            </a:spcBef>
            <a:spcAft>
              <a:spcPct val="35000"/>
            </a:spcAft>
            <a:buNone/>
          </a:pPr>
          <a:r>
            <a:rPr lang="cs-CZ" sz="2100" kern="1200" dirty="0">
              <a:solidFill>
                <a:schemeClr val="bg1"/>
              </a:solidFill>
            </a:rPr>
            <a:t>E-mail: jakub.reznicek</a:t>
          </a:r>
          <a:r>
            <a:rPr lang="cs-CZ" sz="2100" kern="1200" dirty="0">
              <a:solidFill>
                <a:schemeClr val="bg1"/>
              </a:solidFill>
              <a:latin typeface="Calibri" panose="020F0502020204030204" pitchFamily="34" charset="0"/>
              <a:cs typeface="Calibri" panose="020F0502020204030204" pitchFamily="34" charset="0"/>
            </a:rPr>
            <a:t>@</a:t>
          </a:r>
          <a:r>
            <a:rPr lang="cs-CZ" sz="2100" kern="1200" dirty="0">
              <a:solidFill>
                <a:schemeClr val="bg1"/>
              </a:solidFill>
            </a:rPr>
            <a:t>crr.cz</a:t>
          </a:r>
          <a:endParaRPr lang="cs-CZ" sz="2100" kern="1200" baseline="0" dirty="0">
            <a:solidFill>
              <a:schemeClr val="bg1"/>
            </a:solidFill>
          </a:endParaRPr>
        </a:p>
        <a:p>
          <a:pPr marL="0" lvl="0" indent="0" algn="ctr" defTabSz="933450">
            <a:lnSpc>
              <a:spcPct val="90000"/>
            </a:lnSpc>
            <a:spcBef>
              <a:spcPct val="0"/>
            </a:spcBef>
            <a:spcAft>
              <a:spcPct val="35000"/>
            </a:spcAft>
            <a:buNone/>
          </a:pPr>
          <a:r>
            <a:rPr lang="cs-CZ" sz="2100" kern="1200" dirty="0">
              <a:solidFill>
                <a:schemeClr val="bg1"/>
              </a:solidFill>
            </a:rPr>
            <a:t>Mobil: 739 320 767</a:t>
          </a:r>
        </a:p>
      </dsp:txBody>
      <dsp:txXfrm>
        <a:off x="52276" y="52276"/>
        <a:ext cx="7309248" cy="1680265"/>
      </dsp:txXfrm>
    </dsp:sp>
    <dsp:sp modelId="{012C52F3-22EA-4C63-9D11-BA4EB08F93EE}">
      <dsp:nvSpPr>
        <dsp:cNvPr id="0" name=""/>
        <dsp:cNvSpPr/>
      </dsp:nvSpPr>
      <dsp:spPr>
        <a:xfrm>
          <a:off x="6313" y="1982609"/>
          <a:ext cx="2413487"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a:t>
          </a:r>
        </a:p>
        <a:p>
          <a:pPr marL="0" lvl="0" indent="0" algn="ctr" defTabSz="622300">
            <a:lnSpc>
              <a:spcPct val="100000"/>
            </a:lnSpc>
            <a:spcBef>
              <a:spcPct val="0"/>
            </a:spcBef>
            <a:spcAft>
              <a:spcPts val="0"/>
            </a:spcAft>
            <a:buNone/>
          </a:pPr>
          <a:r>
            <a:rPr lang="cs-CZ" sz="1400" b="1" kern="1200" dirty="0"/>
            <a:t> a kontroly</a:t>
          </a:r>
        </a:p>
        <a:p>
          <a:pPr marL="0" lvl="0" indent="0" algn="ctr" defTabSz="622300">
            <a:lnSpc>
              <a:spcPct val="100000"/>
            </a:lnSpc>
            <a:spcBef>
              <a:spcPct val="0"/>
            </a:spcBef>
            <a:spcAft>
              <a:spcPts val="0"/>
            </a:spcAft>
            <a:buNone/>
          </a:pPr>
          <a:endParaRPr lang="cs-CZ" sz="1400" b="1" kern="1200" dirty="0"/>
        </a:p>
        <a:p>
          <a:pPr marL="0" lvl="0" indent="0" algn="ctr" defTabSz="622300">
            <a:lnSpc>
              <a:spcPct val="90000"/>
            </a:lnSpc>
            <a:spcBef>
              <a:spcPct val="0"/>
            </a:spcBef>
            <a:spcAft>
              <a:spcPct val="35000"/>
            </a:spcAft>
            <a:buNone/>
          </a:pPr>
          <a:r>
            <a:rPr lang="cs-CZ" sz="1400" b="1" kern="1200" dirty="0"/>
            <a:t>Ing. Martina Rücker</a:t>
          </a:r>
        </a:p>
        <a:p>
          <a:pPr marL="0" lvl="0" indent="0" algn="ctr" defTabSz="622300">
            <a:lnSpc>
              <a:spcPct val="90000"/>
            </a:lnSpc>
            <a:spcBef>
              <a:spcPct val="0"/>
            </a:spcBef>
            <a:spcAft>
              <a:spcPct val="35000"/>
            </a:spcAft>
            <a:buNone/>
          </a:pPr>
          <a:r>
            <a:rPr lang="cs-CZ" sz="1400" kern="1200" dirty="0"/>
            <a:t>martina.rucker@crr.cz</a:t>
          </a:r>
        </a:p>
        <a:p>
          <a:pPr marL="0" lvl="0" indent="0" algn="ctr" defTabSz="622300">
            <a:lnSpc>
              <a:spcPct val="90000"/>
            </a:lnSpc>
            <a:spcBef>
              <a:spcPct val="0"/>
            </a:spcBef>
            <a:spcAft>
              <a:spcPct val="35000"/>
            </a:spcAft>
            <a:buNone/>
          </a:pPr>
          <a:r>
            <a:rPr lang="cs-CZ" sz="1400" b="0" kern="1200" dirty="0"/>
            <a:t>734 166 384</a:t>
          </a:r>
        </a:p>
      </dsp:txBody>
      <dsp:txXfrm>
        <a:off x="58589" y="2034885"/>
        <a:ext cx="2308935" cy="1680265"/>
      </dsp:txXfrm>
    </dsp:sp>
    <dsp:sp modelId="{BFE87D24-6D61-4097-A3F3-47C46C775F81}">
      <dsp:nvSpPr>
        <dsp:cNvPr id="0" name=""/>
        <dsp:cNvSpPr/>
      </dsp:nvSpPr>
      <dsp:spPr>
        <a:xfrm>
          <a:off x="2611892" y="1982609"/>
          <a:ext cx="2325034"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Ing. Lenka Šmejdířová</a:t>
          </a:r>
        </a:p>
        <a:p>
          <a:pPr marL="0" lvl="0" indent="0" algn="ctr" defTabSz="622300">
            <a:lnSpc>
              <a:spcPct val="90000"/>
            </a:lnSpc>
            <a:spcBef>
              <a:spcPct val="0"/>
            </a:spcBef>
            <a:spcAft>
              <a:spcPct val="35000"/>
            </a:spcAft>
            <a:buNone/>
          </a:pPr>
          <a:r>
            <a:rPr lang="cs-CZ" sz="1400" kern="1200" dirty="0"/>
            <a:t>lenka.smejdirova@crr.cz </a:t>
          </a:r>
        </a:p>
        <a:p>
          <a:pPr marL="0" lvl="0" indent="0" algn="ctr" defTabSz="622300">
            <a:lnSpc>
              <a:spcPct val="90000"/>
            </a:lnSpc>
            <a:spcBef>
              <a:spcPct val="0"/>
            </a:spcBef>
            <a:spcAft>
              <a:spcPct val="35000"/>
            </a:spcAft>
            <a:buNone/>
          </a:pPr>
          <a:r>
            <a:rPr lang="cs-CZ" sz="1400" b="0" kern="1200" dirty="0"/>
            <a:t>734 166 388</a:t>
          </a:r>
        </a:p>
      </dsp:txBody>
      <dsp:txXfrm>
        <a:off x="2664168" y="2034885"/>
        <a:ext cx="2220482" cy="1680265"/>
      </dsp:txXfrm>
    </dsp:sp>
    <dsp:sp modelId="{260C4129-C089-4B45-9896-9E1D1C757862}">
      <dsp:nvSpPr>
        <dsp:cNvPr id="0" name=""/>
        <dsp:cNvSpPr/>
      </dsp:nvSpPr>
      <dsp:spPr>
        <a:xfrm>
          <a:off x="5129017" y="1982609"/>
          <a:ext cx="2286798" cy="1784817"/>
        </a:xfrm>
        <a:prstGeom prst="roundRect">
          <a:avLst>
            <a:gd name="adj" fmla="val 10000"/>
          </a:avLst>
        </a:prstGeom>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administrace veřejných zakázek HK</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Mgr. Tomáš Vontor</a:t>
          </a:r>
        </a:p>
        <a:p>
          <a:pPr marL="0" lvl="0" indent="0" algn="ctr" defTabSz="622300">
            <a:lnSpc>
              <a:spcPct val="90000"/>
            </a:lnSpc>
            <a:spcBef>
              <a:spcPct val="0"/>
            </a:spcBef>
            <a:spcAft>
              <a:spcPct val="35000"/>
            </a:spcAft>
            <a:buNone/>
          </a:pPr>
          <a:r>
            <a:rPr lang="cs-CZ" sz="1400" kern="1200" dirty="0"/>
            <a:t> tomas.vontor@crr.cz</a:t>
          </a:r>
        </a:p>
        <a:p>
          <a:pPr marL="0" lvl="0" indent="0" algn="ctr" defTabSz="622300">
            <a:lnSpc>
              <a:spcPct val="90000"/>
            </a:lnSpc>
            <a:spcBef>
              <a:spcPct val="0"/>
            </a:spcBef>
            <a:spcAft>
              <a:spcPct val="35000"/>
            </a:spcAft>
            <a:buNone/>
          </a:pPr>
          <a:r>
            <a:rPr lang="cs-CZ" sz="1400" b="0" kern="1200" dirty="0"/>
            <a:t>735 199 204</a:t>
          </a:r>
        </a:p>
      </dsp:txBody>
      <dsp:txXfrm>
        <a:off x="5181293" y="2034885"/>
        <a:ext cx="2182246" cy="16802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5/3/2022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5/3/2022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44</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03.05.2022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mailto:michaela.brozova@crr.cz" TargetMode="External"/><Relationship Id="rId2" Type="http://schemas.openxmlformats.org/officeDocument/2006/relationships/hyperlink" Target="mailto:jakub.reznicek@crr.cz" TargetMode="External"/><Relationship Id="rId1" Type="http://schemas.openxmlformats.org/officeDocument/2006/relationships/slideLayout" Target="../slideLayouts/slideLayout1.xml"/><Relationship Id="rId4" Type="http://schemas.openxmlformats.org/officeDocument/2006/relationships/hyperlink" Target="mailto:lenka.smejdirova@crr.cz"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irop.mmr.cz/getmedia/b34dd9a9-cbad-47f1-98da-84e5f7719bcd/PD-IROP-2021-2027_20220118.pdf.aspx?ext=.pdf"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irop.mmr.cz/cs/vyzvy/seznam/vyzva-c-86-infrastruktura-vedouci-k-prechodu"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sv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svg"/><Relationship Id="rId7"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8.svg"/><Relationship Id="rId5" Type="http://schemas.openxmlformats.org/officeDocument/2006/relationships/image" Target="../media/image90.sv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94.svg"/></Relationships>
</file>

<file path=ppt/slides/_rels/slide8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7.svg"/><Relationship Id="rId18" Type="http://schemas.openxmlformats.org/officeDocument/2006/relationships/image" Target="../media/image93.png"/><Relationship Id="rId3" Type="http://schemas.openxmlformats.org/officeDocument/2006/relationships/image" Target="../media/image103.svg"/><Relationship Id="rId21" Type="http://schemas.openxmlformats.org/officeDocument/2006/relationships/image" Target="../media/image98.svg"/><Relationship Id="rId7" Type="http://schemas.openxmlformats.org/officeDocument/2006/relationships/image" Target="../media/image105.svg"/><Relationship Id="rId12" Type="http://schemas.openxmlformats.org/officeDocument/2006/relationships/image" Target="../media/image106.png"/><Relationship Id="rId17" Type="http://schemas.openxmlformats.org/officeDocument/2006/relationships/image" Target="../media/image92.svg"/><Relationship Id="rId2" Type="http://schemas.openxmlformats.org/officeDocument/2006/relationships/image" Target="../media/image102.png"/><Relationship Id="rId16" Type="http://schemas.openxmlformats.org/officeDocument/2006/relationships/image" Target="../media/image91.png"/><Relationship Id="rId20"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90.svg"/><Relationship Id="rId23" Type="http://schemas.openxmlformats.org/officeDocument/2006/relationships/image" Target="../media/image109.svg"/><Relationship Id="rId10" Type="http://schemas.openxmlformats.org/officeDocument/2006/relationships/image" Target="../media/image59.png"/><Relationship Id="rId19" Type="http://schemas.openxmlformats.org/officeDocument/2006/relationships/image" Target="../media/image94.svg"/><Relationship Id="rId4" Type="http://schemas.openxmlformats.org/officeDocument/2006/relationships/image" Target="../media/image41.png"/><Relationship Id="rId9" Type="http://schemas.openxmlformats.org/officeDocument/2006/relationships/image" Target="../media/image56.svg"/><Relationship Id="rId14" Type="http://schemas.openxmlformats.org/officeDocument/2006/relationships/image" Target="../media/image89.png"/><Relationship Id="rId22"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9.sv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03.svg"/><Relationship Id="rId5" Type="http://schemas.openxmlformats.org/officeDocument/2006/relationships/image" Target="../media/image114.svg"/><Relationship Id="rId10" Type="http://schemas.openxmlformats.org/officeDocument/2006/relationships/image" Target="../media/image102.png"/><Relationship Id="rId4" Type="http://schemas.openxmlformats.org/officeDocument/2006/relationships/image" Target="../media/image113.png"/><Relationship Id="rId9" Type="http://schemas.openxmlformats.org/officeDocument/2006/relationships/image" Target="../media/image118.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4. 5. 2022    Trutnov</a:t>
            </a:r>
            <a:endParaRPr lang="en-US" dirty="0"/>
          </a:p>
        </p:txBody>
      </p:sp>
    </p:spTree>
    <p:extLst>
      <p:ext uri="{BB962C8B-B14F-4D97-AF65-F5344CB8AC3E}">
        <p14:creationId xmlns:p14="http://schemas.microsoft.com/office/powerpoint/2010/main" val="304724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Metodické změny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2745587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rPr>
              <a:t>Ing. Jakub Řezníček</a:t>
            </a:r>
            <a:endParaRPr lang="en-US" dirty="0">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dirty="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POČET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Statistika zodpovězených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675" y="1282566"/>
            <a:ext cx="7706289" cy="5166735"/>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dirty="0">
                <a:solidFill>
                  <a:schemeClr val="bg1"/>
                </a:solidFill>
              </a:rPr>
              <a:t>Dne 1. dubna 2022 vydána </a:t>
            </a:r>
            <a:r>
              <a:rPr lang="cs-CZ" sz="1400" b="1" u="sng" dirty="0">
                <a:solidFill>
                  <a:schemeClr val="bg1"/>
                </a:solidFill>
              </a:rPr>
              <a:t>první verze Obecných pravidel pro žadatele a příjemce 2021-2027</a:t>
            </a:r>
            <a:endParaRPr lang="cs-CZ" sz="1400" dirty="0">
              <a:solidFill>
                <a:schemeClr val="bg1"/>
              </a:solidFill>
            </a:endParaRPr>
          </a:p>
          <a:p>
            <a:pPr marL="742950" lvl="1" indent="-285750" algn="just" fontAlgn="base">
              <a:buFont typeface="Arial" panose="020B0604020202020204" pitchFamily="34" charset="0"/>
              <a:buChar char="•"/>
            </a:pPr>
            <a:r>
              <a:rPr lang="cs-CZ" sz="1200" dirty="0">
                <a:solidFill>
                  <a:schemeClr val="bg1"/>
                </a:solidFill>
              </a:rPr>
              <a:t>Aktuální verze, vč. příloh dostupná na: </a:t>
            </a:r>
            <a:r>
              <a:rPr lang="cs-CZ" sz="1200" dirty="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2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dirty="0">
                <a:solidFill>
                  <a:schemeClr val="bg1"/>
                </a:solidFill>
              </a:rPr>
              <a:t>Nejdůležitější změny</a:t>
            </a:r>
            <a:r>
              <a:rPr lang="cs-CZ" sz="1200" dirty="0">
                <a:solidFill>
                  <a:schemeClr val="bg1"/>
                </a:solidFill>
              </a:rPr>
              <a:t>:</a:t>
            </a:r>
          </a:p>
          <a:p>
            <a:pPr marL="1200150" lvl="2" indent="-285750" algn="just" fontAlgn="base">
              <a:buFont typeface="Arial" panose="020B0604020202020204" pitchFamily="34" charset="0"/>
              <a:buChar char="•"/>
            </a:pPr>
            <a:r>
              <a:rPr lang="cs-CZ" sz="12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dirty="0">
                <a:solidFill>
                  <a:schemeClr val="bg1"/>
                </a:solidFill>
              </a:rPr>
              <a:t>Aktuální verze dostupná na: </a:t>
            </a:r>
            <a:r>
              <a:rPr lang="cs-CZ" sz="1200" dirty="0">
                <a:solidFill>
                  <a:schemeClr val="bg1"/>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Způsobilé výdaje vznikají od 1. 1. 2021 </a:t>
            </a:r>
            <a:r>
              <a:rPr lang="cs-CZ" sz="1400" dirty="0">
                <a:solidFill>
                  <a:schemeClr val="bg1"/>
                </a:solidFill>
              </a:rPr>
              <a:t>(vyjma vybraných aktivit)</a:t>
            </a:r>
            <a:endParaRPr lang="cs-CZ" sz="1400" b="1" dirty="0">
              <a:solidFill>
                <a:schemeClr val="bg1"/>
              </a:solidFill>
            </a:endParaRPr>
          </a:p>
          <a:p>
            <a:pPr algn="just" rtl="0" fontAlgn="base"/>
            <a:endParaRPr lang="cs-CZ" sz="1400" b="1"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dirty="0">
                <a:solidFill>
                  <a:schemeClr val="bg1"/>
                </a:solidFill>
              </a:rPr>
              <a:t>Vyhlašování výzev s povinným schválením záměrů v RAP</a:t>
            </a:r>
            <a:endParaRPr lang="cs-CZ" sz="1200"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dirty="0">
                <a:solidFill>
                  <a:schemeClr val="bg1"/>
                </a:solidFill>
              </a:rPr>
              <a:t>Žadatelé nebudou povinni zpracovávat CBA v žádostech o podporu</a:t>
            </a:r>
          </a:p>
          <a:p>
            <a:pPr marL="342900" lvl="1" algn="just">
              <a:lnSpc>
                <a:spcPct val="120000"/>
              </a:lnSpc>
              <a:spcAft>
                <a:spcPts val="450"/>
              </a:spcAft>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dirty="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Celkem</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2000" algn="l" fontAlgn="b"/>
                      <a:r>
                        <a:rPr lang="cs-CZ" sz="1600" u="none" strike="noStrike" dirty="0">
                          <a:solidFill>
                            <a:schemeClr val="tx1"/>
                          </a:solidFill>
                          <a:effectLst/>
                        </a:rPr>
                        <a:t>Žadatel/příjemce</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525</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2000"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279</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2000" algn="l" fontAlgn="b"/>
                      <a:r>
                        <a:rPr lang="cs-CZ" sz="1600" u="none" strike="noStrike" dirty="0">
                          <a:solidFill>
                            <a:schemeClr val="tx1"/>
                          </a:solidFill>
                          <a:effectLst/>
                        </a:rPr>
                        <a:t>Jiný </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62</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dirty="0">
                          <a:solidFill>
                            <a:schemeClr val="tx1"/>
                          </a:solidFill>
                          <a:effectLst/>
                        </a:rPr>
                        <a:t>Celkový součet</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866</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dirty="0">
                          <a:effectLst/>
                        </a:rPr>
                        <a:t>Typ tazatele</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effectLst/>
                        </a:rPr>
                        <a:t>Celkem</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2000" algn="l" fontAlgn="b"/>
                      <a:r>
                        <a:rPr lang="cs-CZ" sz="1600" u="none" strike="noStrike" dirty="0">
                          <a:effectLst/>
                        </a:rPr>
                        <a:t>Obec/ město</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232</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2000" algn="l" fontAlgn="b"/>
                      <a:r>
                        <a:rPr lang="cs-CZ" sz="1600" u="none" strike="noStrike" dirty="0">
                          <a:effectLst/>
                        </a:rPr>
                        <a:t>MAS</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2000" algn="l" fontAlgn="b"/>
                      <a:r>
                        <a:rPr lang="cs-CZ" sz="1600" u="none" strike="noStrike" dirty="0">
                          <a:effectLst/>
                        </a:rPr>
                        <a:t>Charita </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dirty="0">
                          <a:effectLst/>
                        </a:rPr>
                        <a:t>Celkový součet</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111</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112</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1" y="1086487"/>
            <a:ext cx="9143999" cy="29427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Prostor pro Vaše </a:t>
            </a:r>
          </a:p>
          <a:p>
            <a:pPr algn="ctr"/>
            <a:r>
              <a:rPr lang="cs-CZ" sz="5000" dirty="0">
                <a:solidFill>
                  <a:schemeClr val="bg1"/>
                </a:solidFill>
                <a:latin typeface="Arial" panose="020B0604020202020204" pitchFamily="34" charset="0"/>
                <a:cs typeface="Arial" panose="020B0604020202020204" pitchFamily="34" charset="0"/>
              </a:rPr>
              <a:t>individuální konzultace</a:t>
            </a:r>
            <a:r>
              <a:rPr lang="cs-CZ" sz="5000" dirty="0">
                <a:solidFill>
                  <a:srgbClr val="FF0000"/>
                </a:solidFill>
                <a:latin typeface="Arial" panose="020B0604020202020204" pitchFamily="34" charset="0"/>
                <a:cs typeface="Arial" panose="020B0604020202020204" pitchFamily="34" charset="0"/>
              </a:rPr>
              <a:t>.</a:t>
            </a:r>
          </a:p>
        </p:txBody>
      </p:sp>
      <p:sp>
        <p:nvSpPr>
          <p:cNvPr id="5" name="TextovéPole 4">
            <a:extLst>
              <a:ext uri="{FF2B5EF4-FFF2-40B4-BE49-F238E27FC236}">
                <a16:creationId xmlns:a16="http://schemas.microsoft.com/office/drawing/2014/main" id="{C02488F1-9810-4E34-81DC-A5BCFF1BFC19}"/>
              </a:ext>
            </a:extLst>
          </p:cNvPr>
          <p:cNvSpPr txBox="1"/>
          <p:nvPr/>
        </p:nvSpPr>
        <p:spPr>
          <a:xfrm>
            <a:off x="501650" y="4269483"/>
            <a:ext cx="7726261" cy="1754326"/>
          </a:xfrm>
          <a:prstGeom prst="rect">
            <a:avLst/>
          </a:prstGeom>
          <a:noFill/>
        </p:spPr>
        <p:txBody>
          <a:bodyPr wrap="square" rtlCol="0">
            <a:spAutoFit/>
          </a:bodyPr>
          <a:lstStyle/>
          <a:p>
            <a:r>
              <a:rPr lang="cs-CZ" dirty="0">
                <a:solidFill>
                  <a:schemeClr val="bg1"/>
                </a:solidFill>
              </a:rPr>
              <a:t>Ing. Jakub Řezníček, tel. 739 320 767, e-mail: </a:t>
            </a:r>
            <a:r>
              <a:rPr lang="cs-CZ" dirty="0">
                <a:solidFill>
                  <a:schemeClr val="bg1"/>
                </a:solidFill>
                <a:hlinkClick r:id="rId2">
                  <a:extLst>
                    <a:ext uri="{A12FA001-AC4F-418D-AE19-62706E023703}">
                      <ahyp:hlinkClr xmlns:ahyp="http://schemas.microsoft.com/office/drawing/2018/hyperlinkcolor" val="tx"/>
                    </a:ext>
                  </a:extLst>
                </a:hlinkClick>
              </a:rPr>
              <a:t>jakub.reznicek@crr.cz</a:t>
            </a:r>
            <a:endParaRPr lang="cs-CZ" dirty="0">
              <a:solidFill>
                <a:schemeClr val="bg1"/>
              </a:solidFill>
            </a:endParaRPr>
          </a:p>
          <a:p>
            <a:endParaRPr lang="cs-CZ" dirty="0">
              <a:solidFill>
                <a:schemeClr val="bg1"/>
              </a:solidFill>
            </a:endParaRPr>
          </a:p>
          <a:p>
            <a:r>
              <a:rPr lang="cs-CZ" dirty="0">
                <a:solidFill>
                  <a:schemeClr val="bg1"/>
                </a:solidFill>
              </a:rPr>
              <a:t>Ing. Michaela Brožová tel. 735 157 809, e-mail: </a:t>
            </a:r>
            <a:r>
              <a:rPr lang="cs-CZ" dirty="0">
                <a:solidFill>
                  <a:schemeClr val="bg1"/>
                </a:solidFill>
                <a:hlinkClick r:id="rId3">
                  <a:extLst>
                    <a:ext uri="{A12FA001-AC4F-418D-AE19-62706E023703}">
                      <ahyp:hlinkClr xmlns:ahyp="http://schemas.microsoft.com/office/drawing/2018/hyperlinkcolor" val="tx"/>
                    </a:ext>
                  </a:extLst>
                </a:hlinkClick>
              </a:rPr>
              <a:t>michaela.brozova@crr.cz</a:t>
            </a:r>
            <a:endParaRPr lang="cs-CZ" dirty="0">
              <a:solidFill>
                <a:schemeClr val="bg1"/>
              </a:solidFill>
            </a:endParaRPr>
          </a:p>
          <a:p>
            <a:endParaRPr lang="cs-CZ" dirty="0">
              <a:solidFill>
                <a:schemeClr val="bg1"/>
              </a:solidFill>
            </a:endParaRPr>
          </a:p>
          <a:p>
            <a:r>
              <a:rPr lang="cs-CZ" dirty="0">
                <a:solidFill>
                  <a:schemeClr val="bg1"/>
                </a:solidFill>
              </a:rPr>
              <a:t>Ing. Lenka Šmejdířová tel. 734 166 388, e-mail: </a:t>
            </a:r>
            <a:r>
              <a:rPr lang="cs-CZ" dirty="0">
                <a:solidFill>
                  <a:schemeClr val="bg1"/>
                </a:solidFill>
                <a:hlinkClick r:id="rId4">
                  <a:extLst>
                    <a:ext uri="{A12FA001-AC4F-418D-AE19-62706E023703}">
                      <ahyp:hlinkClr xmlns:ahyp="http://schemas.microsoft.com/office/drawing/2018/hyperlinkcolor" val="tx"/>
                    </a:ext>
                  </a:extLst>
                </a:hlinkClick>
              </a:rPr>
              <a:t>lenka.smejdirova@crr.cz</a:t>
            </a:r>
            <a:endParaRPr lang="cs-CZ" dirty="0">
              <a:solidFill>
                <a:schemeClr val="bg1"/>
              </a:solidFill>
            </a:endParaRPr>
          </a:p>
          <a:p>
            <a:endParaRPr lang="cs-CZ" dirty="0">
              <a:solidFill>
                <a:schemeClr val="bg1"/>
              </a:solidFill>
            </a:endParaRPr>
          </a:p>
        </p:txBody>
      </p:sp>
    </p:spTree>
    <p:extLst>
      <p:ext uri="{BB962C8B-B14F-4D97-AF65-F5344CB8AC3E}">
        <p14:creationId xmlns:p14="http://schemas.microsoft.com/office/powerpoint/2010/main" val="261689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413236" y="1630388"/>
            <a:ext cx="7067824"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výzev MAS/ITI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KL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395698" y="1727110"/>
            <a:ext cx="7007487"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AD,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(výše se může lišit dle výzvy; bude stanoveno ve SP)</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a zakázek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OPPŽP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6" y="2114179"/>
            <a:ext cx="7007487" cy="3802772"/>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Zrušení etap a nahrazení FP</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Formální změna - místo etap bude používán termín </a:t>
            </a:r>
            <a:r>
              <a:rPr lang="cs-CZ" sz="1200" i="1" dirty="0">
                <a:solidFill>
                  <a:schemeClr val="bg1"/>
                </a:solidFill>
                <a:latin typeface="Arial" panose="020B0604020202020204" pitchFamily="34" charset="0"/>
              </a:rPr>
              <a:t>sledované období</a:t>
            </a:r>
            <a:r>
              <a:rPr lang="cs-CZ" sz="1200" dirty="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Sledované období bude končit 20 pd před datem předložení ŽoP, obdobně jako nyní etapa</a:t>
            </a:r>
          </a:p>
          <a:p>
            <a:pPr lvl="1" fontAlgn="base"/>
            <a:r>
              <a:rPr lang="cs-CZ" sz="1200" dirty="0">
                <a:solidFill>
                  <a:schemeClr val="bg1"/>
                </a:solidFill>
                <a:highlight>
                  <a:srgbClr val="FF00FF"/>
                </a:highlight>
                <a:latin typeface="Arial" panose="020B0604020202020204" pitchFamily="34" charset="0"/>
              </a:rPr>
              <a:t>​</a:t>
            </a:r>
          </a:p>
          <a:p>
            <a:pPr lvl="1" fontAlgn="base"/>
            <a:endParaRPr lang="cs-CZ" sz="1200" dirty="0">
              <a:solidFill>
                <a:schemeClr val="bg1"/>
              </a:solidFill>
              <a:highlight>
                <a:srgbClr val="FF00FF"/>
              </a:highlight>
              <a:latin typeface="Arial" panose="020B0604020202020204" pitchFamily="34" charset="0"/>
            </a:endParaRPr>
          </a:p>
          <a:p>
            <a:pPr lvl="1" fontAlgn="base"/>
            <a:r>
              <a:rPr lang="cs-CZ" sz="1400" b="1" dirty="0">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Prostředí s on-line aplikacemi pro odhadování ceny stavby, projektování, oceňování, průběh stavby </a:t>
            </a:r>
            <a:r>
              <a:rPr lang="cs-CZ" sz="1200" dirty="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903783" y="2562995"/>
            <a:ext cx="6009134"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pouze jedna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1629196"/>
            <a:ext cx="6164332" cy="5228804"/>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hlinkClick r:id="rId2">
                  <a:extLst>
                    <a:ext uri="{A12FA001-AC4F-418D-AE19-62706E023703}">
                      <ahyp:hlinkClr xmlns:ahyp="http://schemas.microsoft.com/office/drawing/2018/hyperlinkcolor" val="tx"/>
                    </a:ext>
                  </a:extLst>
                </a:hlinkClick>
              </a:rPr>
              <a:t>https://iskp21.mssf.cz/</a:t>
            </a:r>
            <a:endParaRPr lang="cs-CZ" sz="1200" b="1" dirty="0">
              <a:solidFill>
                <a:schemeClr val="bg1"/>
              </a:solidFill>
            </a:endParaRP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výhledově rušit</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OPPŽP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2010171"/>
            <a:ext cx="6009134" cy="3923318"/>
          </a:xfrm>
          <a:prstGeom prst="rect">
            <a:avLst/>
          </a:prstGeom>
          <a:noFill/>
        </p:spPr>
        <p:txBody>
          <a:bodyPr wrap="square">
            <a:spAutoFit/>
          </a:bodyPr>
          <a:lstStyle/>
          <a:p>
            <a:pPr fontAlgn="base"/>
            <a:r>
              <a:rPr lang="cs-CZ" sz="1600" b="1" dirty="0">
                <a:solidFill>
                  <a:schemeClr val="bg1"/>
                </a:solidFill>
              </a:rPr>
              <a:t>Plné moci</a:t>
            </a:r>
          </a:p>
          <a:p>
            <a:pPr fontAlgn="base"/>
            <a:endParaRPr lang="en-US" sz="1050" b="1"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V případě, že žádost o podporu za žadatele bude zpracovávat externí subjekt, doporučujeme žadateli, aby měl k žádosti o podporu přidělen </a:t>
            </a:r>
            <a:r>
              <a:rPr lang="cs-CZ" sz="1400" b="1" dirty="0">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dirty="0">
                <a:solidFill>
                  <a:schemeClr val="bg1"/>
                </a:solidFill>
              </a:rPr>
              <a:t>Externí subjekt by měl mít </a:t>
            </a:r>
            <a:r>
              <a:rPr lang="cs-CZ" sz="1400" b="1" dirty="0">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dirty="0">
                <a:solidFill>
                  <a:schemeClr val="bg1"/>
                </a:solidFill>
              </a:rPr>
              <a:t>Pokud si žadatel neponechá roli správce přístupů, a externí subjekt nebude spolupracovat, může se stát, že se žadatel </a:t>
            </a:r>
            <a:r>
              <a:rPr lang="cs-CZ" sz="1400" b="1" dirty="0">
                <a:solidFill>
                  <a:schemeClr val="bg1"/>
                </a:solidFill>
              </a:rPr>
              <a:t>ztratí přístup ke svému projektu v MS2021+</a:t>
            </a:r>
          </a:p>
          <a:p>
            <a:pPr algn="l" rtl="0" fontAlgn="base"/>
            <a:endParaRPr lang="cs-CZ" sz="1200" b="1" dirty="0">
              <a:solidFill>
                <a:schemeClr val="bg1"/>
              </a:solidFill>
            </a:endParaRPr>
          </a:p>
          <a:p>
            <a:pPr fontAlgn="base"/>
            <a:r>
              <a:rPr lang="cs-CZ" sz="1400" b="1" dirty="0">
                <a:solidFill>
                  <a:schemeClr val="bg1"/>
                </a:solidFill>
              </a:rPr>
              <a:t>Modul veřejné zakázky</a:t>
            </a:r>
          </a:p>
          <a:p>
            <a:pPr fontAlgn="base"/>
            <a:endParaRPr lang="cs-CZ" sz="1400"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dirty="0">
                <a:solidFill>
                  <a:schemeClr val="bg1"/>
                </a:solidFill>
              </a:rPr>
              <a:t>Komunikace ve vztahu k doložení dokumentace k VZ bude vedena prostřednictvím těchto osob</a:t>
            </a:r>
            <a:endParaRPr lang="en-US" sz="14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460702" y="1281624"/>
            <a:ext cx="8012179" cy="565077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Téměř </a:t>
            </a:r>
            <a:r>
              <a:rPr lang="cs-CZ" sz="1600" dirty="0">
                <a:solidFill>
                  <a:schemeClr val="bg1"/>
                </a:solidFill>
                <a:latin typeface="Arial" panose="020B0604020202020204" pitchFamily="34" charset="0"/>
                <a:cs typeface="Arial" panose="020B0604020202020204" pitchFamily="34" charset="0"/>
              </a:rPr>
              <a:t>polovina alokace IROP je rezervovaná a jistá pro vybraná území/nástroje </a:t>
            </a:r>
            <a:br>
              <a:rPr lang="cs-CZ" sz="1600">
                <a:solidFill>
                  <a:schemeClr val="bg1"/>
                </a:solidFill>
                <a:latin typeface="Arial" panose="020B0604020202020204" pitchFamily="34" charset="0"/>
                <a:cs typeface="Arial" panose="020B0604020202020204" pitchFamily="34" charset="0"/>
              </a:rPr>
            </a:br>
            <a:r>
              <a:rPr lang="cs-CZ" sz="1400">
                <a:solidFill>
                  <a:schemeClr val="bg1"/>
                </a:solidFill>
                <a:latin typeface="Arial" panose="020B0604020202020204" pitchFamily="34" charset="0"/>
                <a:cs typeface="Arial" panose="020B0604020202020204" pitchFamily="34" charset="0"/>
              </a:rPr>
              <a:t>(</a:t>
            </a:r>
            <a:r>
              <a:rPr lang="cs-CZ" sz="1400" dirty="0">
                <a:solidFill>
                  <a:schemeClr val="bg1"/>
                </a:solidFill>
                <a:latin typeface="Arial" panose="020B0604020202020204" pitchFamily="34" charset="0"/>
                <a:cs typeface="Arial" panose="020B0604020202020204" pitchFamily="34" charset="0"/>
              </a:rPr>
              <a:t>z celkové alokace IROP pro všechny KR, včetně TP)</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marL="342900" indent="-342900" algn="just">
              <a:lnSpc>
                <a:spcPct val="120000"/>
              </a:lnSpc>
              <a:spcBef>
                <a:spcPts val="0"/>
              </a:spcBef>
              <a:spcAft>
                <a:spcPts val="600"/>
              </a:spcAft>
              <a:buFont typeface="Arial" panose="020B0604020202020204" pitchFamily="34" charset="0"/>
              <a:buChar char="•"/>
            </a:pPr>
            <a:endParaRPr lang="cs-CZ" sz="1600" dirty="0">
              <a:solidFill>
                <a:schemeClr val="bg1"/>
              </a:solidFill>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endParaRPr>
          </a:p>
          <a:p>
            <a:pPr>
              <a:lnSpc>
                <a:spcPct val="150000"/>
              </a:lnSpc>
            </a:pPr>
            <a:r>
              <a:rPr lang="cs-CZ" sz="1600" b="1" dirty="0">
                <a:solidFill>
                  <a:schemeClr val="bg1"/>
                </a:solidFill>
              </a:rPr>
              <a:t>08:30 – 09:00	</a:t>
            </a:r>
            <a:r>
              <a:rPr lang="cs-CZ" sz="1600" dirty="0">
                <a:solidFill>
                  <a:schemeClr val="bg1"/>
                </a:solidFill>
              </a:rPr>
              <a:t>Registrace účastníků</a:t>
            </a:r>
          </a:p>
          <a:p>
            <a:pPr>
              <a:lnSpc>
                <a:spcPct val="150000"/>
              </a:lnSpc>
            </a:pPr>
            <a:r>
              <a:rPr lang="cs-CZ" sz="1600" b="1" dirty="0">
                <a:solidFill>
                  <a:schemeClr val="bg1"/>
                </a:solidFill>
              </a:rPr>
              <a:t>09:00 – 09:30	Metodické změny v </a:t>
            </a:r>
            <a:r>
              <a:rPr lang="cs-CZ" sz="1600" dirty="0">
                <a:solidFill>
                  <a:schemeClr val="bg1"/>
                </a:solidFill>
              </a:rPr>
              <a:t>IROP 2021 - 2027 </a:t>
            </a:r>
          </a:p>
          <a:p>
            <a:pPr>
              <a:lnSpc>
                <a:spcPct val="150000"/>
              </a:lnSpc>
            </a:pPr>
            <a:r>
              <a:rPr lang="cs-CZ" sz="1600" b="1" dirty="0">
                <a:solidFill>
                  <a:schemeClr val="bg1"/>
                </a:solidFill>
              </a:rPr>
              <a:t>09:30 – 10:45	Oblasti podpory v IROP 2021-2027</a:t>
            </a:r>
            <a:endParaRPr lang="cs-CZ" sz="1600" dirty="0">
              <a:solidFill>
                <a:schemeClr val="bg1"/>
              </a:solidFill>
            </a:endParaRPr>
          </a:p>
          <a:p>
            <a:pPr>
              <a:lnSpc>
                <a:spcPct val="150000"/>
              </a:lnSpc>
            </a:pPr>
            <a:r>
              <a:rPr lang="cs-CZ" sz="1600" b="1" dirty="0">
                <a:solidFill>
                  <a:schemeClr val="bg1"/>
                </a:solidFill>
              </a:rPr>
              <a:t>10:45 – 11:00</a:t>
            </a:r>
            <a:r>
              <a:rPr lang="cs-CZ" sz="1600" dirty="0">
                <a:solidFill>
                  <a:schemeClr val="bg1"/>
                </a:solidFill>
              </a:rPr>
              <a:t>	Přestávka </a:t>
            </a:r>
          </a:p>
          <a:p>
            <a:pPr>
              <a:lnSpc>
                <a:spcPct val="150000"/>
              </a:lnSpc>
            </a:pPr>
            <a:r>
              <a:rPr lang="cs-CZ" sz="1600" b="1" dirty="0">
                <a:solidFill>
                  <a:schemeClr val="bg1"/>
                </a:solidFill>
              </a:rPr>
              <a:t>11:00 – 11:30 	</a:t>
            </a:r>
            <a:r>
              <a:rPr lang="cs-CZ" sz="1600" dirty="0">
                <a:solidFill>
                  <a:schemeClr val="bg1"/>
                </a:solidFill>
              </a:rPr>
              <a:t>Představení konzultačního servisu Centra pro regionální rozvoj</a:t>
            </a:r>
          </a:p>
          <a:p>
            <a:pPr>
              <a:lnSpc>
                <a:spcPct val="150000"/>
              </a:lnSpc>
            </a:pPr>
            <a:r>
              <a:rPr lang="cs-CZ" sz="1600" b="1" dirty="0">
                <a:solidFill>
                  <a:schemeClr val="bg1"/>
                </a:solidFill>
              </a:rPr>
              <a:t>11:30 – 12:30	I</a:t>
            </a:r>
            <a:r>
              <a:rPr lang="cs-CZ" sz="1600" dirty="0">
                <a:solidFill>
                  <a:schemeClr val="bg1"/>
                </a:solidFill>
              </a:rPr>
              <a:t>ndividuální konzultace </a:t>
            </a: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928289"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2" y="1736871"/>
            <a:ext cx="7936678" cy="46038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dirty="0">
                <a:solidFill>
                  <a:schemeClr val="bg1"/>
                </a:solidFill>
              </a:rPr>
              <a:t>silnice II. třídy</a:t>
            </a:r>
          </a:p>
          <a:p>
            <a:pPr marL="971550" lvl="2" indent="-285750">
              <a:lnSpc>
                <a:spcPts val="2500"/>
              </a:lnSpc>
              <a:buFont typeface="Courier New" panose="02070309020205020404" pitchFamily="49" charset="0"/>
              <a:buChar char="o"/>
            </a:pPr>
            <a:r>
              <a:rPr lang="cs-CZ" sz="1600" dirty="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dirty="0">
                <a:solidFill>
                  <a:schemeClr val="bg1"/>
                </a:solidFill>
              </a:rPr>
              <a:t>zdravotnická záchranná služba</a:t>
            </a:r>
          </a:p>
          <a:p>
            <a:pPr marL="628650" lvl="1" indent="-285750">
              <a:lnSpc>
                <a:spcPts val="25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dirty="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dirty="0">
                <a:solidFill>
                  <a:schemeClr val="bg1"/>
                </a:solidFill>
              </a:rPr>
              <a:t>RAP je schvalován platformou RSK </a:t>
            </a:r>
          </a:p>
          <a:p>
            <a:pPr marL="628650" lvl="1" indent="-285750">
              <a:lnSpc>
                <a:spcPts val="2500"/>
              </a:lnSpc>
              <a:buFont typeface="Arial" panose="020B0604020202020204" pitchFamily="34" charset="0"/>
              <a:buChar char="•"/>
            </a:pPr>
            <a:r>
              <a:rPr lang="cs-CZ" sz="1600" dirty="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dirty="0">
                <a:solidFill>
                  <a:schemeClr val="bg1"/>
                </a:solidFill>
              </a:rPr>
              <a:t>Předpoklad vyhlašování prvních výzev IROP v červnu/druhé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8012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085353"/>
            <a:ext cx="6408504" cy="220639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a:t>
            </a:r>
          </a:p>
          <a:p>
            <a:r>
              <a:rPr lang="cs-CZ" dirty="0">
                <a:solidFill>
                  <a:schemeClr val="bg1"/>
                </a:solidFill>
                <a:latin typeface="Arial" panose="020B0604020202020204" pitchFamily="34" charset="0"/>
                <a:cs typeface="Arial" panose="020B0604020202020204" pitchFamily="34" charset="0"/>
              </a:rPr>
              <a:t>Ing. Michaela Brožová</a:t>
            </a:r>
          </a:p>
          <a:p>
            <a:r>
              <a:rPr lang="cs-CZ" dirty="0">
                <a:solidFill>
                  <a:schemeClr val="bg1"/>
                </a:solidFill>
                <a:latin typeface="Arial" panose="020B0604020202020204" pitchFamily="34" charset="0"/>
                <a:cs typeface="Arial" panose="020B0604020202020204" pitchFamily="34" charset="0"/>
              </a:rPr>
              <a:t>Ing. Lenka Šmejdířová</a:t>
            </a:r>
          </a:p>
          <a:p>
            <a:endParaRPr lang="en-US" dirty="0"/>
          </a:p>
        </p:txBody>
      </p:sp>
    </p:spTree>
    <p:extLst>
      <p:ext uri="{BB962C8B-B14F-4D97-AF65-F5344CB8AC3E}">
        <p14:creationId xmlns:p14="http://schemas.microsoft.com/office/powerpoint/2010/main" val="23354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Struktura IROP 2021 - 2027</a:t>
            </a:r>
          </a:p>
        </p:txBody>
      </p:sp>
      <p:pic>
        <p:nvPicPr>
          <p:cNvPr id="2" name="Obrázek 1">
            <a:extLst>
              <a:ext uri="{FF2B5EF4-FFF2-40B4-BE49-F238E27FC236}">
                <a16:creationId xmlns:a16="http://schemas.microsoft.com/office/drawing/2014/main" id="{66BF8B18-B7F8-407B-8EC6-AEED6FF08712}"/>
              </a:ext>
            </a:extLst>
          </p:cNvPr>
          <p:cNvPicPr>
            <a:picLocks noChangeAspect="1"/>
          </p:cNvPicPr>
          <p:nvPr/>
        </p:nvPicPr>
        <p:blipFill>
          <a:blip r:embed="rId2"/>
          <a:stretch>
            <a:fillRect/>
          </a:stretch>
        </p:blipFill>
        <p:spPr>
          <a:xfrm>
            <a:off x="1334723" y="1275742"/>
            <a:ext cx="6474554" cy="4855915"/>
          </a:xfrm>
          <a:prstGeom prst="rect">
            <a:avLst/>
          </a:prstGeom>
        </p:spPr>
      </p:pic>
    </p:spTree>
    <p:extLst>
      <p:ext uri="{BB962C8B-B14F-4D97-AF65-F5344CB8AC3E}">
        <p14:creationId xmlns:p14="http://schemas.microsoft.com/office/powerpoint/2010/main" val="161546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359402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280646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107639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88189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Královéhradeckého kraje  </a:t>
            </a:r>
          </a:p>
          <a:p>
            <a:endParaRPr lang="en-US" dirty="0"/>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400784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31</a:t>
            </a:fld>
            <a:endParaRPr lang="en-US" dirty="0"/>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313469"/>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26.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a:t>
            </a:r>
            <a:r>
              <a:rPr lang="cs-CZ" sz="1400" dirty="0" err="1">
                <a:solidFill>
                  <a:schemeClr val="bg1"/>
                </a:solidFill>
              </a:rPr>
              <a:t>maintenance</a:t>
            </a:r>
            <a:r>
              <a:rPr lang="cs-CZ" sz="1400" dirty="0">
                <a:solidFill>
                  <a:schemeClr val="bg1"/>
                </a:solidFill>
              </a:rPr>
              <a:t>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38</a:t>
            </a:fld>
            <a:endParaRPr lang="en-US" dirty="0"/>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2.1 </a:t>
            </a:r>
            <a:br>
              <a:rPr lang="cs-CZ" sz="2400" dirty="0">
                <a:solidFill>
                  <a:schemeClr val="bg1"/>
                </a:solidFill>
              </a:rPr>
            </a:br>
            <a:r>
              <a:rPr lang="cs-CZ" sz="2400" dirty="0">
                <a:solidFill>
                  <a:schemeClr val="bg1"/>
                </a:solidFill>
              </a:rPr>
              <a:t>Prevence rizik, zvýšení odolnosti a ochrana obyvatelstva</a:t>
            </a:r>
            <a:endParaRPr lang="en-US" sz="24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280157"/>
            <a:ext cx="6269192" cy="2880276"/>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r>
              <a:rPr lang="cs-CZ" sz="3200" b="1" kern="0" dirty="0">
                <a:solidFill>
                  <a:schemeClr val="bg1"/>
                </a:solidFill>
                <a:cs typeface="Arial" panose="020B0604020202020204" pitchFamily="34" charset="0"/>
                <a:sym typeface="Arial"/>
              </a:rPr>
              <a:t>pro SC 5.1 </a:t>
            </a:r>
          </a:p>
        </p:txBody>
      </p:sp>
    </p:spTree>
    <p:extLst>
      <p:ext uri="{BB962C8B-B14F-4D97-AF65-F5344CB8AC3E}">
        <p14:creationId xmlns:p14="http://schemas.microsoft.com/office/powerpoint/2010/main" val="2214394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47</a:t>
            </a:fld>
            <a:endParaRPr lang="en-US" dirty="0"/>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IROP</a:t>
            </a:r>
          </a:p>
          <a:p>
            <a:pPr fontAlgn="base"/>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aktuálním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IROP</a:t>
            </a:r>
            <a:endParaRPr lang="cs-CZ" sz="1600" dirty="0">
              <a:solidFill>
                <a:schemeClr val="bg1"/>
              </a:solidFill>
              <a:latin typeface="Arial" panose="020B0604020202020204" pitchFamily="34" charset="0"/>
            </a:endParaRPr>
          </a:p>
          <a:p>
            <a:pPr algn="just" fontAlgn="base">
              <a:buFont typeface="Arial" panose="020B0604020202020204" pitchFamily="34" charset="0"/>
              <a:buChar char="•"/>
            </a:pPr>
            <a:endParaRPr lang="cs-CZ" sz="1600" dirty="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a:solidFill>
                  <a:schemeClr val="bg1"/>
                </a:solidFill>
                <a:latin typeface="Arial" panose="020B0604020202020204" pitchFamily="34" charset="0"/>
              </a:rPr>
              <a:t>Vůči 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dirty="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zázemí</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226991"/>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spTree>
    <p:extLst>
      <p:ext uri="{BB962C8B-B14F-4D97-AF65-F5344CB8AC3E}">
        <p14:creationId xmlns:p14="http://schemas.microsoft.com/office/powerpoint/2010/main" val="303156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chemeClr val="accent1">
                    <a:lumMod val="60000"/>
                    <a:lumOff val="40000"/>
                  </a:schemeClr>
                </a:solidFill>
              </a:rPr>
              <a:t>„</a:t>
            </a:r>
            <a:r>
              <a:rPr lang="cs-CZ" sz="1400" b="1"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400" b="1" dirty="0">
                <a:solidFill>
                  <a:schemeClr val="accent1">
                    <a:lumMod val="60000"/>
                    <a:lumOff val="40000"/>
                  </a:schemeClr>
                </a:solidFill>
              </a:rPr>
              <a:t>“</a:t>
            </a:r>
            <a:r>
              <a:rPr lang="cs-CZ" sz="1400" dirty="0">
                <a:solidFill>
                  <a:schemeClr val="bg1"/>
                </a:solidFill>
              </a:rPr>
              <a:t>; 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a:t>
            </a:r>
            <a:r>
              <a:rPr lang="cs-CZ" sz="12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https://irop.mmr.cz/cs/irop-2021-2027/dokumenty </a:t>
            </a:r>
            <a:endParaRPr lang="cs-CZ" sz="12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https://irop.mmr.cz/</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getmedia</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a:t>
            </a:r>
            <a:r>
              <a:rPr lang="cs-CZ" sz="14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https://irop.mmr.cz/cs/vyzvy/seznam/vyzva-c-86-infrastruktura-vedouci-k-prechodu </a:t>
            </a:r>
            <a:r>
              <a:rPr lang="cs-CZ" sz="1400" dirty="0">
                <a:solidFill>
                  <a:schemeClr val="bg1"/>
                </a:solidFill>
                <a:ea typeface="Calibri" panose="020F0502020204030204" pitchFamily="34" charset="0"/>
                <a:cs typeface="Times New Roman" panose="02020603050405020304" pitchFamily="18" charset="0"/>
              </a:rPr>
              <a:t>.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3506" y="1549687"/>
            <a:ext cx="8012179" cy="369332"/>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Švendova 1282, Hradec Králové </a:t>
            </a: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3787414226"/>
              </p:ext>
            </p:extLst>
          </p:nvPr>
        </p:nvGraphicFramePr>
        <p:xfrm>
          <a:off x="656468" y="2137493"/>
          <a:ext cx="7422130" cy="3768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endParaRPr lang="en-US" sz="2400" dirty="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3144964"/>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 NNO v sociálním bydlení  -  podmínka min. 5 let před podáním žádosti nepřetržitě poskytovat sociální službu podle zákona o sociálních službách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995455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160576"/>
            <a:ext cx="8012179" cy="3617529"/>
          </a:xfrm>
          <a:prstGeom prst="rect">
            <a:avLst/>
          </a:prstGeom>
          <a:noFill/>
        </p:spPr>
        <p:txBody>
          <a:bodyPr wrap="square">
            <a:spAutoFit/>
          </a:bodyPr>
          <a:lstStyle/>
          <a:p>
            <a:pPr marL="214313" indent="-214313">
              <a:lnSpc>
                <a:spcPts val="3100"/>
              </a:lnSpc>
              <a:buFont typeface="Arial" pitchFamily="34" charset="0"/>
              <a:buChar cha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endParaRPr lang="cs-CZ" sz="1600" dirty="0">
              <a:solidFill>
                <a:schemeClr val="bg1"/>
              </a:solidFill>
            </a:endParaRPr>
          </a:p>
          <a:p>
            <a:pPr marL="214313" indent="-214313">
              <a:lnSpc>
                <a:spcPts val="3100"/>
              </a:lnSpc>
              <a:buFont typeface="Arial" pitchFamily="34" charset="0"/>
              <a:buChar char="•"/>
            </a:pPr>
            <a:r>
              <a:rPr lang="cs-CZ" sz="1600" dirty="0">
                <a:solidFill>
                  <a:schemeClr val="bg1"/>
                </a:solidFill>
              </a:rPr>
              <a:t>Projekt deinstitucionalizace má schválený transformační plán</a:t>
            </a:r>
          </a:p>
          <a:p>
            <a:pPr marL="214313" indent="-214313">
              <a:lnSpc>
                <a:spcPts val="3100"/>
              </a:lnSpc>
              <a:buFont typeface="Arial" pitchFamily="34" charset="0"/>
              <a:buChar char="•"/>
            </a:pPr>
            <a:r>
              <a:rPr lang="cs-CZ" sz="1600" dirty="0">
                <a:solidFill>
                  <a:schemeClr val="bg1"/>
                </a:solidFill>
              </a:rPr>
              <a:t>Soulad projektu deinstitucionalizace s Regionálním akčním plánem, komunitním plánem nebo Krajským střednědobým plánem rozvoje sociálních služeb</a:t>
            </a:r>
          </a:p>
          <a:p>
            <a:pPr marL="214313" indent="-214313">
              <a:lnSpc>
                <a:spcPts val="3100"/>
              </a:lnSpc>
              <a:buFont typeface="Arial" pitchFamily="34" charset="0"/>
              <a:buChar char="•"/>
            </a:pPr>
            <a:r>
              <a:rPr lang="cs-CZ" sz="1600" dirty="0">
                <a:solidFill>
                  <a:schemeClr val="bg1"/>
                </a:solidFill>
              </a:rPr>
              <a:t>Souhlas obce s realizací projektu sociálního bydlení </a:t>
            </a:r>
          </a:p>
          <a:p>
            <a:pPr marL="214313" indent="-214313">
              <a:lnSpc>
                <a:spcPts val="3100"/>
              </a:lnSpc>
              <a:buFont typeface="Arial" pitchFamily="34" charset="0"/>
              <a:buChar char="•"/>
            </a:pPr>
            <a:r>
              <a:rPr lang="cs-CZ" sz="1600" dirty="0">
                <a:solidFill>
                  <a:schemeClr val="bg1"/>
                </a:solidFill>
              </a:rPr>
              <a:t>Realizace NE v Praze </a:t>
            </a:r>
          </a:p>
          <a:p>
            <a:pPr marL="214313" indent="-214313">
              <a:lnSpc>
                <a:spcPts val="3100"/>
              </a:lnSpc>
              <a:buFont typeface="Arial"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985744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4647939"/>
          </a:xfrm>
          <a:prstGeom prst="rect">
            <a:avLst/>
          </a:prstGeom>
          <a:noFill/>
        </p:spPr>
        <p:txBody>
          <a:bodyPr wrap="square">
            <a:spAutoFit/>
          </a:bodyPr>
          <a:lstStyle/>
          <a:p>
            <a:pPr marL="214313" indent="-214313">
              <a:lnSpc>
                <a:spcPts val="2200"/>
              </a:lnSpc>
              <a:buFont typeface="Arial" pitchFamily="34" charset="0"/>
              <a:buChar char="•"/>
            </a:pPr>
            <a:r>
              <a:rPr lang="cs-CZ" sz="1500" dirty="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p>
          <a:p>
            <a:pPr marL="214313" indent="-214313">
              <a:lnSpc>
                <a:spcPts val="2200"/>
              </a:lnSpc>
              <a:buFont typeface="Arial" pitchFamily="34" charset="0"/>
              <a:buChar char="•"/>
            </a:pPr>
            <a:r>
              <a:rPr lang="cs-CZ" sz="1500" dirty="0">
                <a:solidFill>
                  <a:schemeClr val="bg1"/>
                </a:solidFill>
              </a:rPr>
              <a:t>V IROP II bude u SB cílovou skupinou i senior bez dalších podmínek</a:t>
            </a:r>
          </a:p>
          <a:p>
            <a:pPr marL="214313" indent="-214313">
              <a:lnSpc>
                <a:spcPts val="2200"/>
              </a:lnSpc>
              <a:buFont typeface="Arial" pitchFamily="34" charset="0"/>
              <a:buChar char="•"/>
            </a:pPr>
            <a:r>
              <a:rPr lang="cs-CZ" sz="15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dirty="0">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ts val="2200"/>
              </a:lnSpc>
              <a:buFont typeface="Arial" pitchFamily="34" charset="0"/>
              <a:buChar char="•"/>
            </a:pPr>
            <a:r>
              <a:rPr lang="cs-CZ" sz="1500" dirty="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dirty="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a:t>
            </a:r>
            <a:r>
              <a:rPr lang="cs-CZ" sz="1600" i="1">
                <a:solidFill>
                  <a:schemeClr val="bg1"/>
                </a:solidFill>
              </a:rPr>
              <a:t>služby péče. </a:t>
            </a:r>
            <a:r>
              <a:rPr lang="cs-CZ" sz="1600" i="1" dirty="0">
                <a:solidFill>
                  <a:schemeClr val="bg1"/>
                </a:solidFill>
              </a:rPr>
              <a:t>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a:t>
            </a:r>
            <a:endParaRPr lang="en-US" sz="2400" dirty="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„Doprava“</a:t>
            </a:r>
            <a:endParaRPr lang="cs-CZ" sz="2000" b="1" dirty="0">
              <a:solidFill>
                <a:schemeClr val="bg1"/>
              </a:solidFill>
            </a:endParaRPr>
          </a:p>
        </p:txBody>
      </p:sp>
      <p:pic>
        <p:nvPicPr>
          <p:cNvPr id="15" name="Obrázek 14">
            <a:extLst>
              <a:ext uri="{FF2B5EF4-FFF2-40B4-BE49-F238E27FC236}">
                <a16:creationId xmlns:a16="http://schemas.microsoft.com/office/drawing/2014/main" id="{3F5A5990-DFB7-49BF-94FB-2386ECA2D368}"/>
              </a:ext>
            </a:extLst>
          </p:cNvPr>
          <p:cNvPicPr>
            <a:picLocks noChangeAspect="1"/>
          </p:cNvPicPr>
          <p:nvPr/>
        </p:nvPicPr>
        <p:blipFill rotWithShape="1">
          <a:blip r:embed="rId2">
            <a:extLst>
              <a:ext uri="{28A0092B-C50C-407E-A947-70E740481C1C}">
                <a14:useLocalDpi xmlns:a14="http://schemas.microsoft.com/office/drawing/2010/main" val="0"/>
              </a:ext>
            </a:extLst>
          </a:blip>
          <a:srcRect l="1054" t="2759" r="4084" b="2156"/>
          <a:stretch/>
        </p:blipFill>
        <p:spPr>
          <a:xfrm>
            <a:off x="812772" y="2095518"/>
            <a:ext cx="7746824" cy="2765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8" descr="http://www.hkcity.cz/wp-content/uploads/cyklostezkamechuaperniku.jpg">
            <a:extLst>
              <a:ext uri="{FF2B5EF4-FFF2-40B4-BE49-F238E27FC236}">
                <a16:creationId xmlns:a16="http://schemas.microsoft.com/office/drawing/2014/main" id="{60850C8D-6D0B-49FF-8349-71FF4D37A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804" y="4384532"/>
            <a:ext cx="3191246" cy="1790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D6C2181A-BBEF-4448-8F4B-48C5E4CBCC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69919" y="4404853"/>
            <a:ext cx="2901039" cy="17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ek 15">
            <a:extLst>
              <a:ext uri="{FF2B5EF4-FFF2-40B4-BE49-F238E27FC236}">
                <a16:creationId xmlns:a16="http://schemas.microsoft.com/office/drawing/2014/main" id="{2AEB3FAE-7871-4C2A-BB04-2751E006E9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152" t="19391" r="19830" b="8798"/>
          <a:stretch/>
        </p:blipFill>
        <p:spPr>
          <a:xfrm>
            <a:off x="812772" y="4736238"/>
            <a:ext cx="2333080" cy="1438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dirty="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2580194"/>
          </a:xfrm>
          <a:prstGeom prst="rect">
            <a:avLst/>
          </a:prstGeom>
          <a:noFill/>
        </p:spPr>
        <p:txBody>
          <a:bodyPr wrap="square">
            <a:spAutoFit/>
          </a:bodyPr>
          <a:lstStyle/>
          <a:p>
            <a:pPr marL="0" lvl="0" indent="0">
              <a:lnSpc>
                <a:spcPct val="150000"/>
              </a:lnSpc>
              <a:buNone/>
            </a:pPr>
            <a:r>
              <a:rPr lang="cs-CZ" sz="2000" b="1" dirty="0">
                <a:solidFill>
                  <a:schemeClr val="bg1"/>
                </a:solidFill>
              </a:rPr>
              <a:t>Veřejná infrastruktura udržitelného cestovního ruchu</a:t>
            </a:r>
          </a:p>
          <a:p>
            <a:pPr marL="0" indent="0">
              <a:lnSpc>
                <a:spcPct val="150000"/>
              </a:lnSpc>
              <a:buNone/>
            </a:pPr>
            <a:r>
              <a:rPr lang="cs-CZ" sz="1800" dirty="0">
                <a:solidFill>
                  <a:schemeClr val="bg1"/>
                </a:solidFill>
              </a:rPr>
              <a:t>	</a:t>
            </a: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solidFill>
                  <a:schemeClr val="bg1"/>
                </a:solidFill>
              </a:rPr>
            </a:br>
            <a:r>
              <a:rPr lang="cs-CZ" sz="1800" dirty="0">
                <a:solidFill>
                  <a:schemeClr val="bg1"/>
                </a:solidFill>
              </a:rPr>
              <a:t>	naučné 	stezky, 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a:t>
            </a:r>
            <a:r>
              <a:rPr lang="cs-CZ" sz="14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4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„Kultura“ </a:t>
            </a:r>
            <a:endParaRPr lang="cs-CZ" sz="2000" b="1" dirty="0">
              <a:solidFill>
                <a:schemeClr val="bg1"/>
              </a:solidFill>
            </a:endParaRPr>
          </a:p>
        </p:txBody>
      </p:sp>
      <p:pic>
        <p:nvPicPr>
          <p:cNvPr id="8" name="Obrázek 7">
            <a:extLst>
              <a:ext uri="{FF2B5EF4-FFF2-40B4-BE49-F238E27FC236}">
                <a16:creationId xmlns:a16="http://schemas.microsoft.com/office/drawing/2014/main" id="{2D8B6596-5296-45CC-8779-49737EBEA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26" y="1801464"/>
            <a:ext cx="2850390" cy="1901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a:extLst>
              <a:ext uri="{FF2B5EF4-FFF2-40B4-BE49-F238E27FC236}">
                <a16:creationId xmlns:a16="http://schemas.microsoft.com/office/drawing/2014/main" id="{FD1C0CFB-9CA1-4A83-B8D5-3AA2C47965F5}"/>
              </a:ext>
            </a:extLst>
          </p:cNvPr>
          <p:cNvPicPr>
            <a:picLocks noChangeAspect="1"/>
          </p:cNvPicPr>
          <p:nvPr/>
        </p:nvPicPr>
        <p:blipFill rotWithShape="1">
          <a:blip r:embed="rId3">
            <a:extLst>
              <a:ext uri="{28A0092B-C50C-407E-A947-70E740481C1C}">
                <a14:useLocalDpi xmlns:a14="http://schemas.microsoft.com/office/drawing/2010/main" val="0"/>
              </a:ext>
            </a:extLst>
          </a:blip>
          <a:srcRect l="13848" t="10201" b="5146"/>
          <a:stretch/>
        </p:blipFill>
        <p:spPr>
          <a:xfrm>
            <a:off x="329668" y="3827762"/>
            <a:ext cx="4816471" cy="2373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s://www.irop.mmr.cz/getmedia/9dd51ebf-c7ad-408c-b4ab-e12cd70d11a2/CHRAM_CHMELE_A_PIVA_01-(2).jpg.aspx?ext=.jpg">
            <a:extLst>
              <a:ext uri="{FF2B5EF4-FFF2-40B4-BE49-F238E27FC236}">
                <a16:creationId xmlns:a16="http://schemas.microsoft.com/office/drawing/2014/main" id="{081F1EE7-47CF-49EA-BED8-A37F94CE2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4"/>
          <a:stretch/>
        </p:blipFill>
        <p:spPr bwMode="auto">
          <a:xfrm>
            <a:off x="5951740" y="1824387"/>
            <a:ext cx="2689564" cy="1935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103BCA1D-CEE0-4009-8014-AB461351F5BA}"/>
              </a:ext>
            </a:extLst>
          </p:cNvPr>
          <p:cNvPicPr>
            <a:picLocks noChangeAspect="1"/>
          </p:cNvPicPr>
          <p:nvPr/>
        </p:nvPicPr>
        <p:blipFill>
          <a:blip r:embed="rId5"/>
          <a:stretch>
            <a:fillRect/>
          </a:stretch>
        </p:blipFill>
        <p:spPr>
          <a:xfrm>
            <a:off x="296014" y="1889930"/>
            <a:ext cx="2441889" cy="1608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descr="Dřevěnka Úpice">
            <a:extLst>
              <a:ext uri="{FF2B5EF4-FFF2-40B4-BE49-F238E27FC236}">
                <a16:creationId xmlns:a16="http://schemas.microsoft.com/office/drawing/2014/main" id="{F5E22628-B11F-4F51-8213-5A6AB444E5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27653" y="3969418"/>
            <a:ext cx="3313651" cy="2089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04544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dirty="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dirty="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231106"/>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2069</TotalTime>
  <Words>9873</Words>
  <Application>Microsoft Office PowerPoint</Application>
  <PresentationFormat>Předvádění na obrazovce (4:3)</PresentationFormat>
  <Paragraphs>1102</Paragraphs>
  <Slides>112</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112</vt:i4>
      </vt:variant>
    </vt:vector>
  </HeadingPairs>
  <TitlesOfParts>
    <vt:vector size="121"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Řezníček Jakub</cp:lastModifiedBy>
  <cp:revision>340</cp:revision>
  <dcterms:created xsi:type="dcterms:W3CDTF">2021-01-13T14:58:16Z</dcterms:created>
  <dcterms:modified xsi:type="dcterms:W3CDTF">2022-05-03T13:21:45Z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