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96"/>
  </p:notesMasterIdLst>
  <p:handoutMasterIdLst>
    <p:handoutMasterId r:id="rId97"/>
  </p:handoutMasterIdLst>
  <p:sldIdLst>
    <p:sldId id="269" r:id="rId5"/>
    <p:sldId id="274" r:id="rId6"/>
    <p:sldId id="546" r:id="rId7"/>
    <p:sldId id="545" r:id="rId8"/>
    <p:sldId id="547" r:id="rId9"/>
    <p:sldId id="548" r:id="rId10"/>
    <p:sldId id="550" r:id="rId11"/>
    <p:sldId id="276" r:id="rId12"/>
    <p:sldId id="279" r:id="rId13"/>
    <p:sldId id="278" r:id="rId14"/>
    <p:sldId id="280" r:id="rId15"/>
    <p:sldId id="281" r:id="rId16"/>
    <p:sldId id="282" r:id="rId17"/>
    <p:sldId id="283" r:id="rId18"/>
    <p:sldId id="606" r:id="rId19"/>
    <p:sldId id="607" r:id="rId20"/>
    <p:sldId id="270" r:id="rId21"/>
    <p:sldId id="284" r:id="rId22"/>
    <p:sldId id="285" r:id="rId23"/>
    <p:sldId id="585" r:id="rId24"/>
    <p:sldId id="586" r:id="rId25"/>
    <p:sldId id="587" r:id="rId26"/>
    <p:sldId id="588" r:id="rId27"/>
    <p:sldId id="589" r:id="rId28"/>
    <p:sldId id="499" r:id="rId29"/>
    <p:sldId id="286" r:id="rId30"/>
    <p:sldId id="500" r:id="rId31"/>
    <p:sldId id="502" r:id="rId32"/>
    <p:sldId id="504" r:id="rId33"/>
    <p:sldId id="501" r:id="rId34"/>
    <p:sldId id="575" r:id="rId35"/>
    <p:sldId id="543" r:id="rId36"/>
    <p:sldId id="505" r:id="rId37"/>
    <p:sldId id="507" r:id="rId38"/>
    <p:sldId id="508" r:id="rId39"/>
    <p:sldId id="578" r:id="rId40"/>
    <p:sldId id="506" r:id="rId41"/>
    <p:sldId id="510" r:id="rId42"/>
    <p:sldId id="511" r:id="rId43"/>
    <p:sldId id="512" r:id="rId44"/>
    <p:sldId id="513" r:id="rId45"/>
    <p:sldId id="598" r:id="rId46"/>
    <p:sldId id="599" r:id="rId47"/>
    <p:sldId id="600" r:id="rId48"/>
    <p:sldId id="601" r:id="rId49"/>
    <p:sldId id="602" r:id="rId50"/>
    <p:sldId id="549" r:id="rId51"/>
    <p:sldId id="514" r:id="rId52"/>
    <p:sldId id="515" r:id="rId53"/>
    <p:sldId id="590" r:id="rId54"/>
    <p:sldId id="608" r:id="rId55"/>
    <p:sldId id="609" r:id="rId56"/>
    <p:sldId id="610" r:id="rId57"/>
    <p:sldId id="611" r:id="rId58"/>
    <p:sldId id="591" r:id="rId59"/>
    <p:sldId id="592" r:id="rId60"/>
    <p:sldId id="593" r:id="rId61"/>
    <p:sldId id="518" r:id="rId62"/>
    <p:sldId id="519" r:id="rId63"/>
    <p:sldId id="521" r:id="rId64"/>
    <p:sldId id="522" r:id="rId65"/>
    <p:sldId id="523" r:id="rId66"/>
    <p:sldId id="603" r:id="rId67"/>
    <p:sldId id="520" r:id="rId68"/>
    <p:sldId id="524" r:id="rId69"/>
    <p:sldId id="525" r:id="rId70"/>
    <p:sldId id="527" r:id="rId71"/>
    <p:sldId id="526" r:id="rId72"/>
    <p:sldId id="544" r:id="rId73"/>
    <p:sldId id="583" r:id="rId74"/>
    <p:sldId id="584" r:id="rId75"/>
    <p:sldId id="529" r:id="rId76"/>
    <p:sldId id="528" r:id="rId77"/>
    <p:sldId id="530" r:id="rId78"/>
    <p:sldId id="531" r:id="rId79"/>
    <p:sldId id="532" r:id="rId80"/>
    <p:sldId id="579" r:id="rId81"/>
    <p:sldId id="580" r:id="rId82"/>
    <p:sldId id="536" r:id="rId83"/>
    <p:sldId id="581" r:id="rId84"/>
    <p:sldId id="582" r:id="rId85"/>
    <p:sldId id="509" r:id="rId86"/>
    <p:sldId id="551" r:id="rId87"/>
    <p:sldId id="535" r:id="rId88"/>
    <p:sldId id="537" r:id="rId89"/>
    <p:sldId id="538" r:id="rId90"/>
    <p:sldId id="539" r:id="rId91"/>
    <p:sldId id="605" r:id="rId92"/>
    <p:sldId id="540" r:id="rId93"/>
    <p:sldId id="541" r:id="rId94"/>
    <p:sldId id="273"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 id="3" name="Neubauerová Martina" initials="NM" lastIdx="1" clrIdx="2">
    <p:extLst>
      <p:ext uri="{19B8F6BF-5375-455C-9EA6-DF929625EA0E}">
        <p15:presenceInfo xmlns:p15="http://schemas.microsoft.com/office/powerpoint/2012/main" userId="S::NeubauerovaM@crr.cz::86df5727-d1fc-477e-9e55-a41a6c17c9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14"/>
    <p:restoredTop sz="86433"/>
  </p:normalViewPr>
  <p:slideViewPr>
    <p:cSldViewPr snapToGrid="0" snapToObjects="1">
      <p:cViewPr varScale="1">
        <p:scale>
          <a:sx n="114" d="100"/>
          <a:sy n="114" d="100"/>
        </p:scale>
        <p:origin x="1122" y="102"/>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5/2/2022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5/2/2022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23</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irop.mmr.cz/getmedia/b34dd9a9-cbad-47f1-98da-84e5f7719bcd/PD-IROP-2021-2027_20220118.pdf.aspx?ext=.pdf"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https://irop.mmr.cz/cs/vyzvy/seznam/vyzva-c-86-infrastruktura-vedouci-k-prechodu"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3.svg"/><Relationship Id="rId7" Type="http://schemas.openxmlformats.org/officeDocument/2006/relationships/image" Target="../media/image79.sv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5.svg"/><Relationship Id="rId5" Type="http://schemas.openxmlformats.org/officeDocument/2006/relationships/image" Target="../media/image77.svg"/><Relationship Id="rId10" Type="http://schemas.openxmlformats.org/officeDocument/2006/relationships/image" Target="../media/image84.png"/><Relationship Id="rId4" Type="http://schemas.openxmlformats.org/officeDocument/2006/relationships/image" Target="../media/image76.png"/><Relationship Id="rId9" Type="http://schemas.openxmlformats.org/officeDocument/2006/relationships/image" Target="../media/image81.svg"/></Relationships>
</file>

<file path=ppt/slides/_rels/slide68.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4.svg"/><Relationship Id="rId18" Type="http://schemas.openxmlformats.org/officeDocument/2006/relationships/image" Target="../media/image80.png"/><Relationship Id="rId3" Type="http://schemas.openxmlformats.org/officeDocument/2006/relationships/image" Target="../media/image90.svg"/><Relationship Id="rId21" Type="http://schemas.openxmlformats.org/officeDocument/2006/relationships/image" Target="../media/image85.svg"/><Relationship Id="rId7" Type="http://schemas.openxmlformats.org/officeDocument/2006/relationships/image" Target="../media/image92.svg"/><Relationship Id="rId12" Type="http://schemas.openxmlformats.org/officeDocument/2006/relationships/image" Target="../media/image93.png"/><Relationship Id="rId17" Type="http://schemas.openxmlformats.org/officeDocument/2006/relationships/image" Target="../media/image79.svg"/><Relationship Id="rId2" Type="http://schemas.openxmlformats.org/officeDocument/2006/relationships/image" Target="../media/image89.png"/><Relationship Id="rId16" Type="http://schemas.openxmlformats.org/officeDocument/2006/relationships/image" Target="../media/image78.png"/><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47.svg"/><Relationship Id="rId5" Type="http://schemas.openxmlformats.org/officeDocument/2006/relationships/image" Target="../media/image29.svg"/><Relationship Id="rId15" Type="http://schemas.openxmlformats.org/officeDocument/2006/relationships/image" Target="../media/image77.svg"/><Relationship Id="rId23" Type="http://schemas.openxmlformats.org/officeDocument/2006/relationships/image" Target="../media/image96.svg"/><Relationship Id="rId10" Type="http://schemas.openxmlformats.org/officeDocument/2006/relationships/image" Target="../media/image46.png"/><Relationship Id="rId19" Type="http://schemas.openxmlformats.org/officeDocument/2006/relationships/image" Target="../media/image81.svg"/><Relationship Id="rId4" Type="http://schemas.openxmlformats.org/officeDocument/2006/relationships/image" Target="../media/image28.png"/><Relationship Id="rId9" Type="http://schemas.openxmlformats.org/officeDocument/2006/relationships/image" Target="../media/image43.svg"/><Relationship Id="rId14" Type="http://schemas.openxmlformats.org/officeDocument/2006/relationships/image" Target="../media/image76.png"/><Relationship Id="rId22" Type="http://schemas.openxmlformats.org/officeDocument/2006/relationships/image" Target="../media/image9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6.svg"/><Relationship Id="rId3" Type="http://schemas.openxmlformats.org/officeDocument/2006/relationships/image" Target="../media/image99.svg"/><Relationship Id="rId7" Type="http://schemas.openxmlformats.org/officeDocument/2006/relationships/image" Target="../media/image103.svg"/><Relationship Id="rId12" Type="http://schemas.openxmlformats.org/officeDocument/2006/relationships/image" Target="../media/image95.png"/><Relationship Id="rId2"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90.svg"/><Relationship Id="rId5" Type="http://schemas.openxmlformats.org/officeDocument/2006/relationships/image" Target="../media/image101.svg"/><Relationship Id="rId10" Type="http://schemas.openxmlformats.org/officeDocument/2006/relationships/image" Target="../media/image89.png"/><Relationship Id="rId4" Type="http://schemas.openxmlformats.org/officeDocument/2006/relationships/image" Target="../media/image100.png"/><Relationship Id="rId9" Type="http://schemas.openxmlformats.org/officeDocument/2006/relationships/image" Target="../media/image105.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3. 5. 2022, Písek </a:t>
            </a:r>
          </a:p>
          <a:p>
            <a:endParaRPr lang="en-US" dirty="0"/>
          </a:p>
        </p:txBody>
      </p:sp>
    </p:spTree>
    <p:extLst>
      <p:ext uri="{BB962C8B-B14F-4D97-AF65-F5344CB8AC3E}">
        <p14:creationId xmlns:p14="http://schemas.microsoft.com/office/powerpoint/2010/main" val="304724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10</a:t>
            </a:fld>
            <a:endParaRPr lang="en-US" dirty="0"/>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313469"/>
            <a:ext cx="8012179" cy="1524007"/>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všech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23.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maintenance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17</a:t>
            </a:fld>
            <a:endParaRPr lang="en-US" dirty="0"/>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2.1 </a:t>
            </a:r>
            <a:br>
              <a:rPr lang="cs-CZ" sz="2400" dirty="0">
                <a:solidFill>
                  <a:schemeClr val="bg1"/>
                </a:solidFill>
              </a:rPr>
            </a:br>
            <a:r>
              <a:rPr lang="cs-CZ" sz="2400" dirty="0">
                <a:solidFill>
                  <a:schemeClr val="bg1"/>
                </a:solidFill>
              </a:rPr>
              <a:t>Prevence rizik, zvýšení odolnosti a ochrana obyvatelstva</a:t>
            </a:r>
            <a:endParaRPr lang="en-US" sz="24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endParaRPr>
          </a:p>
          <a:p>
            <a:pPr>
              <a:lnSpc>
                <a:spcPct val="150000"/>
              </a:lnSpc>
            </a:pPr>
            <a:r>
              <a:rPr lang="cs-CZ" sz="1600" b="1" dirty="0">
                <a:solidFill>
                  <a:schemeClr val="bg1"/>
                </a:solidFill>
              </a:rPr>
              <a:t>09:30 – 10:00	</a:t>
            </a:r>
            <a:r>
              <a:rPr lang="cs-CZ" sz="1600" dirty="0">
                <a:solidFill>
                  <a:schemeClr val="bg1"/>
                </a:solidFill>
              </a:rPr>
              <a:t>Registrace účastníků</a:t>
            </a:r>
          </a:p>
          <a:p>
            <a:pPr>
              <a:lnSpc>
                <a:spcPct val="150000"/>
              </a:lnSpc>
            </a:pPr>
            <a:r>
              <a:rPr lang="cs-CZ" sz="1600" b="1" dirty="0">
                <a:solidFill>
                  <a:schemeClr val="bg1"/>
                </a:solidFill>
              </a:rPr>
              <a:t>10:00 – 11:00	Oblasti podpory v IROP 2021-2027</a:t>
            </a:r>
            <a:endParaRPr lang="cs-CZ" sz="1600" dirty="0">
              <a:solidFill>
                <a:schemeClr val="bg1"/>
              </a:solidFill>
            </a:endParaRPr>
          </a:p>
          <a:p>
            <a:pPr>
              <a:lnSpc>
                <a:spcPct val="150000"/>
              </a:lnSpc>
            </a:pPr>
            <a:r>
              <a:rPr lang="cs-CZ" sz="1600" b="1" dirty="0">
                <a:solidFill>
                  <a:schemeClr val="bg1"/>
                </a:solidFill>
              </a:rPr>
              <a:t>11:00 – 11:30	Metodické změny v </a:t>
            </a:r>
            <a:r>
              <a:rPr lang="cs-CZ" sz="1600" dirty="0">
                <a:solidFill>
                  <a:schemeClr val="bg1"/>
                </a:solidFill>
              </a:rPr>
              <a:t>IROP 2021 - 2027 </a:t>
            </a:r>
          </a:p>
          <a:p>
            <a:pPr>
              <a:lnSpc>
                <a:spcPct val="150000"/>
              </a:lnSpc>
            </a:pPr>
            <a:r>
              <a:rPr lang="cs-CZ" sz="1600" b="1" dirty="0">
                <a:solidFill>
                  <a:schemeClr val="bg1"/>
                </a:solidFill>
              </a:rPr>
              <a:t>11:30 – 12:00</a:t>
            </a:r>
            <a:r>
              <a:rPr lang="cs-CZ" sz="1600" dirty="0">
                <a:solidFill>
                  <a:schemeClr val="bg1"/>
                </a:solidFill>
              </a:rPr>
              <a:t>	Přestávka </a:t>
            </a:r>
          </a:p>
          <a:p>
            <a:pPr>
              <a:lnSpc>
                <a:spcPct val="150000"/>
              </a:lnSpc>
            </a:pPr>
            <a:r>
              <a:rPr lang="cs-CZ" sz="1600" b="1" dirty="0">
                <a:solidFill>
                  <a:schemeClr val="bg1"/>
                </a:solidFill>
              </a:rPr>
              <a:t>12:00 – 12:15 	</a:t>
            </a:r>
            <a:r>
              <a:rPr lang="cs-CZ" sz="1600" dirty="0">
                <a:solidFill>
                  <a:schemeClr val="bg1"/>
                </a:solidFill>
              </a:rPr>
              <a:t>Představení konzultačního servisu Centra pro regionální rozvoj</a:t>
            </a:r>
          </a:p>
          <a:p>
            <a:pPr>
              <a:lnSpc>
                <a:spcPct val="150000"/>
              </a:lnSpc>
            </a:pPr>
            <a:r>
              <a:rPr lang="cs-CZ" sz="1600" b="1" dirty="0">
                <a:solidFill>
                  <a:schemeClr val="bg1"/>
                </a:solidFill>
              </a:rPr>
              <a:t>12:15 – 13:00	</a:t>
            </a:r>
            <a:r>
              <a:rPr lang="cs-CZ" sz="1600" dirty="0">
                <a:solidFill>
                  <a:schemeClr val="bg1"/>
                </a:solidFill>
              </a:rPr>
              <a:t>Přestávka / individuální konzultace </a:t>
            </a: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280157"/>
            <a:ext cx="6269192" cy="3718967"/>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0" lvl="1">
              <a:spcAft>
                <a:spcPts val="450"/>
              </a:spcAft>
            </a:pPr>
            <a:r>
              <a:rPr lang="cs-CZ" sz="1400" b="1" dirty="0">
                <a:solidFill>
                  <a:schemeClr val="bg1"/>
                </a:solidFill>
                <a:latin typeface="Arial" panose="020B0604020202020204" pitchFamily="34" charset="0"/>
                <a:cs typeface="Times New Roman" panose="02020603050405020304" pitchFamily="18" charset="0"/>
              </a:rPr>
              <a:t>Výstavba a rekonstrukce požárních zbrojnic</a:t>
            </a:r>
          </a:p>
          <a:p>
            <a:pPr marL="630238" lvl="1" indent="-285750" defTabSz="630238">
              <a:spcAft>
                <a:spcPts val="450"/>
              </a:spcAft>
              <a:buFont typeface="Arial" panose="020B0604020202020204" pitchFamily="34" charset="0"/>
              <a:buChar char="•"/>
            </a:pPr>
            <a:r>
              <a:rPr lang="cs-CZ" sz="1400" dirty="0">
                <a:solidFill>
                  <a:schemeClr val="bg1"/>
                </a:solidFill>
                <a:latin typeface="Arial" panose="020B0604020202020204" pitchFamily="34" charset="0"/>
                <a:cs typeface="Times New Roman" panose="02020603050405020304" pitchFamily="18" charset="0"/>
              </a:rPr>
              <a:t>Obdobné aktivity jako v IROP1.  ČSN 73 57 10</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 ČSN 75 24 11</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 CLLD</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214394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26</a:t>
            </a:fld>
            <a:endParaRPr lang="en-US" dirty="0"/>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1191237" y="4752975"/>
            <a:ext cx="6568580"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Naděžda Burešová, ředitelka ÚO IROP pro Jihočeský kraj  </a:t>
            </a:r>
          </a:p>
          <a:p>
            <a:endParaRPr lang="en-US" dirty="0"/>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35527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956339"/>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 nebo vzniklá na základě soutěže uspořádané v souladu se soutěžním řádem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dirty="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 u Dolan</a:t>
            </a:r>
          </a:p>
        </p:txBody>
      </p:sp>
    </p:spTree>
    <p:extLst>
      <p:ext uri="{BB962C8B-B14F-4D97-AF65-F5344CB8AC3E}">
        <p14:creationId xmlns:p14="http://schemas.microsoft.com/office/powerpoint/2010/main" val="1809918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zázemí</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637086"/>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 </a:t>
            </a:r>
          </a:p>
        </p:txBody>
      </p:sp>
    </p:spTree>
    <p:extLst>
      <p:ext uri="{BB962C8B-B14F-4D97-AF65-F5344CB8AC3E}">
        <p14:creationId xmlns:p14="http://schemas.microsoft.com/office/powerpoint/2010/main" val="3031569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rgbClr val="FFC000"/>
                </a:solidFill>
              </a:rPr>
              <a:t>„</a:t>
            </a:r>
            <a:r>
              <a:rPr lang="cs-CZ" sz="1400" b="1" dirty="0">
                <a:solidFill>
                  <a:srgbClr val="FFC000"/>
                </a:solidFill>
                <a:hlinkClick r:id="rId2">
                  <a:extLst>
                    <a:ext uri="{A12FA001-AC4F-418D-AE19-62706E023703}">
                      <ahyp:hlinkClr xmlns:ahyp="http://schemas.microsoft.com/office/drawing/2018/hyperlinkcolor" val="tx"/>
                    </a:ext>
                  </a:extLst>
                </a:hlinkClick>
              </a:rPr>
              <a:t>Demografická predikce pro oblast kapacit MŠ</a:t>
            </a:r>
            <a:r>
              <a:rPr lang="cs-CZ" sz="1400" b="1" dirty="0">
                <a:solidFill>
                  <a:srgbClr val="FFC000"/>
                </a:solidFill>
              </a:rPr>
              <a:t>“</a:t>
            </a:r>
            <a:r>
              <a:rPr lang="cs-CZ" sz="1400" dirty="0">
                <a:solidFill>
                  <a:srgbClr val="FFC000"/>
                </a:solidFill>
              </a:rPr>
              <a:t>; </a:t>
            </a:r>
            <a:r>
              <a:rPr lang="cs-CZ" sz="1400" dirty="0">
                <a:solidFill>
                  <a:schemeClr val="bg1"/>
                </a:solidFill>
              </a:rPr>
              <a:t>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a:t>
            </a:r>
            <a:r>
              <a:rPr lang="cs-CZ" sz="12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https://irop.mmr.cz/cs/irop-2021-2027/dokumenty </a:t>
            </a:r>
            <a:endParaRPr lang="cs-CZ" sz="12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https://irop.mmr.cz/</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getmedia</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a:t>
            </a:r>
            <a:r>
              <a:rPr lang="cs-CZ" sz="14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https://irop.mmr.cz/cs/vyzvy/seznam/vyzva-c-86-infrastruktura-vedouci-k-prechodu </a:t>
            </a:r>
            <a:r>
              <a:rPr lang="cs-CZ" sz="1400" dirty="0">
                <a:solidFill>
                  <a:schemeClr val="bg1"/>
                </a:solidFill>
                <a:ea typeface="Calibri" panose="020F0502020204030204" pitchFamily="34" charset="0"/>
                <a:cs typeface="Times New Roman" panose="02020603050405020304" pitchFamily="18" charset="0"/>
              </a:rPr>
              <a:t>.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endParaRPr lang="en-US" sz="2400" dirty="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IROP</a:t>
            </a:r>
          </a:p>
          <a:p>
            <a:pPr fontAlgn="base"/>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IROP</a:t>
            </a:r>
            <a:endParaRPr lang="cs-CZ" sz="1600" dirty="0">
              <a:solidFill>
                <a:schemeClr val="bg1"/>
              </a:solidFill>
              <a:latin typeface="Arial" panose="020B0604020202020204" pitchFamily="34" charset="0"/>
            </a:endParaRPr>
          </a:p>
          <a:p>
            <a:pPr algn="just" fontAlgn="base">
              <a:buFont typeface="Arial" panose="020B0604020202020204" pitchFamily="34" charset="0"/>
              <a:buChar char="•"/>
            </a:pPr>
            <a:endParaRPr lang="cs-CZ" sz="1600" dirty="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a:solidFill>
                  <a:schemeClr val="bg1"/>
                </a:solidFill>
                <a:latin typeface="Arial" panose="020B0604020202020204" pitchFamily="34" charset="0"/>
              </a:rPr>
              <a:t>Vůči 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Infrastruktura sociálních služeb – 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1652247"/>
          </a:xfrm>
          <a:prstGeom prst="rect">
            <a:avLst/>
          </a:prstGeom>
          <a:noFill/>
        </p:spPr>
        <p:txBody>
          <a:bodyPr wrap="square">
            <a:spAutoFit/>
          </a:bodyPr>
          <a:lstStyle/>
          <a:p>
            <a:pPr marL="457200" indent="-323850" defTabSz="914400">
              <a:lnSpc>
                <a:spcPct val="150000"/>
              </a:lnSpc>
              <a:spcBef>
                <a:spcPts val="1000"/>
              </a:spcBef>
              <a:buClr>
                <a:schemeClr val="bg1"/>
              </a:buClr>
              <a:buSzPts val="1500"/>
              <a:buFont typeface="Arial"/>
              <a:buChar char="•"/>
              <a:defRP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p>
          <a:p>
            <a:pPr marL="457200" indent="-323850" defTabSz="914400">
              <a:lnSpc>
                <a:spcPct val="150000"/>
              </a:lnSpc>
              <a:spcBef>
                <a:spcPts val="1000"/>
              </a:spcBef>
              <a:buClr>
                <a:schemeClr val="bg1"/>
              </a:buClr>
              <a:buSzPts val="1500"/>
              <a:buFont typeface="Arial"/>
              <a:buChar char="•"/>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414664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Infrastruktura sociálních služeb – Aktuální stav přípravy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4124719"/>
          </a:xfrm>
          <a:prstGeom prst="rect">
            <a:avLst/>
          </a:prstGeom>
          <a:noFill/>
        </p:spPr>
        <p:txBody>
          <a:bodyPr wrap="square">
            <a:spAutoFit/>
          </a:bodyPr>
          <a:lstStyle/>
          <a:p>
            <a:pPr marL="214313" indent="-214313">
              <a:lnSpc>
                <a:spcPct val="150000"/>
              </a:lnSpc>
              <a:spcBef>
                <a:spcPts val="1000"/>
              </a:spcBef>
              <a:buFont typeface="Arial" pitchFamily="34" charset="0"/>
              <a:buChar char="•"/>
            </a:pPr>
            <a:r>
              <a:rPr lang="cs-CZ" sz="16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ct val="150000"/>
              </a:lnSpc>
              <a:spcBef>
                <a:spcPts val="1000"/>
              </a:spcBef>
              <a:buFont typeface="Arial" pitchFamily="34" charset="0"/>
              <a:buChar char="•"/>
            </a:pPr>
            <a:r>
              <a:rPr lang="cs-CZ" sz="1600" dirty="0">
                <a:solidFill>
                  <a:schemeClr val="bg1"/>
                </a:solidFill>
              </a:rPr>
              <a:t>Sociálně zdravotní služby nelze spojit, jsou to rozdílné SC, ale mohou podat 2 projekty</a:t>
            </a:r>
          </a:p>
          <a:p>
            <a:pPr marL="214313" indent="-214313">
              <a:lnSpc>
                <a:spcPct val="150000"/>
              </a:lnSpc>
              <a:spcBef>
                <a:spcPts val="1000"/>
              </a:spcBef>
              <a:buFont typeface="Arial" pitchFamily="34" charset="0"/>
              <a:buChar char="•"/>
            </a:pPr>
            <a:r>
              <a:rPr lang="cs-CZ" sz="16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ct val="150000"/>
              </a:lnSpc>
              <a:spcBef>
                <a:spcPts val="1000"/>
              </a:spcBef>
              <a:buFont typeface="Arial" pitchFamily="34" charset="0"/>
              <a:buChar char="•"/>
            </a:pPr>
            <a:r>
              <a:rPr lang="cs-CZ" sz="1600" dirty="0">
                <a:solidFill>
                  <a:schemeClr val="bg1"/>
                </a:solidFill>
              </a:rPr>
              <a:t>Výběr indikátoru 3 23 00 – Snížení konečné spotřeby energie u podpořených subjektů</a:t>
            </a:r>
          </a:p>
        </p:txBody>
      </p:sp>
    </p:spTree>
    <p:extLst>
      <p:ext uri="{BB962C8B-B14F-4D97-AF65-F5344CB8AC3E}">
        <p14:creationId xmlns:p14="http://schemas.microsoft.com/office/powerpoint/2010/main" val="3783413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Deinstitucionalizace sociálních služeb – 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2149819"/>
          </a:xfrm>
          <a:prstGeom prst="rect">
            <a:avLst/>
          </a:prstGeom>
          <a:noFill/>
        </p:spPr>
        <p:txBody>
          <a:bodyPr wrap="square">
            <a:spAutoFit/>
          </a:bodyPr>
          <a:lstStyle/>
          <a:p>
            <a:pPr marL="457200" indent="-323850" defTabSz="914400">
              <a:lnSpc>
                <a:spcPct val="150000"/>
              </a:lnSpc>
              <a:spcBef>
                <a:spcPts val="1000"/>
              </a:spcBef>
              <a:buClr>
                <a:schemeClr val="bg1"/>
              </a:buClr>
              <a:buSzPts val="1500"/>
              <a:buFont typeface="Arial"/>
              <a:buChar char="•"/>
              <a:defRPr/>
            </a:pPr>
            <a:r>
              <a:rPr lang="cs-CZ" sz="1600" dirty="0">
                <a:solidFill>
                  <a:schemeClr val="bg1"/>
                </a:solidFill>
              </a:rPr>
              <a:t>Soulad projektu deinstitucionalizace s Regionálním akčním plánem, komunitním plánem nebo Krajským střednědobým plánem rozvoje sociálních služeb</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736985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Deinstitucionalizace sociálních služeb – Aktuální stav přípravy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2519151"/>
          </a:xfrm>
          <a:prstGeom prst="rect">
            <a:avLst/>
          </a:prstGeom>
          <a:noFill/>
        </p:spPr>
        <p:txBody>
          <a:bodyPr wrap="square">
            <a:spAutoFit/>
          </a:bodyPr>
          <a:lstStyle/>
          <a:p>
            <a:pPr marL="457200" indent="-323850" defTabSz="914400">
              <a:lnSpc>
                <a:spcPct val="150000"/>
              </a:lnSpc>
              <a:spcBef>
                <a:spcPts val="1000"/>
              </a:spcBef>
              <a:buClr>
                <a:schemeClr val="bg1"/>
              </a:buClr>
              <a:buSzPts val="1500"/>
              <a:buFont typeface="Arial"/>
              <a:buChar char="•"/>
              <a:defRPr/>
            </a:pPr>
            <a:r>
              <a:rPr lang="cs-CZ" sz="1600" dirty="0">
                <a:solidFill>
                  <a:schemeClr val="bg1"/>
                </a:solidFill>
              </a:rPr>
              <a:t>DI – EK podmiňuje schválením Akčního plánu DI Vládou ČR – bude cca červen až září, pak mohou být vyhlášeny výzvy v IROP na DI</a:t>
            </a:r>
          </a:p>
          <a:p>
            <a:pPr marL="457200" indent="-323850" defTabSz="914400">
              <a:lnSpc>
                <a:spcPct val="150000"/>
              </a:lnSpc>
              <a:spcBef>
                <a:spcPts val="1000"/>
              </a:spcBef>
              <a:buClr>
                <a:schemeClr val="bg1"/>
              </a:buClr>
              <a:buSzPts val="1500"/>
              <a:buFont typeface="Arial"/>
              <a:buChar char="•"/>
              <a:defRPr/>
            </a:pPr>
            <a:r>
              <a:rPr lang="cs-CZ" sz="1600" dirty="0">
                <a:solidFill>
                  <a:schemeClr val="bg1"/>
                </a:solidFill>
              </a:rPr>
              <a:t>Rozdělení alokace na služby a DI – pro DI je částka v KČ zafixovaná v RAP, zbývající alokace na služby se přepočítává podle aktuálního kurzu</a:t>
            </a:r>
          </a:p>
          <a:p>
            <a:pPr marL="457200" indent="-323850" defTabSz="914400">
              <a:lnSpc>
                <a:spcPct val="150000"/>
              </a:lnSpc>
              <a:spcBef>
                <a:spcPts val="1000"/>
              </a:spcBef>
              <a:buClr>
                <a:schemeClr val="bg1"/>
              </a:buClr>
              <a:buSzPts val="1500"/>
              <a:buFont typeface="Arial"/>
              <a:buChar char="•"/>
              <a:defRPr/>
            </a:pPr>
            <a:r>
              <a:rPr lang="cs-CZ" sz="1600" dirty="0">
                <a:solidFill>
                  <a:schemeClr val="bg1"/>
                </a:solidFill>
              </a:rPr>
              <a:t>Výběr indikátoru 3 23 00 – Snížení konečné spotřeby energie u podpořených subjektů</a:t>
            </a:r>
          </a:p>
        </p:txBody>
      </p:sp>
    </p:spTree>
    <p:extLst>
      <p:ext uri="{BB962C8B-B14F-4D97-AF65-F5344CB8AC3E}">
        <p14:creationId xmlns:p14="http://schemas.microsoft.com/office/powerpoint/2010/main" val="4054399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Sociální bydlení - 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160576"/>
            <a:ext cx="8012179" cy="3544368"/>
          </a:xfrm>
          <a:prstGeom prst="rect">
            <a:avLst/>
          </a:prstGeom>
          <a:noFill/>
        </p:spPr>
        <p:txBody>
          <a:bodyPr wrap="square">
            <a:spAutoFit/>
          </a:bodyPr>
          <a:lstStyle/>
          <a:p>
            <a:pPr marL="214313" indent="-214313" algn="just">
              <a:lnSpc>
                <a:spcPts val="2000"/>
              </a:lnSpc>
              <a:buFont typeface="Arial" pitchFamily="34" charset="0"/>
              <a:buChar char="•"/>
            </a:pPr>
            <a:r>
              <a:rPr lang="cs-CZ" sz="1400" dirty="0">
                <a:solidFill>
                  <a:schemeClr val="bg1"/>
                </a:solidFill>
              </a:rPr>
              <a:t>Pořízení a adaptace bytů, ne/bytových prostor vč. rekonstrukce a úprav společných prostor a dalších souvisejících staveb (např. ČOV, kotelna, kočárkárna apod.) a zřízení parkovacích stání</a:t>
            </a:r>
          </a:p>
          <a:p>
            <a:pPr marL="214313" indent="-214313" algn="just">
              <a:lnSpc>
                <a:spcPts val="2000"/>
              </a:lnSpc>
              <a:buFont typeface="Arial" pitchFamily="34" charset="0"/>
              <a:buChar char="•"/>
            </a:pPr>
            <a:endParaRPr lang="cs-CZ" sz="1400" dirty="0">
              <a:solidFill>
                <a:schemeClr val="bg1"/>
              </a:solidFill>
            </a:endParaRPr>
          </a:p>
          <a:p>
            <a:pPr marL="214313" indent="-214313" algn="just">
              <a:lnSpc>
                <a:spcPts val="2000"/>
              </a:lnSpc>
              <a:buFont typeface="Arial" pitchFamily="34" charset="0"/>
              <a:buChar char="•"/>
            </a:pPr>
            <a:r>
              <a:rPr lang="cs-CZ" sz="1400" dirty="0">
                <a:solidFill>
                  <a:schemeClr val="bg1"/>
                </a:solidFill>
              </a:rPr>
              <a:t>Pořízení základního vybavení vč. nábytku bez spotřebičů</a:t>
            </a:r>
          </a:p>
          <a:p>
            <a:pPr marL="214313" indent="-214313" algn="just">
              <a:lnSpc>
                <a:spcPts val="2000"/>
              </a:lnSpc>
              <a:buFont typeface="Arial" pitchFamily="34" charset="0"/>
              <a:buChar char="•"/>
            </a:pPr>
            <a:endParaRPr lang="cs-CZ" sz="1400" dirty="0">
              <a:solidFill>
                <a:schemeClr val="bg1"/>
              </a:solidFill>
            </a:endParaRPr>
          </a:p>
          <a:p>
            <a:pPr marL="214313" indent="-214313" algn="just">
              <a:lnSpc>
                <a:spcPts val="2000"/>
              </a:lnSpc>
              <a:buFont typeface="Arial" pitchFamily="34" charset="0"/>
              <a:buChar char="•"/>
            </a:pPr>
            <a:r>
              <a:rPr lang="cs-CZ" sz="1400" dirty="0">
                <a:solidFill>
                  <a:schemeClr val="bg1"/>
                </a:solidFill>
              </a:rPr>
              <a:t>V případě, že objekt neslouží pouze pro sociální bydlení, jsou výdaje způsobilé poměrově podle podlahové plochy</a:t>
            </a:r>
          </a:p>
          <a:p>
            <a:pPr marL="214313" indent="-214313" algn="just">
              <a:lnSpc>
                <a:spcPts val="3100"/>
              </a:lnSpc>
              <a:buFont typeface="Arial" pitchFamily="34" charset="0"/>
              <a:buChar char="•"/>
            </a:pPr>
            <a:endParaRPr lang="cs-CZ" sz="1400" dirty="0">
              <a:solidFill>
                <a:schemeClr val="bg1"/>
              </a:solidFill>
            </a:endParaRPr>
          </a:p>
          <a:p>
            <a:pPr marL="214313" indent="-214313" algn="just">
              <a:lnSpc>
                <a:spcPts val="2000"/>
              </a:lnSpc>
              <a:buFont typeface="Arial" pitchFamily="34" charset="0"/>
              <a:buChar char="•"/>
            </a:pPr>
            <a:r>
              <a:rPr lang="cs-CZ" sz="1400" dirty="0">
                <a:solidFill>
                  <a:schemeClr val="bg1"/>
                </a:solidFill>
              </a:rPr>
              <a:t>Splnění parametrů jako např. nájemní smlouva bez kauce min. na 1 rok/max. na 2 roky, limity příjmů za předchozích 12 měsíců, nájemník nesmí spolu/vlastnit jinou nemovitost určenou k trvalému bydlení</a:t>
            </a:r>
          </a:p>
          <a:p>
            <a:pPr marL="214313" indent="-214313" algn="just">
              <a:lnSpc>
                <a:spcPts val="2000"/>
              </a:lnSpc>
              <a:buFont typeface="Arial" pitchFamily="34" charset="0"/>
              <a:buChar char="•"/>
            </a:pPr>
            <a:endParaRPr lang="cs-CZ" sz="1400" dirty="0">
              <a:solidFill>
                <a:schemeClr val="bg1"/>
              </a:solidFill>
            </a:endParaRPr>
          </a:p>
          <a:p>
            <a:pPr marL="214313" indent="-214313" algn="just">
              <a:lnSpc>
                <a:spcPts val="2000"/>
              </a:lnSpc>
              <a:buFont typeface="Arial" pitchFamily="34" charset="0"/>
              <a:buChar char="•"/>
            </a:pPr>
            <a:r>
              <a:rPr lang="cs-CZ" sz="1400" dirty="0">
                <a:solidFill>
                  <a:schemeClr val="bg1"/>
                </a:solidFill>
              </a:rPr>
              <a:t>Udržitelnost projektu 20 let</a:t>
            </a:r>
          </a:p>
        </p:txBody>
      </p:sp>
    </p:spTree>
    <p:extLst>
      <p:ext uri="{BB962C8B-B14F-4D97-AF65-F5344CB8AC3E}">
        <p14:creationId xmlns:p14="http://schemas.microsoft.com/office/powerpoint/2010/main" val="2985744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Sociální bydlení - Aktuální stav přípravy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5022401"/>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Příprava Specifických pravidel s některými změnami oproti IROP I: </a:t>
            </a:r>
          </a:p>
          <a:p>
            <a:pPr marL="914400" lvl="1" indent="-323850" algn="just" defTabSz="914400">
              <a:lnSpc>
                <a:spcPct val="150000"/>
              </a:lnSpc>
              <a:spcBef>
                <a:spcPts val="1000"/>
              </a:spcBef>
              <a:buClr>
                <a:schemeClr val="bg1"/>
              </a:buClr>
              <a:buSzPts val="1500"/>
              <a:buFont typeface="Wingdings" panose="05000000000000000000" pitchFamily="2" charset="2"/>
              <a:buChar char="Ø"/>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Povinnost doložit souhlas zastupitelstva obce s realizací projektu</a:t>
            </a:r>
          </a:p>
          <a:p>
            <a:pPr marL="914400" lvl="1" indent="-323850" algn="just" defTabSz="914400">
              <a:lnSpc>
                <a:spcPct val="150000"/>
              </a:lnSpc>
              <a:spcBef>
                <a:spcPts val="1000"/>
              </a:spcBef>
              <a:buClr>
                <a:schemeClr val="bg1"/>
              </a:buClr>
              <a:buSzPts val="1500"/>
              <a:buFont typeface="Wingdings" panose="05000000000000000000" pitchFamily="2" charset="2"/>
              <a:buChar char="Ø"/>
              <a:defRPr/>
            </a:pPr>
            <a:r>
              <a:rPr lang="cs-CZ" sz="1400" dirty="0">
                <a:solidFill>
                  <a:schemeClr val="bg1"/>
                </a:solidFill>
              </a:rPr>
              <a:t>Žadatel, který je NNO, doloží, že  min. 5 let bezprostředně před podáním žádosti nepřetržitě poskytoval sociální bydlení nebo úspěšně realizoval projekt sociálního bydlení v OP Zaměstnanost </a:t>
            </a:r>
          </a:p>
          <a:p>
            <a:pPr marL="914400" lvl="1" indent="-323850" algn="just" defTabSz="914400">
              <a:lnSpc>
                <a:spcPct val="150000"/>
              </a:lnSpc>
              <a:spcBef>
                <a:spcPts val="1000"/>
              </a:spcBef>
              <a:buClr>
                <a:schemeClr val="bg1"/>
              </a:buClr>
              <a:buSzPts val="1500"/>
              <a:buFont typeface="Wingdings" panose="05000000000000000000" pitchFamily="2" charset="2"/>
              <a:buChar char="Ø"/>
              <a:defRPr/>
            </a:pPr>
            <a:r>
              <a:rPr lang="cs-CZ" sz="1400" dirty="0">
                <a:solidFill>
                  <a:schemeClr val="bg1"/>
                </a:solidFill>
              </a:rPr>
              <a:t>Cílovou skupinou i senior bez dalších podmínek (projektová dokumentace a stavební povolení nesmí být pro domovy pro seniory)</a:t>
            </a:r>
          </a:p>
          <a:p>
            <a:pPr marL="914400" lvl="1" indent="-323850" algn="just" defTabSz="914400">
              <a:lnSpc>
                <a:spcPct val="150000"/>
              </a:lnSpc>
              <a:spcBef>
                <a:spcPts val="1000"/>
              </a:spcBef>
              <a:buClr>
                <a:schemeClr val="bg1"/>
              </a:buClr>
              <a:buSzPts val="1500"/>
              <a:buFont typeface="Wingdings" panose="05000000000000000000" pitchFamily="2" charset="2"/>
              <a:buChar char="Ø"/>
              <a:defRPr/>
            </a:pPr>
            <a:r>
              <a:rPr lang="cs-CZ" sz="1400" dirty="0">
                <a:solidFill>
                  <a:schemeClr val="bg1"/>
                </a:solidFill>
              </a:rPr>
              <a:t>Povinnost poskytovat sociální práci s inkluzivním dopadem </a:t>
            </a:r>
          </a:p>
          <a:p>
            <a:pPr marL="914400" lvl="1" indent="-323850" algn="just" defTabSz="914400">
              <a:lnSpc>
                <a:spcPct val="150000"/>
              </a:lnSpc>
              <a:spcBef>
                <a:spcPts val="1000"/>
              </a:spcBef>
              <a:buClr>
                <a:schemeClr val="bg1"/>
              </a:buClr>
              <a:buSzPts val="1500"/>
              <a:buFont typeface="Wingdings" panose="05000000000000000000" pitchFamily="2" charset="2"/>
              <a:buChar char="Ø"/>
              <a:defRPr/>
            </a:pPr>
            <a:r>
              <a:rPr lang="cs-CZ" sz="1400" dirty="0">
                <a:solidFill>
                  <a:schemeClr val="bg1"/>
                </a:solidFill>
              </a:rPr>
              <a:t>Počet sociálních bytů v objektu nebo vchodu s číslem popisným se snižuje na max. 6/8 bytů + 20 % z celkového počtu bytů</a:t>
            </a:r>
          </a:p>
          <a:p>
            <a:pPr marL="914400" lvl="1" indent="-323850" algn="just" defTabSz="914400">
              <a:lnSpc>
                <a:spcPct val="150000"/>
              </a:lnSpc>
              <a:spcBef>
                <a:spcPts val="1000"/>
              </a:spcBef>
              <a:buClr>
                <a:schemeClr val="bg1"/>
              </a:buClr>
              <a:buSzPts val="1500"/>
              <a:buFont typeface="Wingdings" panose="05000000000000000000" pitchFamily="2" charset="2"/>
              <a:buChar char="Ø"/>
              <a:defRPr/>
            </a:pPr>
            <a:r>
              <a:rPr lang="cs-CZ" sz="1400" dirty="0">
                <a:solidFill>
                  <a:schemeClr val="bg1"/>
                </a:solidFill>
              </a:rPr>
              <a:t>Obsazení bytů do 4 měsíců od ukončení realizace projektu</a:t>
            </a:r>
          </a:p>
          <a:p>
            <a:pPr marL="214313" indent="-214313">
              <a:lnSpc>
                <a:spcPts val="2200"/>
              </a:lnSpc>
              <a:buFont typeface="Arial" pitchFamily="34" charset="0"/>
              <a:buChar char="•"/>
            </a:pPr>
            <a:endParaRPr lang="cs-CZ" sz="1500" dirty="0">
              <a:solidFill>
                <a:schemeClr val="bg1"/>
              </a:solidFill>
            </a:endParaRP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20" y="5474987"/>
            <a:ext cx="9143960"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 Psychiatrie Nemocnice Tábor</a:t>
            </a:r>
            <a:endParaRPr lang="en-US" sz="2400" dirty="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8389"/>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 Hrad </a:t>
            </a:r>
            <a:r>
              <a:rPr kumimoji="0" lang="cs-CZ" sz="2400" b="1" i="0" u="none" strike="noStrike" kern="1200" cap="none" spc="0" normalizeH="0" baseline="0" noProof="0" dirty="0" err="1">
                <a:ln>
                  <a:noFill/>
                </a:ln>
                <a:solidFill>
                  <a:schemeClr val="bg1"/>
                </a:solidFill>
                <a:effectLst/>
                <a:uLnTx/>
                <a:uFillTx/>
                <a:latin typeface="Arial" panose="020B0604020202020204" pitchFamily="34" charset="0"/>
                <a:ea typeface="+mj-ea"/>
                <a:cs typeface="Arial" panose="020B0604020202020204" pitchFamily="34" charset="0"/>
              </a:rPr>
              <a:t>Helfštýn</a:t>
            </a:r>
            <a:endParaRPr lang="en-US" sz="2400" dirty="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2995692"/>
          </a:xfrm>
          <a:prstGeom prst="rect">
            <a:avLst/>
          </a:prstGeom>
          <a:noFill/>
        </p:spPr>
        <p:txBody>
          <a:bodyPr wrap="square">
            <a:spAutoFit/>
          </a:bodyPr>
          <a:lstStyle/>
          <a:p>
            <a:pPr marL="0" lvl="0" indent="0">
              <a:lnSpc>
                <a:spcPct val="150000"/>
              </a:lnSpc>
              <a:buNone/>
            </a:pPr>
            <a:r>
              <a:rPr lang="cs-CZ" sz="2000" b="1" dirty="0">
                <a:solidFill>
                  <a:schemeClr val="bg1"/>
                </a:solidFill>
              </a:rPr>
              <a:t>Veřejná infrastruktura udržitelného cestovního ruchu</a:t>
            </a:r>
          </a:p>
          <a:p>
            <a:pPr marL="0" indent="0" algn="just">
              <a:lnSpc>
                <a:spcPct val="150000"/>
              </a:lnSpc>
              <a:buNone/>
            </a:pPr>
            <a:r>
              <a:rPr lang="cs-CZ" sz="1800" dirty="0">
                <a:solidFill>
                  <a:schemeClr val="bg1"/>
                </a:solidFill>
              </a:rPr>
              <a:t>	</a:t>
            </a: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(s 1. </a:t>
            </a:r>
            <a:r>
              <a:rPr lang="cs-CZ" sz="1800" dirty="0" err="1">
                <a:solidFill>
                  <a:schemeClr val="bg1"/>
                </a:solidFill>
              </a:rPr>
              <a:t>ZoU</a:t>
            </a:r>
            <a:r>
              <a:rPr lang="cs-CZ" sz="1800" dirty="0">
                <a:solidFill>
                  <a:schemeClr val="bg1"/>
                </a:solidFill>
              </a:rPr>
              <a:t> nutno doložit získání certifikátu min. třídy C dle jednotné  	klasifikace TIC ČR); budování turistických tras a revitalizace sítě 	značení; naučné 	stezky, 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a:t>
            </a:r>
            <a:r>
              <a:rPr lang="cs-CZ" sz="14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4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Jihočeský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02673" y="1675906"/>
            <a:ext cx="8305100" cy="4839786"/>
          </a:xfrm>
          <a:prstGeom prst="rect">
            <a:avLst/>
          </a:prstGeom>
          <a:noFill/>
        </p:spPr>
        <p:txBody>
          <a:bodyPr wrap="square">
            <a:spAutoFit/>
          </a:bodyPr>
          <a:lstStyle/>
          <a:p>
            <a:pPr fontAlgn="base">
              <a:lnSpc>
                <a:spcPts val="2700"/>
              </a:lnSpc>
            </a:pPr>
            <a:r>
              <a:rPr lang="en-US" sz="1600" b="0" i="0" dirty="0">
                <a:solidFill>
                  <a:schemeClr val="bg1"/>
                </a:solidFill>
                <a:effectLst/>
                <a:latin typeface="Arial" panose="020B0604020202020204" pitchFamily="34" charset="0"/>
              </a:rPr>
              <a:t>​</a:t>
            </a:r>
            <a:r>
              <a:rPr lang="cs-CZ" sz="1400" b="0" i="0" u="none" strike="noStrike" dirty="0">
                <a:solidFill>
                  <a:schemeClr val="bg1"/>
                </a:solidFill>
                <a:effectLst/>
                <a:latin typeface="Arial" panose="020B0604020202020204" pitchFamily="34" charset="0"/>
              </a:rPr>
              <a:t>Sídlo L. B. Schneidera 362/32, v Českých Budějovicích, naproti porodnice</a:t>
            </a:r>
            <a:r>
              <a:rPr lang="en-US" sz="1400" b="0" i="0" dirty="0">
                <a:solidFill>
                  <a:schemeClr val="bg1"/>
                </a:solidFill>
                <a:effectLst/>
                <a:latin typeface="Arial" panose="020B0604020202020204" pitchFamily="34" charset="0"/>
              </a:rPr>
              <a:t>​</a:t>
            </a:r>
            <a:endParaRPr lang="en-US" sz="14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400" b="0" i="0" dirty="0">
                <a:solidFill>
                  <a:schemeClr val="bg1"/>
                </a:solidFill>
                <a:effectLst/>
                <a:latin typeface="Arial" panose="020B0604020202020204" pitchFamily="34" charset="0"/>
              </a:rPr>
              <a:t>Odbor sestává z 28 zaměstnanců, dvě samostatná oddělení, ř</a:t>
            </a:r>
            <a:r>
              <a:rPr lang="cs-CZ" sz="1400" dirty="0">
                <a:solidFill>
                  <a:schemeClr val="bg1"/>
                </a:solidFill>
                <a:latin typeface="Arial" panose="020B0604020202020204" pitchFamily="34" charset="0"/>
              </a:rPr>
              <a:t>editelka Ing. Naděžda</a:t>
            </a:r>
            <a:r>
              <a:rPr lang="en-US" sz="1400" b="0" i="0" dirty="0">
                <a:solidFill>
                  <a:schemeClr val="bg1"/>
                </a:solidFill>
                <a:effectLst/>
                <a:latin typeface="Arial" panose="020B0604020202020204" pitchFamily="34" charset="0"/>
              </a:rPr>
              <a:t>​</a:t>
            </a:r>
            <a:r>
              <a:rPr lang="cs-CZ" sz="1400" b="0" i="0" dirty="0">
                <a:solidFill>
                  <a:schemeClr val="bg1"/>
                </a:solidFill>
                <a:effectLst/>
                <a:latin typeface="Arial" panose="020B0604020202020204" pitchFamily="34" charset="0"/>
              </a:rPr>
              <a:t> Burešová</a:t>
            </a:r>
          </a:p>
          <a:p>
            <a:pPr marL="285750" indent="-285750" fontAlgn="base">
              <a:lnSpc>
                <a:spcPts val="2700"/>
              </a:lnSpc>
              <a:buFont typeface="Arial" panose="020B0604020202020204" pitchFamily="34" charset="0"/>
              <a:buChar char="•"/>
            </a:pPr>
            <a:r>
              <a:rPr lang="cs-CZ" sz="1400" dirty="0">
                <a:solidFill>
                  <a:schemeClr val="bg1"/>
                </a:solidFill>
                <a:latin typeface="Arial" panose="020B0604020202020204" pitchFamily="34" charset="0"/>
              </a:rPr>
              <a:t>Oddělení hodnocení a kontroly – vedoucí Ing. Kateřina Zahradníková</a:t>
            </a:r>
          </a:p>
          <a:p>
            <a:pPr marL="285750" indent="-285750" fontAlgn="base">
              <a:lnSpc>
                <a:spcPts val="2700"/>
              </a:lnSpc>
              <a:buFont typeface="Arial" panose="020B0604020202020204" pitchFamily="34" charset="0"/>
              <a:buChar char="•"/>
            </a:pPr>
            <a:r>
              <a:rPr lang="cs-CZ" sz="1400" dirty="0">
                <a:solidFill>
                  <a:schemeClr val="bg1"/>
                </a:solidFill>
                <a:latin typeface="Arial" panose="020B0604020202020204" pitchFamily="34" charset="0"/>
              </a:rPr>
              <a:t>Oddělení realizace – vedoucí Ing. Petr Bouška</a:t>
            </a:r>
          </a:p>
          <a:p>
            <a:pPr marL="285750" indent="-285750" fontAlgn="base">
              <a:lnSpc>
                <a:spcPts val="2700"/>
              </a:lnSpc>
              <a:buFont typeface="Arial" panose="020B0604020202020204" pitchFamily="34" charset="0"/>
              <a:buChar char="•"/>
            </a:pPr>
            <a:r>
              <a:rPr lang="cs-CZ" sz="1400" dirty="0">
                <a:solidFill>
                  <a:schemeClr val="bg1"/>
                </a:solidFill>
                <a:latin typeface="Arial" panose="020B0604020202020204" pitchFamily="34" charset="0"/>
              </a:rPr>
              <a:t>Specialisté na jednotlivé SC:</a:t>
            </a:r>
          </a:p>
          <a:p>
            <a:pPr fontAlgn="base">
              <a:lnSpc>
                <a:spcPts val="2700"/>
              </a:lnSpc>
            </a:pPr>
            <a:r>
              <a:rPr lang="cs-CZ" sz="1400" dirty="0">
                <a:solidFill>
                  <a:schemeClr val="bg1"/>
                </a:solidFill>
                <a:latin typeface="Arial" panose="020B0604020202020204" pitchFamily="34" charset="0"/>
              </a:rPr>
              <a:t> Ing. Lucie Petrželková - eGovernment, Kyberbezpečnost</a:t>
            </a:r>
          </a:p>
          <a:p>
            <a:pPr fontAlgn="base">
              <a:lnSpc>
                <a:spcPts val="2700"/>
              </a:lnSpc>
            </a:pPr>
            <a:r>
              <a:rPr lang="cs-CZ" sz="1400" dirty="0">
                <a:solidFill>
                  <a:schemeClr val="bg1"/>
                </a:solidFill>
                <a:latin typeface="Arial" panose="020B0604020202020204" pitchFamily="34" charset="0"/>
              </a:rPr>
              <a:t> Ing. Kateřina Zahradníková - Školství </a:t>
            </a:r>
          </a:p>
          <a:p>
            <a:pPr fontAlgn="base">
              <a:lnSpc>
                <a:spcPts val="2700"/>
              </a:lnSpc>
            </a:pPr>
            <a:r>
              <a:rPr lang="cs-CZ" sz="1400" dirty="0">
                <a:solidFill>
                  <a:schemeClr val="bg1"/>
                </a:solidFill>
                <a:latin typeface="Arial" panose="020B0604020202020204" pitchFamily="34" charset="0"/>
              </a:rPr>
              <a:t> Ing. Petr Bouška – Bezpečnost v dopravě, cyklostezky</a:t>
            </a:r>
          </a:p>
          <a:p>
            <a:pPr fontAlgn="base">
              <a:lnSpc>
                <a:spcPts val="2700"/>
              </a:lnSpc>
            </a:pPr>
            <a:r>
              <a:rPr lang="cs-CZ" sz="1400" dirty="0">
                <a:solidFill>
                  <a:schemeClr val="bg1"/>
                </a:solidFill>
                <a:latin typeface="Arial" panose="020B0604020202020204" pitchFamily="34" charset="0"/>
              </a:rPr>
              <a:t> Ing. Simona Lišková – Sociální služby</a:t>
            </a:r>
          </a:p>
          <a:p>
            <a:pPr fontAlgn="base">
              <a:lnSpc>
                <a:spcPts val="2700"/>
              </a:lnSpc>
            </a:pPr>
            <a:r>
              <a:rPr lang="cs-CZ" sz="1400" dirty="0">
                <a:solidFill>
                  <a:schemeClr val="bg1"/>
                </a:solidFill>
                <a:latin typeface="Arial" panose="020B0604020202020204" pitchFamily="34" charset="0"/>
              </a:rPr>
              <a:t> Mgr. Veronika Jindrová – Sociální bydlení</a:t>
            </a:r>
          </a:p>
          <a:p>
            <a:pPr fontAlgn="base">
              <a:lnSpc>
                <a:spcPts val="2700"/>
              </a:lnSpc>
            </a:pPr>
            <a:r>
              <a:rPr lang="cs-CZ" sz="1400" dirty="0">
                <a:solidFill>
                  <a:schemeClr val="bg1"/>
                </a:solidFill>
                <a:latin typeface="Arial" panose="020B0604020202020204" pitchFamily="34" charset="0"/>
              </a:rPr>
              <a:t> Mgr. Robert Adensam – Veřejná prostranství</a:t>
            </a:r>
          </a:p>
          <a:p>
            <a:pPr fontAlgn="base">
              <a:lnSpc>
                <a:spcPts val="2700"/>
              </a:lnSpc>
            </a:pPr>
            <a:r>
              <a:rPr lang="cs-CZ" sz="1400" dirty="0">
                <a:solidFill>
                  <a:schemeClr val="bg1"/>
                </a:solidFill>
                <a:latin typeface="Arial" panose="020B0604020202020204" pitchFamily="34" charset="0"/>
              </a:rPr>
              <a:t> Ing. Iveta Švecová – Infrastruktura pro cestovní ruch</a:t>
            </a:r>
          </a:p>
          <a:p>
            <a:pPr fontAlgn="base">
              <a:lnSpc>
                <a:spcPts val="2700"/>
              </a:lnSpc>
            </a:pPr>
            <a:r>
              <a:rPr lang="cs-CZ" sz="1400" dirty="0">
                <a:solidFill>
                  <a:schemeClr val="bg1"/>
                </a:solidFill>
                <a:latin typeface="Arial" panose="020B0604020202020204" pitchFamily="34" charset="0"/>
              </a:rPr>
              <a:t> Ing. Martina Neubauerová – Hasiči, Muzea, Knihovny  </a:t>
            </a:r>
            <a:endParaRPr lang="en-US" sz="1400" dirty="0">
              <a:solidFill>
                <a:schemeClr val="bg1"/>
              </a:solidFill>
              <a:latin typeface="Arial" panose="020B0604020202020204" pitchFamily="34" charset="0"/>
            </a:endParaRPr>
          </a:p>
          <a:p>
            <a:pPr algn="l" rtl="0" fontAlgn="base"/>
            <a:endParaRPr lang="cs-CZ" sz="16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6765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dirty="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(Jižní Čechy)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 Terminál Benešov</a:t>
            </a:r>
            <a:endParaRPr lang="en-US" sz="2400" dirty="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a:t>
            </a:r>
            <a:r>
              <a:rPr lang="cs-CZ" sz="1500" kern="0" dirty="0" err="1">
                <a:solidFill>
                  <a:schemeClr val="bg1"/>
                </a:solidFill>
                <a:latin typeface="Arial"/>
                <a:cs typeface="Arial"/>
                <a:sym typeface="Arial"/>
              </a:rPr>
              <a:t>cyklodopravu</a:t>
            </a:r>
            <a:r>
              <a:rPr lang="cs-CZ" sz="1500" kern="0" dirty="0">
                <a:solidFill>
                  <a:schemeClr val="bg1"/>
                </a:solidFill>
                <a:latin typeface="Arial"/>
                <a:cs typeface="Arial"/>
                <a:sym typeface="Arial"/>
              </a:rPr>
              <a:t> s mírnějšími podmínkami</a:t>
            </a:r>
          </a:p>
        </p:txBody>
      </p:sp>
    </p:spTree>
    <p:extLst>
      <p:ext uri="{BB962C8B-B14F-4D97-AF65-F5344CB8AC3E}">
        <p14:creationId xmlns:p14="http://schemas.microsoft.com/office/powerpoint/2010/main" val="1140650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Naděžda Burešová, ředitelka ÚO IROP pro Jihočeský kraj  </a:t>
            </a:r>
          </a:p>
          <a:p>
            <a:endParaRPr lang="en-US" dirty="0"/>
          </a:p>
        </p:txBody>
      </p:sp>
    </p:spTree>
    <p:extLst>
      <p:ext uri="{BB962C8B-B14F-4D97-AF65-F5344CB8AC3E}">
        <p14:creationId xmlns:p14="http://schemas.microsoft.com/office/powerpoint/2010/main" val="2335472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231106"/>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2436926831"/>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2423804896"/>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2343535527"/>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400649465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355560060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16577426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91</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2322</TotalTime>
  <Words>8444</Words>
  <Application>Microsoft Office PowerPoint</Application>
  <PresentationFormat>Předvádění na obrazovce (4:3)</PresentationFormat>
  <Paragraphs>847</Paragraphs>
  <Slides>91</Slides>
  <Notes>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91</vt:i4>
      </vt:variant>
    </vt:vector>
  </HeadingPairs>
  <TitlesOfParts>
    <vt:vector size="99" baseType="lpstr">
      <vt:lpstr>Arial</vt:lpstr>
      <vt:lpstr>Calibri</vt:lpstr>
      <vt:lpstr>Cambria</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Burešová Naděžda</cp:lastModifiedBy>
  <cp:revision>352</cp:revision>
  <dcterms:created xsi:type="dcterms:W3CDTF">2021-01-13T14:58:16Z</dcterms:created>
  <dcterms:modified xsi:type="dcterms:W3CDTF">2022-05-02T10:13:28Z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