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omments/comment1.xml" ContentType="application/vnd.openxmlformats-officedocument.presentationml.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17"/>
  </p:notesMasterIdLst>
  <p:handoutMasterIdLst>
    <p:handoutMasterId r:id="rId118"/>
  </p:handoutMasterIdLst>
  <p:sldIdLst>
    <p:sldId id="269" r:id="rId5"/>
    <p:sldId id="274" r:id="rId6"/>
    <p:sldId id="546" r:id="rId7"/>
    <p:sldId id="545" r:id="rId8"/>
    <p:sldId id="547" r:id="rId9"/>
    <p:sldId id="548" r:id="rId10"/>
    <p:sldId id="611" r:id="rId11"/>
    <p:sldId id="612" r:id="rId12"/>
    <p:sldId id="614" r:id="rId13"/>
    <p:sldId id="275" r:id="rId14"/>
    <p:sldId id="561" r:id="rId15"/>
    <p:sldId id="604" r:id="rId16"/>
    <p:sldId id="562" r:id="rId17"/>
    <p:sldId id="563" r:id="rId18"/>
    <p:sldId id="564" r:id="rId19"/>
    <p:sldId id="565" r:id="rId20"/>
    <p:sldId id="567" r:id="rId21"/>
    <p:sldId id="568" r:id="rId22"/>
    <p:sldId id="552" r:id="rId23"/>
    <p:sldId id="558" r:id="rId24"/>
    <p:sldId id="559" r:id="rId25"/>
    <p:sldId id="560" r:id="rId26"/>
    <p:sldId id="276" r:id="rId27"/>
    <p:sldId id="615" r:id="rId28"/>
    <p:sldId id="279" r:id="rId29"/>
    <p:sldId id="616" r:id="rId30"/>
    <p:sldId id="617" r:id="rId31"/>
    <p:sldId id="618" r:id="rId32"/>
    <p:sldId id="619" r:id="rId33"/>
    <p:sldId id="620" r:id="rId34"/>
    <p:sldId id="278" r:id="rId35"/>
    <p:sldId id="280" r:id="rId36"/>
    <p:sldId id="281" r:id="rId37"/>
    <p:sldId id="282" r:id="rId38"/>
    <p:sldId id="283" r:id="rId39"/>
    <p:sldId id="606" r:id="rId40"/>
    <p:sldId id="607" r:id="rId41"/>
    <p:sldId id="270" r:id="rId42"/>
    <p:sldId id="284" r:id="rId43"/>
    <p:sldId id="285" r:id="rId44"/>
    <p:sldId id="585" r:id="rId45"/>
    <p:sldId id="586" r:id="rId46"/>
    <p:sldId id="587" r:id="rId47"/>
    <p:sldId id="588" r:id="rId48"/>
    <p:sldId id="589" r:id="rId49"/>
    <p:sldId id="499" r:id="rId50"/>
    <p:sldId id="286" r:id="rId51"/>
    <p:sldId id="500" r:id="rId52"/>
    <p:sldId id="502" r:id="rId53"/>
    <p:sldId id="504" r:id="rId54"/>
    <p:sldId id="501" r:id="rId55"/>
    <p:sldId id="575" r:id="rId56"/>
    <p:sldId id="543" r:id="rId57"/>
    <p:sldId id="505" r:id="rId58"/>
    <p:sldId id="507" r:id="rId59"/>
    <p:sldId id="508" r:id="rId60"/>
    <p:sldId id="578" r:id="rId61"/>
    <p:sldId id="506" r:id="rId62"/>
    <p:sldId id="510" r:id="rId63"/>
    <p:sldId id="511" r:id="rId64"/>
    <p:sldId id="512" r:id="rId65"/>
    <p:sldId id="513" r:id="rId66"/>
    <p:sldId id="598" r:id="rId67"/>
    <p:sldId id="599" r:id="rId68"/>
    <p:sldId id="600" r:id="rId69"/>
    <p:sldId id="601" r:id="rId70"/>
    <p:sldId id="602" r:id="rId71"/>
    <p:sldId id="549" r:id="rId72"/>
    <p:sldId id="514" r:id="rId73"/>
    <p:sldId id="515" r:id="rId74"/>
    <p:sldId id="590" r:id="rId75"/>
    <p:sldId id="517" r:id="rId76"/>
    <p:sldId id="591" r:id="rId77"/>
    <p:sldId id="592" r:id="rId78"/>
    <p:sldId id="593" r:id="rId79"/>
    <p:sldId id="518" r:id="rId80"/>
    <p:sldId id="519" r:id="rId81"/>
    <p:sldId id="521" r:id="rId82"/>
    <p:sldId id="522" r:id="rId83"/>
    <p:sldId id="523" r:id="rId84"/>
    <p:sldId id="603" r:id="rId85"/>
    <p:sldId id="520" r:id="rId86"/>
    <p:sldId id="524" r:id="rId87"/>
    <p:sldId id="525" r:id="rId88"/>
    <p:sldId id="527" r:id="rId89"/>
    <p:sldId id="526" r:id="rId90"/>
    <p:sldId id="544" r:id="rId91"/>
    <p:sldId id="583" r:id="rId92"/>
    <p:sldId id="584" r:id="rId93"/>
    <p:sldId id="529" r:id="rId94"/>
    <p:sldId id="528" r:id="rId95"/>
    <p:sldId id="530" r:id="rId96"/>
    <p:sldId id="531" r:id="rId97"/>
    <p:sldId id="532" r:id="rId98"/>
    <p:sldId id="579" r:id="rId99"/>
    <p:sldId id="580" r:id="rId100"/>
    <p:sldId id="536" r:id="rId101"/>
    <p:sldId id="581" r:id="rId102"/>
    <p:sldId id="582" r:id="rId103"/>
    <p:sldId id="509" r:id="rId104"/>
    <p:sldId id="605" r:id="rId105"/>
    <p:sldId id="540" r:id="rId106"/>
    <p:sldId id="541" r:id="rId107"/>
    <p:sldId id="277" r:id="rId108"/>
    <p:sldId id="542" r:id="rId109"/>
    <p:sldId id="573" r:id="rId110"/>
    <p:sldId id="569" r:id="rId111"/>
    <p:sldId id="570" r:id="rId112"/>
    <p:sldId id="571" r:id="rId113"/>
    <p:sldId id="572" r:id="rId114"/>
    <p:sldId id="273" r:id="rId115"/>
    <p:sldId id="613" r:id="rId1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82">
          <p15:clr>
            <a:srgbClr val="A4A3A4"/>
          </p15:clr>
        </p15:guide>
        <p15:guide id="2" pos="48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hnalová Kateřina" initials="DK" lastIdx="1" clrIdx="0">
    <p:extLst>
      <p:ext uri="{19B8F6BF-5375-455C-9EA6-DF929625EA0E}">
        <p15:presenceInfo xmlns:p15="http://schemas.microsoft.com/office/powerpoint/2012/main" userId="S::DohnalovaK@crr.cz::be5b15fc-a414-41d9-b94f-814ec677fb1a" providerId="AD"/>
      </p:ext>
    </p:extLst>
  </p:cmAuthor>
  <p:cmAuthor id="2" name="Stehlíková Markéta" initials="SM" lastIdx="3" clrIdx="1">
    <p:extLst>
      <p:ext uri="{19B8F6BF-5375-455C-9EA6-DF929625EA0E}">
        <p15:presenceInfo xmlns:p15="http://schemas.microsoft.com/office/powerpoint/2012/main" userId="S::StehlikovaM@crr.cz::f8fd348a-75a0-4a07-8d2d-5ddcc2dabd1a" providerId="AD"/>
      </p:ext>
    </p:extLst>
  </p:cmAuthor>
  <p:cmAuthor id="3" name="Řezníček Jakub" initials="ŘJ" lastIdx="1" clrIdx="2">
    <p:extLst>
      <p:ext uri="{19B8F6BF-5375-455C-9EA6-DF929625EA0E}">
        <p15:presenceInfo xmlns:p15="http://schemas.microsoft.com/office/powerpoint/2012/main" userId="S::ReznicekJ@crr.cz::13c51c9a-7096-4075-b273-db5c2434855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55A2"/>
    <a:srgbClr val="0C56A4"/>
    <a:srgbClr val="0C56A6"/>
    <a:srgbClr val="00529C"/>
    <a:srgbClr val="CCCCCC"/>
    <a:srgbClr val="5FA4E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814"/>
    <p:restoredTop sz="86433"/>
  </p:normalViewPr>
  <p:slideViewPr>
    <p:cSldViewPr snapToGrid="0" snapToObjects="1">
      <p:cViewPr varScale="1">
        <p:scale>
          <a:sx n="114" d="100"/>
          <a:sy n="114" d="100"/>
        </p:scale>
        <p:origin x="1098" y="102"/>
      </p:cViewPr>
      <p:guideLst>
        <p:guide orient="horz" pos="3382"/>
        <p:guide pos="48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notesMaster" Target="notesMasters/notesMaster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handoutMaster" Target="handoutMasters/handoutMaster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commentAuthors" Target="commentAuthor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nespora\Downloads\Dotazy%20(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List2!$A$2:$A$11</c:f>
              <c:strCache>
                <c:ptCount val="10"/>
                <c:pt idx="0">
                  <c:v>SC 1.1</c:v>
                </c:pt>
                <c:pt idx="1">
                  <c:v>SC 2.1</c:v>
                </c:pt>
                <c:pt idx="2">
                  <c:v>SC 2.2</c:v>
                </c:pt>
                <c:pt idx="3">
                  <c:v>SC 3.1</c:v>
                </c:pt>
                <c:pt idx="4">
                  <c:v>SC 4.1</c:v>
                </c:pt>
                <c:pt idx="5">
                  <c:v>SC 4.2</c:v>
                </c:pt>
                <c:pt idx="6">
                  <c:v>SC 4.3</c:v>
                </c:pt>
                <c:pt idx="7">
                  <c:v>SC 4.4</c:v>
                </c:pt>
                <c:pt idx="8">
                  <c:v>SC 5.1</c:v>
                </c:pt>
                <c:pt idx="9">
                  <c:v>SC 6.1</c:v>
                </c:pt>
              </c:strCache>
            </c:strRef>
          </c:cat>
          <c:val>
            <c:numRef>
              <c:f>List2!$B$2:$B$11</c:f>
              <c:numCache>
                <c:formatCode>General</c:formatCode>
                <c:ptCount val="10"/>
                <c:pt idx="0">
                  <c:v>84</c:v>
                </c:pt>
                <c:pt idx="1">
                  <c:v>16</c:v>
                </c:pt>
                <c:pt idx="2">
                  <c:v>80</c:v>
                </c:pt>
                <c:pt idx="3">
                  <c:v>6</c:v>
                </c:pt>
                <c:pt idx="4">
                  <c:v>387</c:v>
                </c:pt>
                <c:pt idx="5">
                  <c:v>116</c:v>
                </c:pt>
                <c:pt idx="6">
                  <c:v>51</c:v>
                </c:pt>
                <c:pt idx="7">
                  <c:v>140</c:v>
                </c:pt>
                <c:pt idx="8">
                  <c:v>81</c:v>
                </c:pt>
                <c:pt idx="9">
                  <c:v>74</c:v>
                </c:pt>
              </c:numCache>
            </c:numRef>
          </c:val>
          <c:extLst>
            <c:ext xmlns:c16="http://schemas.microsoft.com/office/drawing/2014/chart" uri="{C3380CC4-5D6E-409C-BE32-E72D297353CC}">
              <c16:uniqueId val="{00000000-5299-40E0-AE86-8ABC45E2A58B}"/>
            </c:ext>
          </c:extLst>
        </c:ser>
        <c:dLbls>
          <c:dLblPos val="outEnd"/>
          <c:showLegendKey val="0"/>
          <c:showVal val="1"/>
          <c:showCatName val="0"/>
          <c:showSerName val="0"/>
          <c:showPercent val="0"/>
          <c:showBubbleSize val="0"/>
        </c:dLbls>
        <c:gapWidth val="41"/>
        <c:overlap val="-42"/>
        <c:axId val="1445005040"/>
        <c:axId val="1445018768"/>
      </c:barChart>
      <c:catAx>
        <c:axId val="1445005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445018768"/>
        <c:crosses val="autoZero"/>
        <c:auto val="1"/>
        <c:lblAlgn val="ctr"/>
        <c:lblOffset val="100"/>
        <c:noMultiLvlLbl val="0"/>
      </c:catAx>
      <c:valAx>
        <c:axId val="14450187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4450050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cs-CZ">
                <a:solidFill>
                  <a:schemeClr val="bg1"/>
                </a:solidFill>
              </a:rPr>
              <a:t>Délka odpovědi</a:t>
            </a:r>
            <a:r>
              <a:rPr lang="cs-CZ" baseline="0">
                <a:solidFill>
                  <a:schemeClr val="bg1"/>
                </a:solidFill>
              </a:rPr>
              <a:t> v pracovních dnech</a:t>
            </a:r>
            <a:endParaRPr lang="cs-CZ">
              <a:solidFill>
                <a:schemeClr val="bg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cs-CZ"/>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List3!$E$4:$E$9</c:f>
              <c:strCache>
                <c:ptCount val="6"/>
                <c:pt idx="0">
                  <c:v>Odpověď ve stejný den</c:v>
                </c:pt>
                <c:pt idx="1">
                  <c:v>1 den</c:v>
                </c:pt>
                <c:pt idx="2">
                  <c:v>2 - 5 dní</c:v>
                </c:pt>
                <c:pt idx="3">
                  <c:v>6-10 dní</c:v>
                </c:pt>
                <c:pt idx="4">
                  <c:v>11 - 20 dní</c:v>
                </c:pt>
                <c:pt idx="5">
                  <c:v>21 a více dní</c:v>
                </c:pt>
              </c:strCache>
            </c:strRef>
          </c:cat>
          <c:val>
            <c:numRef>
              <c:f>List3!$F$4:$F$9</c:f>
              <c:numCache>
                <c:formatCode>General</c:formatCode>
                <c:ptCount val="6"/>
                <c:pt idx="0">
                  <c:v>288</c:v>
                </c:pt>
                <c:pt idx="1">
                  <c:v>307</c:v>
                </c:pt>
                <c:pt idx="2">
                  <c:v>294</c:v>
                </c:pt>
                <c:pt idx="3">
                  <c:v>77</c:v>
                </c:pt>
                <c:pt idx="4">
                  <c:v>28</c:v>
                </c:pt>
                <c:pt idx="5">
                  <c:v>18</c:v>
                </c:pt>
              </c:numCache>
            </c:numRef>
          </c:val>
          <c:extLst>
            <c:ext xmlns:c16="http://schemas.microsoft.com/office/drawing/2014/chart" uri="{C3380CC4-5D6E-409C-BE32-E72D297353CC}">
              <c16:uniqueId val="{00000000-B8A3-493C-91E5-17DA1DBF30F0}"/>
            </c:ext>
          </c:extLst>
        </c:ser>
        <c:dLbls>
          <c:showLegendKey val="0"/>
          <c:showVal val="0"/>
          <c:showCatName val="0"/>
          <c:showSerName val="0"/>
          <c:showPercent val="0"/>
          <c:showBubbleSize val="0"/>
        </c:dLbls>
        <c:gapWidth val="219"/>
        <c:overlap val="-27"/>
        <c:axId val="1156898271"/>
        <c:axId val="1156898687"/>
      </c:barChart>
      <c:catAx>
        <c:axId val="11568982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156898687"/>
        <c:crosses val="autoZero"/>
        <c:auto val="1"/>
        <c:lblAlgn val="ctr"/>
        <c:lblOffset val="100"/>
        <c:noMultiLvlLbl val="0"/>
      </c:catAx>
      <c:valAx>
        <c:axId val="11568986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15689827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22-04-04T09:16:40.038" idx="3">
    <p:pos x="6123" y="3727"/>
    <p:text/>
    <p:extLst>
      <p:ext uri="{C676402C-5697-4E1C-873F-D02D1690AC5C}">
        <p15:threadingInfo xmlns:p15="http://schemas.microsoft.com/office/powerpoint/2012/main" timeZoneBias="-120"/>
      </p:ext>
    </p:extLst>
  </p:cm>
</p:cmLst>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08D42E-F170-4B77-9005-4C3AB8D024EE}" type="doc">
      <dgm:prSet loTypeId="urn:microsoft.com/office/officeart/2005/8/layout/hierarchy4" loCatId="list" qsTypeId="urn:microsoft.com/office/officeart/2005/8/quickstyle/simple2" qsCatId="simple" csTypeId="urn:microsoft.com/office/officeart/2005/8/colors/colorful2" csCatId="colorful" phldr="1"/>
      <dgm:spPr/>
      <dgm:t>
        <a:bodyPr/>
        <a:lstStyle/>
        <a:p>
          <a:endParaRPr lang="cs-CZ"/>
        </a:p>
      </dgm:t>
    </dgm:pt>
    <dgm:pt modelId="{079BF447-A338-4241-857D-16D223D22120}">
      <dgm:prSet phldrT="[Text]"/>
      <dgm:spPr/>
      <dgm:t>
        <a:bodyPr/>
        <a:lstStyle/>
        <a:p>
          <a:r>
            <a:rPr lang="cs-CZ" b="1" dirty="0">
              <a:solidFill>
                <a:schemeClr val="bg1"/>
              </a:solidFill>
            </a:rPr>
            <a:t>Územní odbor IROP pro Královéhradecký kraj</a:t>
          </a:r>
        </a:p>
        <a:p>
          <a:r>
            <a:rPr lang="cs-CZ" b="1" dirty="0">
              <a:solidFill>
                <a:schemeClr val="bg1"/>
              </a:solidFill>
            </a:rPr>
            <a:t>Ing. Jakub Řezníček, ředitel odboru</a:t>
          </a:r>
        </a:p>
        <a:p>
          <a:r>
            <a:rPr lang="cs-CZ" dirty="0">
              <a:solidFill>
                <a:schemeClr val="bg1"/>
              </a:solidFill>
            </a:rPr>
            <a:t>E-mail: jakub.reznicek</a:t>
          </a:r>
          <a:r>
            <a:rPr lang="cs-CZ" dirty="0">
              <a:solidFill>
                <a:schemeClr val="bg1"/>
              </a:solidFill>
              <a:latin typeface="Calibri" panose="020F0502020204030204" pitchFamily="34" charset="0"/>
              <a:cs typeface="Calibri" panose="020F0502020204030204" pitchFamily="34" charset="0"/>
            </a:rPr>
            <a:t>@</a:t>
          </a:r>
          <a:r>
            <a:rPr lang="cs-CZ" dirty="0">
              <a:solidFill>
                <a:schemeClr val="bg1"/>
              </a:solidFill>
            </a:rPr>
            <a:t>crr.cz</a:t>
          </a:r>
          <a:endParaRPr lang="cs-CZ" baseline="0" dirty="0">
            <a:solidFill>
              <a:schemeClr val="bg1"/>
            </a:solidFill>
          </a:endParaRPr>
        </a:p>
        <a:p>
          <a:r>
            <a:rPr lang="cs-CZ" dirty="0">
              <a:solidFill>
                <a:schemeClr val="bg1"/>
              </a:solidFill>
            </a:rPr>
            <a:t>Mobil: 739 320 767</a:t>
          </a:r>
        </a:p>
      </dgm:t>
    </dgm:pt>
    <dgm:pt modelId="{B64C378D-2E70-4D65-81D7-E0D03AC1D6C1}" type="parTrans" cxnId="{1EB41155-EA91-49D9-AB73-E1F13B2C1E93}">
      <dgm:prSet/>
      <dgm:spPr/>
      <dgm:t>
        <a:bodyPr/>
        <a:lstStyle/>
        <a:p>
          <a:endParaRPr lang="cs-CZ"/>
        </a:p>
      </dgm:t>
    </dgm:pt>
    <dgm:pt modelId="{070BC8CB-9DBC-4D56-80AC-4871596E0684}" type="sibTrans" cxnId="{1EB41155-EA91-49D9-AB73-E1F13B2C1E93}">
      <dgm:prSet/>
      <dgm:spPr/>
      <dgm:t>
        <a:bodyPr/>
        <a:lstStyle/>
        <a:p>
          <a:endParaRPr lang="cs-CZ"/>
        </a:p>
      </dgm:t>
    </dgm:pt>
    <dgm:pt modelId="{A67D603C-7116-488E-B84F-93A07D78F66F}">
      <dgm:prSet phldrT="[Text]"/>
      <dgm:spPr>
        <a:solidFill>
          <a:schemeClr val="accent3">
            <a:lumMod val="75000"/>
          </a:schemeClr>
        </a:solidFill>
      </dgm:spPr>
      <dgm:t>
        <a:bodyPr/>
        <a:lstStyle/>
        <a:p>
          <a:pPr>
            <a:lnSpc>
              <a:spcPct val="100000"/>
            </a:lnSpc>
            <a:spcAft>
              <a:spcPts val="0"/>
            </a:spcAft>
          </a:pPr>
          <a:r>
            <a:rPr lang="cs-CZ" b="1" dirty="0"/>
            <a:t>Vedoucí oddělení hodnocení</a:t>
          </a:r>
        </a:p>
        <a:p>
          <a:pPr>
            <a:lnSpc>
              <a:spcPct val="100000"/>
            </a:lnSpc>
            <a:spcAft>
              <a:spcPts val="0"/>
            </a:spcAft>
          </a:pPr>
          <a:r>
            <a:rPr lang="cs-CZ" b="1" dirty="0"/>
            <a:t> a kontroly</a:t>
          </a:r>
        </a:p>
        <a:p>
          <a:pPr>
            <a:lnSpc>
              <a:spcPct val="100000"/>
            </a:lnSpc>
            <a:spcAft>
              <a:spcPts val="0"/>
            </a:spcAft>
          </a:pPr>
          <a:endParaRPr lang="cs-CZ" b="1" dirty="0"/>
        </a:p>
        <a:p>
          <a:pPr>
            <a:lnSpc>
              <a:spcPct val="90000"/>
            </a:lnSpc>
            <a:spcAft>
              <a:spcPct val="35000"/>
            </a:spcAft>
          </a:pPr>
          <a:r>
            <a:rPr lang="cs-CZ" b="1" dirty="0"/>
            <a:t>Ing. Martina Rücker</a:t>
          </a:r>
        </a:p>
        <a:p>
          <a:pPr>
            <a:lnSpc>
              <a:spcPct val="90000"/>
            </a:lnSpc>
            <a:spcAft>
              <a:spcPct val="35000"/>
            </a:spcAft>
          </a:pPr>
          <a:r>
            <a:rPr lang="cs-CZ" dirty="0"/>
            <a:t>martina.rucker@crr.cz</a:t>
          </a:r>
        </a:p>
        <a:p>
          <a:pPr>
            <a:lnSpc>
              <a:spcPct val="90000"/>
            </a:lnSpc>
            <a:spcAft>
              <a:spcPct val="35000"/>
            </a:spcAft>
          </a:pPr>
          <a:r>
            <a:rPr lang="cs-CZ" b="0" dirty="0"/>
            <a:t>734 166 384</a:t>
          </a:r>
        </a:p>
      </dgm:t>
    </dgm:pt>
    <dgm:pt modelId="{91211F88-806F-4D3A-A57C-BD8A2EE4C229}" type="parTrans" cxnId="{D0328F05-09AB-4649-A91E-84939B3F2EA2}">
      <dgm:prSet/>
      <dgm:spPr/>
      <dgm:t>
        <a:bodyPr/>
        <a:lstStyle/>
        <a:p>
          <a:endParaRPr lang="cs-CZ"/>
        </a:p>
      </dgm:t>
    </dgm:pt>
    <dgm:pt modelId="{09F5F104-80F5-4B06-9E04-F3B2852DBE5D}" type="sibTrans" cxnId="{D0328F05-09AB-4649-A91E-84939B3F2EA2}">
      <dgm:prSet/>
      <dgm:spPr/>
      <dgm:t>
        <a:bodyPr/>
        <a:lstStyle/>
        <a:p>
          <a:endParaRPr lang="cs-CZ"/>
        </a:p>
      </dgm:t>
    </dgm:pt>
    <dgm:pt modelId="{C5553600-1CAE-4955-BB6C-A584CC4EBCA0}">
      <dgm:prSet phldrT="[Text]"/>
      <dgm:spPr>
        <a:solidFill>
          <a:schemeClr val="accent3">
            <a:lumMod val="75000"/>
          </a:schemeClr>
        </a:solidFill>
      </dgm:spPr>
      <dgm:t>
        <a:bodyPr/>
        <a:lstStyle/>
        <a:p>
          <a:r>
            <a:rPr lang="cs-CZ" b="1" dirty="0"/>
            <a:t>Vedoucí oddělení realizace</a:t>
          </a:r>
        </a:p>
        <a:p>
          <a:endParaRPr lang="cs-CZ" b="1" dirty="0"/>
        </a:p>
        <a:p>
          <a:r>
            <a:rPr lang="cs-CZ" b="1" dirty="0"/>
            <a:t>Ing. Lenka Šmejdířová</a:t>
          </a:r>
        </a:p>
        <a:p>
          <a:r>
            <a:rPr lang="cs-CZ" dirty="0"/>
            <a:t>lenka.smejdirova@crr.cz </a:t>
          </a:r>
        </a:p>
        <a:p>
          <a:r>
            <a:rPr lang="cs-CZ" b="0" dirty="0"/>
            <a:t>734 166 388</a:t>
          </a:r>
        </a:p>
      </dgm:t>
    </dgm:pt>
    <dgm:pt modelId="{03E7EDA8-7044-4B65-9E44-60837D6301F5}" type="parTrans" cxnId="{8B7111D2-8A9D-4DED-BA7B-0F1A716C6669}">
      <dgm:prSet/>
      <dgm:spPr/>
      <dgm:t>
        <a:bodyPr/>
        <a:lstStyle/>
        <a:p>
          <a:endParaRPr lang="cs-CZ"/>
        </a:p>
      </dgm:t>
    </dgm:pt>
    <dgm:pt modelId="{CD124AA5-535E-4490-A5A0-C040C89F5644}" type="sibTrans" cxnId="{8B7111D2-8A9D-4DED-BA7B-0F1A716C6669}">
      <dgm:prSet/>
      <dgm:spPr/>
      <dgm:t>
        <a:bodyPr/>
        <a:lstStyle/>
        <a:p>
          <a:endParaRPr lang="cs-CZ"/>
        </a:p>
      </dgm:t>
    </dgm:pt>
    <dgm:pt modelId="{EF5B9E0A-9DDF-47B2-9F7C-46EF186E08EB}">
      <dgm:prSet phldrT="[Text]"/>
      <dgm:spPr>
        <a:solidFill>
          <a:srgbClr val="4F81BD"/>
        </a:solidFill>
        <a:ln w="38100" cap="flat" cmpd="sng" algn="ctr">
          <a:solidFill>
            <a:prstClr val="white">
              <a:hueOff val="0"/>
              <a:satOff val="0"/>
              <a:lumOff val="0"/>
              <a:alphaOff val="0"/>
            </a:prstClr>
          </a:solidFill>
          <a:prstDash val="solid"/>
        </a:ln>
        <a:effectLst>
          <a:outerShdw blurRad="40000" dist="20000" dir="5400000" rotWithShape="0">
            <a:srgbClr val="000000">
              <a:alpha val="38000"/>
            </a:srgbClr>
          </a:outerShdw>
        </a:effectLst>
      </dgm:spPr>
      <dgm:t>
        <a:bodyPr spcFirstLastPara="0" vert="horz" wrap="square" lIns="45720" tIns="45720" rIns="45720" bIns="45720" numCol="1" spcCol="1270" anchor="ctr" anchorCtr="0"/>
        <a:lstStyle/>
        <a:p>
          <a:r>
            <a:rPr lang="cs-CZ" b="1" dirty="0"/>
            <a:t>Vedoucí oddělení administrace veřejných zakázek HK</a:t>
          </a:r>
        </a:p>
        <a:p>
          <a:endParaRPr lang="cs-CZ" b="1" dirty="0"/>
        </a:p>
        <a:p>
          <a:r>
            <a:rPr lang="cs-CZ" b="1" dirty="0"/>
            <a:t>Mgr. Tomáš Vontor</a:t>
          </a:r>
        </a:p>
        <a:p>
          <a:r>
            <a:rPr lang="cs-CZ" dirty="0"/>
            <a:t> tomas.vontor@crr.cz</a:t>
          </a:r>
        </a:p>
        <a:p>
          <a:r>
            <a:rPr lang="cs-CZ" b="0" dirty="0"/>
            <a:t>735 199 204</a:t>
          </a:r>
        </a:p>
      </dgm:t>
    </dgm:pt>
    <dgm:pt modelId="{FE696290-5CBC-4D19-841B-0FB7356D1E17}" type="parTrans" cxnId="{A63AC9A9-B238-4A17-9A15-02D3F52A278E}">
      <dgm:prSet/>
      <dgm:spPr/>
      <dgm:t>
        <a:bodyPr/>
        <a:lstStyle/>
        <a:p>
          <a:endParaRPr lang="cs-CZ"/>
        </a:p>
      </dgm:t>
    </dgm:pt>
    <dgm:pt modelId="{B716F1AE-4A0D-47AD-A13F-6100F18F38E1}" type="sibTrans" cxnId="{A63AC9A9-B238-4A17-9A15-02D3F52A278E}">
      <dgm:prSet/>
      <dgm:spPr/>
      <dgm:t>
        <a:bodyPr/>
        <a:lstStyle/>
        <a:p>
          <a:endParaRPr lang="cs-CZ"/>
        </a:p>
      </dgm:t>
    </dgm:pt>
    <dgm:pt modelId="{87A7386A-190A-4D26-B25C-46CD9BA470DF}" type="pres">
      <dgm:prSet presAssocID="{0D08D42E-F170-4B77-9005-4C3AB8D024EE}" presName="Name0" presStyleCnt="0">
        <dgm:presLayoutVars>
          <dgm:chPref val="1"/>
          <dgm:dir/>
          <dgm:animOne val="branch"/>
          <dgm:animLvl val="lvl"/>
          <dgm:resizeHandles/>
        </dgm:presLayoutVars>
      </dgm:prSet>
      <dgm:spPr/>
    </dgm:pt>
    <dgm:pt modelId="{61704714-36F9-4918-8F57-D2FB7E94F364}" type="pres">
      <dgm:prSet presAssocID="{079BF447-A338-4241-857D-16D223D22120}" presName="vertOne" presStyleCnt="0"/>
      <dgm:spPr/>
    </dgm:pt>
    <dgm:pt modelId="{611BFC66-9319-465C-9581-BCBD01444E58}" type="pres">
      <dgm:prSet presAssocID="{079BF447-A338-4241-857D-16D223D22120}" presName="txOne" presStyleLbl="node0" presStyleIdx="0" presStyleCnt="1" custScaleX="100058" custLinFactNeighborX="-2572" custLinFactNeighborY="-687">
        <dgm:presLayoutVars>
          <dgm:chPref val="3"/>
        </dgm:presLayoutVars>
      </dgm:prSet>
      <dgm:spPr>
        <a:solidFill>
          <a:schemeClr val="accent1"/>
        </a:solidFill>
      </dgm:spPr>
    </dgm:pt>
    <dgm:pt modelId="{489C6CB3-361D-4B08-8615-DF4F81400A93}" type="pres">
      <dgm:prSet presAssocID="{079BF447-A338-4241-857D-16D223D22120}" presName="parTransOne" presStyleCnt="0"/>
      <dgm:spPr/>
    </dgm:pt>
    <dgm:pt modelId="{D7126070-93FD-4FDB-92F7-894099073440}" type="pres">
      <dgm:prSet presAssocID="{079BF447-A338-4241-857D-16D223D22120}" presName="horzOne" presStyleCnt="0"/>
      <dgm:spPr/>
    </dgm:pt>
    <dgm:pt modelId="{C2421CE2-261F-414D-95FD-409ACD76F6C2}" type="pres">
      <dgm:prSet presAssocID="{A67D603C-7116-488E-B84F-93A07D78F66F}" presName="vertTwo" presStyleCnt="0"/>
      <dgm:spPr/>
    </dgm:pt>
    <dgm:pt modelId="{012C52F3-22EA-4C63-9D11-BA4EB08F93EE}" type="pres">
      <dgm:prSet presAssocID="{A67D603C-7116-488E-B84F-93A07D78F66F}" presName="txTwo" presStyleLbl="node2" presStyleIdx="0" presStyleCnt="3" custScaleX="105540">
        <dgm:presLayoutVars>
          <dgm:chPref val="3"/>
        </dgm:presLayoutVars>
      </dgm:prSet>
      <dgm:spPr>
        <a:solidFill>
          <a:schemeClr val="accent1"/>
        </a:solidFill>
      </dgm:spPr>
    </dgm:pt>
    <dgm:pt modelId="{3F73DBDB-3206-49A1-BCE7-8C5FAEE085B4}" type="pres">
      <dgm:prSet presAssocID="{A67D603C-7116-488E-B84F-93A07D78F66F}" presName="horzTwo" presStyleCnt="0"/>
      <dgm:spPr/>
    </dgm:pt>
    <dgm:pt modelId="{DBD5F274-E5CC-4A3C-96EE-0E6BBBF9E9DF}" type="pres">
      <dgm:prSet presAssocID="{09F5F104-80F5-4B06-9E04-F3B2852DBE5D}" presName="sibSpaceTwo" presStyleCnt="0"/>
      <dgm:spPr/>
    </dgm:pt>
    <dgm:pt modelId="{A12774BD-2402-4998-9DE1-FF7918C52F8F}" type="pres">
      <dgm:prSet presAssocID="{C5553600-1CAE-4955-BB6C-A584CC4EBCA0}" presName="vertTwo" presStyleCnt="0"/>
      <dgm:spPr/>
    </dgm:pt>
    <dgm:pt modelId="{BFE87D24-6D61-4097-A3F3-47C46C775F81}" type="pres">
      <dgm:prSet presAssocID="{C5553600-1CAE-4955-BB6C-A584CC4EBCA0}" presName="txTwo" presStyleLbl="node2" presStyleIdx="1" presStyleCnt="3" custScaleX="101672">
        <dgm:presLayoutVars>
          <dgm:chPref val="3"/>
        </dgm:presLayoutVars>
      </dgm:prSet>
      <dgm:spPr>
        <a:solidFill>
          <a:schemeClr val="accent1"/>
        </a:solidFill>
      </dgm:spPr>
    </dgm:pt>
    <dgm:pt modelId="{268D8E56-10D7-435E-B016-678B3EFAAA67}" type="pres">
      <dgm:prSet presAssocID="{C5553600-1CAE-4955-BB6C-A584CC4EBCA0}" presName="horzTwo" presStyleCnt="0"/>
      <dgm:spPr/>
    </dgm:pt>
    <dgm:pt modelId="{67877399-D68B-499B-BA16-0E5C1691E004}" type="pres">
      <dgm:prSet presAssocID="{CD124AA5-535E-4490-A5A0-C040C89F5644}" presName="sibSpaceTwo" presStyleCnt="0"/>
      <dgm:spPr/>
    </dgm:pt>
    <dgm:pt modelId="{90E22121-C70E-449D-BFDC-2222164A74F3}" type="pres">
      <dgm:prSet presAssocID="{EF5B9E0A-9DDF-47B2-9F7C-46EF186E08EB}" presName="vertTwo" presStyleCnt="0"/>
      <dgm:spPr/>
    </dgm:pt>
    <dgm:pt modelId="{260C4129-C089-4B45-9896-9E1D1C757862}" type="pres">
      <dgm:prSet presAssocID="{EF5B9E0A-9DDF-47B2-9F7C-46EF186E08EB}" presName="txTwo" presStyleLbl="node2" presStyleIdx="2" presStyleCnt="3">
        <dgm:presLayoutVars>
          <dgm:chPref val="3"/>
        </dgm:presLayoutVars>
      </dgm:prSet>
      <dgm:spPr>
        <a:xfrm>
          <a:off x="4964168" y="2066159"/>
          <a:ext cx="1985899" cy="1879050"/>
        </a:xfrm>
        <a:prstGeom prst="roundRect">
          <a:avLst>
            <a:gd name="adj" fmla="val 10000"/>
          </a:avLst>
        </a:prstGeom>
      </dgm:spPr>
    </dgm:pt>
    <dgm:pt modelId="{0E96ED95-697B-45FA-B840-6E5AAA232572}" type="pres">
      <dgm:prSet presAssocID="{EF5B9E0A-9DDF-47B2-9F7C-46EF186E08EB}" presName="horzTwo" presStyleCnt="0"/>
      <dgm:spPr/>
    </dgm:pt>
  </dgm:ptLst>
  <dgm:cxnLst>
    <dgm:cxn modelId="{D0328F05-09AB-4649-A91E-84939B3F2EA2}" srcId="{079BF447-A338-4241-857D-16D223D22120}" destId="{A67D603C-7116-488E-B84F-93A07D78F66F}" srcOrd="0" destOrd="0" parTransId="{91211F88-806F-4D3A-A57C-BD8A2EE4C229}" sibTransId="{09F5F104-80F5-4B06-9E04-F3B2852DBE5D}"/>
    <dgm:cxn modelId="{BAF59C37-38C1-4067-B9BC-5FD70078346C}" type="presOf" srcId="{0D08D42E-F170-4B77-9005-4C3AB8D024EE}" destId="{87A7386A-190A-4D26-B25C-46CD9BA470DF}" srcOrd="0" destOrd="0" presId="urn:microsoft.com/office/officeart/2005/8/layout/hierarchy4"/>
    <dgm:cxn modelId="{0F499152-4B1D-4C87-9A7D-F3DF53528B6B}" type="presOf" srcId="{EF5B9E0A-9DDF-47B2-9F7C-46EF186E08EB}" destId="{260C4129-C089-4B45-9896-9E1D1C757862}" srcOrd="0" destOrd="0" presId="urn:microsoft.com/office/officeart/2005/8/layout/hierarchy4"/>
    <dgm:cxn modelId="{1EB41155-EA91-49D9-AB73-E1F13B2C1E93}" srcId="{0D08D42E-F170-4B77-9005-4C3AB8D024EE}" destId="{079BF447-A338-4241-857D-16D223D22120}" srcOrd="0" destOrd="0" parTransId="{B64C378D-2E70-4D65-81D7-E0D03AC1D6C1}" sibTransId="{070BC8CB-9DBC-4D56-80AC-4871596E0684}"/>
    <dgm:cxn modelId="{565F15A7-A9AC-45BD-8FAC-7F9A49913C81}" type="presOf" srcId="{079BF447-A338-4241-857D-16D223D22120}" destId="{611BFC66-9319-465C-9581-BCBD01444E58}" srcOrd="0" destOrd="0" presId="urn:microsoft.com/office/officeart/2005/8/layout/hierarchy4"/>
    <dgm:cxn modelId="{A63AC9A9-B238-4A17-9A15-02D3F52A278E}" srcId="{079BF447-A338-4241-857D-16D223D22120}" destId="{EF5B9E0A-9DDF-47B2-9F7C-46EF186E08EB}" srcOrd="2" destOrd="0" parTransId="{FE696290-5CBC-4D19-841B-0FB7356D1E17}" sibTransId="{B716F1AE-4A0D-47AD-A13F-6100F18F38E1}"/>
    <dgm:cxn modelId="{0D73C4C0-9C07-4A35-B1E3-2F63E5606E63}" type="presOf" srcId="{C5553600-1CAE-4955-BB6C-A584CC4EBCA0}" destId="{BFE87D24-6D61-4097-A3F3-47C46C775F81}" srcOrd="0" destOrd="0" presId="urn:microsoft.com/office/officeart/2005/8/layout/hierarchy4"/>
    <dgm:cxn modelId="{8B7111D2-8A9D-4DED-BA7B-0F1A716C6669}" srcId="{079BF447-A338-4241-857D-16D223D22120}" destId="{C5553600-1CAE-4955-BB6C-A584CC4EBCA0}" srcOrd="1" destOrd="0" parTransId="{03E7EDA8-7044-4B65-9E44-60837D6301F5}" sibTransId="{CD124AA5-535E-4490-A5A0-C040C89F5644}"/>
    <dgm:cxn modelId="{75AF91F0-2E39-4922-ABB9-B990EDB7DB30}" type="presOf" srcId="{A67D603C-7116-488E-B84F-93A07D78F66F}" destId="{012C52F3-22EA-4C63-9D11-BA4EB08F93EE}" srcOrd="0" destOrd="0" presId="urn:microsoft.com/office/officeart/2005/8/layout/hierarchy4"/>
    <dgm:cxn modelId="{A587A1A1-FAE8-48F9-A4FD-0C9169B2277B}" type="presParOf" srcId="{87A7386A-190A-4D26-B25C-46CD9BA470DF}" destId="{61704714-36F9-4918-8F57-D2FB7E94F364}" srcOrd="0" destOrd="0" presId="urn:microsoft.com/office/officeart/2005/8/layout/hierarchy4"/>
    <dgm:cxn modelId="{9FF3AB23-8C07-4570-A376-90F5DFE80838}" type="presParOf" srcId="{61704714-36F9-4918-8F57-D2FB7E94F364}" destId="{611BFC66-9319-465C-9581-BCBD01444E58}" srcOrd="0" destOrd="0" presId="urn:microsoft.com/office/officeart/2005/8/layout/hierarchy4"/>
    <dgm:cxn modelId="{69C6D873-66AC-4097-931A-8DDD113EB6E6}" type="presParOf" srcId="{61704714-36F9-4918-8F57-D2FB7E94F364}" destId="{489C6CB3-361D-4B08-8615-DF4F81400A93}" srcOrd="1" destOrd="0" presId="urn:microsoft.com/office/officeart/2005/8/layout/hierarchy4"/>
    <dgm:cxn modelId="{6071138E-4CB5-4034-9F0C-A17126524093}" type="presParOf" srcId="{61704714-36F9-4918-8F57-D2FB7E94F364}" destId="{D7126070-93FD-4FDB-92F7-894099073440}" srcOrd="2" destOrd="0" presId="urn:microsoft.com/office/officeart/2005/8/layout/hierarchy4"/>
    <dgm:cxn modelId="{6449E751-F086-4132-91A0-3110496A900E}" type="presParOf" srcId="{D7126070-93FD-4FDB-92F7-894099073440}" destId="{C2421CE2-261F-414D-95FD-409ACD76F6C2}" srcOrd="0" destOrd="0" presId="urn:microsoft.com/office/officeart/2005/8/layout/hierarchy4"/>
    <dgm:cxn modelId="{8660797E-B90C-4675-8E80-3DF5B0C986F8}" type="presParOf" srcId="{C2421CE2-261F-414D-95FD-409ACD76F6C2}" destId="{012C52F3-22EA-4C63-9D11-BA4EB08F93EE}" srcOrd="0" destOrd="0" presId="urn:microsoft.com/office/officeart/2005/8/layout/hierarchy4"/>
    <dgm:cxn modelId="{8CCEA2F9-79EE-4587-99C9-544E2569AC2F}" type="presParOf" srcId="{C2421CE2-261F-414D-95FD-409ACD76F6C2}" destId="{3F73DBDB-3206-49A1-BCE7-8C5FAEE085B4}" srcOrd="1" destOrd="0" presId="urn:microsoft.com/office/officeart/2005/8/layout/hierarchy4"/>
    <dgm:cxn modelId="{6B228E20-F689-41A0-9D13-FA538781D40B}" type="presParOf" srcId="{D7126070-93FD-4FDB-92F7-894099073440}" destId="{DBD5F274-E5CC-4A3C-96EE-0E6BBBF9E9DF}" srcOrd="1" destOrd="0" presId="urn:microsoft.com/office/officeart/2005/8/layout/hierarchy4"/>
    <dgm:cxn modelId="{7989EE0F-67E7-4515-B552-F4F3D04CBC23}" type="presParOf" srcId="{D7126070-93FD-4FDB-92F7-894099073440}" destId="{A12774BD-2402-4998-9DE1-FF7918C52F8F}" srcOrd="2" destOrd="0" presId="urn:microsoft.com/office/officeart/2005/8/layout/hierarchy4"/>
    <dgm:cxn modelId="{0CD59ED9-1F62-4C37-AB21-F281ED559345}" type="presParOf" srcId="{A12774BD-2402-4998-9DE1-FF7918C52F8F}" destId="{BFE87D24-6D61-4097-A3F3-47C46C775F81}" srcOrd="0" destOrd="0" presId="urn:microsoft.com/office/officeart/2005/8/layout/hierarchy4"/>
    <dgm:cxn modelId="{5A8C15E2-F4EA-4EDE-A11D-8F948916957E}" type="presParOf" srcId="{A12774BD-2402-4998-9DE1-FF7918C52F8F}" destId="{268D8E56-10D7-435E-B016-678B3EFAAA67}" srcOrd="1" destOrd="0" presId="urn:microsoft.com/office/officeart/2005/8/layout/hierarchy4"/>
    <dgm:cxn modelId="{3C37C1D6-0ED8-44DA-B007-2522DB1AF84A}" type="presParOf" srcId="{D7126070-93FD-4FDB-92F7-894099073440}" destId="{67877399-D68B-499B-BA16-0E5C1691E004}" srcOrd="3" destOrd="0" presId="urn:microsoft.com/office/officeart/2005/8/layout/hierarchy4"/>
    <dgm:cxn modelId="{33E80FE7-9754-4539-944B-683CE51D58C3}" type="presParOf" srcId="{D7126070-93FD-4FDB-92F7-894099073440}" destId="{90E22121-C70E-449D-BFDC-2222164A74F3}" srcOrd="4" destOrd="0" presId="urn:microsoft.com/office/officeart/2005/8/layout/hierarchy4"/>
    <dgm:cxn modelId="{6293115E-A67C-4846-86D4-2D5C1F4D1645}" type="presParOf" srcId="{90E22121-C70E-449D-BFDC-2222164A74F3}" destId="{260C4129-C089-4B45-9896-9E1D1C757862}" srcOrd="0" destOrd="0" presId="urn:microsoft.com/office/officeart/2005/8/layout/hierarchy4"/>
    <dgm:cxn modelId="{905A2A07-A3C8-43BC-A0B5-550536BB3EA5}" type="presParOf" srcId="{90E22121-C70E-449D-BFDC-2222164A74F3}" destId="{0E96ED95-697B-45FA-B840-6E5AAA232572}"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1BFC66-9319-465C-9581-BCBD01444E58}">
      <dsp:nvSpPr>
        <dsp:cNvPr id="0" name=""/>
        <dsp:cNvSpPr/>
      </dsp:nvSpPr>
      <dsp:spPr>
        <a:xfrm>
          <a:off x="0" y="0"/>
          <a:ext cx="7413800" cy="1784817"/>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cs-CZ" sz="2100" b="1" kern="1200" dirty="0">
              <a:solidFill>
                <a:schemeClr val="bg1"/>
              </a:solidFill>
            </a:rPr>
            <a:t>Územní odbor IROP pro Královéhradecký kraj</a:t>
          </a:r>
        </a:p>
        <a:p>
          <a:pPr marL="0" lvl="0" indent="0" algn="ctr" defTabSz="933450">
            <a:lnSpc>
              <a:spcPct val="90000"/>
            </a:lnSpc>
            <a:spcBef>
              <a:spcPct val="0"/>
            </a:spcBef>
            <a:spcAft>
              <a:spcPct val="35000"/>
            </a:spcAft>
            <a:buNone/>
          </a:pPr>
          <a:r>
            <a:rPr lang="cs-CZ" sz="2100" b="1" kern="1200" dirty="0">
              <a:solidFill>
                <a:schemeClr val="bg1"/>
              </a:solidFill>
            </a:rPr>
            <a:t>Ing. Jakub Řezníček, ředitel odboru</a:t>
          </a:r>
        </a:p>
        <a:p>
          <a:pPr marL="0" lvl="0" indent="0" algn="ctr" defTabSz="933450">
            <a:lnSpc>
              <a:spcPct val="90000"/>
            </a:lnSpc>
            <a:spcBef>
              <a:spcPct val="0"/>
            </a:spcBef>
            <a:spcAft>
              <a:spcPct val="35000"/>
            </a:spcAft>
            <a:buNone/>
          </a:pPr>
          <a:r>
            <a:rPr lang="cs-CZ" sz="2100" kern="1200" dirty="0">
              <a:solidFill>
                <a:schemeClr val="bg1"/>
              </a:solidFill>
            </a:rPr>
            <a:t>E-mail: jakub.reznicek</a:t>
          </a:r>
          <a:r>
            <a:rPr lang="cs-CZ" sz="2100" kern="1200" dirty="0">
              <a:solidFill>
                <a:schemeClr val="bg1"/>
              </a:solidFill>
              <a:latin typeface="Calibri" panose="020F0502020204030204" pitchFamily="34" charset="0"/>
              <a:cs typeface="Calibri" panose="020F0502020204030204" pitchFamily="34" charset="0"/>
            </a:rPr>
            <a:t>@</a:t>
          </a:r>
          <a:r>
            <a:rPr lang="cs-CZ" sz="2100" kern="1200" dirty="0">
              <a:solidFill>
                <a:schemeClr val="bg1"/>
              </a:solidFill>
            </a:rPr>
            <a:t>crr.cz</a:t>
          </a:r>
          <a:endParaRPr lang="cs-CZ" sz="2100" kern="1200" baseline="0" dirty="0">
            <a:solidFill>
              <a:schemeClr val="bg1"/>
            </a:solidFill>
          </a:endParaRPr>
        </a:p>
        <a:p>
          <a:pPr marL="0" lvl="0" indent="0" algn="ctr" defTabSz="933450">
            <a:lnSpc>
              <a:spcPct val="90000"/>
            </a:lnSpc>
            <a:spcBef>
              <a:spcPct val="0"/>
            </a:spcBef>
            <a:spcAft>
              <a:spcPct val="35000"/>
            </a:spcAft>
            <a:buNone/>
          </a:pPr>
          <a:r>
            <a:rPr lang="cs-CZ" sz="2100" kern="1200" dirty="0">
              <a:solidFill>
                <a:schemeClr val="bg1"/>
              </a:solidFill>
            </a:rPr>
            <a:t>Mobil: 739 320 767</a:t>
          </a:r>
        </a:p>
      </dsp:txBody>
      <dsp:txXfrm>
        <a:off x="52276" y="52276"/>
        <a:ext cx="7309248" cy="1680265"/>
      </dsp:txXfrm>
    </dsp:sp>
    <dsp:sp modelId="{012C52F3-22EA-4C63-9D11-BA4EB08F93EE}">
      <dsp:nvSpPr>
        <dsp:cNvPr id="0" name=""/>
        <dsp:cNvSpPr/>
      </dsp:nvSpPr>
      <dsp:spPr>
        <a:xfrm>
          <a:off x="6313" y="1982609"/>
          <a:ext cx="2413487" cy="1784817"/>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100000"/>
            </a:lnSpc>
            <a:spcBef>
              <a:spcPct val="0"/>
            </a:spcBef>
            <a:spcAft>
              <a:spcPts val="0"/>
            </a:spcAft>
            <a:buNone/>
          </a:pPr>
          <a:r>
            <a:rPr lang="cs-CZ" sz="1400" b="1" kern="1200" dirty="0"/>
            <a:t>Vedoucí oddělení hodnocení</a:t>
          </a:r>
        </a:p>
        <a:p>
          <a:pPr marL="0" lvl="0" indent="0" algn="ctr" defTabSz="622300">
            <a:lnSpc>
              <a:spcPct val="100000"/>
            </a:lnSpc>
            <a:spcBef>
              <a:spcPct val="0"/>
            </a:spcBef>
            <a:spcAft>
              <a:spcPts val="0"/>
            </a:spcAft>
            <a:buNone/>
          </a:pPr>
          <a:r>
            <a:rPr lang="cs-CZ" sz="1400" b="1" kern="1200" dirty="0"/>
            <a:t> a kontroly</a:t>
          </a:r>
        </a:p>
        <a:p>
          <a:pPr marL="0" lvl="0" indent="0" algn="ctr" defTabSz="622300">
            <a:lnSpc>
              <a:spcPct val="100000"/>
            </a:lnSpc>
            <a:spcBef>
              <a:spcPct val="0"/>
            </a:spcBef>
            <a:spcAft>
              <a:spcPts val="0"/>
            </a:spcAft>
            <a:buNone/>
          </a:pPr>
          <a:endParaRPr lang="cs-CZ" sz="1400" b="1" kern="1200" dirty="0"/>
        </a:p>
        <a:p>
          <a:pPr marL="0" lvl="0" indent="0" algn="ctr" defTabSz="622300">
            <a:lnSpc>
              <a:spcPct val="90000"/>
            </a:lnSpc>
            <a:spcBef>
              <a:spcPct val="0"/>
            </a:spcBef>
            <a:spcAft>
              <a:spcPct val="35000"/>
            </a:spcAft>
            <a:buNone/>
          </a:pPr>
          <a:r>
            <a:rPr lang="cs-CZ" sz="1400" b="1" kern="1200" dirty="0"/>
            <a:t>Ing. Martina Rücker</a:t>
          </a:r>
        </a:p>
        <a:p>
          <a:pPr marL="0" lvl="0" indent="0" algn="ctr" defTabSz="622300">
            <a:lnSpc>
              <a:spcPct val="90000"/>
            </a:lnSpc>
            <a:spcBef>
              <a:spcPct val="0"/>
            </a:spcBef>
            <a:spcAft>
              <a:spcPct val="35000"/>
            </a:spcAft>
            <a:buNone/>
          </a:pPr>
          <a:r>
            <a:rPr lang="cs-CZ" sz="1400" kern="1200" dirty="0"/>
            <a:t>martina.rucker@crr.cz</a:t>
          </a:r>
        </a:p>
        <a:p>
          <a:pPr marL="0" lvl="0" indent="0" algn="ctr" defTabSz="622300">
            <a:lnSpc>
              <a:spcPct val="90000"/>
            </a:lnSpc>
            <a:spcBef>
              <a:spcPct val="0"/>
            </a:spcBef>
            <a:spcAft>
              <a:spcPct val="35000"/>
            </a:spcAft>
            <a:buNone/>
          </a:pPr>
          <a:r>
            <a:rPr lang="cs-CZ" sz="1400" b="0" kern="1200" dirty="0"/>
            <a:t>734 166 384</a:t>
          </a:r>
        </a:p>
      </dsp:txBody>
      <dsp:txXfrm>
        <a:off x="58589" y="2034885"/>
        <a:ext cx="2308935" cy="1680265"/>
      </dsp:txXfrm>
    </dsp:sp>
    <dsp:sp modelId="{BFE87D24-6D61-4097-A3F3-47C46C775F81}">
      <dsp:nvSpPr>
        <dsp:cNvPr id="0" name=""/>
        <dsp:cNvSpPr/>
      </dsp:nvSpPr>
      <dsp:spPr>
        <a:xfrm>
          <a:off x="2611892" y="1982609"/>
          <a:ext cx="2325034" cy="1784817"/>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cs-CZ" sz="1400" b="1" kern="1200" dirty="0"/>
            <a:t>Vedoucí oddělení realizace</a:t>
          </a:r>
        </a:p>
        <a:p>
          <a:pPr marL="0" lvl="0" indent="0" algn="ctr" defTabSz="622300">
            <a:lnSpc>
              <a:spcPct val="90000"/>
            </a:lnSpc>
            <a:spcBef>
              <a:spcPct val="0"/>
            </a:spcBef>
            <a:spcAft>
              <a:spcPct val="35000"/>
            </a:spcAft>
            <a:buNone/>
          </a:pPr>
          <a:endParaRPr lang="cs-CZ" sz="1400" b="1" kern="1200" dirty="0"/>
        </a:p>
        <a:p>
          <a:pPr marL="0" lvl="0" indent="0" algn="ctr" defTabSz="622300">
            <a:lnSpc>
              <a:spcPct val="90000"/>
            </a:lnSpc>
            <a:spcBef>
              <a:spcPct val="0"/>
            </a:spcBef>
            <a:spcAft>
              <a:spcPct val="35000"/>
            </a:spcAft>
            <a:buNone/>
          </a:pPr>
          <a:r>
            <a:rPr lang="cs-CZ" sz="1400" b="1" kern="1200" dirty="0"/>
            <a:t>Ing. Lenka Šmejdířová</a:t>
          </a:r>
        </a:p>
        <a:p>
          <a:pPr marL="0" lvl="0" indent="0" algn="ctr" defTabSz="622300">
            <a:lnSpc>
              <a:spcPct val="90000"/>
            </a:lnSpc>
            <a:spcBef>
              <a:spcPct val="0"/>
            </a:spcBef>
            <a:spcAft>
              <a:spcPct val="35000"/>
            </a:spcAft>
            <a:buNone/>
          </a:pPr>
          <a:r>
            <a:rPr lang="cs-CZ" sz="1400" kern="1200" dirty="0"/>
            <a:t>lenka.smejdirova@crr.cz </a:t>
          </a:r>
        </a:p>
        <a:p>
          <a:pPr marL="0" lvl="0" indent="0" algn="ctr" defTabSz="622300">
            <a:lnSpc>
              <a:spcPct val="90000"/>
            </a:lnSpc>
            <a:spcBef>
              <a:spcPct val="0"/>
            </a:spcBef>
            <a:spcAft>
              <a:spcPct val="35000"/>
            </a:spcAft>
            <a:buNone/>
          </a:pPr>
          <a:r>
            <a:rPr lang="cs-CZ" sz="1400" b="0" kern="1200" dirty="0"/>
            <a:t>734 166 388</a:t>
          </a:r>
        </a:p>
      </dsp:txBody>
      <dsp:txXfrm>
        <a:off x="2664168" y="2034885"/>
        <a:ext cx="2220482" cy="1680265"/>
      </dsp:txXfrm>
    </dsp:sp>
    <dsp:sp modelId="{260C4129-C089-4B45-9896-9E1D1C757862}">
      <dsp:nvSpPr>
        <dsp:cNvPr id="0" name=""/>
        <dsp:cNvSpPr/>
      </dsp:nvSpPr>
      <dsp:spPr>
        <a:xfrm>
          <a:off x="5129017" y="1982609"/>
          <a:ext cx="2286798" cy="1784817"/>
        </a:xfrm>
        <a:prstGeom prst="roundRect">
          <a:avLst>
            <a:gd name="adj" fmla="val 10000"/>
          </a:avLst>
        </a:prstGeom>
        <a:solidFill>
          <a:srgbClr val="4F81BD"/>
        </a:solidFill>
        <a:ln w="38100" cap="flat" cmpd="sng" algn="ctr">
          <a:solidFill>
            <a:prstClr val="white">
              <a:hueOff val="0"/>
              <a:satOff val="0"/>
              <a:lumOff val="0"/>
              <a:alphaOff val="0"/>
            </a:prst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622300">
            <a:lnSpc>
              <a:spcPct val="90000"/>
            </a:lnSpc>
            <a:spcBef>
              <a:spcPct val="0"/>
            </a:spcBef>
            <a:spcAft>
              <a:spcPct val="35000"/>
            </a:spcAft>
            <a:buNone/>
          </a:pPr>
          <a:r>
            <a:rPr lang="cs-CZ" sz="1400" b="1" kern="1200" dirty="0"/>
            <a:t>Vedoucí oddělení administrace veřejných zakázek HK</a:t>
          </a:r>
        </a:p>
        <a:p>
          <a:pPr marL="0" lvl="0" indent="0" algn="ctr" defTabSz="622300">
            <a:lnSpc>
              <a:spcPct val="90000"/>
            </a:lnSpc>
            <a:spcBef>
              <a:spcPct val="0"/>
            </a:spcBef>
            <a:spcAft>
              <a:spcPct val="35000"/>
            </a:spcAft>
            <a:buNone/>
          </a:pPr>
          <a:endParaRPr lang="cs-CZ" sz="1400" b="1" kern="1200" dirty="0"/>
        </a:p>
        <a:p>
          <a:pPr marL="0" lvl="0" indent="0" algn="ctr" defTabSz="622300">
            <a:lnSpc>
              <a:spcPct val="90000"/>
            </a:lnSpc>
            <a:spcBef>
              <a:spcPct val="0"/>
            </a:spcBef>
            <a:spcAft>
              <a:spcPct val="35000"/>
            </a:spcAft>
            <a:buNone/>
          </a:pPr>
          <a:r>
            <a:rPr lang="cs-CZ" sz="1400" b="1" kern="1200" dirty="0"/>
            <a:t>Mgr. Tomáš Vontor</a:t>
          </a:r>
        </a:p>
        <a:p>
          <a:pPr marL="0" lvl="0" indent="0" algn="ctr" defTabSz="622300">
            <a:lnSpc>
              <a:spcPct val="90000"/>
            </a:lnSpc>
            <a:spcBef>
              <a:spcPct val="0"/>
            </a:spcBef>
            <a:spcAft>
              <a:spcPct val="35000"/>
            </a:spcAft>
            <a:buNone/>
          </a:pPr>
          <a:r>
            <a:rPr lang="cs-CZ" sz="1400" kern="1200" dirty="0"/>
            <a:t> tomas.vontor@crr.cz</a:t>
          </a:r>
        </a:p>
        <a:p>
          <a:pPr marL="0" lvl="0" indent="0" algn="ctr" defTabSz="622300">
            <a:lnSpc>
              <a:spcPct val="90000"/>
            </a:lnSpc>
            <a:spcBef>
              <a:spcPct val="0"/>
            </a:spcBef>
            <a:spcAft>
              <a:spcPct val="35000"/>
            </a:spcAft>
            <a:buNone/>
          </a:pPr>
          <a:r>
            <a:rPr lang="cs-CZ" sz="1400" b="0" kern="1200" dirty="0"/>
            <a:t>735 199 204</a:t>
          </a:r>
        </a:p>
      </dsp:txBody>
      <dsp:txXfrm>
        <a:off x="5181293" y="2034885"/>
        <a:ext cx="2182246" cy="168026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424D319-7988-0C47-A5AD-1F558D33A394}" type="datetimeFigureOut">
              <a:rPr lang="en-US" smtClean="0"/>
              <a:t>5/3/2022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736DEBE-37C2-3D4C-B405-6A6964797A22}" type="slidenum">
              <a:rPr lang="en-US" smtClean="0"/>
              <a:t>‹#›</a:t>
            </a:fld>
            <a:endParaRPr lang="en-US"/>
          </a:p>
        </p:txBody>
      </p:sp>
    </p:spTree>
    <p:extLst>
      <p:ext uri="{BB962C8B-B14F-4D97-AF65-F5344CB8AC3E}">
        <p14:creationId xmlns:p14="http://schemas.microsoft.com/office/powerpoint/2010/main" val="23289328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6DD4C1-CE3B-8245-AB32-946652F98E9B}" type="datetimeFigureOut">
              <a:rPr lang="en-US" smtClean="0"/>
              <a:t>5/3/2022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1A35AD-0B81-F94A-83A1-9125CBB4FF2A}" type="slidenum">
              <a:rPr lang="en-US" smtClean="0"/>
              <a:t>‹#›</a:t>
            </a:fld>
            <a:endParaRPr lang="en-US"/>
          </a:p>
        </p:txBody>
      </p:sp>
    </p:spTree>
    <p:extLst>
      <p:ext uri="{BB962C8B-B14F-4D97-AF65-F5344CB8AC3E}">
        <p14:creationId xmlns:p14="http://schemas.microsoft.com/office/powerpoint/2010/main" val="326361958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Stanovené podmínky pro </a:t>
            </a:r>
            <a:r>
              <a:rPr lang="cs-CZ"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umělé zdroje požární vody:</a:t>
            </a:r>
            <a:r>
              <a:rPr lang="cs-CZ"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p>
          <a:p>
            <a:pPr marL="342900" lvl="0" indent="-342900" algn="just">
              <a:spcBef>
                <a:spcPts val="600"/>
              </a:spcBef>
              <a:spcAft>
                <a:spcPts val="600"/>
              </a:spcAft>
              <a:buFont typeface="Times New Roman" panose="02020603050405020304" pitchFamily="18" charset="0"/>
              <a:buChar char="-"/>
            </a:pPr>
            <a:r>
              <a:rPr lang="cs-CZ" sz="1800" dirty="0">
                <a:effectLst/>
                <a:latin typeface="Arial" panose="020B0604020202020204" pitchFamily="34" charset="0"/>
                <a:ea typeface="Calibri" panose="020F0502020204030204" pitchFamily="34" charset="0"/>
              </a:rPr>
              <a:t>Oprava stávajících požárních nádrží v obci je možná pokud slouží jako zdroj požární vody.</a:t>
            </a:r>
          </a:p>
          <a:p>
            <a:pPr marL="342900" lvl="0" indent="-342900" algn="just">
              <a:spcBef>
                <a:spcPts val="600"/>
              </a:spcBef>
              <a:spcAft>
                <a:spcPts val="600"/>
              </a:spcAft>
              <a:buFont typeface="Times New Roman" panose="02020603050405020304" pitchFamily="18" charset="0"/>
              <a:buChar char="-"/>
            </a:pPr>
            <a:r>
              <a:rPr lang="cs-CZ" sz="1800" dirty="0">
                <a:effectLst/>
                <a:latin typeface="Arial" panose="020B0604020202020204" pitchFamily="34" charset="0"/>
                <a:ea typeface="Calibri" panose="020F0502020204030204" pitchFamily="34" charset="0"/>
              </a:rPr>
              <a:t>Vybudování nové požární nádrže je možné, pokud existuje nedostatečný zdroj požární vody z hlediska kontroly orgánu státního požárního dozoru v obci nebo pokud katastr obce má stupeň nebezpečí IIIA až IV dle tabulky plošného pokrytí a nařízení kraje k plošnému pokrytí.</a:t>
            </a:r>
          </a:p>
          <a:p>
            <a:pPr marL="342900" lvl="0" indent="-342900" algn="just">
              <a:spcBef>
                <a:spcPts val="600"/>
              </a:spcBef>
              <a:spcAft>
                <a:spcPts val="600"/>
              </a:spcAft>
              <a:buFont typeface="Times New Roman" panose="02020603050405020304" pitchFamily="18" charset="0"/>
              <a:buChar char="-"/>
            </a:pPr>
            <a:r>
              <a:rPr lang="cs-CZ" sz="1800" dirty="0">
                <a:effectLst/>
                <a:latin typeface="Arial" panose="020B0604020202020204" pitchFamily="34" charset="0"/>
                <a:ea typeface="Calibri" panose="020F0502020204030204" pitchFamily="34" charset="0"/>
              </a:rPr>
              <a:t>Nádrž je ve vlastnictví obce.</a:t>
            </a:r>
          </a:p>
          <a:p>
            <a:pPr marL="342900" lvl="0" indent="-342900" algn="just">
              <a:spcBef>
                <a:spcPts val="600"/>
              </a:spcBef>
              <a:spcAft>
                <a:spcPts val="600"/>
              </a:spcAft>
              <a:buFont typeface="Times New Roman" panose="02020603050405020304" pitchFamily="18" charset="0"/>
              <a:buChar char="-"/>
            </a:pPr>
            <a:r>
              <a:rPr lang="cs-CZ" sz="1800" dirty="0">
                <a:effectLst/>
                <a:latin typeface="Arial" panose="020B0604020202020204" pitchFamily="34" charset="0"/>
                <a:ea typeface="Calibri" panose="020F0502020204030204" pitchFamily="34" charset="0"/>
              </a:rPr>
              <a:t>Nádrž musí mít přítok a odtok povrchové vody a musí mít vybudováno čerpací stanoviště pro požární stříkačku.</a:t>
            </a:r>
          </a:p>
          <a:p>
            <a:pPr marL="342900" lvl="0" indent="-342900" algn="just">
              <a:spcBef>
                <a:spcPts val="600"/>
              </a:spcBef>
              <a:spcAft>
                <a:spcPts val="600"/>
              </a:spcAft>
              <a:buFont typeface="Times New Roman" panose="02020603050405020304" pitchFamily="18" charset="0"/>
              <a:buChar char="-"/>
            </a:pPr>
            <a:r>
              <a:rPr lang="cs-CZ" sz="1800" dirty="0">
                <a:effectLst/>
                <a:latin typeface="Arial" panose="020B0604020202020204" pitchFamily="34" charset="0"/>
                <a:ea typeface="Calibri" panose="020F0502020204030204" pitchFamily="34" charset="0"/>
              </a:rPr>
              <a:t>Nádrž jako zdroj požární vody je uveden nebo bude uveden po opravě, popř. vybudování v příslušném nařízení kraje dle § 27 odst.2 zákona o č. 133/1985 Sb., o požární ochraně ve znění pozdějších předpisů, nebo ve vyhlášce obce dle § 29 odst. 2.</a:t>
            </a:r>
          </a:p>
          <a:p>
            <a:pPr marL="342900" lvl="0" indent="-342900" algn="just">
              <a:spcBef>
                <a:spcPts val="600"/>
              </a:spcBef>
              <a:spcAft>
                <a:spcPts val="600"/>
              </a:spcAft>
              <a:buFont typeface="Times New Roman" panose="02020603050405020304" pitchFamily="18" charset="0"/>
              <a:buChar char="-"/>
            </a:pPr>
            <a:r>
              <a:rPr lang="cs-CZ" sz="1800" dirty="0">
                <a:effectLst/>
                <a:latin typeface="Arial" panose="020B0604020202020204" pitchFamily="34" charset="0"/>
                <a:ea typeface="Calibri" panose="020F0502020204030204" pitchFamily="34" charset="0"/>
              </a:rPr>
              <a:t>Požární nádrž bude vyhovovat ČSN 75 2411 Zdroje požární vody.</a:t>
            </a:r>
          </a:p>
        </p:txBody>
      </p:sp>
      <p:sp>
        <p:nvSpPr>
          <p:cNvPr id="4" name="Zástupný symbol pro číslo snímku 3"/>
          <p:cNvSpPr>
            <a:spLocks noGrp="1"/>
          </p:cNvSpPr>
          <p:nvPr>
            <p:ph type="sldNum" sz="quarter" idx="5"/>
          </p:nvPr>
        </p:nvSpPr>
        <p:spPr/>
        <p:txBody>
          <a:bodyPr/>
          <a:lstStyle/>
          <a:p>
            <a:fld id="{0DD8A291-B061-4B47-B8AE-D6F99FC9A659}" type="slidenum">
              <a:rPr lang="cs-CZ" smtClean="0"/>
              <a:t>44</a:t>
            </a:fld>
            <a:endParaRPr lang="cs-CZ"/>
          </a:p>
        </p:txBody>
      </p:sp>
    </p:spTree>
    <p:extLst>
      <p:ext uri="{BB962C8B-B14F-4D97-AF65-F5344CB8AC3E}">
        <p14:creationId xmlns:p14="http://schemas.microsoft.com/office/powerpoint/2010/main" val="13519591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í sníme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9806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4000C4B2-41BC-D741-8B94-B76DB6967C01}" type="slidenum">
              <a:rPr lang="en-US" smtClean="0"/>
              <a:pPr/>
              <a:t>‹#›</a:t>
            </a:fld>
            <a:endParaRPr lang="en-US" dirty="0"/>
          </a:p>
        </p:txBody>
      </p:sp>
    </p:spTree>
    <p:extLst>
      <p:ext uri="{BB962C8B-B14F-4D97-AF65-F5344CB8AC3E}">
        <p14:creationId xmlns:p14="http://schemas.microsoft.com/office/powerpoint/2010/main" val="70924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baseline="0">
                <a:solidFill>
                  <a:schemeClr val="bg1"/>
                </a:solidFill>
              </a:defRPr>
            </a:lvl1pPr>
          </a:lstStyle>
          <a:p>
            <a:fld id="{4000C4B2-41BC-D741-8B94-B76DB6967C01}" type="slidenum">
              <a:rPr lang="en-US" smtClean="0"/>
              <a:pPr/>
              <a:t>‹#›</a:t>
            </a:fld>
            <a:endParaRPr lang="en-US" dirty="0"/>
          </a:p>
        </p:txBody>
      </p:sp>
    </p:spTree>
    <p:extLst>
      <p:ext uri="{BB962C8B-B14F-4D97-AF65-F5344CB8AC3E}">
        <p14:creationId xmlns:p14="http://schemas.microsoft.com/office/powerpoint/2010/main" val="3970490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000C4B2-41BC-D741-8B94-B76DB6967C01}" type="slidenum">
              <a:rPr lang="en-US" smtClean="0"/>
              <a:pPr/>
              <a:t>‹#›</a:t>
            </a:fld>
            <a:endParaRPr lang="en-US" dirty="0"/>
          </a:p>
        </p:txBody>
      </p:sp>
    </p:spTree>
    <p:extLst>
      <p:ext uri="{BB962C8B-B14F-4D97-AF65-F5344CB8AC3E}">
        <p14:creationId xmlns:p14="http://schemas.microsoft.com/office/powerpoint/2010/main" val="177447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baseline="0">
                <a:solidFill>
                  <a:schemeClr val="bg1"/>
                </a:solidFill>
              </a:defRPr>
            </a:lvl1pPr>
          </a:lstStyle>
          <a:p>
            <a:fld id="{4000C4B2-41BC-D741-8B94-B76DB6967C01}" type="slidenum">
              <a:rPr lang="en-US" smtClean="0"/>
              <a:pPr/>
              <a:t>‹#›</a:t>
            </a:fld>
            <a:endParaRPr lang="en-US" dirty="0"/>
          </a:p>
        </p:txBody>
      </p:sp>
    </p:spTree>
    <p:extLst>
      <p:ext uri="{BB962C8B-B14F-4D97-AF65-F5344CB8AC3E}">
        <p14:creationId xmlns:p14="http://schemas.microsoft.com/office/powerpoint/2010/main" val="3134973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n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88B61CF2-46DE-C141-AA64-5A32E04513DC}"/>
              </a:ext>
            </a:extLst>
          </p:cNvPr>
          <p:cNvSpPr>
            <a:spLocks noGrp="1"/>
          </p:cNvSpPr>
          <p:nvPr>
            <p:ph type="sldNum" sz="quarter" idx="12"/>
          </p:nvPr>
        </p:nvSpPr>
        <p:spPr>
          <a:xfrm>
            <a:off x="183137" y="6356349"/>
            <a:ext cx="500431" cy="365125"/>
          </a:xfrm>
        </p:spPr>
        <p:txBody>
          <a:bodyPr/>
          <a:lstStyle/>
          <a:p>
            <a:fld id="{4000C4B2-41BC-D741-8B94-B76DB6967C01}" type="slidenum">
              <a:rPr lang="en-US" smtClean="0"/>
              <a:pPr/>
              <a:t>‹#›</a:t>
            </a:fld>
            <a:endParaRPr lang="en-US" dirty="0"/>
          </a:p>
        </p:txBody>
      </p:sp>
    </p:spTree>
    <p:extLst>
      <p:ext uri="{BB962C8B-B14F-4D97-AF65-F5344CB8AC3E}">
        <p14:creationId xmlns:p14="http://schemas.microsoft.com/office/powerpoint/2010/main" val="3751074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cs-CZ" dirty="0"/>
              <a:t>Kliknutím lze upravit styl.</a:t>
            </a:r>
            <a:endParaRPr lang="en-US" dirty="0"/>
          </a:p>
        </p:txBody>
      </p:sp>
      <p:sp>
        <p:nvSpPr>
          <p:cNvPr id="3" name="Content Placeholder 2"/>
          <p:cNvSpPr>
            <a:spLocks noGrp="1"/>
          </p:cNvSpPr>
          <p:nvPr>
            <p:ph idx="1" hasCustomPrompt="1"/>
          </p:nvPr>
        </p:nvSpPr>
        <p:spPr/>
        <p:txBody>
          <a:bodyPr/>
          <a:lstStyle>
            <a:lvl1pPr marL="228600" marR="0" indent="-228600" algn="l" defTabSz="914400" rtl="0" eaLnBrk="1" fontAlgn="auto" latinLnBrk="0" hangingPunct="1">
              <a:lnSpc>
                <a:spcPct val="100000"/>
              </a:lnSpc>
              <a:spcBef>
                <a:spcPts val="1000"/>
              </a:spcBef>
              <a:spcAft>
                <a:spcPts val="0"/>
              </a:spcAft>
              <a:buClr>
                <a:srgbClr val="1D71B8"/>
              </a:buClr>
              <a:buSzTx/>
              <a:buFont typeface="Arial" panose="020B0604020202020204" pitchFamily="34" charset="0"/>
              <a:buChar char="•"/>
              <a:tabLst/>
              <a:defRPr lang="cs-CZ" b="0" smtClean="0">
                <a:effectLst/>
              </a:defRPr>
            </a:lvl1pPr>
          </a:lstStyle>
          <a:p>
            <a:pPr lvl="0"/>
            <a:r>
              <a:rPr lang="cs-CZ" dirty="0" err="1"/>
              <a:t>Lorem</a:t>
            </a:r>
            <a:r>
              <a:rPr lang="cs-CZ" dirty="0"/>
              <a:t> </a:t>
            </a:r>
            <a:r>
              <a:rPr lang="cs-CZ" dirty="0" err="1"/>
              <a:t>ipsum</a:t>
            </a:r>
            <a:r>
              <a:rPr lang="cs-CZ" dirty="0"/>
              <a:t> </a:t>
            </a:r>
            <a:r>
              <a:rPr lang="cs-CZ" dirty="0" err="1"/>
              <a:t>dolor</a:t>
            </a:r>
            <a:r>
              <a:rPr lang="cs-CZ" dirty="0"/>
              <a:t> </a:t>
            </a:r>
            <a:r>
              <a:rPr lang="cs-CZ" dirty="0" err="1"/>
              <a:t>sit</a:t>
            </a:r>
            <a:r>
              <a:rPr lang="cs-CZ" dirty="0"/>
              <a:t> </a:t>
            </a:r>
            <a:r>
              <a:rPr lang="cs-CZ" dirty="0" err="1"/>
              <a:t>amet</a:t>
            </a:r>
            <a:r>
              <a:rPr lang="cs-CZ" dirty="0"/>
              <a:t>, </a:t>
            </a:r>
            <a:r>
              <a:rPr lang="cs-CZ" dirty="0" err="1"/>
              <a:t>consectetur</a:t>
            </a:r>
            <a:r>
              <a:rPr lang="cs-CZ" dirty="0"/>
              <a:t> </a:t>
            </a:r>
            <a:r>
              <a:rPr lang="cs-CZ" dirty="0" err="1"/>
              <a:t>adipiscing</a:t>
            </a:r>
            <a:r>
              <a:rPr lang="cs-CZ" dirty="0"/>
              <a:t> elit. </a:t>
            </a:r>
            <a:r>
              <a:rPr lang="cs-CZ" dirty="0" err="1"/>
              <a:t>Pellentesque</a:t>
            </a:r>
            <a:r>
              <a:rPr lang="cs-CZ" dirty="0"/>
              <a:t> </a:t>
            </a:r>
            <a:r>
              <a:rPr lang="cs-CZ" dirty="0" err="1"/>
              <a:t>commodo</a:t>
            </a:r>
            <a:r>
              <a:rPr lang="cs-CZ" dirty="0"/>
              <a:t> </a:t>
            </a:r>
            <a:r>
              <a:rPr lang="cs-CZ" dirty="0" err="1"/>
              <a:t>justo</a:t>
            </a:r>
            <a:r>
              <a:rPr lang="cs-CZ" dirty="0"/>
              <a:t> </a:t>
            </a:r>
            <a:r>
              <a:rPr lang="cs-CZ" dirty="0" err="1"/>
              <a:t>laoreet</a:t>
            </a:r>
            <a:r>
              <a:rPr lang="cs-CZ" dirty="0"/>
              <a:t>, </a:t>
            </a:r>
            <a:r>
              <a:rPr lang="cs-CZ" dirty="0" err="1"/>
              <a:t>consectetur</a:t>
            </a:r>
            <a:r>
              <a:rPr lang="cs-CZ" dirty="0"/>
              <a:t> </a:t>
            </a:r>
            <a:r>
              <a:rPr lang="cs-CZ" dirty="0" err="1"/>
              <a:t>metus</a:t>
            </a:r>
            <a:r>
              <a:rPr lang="cs-CZ" dirty="0"/>
              <a:t> vitae, </a:t>
            </a:r>
            <a:r>
              <a:rPr lang="cs-CZ" dirty="0" err="1"/>
              <a:t>bibendum</a:t>
            </a:r>
            <a:r>
              <a:rPr lang="cs-CZ" dirty="0"/>
              <a:t> </a:t>
            </a:r>
            <a:r>
              <a:rPr lang="cs-CZ" dirty="0" err="1"/>
              <a:t>orci</a:t>
            </a:r>
            <a:r>
              <a:rPr lang="cs-CZ" dirty="0"/>
              <a:t>. </a:t>
            </a:r>
            <a:r>
              <a:rPr lang="cs-CZ" dirty="0" err="1"/>
              <a:t>Maece-nas</a:t>
            </a:r>
            <a:r>
              <a:rPr lang="cs-CZ" dirty="0"/>
              <a:t> </a:t>
            </a:r>
            <a:r>
              <a:rPr lang="cs-CZ" dirty="0" err="1"/>
              <a:t>placerat</a:t>
            </a:r>
            <a:r>
              <a:rPr lang="cs-CZ" dirty="0"/>
              <a:t> </a:t>
            </a:r>
            <a:r>
              <a:rPr lang="cs-CZ" dirty="0" err="1"/>
              <a:t>rhoncus</a:t>
            </a:r>
            <a:r>
              <a:rPr lang="cs-CZ" dirty="0"/>
              <a:t> </a:t>
            </a:r>
            <a:r>
              <a:rPr lang="cs-CZ" dirty="0" err="1"/>
              <a:t>cursus</a:t>
            </a:r>
            <a:r>
              <a:rPr lang="cs-CZ" dirty="0"/>
              <a:t>. </a:t>
            </a:r>
            <a:r>
              <a:rPr lang="cs-CZ" dirty="0" err="1"/>
              <a:t>Fusce</a:t>
            </a:r>
            <a:r>
              <a:rPr lang="cs-CZ" dirty="0"/>
              <a:t> non </a:t>
            </a:r>
            <a:r>
              <a:rPr lang="cs-CZ" dirty="0" err="1"/>
              <a:t>tincidunt</a:t>
            </a:r>
            <a:r>
              <a:rPr lang="cs-CZ" dirty="0"/>
              <a:t> </a:t>
            </a:r>
            <a:r>
              <a:rPr lang="cs-CZ" dirty="0" err="1"/>
              <a:t>arcu</a:t>
            </a:r>
            <a:r>
              <a:rPr lang="cs-CZ" dirty="0"/>
              <a:t>, </a:t>
            </a:r>
            <a:r>
              <a:rPr lang="cs-CZ" dirty="0" err="1"/>
              <a:t>nec</a:t>
            </a:r>
            <a:r>
              <a:rPr lang="cs-CZ" dirty="0"/>
              <a:t> </a:t>
            </a:r>
            <a:r>
              <a:rPr lang="cs-CZ" dirty="0" err="1"/>
              <a:t>dignissim</a:t>
            </a:r>
            <a:r>
              <a:rPr lang="cs-CZ" dirty="0"/>
              <a:t> </a:t>
            </a:r>
            <a:r>
              <a:rPr lang="cs-CZ" dirty="0" err="1"/>
              <a:t>dolor</a:t>
            </a:r>
            <a:r>
              <a:rPr lang="cs-CZ" dirty="0"/>
              <a:t>. </a:t>
            </a:r>
            <a:r>
              <a:rPr lang="cs-CZ" dirty="0" err="1"/>
              <a:t>Nam</a:t>
            </a:r>
            <a:r>
              <a:rPr lang="cs-CZ" dirty="0"/>
              <a:t> </a:t>
            </a:r>
            <a:r>
              <a:rPr lang="cs-CZ" dirty="0" err="1"/>
              <a:t>eget</a:t>
            </a:r>
            <a:r>
              <a:rPr lang="cs-CZ" dirty="0"/>
              <a:t> </a:t>
            </a:r>
            <a:r>
              <a:rPr lang="cs-CZ" dirty="0" err="1"/>
              <a:t>luctus</a:t>
            </a:r>
            <a:r>
              <a:rPr lang="cs-CZ" dirty="0"/>
              <a:t> </a:t>
            </a:r>
            <a:r>
              <a:rPr lang="cs-CZ" dirty="0" err="1"/>
              <a:t>nunc</a:t>
            </a:r>
            <a:r>
              <a:rPr lang="cs-CZ" dirty="0"/>
              <a:t>, a </a:t>
            </a:r>
            <a:r>
              <a:rPr lang="cs-CZ" dirty="0" err="1"/>
              <a:t>tempor</a:t>
            </a:r>
            <a:r>
              <a:rPr lang="cs-CZ" dirty="0"/>
              <a:t> elit.</a:t>
            </a:r>
          </a:p>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4" name="Date Placeholder 3"/>
          <p:cNvSpPr>
            <a:spLocks noGrp="1"/>
          </p:cNvSpPr>
          <p:nvPr>
            <p:ph type="dt" sz="half" idx="10"/>
          </p:nvPr>
        </p:nvSpPr>
        <p:spPr/>
        <p:txBody>
          <a:bodyPr/>
          <a:lstStyle/>
          <a:p>
            <a:fld id="{CD09803C-109F-484A-83D6-FFACFBED6390}" type="datetimeFigureOut">
              <a:rPr lang="cs-CZ" smtClean="0"/>
              <a:t>03.05.2022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DE5F6C0-4E17-4BB5-911A-51F62883F08C}" type="slidenum">
              <a:rPr lang="cs-CZ" smtClean="0"/>
              <a:t>‹#›</a:t>
            </a:fld>
            <a:endParaRPr lang="cs-CZ"/>
          </a:p>
        </p:txBody>
      </p:sp>
      <p:pic>
        <p:nvPicPr>
          <p:cNvPr id="8" name="Obrázek 7">
            <a:extLst>
              <a:ext uri="{FF2B5EF4-FFF2-40B4-BE49-F238E27FC236}">
                <a16:creationId xmlns:a16="http://schemas.microsoft.com/office/drawing/2014/main" id="{938A1F98-B760-AE40-BB7A-7C3A16557D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25644" y="6089279"/>
            <a:ext cx="3892711" cy="876117"/>
          </a:xfrm>
          <a:prstGeom prst="rect">
            <a:avLst/>
          </a:prstGeom>
        </p:spPr>
      </p:pic>
    </p:spTree>
    <p:extLst>
      <p:ext uri="{BB962C8B-B14F-4D97-AF65-F5344CB8AC3E}">
        <p14:creationId xmlns:p14="http://schemas.microsoft.com/office/powerpoint/2010/main" val="1402807837"/>
      </p:ext>
    </p:extLst>
  </p:cSld>
  <p:clrMapOvr>
    <a:masterClrMapping/>
  </p:clrMapOvr>
  <p:transition spd="slow">
    <p:push/>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a:xfrm>
            <a:off x="183137" y="6356349"/>
            <a:ext cx="500431" cy="365125"/>
          </a:xfrm>
          <a:prstGeom prst="rect">
            <a:avLst/>
          </a:prstGeom>
        </p:spPr>
        <p:txBody>
          <a:bodyPr vert="horz" lIns="91440" tIns="45720" rIns="91440" bIns="45720" rtlCol="0" anchor="ctr"/>
          <a:lstStyle>
            <a:lvl1pPr algn="l">
              <a:defRPr sz="1200">
                <a:solidFill>
                  <a:srgbClr val="00529C"/>
                </a:solidFill>
              </a:defRPr>
            </a:lvl1pPr>
          </a:lstStyle>
          <a:p>
            <a:fld id="{4000C4B2-41BC-D741-8B94-B76DB6967C01}" type="slidenum">
              <a:rPr lang="en-US" smtClean="0"/>
              <a:pPr/>
              <a:t>‹#›</a:t>
            </a:fld>
            <a:endParaRPr lang="en-US" dirty="0"/>
          </a:p>
        </p:txBody>
      </p:sp>
    </p:spTree>
    <p:extLst>
      <p:ext uri="{BB962C8B-B14F-4D97-AF65-F5344CB8AC3E}">
        <p14:creationId xmlns:p14="http://schemas.microsoft.com/office/powerpoint/2010/main" val="3384051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61" r:id="rId4"/>
    <p:sldLayoutId id="2147483662" r:id="rId5"/>
    <p:sldLayoutId id="2147483660" r:id="rId6"/>
    <p:sldLayoutId id="2147483663" r:id="rId7"/>
  </p:sldLayoutIdLst>
  <p:hf hdr="0" ftr="0" dt="0"/>
  <p:txStyles>
    <p:titleStyle>
      <a:lvl1pPr algn="l" defTabSz="457200" rtl="0" eaLnBrk="1" latinLnBrk="0" hangingPunct="1">
        <a:spcBef>
          <a:spcPct val="0"/>
        </a:spcBef>
        <a:buNone/>
        <a:defRPr sz="3600" b="1" kern="1200">
          <a:solidFill>
            <a:srgbClr val="00529C"/>
          </a:solidFill>
          <a:latin typeface="+mj-lt"/>
          <a:ea typeface="+mj-ea"/>
          <a:cs typeface="+mj-cs"/>
        </a:defRPr>
      </a:lvl1pPr>
    </p:titleStyle>
    <p:body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121.svg"/><Relationship Id="rId7" Type="http://schemas.openxmlformats.org/officeDocument/2006/relationships/image" Target="../media/image125.svg"/><Relationship Id="rId2" Type="http://schemas.openxmlformats.org/officeDocument/2006/relationships/image" Target="../media/image120.png"/><Relationship Id="rId1" Type="http://schemas.openxmlformats.org/officeDocument/2006/relationships/slideLayout" Target="../slideLayouts/slideLayout1.xml"/><Relationship Id="rId6" Type="http://schemas.openxmlformats.org/officeDocument/2006/relationships/image" Target="../media/image124.png"/><Relationship Id="rId5" Type="http://schemas.openxmlformats.org/officeDocument/2006/relationships/image" Target="../media/image123.svg"/><Relationship Id="rId4" Type="http://schemas.openxmlformats.org/officeDocument/2006/relationships/image" Target="../media/image122.png"/></Relationships>
</file>

<file path=ppt/slides/_rels/slide10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irop.mmr.cz/" TargetMode="External"/><Relationship Id="rId1" Type="http://schemas.openxmlformats.org/officeDocument/2006/relationships/slideLayout" Target="../slideLayouts/slideLayout1.xml"/><Relationship Id="rId4" Type="http://schemas.openxmlformats.org/officeDocument/2006/relationships/image" Target="../media/image25.sv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hyperlink" Target="https://ks.crr.cz/" TargetMode="Externa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www.dotaceeu.cz/cs/evropske-fondy-v-cr/kohezni-politika-po-roce-2020/metodicke-dokumenty/metodicke-dokumenty-v-gesci-mmr-cr/metodicky-pokyn-pro-oblast-zadavani-zakazek" TargetMode="External"/><Relationship Id="rId2" Type="http://schemas.openxmlformats.org/officeDocument/2006/relationships/hyperlink" Target="https://irop.mmr.cz/cs/irop-2021-2027/dokumenty" TargetMode="Externa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hyperlink" Target="mailto:michaela.brozova@crr.cz" TargetMode="External"/><Relationship Id="rId2" Type="http://schemas.openxmlformats.org/officeDocument/2006/relationships/hyperlink" Target="mailto:jakub.reznicek@crr.cz" TargetMode="External"/><Relationship Id="rId1" Type="http://schemas.openxmlformats.org/officeDocument/2006/relationships/slideLayout" Target="../slideLayouts/slideLayout1.xml"/><Relationship Id="rId4" Type="http://schemas.openxmlformats.org/officeDocument/2006/relationships/hyperlink" Target="mailto:lenka.smejdirova@crr.cz"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hyperlink" Target="https://iskp21.mssf.cz/" TargetMode="Externa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1.xml"/><Relationship Id="rId5" Type="http://schemas.openxmlformats.org/officeDocument/2006/relationships/image" Target="../media/image29.svg"/><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 Id="rId9" Type="http://schemas.openxmlformats.org/officeDocument/2006/relationships/image" Target="../media/image38.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1.xml"/><Relationship Id="rId5" Type="http://schemas.openxmlformats.org/officeDocument/2006/relationships/image" Target="../media/image52.svg"/><Relationship Id="rId4" Type="http://schemas.openxmlformats.org/officeDocument/2006/relationships/image" Target="../media/image5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hyperlink" Target="https://www.shopcdv.cz/cs/audit-bezpecnosti-pozemnich-komunikaci" TargetMode="External"/><Relationship Id="rId2" Type="http://schemas.openxmlformats.org/officeDocument/2006/relationships/hyperlink" Target="https://eur-lex.europa.eu/legal-content/CS/TXT/PDF/?uri=CELEX:52021XC0916(03)&amp;from=CS" TargetMode="Externa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60.svg"/><Relationship Id="rId2"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s>
</file>

<file path=ppt/slides/_rels/slide61.xml.rels><?xml version="1.0" encoding="UTF-8" standalone="yes"?>
<Relationships xmlns="http://schemas.openxmlformats.org/package/2006/relationships"><Relationship Id="rId3" Type="http://schemas.openxmlformats.org/officeDocument/2006/relationships/image" Target="../media/image62.svg"/><Relationship Id="rId7" Type="http://schemas.openxmlformats.org/officeDocument/2006/relationships/image" Target="../media/image66.svg"/><Relationship Id="rId2" Type="http://schemas.openxmlformats.org/officeDocument/2006/relationships/image" Target="../media/image61.png"/><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hyperlink" Target="https://irop.mmr.cz/cs/irop-2021-2027/dokumenty" TargetMode="Externa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hyperlink" Target="https://irop.mmr.cz/getmedia/b34dd9a9-cbad-47f1-98da-84e5f7719bcd/PD-IROP-2021-2027_20220118.pdf.aspx?ext=.pdf" TargetMode="External"/><Relationship Id="rId2" Type="http://schemas.openxmlformats.org/officeDocument/2006/relationships/hyperlink" Target="https://irop.mmr.cz/cs/irop-2021-2027/dokumenty" TargetMode="Externa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hyperlink" Target="https://irop.mmr.cz/cs/vyzvy/seznam/vyzva-c-86-infrastruktura-vedouci-k-prechodu" TargetMode="Externa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0.svg"/><Relationship Id="rId7" Type="http://schemas.openxmlformats.org/officeDocument/2006/relationships/image" Target="../media/image74.svg"/><Relationship Id="rId2" Type="http://schemas.openxmlformats.org/officeDocument/2006/relationships/image" Target="../media/image69.png"/><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72.svg"/><Relationship Id="rId4" Type="http://schemas.openxmlformats.org/officeDocument/2006/relationships/image" Target="../media/image7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78.svg"/><Relationship Id="rId7" Type="http://schemas.openxmlformats.org/officeDocument/2006/relationships/image" Target="../media/image82.svg"/><Relationship Id="rId2" Type="http://schemas.openxmlformats.org/officeDocument/2006/relationships/image" Target="../media/image77.png"/><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0.svg"/><Relationship Id="rId4" Type="http://schemas.openxmlformats.org/officeDocument/2006/relationships/image" Target="../media/image79.png"/></Relationships>
</file>

<file path=ppt/slides/_rels/slide79.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83.png"/><Relationship Id="rId1" Type="http://schemas.openxmlformats.org/officeDocument/2006/relationships/slideLayout" Target="../slideLayouts/slideLayout1.xml"/><Relationship Id="rId5" Type="http://schemas.openxmlformats.org/officeDocument/2006/relationships/image" Target="../media/image86.svg"/><Relationship Id="rId4" Type="http://schemas.openxmlformats.org/officeDocument/2006/relationships/image" Target="../media/image85.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90.svg"/><Relationship Id="rId7" Type="http://schemas.openxmlformats.org/officeDocument/2006/relationships/image" Target="../media/image94.svg"/><Relationship Id="rId2" Type="http://schemas.openxmlformats.org/officeDocument/2006/relationships/image" Target="../media/image89.png"/><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image" Target="../media/image92.svg"/><Relationship Id="rId4" Type="http://schemas.openxmlformats.org/officeDocument/2006/relationships/image" Target="../media/image91.png"/></Relationships>
</file>

<file path=ppt/slides/_rels/slide85.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96.svg"/><Relationship Id="rId7" Type="http://schemas.openxmlformats.org/officeDocument/2006/relationships/image" Target="../media/image92.svg"/><Relationship Id="rId2" Type="http://schemas.openxmlformats.org/officeDocument/2006/relationships/image" Target="../media/image95.png"/><Relationship Id="rId1" Type="http://schemas.openxmlformats.org/officeDocument/2006/relationships/slideLayout" Target="../slideLayouts/slideLayout1.xml"/><Relationship Id="rId6" Type="http://schemas.openxmlformats.org/officeDocument/2006/relationships/image" Target="../media/image91.png"/><Relationship Id="rId11" Type="http://schemas.openxmlformats.org/officeDocument/2006/relationships/image" Target="../media/image98.svg"/><Relationship Id="rId5" Type="http://schemas.openxmlformats.org/officeDocument/2006/relationships/image" Target="../media/image90.svg"/><Relationship Id="rId10" Type="http://schemas.openxmlformats.org/officeDocument/2006/relationships/image" Target="../media/image97.png"/><Relationship Id="rId4" Type="http://schemas.openxmlformats.org/officeDocument/2006/relationships/image" Target="../media/image89.png"/><Relationship Id="rId9" Type="http://schemas.openxmlformats.org/officeDocument/2006/relationships/image" Target="../media/image94.svg"/></Relationships>
</file>

<file path=ppt/slides/_rels/slide86.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hyperlink" Target="https://ipk.nkp.cz/programy-podpory/irop-2021-2027%20sekci%20IROP%202021-2027" TargetMode="Externa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90.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107.svg"/><Relationship Id="rId18" Type="http://schemas.openxmlformats.org/officeDocument/2006/relationships/image" Target="../media/image93.png"/><Relationship Id="rId3" Type="http://schemas.openxmlformats.org/officeDocument/2006/relationships/image" Target="../media/image103.svg"/><Relationship Id="rId21" Type="http://schemas.openxmlformats.org/officeDocument/2006/relationships/image" Target="../media/image98.svg"/><Relationship Id="rId7" Type="http://schemas.openxmlformats.org/officeDocument/2006/relationships/image" Target="../media/image105.svg"/><Relationship Id="rId12" Type="http://schemas.openxmlformats.org/officeDocument/2006/relationships/image" Target="../media/image106.png"/><Relationship Id="rId17" Type="http://schemas.openxmlformats.org/officeDocument/2006/relationships/image" Target="../media/image92.svg"/><Relationship Id="rId2" Type="http://schemas.openxmlformats.org/officeDocument/2006/relationships/image" Target="../media/image102.png"/><Relationship Id="rId16" Type="http://schemas.openxmlformats.org/officeDocument/2006/relationships/image" Target="../media/image91.png"/><Relationship Id="rId20" Type="http://schemas.openxmlformats.org/officeDocument/2006/relationships/image" Target="../media/image97.png"/><Relationship Id="rId1" Type="http://schemas.openxmlformats.org/officeDocument/2006/relationships/slideLayout" Target="../slideLayouts/slideLayout1.xml"/><Relationship Id="rId6" Type="http://schemas.openxmlformats.org/officeDocument/2006/relationships/image" Target="../media/image104.png"/><Relationship Id="rId11" Type="http://schemas.openxmlformats.org/officeDocument/2006/relationships/image" Target="../media/image60.svg"/><Relationship Id="rId5" Type="http://schemas.openxmlformats.org/officeDocument/2006/relationships/image" Target="../media/image42.svg"/><Relationship Id="rId15" Type="http://schemas.openxmlformats.org/officeDocument/2006/relationships/image" Target="../media/image90.svg"/><Relationship Id="rId23" Type="http://schemas.openxmlformats.org/officeDocument/2006/relationships/image" Target="../media/image109.svg"/><Relationship Id="rId10" Type="http://schemas.openxmlformats.org/officeDocument/2006/relationships/image" Target="../media/image59.png"/><Relationship Id="rId19" Type="http://schemas.openxmlformats.org/officeDocument/2006/relationships/image" Target="../media/image94.svg"/><Relationship Id="rId4" Type="http://schemas.openxmlformats.org/officeDocument/2006/relationships/image" Target="../media/image41.png"/><Relationship Id="rId9" Type="http://schemas.openxmlformats.org/officeDocument/2006/relationships/image" Target="../media/image56.svg"/><Relationship Id="rId14" Type="http://schemas.openxmlformats.org/officeDocument/2006/relationships/image" Target="../media/image89.png"/><Relationship Id="rId22" Type="http://schemas.openxmlformats.org/officeDocument/2006/relationships/image" Target="../media/image108.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09.svg"/><Relationship Id="rId3" Type="http://schemas.openxmlformats.org/officeDocument/2006/relationships/image" Target="../media/image112.svg"/><Relationship Id="rId7" Type="http://schemas.openxmlformats.org/officeDocument/2006/relationships/image" Target="../media/image116.svg"/><Relationship Id="rId12" Type="http://schemas.openxmlformats.org/officeDocument/2006/relationships/image" Target="../media/image108.png"/><Relationship Id="rId2" Type="http://schemas.openxmlformats.org/officeDocument/2006/relationships/image" Target="../media/image111.png"/><Relationship Id="rId1" Type="http://schemas.openxmlformats.org/officeDocument/2006/relationships/slideLayout" Target="../slideLayouts/slideLayout1.xml"/><Relationship Id="rId6" Type="http://schemas.openxmlformats.org/officeDocument/2006/relationships/image" Target="../media/image115.png"/><Relationship Id="rId11" Type="http://schemas.openxmlformats.org/officeDocument/2006/relationships/image" Target="../media/image103.svg"/><Relationship Id="rId5" Type="http://schemas.openxmlformats.org/officeDocument/2006/relationships/image" Target="../media/image114.svg"/><Relationship Id="rId10" Type="http://schemas.openxmlformats.org/officeDocument/2006/relationships/image" Target="../media/image102.png"/><Relationship Id="rId4" Type="http://schemas.openxmlformats.org/officeDocument/2006/relationships/image" Target="../media/image113.png"/><Relationship Id="rId9" Type="http://schemas.openxmlformats.org/officeDocument/2006/relationships/image" Target="../media/image118.sv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hyperlink" Target="https://www.audit-bezpecnosti.cz/media/file/bezpecnostni-inspekce-pozemnich-komunikaci-metodika-provadeni.pdf" TargetMode="Externa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779228" y="927335"/>
            <a:ext cx="7621822" cy="3208337"/>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dirty="0">
                <a:solidFill>
                  <a:schemeClr val="bg1"/>
                </a:solidFill>
                <a:latin typeface="Arial" panose="020B0604020202020204" pitchFamily="34" charset="0"/>
                <a:cs typeface="Arial" panose="020B0604020202020204" pitchFamily="34" charset="0"/>
              </a:rPr>
              <a:t>IROP TOUR</a:t>
            </a:r>
          </a:p>
          <a:p>
            <a:pPr algn="ctr"/>
            <a:endParaRPr lang="cs-CZ" dirty="0">
              <a:solidFill>
                <a:schemeClr val="bg1"/>
              </a:solidFill>
              <a:latin typeface="Arial" panose="020B0604020202020204" pitchFamily="34" charset="0"/>
              <a:cs typeface="Arial" panose="020B0604020202020204" pitchFamily="34" charset="0"/>
            </a:endParaRPr>
          </a:p>
          <a:p>
            <a:pPr algn="ctr"/>
            <a:r>
              <a:rPr lang="cs-CZ" dirty="0">
                <a:solidFill>
                  <a:schemeClr val="bg1"/>
                </a:solidFill>
                <a:latin typeface="Arial" panose="020B0604020202020204" pitchFamily="34" charset="0"/>
                <a:cs typeface="Arial" panose="020B0604020202020204" pitchFamily="34" charset="0"/>
              </a:rPr>
              <a:t>Centrum pro regionální rozvoj představuje </a:t>
            </a:r>
          </a:p>
          <a:p>
            <a:pPr algn="ctr"/>
            <a:r>
              <a:rPr lang="cs-CZ" dirty="0">
                <a:solidFill>
                  <a:schemeClr val="bg1"/>
                </a:solidFill>
                <a:latin typeface="Arial" panose="020B0604020202020204" pitchFamily="34" charset="0"/>
                <a:cs typeface="Arial" panose="020B0604020202020204" pitchFamily="34" charset="0"/>
              </a:rPr>
              <a:t>IROP 2021-2027</a:t>
            </a:r>
            <a:r>
              <a:rPr lang="cs-CZ" sz="5000" dirty="0">
                <a:solidFill>
                  <a:srgbClr val="FF0000"/>
                </a:solidFill>
                <a:latin typeface="Arial" panose="020B0604020202020204" pitchFamily="34" charset="0"/>
                <a:cs typeface="Arial" panose="020B0604020202020204" pitchFamily="34" charset="0"/>
              </a:rPr>
              <a:t>.</a:t>
            </a: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779228" y="5577122"/>
            <a:ext cx="6524625" cy="369888"/>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1400" dirty="0">
                <a:solidFill>
                  <a:schemeClr val="bg1"/>
                </a:solidFill>
                <a:latin typeface="Arial" panose="020B0604020202020204" pitchFamily="34" charset="0"/>
                <a:cs typeface="Arial" panose="020B0604020202020204" pitchFamily="34" charset="0"/>
              </a:rPr>
              <a:t>2. 5. 2022    Jičín</a:t>
            </a:r>
            <a:endParaRPr lang="en-US" dirty="0"/>
          </a:p>
        </p:txBody>
      </p:sp>
    </p:spTree>
    <p:extLst>
      <p:ext uri="{BB962C8B-B14F-4D97-AF65-F5344CB8AC3E}">
        <p14:creationId xmlns:p14="http://schemas.microsoft.com/office/powerpoint/2010/main" val="30472442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dirty="0">
                <a:solidFill>
                  <a:schemeClr val="bg1"/>
                </a:solidFill>
                <a:latin typeface="Arial" panose="020B0604020202020204" pitchFamily="34" charset="0"/>
                <a:cs typeface="Arial" panose="020B0604020202020204" pitchFamily="34" charset="0"/>
              </a:rPr>
              <a:t>Metodické změny </a:t>
            </a:r>
          </a:p>
          <a:p>
            <a:pPr algn="ctr"/>
            <a:r>
              <a:rPr lang="cs-CZ" sz="5000" dirty="0">
                <a:solidFill>
                  <a:schemeClr val="bg1"/>
                </a:solidFill>
                <a:latin typeface="Arial" panose="020B0604020202020204" pitchFamily="34" charset="0"/>
                <a:cs typeface="Arial" panose="020B0604020202020204" pitchFamily="34" charset="0"/>
              </a:rPr>
              <a:t>v IROP 2021 - 2027</a:t>
            </a:r>
            <a:endParaRPr lang="cs-CZ" dirty="0">
              <a:solidFill>
                <a:schemeClr val="bg1"/>
              </a:solidFill>
              <a:latin typeface="Arial" panose="020B0604020202020204" pitchFamily="34" charset="0"/>
              <a:cs typeface="Arial" panose="020B0604020202020204" pitchFamily="34" charset="0"/>
            </a:endParaRP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895350" y="4752975"/>
            <a:ext cx="6408504" cy="542925"/>
          </a:xfrm>
          <a:prstGeom prst="rect">
            <a:avLst/>
          </a:prstGeom>
        </p:spPr>
        <p:txBody>
          <a:bodyPr>
            <a:normAutofit fontScale="92500"/>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dirty="0">
                <a:solidFill>
                  <a:schemeClr val="bg1"/>
                </a:solidFill>
                <a:latin typeface="Arial" panose="020B0604020202020204" pitchFamily="34" charset="0"/>
                <a:cs typeface="Arial" panose="020B0604020202020204" pitchFamily="34" charset="0"/>
              </a:rPr>
              <a:t>Ing. Jakub Řezníček, ředitel ÚO IROP Královéhradeckého kraje  </a:t>
            </a:r>
          </a:p>
          <a:p>
            <a:endParaRPr lang="en-US" dirty="0"/>
          </a:p>
        </p:txBody>
      </p:sp>
    </p:spTree>
    <p:extLst>
      <p:ext uri="{BB962C8B-B14F-4D97-AF65-F5344CB8AC3E}">
        <p14:creationId xmlns:p14="http://schemas.microsoft.com/office/powerpoint/2010/main" val="274558718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E83FA10-E4C2-4887-9E3A-80C0072268DB}"/>
              </a:ext>
            </a:extLst>
          </p:cNvPr>
          <p:cNvPicPr>
            <a:picLocks noChangeAspect="1"/>
          </p:cNvPicPr>
          <p:nvPr/>
        </p:nvPicPr>
        <p:blipFill>
          <a:blip r:embed="rId2"/>
          <a:srcRect t="5908" b="5908"/>
          <a:stretch/>
        </p:blipFill>
        <p:spPr>
          <a:xfrm>
            <a:off x="0" y="0"/>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3AC8C828-B1A6-443A-8394-50F949AC6277}"/>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Příklad: </a:t>
            </a:r>
            <a:r>
              <a:rPr lang="cs-CZ" sz="3200" b="1" kern="0" dirty="0">
                <a:solidFill>
                  <a:srgbClr val="FFFFFF"/>
                </a:solidFill>
                <a:latin typeface="Arial"/>
                <a:cs typeface="Arial"/>
                <a:sym typeface="Arial"/>
              </a:rPr>
              <a:t>Parkoviště K+R Strakonice</a:t>
            </a:r>
            <a:endParaRPr kumimoji="0" lang="cs-CZ" sz="3200" b="1" i="0" u="none" strike="noStrike" kern="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378966327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574264" y="459680"/>
            <a:ext cx="6662956" cy="584775"/>
          </a:xfrm>
          <a:prstGeom prst="rect">
            <a:avLst/>
          </a:prstGeom>
          <a:noFill/>
        </p:spPr>
        <p:txBody>
          <a:bodyPr wrap="square">
            <a:spAutoFit/>
          </a:bodyPr>
          <a:lstStyle/>
          <a:p>
            <a:pPr algn="ctr"/>
            <a:r>
              <a:rPr kumimoji="0" lang="cs-CZ" sz="3200" b="1" i="0" u="none" strike="noStrike" kern="0" cap="none" spc="0" normalizeH="0" baseline="0" noProof="0" dirty="0">
                <a:ln>
                  <a:noFill/>
                </a:ln>
                <a:solidFill>
                  <a:schemeClr val="bg1"/>
                </a:solidFill>
                <a:effectLst/>
                <a:uLnTx/>
                <a:uFillTx/>
                <a:latin typeface="Arial"/>
                <a:ea typeface="+mn-ea"/>
                <a:cs typeface="Arial"/>
                <a:sym typeface="Arial"/>
              </a:rPr>
              <a:t>Start IROP 2021 - 2027</a:t>
            </a:r>
            <a:endParaRPr lang="cs-CZ" dirty="0">
              <a:solidFill>
                <a:schemeClr val="bg1"/>
              </a:solidFill>
            </a:endParaRPr>
          </a:p>
        </p:txBody>
      </p:sp>
      <p:sp>
        <p:nvSpPr>
          <p:cNvPr id="5" name="TextovéPole 4">
            <a:extLst>
              <a:ext uri="{FF2B5EF4-FFF2-40B4-BE49-F238E27FC236}">
                <a16:creationId xmlns:a16="http://schemas.microsoft.com/office/drawing/2014/main" id="{E5173DBF-68FF-4526-BF5F-44236B748546}"/>
              </a:ext>
            </a:extLst>
          </p:cNvPr>
          <p:cNvSpPr txBox="1"/>
          <p:nvPr/>
        </p:nvSpPr>
        <p:spPr>
          <a:xfrm>
            <a:off x="586740" y="1263792"/>
            <a:ext cx="7970520" cy="4579715"/>
          </a:xfrm>
          <a:prstGeom prst="rect">
            <a:avLst/>
          </a:prstGeom>
          <a:noFill/>
        </p:spPr>
        <p:txBody>
          <a:bodyPr wrap="square">
            <a:spAutoFit/>
          </a:bodyPr>
          <a:lstStyle/>
          <a:p>
            <a:pPr marL="285750" indent="-285750">
              <a:lnSpc>
                <a:spcPct val="90000"/>
              </a:lnSpc>
              <a:buFont typeface="Arial" panose="020B0604020202020204" pitchFamily="34" charset="0"/>
              <a:buChar char="•"/>
            </a:pPr>
            <a:r>
              <a:rPr lang="cs-CZ" dirty="0">
                <a:solidFill>
                  <a:schemeClr val="bg1"/>
                </a:solidFill>
                <a:latin typeface="Arial" panose="020B0604020202020204" pitchFamily="34" charset="0"/>
                <a:cs typeface="Arial" panose="020B0604020202020204" pitchFamily="34" charset="0"/>
              </a:rPr>
              <a:t>Odvisl</a:t>
            </a:r>
            <a:r>
              <a:rPr lang="cs-CZ" dirty="0">
                <a:solidFill>
                  <a:schemeClr val="bg1"/>
                </a:solidFill>
              </a:rPr>
              <a:t>é od schválení Programového dokumentu ze strany EK</a:t>
            </a:r>
          </a:p>
          <a:p>
            <a:pPr marL="285750" indent="-285750">
              <a:lnSpc>
                <a:spcPct val="90000"/>
              </a:lnSpc>
              <a:buFont typeface="Arial" panose="020B0604020202020204" pitchFamily="34" charset="0"/>
              <a:buChar char="•"/>
            </a:pPr>
            <a:r>
              <a:rPr lang="cs-CZ" dirty="0">
                <a:solidFill>
                  <a:schemeClr val="bg1"/>
                </a:solidFill>
              </a:rPr>
              <a:t>Po schválení hodnotících kritérií 1. Monitorovacím výborem IROP budou vyhlášeny první výzvy</a:t>
            </a:r>
          </a:p>
          <a:p>
            <a:pPr>
              <a:lnSpc>
                <a:spcPct val="90000"/>
              </a:lnSpc>
            </a:pPr>
            <a:endParaRPr lang="cs-CZ" dirty="0">
              <a:solidFill>
                <a:schemeClr val="bg1"/>
              </a:solidFill>
            </a:endParaRPr>
          </a:p>
          <a:p>
            <a:pPr marL="285750" indent="-285750">
              <a:lnSpc>
                <a:spcPct val="90000"/>
              </a:lnSpc>
              <a:buFont typeface="Arial" panose="020B0604020202020204" pitchFamily="34" charset="0"/>
              <a:buChar char="•"/>
            </a:pPr>
            <a:r>
              <a:rPr lang="cs-CZ" dirty="0">
                <a:solidFill>
                  <a:schemeClr val="bg1"/>
                </a:solidFill>
                <a:latin typeface="Arial" panose="020B0604020202020204" pitchFamily="34" charset="0"/>
                <a:cs typeface="Arial" panose="020B0604020202020204" pitchFamily="34" charset="0"/>
              </a:rPr>
              <a:t>Předpoklad vyhlášení prvních výzev - červen </a:t>
            </a:r>
            <a:r>
              <a:rPr lang="cs-CZ" dirty="0">
                <a:solidFill>
                  <a:schemeClr val="bg1"/>
                </a:solidFill>
              </a:rPr>
              <a:t>2022</a:t>
            </a:r>
          </a:p>
          <a:p>
            <a:pPr>
              <a:lnSpc>
                <a:spcPct val="90000"/>
              </a:lnSpc>
            </a:pPr>
            <a:endParaRPr lang="cs-CZ" dirty="0">
              <a:solidFill>
                <a:schemeClr val="bg1"/>
              </a:solidFill>
            </a:endParaRPr>
          </a:p>
          <a:p>
            <a:pPr marL="285750" indent="-285750">
              <a:lnSpc>
                <a:spcPct val="90000"/>
              </a:lnSpc>
              <a:buFont typeface="Arial" panose="020B0604020202020204" pitchFamily="34" charset="0"/>
              <a:buChar char="•"/>
            </a:pPr>
            <a:r>
              <a:rPr lang="cs-CZ" dirty="0">
                <a:solidFill>
                  <a:schemeClr val="bg1"/>
                </a:solidFill>
                <a:latin typeface="Arial" panose="020B0604020202020204" pitchFamily="34" charset="0"/>
                <a:cs typeface="Arial" panose="020B0604020202020204" pitchFamily="34" charset="0"/>
              </a:rPr>
              <a:t>1. vlna výzev (do podzimu 2022) nejspíše v tomto pořadí:</a:t>
            </a:r>
          </a:p>
          <a:p>
            <a:pPr marL="742950" lvl="1" indent="-285750">
              <a:lnSpc>
                <a:spcPct val="90000"/>
              </a:lnSpc>
              <a:buFont typeface="Arial" panose="020B0604020202020204" pitchFamily="34" charset="0"/>
              <a:buChar char="•"/>
            </a:pPr>
            <a:r>
              <a:rPr lang="cs-CZ" dirty="0">
                <a:solidFill>
                  <a:schemeClr val="bg1"/>
                </a:solidFill>
                <a:latin typeface="Arial" panose="020B0604020202020204" pitchFamily="34" charset="0"/>
                <a:cs typeface="Arial" panose="020B0604020202020204" pitchFamily="34" charset="0"/>
              </a:rPr>
              <a:t>silnice, kybernetická bezpečnost, knihovny, MŠ, vozidla, sociální služby, IZS-ZZS, muzea, ZŠ, </a:t>
            </a:r>
            <a:r>
              <a:rPr lang="cs-CZ" dirty="0" err="1">
                <a:solidFill>
                  <a:schemeClr val="bg1"/>
                </a:solidFill>
                <a:latin typeface="Arial" panose="020B0604020202020204" pitchFamily="34" charset="0"/>
                <a:cs typeface="Arial" panose="020B0604020202020204" pitchFamily="34" charset="0"/>
              </a:rPr>
              <a:t>cyklodoprava</a:t>
            </a:r>
            <a:r>
              <a:rPr lang="cs-CZ" dirty="0">
                <a:solidFill>
                  <a:schemeClr val="bg1"/>
                </a:solidFill>
                <a:latin typeface="Arial" panose="020B0604020202020204" pitchFamily="34" charset="0"/>
                <a:cs typeface="Arial" panose="020B0604020202020204" pitchFamily="34" charset="0"/>
              </a:rPr>
              <a:t>, eGovernment, SŠ, psychiatrie, bezpečnost dopravy, IZS-MV, další vzdělávání</a:t>
            </a:r>
          </a:p>
          <a:p>
            <a:pPr marL="285750" indent="-285750">
              <a:lnSpc>
                <a:spcPct val="90000"/>
              </a:lnSpc>
              <a:buFont typeface="Arial" panose="020B0604020202020204" pitchFamily="34" charset="0"/>
              <a:buChar char="•"/>
            </a:pPr>
            <a:r>
              <a:rPr lang="cs-CZ" dirty="0">
                <a:solidFill>
                  <a:schemeClr val="bg1"/>
                </a:solidFill>
              </a:rPr>
              <a:t>2. vlna výzev (zima 2022):</a:t>
            </a:r>
          </a:p>
          <a:p>
            <a:pPr marL="742950" lvl="1" indent="-285750">
              <a:lnSpc>
                <a:spcPct val="90000"/>
              </a:lnSpc>
              <a:buFont typeface="Arial" panose="020B0604020202020204" pitchFamily="34" charset="0"/>
              <a:buChar char="•"/>
            </a:pPr>
            <a:r>
              <a:rPr lang="cs-CZ" dirty="0">
                <a:solidFill>
                  <a:schemeClr val="bg1"/>
                </a:solidFill>
              </a:rPr>
              <a:t>následná péče, sociální bydlení, paliativní péče, telematika, </a:t>
            </a:r>
            <a:r>
              <a:rPr lang="cs-CZ" dirty="0" err="1">
                <a:solidFill>
                  <a:schemeClr val="bg1"/>
                </a:solidFill>
              </a:rPr>
              <a:t>eHealth</a:t>
            </a:r>
            <a:r>
              <a:rPr lang="cs-CZ" dirty="0">
                <a:solidFill>
                  <a:schemeClr val="bg1"/>
                </a:solidFill>
              </a:rPr>
              <a:t>, speciální vzdělávání, terminály, DI sociálních služeb, neveřejné sítě</a:t>
            </a:r>
          </a:p>
          <a:p>
            <a:pPr marL="285750" indent="-285750">
              <a:lnSpc>
                <a:spcPct val="90000"/>
              </a:lnSpc>
              <a:buFont typeface="Arial" panose="020B0604020202020204" pitchFamily="34" charset="0"/>
              <a:buChar char="•"/>
            </a:pPr>
            <a:r>
              <a:rPr lang="cs-CZ" dirty="0">
                <a:solidFill>
                  <a:schemeClr val="bg1"/>
                </a:solidFill>
                <a:latin typeface="Arial" panose="020B0604020202020204" pitchFamily="34" charset="0"/>
                <a:cs typeface="Arial" panose="020B0604020202020204" pitchFamily="34" charset="0"/>
              </a:rPr>
              <a:t>3. vlna výzev (pravděpodobně až 2023):</a:t>
            </a:r>
          </a:p>
          <a:p>
            <a:pPr marL="742950" lvl="1" indent="-285750">
              <a:lnSpc>
                <a:spcPct val="90000"/>
              </a:lnSpc>
              <a:buFont typeface="Arial" panose="020B0604020202020204" pitchFamily="34" charset="0"/>
              <a:buChar char="•"/>
            </a:pPr>
            <a:r>
              <a:rPr lang="cs-CZ" dirty="0">
                <a:solidFill>
                  <a:schemeClr val="bg1"/>
                </a:solidFill>
                <a:latin typeface="Arial" panose="020B0604020202020204" pitchFamily="34" charset="0"/>
                <a:cs typeface="Arial" panose="020B0604020202020204" pitchFamily="34" charset="0"/>
              </a:rPr>
              <a:t>veřejná prostranství, plnicí a dobíjecí stanice, cestovní ruch, standardizace ÚP, infekční kliniky, onkologická péče, urgentní příjmy</a:t>
            </a:r>
          </a:p>
          <a:p>
            <a:pPr>
              <a:lnSpc>
                <a:spcPct val="90000"/>
              </a:lnSpc>
            </a:pPr>
            <a:endParaRPr lang="cs-CZ" dirty="0">
              <a:solidFill>
                <a:schemeClr val="bg1"/>
              </a:solidFill>
              <a:latin typeface="Arial" panose="020B0604020202020204" pitchFamily="34" charset="0"/>
              <a:cs typeface="Arial" panose="020B0604020202020204" pitchFamily="34" charset="0"/>
            </a:endParaRPr>
          </a:p>
          <a:p>
            <a:pPr marL="0" indent="0" algn="ctr">
              <a:lnSpc>
                <a:spcPct val="90000"/>
              </a:lnSpc>
              <a:buNone/>
            </a:pPr>
            <a:r>
              <a:rPr lang="cs-CZ" b="1" dirty="0">
                <a:solidFill>
                  <a:schemeClr val="bg1"/>
                </a:solidFill>
              </a:rPr>
              <a:t>Integrované výzvy budou vyhlášeny vždy po individuálních výzvách</a:t>
            </a:r>
            <a:endParaRPr lang="cs-CZ"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539004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662956" cy="584775"/>
          </a:xfrm>
          <a:prstGeom prst="rect">
            <a:avLst/>
          </a:prstGeom>
          <a:noFill/>
        </p:spPr>
        <p:txBody>
          <a:bodyPr wrap="square">
            <a:spAutoFit/>
          </a:bodyPr>
          <a:lstStyle/>
          <a:p>
            <a:pPr algn="ctr"/>
            <a:r>
              <a:rPr kumimoji="0" lang="cs-CZ" sz="3200" b="1" i="0" u="none" strike="noStrike" kern="0" cap="none" spc="0" normalizeH="0" baseline="0" noProof="0" dirty="0">
                <a:ln>
                  <a:noFill/>
                </a:ln>
                <a:solidFill>
                  <a:schemeClr val="bg1"/>
                </a:solidFill>
                <a:effectLst/>
                <a:uLnTx/>
                <a:uFillTx/>
                <a:latin typeface="Arial"/>
                <a:ea typeface="+mn-ea"/>
                <a:cs typeface="Arial"/>
                <a:sym typeface="Arial"/>
              </a:rPr>
              <a:t>Doporučení</a:t>
            </a:r>
            <a:endParaRPr lang="cs-CZ" dirty="0">
              <a:solidFill>
                <a:schemeClr val="bg1"/>
              </a:solidFill>
            </a:endParaRPr>
          </a:p>
        </p:txBody>
      </p:sp>
      <p:sp>
        <p:nvSpPr>
          <p:cNvPr id="8" name="TextovéPole 7">
            <a:extLst>
              <a:ext uri="{FF2B5EF4-FFF2-40B4-BE49-F238E27FC236}">
                <a16:creationId xmlns:a16="http://schemas.microsoft.com/office/drawing/2014/main" id="{6A9421F5-A286-49C4-A1BB-7BEC5479D49C}"/>
              </a:ext>
            </a:extLst>
          </p:cNvPr>
          <p:cNvSpPr txBox="1"/>
          <p:nvPr/>
        </p:nvSpPr>
        <p:spPr>
          <a:xfrm>
            <a:off x="3464653" y="2147455"/>
            <a:ext cx="4572000" cy="2701509"/>
          </a:xfrm>
          <a:prstGeom prst="rect">
            <a:avLst/>
          </a:prstGeom>
          <a:noFill/>
        </p:spPr>
        <p:txBody>
          <a:bodyPr wrap="square">
            <a:spAutoFit/>
          </a:bodyPr>
          <a:lstStyle/>
          <a:p>
            <a:pPr marL="0" marR="0" lvl="1" indent="0" algn="l" defTabSz="914400" rtl="0" eaLnBrk="1" fontAlgn="auto" latinLnBrk="0" hangingPunct="1">
              <a:lnSpc>
                <a:spcPct val="250000"/>
              </a:lnSpc>
              <a:spcBef>
                <a:spcPts val="0"/>
              </a:spcBef>
              <a:spcAft>
                <a:spcPts val="0"/>
              </a:spcAft>
              <a:buClr>
                <a:srgbClr val="1D70B8"/>
              </a:buClr>
              <a:buSzTx/>
              <a:buFont typeface="Arial"/>
              <a:buNone/>
              <a:tabLst/>
              <a:defRPr/>
            </a:pPr>
            <a:r>
              <a:rPr kumimoji="0" lang="cs-CZ"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INSPIROVAT SE</a:t>
            </a:r>
          </a:p>
          <a:p>
            <a:pPr marL="0" marR="0" lvl="1" indent="0" algn="l" defTabSz="914400" rtl="0" eaLnBrk="1" fontAlgn="auto" latinLnBrk="0" hangingPunct="1">
              <a:lnSpc>
                <a:spcPct val="250000"/>
              </a:lnSpc>
              <a:spcBef>
                <a:spcPts val="0"/>
              </a:spcBef>
              <a:spcAft>
                <a:spcPts val="0"/>
              </a:spcAft>
              <a:buClr>
                <a:srgbClr val="1D70B8"/>
              </a:buClr>
              <a:buSzTx/>
              <a:buFont typeface="Arial"/>
              <a:buNone/>
              <a:tabLst/>
              <a:defRPr/>
            </a:pPr>
            <a:r>
              <a:rPr kumimoji="0" lang="cs-CZ"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KONZULTOVAT</a:t>
            </a:r>
          </a:p>
          <a:p>
            <a:pPr marL="0" marR="0" lvl="1" indent="0" algn="l" defTabSz="914400" rtl="0" eaLnBrk="1" fontAlgn="auto" latinLnBrk="0" hangingPunct="1">
              <a:lnSpc>
                <a:spcPct val="250000"/>
              </a:lnSpc>
              <a:spcBef>
                <a:spcPts val="0"/>
              </a:spcBef>
              <a:spcAft>
                <a:spcPts val="0"/>
              </a:spcAft>
              <a:buClr>
                <a:srgbClr val="1D70B8"/>
              </a:buClr>
              <a:buSzTx/>
              <a:buFont typeface="Arial"/>
              <a:buNone/>
              <a:tabLst/>
              <a:defRPr/>
            </a:pPr>
            <a:r>
              <a:rPr kumimoji="0" lang="cs-CZ"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NEČEKAT</a:t>
            </a:r>
          </a:p>
        </p:txBody>
      </p:sp>
      <p:pic>
        <p:nvPicPr>
          <p:cNvPr id="9" name="Grafický objekt 8" descr="Skupinová pracovní debata">
            <a:extLst>
              <a:ext uri="{FF2B5EF4-FFF2-40B4-BE49-F238E27FC236}">
                <a16:creationId xmlns:a16="http://schemas.microsoft.com/office/drawing/2014/main" id="{1A3FED60-1043-4141-A4DF-C48ABCEFC1C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47439" y="2363703"/>
            <a:ext cx="817213" cy="817213"/>
          </a:xfrm>
          <a:prstGeom prst="rect">
            <a:avLst/>
          </a:prstGeom>
        </p:spPr>
      </p:pic>
      <p:pic>
        <p:nvPicPr>
          <p:cNvPr id="10" name="Grafický objekt 9" descr="Chat">
            <a:extLst>
              <a:ext uri="{FF2B5EF4-FFF2-40B4-BE49-F238E27FC236}">
                <a16:creationId xmlns:a16="http://schemas.microsoft.com/office/drawing/2014/main" id="{963DF2E5-6076-4080-851D-BBBC57AA9C8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03474" y="3413464"/>
            <a:ext cx="647615" cy="647615"/>
          </a:xfrm>
          <a:prstGeom prst="rect">
            <a:avLst/>
          </a:prstGeom>
        </p:spPr>
      </p:pic>
      <p:pic>
        <p:nvPicPr>
          <p:cNvPr id="11" name="Grafický objekt 10" descr="Běh">
            <a:extLst>
              <a:ext uri="{FF2B5EF4-FFF2-40B4-BE49-F238E27FC236}">
                <a16:creationId xmlns:a16="http://schemas.microsoft.com/office/drawing/2014/main" id="{39A96B5D-4CB4-4EB9-A83F-9534C64F89A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32239" y="4293627"/>
            <a:ext cx="647615" cy="647615"/>
          </a:xfrm>
          <a:prstGeom prst="rect">
            <a:avLst/>
          </a:prstGeom>
        </p:spPr>
      </p:pic>
    </p:spTree>
    <p:extLst>
      <p:ext uri="{BB962C8B-B14F-4D97-AF65-F5344CB8AC3E}">
        <p14:creationId xmlns:p14="http://schemas.microsoft.com/office/powerpoint/2010/main" val="227782493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6A9421F5-A286-49C4-A1BB-7BEC5479D49C}"/>
              </a:ext>
            </a:extLst>
          </p:cNvPr>
          <p:cNvSpPr txBox="1"/>
          <p:nvPr/>
        </p:nvSpPr>
        <p:spPr>
          <a:xfrm>
            <a:off x="3691156" y="2013231"/>
            <a:ext cx="4572000" cy="993349"/>
          </a:xfrm>
          <a:prstGeom prst="rect">
            <a:avLst/>
          </a:prstGeom>
          <a:noFill/>
        </p:spPr>
        <p:txBody>
          <a:bodyPr wrap="square">
            <a:spAutoFit/>
          </a:bodyPr>
          <a:lstStyle/>
          <a:p>
            <a:pPr marL="0" marR="0" lvl="1" indent="0" algn="l" defTabSz="914400" rtl="0" eaLnBrk="1" fontAlgn="auto" latinLnBrk="0" hangingPunct="1">
              <a:lnSpc>
                <a:spcPct val="300000"/>
              </a:lnSpc>
              <a:spcBef>
                <a:spcPts val="0"/>
              </a:spcBef>
              <a:spcAft>
                <a:spcPts val="0"/>
              </a:spcAft>
              <a:buClr>
                <a:srgbClr val="1D70B8"/>
              </a:buClr>
              <a:buSzTx/>
              <a:buFont typeface="Arial"/>
              <a:buNone/>
              <a:tabLst/>
              <a:defRPr/>
            </a:pPr>
            <a:r>
              <a:rPr kumimoji="0" lang="cs-CZ"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hlinkClick r:id="rId2">
                  <a:extLst>
                    <a:ext uri="{A12FA001-AC4F-418D-AE19-62706E023703}">
                      <ahyp:hlinkClr xmlns:ahyp="http://schemas.microsoft.com/office/drawing/2018/hyperlinkcolor" val="tx"/>
                    </a:ext>
                  </a:extLst>
                </a:hlinkClick>
              </a:rPr>
              <a:t>www.irop.mmr.cz</a:t>
            </a:r>
            <a:endParaRPr kumimoji="0" lang="cs-CZ"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endParaRPr>
          </a:p>
        </p:txBody>
      </p:sp>
      <p:sp>
        <p:nvSpPr>
          <p:cNvPr id="12" name="TextovéPole 11">
            <a:extLst>
              <a:ext uri="{FF2B5EF4-FFF2-40B4-BE49-F238E27FC236}">
                <a16:creationId xmlns:a16="http://schemas.microsoft.com/office/drawing/2014/main" id="{93D632FF-1EE0-44FB-A0CC-2C8B3C695014}"/>
              </a:ext>
            </a:extLst>
          </p:cNvPr>
          <p:cNvSpPr txBox="1"/>
          <p:nvPr/>
        </p:nvSpPr>
        <p:spPr>
          <a:xfrm>
            <a:off x="1248489" y="557841"/>
            <a:ext cx="6913372" cy="584775"/>
          </a:xfrm>
          <a:prstGeom prst="rect">
            <a:avLst/>
          </a:prstGeom>
          <a:noFill/>
        </p:spPr>
        <p:txBody>
          <a:bodyPr wrap="square" rtlCol="0">
            <a:spAutoFit/>
          </a:bodyPr>
          <a:lstStyle/>
          <a:p>
            <a:pPr algn="ctr"/>
            <a:r>
              <a:rPr lang="cs-CZ" sz="3200" b="1" dirty="0">
                <a:solidFill>
                  <a:schemeClr val="bg1"/>
                </a:solidFill>
                <a:latin typeface="Arial" panose="020B0604020202020204" pitchFamily="34" charset="0"/>
                <a:cs typeface="Arial" panose="020B0604020202020204" pitchFamily="34" charset="0"/>
              </a:rPr>
              <a:t>Informace o IROP 2021 - 2027</a:t>
            </a:r>
          </a:p>
        </p:txBody>
      </p:sp>
      <p:pic>
        <p:nvPicPr>
          <p:cNvPr id="13" name="Grafický objekt 12" descr="Internet">
            <a:extLst>
              <a:ext uri="{FF2B5EF4-FFF2-40B4-BE49-F238E27FC236}">
                <a16:creationId xmlns:a16="http://schemas.microsoft.com/office/drawing/2014/main" id="{248CD4F9-4D0A-4DD6-8E8F-B37F9488ADB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27128" y="2438806"/>
            <a:ext cx="723961" cy="723961"/>
          </a:xfrm>
          <a:prstGeom prst="rect">
            <a:avLst/>
          </a:prstGeom>
        </p:spPr>
      </p:pic>
      <p:pic>
        <p:nvPicPr>
          <p:cNvPr id="6" name="Grafický objekt 5" descr="Internet">
            <a:extLst>
              <a:ext uri="{FF2B5EF4-FFF2-40B4-BE49-F238E27FC236}">
                <a16:creationId xmlns:a16="http://schemas.microsoft.com/office/drawing/2014/main" id="{B0ADE7F6-495B-4479-B847-1282A9DA2F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27127" y="3577749"/>
            <a:ext cx="723961" cy="723961"/>
          </a:xfrm>
          <a:prstGeom prst="rect">
            <a:avLst/>
          </a:prstGeom>
        </p:spPr>
      </p:pic>
      <p:sp>
        <p:nvSpPr>
          <p:cNvPr id="11" name="TextovéPole 10">
            <a:extLst>
              <a:ext uri="{FF2B5EF4-FFF2-40B4-BE49-F238E27FC236}">
                <a16:creationId xmlns:a16="http://schemas.microsoft.com/office/drawing/2014/main" id="{41B4550C-A2B0-43AB-B2D6-3EF9F1D69FD5}"/>
              </a:ext>
            </a:extLst>
          </p:cNvPr>
          <p:cNvSpPr txBox="1"/>
          <p:nvPr/>
        </p:nvSpPr>
        <p:spPr>
          <a:xfrm>
            <a:off x="3691156" y="3081074"/>
            <a:ext cx="3091343" cy="993349"/>
          </a:xfrm>
          <a:prstGeom prst="rect">
            <a:avLst/>
          </a:prstGeom>
          <a:noFill/>
        </p:spPr>
        <p:txBody>
          <a:bodyPr wrap="square">
            <a:spAutoFit/>
          </a:bodyPr>
          <a:lstStyle/>
          <a:p>
            <a:pPr marL="0" marR="0" lvl="1" indent="0" algn="l" defTabSz="914400" rtl="0" eaLnBrk="1" fontAlgn="auto" latinLnBrk="0" hangingPunct="1">
              <a:lnSpc>
                <a:spcPct val="300000"/>
              </a:lnSpc>
              <a:spcBef>
                <a:spcPts val="0"/>
              </a:spcBef>
              <a:spcAft>
                <a:spcPts val="0"/>
              </a:spcAft>
              <a:buClr>
                <a:srgbClr val="1D70B8"/>
              </a:buClr>
              <a:buSzTx/>
              <a:buFont typeface="Arial"/>
              <a:buNone/>
              <a:tabLst/>
              <a:defRPr/>
            </a:pPr>
            <a:r>
              <a:rPr kumimoji="0" lang="cs-CZ"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hlinkClick r:id="rId2">
                  <a:extLst>
                    <a:ext uri="{A12FA001-AC4F-418D-AE19-62706E023703}">
                      <ahyp:hlinkClr xmlns:ahyp="http://schemas.microsoft.com/office/drawing/2018/hyperlinkcolor" val="tx"/>
                    </a:ext>
                  </a:extLst>
                </a:hlinkClick>
              </a:rPr>
              <a:t>www.crr.cz</a:t>
            </a:r>
            <a:endParaRPr kumimoji="0" lang="cs-CZ"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88908374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dirty="0">
                <a:solidFill>
                  <a:schemeClr val="bg1"/>
                </a:solidFill>
                <a:latin typeface="Arial" panose="020B0604020202020204" pitchFamily="34" charset="0"/>
                <a:cs typeface="Arial" panose="020B0604020202020204" pitchFamily="34" charset="0"/>
              </a:rPr>
              <a:t>Konzultační servis CRR </a:t>
            </a: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895350" y="4752975"/>
            <a:ext cx="6408504" cy="542925"/>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dirty="0">
                <a:solidFill>
                  <a:schemeClr val="bg1"/>
                </a:solidFill>
              </a:rPr>
              <a:t>Ing. Jakub Řezníček</a:t>
            </a:r>
            <a:endParaRPr lang="en-US" dirty="0">
              <a:solidFill>
                <a:schemeClr val="bg1"/>
              </a:solidFill>
            </a:endParaRPr>
          </a:p>
        </p:txBody>
      </p:sp>
    </p:spTree>
    <p:extLst>
      <p:ext uri="{BB962C8B-B14F-4D97-AF65-F5344CB8AC3E}">
        <p14:creationId xmlns:p14="http://schemas.microsoft.com/office/powerpoint/2010/main" val="53352549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lang="cs-CZ" sz="3200" b="1" i="0" dirty="0">
                <a:solidFill>
                  <a:schemeClr val="bg1"/>
                </a:solidFill>
                <a:effectLst/>
                <a:latin typeface="Arial" panose="020B0604020202020204" pitchFamily="34" charset="0"/>
              </a:rPr>
              <a:t>Konzultační servis IROP</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1312517"/>
            <a:ext cx="8012179" cy="4031873"/>
          </a:xfrm>
          <a:prstGeom prst="rect">
            <a:avLst/>
          </a:prstGeom>
          <a:noFill/>
        </p:spPr>
        <p:txBody>
          <a:bodyPr wrap="square">
            <a:spAutoFit/>
          </a:bodyPr>
          <a:lstStyle/>
          <a:p>
            <a:pPr marL="285750" indent="-285750" algn="just" rtl="0" fontAlgn="base">
              <a:lnSpc>
                <a:spcPct val="1500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Služba určená pro zjednodušení komunikace při řešení dotazů před podáním žádosti o podporu v rámci IROP </a:t>
            </a:r>
            <a:r>
              <a:rPr lang="cs-CZ" sz="1600" dirty="0">
                <a:solidFill>
                  <a:schemeClr val="bg1"/>
                </a:solidFill>
                <a:latin typeface="Arial" panose="020B0604020202020204" pitchFamily="34" charset="0"/>
              </a:rPr>
              <a:t>2021–2027</a:t>
            </a:r>
            <a:r>
              <a:rPr lang="cs-CZ" sz="1600" b="0" i="0" u="none" strike="noStrike" dirty="0">
                <a:solidFill>
                  <a:schemeClr val="bg1"/>
                </a:solidFill>
                <a:effectLst/>
                <a:latin typeface="Arial" panose="020B0604020202020204" pitchFamily="34" charset="0"/>
              </a:rPr>
              <a:t>(aktivně se využívá již u REACT-EU</a:t>
            </a:r>
            <a:r>
              <a:rPr lang="cs-CZ" sz="1600" dirty="0">
                <a:solidFill>
                  <a:schemeClr val="bg1"/>
                </a:solidFill>
                <a:latin typeface="Arial" panose="020B0604020202020204" pitchFamily="34" charset="0"/>
              </a:rPr>
              <a:t>).</a:t>
            </a:r>
            <a:r>
              <a:rPr lang="en-US" sz="1600" dirty="0">
                <a:solidFill>
                  <a:schemeClr val="bg1"/>
                </a:solidFill>
                <a:latin typeface="Arial" panose="020B0604020202020204" pitchFamily="34" charset="0"/>
              </a:rPr>
              <a:t>​ </a:t>
            </a:r>
            <a:endParaRPr lang="en-US" sz="1600" b="0" i="0" dirty="0">
              <a:solidFill>
                <a:schemeClr val="bg1"/>
              </a:solidFill>
              <a:effectLst/>
              <a:latin typeface="Arial" panose="020B0604020202020204" pitchFamily="34" charset="0"/>
            </a:endParaRPr>
          </a:p>
          <a:p>
            <a:pPr marL="285750" indent="-285750" algn="just" rtl="0" fontAlgn="base">
              <a:lnSpc>
                <a:spcPct val="1500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Přehled všech dotazů </a:t>
            </a:r>
            <a:r>
              <a:rPr lang="cs-CZ" sz="1600" dirty="0">
                <a:solidFill>
                  <a:schemeClr val="bg1"/>
                </a:solidFill>
                <a:latin typeface="Arial" panose="020B0604020202020204" pitchFamily="34" charset="0"/>
              </a:rPr>
              <a:t>a</a:t>
            </a:r>
            <a:r>
              <a:rPr lang="cs-CZ" sz="1600" b="0" i="0" u="none" strike="noStrike" dirty="0">
                <a:solidFill>
                  <a:schemeClr val="bg1"/>
                </a:solidFill>
                <a:effectLst/>
                <a:latin typeface="Arial" panose="020B0604020202020204" pitchFamily="34" charset="0"/>
              </a:rPr>
              <a:t> odpovědí na jednom místě</a:t>
            </a:r>
            <a:r>
              <a:rPr lang="cs-CZ" sz="1600" dirty="0">
                <a:solidFill>
                  <a:schemeClr val="bg1"/>
                </a:solidFill>
                <a:latin typeface="Arial" panose="020B0604020202020204" pitchFamily="34" charset="0"/>
              </a:rPr>
              <a:t>.</a:t>
            </a:r>
            <a:r>
              <a:rPr lang="en-US" sz="1600" dirty="0">
                <a:solidFill>
                  <a:schemeClr val="bg1"/>
                </a:solidFill>
                <a:latin typeface="Arial" panose="020B0604020202020204" pitchFamily="34" charset="0"/>
              </a:rPr>
              <a:t>​</a:t>
            </a:r>
            <a:endParaRPr lang="en-US" sz="1600" b="0" i="0" dirty="0">
              <a:solidFill>
                <a:schemeClr val="bg1"/>
              </a:solidFill>
              <a:effectLst/>
              <a:latin typeface="Arial" panose="020B0604020202020204" pitchFamily="34" charset="0"/>
            </a:endParaRPr>
          </a:p>
          <a:p>
            <a:pPr marL="285750" indent="-285750" algn="just" rtl="0" fontAlgn="base">
              <a:lnSpc>
                <a:spcPct val="1500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Přehled nejčastěji kladených dotazů a odpovědí</a:t>
            </a:r>
            <a:r>
              <a:rPr lang="cs-CZ" sz="1600" dirty="0">
                <a:solidFill>
                  <a:schemeClr val="bg1"/>
                </a:solidFill>
                <a:latin typeface="Arial" panose="020B0604020202020204" pitchFamily="34" charset="0"/>
              </a:rPr>
              <a:t>.</a:t>
            </a:r>
            <a:r>
              <a:rPr lang="en-US" sz="1600" dirty="0">
                <a:solidFill>
                  <a:schemeClr val="bg1"/>
                </a:solidFill>
                <a:latin typeface="Arial" panose="020B0604020202020204" pitchFamily="34" charset="0"/>
              </a:rPr>
              <a:t>​</a:t>
            </a:r>
            <a:endParaRPr lang="en-US" sz="1600" b="0" i="0" dirty="0">
              <a:solidFill>
                <a:schemeClr val="bg1"/>
              </a:solidFill>
              <a:effectLst/>
              <a:latin typeface="Arial" panose="020B0604020202020204" pitchFamily="34" charset="0"/>
            </a:endParaRPr>
          </a:p>
          <a:p>
            <a:pPr marL="285750" indent="-285750" algn="just" rtl="0" fontAlgn="base">
              <a:lnSpc>
                <a:spcPct val="1500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Dostupný přes webové rozhraní </a:t>
            </a:r>
            <a:r>
              <a:rPr lang="cs-CZ" sz="1600" b="0" i="0" u="sng" strike="noStrike" dirty="0">
                <a:solidFill>
                  <a:schemeClr val="bg1"/>
                </a:solidFill>
                <a:effectLst/>
                <a:latin typeface="Arial" panose="020B0604020202020204" pitchFamily="34" charset="0"/>
                <a:hlinkClick r:id="rId2">
                  <a:extLst>
                    <a:ext uri="{A12FA001-AC4F-418D-AE19-62706E023703}">
                      <ahyp:hlinkClr xmlns:ahyp="http://schemas.microsoft.com/office/drawing/2018/hyperlinkcolor" val="tx"/>
                    </a:ext>
                  </a:extLst>
                </a:hlinkClick>
              </a:rPr>
              <a:t>https://ks.crr.cz/</a:t>
            </a:r>
            <a:r>
              <a:rPr lang="cs-CZ" sz="1600" b="0" i="0" dirty="0">
                <a:solidFill>
                  <a:schemeClr val="bg1"/>
                </a:solidFill>
                <a:effectLst/>
                <a:latin typeface="Arial" panose="020B0604020202020204" pitchFamily="34" charset="0"/>
              </a:rPr>
              <a:t>​</a:t>
            </a:r>
          </a:p>
          <a:p>
            <a:pPr marL="285750" indent="-285750" algn="just" rtl="0" fontAlgn="base">
              <a:lnSpc>
                <a:spcPct val="1500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Pro řešení konkrétních dotazů je třeba provedení registrace tazatele</a:t>
            </a:r>
            <a:r>
              <a:rPr lang="cs-CZ" sz="1600" dirty="0">
                <a:solidFill>
                  <a:schemeClr val="bg1"/>
                </a:solidFill>
                <a:latin typeface="Arial" panose="020B0604020202020204" pitchFamily="34" charset="0"/>
              </a:rPr>
              <a:t>.</a:t>
            </a:r>
            <a:r>
              <a:rPr lang="en-US" sz="1600" dirty="0">
                <a:solidFill>
                  <a:schemeClr val="bg1"/>
                </a:solidFill>
                <a:latin typeface="Arial" panose="020B0604020202020204" pitchFamily="34" charset="0"/>
              </a:rPr>
              <a:t>​</a:t>
            </a:r>
            <a:endParaRPr lang="en-US" sz="1600" b="0" i="0" dirty="0">
              <a:solidFill>
                <a:schemeClr val="bg1"/>
              </a:solidFill>
              <a:effectLst/>
              <a:latin typeface="Arial" panose="020B0604020202020204" pitchFamily="34" charset="0"/>
            </a:endParaRPr>
          </a:p>
          <a:p>
            <a:pPr marL="285750" indent="-285750" rtl="0" fontAlgn="base">
              <a:lnSpc>
                <a:spcPct val="1500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Po založení účtu tazatele a jeho validaci </a:t>
            </a:r>
            <a:r>
              <a:rPr lang="en-US" sz="1600" b="0" i="0" dirty="0">
                <a:solidFill>
                  <a:schemeClr val="bg1"/>
                </a:solidFill>
                <a:effectLst/>
                <a:latin typeface="Arial" panose="020B0604020202020204" pitchFamily="34" charset="0"/>
              </a:rPr>
              <a:t>​</a:t>
            </a:r>
            <a:r>
              <a:rPr lang="cs-CZ" sz="1600" b="0" i="0" u="none" strike="noStrike" dirty="0">
                <a:solidFill>
                  <a:schemeClr val="bg1"/>
                </a:solidFill>
                <a:effectLst/>
                <a:latin typeface="Arial" panose="020B0604020202020204" pitchFamily="34" charset="0"/>
              </a:rPr>
              <a:t>skrze mailovou adresu je možné zakládat </a:t>
            </a:r>
            <a:r>
              <a:rPr lang="en-US" sz="1600" b="0" i="0" dirty="0">
                <a:solidFill>
                  <a:schemeClr val="bg1"/>
                </a:solidFill>
                <a:effectLst/>
                <a:latin typeface="Arial" panose="020B0604020202020204" pitchFamily="34" charset="0"/>
              </a:rPr>
              <a:t>​</a:t>
            </a:r>
            <a:r>
              <a:rPr lang="cs-CZ" sz="1600" b="0" i="0" u="none" strike="noStrike" dirty="0">
                <a:solidFill>
                  <a:schemeClr val="bg1"/>
                </a:solidFill>
                <a:effectLst/>
                <a:latin typeface="Arial" panose="020B0604020202020204" pitchFamily="34" charset="0"/>
              </a:rPr>
              <a:t>nové dotazy, které jsou dle zadaných parametrů přiřazovány specialistům </a:t>
            </a:r>
            <a:r>
              <a:rPr lang="en-US" sz="1600" b="0" i="0" dirty="0">
                <a:solidFill>
                  <a:schemeClr val="bg1"/>
                </a:solidFill>
                <a:effectLst/>
                <a:latin typeface="Arial" panose="020B0604020202020204" pitchFamily="34" charset="0"/>
              </a:rPr>
              <a:t>​</a:t>
            </a:r>
            <a:r>
              <a:rPr lang="cs-CZ" sz="1600" b="0" i="0" u="none" strike="noStrike" dirty="0">
                <a:solidFill>
                  <a:schemeClr val="bg1"/>
                </a:solidFill>
                <a:effectLst/>
                <a:latin typeface="Arial" panose="020B0604020202020204" pitchFamily="34" charset="0"/>
              </a:rPr>
              <a:t>Centra pro regionální rozvoj České republiky, </a:t>
            </a:r>
            <a:r>
              <a:rPr lang="en-US" sz="1600" b="0" i="0" dirty="0">
                <a:solidFill>
                  <a:schemeClr val="bg1"/>
                </a:solidFill>
                <a:effectLst/>
                <a:latin typeface="Arial" panose="020B0604020202020204" pitchFamily="34" charset="0"/>
              </a:rPr>
              <a:t>​</a:t>
            </a:r>
            <a:r>
              <a:rPr lang="cs-CZ" sz="1600" b="0" i="0" u="none" strike="noStrike" dirty="0">
                <a:solidFill>
                  <a:schemeClr val="bg1"/>
                </a:solidFill>
                <a:effectLst/>
                <a:latin typeface="Arial" panose="020B0604020202020204" pitchFamily="34" charset="0"/>
              </a:rPr>
              <a:t>kteří zajišťují odpovědi</a:t>
            </a:r>
            <a:r>
              <a:rPr lang="cs-CZ" sz="1600" dirty="0">
                <a:solidFill>
                  <a:schemeClr val="bg1"/>
                </a:solidFill>
                <a:latin typeface="Arial" panose="020B0604020202020204" pitchFamily="34" charset="0"/>
              </a:rPr>
              <a:t>.</a:t>
            </a:r>
            <a:r>
              <a:rPr lang="en-US" sz="1600" dirty="0">
                <a:solidFill>
                  <a:schemeClr val="bg1"/>
                </a:solidFill>
                <a:latin typeface="Arial" panose="020B0604020202020204" pitchFamily="34" charset="0"/>
              </a:rPr>
              <a:t>​</a:t>
            </a:r>
            <a:endParaRPr lang="en-US" sz="1600" b="0" i="0" dirty="0">
              <a:solidFill>
                <a:schemeClr val="bg1"/>
              </a:solidFill>
              <a:effectLst/>
              <a:latin typeface="Segoe UI" panose="020B0502040204020203" pitchFamily="34" charset="0"/>
            </a:endParaRPr>
          </a:p>
          <a:p>
            <a:pPr marL="285750" indent="-285750" algn="just" fontAlgn="base">
              <a:lnSpc>
                <a:spcPct val="1500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Aktuálně je zodpovězeno přes KS více než </a:t>
            </a:r>
            <a:r>
              <a:rPr lang="cs-CZ" sz="1600" dirty="0">
                <a:solidFill>
                  <a:schemeClr val="bg1"/>
                </a:solidFill>
                <a:latin typeface="Arial" panose="020B0604020202020204" pitchFamily="34" charset="0"/>
              </a:rPr>
              <a:t>1035</a:t>
            </a:r>
            <a:r>
              <a:rPr lang="en-US" sz="1600" b="0" i="0" dirty="0">
                <a:solidFill>
                  <a:schemeClr val="bg1"/>
                </a:solidFill>
                <a:effectLst/>
                <a:latin typeface="Arial" panose="020B0604020202020204" pitchFamily="34" charset="0"/>
              </a:rPr>
              <a:t>​</a:t>
            </a:r>
            <a:r>
              <a:rPr lang="cs-CZ" sz="1600" b="0" i="0" dirty="0">
                <a:solidFill>
                  <a:schemeClr val="bg1"/>
                </a:solidFill>
                <a:effectLst/>
                <a:latin typeface="Arial" panose="020B0604020202020204" pitchFamily="34" charset="0"/>
              </a:rPr>
              <a:t> </a:t>
            </a:r>
            <a:r>
              <a:rPr lang="cs-CZ" sz="1600" b="0" i="0" u="none" strike="noStrike" dirty="0">
                <a:solidFill>
                  <a:schemeClr val="bg1"/>
                </a:solidFill>
                <a:effectLst/>
                <a:latin typeface="Arial" panose="020B0604020202020204" pitchFamily="34" charset="0"/>
              </a:rPr>
              <a:t>dotazů</a:t>
            </a:r>
            <a:r>
              <a:rPr lang="cs-CZ" sz="1600" dirty="0">
                <a:solidFill>
                  <a:schemeClr val="bg1"/>
                </a:solidFill>
                <a:latin typeface="Arial" panose="020B0604020202020204" pitchFamily="34" charset="0"/>
              </a:rPr>
              <a:t>.</a:t>
            </a:r>
            <a:r>
              <a:rPr lang="en-US" sz="1600" dirty="0">
                <a:solidFill>
                  <a:schemeClr val="bg1"/>
                </a:solidFill>
                <a:latin typeface="Arial" panose="020B0604020202020204" pitchFamily="34" charset="0"/>
              </a:rPr>
              <a:t>​</a:t>
            </a:r>
            <a:endParaRPr lang="en-US" sz="1600" dirty="0">
              <a:solidFill>
                <a:schemeClr val="bg1"/>
              </a:solidFill>
              <a:latin typeface="Segoe UI" panose="020B0502040204020203" pitchFamily="34" charset="0"/>
            </a:endParaRPr>
          </a:p>
          <a:p>
            <a:pPr algn="just" fontAlgn="base"/>
            <a:endParaRPr lang="cs-CZ" sz="1600" dirty="0">
              <a:solidFill>
                <a:schemeClr val="bg1"/>
              </a:solidFill>
              <a:latin typeface="Segoe UI" panose="020B0502040204020203" pitchFamily="34" charset="0"/>
            </a:endParaRPr>
          </a:p>
        </p:txBody>
      </p:sp>
      <p:pic>
        <p:nvPicPr>
          <p:cNvPr id="1028" name="Picture 4">
            <a:extLst>
              <a:ext uri="{FF2B5EF4-FFF2-40B4-BE49-F238E27FC236}">
                <a16:creationId xmlns:a16="http://schemas.microsoft.com/office/drawing/2014/main" id="{CB2330C8-1EFB-47FF-917A-532B8B4309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647" y="5160213"/>
            <a:ext cx="1407165" cy="1399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98555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lang="cs-CZ" sz="3200" b="1" i="0" dirty="0">
                <a:solidFill>
                  <a:schemeClr val="bg1"/>
                </a:solidFill>
                <a:effectLst/>
                <a:latin typeface="Arial" panose="020B0604020202020204" pitchFamily="34" charset="0"/>
              </a:rPr>
              <a:t>Konzultační servis IROP</a:t>
            </a:r>
          </a:p>
          <a:p>
            <a:pPr algn="ctr" defTabSz="914400">
              <a:buClr>
                <a:srgbClr val="000000"/>
              </a:buClr>
              <a:buFont typeface="Arial"/>
              <a:buNone/>
            </a:pPr>
            <a:r>
              <a:rPr lang="cs-CZ" sz="2000" b="1" kern="0" dirty="0">
                <a:solidFill>
                  <a:schemeClr val="bg1"/>
                </a:solidFill>
                <a:latin typeface="Arial" panose="020B0604020202020204" pitchFamily="34" charset="0"/>
                <a:cs typeface="Arial" panose="020B0604020202020204" pitchFamily="34" charset="0"/>
                <a:sym typeface="Arial"/>
              </a:rPr>
              <a:t>Uživatelské prostředí tazatele</a:t>
            </a:r>
            <a:endParaRPr lang="cs-CZ" sz="2000" kern="0" dirty="0">
              <a:solidFill>
                <a:schemeClr val="bg1"/>
              </a:solidFill>
              <a:cs typeface="Arial" panose="020B0604020202020204" pitchFamily="34" charset="0"/>
              <a:sym typeface="Arial"/>
            </a:endParaRPr>
          </a:p>
        </p:txBody>
      </p:sp>
      <p:pic>
        <p:nvPicPr>
          <p:cNvPr id="6" name="Obrázek 5">
            <a:extLst>
              <a:ext uri="{FF2B5EF4-FFF2-40B4-BE49-F238E27FC236}">
                <a16:creationId xmlns:a16="http://schemas.microsoft.com/office/drawing/2014/main" id="{25F670C5-E3A0-4E2B-B9D5-338ADE36F17C}"/>
              </a:ext>
            </a:extLst>
          </p:cNvPr>
          <p:cNvPicPr>
            <a:picLocks noChangeAspect="1"/>
          </p:cNvPicPr>
          <p:nvPr/>
        </p:nvPicPr>
        <p:blipFill>
          <a:blip r:embed="rId2"/>
          <a:stretch>
            <a:fillRect/>
          </a:stretch>
        </p:blipFill>
        <p:spPr>
          <a:xfrm>
            <a:off x="914400" y="1596871"/>
            <a:ext cx="7288567" cy="4483223"/>
          </a:xfrm>
          <a:prstGeom prst="rect">
            <a:avLst/>
          </a:prstGeom>
        </p:spPr>
      </p:pic>
    </p:spTree>
    <p:extLst>
      <p:ext uri="{BB962C8B-B14F-4D97-AF65-F5344CB8AC3E}">
        <p14:creationId xmlns:p14="http://schemas.microsoft.com/office/powerpoint/2010/main" val="226556376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lang="cs-CZ" sz="3200" b="1" i="0" dirty="0">
                <a:solidFill>
                  <a:schemeClr val="bg1"/>
                </a:solidFill>
                <a:effectLst/>
                <a:latin typeface="Arial" panose="020B0604020202020204" pitchFamily="34" charset="0"/>
              </a:rPr>
              <a:t>Konzultační servis IROP</a:t>
            </a:r>
          </a:p>
          <a:p>
            <a:pPr algn="ctr" defTabSz="914400">
              <a:buClr>
                <a:srgbClr val="000000"/>
              </a:buClr>
            </a:pPr>
            <a:r>
              <a:rPr lang="cs-CZ" sz="2000" cap="all" dirty="0">
                <a:solidFill>
                  <a:schemeClr val="bg1"/>
                </a:solidFill>
                <a:latin typeface="Arial" panose="020B0604020202020204" pitchFamily="34" charset="0"/>
                <a:cs typeface="Arial" panose="020B0604020202020204" pitchFamily="34" charset="0"/>
              </a:rPr>
              <a:t>POČET DOTAZŮ K 31. 3. 2022</a:t>
            </a:r>
            <a:endParaRPr lang="en-US" sz="1800" cap="all" dirty="0">
              <a:solidFill>
                <a:schemeClr val="bg1"/>
              </a:solidFill>
              <a:latin typeface="Arial" panose="020B0604020202020204" pitchFamily="34" charset="0"/>
              <a:cs typeface="Arial" panose="020B0604020202020204" pitchFamily="34" charset="0"/>
            </a:endParaRPr>
          </a:p>
        </p:txBody>
      </p:sp>
      <p:sp>
        <p:nvSpPr>
          <p:cNvPr id="10" name="Content Placeholder 1">
            <a:extLst>
              <a:ext uri="{FF2B5EF4-FFF2-40B4-BE49-F238E27FC236}">
                <a16:creationId xmlns:a16="http://schemas.microsoft.com/office/drawing/2014/main" id="{4EB49092-16E2-4FDE-B02A-EB789389FE80}"/>
              </a:ext>
            </a:extLst>
          </p:cNvPr>
          <p:cNvSpPr txBox="1">
            <a:spLocks/>
          </p:cNvSpPr>
          <p:nvPr/>
        </p:nvSpPr>
        <p:spPr>
          <a:xfrm>
            <a:off x="516867" y="5441561"/>
            <a:ext cx="6240059" cy="314726"/>
          </a:xfrm>
          <a:prstGeom prst="rect">
            <a:avLst/>
          </a:prstGeom>
        </p:spPr>
        <p:txBody>
          <a:bodyPr>
            <a:normAutofit fontScale="70000" lnSpcReduction="20000"/>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0"/>
              </a:spcAft>
              <a:tabLst>
                <a:tab pos="457200" algn="l"/>
              </a:tabLst>
            </a:pPr>
            <a:r>
              <a:rPr lang="cs-CZ" sz="2400" dirty="0">
                <a:solidFill>
                  <a:schemeClr val="bg1"/>
                </a:solidFill>
                <a:latin typeface="+mj-lt"/>
              </a:rPr>
              <a:t>IROP 2021 – 2027: Celkem – 1035; React EU - 1685</a:t>
            </a:r>
          </a:p>
        </p:txBody>
      </p:sp>
      <p:graphicFrame>
        <p:nvGraphicFramePr>
          <p:cNvPr id="11" name="Graf 10">
            <a:extLst>
              <a:ext uri="{FF2B5EF4-FFF2-40B4-BE49-F238E27FC236}">
                <a16:creationId xmlns:a16="http://schemas.microsoft.com/office/drawing/2014/main" id="{69FF0173-BC30-48CA-8901-1896BF672402}"/>
              </a:ext>
            </a:extLst>
          </p:cNvPr>
          <p:cNvGraphicFramePr>
            <a:graphicFrameLocks/>
          </p:cNvGraphicFramePr>
          <p:nvPr>
            <p:extLst>
              <p:ext uri="{D42A27DB-BD31-4B8C-83A1-F6EECF244321}">
                <p14:modId xmlns:p14="http://schemas.microsoft.com/office/powerpoint/2010/main" val="960892428"/>
              </p:ext>
            </p:extLst>
          </p:nvPr>
        </p:nvGraphicFramePr>
        <p:xfrm>
          <a:off x="502647" y="1597981"/>
          <a:ext cx="8321757" cy="360433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3786436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lang="cs-CZ" sz="3200" b="1" i="0" dirty="0">
                <a:solidFill>
                  <a:schemeClr val="bg1"/>
                </a:solidFill>
                <a:effectLst/>
                <a:latin typeface="Arial" panose="020B0604020202020204" pitchFamily="34" charset="0"/>
              </a:rPr>
              <a:t>Konzultační servis IROP</a:t>
            </a:r>
          </a:p>
          <a:p>
            <a:pPr algn="ctr" defTabSz="914400">
              <a:buClr>
                <a:srgbClr val="000000"/>
              </a:buClr>
            </a:pPr>
            <a:r>
              <a:rPr lang="cs-CZ" sz="2000" cap="all" dirty="0">
                <a:solidFill>
                  <a:schemeClr val="bg1"/>
                </a:solidFill>
                <a:latin typeface="Arial" panose="020B0604020202020204" pitchFamily="34" charset="0"/>
                <a:cs typeface="Arial" panose="020B0604020202020204" pitchFamily="34" charset="0"/>
              </a:rPr>
              <a:t>Statistika zodpovězených dotazů K 31. 3. 2022</a:t>
            </a:r>
            <a:endParaRPr lang="en-US" sz="1800" cap="all" dirty="0">
              <a:solidFill>
                <a:schemeClr val="bg1"/>
              </a:solidFill>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6C7D3AB6-DE3D-4761-9DA5-D216D4F24D28}"/>
              </a:ext>
            </a:extLst>
          </p:cNvPr>
          <p:cNvSpPr txBox="1"/>
          <p:nvPr/>
        </p:nvSpPr>
        <p:spPr>
          <a:xfrm>
            <a:off x="502647" y="1531372"/>
            <a:ext cx="4572000" cy="923330"/>
          </a:xfrm>
          <a:prstGeom prst="rect">
            <a:avLst/>
          </a:prstGeom>
          <a:noFill/>
        </p:spPr>
        <p:txBody>
          <a:bodyPr wrap="square">
            <a:spAutoFit/>
          </a:bodyPr>
          <a:lstStyle/>
          <a:p>
            <a:pPr>
              <a:spcBef>
                <a:spcPts val="0"/>
              </a:spcBef>
              <a:spcAft>
                <a:spcPts val="0"/>
              </a:spcAft>
              <a:tabLst>
                <a:tab pos="457200" algn="l"/>
              </a:tabLst>
            </a:pPr>
            <a:r>
              <a:rPr lang="cs-CZ" sz="1800" dirty="0">
                <a:solidFill>
                  <a:schemeClr val="bg1"/>
                </a:solidFill>
                <a:latin typeface="+mj-lt"/>
              </a:rPr>
              <a:t>Celkem zodpovězených dotazů: </a:t>
            </a:r>
            <a:r>
              <a:rPr lang="cs-CZ" sz="1800" b="1" dirty="0">
                <a:solidFill>
                  <a:schemeClr val="bg1"/>
                </a:solidFill>
                <a:latin typeface="+mj-lt"/>
              </a:rPr>
              <a:t>1012</a:t>
            </a:r>
          </a:p>
          <a:p>
            <a:pPr>
              <a:spcBef>
                <a:spcPts val="0"/>
              </a:spcBef>
              <a:spcAft>
                <a:spcPts val="0"/>
              </a:spcAft>
              <a:tabLst>
                <a:tab pos="457200" algn="l"/>
              </a:tabLst>
            </a:pPr>
            <a:r>
              <a:rPr lang="cs-CZ" sz="1800" dirty="0">
                <a:solidFill>
                  <a:schemeClr val="bg1"/>
                </a:solidFill>
                <a:latin typeface="+mj-lt"/>
              </a:rPr>
              <a:t>Průměrná délka odpovědi: </a:t>
            </a:r>
            <a:r>
              <a:rPr lang="cs-CZ" sz="1800" b="1" dirty="0">
                <a:solidFill>
                  <a:schemeClr val="bg1"/>
                </a:solidFill>
                <a:latin typeface="+mj-lt"/>
              </a:rPr>
              <a:t>3 pracovní dny</a:t>
            </a:r>
          </a:p>
          <a:p>
            <a:pPr>
              <a:spcBef>
                <a:spcPts val="0"/>
              </a:spcBef>
              <a:spcAft>
                <a:spcPts val="0"/>
              </a:spcAft>
              <a:tabLst>
                <a:tab pos="457200" algn="l"/>
              </a:tabLst>
            </a:pPr>
            <a:r>
              <a:rPr lang="cs-CZ" sz="1800" dirty="0">
                <a:solidFill>
                  <a:schemeClr val="bg1"/>
                </a:solidFill>
                <a:latin typeface="+mj-lt"/>
              </a:rPr>
              <a:t>Medián délky odpovědi: </a:t>
            </a:r>
            <a:r>
              <a:rPr lang="cs-CZ" sz="1800" b="1" dirty="0">
                <a:solidFill>
                  <a:schemeClr val="bg1"/>
                </a:solidFill>
                <a:latin typeface="+mj-lt"/>
              </a:rPr>
              <a:t>1 pracovní den </a:t>
            </a:r>
            <a:endParaRPr lang="cs-CZ" b="1" dirty="0">
              <a:solidFill>
                <a:schemeClr val="bg1"/>
              </a:solidFill>
            </a:endParaRPr>
          </a:p>
        </p:txBody>
      </p:sp>
      <p:graphicFrame>
        <p:nvGraphicFramePr>
          <p:cNvPr id="7" name="Graf 6">
            <a:extLst>
              <a:ext uri="{FF2B5EF4-FFF2-40B4-BE49-F238E27FC236}">
                <a16:creationId xmlns:a16="http://schemas.microsoft.com/office/drawing/2014/main" id="{06A928B5-E1B8-4D3C-BAA3-BA728ABD0E7F}"/>
              </a:ext>
            </a:extLst>
          </p:cNvPr>
          <p:cNvGraphicFramePr>
            <a:graphicFrameLocks/>
          </p:cNvGraphicFramePr>
          <p:nvPr>
            <p:extLst>
              <p:ext uri="{D42A27DB-BD31-4B8C-83A1-F6EECF244321}">
                <p14:modId xmlns:p14="http://schemas.microsoft.com/office/powerpoint/2010/main" val="446452667"/>
              </p:ext>
            </p:extLst>
          </p:nvPr>
        </p:nvGraphicFramePr>
        <p:xfrm>
          <a:off x="1411550" y="2689935"/>
          <a:ext cx="6702639" cy="341790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8905229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813366" y="303887"/>
            <a:ext cx="8138707" cy="892552"/>
          </a:xfrm>
          <a:prstGeom prst="rect">
            <a:avLst/>
          </a:prstGeom>
          <a:noFill/>
        </p:spPr>
        <p:txBody>
          <a:bodyPr wrap="square" rtlCol="0">
            <a:spAutoFit/>
          </a:bodyPr>
          <a:lstStyle/>
          <a:p>
            <a:pPr algn="ctr" defTabSz="914400">
              <a:buClr>
                <a:srgbClr val="000000"/>
              </a:buClr>
              <a:buFont typeface="Arial"/>
              <a:buNone/>
            </a:pPr>
            <a:r>
              <a:rPr lang="cs-CZ" sz="3200" b="1" i="0" dirty="0">
                <a:solidFill>
                  <a:schemeClr val="bg1"/>
                </a:solidFill>
                <a:effectLst/>
                <a:latin typeface="Arial" panose="020B0604020202020204" pitchFamily="34" charset="0"/>
              </a:rPr>
              <a:t>Konzultační servis IROP</a:t>
            </a:r>
          </a:p>
          <a:p>
            <a:pPr algn="ctr" defTabSz="914400">
              <a:buClr>
                <a:srgbClr val="000000"/>
              </a:buClr>
            </a:pPr>
            <a:r>
              <a:rPr lang="cs-CZ" sz="2000" cap="all" dirty="0">
                <a:solidFill>
                  <a:schemeClr val="bg1"/>
                </a:solidFill>
                <a:latin typeface="Arial" panose="020B0604020202020204" pitchFamily="34" charset="0"/>
                <a:cs typeface="Arial" panose="020B0604020202020204" pitchFamily="34" charset="0"/>
              </a:rPr>
              <a:t>Tazatelé</a:t>
            </a:r>
            <a:endParaRPr lang="en-US" sz="1800" cap="all" dirty="0">
              <a:solidFill>
                <a:schemeClr val="bg1"/>
              </a:solidFill>
              <a:latin typeface="Arial" panose="020B0604020202020204" pitchFamily="34" charset="0"/>
              <a:cs typeface="Arial" panose="020B0604020202020204" pitchFamily="34" charset="0"/>
            </a:endParaRPr>
          </a:p>
        </p:txBody>
      </p:sp>
      <p:sp>
        <p:nvSpPr>
          <p:cNvPr id="8" name="TextovéPole 7">
            <a:extLst>
              <a:ext uri="{FF2B5EF4-FFF2-40B4-BE49-F238E27FC236}">
                <a16:creationId xmlns:a16="http://schemas.microsoft.com/office/drawing/2014/main" id="{4B53387A-D853-4234-9A15-2E2C41169A36}"/>
              </a:ext>
            </a:extLst>
          </p:cNvPr>
          <p:cNvSpPr txBox="1"/>
          <p:nvPr/>
        </p:nvSpPr>
        <p:spPr>
          <a:xfrm>
            <a:off x="670264" y="1602582"/>
            <a:ext cx="4572000" cy="923330"/>
          </a:xfrm>
          <a:prstGeom prst="rect">
            <a:avLst/>
          </a:prstGeom>
          <a:noFill/>
        </p:spPr>
        <p:txBody>
          <a:bodyPr wrap="square">
            <a:spAutoFit/>
          </a:bodyPr>
          <a:lstStyle/>
          <a:p>
            <a:pPr>
              <a:spcBef>
                <a:spcPts val="0"/>
              </a:spcBef>
              <a:spcAft>
                <a:spcPts val="0"/>
              </a:spcAft>
              <a:tabLst>
                <a:tab pos="457200" algn="l"/>
              </a:tabLst>
            </a:pPr>
            <a:r>
              <a:rPr lang="cs-CZ" sz="1800" dirty="0">
                <a:solidFill>
                  <a:schemeClr val="bg1"/>
                </a:solidFill>
                <a:latin typeface="+mj-lt"/>
              </a:rPr>
              <a:t>Z celkových 1012 zodpovězených dotazů k IROP 2021 – 2027 je celkem </a:t>
            </a:r>
            <a:r>
              <a:rPr lang="cs-CZ" sz="1800" b="1" dirty="0">
                <a:solidFill>
                  <a:schemeClr val="bg1"/>
                </a:solidFill>
                <a:latin typeface="+mj-lt"/>
              </a:rPr>
              <a:t>403 tazatelů </a:t>
            </a:r>
            <a:r>
              <a:rPr lang="cs-CZ" sz="1800" dirty="0">
                <a:solidFill>
                  <a:schemeClr val="bg1"/>
                </a:solidFill>
                <a:latin typeface="+mj-lt"/>
              </a:rPr>
              <a:t>v četnosti počtu dotazů </a:t>
            </a:r>
            <a:r>
              <a:rPr lang="cs-CZ" sz="1800" b="1" dirty="0">
                <a:solidFill>
                  <a:schemeClr val="bg1"/>
                </a:solidFill>
                <a:latin typeface="+mj-lt"/>
              </a:rPr>
              <a:t>od 1 po 26 dotazů</a:t>
            </a:r>
          </a:p>
        </p:txBody>
      </p:sp>
      <p:graphicFrame>
        <p:nvGraphicFramePr>
          <p:cNvPr id="9" name="Tabulka 8">
            <a:extLst>
              <a:ext uri="{FF2B5EF4-FFF2-40B4-BE49-F238E27FC236}">
                <a16:creationId xmlns:a16="http://schemas.microsoft.com/office/drawing/2014/main" id="{5923C121-BC9D-402E-8BBE-409FE1D53597}"/>
              </a:ext>
            </a:extLst>
          </p:cNvPr>
          <p:cNvGraphicFramePr>
            <a:graphicFrameLocks noGrp="1"/>
          </p:cNvGraphicFramePr>
          <p:nvPr>
            <p:extLst>
              <p:ext uri="{D42A27DB-BD31-4B8C-83A1-F6EECF244321}">
                <p14:modId xmlns:p14="http://schemas.microsoft.com/office/powerpoint/2010/main" val="1980381121"/>
              </p:ext>
            </p:extLst>
          </p:nvPr>
        </p:nvGraphicFramePr>
        <p:xfrm>
          <a:off x="701336" y="3044832"/>
          <a:ext cx="6321301" cy="2206120"/>
        </p:xfrm>
        <a:graphic>
          <a:graphicData uri="http://schemas.openxmlformats.org/drawingml/2006/table">
            <a:tbl>
              <a:tblPr/>
              <a:tblGrid>
                <a:gridCol w="3142695">
                  <a:extLst>
                    <a:ext uri="{9D8B030D-6E8A-4147-A177-3AD203B41FA5}">
                      <a16:colId xmlns:a16="http://schemas.microsoft.com/office/drawing/2014/main" val="569653429"/>
                    </a:ext>
                  </a:extLst>
                </a:gridCol>
                <a:gridCol w="1529386">
                  <a:extLst>
                    <a:ext uri="{9D8B030D-6E8A-4147-A177-3AD203B41FA5}">
                      <a16:colId xmlns:a16="http://schemas.microsoft.com/office/drawing/2014/main" val="2418150789"/>
                    </a:ext>
                  </a:extLst>
                </a:gridCol>
                <a:gridCol w="1649220">
                  <a:extLst>
                    <a:ext uri="{9D8B030D-6E8A-4147-A177-3AD203B41FA5}">
                      <a16:colId xmlns:a16="http://schemas.microsoft.com/office/drawing/2014/main" val="771897463"/>
                    </a:ext>
                  </a:extLst>
                </a:gridCol>
              </a:tblGrid>
              <a:tr h="441224">
                <a:tc>
                  <a:txBody>
                    <a:bodyPr/>
                    <a:lstStyle/>
                    <a:p>
                      <a:pPr marL="0" algn="l" defTabSz="457200" rtl="0" eaLnBrk="1" fontAlgn="b" latinLnBrk="0" hangingPunct="1"/>
                      <a:r>
                        <a:rPr lang="cs-CZ" sz="2000" b="0" i="0" u="none" strike="noStrike" kern="1200" dirty="0">
                          <a:solidFill>
                            <a:schemeClr val="tx1"/>
                          </a:solidFill>
                          <a:effectLst/>
                          <a:latin typeface="Calibri" panose="020F0502020204030204" pitchFamily="34" charset="0"/>
                          <a:ea typeface="+mn-ea"/>
                          <a:cs typeface="+mn-cs"/>
                        </a:rPr>
                        <a:t>Typ tazatele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marL="0" algn="l" defTabSz="457200" rtl="0" eaLnBrk="1" fontAlgn="b" latinLnBrk="0" hangingPunct="1"/>
                      <a:r>
                        <a:rPr lang="cs-CZ" sz="2000" b="0" i="0" u="none" strike="noStrike" kern="1200">
                          <a:solidFill>
                            <a:schemeClr val="tx1"/>
                          </a:solidFill>
                          <a:effectLst/>
                          <a:latin typeface="Calibri" panose="020F0502020204030204" pitchFamily="34" charset="0"/>
                          <a:ea typeface="+mn-ea"/>
                          <a:cs typeface="+mn-cs"/>
                        </a:rPr>
                        <a:t>Počet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marL="0" algn="l" defTabSz="457200" rtl="0" eaLnBrk="1" fontAlgn="b" latinLnBrk="0" hangingPunct="1"/>
                      <a:r>
                        <a:rPr lang="cs-CZ" sz="2000" b="0" i="0" u="none" strike="noStrike" kern="1200" dirty="0">
                          <a:solidFill>
                            <a:schemeClr val="tx1"/>
                          </a:solidFill>
                          <a:effectLst/>
                          <a:latin typeface="Calibri" panose="020F0502020204030204" pitchFamily="34" charset="0"/>
                          <a:ea typeface="+mn-ea"/>
                          <a:cs typeface="+mn-cs"/>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235130747"/>
                  </a:ext>
                </a:extLst>
              </a:tr>
              <a:tr h="441224">
                <a:tc>
                  <a:txBody>
                    <a:bodyPr/>
                    <a:lstStyle/>
                    <a:p>
                      <a:pPr algn="l" fontAlgn="b"/>
                      <a:r>
                        <a:rPr lang="cs-CZ" sz="2000" b="0" i="0" u="none" strike="noStrike">
                          <a:solidFill>
                            <a:schemeClr val="bg1"/>
                          </a:solidFill>
                          <a:effectLst/>
                          <a:latin typeface="Calibri" panose="020F0502020204030204" pitchFamily="34" charset="0"/>
                        </a:rPr>
                        <a:t>Žadatel/příjemce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panose="020F0502020204030204" pitchFamily="34" charset="0"/>
                        </a:rPr>
                        <a:t>515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panose="020F0502020204030204" pitchFamily="34" charset="0"/>
                        </a:rPr>
                        <a:t>50,9%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9692634"/>
                  </a:ext>
                </a:extLst>
              </a:tr>
              <a:tr h="441224">
                <a:tc>
                  <a:txBody>
                    <a:bodyPr/>
                    <a:lstStyle/>
                    <a:p>
                      <a:pPr algn="l" fontAlgn="b"/>
                      <a:r>
                        <a:rPr lang="cs-CZ" sz="2000" b="0" i="0" u="none" strike="noStrike">
                          <a:solidFill>
                            <a:schemeClr val="bg1"/>
                          </a:solidFill>
                          <a:effectLst/>
                          <a:latin typeface="Calibri" panose="020F0502020204030204" pitchFamily="34" charset="0"/>
                        </a:rPr>
                        <a:t>Zpracovatel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panose="020F0502020204030204" pitchFamily="34" charset="0"/>
                        </a:rPr>
                        <a:t>388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panose="020F0502020204030204" pitchFamily="34" charset="0"/>
                        </a:rPr>
                        <a:t>38,3%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5878936"/>
                  </a:ext>
                </a:extLst>
              </a:tr>
              <a:tr h="441224">
                <a:tc>
                  <a:txBody>
                    <a:bodyPr/>
                    <a:lstStyle/>
                    <a:p>
                      <a:pPr algn="l" fontAlgn="b"/>
                      <a:r>
                        <a:rPr lang="cs-CZ" sz="2000" b="0" i="0" u="none" strike="noStrike">
                          <a:solidFill>
                            <a:schemeClr val="bg1"/>
                          </a:solidFill>
                          <a:effectLst/>
                          <a:latin typeface="Calibri" panose="020F0502020204030204" pitchFamily="34" charset="0"/>
                        </a:rPr>
                        <a:t>Jiný</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dirty="0">
                          <a:solidFill>
                            <a:schemeClr val="bg1"/>
                          </a:solidFill>
                          <a:effectLst/>
                          <a:latin typeface="Calibri" panose="020F0502020204030204" pitchFamily="34" charset="0"/>
                        </a:rPr>
                        <a:t>109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dirty="0">
                          <a:solidFill>
                            <a:schemeClr val="bg1"/>
                          </a:solidFill>
                          <a:effectLst/>
                          <a:latin typeface="Calibri" panose="020F0502020204030204" pitchFamily="34" charset="0"/>
                        </a:rPr>
                        <a:t>10,8%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8644553"/>
                  </a:ext>
                </a:extLst>
              </a:tr>
              <a:tr h="441224">
                <a:tc>
                  <a:txBody>
                    <a:bodyPr/>
                    <a:lstStyle/>
                    <a:p>
                      <a:pPr marL="0" algn="l" defTabSz="457200" rtl="0" eaLnBrk="1" fontAlgn="b" latinLnBrk="0" hangingPunct="1"/>
                      <a:r>
                        <a:rPr lang="cs-CZ" sz="2000" b="0" i="0" u="none" strike="noStrike" kern="1200">
                          <a:solidFill>
                            <a:schemeClr val="tx1"/>
                          </a:solidFill>
                          <a:effectLst/>
                          <a:latin typeface="Calibri" panose="020F0502020204030204" pitchFamily="34" charset="0"/>
                          <a:ea typeface="+mn-ea"/>
                          <a:cs typeface="+mn-cs"/>
                        </a:rPr>
                        <a:t>Celkem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marL="0" algn="l" defTabSz="457200" rtl="0" eaLnBrk="1" fontAlgn="b" latinLnBrk="0" hangingPunct="1"/>
                      <a:r>
                        <a:rPr lang="cs-CZ" sz="2000" b="0" i="0" u="none" strike="noStrike" kern="1200">
                          <a:solidFill>
                            <a:schemeClr val="tx1"/>
                          </a:solidFill>
                          <a:effectLst/>
                          <a:latin typeface="Calibri" panose="020F0502020204030204" pitchFamily="34" charset="0"/>
                          <a:ea typeface="+mn-ea"/>
                          <a:cs typeface="+mn-cs"/>
                        </a:rPr>
                        <a:t>1012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marL="0" algn="l" defTabSz="457200" rtl="0" eaLnBrk="1" fontAlgn="b" latinLnBrk="0" hangingPunct="1"/>
                      <a:r>
                        <a:rPr lang="cs-CZ" sz="2000" b="0" i="0" u="none" strike="noStrike" kern="1200" dirty="0">
                          <a:solidFill>
                            <a:schemeClr val="tx1"/>
                          </a:solidFill>
                          <a:effectLst/>
                          <a:latin typeface="Calibri" panose="020F0502020204030204" pitchFamily="34" charset="0"/>
                          <a:ea typeface="+mn-ea"/>
                          <a:cs typeface="+mn-cs"/>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2314547876"/>
                  </a:ext>
                </a:extLst>
              </a:tr>
            </a:tbl>
          </a:graphicData>
        </a:graphic>
      </p:graphicFrame>
    </p:spTree>
    <p:extLst>
      <p:ext uri="{BB962C8B-B14F-4D97-AF65-F5344CB8AC3E}">
        <p14:creationId xmlns:p14="http://schemas.microsoft.com/office/powerpoint/2010/main" val="592656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890675" y="1282566"/>
            <a:ext cx="7706289" cy="5166735"/>
          </a:xfrm>
          <a:prstGeom prst="rect">
            <a:avLst/>
          </a:prstGeom>
          <a:noFill/>
        </p:spPr>
        <p:txBody>
          <a:bodyPr wrap="square">
            <a:spAutoFit/>
          </a:bodyPr>
          <a:lstStyle/>
          <a:p>
            <a:pPr marL="285750" indent="-285750" algn="just" rtl="0" fontAlgn="base">
              <a:buFont typeface="Arial" panose="020B0604020202020204" pitchFamily="34" charset="0"/>
              <a:buChar char="•"/>
            </a:pPr>
            <a:r>
              <a:rPr lang="cs-CZ" sz="1400" b="1" dirty="0">
                <a:solidFill>
                  <a:schemeClr val="bg1"/>
                </a:solidFill>
              </a:rPr>
              <a:t>Dne 1. dubna 2022 vydána </a:t>
            </a:r>
            <a:r>
              <a:rPr lang="cs-CZ" sz="1400" b="1" u="sng" dirty="0">
                <a:solidFill>
                  <a:schemeClr val="bg1"/>
                </a:solidFill>
              </a:rPr>
              <a:t>první verze Obecných pravidel pro žadatele a příjemce 2021-2027</a:t>
            </a:r>
            <a:endParaRPr lang="cs-CZ" sz="1400" dirty="0">
              <a:solidFill>
                <a:schemeClr val="bg1"/>
              </a:solidFill>
            </a:endParaRPr>
          </a:p>
          <a:p>
            <a:pPr marL="742950" lvl="1" indent="-285750" algn="just" fontAlgn="base">
              <a:buFont typeface="Arial" panose="020B0604020202020204" pitchFamily="34" charset="0"/>
              <a:buChar char="•"/>
            </a:pPr>
            <a:r>
              <a:rPr lang="cs-CZ" sz="1200" dirty="0">
                <a:solidFill>
                  <a:schemeClr val="bg1"/>
                </a:solidFill>
              </a:rPr>
              <a:t>Aktuální verze, vč. příloh dostupná na: </a:t>
            </a:r>
            <a:r>
              <a:rPr lang="cs-CZ" sz="1200" dirty="0">
                <a:solidFill>
                  <a:schemeClr val="bg1"/>
                </a:solidFill>
                <a:hlinkClick r:id="rId2">
                  <a:extLst>
                    <a:ext uri="{A12FA001-AC4F-418D-AE19-62706E023703}">
                      <ahyp:hlinkClr xmlns:ahyp="http://schemas.microsoft.com/office/drawing/2018/hyperlinkcolor" val="tx"/>
                    </a:ext>
                  </a:extLst>
                </a:hlinkClick>
              </a:rPr>
              <a:t>https://irop.mmr.cz/cs/irop-2021-2027/dokumenty</a:t>
            </a:r>
            <a:endParaRPr lang="cs-CZ" sz="1200" dirty="0">
              <a:solidFill>
                <a:schemeClr val="bg1"/>
              </a:solidFill>
            </a:endParaRPr>
          </a:p>
          <a:p>
            <a:pPr lvl="1" algn="just" fontAlgn="base"/>
            <a:endParaRPr lang="cs-CZ" sz="1200" dirty="0">
              <a:solidFill>
                <a:schemeClr val="bg1"/>
              </a:solidFill>
            </a:endParaRPr>
          </a:p>
          <a:p>
            <a:pPr marL="285750" indent="-285750" algn="just" rtl="0" fontAlgn="base">
              <a:buFont typeface="Arial" panose="020B0604020202020204" pitchFamily="34" charset="0"/>
              <a:buChar char="•"/>
            </a:pPr>
            <a:r>
              <a:rPr lang="cs-CZ" sz="1400" b="1" dirty="0">
                <a:solidFill>
                  <a:schemeClr val="bg1"/>
                </a:solidFill>
              </a:rPr>
              <a:t>Vydán Metodický pokyn pro oblast zadávání zakázek</a:t>
            </a:r>
          </a:p>
          <a:p>
            <a:pPr marL="742950" lvl="1" indent="-285750" algn="just" fontAlgn="base">
              <a:buFont typeface="Arial" panose="020B0604020202020204" pitchFamily="34" charset="0"/>
              <a:buChar char="•"/>
            </a:pPr>
            <a:r>
              <a:rPr lang="cs-CZ" sz="1200" dirty="0">
                <a:solidFill>
                  <a:schemeClr val="bg1"/>
                </a:solidFill>
              </a:rPr>
              <a:t>Definovány zákl. povinnosti zadavatelů v oblasti zadávání zakázek nespadajících pod působnost zák. č. 134/2016</a:t>
            </a:r>
          </a:p>
          <a:p>
            <a:pPr marL="742950" lvl="1" indent="-285750" algn="just" fontAlgn="base">
              <a:buFont typeface="Arial" panose="020B0604020202020204" pitchFamily="34" charset="0"/>
              <a:buChar char="•"/>
            </a:pPr>
            <a:r>
              <a:rPr lang="cs-CZ" sz="1200" u="sng" dirty="0">
                <a:solidFill>
                  <a:schemeClr val="bg1"/>
                </a:solidFill>
              </a:rPr>
              <a:t>Nejdůležitější změny</a:t>
            </a:r>
            <a:r>
              <a:rPr lang="cs-CZ" sz="1200" dirty="0">
                <a:solidFill>
                  <a:schemeClr val="bg1"/>
                </a:solidFill>
              </a:rPr>
              <a:t>:</a:t>
            </a:r>
          </a:p>
          <a:p>
            <a:pPr marL="1200150" lvl="2" indent="-285750" algn="just" fontAlgn="base">
              <a:buFont typeface="Arial" panose="020B0604020202020204" pitchFamily="34" charset="0"/>
              <a:buChar char="•"/>
            </a:pPr>
            <a:r>
              <a:rPr lang="cs-CZ" sz="1200" dirty="0">
                <a:solidFill>
                  <a:schemeClr val="bg1"/>
                </a:solidFill>
              </a:rPr>
              <a:t>výslovně požadováno, aby profil zadavatele používaný příjemci byl certifikován, resp. aby byl uveden na seznamu certifikovaných profilů (bod 7.1.2)</a:t>
            </a:r>
          </a:p>
          <a:p>
            <a:pPr marL="1200150" lvl="2" indent="-285750" algn="just" fontAlgn="base">
              <a:buFont typeface="Arial" panose="020B0604020202020204" pitchFamily="34" charset="0"/>
              <a:buChar char="•"/>
            </a:pPr>
            <a:r>
              <a:rPr lang="cs-CZ" sz="1200" dirty="0">
                <a:solidFill>
                  <a:schemeClr val="bg1"/>
                </a:solidFill>
              </a:rPr>
              <a:t>v režimu zjednodušeného vykazování výdajů nebudou příjemci muset podle MPZ postupovat (bod 4.4)</a:t>
            </a:r>
          </a:p>
          <a:p>
            <a:pPr marL="742950" lvl="1" indent="-285750" algn="just" fontAlgn="base">
              <a:buFont typeface="Arial" panose="020B0604020202020204" pitchFamily="34" charset="0"/>
              <a:buChar char="•"/>
            </a:pPr>
            <a:r>
              <a:rPr lang="cs-CZ" sz="1200" dirty="0">
                <a:solidFill>
                  <a:schemeClr val="bg1"/>
                </a:solidFill>
              </a:rPr>
              <a:t>Aktuální verze dostupná na: </a:t>
            </a:r>
            <a:r>
              <a:rPr lang="cs-CZ" sz="1200" dirty="0">
                <a:solidFill>
                  <a:schemeClr val="bg1"/>
                </a:solidFill>
                <a:hlinkClick r:id="rId3">
                  <a:extLst>
                    <a:ext uri="{A12FA001-AC4F-418D-AE19-62706E023703}">
                      <ahyp:hlinkClr xmlns:ahyp="http://schemas.microsoft.com/office/drawing/2018/hyperlinkcolor" val="tx"/>
                    </a:ext>
                  </a:extLst>
                </a:hlinkClick>
              </a:rPr>
              <a:t>https://www.dotaceeu.cz/cs/evropske-fondy-v-cr/kohezni-politika-po-roce-2020/metodicke-dokumenty/metodicke-dokumenty-v-gesci-mmr-cr/metodicky-pokyn-pro-oblast-zadavani-zakazek</a:t>
            </a:r>
            <a:endParaRPr lang="cs-CZ" sz="1200" dirty="0">
              <a:solidFill>
                <a:schemeClr val="bg1"/>
              </a:solidFill>
            </a:endParaRPr>
          </a:p>
          <a:p>
            <a:pPr lvl="1" algn="just" fontAlgn="base"/>
            <a:endParaRPr lang="cs-CZ" sz="1200" dirty="0">
              <a:solidFill>
                <a:schemeClr val="bg1"/>
              </a:solidFill>
            </a:endParaRPr>
          </a:p>
          <a:p>
            <a:pPr marL="285750" indent="-285750" algn="just" rtl="0" fontAlgn="base">
              <a:buFont typeface="Arial" panose="020B0604020202020204" pitchFamily="34" charset="0"/>
              <a:buChar char="•"/>
            </a:pPr>
            <a:r>
              <a:rPr lang="cs-CZ" sz="1400" b="1" dirty="0">
                <a:solidFill>
                  <a:schemeClr val="bg1"/>
                </a:solidFill>
              </a:rPr>
              <a:t>Způsobilé výdaje vznikají od 1. 1. 2021 </a:t>
            </a:r>
            <a:r>
              <a:rPr lang="cs-CZ" sz="1400" dirty="0">
                <a:solidFill>
                  <a:schemeClr val="bg1"/>
                </a:solidFill>
              </a:rPr>
              <a:t>(vyjma vybraných aktivit)</a:t>
            </a:r>
            <a:endParaRPr lang="cs-CZ" sz="1400" b="1" dirty="0">
              <a:solidFill>
                <a:schemeClr val="bg1"/>
              </a:solidFill>
            </a:endParaRPr>
          </a:p>
          <a:p>
            <a:pPr algn="just" rtl="0" fontAlgn="base"/>
            <a:endParaRPr lang="cs-CZ" sz="1400" b="1" dirty="0">
              <a:solidFill>
                <a:schemeClr val="bg1"/>
              </a:solidFill>
            </a:endParaRPr>
          </a:p>
          <a:p>
            <a:pPr marL="285750" indent="-285750" algn="just" rtl="0" fontAlgn="base">
              <a:buFont typeface="Arial" panose="020B0604020202020204" pitchFamily="34" charset="0"/>
              <a:buChar char="•"/>
            </a:pPr>
            <a:r>
              <a:rPr lang="cs-CZ" sz="1400" b="1" dirty="0">
                <a:solidFill>
                  <a:schemeClr val="bg1"/>
                </a:solidFill>
              </a:rPr>
              <a:t>Výzvy v IROP 2021 - 2027</a:t>
            </a:r>
          </a:p>
          <a:p>
            <a:pPr marL="600075" lvl="1" indent="-257175" algn="just" fontAlgn="base">
              <a:lnSpc>
                <a:spcPct val="120000"/>
              </a:lnSpc>
              <a:spcAft>
                <a:spcPts val="450"/>
              </a:spcAft>
              <a:buFont typeface="Arial" panose="020B0604020202020204" pitchFamily="34" charset="0"/>
              <a:buChar char="•"/>
            </a:pPr>
            <a:r>
              <a:rPr lang="cs-CZ" sz="1200" dirty="0">
                <a:solidFill>
                  <a:schemeClr val="bg1"/>
                </a:solidFill>
              </a:rPr>
              <a:t>Režim tzv. „průběžných výzev“</a:t>
            </a:r>
          </a:p>
          <a:p>
            <a:pPr marL="600075" lvl="1" indent="-257175" algn="just" fontAlgn="base">
              <a:lnSpc>
                <a:spcPct val="120000"/>
              </a:lnSpc>
              <a:spcAft>
                <a:spcPts val="450"/>
              </a:spcAft>
              <a:buFont typeface="Arial" panose="020B0604020202020204" pitchFamily="34" charset="0"/>
              <a:buChar char="•"/>
            </a:pPr>
            <a:r>
              <a:rPr lang="cs-CZ" sz="1200" dirty="0">
                <a:solidFill>
                  <a:schemeClr val="bg1"/>
                </a:solidFill>
              </a:rPr>
              <a:t>Avíza výzev nebudou aplikována</a:t>
            </a:r>
          </a:p>
          <a:p>
            <a:pPr marL="600075" lvl="1" indent="-257175" algn="just">
              <a:lnSpc>
                <a:spcPct val="120000"/>
              </a:lnSpc>
              <a:spcAft>
                <a:spcPts val="450"/>
              </a:spcAft>
              <a:buFont typeface="Arial" panose="020B0604020202020204" pitchFamily="34" charset="0"/>
              <a:buChar char="•"/>
            </a:pPr>
            <a:r>
              <a:rPr lang="cs-CZ" sz="1200" dirty="0">
                <a:solidFill>
                  <a:schemeClr val="bg1"/>
                </a:solidFill>
              </a:rPr>
              <a:t>Vyhlašování výzev s povinným schválením záměrů v RAP</a:t>
            </a:r>
            <a:endParaRPr lang="cs-CZ" sz="1200" b="1" dirty="0">
              <a:solidFill>
                <a:schemeClr val="bg1"/>
              </a:solidFill>
              <a:latin typeface="Arial" panose="020B0604020202020204" pitchFamily="34" charset="0"/>
              <a:cs typeface="Arial" panose="020B0604020202020204" pitchFamily="34" charset="0"/>
            </a:endParaRPr>
          </a:p>
          <a:p>
            <a:pPr marL="285750" lvl="1" indent="-285750" algn="just">
              <a:lnSpc>
                <a:spcPct val="120000"/>
              </a:lnSpc>
              <a:spcAft>
                <a:spcPts val="450"/>
              </a:spcAft>
              <a:buFont typeface="Arial" panose="020B0604020202020204" pitchFamily="34" charset="0"/>
              <a:buChar char="•"/>
            </a:pPr>
            <a:r>
              <a:rPr lang="cs-CZ" sz="1400" b="1" dirty="0">
                <a:solidFill>
                  <a:schemeClr val="bg1"/>
                </a:solidFill>
              </a:rPr>
              <a:t>Žadatelé nebudou povinni zpracovávat CBA v žádostech o podporu</a:t>
            </a:r>
          </a:p>
          <a:p>
            <a:pPr marL="342900" lvl="1" algn="just">
              <a:lnSpc>
                <a:spcPct val="120000"/>
              </a:lnSpc>
              <a:spcAft>
                <a:spcPts val="450"/>
              </a:spcAft>
            </a:pPr>
            <a:endParaRPr lang="cs-CZ" sz="12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11C022E-152D-4B8F-BFFA-40298701C19A}"/>
              </a:ext>
            </a:extLst>
          </p:cNvPr>
          <p:cNvSpPr txBox="1"/>
          <p:nvPr/>
        </p:nvSpPr>
        <p:spPr>
          <a:xfrm>
            <a:off x="502646" y="89938"/>
            <a:ext cx="8138707" cy="1077218"/>
          </a:xfrm>
          <a:prstGeom prst="rect">
            <a:avLst/>
          </a:prstGeom>
          <a:noFill/>
        </p:spPr>
        <p:txBody>
          <a:bodyPr wrap="square" rtlCol="0">
            <a:spAutoFit/>
          </a:bodyPr>
          <a:lstStyle/>
          <a:p>
            <a:pPr algn="ctr" defTabSz="914400">
              <a:buClr>
                <a:srgbClr val="000000"/>
              </a:buClr>
            </a:pPr>
            <a:r>
              <a:rPr lang="cs-CZ" sz="3200" b="1" kern="0" dirty="0">
                <a:solidFill>
                  <a:schemeClr val="bg1"/>
                </a:solidFill>
                <a:cs typeface="Arial" panose="020B0604020202020204" pitchFamily="34" charset="0"/>
                <a:sym typeface="Arial"/>
              </a:rPr>
              <a:t>Změny v administraci projektů</a:t>
            </a:r>
          </a:p>
          <a:p>
            <a:pPr algn="ctr" defTabSz="914400">
              <a:buClr>
                <a:srgbClr val="000000"/>
              </a:buClr>
            </a:pPr>
            <a:r>
              <a:rPr lang="cs-CZ" sz="3200" b="1" kern="0" dirty="0">
                <a:solidFill>
                  <a:schemeClr val="bg1"/>
                </a:solidFill>
                <a:cs typeface="Arial" panose="020B0604020202020204" pitchFamily="34" charset="0"/>
                <a:sym typeface="Arial"/>
              </a:rPr>
              <a:t>Co bude nového?</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80636571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813366" y="303887"/>
            <a:ext cx="8138707" cy="892552"/>
          </a:xfrm>
          <a:prstGeom prst="rect">
            <a:avLst/>
          </a:prstGeom>
          <a:noFill/>
        </p:spPr>
        <p:txBody>
          <a:bodyPr wrap="square" rtlCol="0">
            <a:spAutoFit/>
          </a:bodyPr>
          <a:lstStyle/>
          <a:p>
            <a:pPr algn="ctr" defTabSz="914400">
              <a:buClr>
                <a:srgbClr val="000000"/>
              </a:buClr>
              <a:buFont typeface="Arial"/>
              <a:buNone/>
            </a:pPr>
            <a:r>
              <a:rPr lang="cs-CZ" sz="3200" b="1" i="0" dirty="0">
                <a:solidFill>
                  <a:schemeClr val="bg1"/>
                </a:solidFill>
                <a:effectLst/>
                <a:latin typeface="Arial" panose="020B0604020202020204" pitchFamily="34" charset="0"/>
              </a:rPr>
              <a:t>Konzultační servis IROP</a:t>
            </a:r>
          </a:p>
          <a:p>
            <a:pPr algn="ctr" defTabSz="914400">
              <a:buClr>
                <a:srgbClr val="000000"/>
              </a:buClr>
            </a:pPr>
            <a:r>
              <a:rPr lang="cs-CZ" sz="2000" cap="all" dirty="0">
                <a:solidFill>
                  <a:schemeClr val="bg1"/>
                </a:solidFill>
                <a:latin typeface="Arial" panose="020B0604020202020204" pitchFamily="34" charset="0"/>
                <a:cs typeface="Arial" panose="020B0604020202020204" pitchFamily="34" charset="0"/>
              </a:rPr>
              <a:t>Tazatelé</a:t>
            </a:r>
            <a:endParaRPr lang="en-US" sz="1800" cap="all" dirty="0">
              <a:solidFill>
                <a:schemeClr val="bg1"/>
              </a:solidFill>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15063470-419B-4E15-95A9-B303CF6C087E}"/>
              </a:ext>
            </a:extLst>
          </p:cNvPr>
          <p:cNvSpPr txBox="1"/>
          <p:nvPr/>
        </p:nvSpPr>
        <p:spPr>
          <a:xfrm>
            <a:off x="659566" y="1317511"/>
            <a:ext cx="7901940" cy="1569660"/>
          </a:xfrm>
          <a:prstGeom prst="rect">
            <a:avLst/>
          </a:prstGeom>
          <a:noFill/>
        </p:spPr>
        <p:txBody>
          <a:bodyPr wrap="square">
            <a:spAutoFit/>
          </a:bodyPr>
          <a:lstStyle/>
          <a:p>
            <a:r>
              <a:rPr lang="cs-CZ" sz="1600" dirty="0">
                <a:solidFill>
                  <a:schemeClr val="bg1"/>
                </a:solidFill>
              </a:rPr>
              <a:t>U 866 tazatelů bez ohledu na to, zda položili dotaz či nikoliv, se podařilo identifikovat jejich typ</a:t>
            </a:r>
          </a:p>
          <a:p>
            <a:pPr marL="800100" lvl="1" indent="-342900">
              <a:buFont typeface="Arial" panose="020B0604020202020204" pitchFamily="34" charset="0"/>
              <a:buChar char="•"/>
            </a:pPr>
            <a:r>
              <a:rPr lang="cs-CZ" sz="1600" dirty="0">
                <a:solidFill>
                  <a:schemeClr val="bg1"/>
                </a:solidFill>
              </a:rPr>
              <a:t>Z toho 279 (32 %) dotazů lze přiřadit zpracovatelským/ poradenským agenturám</a:t>
            </a:r>
          </a:p>
          <a:p>
            <a:pPr marL="800100" lvl="1" indent="-342900">
              <a:buFont typeface="Arial" panose="020B0604020202020204" pitchFamily="34" charset="0"/>
              <a:buChar char="•"/>
            </a:pPr>
            <a:r>
              <a:rPr lang="cs-CZ" sz="1600" dirty="0">
                <a:solidFill>
                  <a:schemeClr val="bg1"/>
                </a:solidFill>
              </a:rPr>
              <a:t>397 tazatelů položilo dotaz do IROP2 z toho 104 (26 %) lze přiřadit zpracovatelským/ poradenským agenturám </a:t>
            </a:r>
          </a:p>
        </p:txBody>
      </p:sp>
      <p:graphicFrame>
        <p:nvGraphicFramePr>
          <p:cNvPr id="4" name="Tabulka 3">
            <a:extLst>
              <a:ext uri="{FF2B5EF4-FFF2-40B4-BE49-F238E27FC236}">
                <a16:creationId xmlns:a16="http://schemas.microsoft.com/office/drawing/2014/main" id="{DA992021-0003-4F68-A056-FF4C7E524D4A}"/>
              </a:ext>
            </a:extLst>
          </p:cNvPr>
          <p:cNvGraphicFramePr>
            <a:graphicFrameLocks noGrp="1"/>
          </p:cNvGraphicFramePr>
          <p:nvPr>
            <p:extLst>
              <p:ext uri="{D42A27DB-BD31-4B8C-83A1-F6EECF244321}">
                <p14:modId xmlns:p14="http://schemas.microsoft.com/office/powerpoint/2010/main" val="4066676810"/>
              </p:ext>
            </p:extLst>
          </p:nvPr>
        </p:nvGraphicFramePr>
        <p:xfrm>
          <a:off x="269001" y="2896493"/>
          <a:ext cx="8078044" cy="1257300"/>
        </p:xfrm>
        <a:graphic>
          <a:graphicData uri="http://schemas.openxmlformats.org/drawingml/2006/table">
            <a:tbl>
              <a:tblPr>
                <a:tableStyleId>{5C22544A-7EE6-4342-B048-85BDC9FD1C3A}</a:tableStyleId>
              </a:tblPr>
              <a:tblGrid>
                <a:gridCol w="2530344">
                  <a:extLst>
                    <a:ext uri="{9D8B030D-6E8A-4147-A177-3AD203B41FA5}">
                      <a16:colId xmlns:a16="http://schemas.microsoft.com/office/drawing/2014/main" val="2268506245"/>
                    </a:ext>
                  </a:extLst>
                </a:gridCol>
                <a:gridCol w="1386925">
                  <a:extLst>
                    <a:ext uri="{9D8B030D-6E8A-4147-A177-3AD203B41FA5}">
                      <a16:colId xmlns:a16="http://schemas.microsoft.com/office/drawing/2014/main" val="3121612395"/>
                    </a:ext>
                  </a:extLst>
                </a:gridCol>
                <a:gridCol w="1386925">
                  <a:extLst>
                    <a:ext uri="{9D8B030D-6E8A-4147-A177-3AD203B41FA5}">
                      <a16:colId xmlns:a16="http://schemas.microsoft.com/office/drawing/2014/main" val="699240698"/>
                    </a:ext>
                  </a:extLst>
                </a:gridCol>
                <a:gridCol w="1386925">
                  <a:extLst>
                    <a:ext uri="{9D8B030D-6E8A-4147-A177-3AD203B41FA5}">
                      <a16:colId xmlns:a16="http://schemas.microsoft.com/office/drawing/2014/main" val="303514728"/>
                    </a:ext>
                  </a:extLst>
                </a:gridCol>
                <a:gridCol w="1386925">
                  <a:extLst>
                    <a:ext uri="{9D8B030D-6E8A-4147-A177-3AD203B41FA5}">
                      <a16:colId xmlns:a16="http://schemas.microsoft.com/office/drawing/2014/main" val="3531715040"/>
                    </a:ext>
                  </a:extLst>
                </a:gridCol>
              </a:tblGrid>
              <a:tr h="214867">
                <a:tc>
                  <a:txBody>
                    <a:bodyPr/>
                    <a:lstStyle/>
                    <a:p>
                      <a:pPr algn="ctr" fontAlgn="b"/>
                      <a:r>
                        <a:rPr lang="cs-CZ" sz="1600" b="1" u="none" strike="noStrike" dirty="0">
                          <a:solidFill>
                            <a:schemeClr val="tx1"/>
                          </a:solidFill>
                          <a:effectLst/>
                        </a:rPr>
                        <a:t>Typ tazatele</a:t>
                      </a:r>
                      <a:endParaRPr lang="cs-CZ" sz="1600" b="1"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u="none" strike="noStrike" dirty="0">
                          <a:solidFill>
                            <a:schemeClr val="tx1"/>
                          </a:solidFill>
                          <a:effectLst/>
                        </a:rPr>
                        <a:t>Celkem</a:t>
                      </a:r>
                      <a:endParaRPr lang="cs-CZ" sz="1600" b="1"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dirty="0">
                          <a:solidFill>
                            <a:schemeClr val="tx1"/>
                          </a:solidFill>
                          <a:effectLst/>
                          <a:latin typeface="Calibri" panose="020F0502020204030204" pitchFamily="34" charset="0"/>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dirty="0">
                          <a:solidFill>
                            <a:schemeClr val="tx1"/>
                          </a:solidFill>
                          <a:effectLst/>
                          <a:latin typeface="Calibri" panose="020F0502020204030204" pitchFamily="34" charset="0"/>
                        </a:rPr>
                        <a:t>IROP2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dirty="0">
                          <a:solidFill>
                            <a:schemeClr val="tx1"/>
                          </a:solidFill>
                          <a:effectLst/>
                          <a:latin typeface="Calibri" panose="020F0502020204030204" pitchFamily="34" charset="0"/>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081089995"/>
                  </a:ext>
                </a:extLst>
              </a:tr>
              <a:tr h="214867">
                <a:tc>
                  <a:txBody>
                    <a:bodyPr/>
                    <a:lstStyle/>
                    <a:p>
                      <a:pPr marL="72000" algn="l" fontAlgn="b"/>
                      <a:r>
                        <a:rPr lang="cs-CZ" sz="1600" u="none" strike="noStrike" dirty="0">
                          <a:solidFill>
                            <a:schemeClr val="tx1"/>
                          </a:solidFill>
                          <a:effectLst/>
                        </a:rPr>
                        <a:t>Žadatel/příjemce</a:t>
                      </a:r>
                      <a:endParaRPr lang="cs-CZ" sz="1600" b="0"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u="none" strike="noStrike" dirty="0">
                          <a:solidFill>
                            <a:schemeClr val="tx1"/>
                          </a:solidFill>
                          <a:effectLst/>
                        </a:rPr>
                        <a:t>525</a:t>
                      </a:r>
                      <a:endParaRPr lang="cs-CZ" sz="1600" b="0"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panose="020F0502020204030204" pitchFamily="34" charset="0"/>
                        </a:rPr>
                        <a:t>60,62%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panose="020F0502020204030204" pitchFamily="34" charset="0"/>
                        </a:rPr>
                        <a:t>247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panose="020F0502020204030204" pitchFamily="34" charset="0"/>
                        </a:rPr>
                        <a:t>62,22%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20023018"/>
                  </a:ext>
                </a:extLst>
              </a:tr>
              <a:tr h="214867">
                <a:tc>
                  <a:txBody>
                    <a:bodyPr/>
                    <a:lstStyle/>
                    <a:p>
                      <a:pPr marL="72000" algn="l" fontAlgn="b"/>
                      <a:r>
                        <a:rPr lang="cs-CZ" sz="1600" u="none" strike="noStrike" dirty="0">
                          <a:solidFill>
                            <a:schemeClr val="tx1"/>
                          </a:solidFill>
                          <a:effectLst/>
                        </a:rPr>
                        <a:t>Zpracovatel</a:t>
                      </a:r>
                      <a:endParaRPr lang="cs-CZ" sz="1600" b="0"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u="none" strike="noStrike" dirty="0">
                          <a:solidFill>
                            <a:schemeClr val="tx1"/>
                          </a:solidFill>
                          <a:effectLst/>
                        </a:rPr>
                        <a:t>279</a:t>
                      </a:r>
                      <a:endParaRPr lang="cs-CZ" sz="1600" b="0"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panose="020F0502020204030204" pitchFamily="34" charset="0"/>
                        </a:rPr>
                        <a:t>32,22%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panose="020F0502020204030204" pitchFamily="34" charset="0"/>
                        </a:rPr>
                        <a:t>104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panose="020F0502020204030204" pitchFamily="34" charset="0"/>
                        </a:rPr>
                        <a:t>26,20%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5723751"/>
                  </a:ext>
                </a:extLst>
              </a:tr>
              <a:tr h="214867">
                <a:tc>
                  <a:txBody>
                    <a:bodyPr/>
                    <a:lstStyle/>
                    <a:p>
                      <a:pPr marL="72000" algn="l" fontAlgn="b"/>
                      <a:r>
                        <a:rPr lang="cs-CZ" sz="1600" u="none" strike="noStrike" dirty="0">
                          <a:solidFill>
                            <a:schemeClr val="tx1"/>
                          </a:solidFill>
                          <a:effectLst/>
                        </a:rPr>
                        <a:t>Jiný </a:t>
                      </a:r>
                      <a:endParaRPr lang="cs-CZ" sz="1600" b="0"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u="none" strike="noStrike" dirty="0">
                          <a:solidFill>
                            <a:schemeClr val="tx1"/>
                          </a:solidFill>
                          <a:effectLst/>
                        </a:rPr>
                        <a:t>62</a:t>
                      </a:r>
                      <a:endParaRPr lang="cs-CZ" sz="1600" b="0"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panose="020F0502020204030204" pitchFamily="34" charset="0"/>
                        </a:rPr>
                        <a:t>7,16%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panose="020F0502020204030204" pitchFamily="34" charset="0"/>
                        </a:rPr>
                        <a:t>46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panose="020F0502020204030204" pitchFamily="34" charset="0"/>
                        </a:rPr>
                        <a:t>11,59%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83266711"/>
                  </a:ext>
                </a:extLst>
              </a:tr>
              <a:tr h="214867">
                <a:tc>
                  <a:txBody>
                    <a:bodyPr/>
                    <a:lstStyle/>
                    <a:p>
                      <a:pPr algn="ctr" fontAlgn="b"/>
                      <a:r>
                        <a:rPr lang="cs-CZ" sz="1600" b="1" u="none" strike="noStrike" dirty="0">
                          <a:solidFill>
                            <a:schemeClr val="tx1"/>
                          </a:solidFill>
                          <a:effectLst/>
                        </a:rPr>
                        <a:t>Celkový součet</a:t>
                      </a:r>
                      <a:endParaRPr lang="cs-CZ" sz="1600" b="1"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u="none" strike="noStrike" dirty="0">
                          <a:solidFill>
                            <a:schemeClr val="tx1"/>
                          </a:solidFill>
                          <a:effectLst/>
                        </a:rPr>
                        <a:t>866</a:t>
                      </a:r>
                      <a:endParaRPr lang="cs-CZ" sz="1600" b="1"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dirty="0">
                          <a:solidFill>
                            <a:schemeClr val="tx1"/>
                          </a:solidFill>
                          <a:effectLst/>
                          <a:latin typeface="Calibri" panose="020F0502020204030204" pitchFamily="34"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dirty="0">
                          <a:solidFill>
                            <a:schemeClr val="tx1"/>
                          </a:solidFill>
                          <a:effectLst/>
                          <a:latin typeface="Calibri" panose="020F0502020204030204" pitchFamily="34" charset="0"/>
                        </a:rPr>
                        <a:t>397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dirty="0">
                          <a:solidFill>
                            <a:schemeClr val="tx1"/>
                          </a:solidFill>
                          <a:effectLst/>
                          <a:latin typeface="Calibri" panose="020F0502020204030204" pitchFamily="34"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69245234"/>
                  </a:ext>
                </a:extLst>
              </a:tr>
            </a:tbl>
          </a:graphicData>
        </a:graphic>
      </p:graphicFrame>
      <p:graphicFrame>
        <p:nvGraphicFramePr>
          <p:cNvPr id="7" name="Tabulka 6">
            <a:extLst>
              <a:ext uri="{FF2B5EF4-FFF2-40B4-BE49-F238E27FC236}">
                <a16:creationId xmlns:a16="http://schemas.microsoft.com/office/drawing/2014/main" id="{42AFB5A9-44DC-4656-8D4C-4AF1970A8B6F}"/>
              </a:ext>
            </a:extLst>
          </p:cNvPr>
          <p:cNvGraphicFramePr>
            <a:graphicFrameLocks noGrp="1"/>
          </p:cNvGraphicFramePr>
          <p:nvPr>
            <p:extLst>
              <p:ext uri="{D42A27DB-BD31-4B8C-83A1-F6EECF244321}">
                <p14:modId xmlns:p14="http://schemas.microsoft.com/office/powerpoint/2010/main" val="2244046684"/>
              </p:ext>
            </p:extLst>
          </p:nvPr>
        </p:nvGraphicFramePr>
        <p:xfrm>
          <a:off x="269001" y="4262956"/>
          <a:ext cx="4227497" cy="2263140"/>
        </p:xfrm>
        <a:graphic>
          <a:graphicData uri="http://schemas.openxmlformats.org/drawingml/2006/table">
            <a:tbl>
              <a:tblPr>
                <a:solidFill>
                  <a:schemeClr val="bg1"/>
                </a:solidFill>
                <a:tableStyleId>{5C22544A-7EE6-4342-B048-85BDC9FD1C3A}</a:tableStyleId>
              </a:tblPr>
              <a:tblGrid>
                <a:gridCol w="2016709">
                  <a:extLst>
                    <a:ext uri="{9D8B030D-6E8A-4147-A177-3AD203B41FA5}">
                      <a16:colId xmlns:a16="http://schemas.microsoft.com/office/drawing/2014/main" val="450795389"/>
                    </a:ext>
                  </a:extLst>
                </a:gridCol>
                <a:gridCol w="1105394">
                  <a:extLst>
                    <a:ext uri="{9D8B030D-6E8A-4147-A177-3AD203B41FA5}">
                      <a16:colId xmlns:a16="http://schemas.microsoft.com/office/drawing/2014/main" val="2667078417"/>
                    </a:ext>
                  </a:extLst>
                </a:gridCol>
                <a:gridCol w="1105394">
                  <a:extLst>
                    <a:ext uri="{9D8B030D-6E8A-4147-A177-3AD203B41FA5}">
                      <a16:colId xmlns:a16="http://schemas.microsoft.com/office/drawing/2014/main" val="2424729572"/>
                    </a:ext>
                  </a:extLst>
                </a:gridCol>
              </a:tblGrid>
              <a:tr h="179747">
                <a:tc>
                  <a:txBody>
                    <a:bodyPr/>
                    <a:lstStyle/>
                    <a:p>
                      <a:pPr algn="ctr" fontAlgn="b"/>
                      <a:r>
                        <a:rPr lang="cs-CZ" sz="1600" b="1" u="none" strike="noStrike" dirty="0">
                          <a:effectLst/>
                        </a:rPr>
                        <a:t>Typ tazatele</a:t>
                      </a:r>
                      <a:endParaRPr lang="cs-CZ" sz="16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u="none" strike="noStrike" dirty="0">
                          <a:effectLst/>
                        </a:rPr>
                        <a:t>Celkem</a:t>
                      </a:r>
                      <a:endParaRPr lang="cs-CZ" sz="16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dirty="0">
                          <a:solidFill>
                            <a:srgbClr val="000000"/>
                          </a:solidFill>
                          <a:effectLst/>
                          <a:latin typeface="Calibri" panose="020F0502020204030204" pitchFamily="34" charset="0"/>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94718440"/>
                  </a:ext>
                </a:extLst>
              </a:tr>
              <a:tr h="179747">
                <a:tc>
                  <a:txBody>
                    <a:bodyPr/>
                    <a:lstStyle/>
                    <a:p>
                      <a:pPr marL="72000" algn="l" fontAlgn="b"/>
                      <a:r>
                        <a:rPr lang="cs-CZ" sz="1600" u="none" strike="noStrike" dirty="0">
                          <a:effectLst/>
                        </a:rPr>
                        <a:t>Obec/ město</a:t>
                      </a:r>
                      <a:endParaRPr lang="cs-CZ" sz="1600" b="0"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u="none" strike="noStrike" dirty="0">
                          <a:effectLst/>
                        </a:rPr>
                        <a:t>232</a:t>
                      </a:r>
                      <a:endParaRPr lang="cs-CZ" sz="1600" b="0"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44,19%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1456893"/>
                  </a:ext>
                </a:extLst>
              </a:tr>
              <a:tr h="179747">
                <a:tc>
                  <a:txBody>
                    <a:bodyPr/>
                    <a:lstStyle/>
                    <a:p>
                      <a:pPr marL="72000" algn="l" fontAlgn="b"/>
                      <a:r>
                        <a:rPr lang="cs-CZ" sz="1600" u="none" strike="noStrike" dirty="0">
                          <a:effectLst/>
                        </a:rPr>
                        <a:t>MAS</a:t>
                      </a:r>
                      <a:endParaRPr lang="cs-CZ" sz="1600" b="0"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57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10,86%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40131145"/>
                  </a:ext>
                </a:extLst>
              </a:tr>
              <a:tr h="179747">
                <a:tc>
                  <a:txBody>
                    <a:bodyPr/>
                    <a:lstStyle/>
                    <a:p>
                      <a:pPr marL="72000" algn="l" fontAlgn="b"/>
                      <a:r>
                        <a:rPr lang="cs-CZ" sz="1600" u="none" strike="noStrike" dirty="0">
                          <a:effectLst/>
                        </a:rPr>
                        <a:t>Charita </a:t>
                      </a:r>
                      <a:endParaRPr lang="cs-CZ" sz="1600" b="0"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u="none" strike="noStrike" dirty="0">
                          <a:effectLst/>
                        </a:rPr>
                        <a:t>24</a:t>
                      </a:r>
                      <a:endParaRPr lang="cs-CZ" sz="1600" b="0"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4,57%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8690364"/>
                  </a:ext>
                </a:extLst>
              </a:tr>
              <a:tr h="179747">
                <a:tc>
                  <a:txBody>
                    <a:bodyPr/>
                    <a:lstStyle/>
                    <a:p>
                      <a:pPr marL="72000" algn="l" fontAlgn="b"/>
                      <a:r>
                        <a:rPr lang="cs-CZ" sz="1600" b="0" i="0" u="none" strike="noStrike" dirty="0">
                          <a:solidFill>
                            <a:srgbClr val="000000"/>
                          </a:solidFill>
                          <a:effectLst/>
                          <a:latin typeface="Calibri" panose="020F0502020204030204" pitchFamily="34" charset="0"/>
                        </a:rPr>
                        <a:t>OSVČ</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21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4,00%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5824546"/>
                  </a:ext>
                </a:extLst>
              </a:tr>
              <a:tr h="179747">
                <a:tc>
                  <a:txBody>
                    <a:bodyPr/>
                    <a:lstStyle/>
                    <a:p>
                      <a:pPr marL="72000" algn="l" fontAlgn="b"/>
                      <a:r>
                        <a:rPr lang="cs-CZ" sz="1600" b="0" i="0" u="none" strike="noStrike" dirty="0">
                          <a:solidFill>
                            <a:srgbClr val="000000"/>
                          </a:solidFill>
                          <a:effectLst/>
                          <a:latin typeface="Calibri" panose="020F0502020204030204" pitchFamily="34" charset="0"/>
                        </a:rPr>
                        <a:t>Kraj</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21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4,00%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3873884"/>
                  </a:ext>
                </a:extLst>
              </a:tr>
              <a:tr h="179747">
                <a:tc>
                  <a:txBody>
                    <a:bodyPr/>
                    <a:lstStyle/>
                    <a:p>
                      <a:pPr marL="72000" algn="l" fontAlgn="b"/>
                      <a:r>
                        <a:rPr lang="cs-CZ" sz="1600" b="0" i="0" u="none" strike="noStrike" dirty="0">
                          <a:solidFill>
                            <a:srgbClr val="000000"/>
                          </a:solidFill>
                          <a:effectLst/>
                          <a:latin typeface="Calibri" panose="020F0502020204030204" pitchFamily="34" charset="0"/>
                        </a:rPr>
                        <a:t>Školy</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17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3,24%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9923061"/>
                  </a:ext>
                </a:extLst>
              </a:tr>
              <a:tr h="179747">
                <a:tc>
                  <a:txBody>
                    <a:bodyPr/>
                    <a:lstStyle/>
                    <a:p>
                      <a:pPr marL="72000" algn="l" fontAlgn="b"/>
                      <a:r>
                        <a:rPr lang="cs-CZ" sz="1600" b="0" i="0" u="none" strike="noStrike" dirty="0">
                          <a:solidFill>
                            <a:srgbClr val="000000"/>
                          </a:solidFill>
                          <a:effectLst/>
                          <a:latin typeface="Calibri" panose="020F0502020204030204" pitchFamily="34" charset="0"/>
                        </a:rPr>
                        <a:t>Jiné/ neurčené</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153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29,14%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70027989"/>
                  </a:ext>
                </a:extLst>
              </a:tr>
              <a:tr h="179747">
                <a:tc>
                  <a:txBody>
                    <a:bodyPr/>
                    <a:lstStyle/>
                    <a:p>
                      <a:pPr algn="ctr" fontAlgn="b"/>
                      <a:r>
                        <a:rPr lang="cs-CZ" sz="1600" b="1" u="none" strike="noStrike" dirty="0">
                          <a:effectLst/>
                        </a:rPr>
                        <a:t>Celkový součet</a:t>
                      </a:r>
                      <a:endParaRPr lang="cs-CZ" sz="16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dirty="0">
                          <a:solidFill>
                            <a:srgbClr val="000000"/>
                          </a:solidFill>
                          <a:effectLst/>
                          <a:latin typeface="Calibri" panose="020F0502020204030204" pitchFamily="34" charset="0"/>
                        </a:rPr>
                        <a:t>525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dirty="0">
                          <a:solidFill>
                            <a:srgbClr val="000000"/>
                          </a:solidFill>
                          <a:effectLst/>
                          <a:latin typeface="Calibri" panose="020F0502020204030204" pitchFamily="34"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49978362"/>
                  </a:ext>
                </a:extLst>
              </a:tr>
            </a:tbl>
          </a:graphicData>
        </a:graphic>
      </p:graphicFrame>
    </p:spTree>
    <p:extLst>
      <p:ext uri="{BB962C8B-B14F-4D97-AF65-F5344CB8AC3E}">
        <p14:creationId xmlns:p14="http://schemas.microsoft.com/office/powerpoint/2010/main" val="322776091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8F933821-A5DA-7140-8831-7E4D84AA8A8E}"/>
              </a:ext>
            </a:extLst>
          </p:cNvPr>
          <p:cNvSpPr>
            <a:spLocks noGrp="1"/>
          </p:cNvSpPr>
          <p:nvPr>
            <p:ph type="sldNum" sz="quarter" idx="4294967295"/>
          </p:nvPr>
        </p:nvSpPr>
        <p:spPr>
          <a:xfrm>
            <a:off x="0" y="6356350"/>
            <a:ext cx="501650" cy="365125"/>
          </a:xfrm>
        </p:spPr>
        <p:txBody>
          <a:bodyPr/>
          <a:lstStyle/>
          <a:p>
            <a:fld id="{4000C4B2-41BC-D741-8B94-B76DB6967C01}" type="slidenum">
              <a:rPr lang="en-US" smtClean="0"/>
              <a:pPr/>
              <a:t>111</a:t>
            </a:fld>
            <a:endParaRPr lang="en-US" dirty="0"/>
          </a:p>
        </p:txBody>
      </p:sp>
      <p:sp>
        <p:nvSpPr>
          <p:cNvPr id="3" name="Title 1">
            <a:extLst>
              <a:ext uri="{FF2B5EF4-FFF2-40B4-BE49-F238E27FC236}">
                <a16:creationId xmlns:a16="http://schemas.microsoft.com/office/drawing/2014/main" id="{F81CD06E-30C7-0F4B-9F7B-A86A3F339833}"/>
              </a:ext>
            </a:extLst>
          </p:cNvPr>
          <p:cNvSpPr txBox="1">
            <a:spLocks/>
          </p:cNvSpPr>
          <p:nvPr/>
        </p:nvSpPr>
        <p:spPr>
          <a:xfrm>
            <a:off x="0" y="2938585"/>
            <a:ext cx="9143999" cy="890466"/>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dirty="0">
                <a:solidFill>
                  <a:schemeClr val="bg1"/>
                </a:solidFill>
                <a:latin typeface="Arial" panose="020B0604020202020204" pitchFamily="34" charset="0"/>
                <a:cs typeface="Arial" panose="020B0604020202020204" pitchFamily="34" charset="0"/>
              </a:rPr>
              <a:t>Děkujeme za pozornost</a:t>
            </a:r>
            <a:r>
              <a:rPr lang="cs-CZ" sz="5000"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16863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8F933821-A5DA-7140-8831-7E4D84AA8A8E}"/>
              </a:ext>
            </a:extLst>
          </p:cNvPr>
          <p:cNvSpPr>
            <a:spLocks noGrp="1"/>
          </p:cNvSpPr>
          <p:nvPr>
            <p:ph type="sldNum" sz="quarter" idx="4294967295"/>
          </p:nvPr>
        </p:nvSpPr>
        <p:spPr>
          <a:xfrm>
            <a:off x="0" y="6356350"/>
            <a:ext cx="501650" cy="365125"/>
          </a:xfrm>
        </p:spPr>
        <p:txBody>
          <a:bodyPr/>
          <a:lstStyle/>
          <a:p>
            <a:fld id="{4000C4B2-41BC-D741-8B94-B76DB6967C01}" type="slidenum">
              <a:rPr lang="en-US" smtClean="0"/>
              <a:pPr/>
              <a:t>112</a:t>
            </a:fld>
            <a:endParaRPr lang="en-US" dirty="0"/>
          </a:p>
        </p:txBody>
      </p:sp>
      <p:sp>
        <p:nvSpPr>
          <p:cNvPr id="3" name="Title 1">
            <a:extLst>
              <a:ext uri="{FF2B5EF4-FFF2-40B4-BE49-F238E27FC236}">
                <a16:creationId xmlns:a16="http://schemas.microsoft.com/office/drawing/2014/main" id="{F81CD06E-30C7-0F4B-9F7B-A86A3F339833}"/>
              </a:ext>
            </a:extLst>
          </p:cNvPr>
          <p:cNvSpPr txBox="1">
            <a:spLocks/>
          </p:cNvSpPr>
          <p:nvPr/>
        </p:nvSpPr>
        <p:spPr>
          <a:xfrm>
            <a:off x="1" y="1086487"/>
            <a:ext cx="9143999" cy="29427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dirty="0">
                <a:solidFill>
                  <a:schemeClr val="bg1"/>
                </a:solidFill>
                <a:latin typeface="Arial" panose="020B0604020202020204" pitchFamily="34" charset="0"/>
                <a:cs typeface="Arial" panose="020B0604020202020204" pitchFamily="34" charset="0"/>
              </a:rPr>
              <a:t>Prostor pro Vaše </a:t>
            </a:r>
          </a:p>
          <a:p>
            <a:pPr algn="ctr"/>
            <a:r>
              <a:rPr lang="cs-CZ" sz="5000" dirty="0">
                <a:solidFill>
                  <a:schemeClr val="bg1"/>
                </a:solidFill>
                <a:latin typeface="Arial" panose="020B0604020202020204" pitchFamily="34" charset="0"/>
                <a:cs typeface="Arial" panose="020B0604020202020204" pitchFamily="34" charset="0"/>
              </a:rPr>
              <a:t>individuální konzultace</a:t>
            </a:r>
            <a:r>
              <a:rPr lang="cs-CZ" sz="5000" dirty="0">
                <a:solidFill>
                  <a:srgbClr val="FF0000"/>
                </a:solidFill>
                <a:latin typeface="Arial" panose="020B0604020202020204" pitchFamily="34" charset="0"/>
                <a:cs typeface="Arial" panose="020B0604020202020204" pitchFamily="34" charset="0"/>
              </a:rPr>
              <a:t>.</a:t>
            </a:r>
          </a:p>
        </p:txBody>
      </p:sp>
      <p:sp>
        <p:nvSpPr>
          <p:cNvPr id="5" name="TextovéPole 4">
            <a:extLst>
              <a:ext uri="{FF2B5EF4-FFF2-40B4-BE49-F238E27FC236}">
                <a16:creationId xmlns:a16="http://schemas.microsoft.com/office/drawing/2014/main" id="{C02488F1-9810-4E34-81DC-A5BCFF1BFC19}"/>
              </a:ext>
            </a:extLst>
          </p:cNvPr>
          <p:cNvSpPr txBox="1"/>
          <p:nvPr/>
        </p:nvSpPr>
        <p:spPr>
          <a:xfrm>
            <a:off x="501650" y="4269483"/>
            <a:ext cx="7726261" cy="1754326"/>
          </a:xfrm>
          <a:prstGeom prst="rect">
            <a:avLst/>
          </a:prstGeom>
          <a:noFill/>
        </p:spPr>
        <p:txBody>
          <a:bodyPr wrap="square" rtlCol="0">
            <a:spAutoFit/>
          </a:bodyPr>
          <a:lstStyle/>
          <a:p>
            <a:r>
              <a:rPr lang="cs-CZ" dirty="0">
                <a:solidFill>
                  <a:schemeClr val="bg1"/>
                </a:solidFill>
              </a:rPr>
              <a:t>Ing. Jakub Řezníček, tel. 739 320 767, e-mail: </a:t>
            </a:r>
            <a:r>
              <a:rPr lang="cs-CZ" dirty="0">
                <a:solidFill>
                  <a:schemeClr val="bg1"/>
                </a:solidFill>
                <a:hlinkClick r:id="rId2">
                  <a:extLst>
                    <a:ext uri="{A12FA001-AC4F-418D-AE19-62706E023703}">
                      <ahyp:hlinkClr xmlns:ahyp="http://schemas.microsoft.com/office/drawing/2018/hyperlinkcolor" val="tx"/>
                    </a:ext>
                  </a:extLst>
                </a:hlinkClick>
              </a:rPr>
              <a:t>jakub.reznicek@crr.cz</a:t>
            </a:r>
            <a:endParaRPr lang="cs-CZ" dirty="0">
              <a:solidFill>
                <a:schemeClr val="bg1"/>
              </a:solidFill>
            </a:endParaRPr>
          </a:p>
          <a:p>
            <a:endParaRPr lang="cs-CZ" dirty="0">
              <a:solidFill>
                <a:schemeClr val="bg1"/>
              </a:solidFill>
            </a:endParaRPr>
          </a:p>
          <a:p>
            <a:r>
              <a:rPr lang="cs-CZ" dirty="0">
                <a:solidFill>
                  <a:schemeClr val="bg1"/>
                </a:solidFill>
              </a:rPr>
              <a:t>Ing. Michaela Brožová tel. 735 157 809, e-mail: </a:t>
            </a:r>
            <a:r>
              <a:rPr lang="cs-CZ" dirty="0">
                <a:solidFill>
                  <a:schemeClr val="bg1"/>
                </a:solidFill>
                <a:hlinkClick r:id="rId3">
                  <a:extLst>
                    <a:ext uri="{A12FA001-AC4F-418D-AE19-62706E023703}">
                      <ahyp:hlinkClr xmlns:ahyp="http://schemas.microsoft.com/office/drawing/2018/hyperlinkcolor" val="tx"/>
                    </a:ext>
                  </a:extLst>
                </a:hlinkClick>
              </a:rPr>
              <a:t>michaela.brozova@crr.cz</a:t>
            </a:r>
            <a:endParaRPr lang="cs-CZ" dirty="0">
              <a:solidFill>
                <a:schemeClr val="bg1"/>
              </a:solidFill>
            </a:endParaRPr>
          </a:p>
          <a:p>
            <a:endParaRPr lang="cs-CZ" dirty="0">
              <a:solidFill>
                <a:schemeClr val="bg1"/>
              </a:solidFill>
            </a:endParaRPr>
          </a:p>
          <a:p>
            <a:r>
              <a:rPr lang="cs-CZ" dirty="0">
                <a:solidFill>
                  <a:schemeClr val="bg1"/>
                </a:solidFill>
              </a:rPr>
              <a:t>Ing. Lenka Šmejdířová tel. 734 166 388, e-mail: </a:t>
            </a:r>
            <a:r>
              <a:rPr lang="cs-CZ" dirty="0">
                <a:solidFill>
                  <a:schemeClr val="bg1"/>
                </a:solidFill>
                <a:hlinkClick r:id="rId4">
                  <a:extLst>
                    <a:ext uri="{A12FA001-AC4F-418D-AE19-62706E023703}">
                      <ahyp:hlinkClr xmlns:ahyp="http://schemas.microsoft.com/office/drawing/2018/hyperlinkcolor" val="tx"/>
                    </a:ext>
                  </a:extLst>
                </a:hlinkClick>
              </a:rPr>
              <a:t>lenka.smejdirova@crr.cz</a:t>
            </a:r>
            <a:endParaRPr lang="cs-CZ" dirty="0">
              <a:solidFill>
                <a:schemeClr val="bg1"/>
              </a:solidFill>
            </a:endParaRPr>
          </a:p>
          <a:p>
            <a:endParaRPr lang="cs-CZ" dirty="0">
              <a:solidFill>
                <a:schemeClr val="bg1"/>
              </a:solidFill>
            </a:endParaRPr>
          </a:p>
        </p:txBody>
      </p:sp>
    </p:spTree>
    <p:extLst>
      <p:ext uri="{BB962C8B-B14F-4D97-AF65-F5344CB8AC3E}">
        <p14:creationId xmlns:p14="http://schemas.microsoft.com/office/powerpoint/2010/main" val="2616895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413236" y="1630388"/>
            <a:ext cx="7067824" cy="4226478"/>
          </a:xfrm>
          <a:prstGeom prst="rect">
            <a:avLst/>
          </a:prstGeom>
          <a:noFill/>
        </p:spPr>
        <p:txBody>
          <a:bodyPr wrap="square">
            <a:spAutoFit/>
          </a:bodyPr>
          <a:lstStyle/>
          <a:p>
            <a:pPr marL="342900" lvl="1" algn="just">
              <a:lnSpc>
                <a:spcPct val="120000"/>
              </a:lnSpc>
              <a:spcAft>
                <a:spcPts val="450"/>
              </a:spcAft>
            </a:pPr>
            <a:endParaRPr lang="cs-CZ" sz="1200" dirty="0">
              <a:solidFill>
                <a:schemeClr val="bg1"/>
              </a:solidFill>
            </a:endParaRPr>
          </a:p>
          <a:p>
            <a:pPr algn="just">
              <a:lnSpc>
                <a:spcPct val="120000"/>
              </a:lnSpc>
              <a:spcAft>
                <a:spcPts val="450"/>
              </a:spcAft>
            </a:pPr>
            <a:r>
              <a:rPr lang="cs-CZ" sz="1600" b="1" dirty="0">
                <a:solidFill>
                  <a:schemeClr val="bg1"/>
                </a:solidFill>
              </a:rPr>
              <a:t>Hodnocení žádostí</a:t>
            </a:r>
          </a:p>
          <a:p>
            <a:pPr marL="600075" lvl="1" indent="-257175" algn="just">
              <a:lnSpc>
                <a:spcPct val="120000"/>
              </a:lnSpc>
              <a:spcAft>
                <a:spcPts val="450"/>
              </a:spcAft>
              <a:buFont typeface="Arial" panose="020B0604020202020204" pitchFamily="34" charset="0"/>
              <a:buChar char="•"/>
            </a:pPr>
            <a:r>
              <a:rPr lang="cs-CZ" sz="1400" dirty="0">
                <a:solidFill>
                  <a:schemeClr val="bg1"/>
                </a:solidFill>
              </a:rPr>
              <a:t>Kontrola formálních náležitostí a přijatelnosti, ex-ante analýza rizik/kontrola</a:t>
            </a:r>
          </a:p>
          <a:p>
            <a:pPr lvl="1" algn="just">
              <a:lnSpc>
                <a:spcPct val="120000"/>
              </a:lnSpc>
              <a:spcAft>
                <a:spcPts val="450"/>
              </a:spcAft>
            </a:pPr>
            <a:r>
              <a:rPr lang="cs-CZ" sz="1400" dirty="0">
                <a:solidFill>
                  <a:schemeClr val="bg1"/>
                </a:solidFill>
              </a:rPr>
              <a:t>	→ průběžné doporučování projektů k vydání Rozhodnutí o poskytnutí 	 	     dotace do výše alokace výzvy</a:t>
            </a:r>
          </a:p>
          <a:p>
            <a:pPr marL="600075" lvl="1" indent="-257175" algn="just">
              <a:lnSpc>
                <a:spcPct val="120000"/>
              </a:lnSpc>
              <a:spcAft>
                <a:spcPts val="450"/>
              </a:spcAft>
              <a:buFont typeface="Arial" panose="020B0604020202020204" pitchFamily="34" charset="0"/>
              <a:buChar char="•"/>
            </a:pPr>
            <a:r>
              <a:rPr lang="cs-CZ" sz="1400" dirty="0">
                <a:solidFill>
                  <a:schemeClr val="bg1"/>
                </a:solidFill>
              </a:rPr>
              <a:t>Veškeré žádosti o podporu se budou hodnotit na Centru</a:t>
            </a:r>
          </a:p>
          <a:p>
            <a:pPr marL="685800" lvl="2" algn="just">
              <a:lnSpc>
                <a:spcPct val="120000"/>
              </a:lnSpc>
              <a:spcAft>
                <a:spcPts val="450"/>
              </a:spcAft>
            </a:pPr>
            <a:r>
              <a:rPr lang="cs-CZ" sz="1400" dirty="0">
                <a:solidFill>
                  <a:schemeClr val="bg1"/>
                </a:solidFill>
              </a:rPr>
              <a:t>	→ včetně výzev podávaných v rámci výzev MAS/ITI</a:t>
            </a:r>
          </a:p>
          <a:p>
            <a:pPr marL="600075" lvl="1" indent="-257175" algn="just">
              <a:lnSpc>
                <a:spcPct val="120000"/>
              </a:lnSpc>
              <a:spcAft>
                <a:spcPts val="450"/>
              </a:spcAft>
              <a:buFont typeface="Arial" panose="020B0604020202020204" pitchFamily="34" charset="0"/>
              <a:buChar char="•"/>
            </a:pPr>
            <a:r>
              <a:rPr lang="cs-CZ" sz="1400" dirty="0">
                <a:solidFill>
                  <a:schemeClr val="bg1"/>
                </a:solidFill>
              </a:rPr>
              <a:t>Požadované dokumenty k žádosti o podporu</a:t>
            </a:r>
          </a:p>
          <a:p>
            <a:pPr marL="685800" lvl="2" algn="just">
              <a:lnSpc>
                <a:spcPct val="120000"/>
              </a:lnSpc>
              <a:spcAft>
                <a:spcPts val="450"/>
              </a:spcAft>
            </a:pPr>
            <a:r>
              <a:rPr lang="cs-CZ" sz="1400" dirty="0">
                <a:solidFill>
                  <a:schemeClr val="bg1"/>
                </a:solidFill>
              </a:rPr>
              <a:t>	→ definovány ve Specifických pravidlech každé výzvy </a:t>
            </a:r>
          </a:p>
          <a:p>
            <a:pPr marL="600075" lvl="1" indent="-257175" algn="just">
              <a:lnSpc>
                <a:spcPct val="120000"/>
              </a:lnSpc>
              <a:spcAft>
                <a:spcPts val="450"/>
              </a:spcAft>
              <a:buFont typeface="Arial" panose="020B0604020202020204" pitchFamily="34" charset="0"/>
              <a:buChar char="•"/>
            </a:pPr>
            <a:r>
              <a:rPr lang="cs-CZ" sz="1400" dirty="0">
                <a:solidFill>
                  <a:schemeClr val="bg1"/>
                </a:solidFill>
                <a:latin typeface="Arial" panose="020B0604020202020204" pitchFamily="34" charset="0"/>
              </a:rPr>
              <a:t>Kompletní rozsah KL zveřejněn žadateli ​</a:t>
            </a:r>
            <a:endParaRPr lang="cs-CZ" sz="1400" dirty="0">
              <a:solidFill>
                <a:schemeClr val="bg1"/>
              </a:solidFill>
            </a:endParaRPr>
          </a:p>
          <a:p>
            <a:pPr marL="685800" lvl="2" algn="just">
              <a:lnSpc>
                <a:spcPct val="120000"/>
              </a:lnSpc>
              <a:spcAft>
                <a:spcPts val="450"/>
              </a:spcAft>
            </a:pPr>
            <a:r>
              <a:rPr lang="cs-CZ" sz="1400" dirty="0">
                <a:solidFill>
                  <a:schemeClr val="bg1"/>
                </a:solidFill>
              </a:rPr>
              <a:t>	→ kritéria formálních náležitostí a přijatelnosti budou uveřejněna na webu 		    Centra (napravitelná x nenapravitelná kritéria)</a:t>
            </a:r>
          </a:p>
          <a:p>
            <a:pPr lvl="1" algn="just" fontAlgn="base"/>
            <a:endParaRPr lang="cs-CZ" sz="1200" dirty="0">
              <a:solidFill>
                <a:schemeClr val="bg1"/>
              </a:solidFill>
              <a:latin typeface="Arial" panose="020B0604020202020204" pitchFamily="34" charset="0"/>
            </a:endParaRPr>
          </a:p>
          <a:p>
            <a:pPr lvl="1" algn="just">
              <a:lnSpc>
                <a:spcPct val="150000"/>
              </a:lnSpc>
              <a:buClr>
                <a:srgbClr val="1D70B8"/>
              </a:buClr>
            </a:pPr>
            <a:endParaRPr lang="cs-CZ" sz="12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11C022E-152D-4B8F-BFFA-40298701C19A}"/>
              </a:ext>
            </a:extLst>
          </p:cNvPr>
          <p:cNvSpPr txBox="1"/>
          <p:nvPr/>
        </p:nvSpPr>
        <p:spPr>
          <a:xfrm>
            <a:off x="502646" y="445046"/>
            <a:ext cx="8138707" cy="1077218"/>
          </a:xfrm>
          <a:prstGeom prst="rect">
            <a:avLst/>
          </a:prstGeom>
          <a:noFill/>
        </p:spPr>
        <p:txBody>
          <a:bodyPr wrap="square" rtlCol="0">
            <a:spAutoFit/>
          </a:bodyPr>
          <a:lstStyle/>
          <a:p>
            <a:pPr algn="ctr" defTabSz="914400">
              <a:buClr>
                <a:srgbClr val="000000"/>
              </a:buClr>
            </a:pPr>
            <a:r>
              <a:rPr lang="cs-CZ" sz="3200" b="1" kern="0" dirty="0">
                <a:solidFill>
                  <a:schemeClr val="bg1"/>
                </a:solidFill>
                <a:cs typeface="Arial" panose="020B0604020202020204" pitchFamily="34" charset="0"/>
                <a:sym typeface="Arial"/>
              </a:rPr>
              <a:t>Změny v administraci projektů</a:t>
            </a:r>
          </a:p>
          <a:p>
            <a:pPr algn="ctr" defTabSz="914400">
              <a:buClr>
                <a:srgbClr val="000000"/>
              </a:buClr>
            </a:pPr>
            <a:r>
              <a:rPr lang="cs-CZ" sz="3200" b="1" kern="0" dirty="0">
                <a:solidFill>
                  <a:schemeClr val="bg1"/>
                </a:solidFill>
                <a:cs typeface="Arial" panose="020B0604020202020204" pitchFamily="34" charset="0"/>
                <a:sym typeface="Arial"/>
              </a:rPr>
              <a:t>Co bude nového?</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402180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395698" y="1727110"/>
            <a:ext cx="7007487" cy="4921027"/>
          </a:xfrm>
          <a:prstGeom prst="rect">
            <a:avLst/>
          </a:prstGeom>
          <a:noFill/>
        </p:spPr>
        <p:txBody>
          <a:bodyPr wrap="square">
            <a:spAutoFit/>
          </a:bodyPr>
          <a:lstStyle/>
          <a:p>
            <a:pPr fontAlgn="base"/>
            <a:r>
              <a:rPr lang="cs-CZ" sz="1600" b="1" dirty="0">
                <a:solidFill>
                  <a:schemeClr val="bg1"/>
                </a:solidFill>
                <a:latin typeface="Arial" panose="020B0604020202020204" pitchFamily="34" charset="0"/>
              </a:rPr>
              <a:t>Fáze realizace projektu</a:t>
            </a:r>
          </a:p>
          <a:p>
            <a:pPr fontAlgn="base"/>
            <a:endParaRPr lang="cs-CZ" sz="1200" b="1" dirty="0">
              <a:solidFill>
                <a:schemeClr val="bg1"/>
              </a:solidFill>
              <a:latin typeface="Arial" panose="020B0604020202020204" pitchFamily="34" charset="0"/>
            </a:endParaRPr>
          </a:p>
          <a:p>
            <a:pPr lvl="1" fontAlgn="base"/>
            <a:r>
              <a:rPr lang="cs-CZ" sz="1400" b="1" dirty="0">
                <a:solidFill>
                  <a:schemeClr val="bg1"/>
                </a:solidFill>
                <a:latin typeface="Arial" panose="020B0604020202020204" pitchFamily="34" charset="0"/>
              </a:rPr>
              <a:t>Zjednodušené metody vykazování</a:t>
            </a:r>
            <a:r>
              <a:rPr lang="en-US" sz="1400" b="1" dirty="0">
                <a:solidFill>
                  <a:schemeClr val="bg1"/>
                </a:solidFill>
                <a:latin typeface="Arial" panose="020B0604020202020204" pitchFamily="34" charset="0"/>
              </a:rPr>
              <a:t>​</a:t>
            </a:r>
            <a:r>
              <a:rPr lang="cs-CZ" sz="1400" b="1" dirty="0">
                <a:solidFill>
                  <a:schemeClr val="bg1"/>
                </a:solidFill>
                <a:latin typeface="Arial" panose="020B0604020202020204" pitchFamily="34" charset="0"/>
              </a:rPr>
              <a:t> - paušál (nepřímé náklady)</a:t>
            </a:r>
            <a:endParaRPr lang="en-US" sz="1400" b="1" dirty="0">
              <a:solidFill>
                <a:schemeClr val="bg1"/>
              </a:solidFill>
              <a:latin typeface="Arial" panose="020B0604020202020204" pitchFamily="34" charset="0"/>
            </a:endParaRPr>
          </a:p>
          <a:p>
            <a:pPr marL="1085850" lvl="2" indent="-171450" fontAlgn="base">
              <a:buFont typeface="Arial" panose="020B0604020202020204" pitchFamily="34" charset="0"/>
              <a:buChar char="•"/>
            </a:pPr>
            <a:r>
              <a:rPr lang="cs-CZ" sz="1200" dirty="0">
                <a:solidFill>
                  <a:schemeClr val="bg1"/>
                </a:solidFill>
              </a:rPr>
              <a:t>Výdaje typu studie proveditelnosti, administrace VŘ, TDI, BOZP, AD, projektová dokumentace apod.</a:t>
            </a:r>
          </a:p>
          <a:p>
            <a:pPr marL="1085850" lvl="2" indent="-171450" fontAlgn="base">
              <a:buFont typeface="Arial" panose="020B0604020202020204" pitchFamily="34" charset="0"/>
              <a:buChar char="•"/>
            </a:pPr>
            <a:r>
              <a:rPr lang="cs-CZ" sz="1200" dirty="0">
                <a:solidFill>
                  <a:schemeClr val="bg1"/>
                </a:solidFill>
              </a:rPr>
              <a:t>Proplácení bez kontroly dokladů do výše stanoveného procenta z celkových </a:t>
            </a:r>
            <a:r>
              <a:rPr lang="cs-CZ" sz="1200" b="1" dirty="0">
                <a:solidFill>
                  <a:schemeClr val="bg1"/>
                </a:solidFill>
              </a:rPr>
              <a:t>přímých</a:t>
            </a:r>
            <a:r>
              <a:rPr lang="cs-CZ" sz="1200" dirty="0">
                <a:solidFill>
                  <a:schemeClr val="bg1"/>
                </a:solidFill>
              </a:rPr>
              <a:t> způsobilých výdajů projektu ve výši 7% (výše se může lišit dle výzvy; bude stanoveno ve SP)</a:t>
            </a:r>
          </a:p>
          <a:p>
            <a:pPr lvl="2" fontAlgn="base"/>
            <a:endParaRPr lang="cs-CZ" sz="1200" dirty="0">
              <a:solidFill>
                <a:schemeClr val="bg1"/>
              </a:solidFill>
            </a:endParaRPr>
          </a:p>
          <a:p>
            <a:pPr lvl="1" fontAlgn="base"/>
            <a:r>
              <a:rPr lang="cs-CZ" sz="1400" b="1" dirty="0">
                <a:solidFill>
                  <a:schemeClr val="bg1"/>
                </a:solidFill>
                <a:latin typeface="Arial" panose="020B0604020202020204" pitchFamily="34" charset="0"/>
              </a:rPr>
              <a:t>Vzorkování</a:t>
            </a:r>
            <a:r>
              <a:rPr lang="en-US" sz="1400" b="1" dirty="0">
                <a:solidFill>
                  <a:schemeClr val="bg1"/>
                </a:solidFill>
                <a:latin typeface="Arial" panose="020B0604020202020204" pitchFamily="34" charset="0"/>
              </a:rPr>
              <a:t>​</a:t>
            </a:r>
            <a:endParaRPr lang="cs-CZ" sz="1400" b="1" dirty="0">
              <a:solidFill>
                <a:schemeClr val="bg1"/>
              </a:solidFill>
              <a:latin typeface="Arial" panose="020B0604020202020204" pitchFamily="34" charset="0"/>
            </a:endParaRPr>
          </a:p>
          <a:p>
            <a:pPr marL="1085850" lvl="2" indent="-171450" fontAlgn="base">
              <a:lnSpc>
                <a:spcPts val="1800"/>
              </a:lnSpc>
              <a:buFont typeface="Arial" panose="020B0604020202020204" pitchFamily="34" charset="0"/>
              <a:buChar char="•"/>
            </a:pPr>
            <a:r>
              <a:rPr lang="cs-CZ" sz="1200" dirty="0">
                <a:solidFill>
                  <a:schemeClr val="bg1"/>
                </a:solidFill>
              </a:rPr>
              <a:t>Kontrola žádostí o platbu a zakázek → dle stanoveného vzorku</a:t>
            </a:r>
          </a:p>
          <a:p>
            <a:pPr marL="1085850" lvl="2" indent="-171450" fontAlgn="base">
              <a:lnSpc>
                <a:spcPts val="1800"/>
              </a:lnSpc>
              <a:buFont typeface="Arial" panose="020B0604020202020204" pitchFamily="34" charset="0"/>
              <a:buChar char="•"/>
            </a:pPr>
            <a:r>
              <a:rPr lang="cs-CZ" sz="1200" dirty="0">
                <a:solidFill>
                  <a:schemeClr val="bg1"/>
                </a:solidFill>
              </a:rPr>
              <a:t>Blíže upřesněno v OPPŽP </a:t>
            </a:r>
          </a:p>
          <a:p>
            <a:pPr lvl="2" fontAlgn="base"/>
            <a:endParaRPr lang="cs-CZ" sz="1200" dirty="0">
              <a:solidFill>
                <a:schemeClr val="bg1"/>
              </a:solidFill>
              <a:highlight>
                <a:srgbClr val="FF00FF"/>
              </a:highlight>
            </a:endParaRPr>
          </a:p>
          <a:p>
            <a:pPr lvl="1" fontAlgn="base"/>
            <a:r>
              <a:rPr lang="cs-CZ" sz="1400" b="1" dirty="0">
                <a:solidFill>
                  <a:schemeClr val="bg1"/>
                </a:solidFill>
                <a:latin typeface="Arial" panose="020B0604020202020204" pitchFamily="34" charset="0"/>
              </a:rPr>
              <a:t>Fikce doručení </a:t>
            </a:r>
          </a:p>
          <a:p>
            <a:pPr marL="1085850" lvl="2" indent="-171450" fontAlgn="base">
              <a:lnSpc>
                <a:spcPts val="1800"/>
              </a:lnSpc>
              <a:buFont typeface="Arial" panose="020B0604020202020204" pitchFamily="34" charset="0"/>
              <a:buChar char="•"/>
            </a:pPr>
            <a:r>
              <a:rPr lang="cs-CZ" altLang="zh-CN" sz="1200" dirty="0" bmk="_Hlk94009378">
                <a:solidFill>
                  <a:schemeClr val="bg1"/>
                </a:solidFill>
              </a:rPr>
              <a:t>V MS2021+ je za okamžik doručení považováno přihlášení žadatele/příjemce nebo jím pověřené osoby do systému MS2021+</a:t>
            </a:r>
          </a:p>
          <a:p>
            <a:pPr marL="1085850" lvl="2" indent="-171450" fontAlgn="base">
              <a:lnSpc>
                <a:spcPts val="1800"/>
              </a:lnSpc>
              <a:buFont typeface="Arial" panose="020B0604020202020204" pitchFamily="34" charset="0"/>
              <a:buChar char="•"/>
            </a:pPr>
            <a:r>
              <a:rPr lang="cs-CZ" altLang="zh-CN" sz="1200" dirty="0" bmk="_Hlk94009378">
                <a:solidFill>
                  <a:schemeClr val="bg1"/>
                </a:solidFill>
              </a:rPr>
              <a:t>Žadatelem/příjemcem nebo jím pověřenou osobou je myšlena každá osoba s přístupem k žádosti o podporu bez ohledu na přidělenou roli</a:t>
            </a:r>
          </a:p>
          <a:p>
            <a:pPr marL="1085850" lvl="2" indent="-171450" fontAlgn="base">
              <a:lnSpc>
                <a:spcPts val="1800"/>
              </a:lnSpc>
              <a:buFont typeface="Arial" panose="020B0604020202020204" pitchFamily="34" charset="0"/>
              <a:buChar char="•"/>
            </a:pPr>
            <a:r>
              <a:rPr lang="cs-CZ" altLang="zh-CN" sz="1200" dirty="0" bmk="_Hlk94009378">
                <a:solidFill>
                  <a:schemeClr val="bg1"/>
                </a:solidFill>
              </a:rPr>
              <a:t>V případě, že se taková osoba do MS2021+ </a:t>
            </a:r>
            <a:r>
              <a:rPr lang="cs-CZ" altLang="zh-CN" sz="1200" b="1" dirty="0" bmk="_Hlk94009378">
                <a:solidFill>
                  <a:schemeClr val="bg1"/>
                </a:solidFill>
              </a:rPr>
              <a:t>nepřihlásí do 10 kalendářních dnů ode dne odeslání depeše, považuje se za den doručení poslední den této lhůty</a:t>
            </a:r>
          </a:p>
          <a:p>
            <a:pPr lvl="2" fontAlgn="base">
              <a:buFont typeface="Arial" panose="020B0604020202020204" pitchFamily="34" charset="0"/>
              <a:buChar char="•"/>
            </a:pPr>
            <a:endParaRPr lang="cs-CZ" sz="1200" dirty="0">
              <a:solidFill>
                <a:schemeClr val="bg1"/>
              </a:solidFill>
            </a:endParaRPr>
          </a:p>
          <a:p>
            <a:pPr lvl="1">
              <a:lnSpc>
                <a:spcPct val="150000"/>
              </a:lnSpc>
              <a:buClr>
                <a:srgbClr val="1D70B8"/>
              </a:buClr>
            </a:pPr>
            <a:endParaRPr lang="cs-CZ" sz="12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685A521-FA31-4366-8F08-F17007FAD0BE}"/>
              </a:ext>
            </a:extLst>
          </p:cNvPr>
          <p:cNvSpPr txBox="1"/>
          <p:nvPr/>
        </p:nvSpPr>
        <p:spPr>
          <a:xfrm>
            <a:off x="502646" y="382121"/>
            <a:ext cx="8138707" cy="1077218"/>
          </a:xfrm>
          <a:prstGeom prst="rect">
            <a:avLst/>
          </a:prstGeom>
          <a:noFill/>
        </p:spPr>
        <p:txBody>
          <a:bodyPr wrap="square" rtlCol="0">
            <a:spAutoFit/>
          </a:bodyPr>
          <a:lstStyle/>
          <a:p>
            <a:pPr algn="ctr" defTabSz="914400">
              <a:buClr>
                <a:srgbClr val="000000"/>
              </a:buClr>
            </a:pPr>
            <a:r>
              <a:rPr lang="cs-CZ" sz="3200" b="1" kern="0" dirty="0">
                <a:solidFill>
                  <a:schemeClr val="bg1"/>
                </a:solidFill>
                <a:cs typeface="Arial" panose="020B0604020202020204" pitchFamily="34" charset="0"/>
                <a:sym typeface="Arial"/>
              </a:rPr>
              <a:t>Změny v administraci projektů</a:t>
            </a:r>
          </a:p>
          <a:p>
            <a:pPr algn="ctr" defTabSz="914400">
              <a:buClr>
                <a:srgbClr val="000000"/>
              </a:buClr>
            </a:pPr>
            <a:r>
              <a:rPr lang="cs-CZ" sz="3200" b="1" kern="0" dirty="0">
                <a:solidFill>
                  <a:schemeClr val="bg1"/>
                </a:solidFill>
                <a:cs typeface="Arial" panose="020B0604020202020204" pitchFamily="34" charset="0"/>
                <a:sym typeface="Arial"/>
              </a:rPr>
              <a:t>Co bude nového?</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523777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519986" y="2114179"/>
            <a:ext cx="7007487" cy="3802772"/>
          </a:xfrm>
          <a:prstGeom prst="rect">
            <a:avLst/>
          </a:prstGeom>
          <a:noFill/>
        </p:spPr>
        <p:txBody>
          <a:bodyPr wrap="square">
            <a:spAutoFit/>
          </a:bodyPr>
          <a:lstStyle/>
          <a:p>
            <a:pPr fontAlgn="base"/>
            <a:r>
              <a:rPr lang="cs-CZ" sz="1600" b="1" dirty="0">
                <a:solidFill>
                  <a:schemeClr val="bg1"/>
                </a:solidFill>
                <a:latin typeface="Arial" panose="020B0604020202020204" pitchFamily="34" charset="0"/>
              </a:rPr>
              <a:t>Fáze realizace projektu</a:t>
            </a:r>
          </a:p>
          <a:p>
            <a:pPr fontAlgn="base"/>
            <a:endParaRPr lang="cs-CZ" sz="1200" b="1" dirty="0">
              <a:solidFill>
                <a:schemeClr val="bg1"/>
              </a:solidFill>
              <a:latin typeface="Arial" panose="020B0604020202020204" pitchFamily="34" charset="0"/>
            </a:endParaRPr>
          </a:p>
          <a:p>
            <a:pPr lvl="1" fontAlgn="base"/>
            <a:r>
              <a:rPr lang="cs-CZ" sz="1400" b="1" dirty="0">
                <a:solidFill>
                  <a:schemeClr val="bg1"/>
                </a:solidFill>
                <a:latin typeface="Arial" panose="020B0604020202020204" pitchFamily="34" charset="0"/>
              </a:rPr>
              <a:t>Zrušení etap a nahrazení FP</a:t>
            </a:r>
            <a:r>
              <a:rPr lang="en-US" sz="1400" b="1" dirty="0">
                <a:solidFill>
                  <a:schemeClr val="bg1"/>
                </a:solidFill>
                <a:latin typeface="Arial" panose="020B0604020202020204" pitchFamily="34" charset="0"/>
              </a:rPr>
              <a:t>​</a:t>
            </a:r>
            <a:endParaRPr lang="cs-CZ" sz="1400" b="1" dirty="0">
              <a:solidFill>
                <a:schemeClr val="bg1"/>
              </a:solidFill>
              <a:latin typeface="Arial" panose="020B0604020202020204" pitchFamily="34" charset="0"/>
            </a:endParaRPr>
          </a:p>
          <a:p>
            <a:pPr marL="1085850" lvl="2" indent="-171450" fontAlgn="base">
              <a:lnSpc>
                <a:spcPts val="2000"/>
              </a:lnSpc>
              <a:buFont typeface="Arial" panose="020B0604020202020204" pitchFamily="34" charset="0"/>
              <a:buChar char="•"/>
            </a:pPr>
            <a:r>
              <a:rPr lang="cs-CZ" sz="1200" dirty="0">
                <a:solidFill>
                  <a:schemeClr val="bg1"/>
                </a:solidFill>
                <a:latin typeface="Arial" panose="020B0604020202020204" pitchFamily="34" charset="0"/>
              </a:rPr>
              <a:t>Formální změna - místo etap bude používán termín </a:t>
            </a:r>
            <a:r>
              <a:rPr lang="cs-CZ" sz="1200" i="1" dirty="0">
                <a:solidFill>
                  <a:schemeClr val="bg1"/>
                </a:solidFill>
                <a:latin typeface="Arial" panose="020B0604020202020204" pitchFamily="34" charset="0"/>
              </a:rPr>
              <a:t>sledované období</a:t>
            </a:r>
            <a:r>
              <a:rPr lang="cs-CZ" sz="1200" dirty="0">
                <a:solidFill>
                  <a:schemeClr val="bg1"/>
                </a:solidFill>
                <a:latin typeface="Arial" panose="020B0604020202020204" pitchFamily="34" charset="0"/>
              </a:rPr>
              <a:t>, které bude  definováno finančními plány</a:t>
            </a:r>
          </a:p>
          <a:p>
            <a:pPr marL="1085850" lvl="2" indent="-171450" fontAlgn="base">
              <a:lnSpc>
                <a:spcPts val="2000"/>
              </a:lnSpc>
              <a:buFont typeface="Arial" panose="020B0604020202020204" pitchFamily="34" charset="0"/>
              <a:buChar char="•"/>
            </a:pPr>
            <a:r>
              <a:rPr lang="cs-CZ" sz="1200" dirty="0">
                <a:solidFill>
                  <a:schemeClr val="bg1"/>
                </a:solidFill>
                <a:latin typeface="Arial" panose="020B0604020202020204" pitchFamily="34" charset="0"/>
              </a:rPr>
              <a:t>Sledované období bude končit 20 pd před datem předložení ŽoP, obdobně jako nyní etapa</a:t>
            </a:r>
          </a:p>
          <a:p>
            <a:pPr lvl="1" fontAlgn="base"/>
            <a:r>
              <a:rPr lang="cs-CZ" sz="1200" dirty="0">
                <a:solidFill>
                  <a:schemeClr val="bg1"/>
                </a:solidFill>
                <a:highlight>
                  <a:srgbClr val="FF00FF"/>
                </a:highlight>
                <a:latin typeface="Arial" panose="020B0604020202020204" pitchFamily="34" charset="0"/>
              </a:rPr>
              <a:t>​</a:t>
            </a:r>
          </a:p>
          <a:p>
            <a:pPr lvl="1" fontAlgn="base"/>
            <a:endParaRPr lang="cs-CZ" sz="1200" dirty="0">
              <a:solidFill>
                <a:schemeClr val="bg1"/>
              </a:solidFill>
              <a:highlight>
                <a:srgbClr val="FF00FF"/>
              </a:highlight>
              <a:latin typeface="Arial" panose="020B0604020202020204" pitchFamily="34" charset="0"/>
            </a:endParaRPr>
          </a:p>
          <a:p>
            <a:pPr lvl="1" fontAlgn="base"/>
            <a:r>
              <a:rPr lang="cs-CZ" sz="1400" b="1" dirty="0">
                <a:solidFill>
                  <a:schemeClr val="bg1"/>
                </a:solidFill>
                <a:latin typeface="Arial" panose="020B0604020202020204" pitchFamily="34" charset="0"/>
              </a:rPr>
              <a:t>Platforma BIM na sdílení rozpočtů</a:t>
            </a:r>
          </a:p>
          <a:p>
            <a:pPr marL="1085850" lvl="2" indent="-171450" fontAlgn="base">
              <a:lnSpc>
                <a:spcPts val="2000"/>
              </a:lnSpc>
              <a:buFont typeface="Arial" panose="020B0604020202020204" pitchFamily="34" charset="0"/>
              <a:buChar char="•"/>
            </a:pPr>
            <a:r>
              <a:rPr lang="cs-CZ" sz="1200" dirty="0">
                <a:solidFill>
                  <a:schemeClr val="bg1"/>
                </a:solidFill>
                <a:latin typeface="Arial" panose="020B0604020202020204" pitchFamily="34" charset="0"/>
              </a:rPr>
              <a:t>Prostředí s on-line aplikacemi pro odhadování ceny stavby, projektování, oceňování, průběh stavby </a:t>
            </a:r>
            <a:r>
              <a:rPr lang="cs-CZ" sz="1200" dirty="0">
                <a:solidFill>
                  <a:srgbClr val="000000"/>
                </a:solidFill>
                <a:latin typeface="Calibri" panose="020F0502020204030204" pitchFamily="34" charset="0"/>
              </a:rPr>
              <a:t>​</a:t>
            </a:r>
          </a:p>
          <a:p>
            <a:pPr marL="1085850" lvl="2" indent="-171450" fontAlgn="base">
              <a:lnSpc>
                <a:spcPts val="2000"/>
              </a:lnSpc>
              <a:buFont typeface="Arial" panose="020B0604020202020204" pitchFamily="34" charset="0"/>
              <a:buChar char="•"/>
            </a:pPr>
            <a:r>
              <a:rPr lang="cs-CZ" sz="1200" dirty="0">
                <a:solidFill>
                  <a:schemeClr val="bg1"/>
                </a:solidFill>
                <a:latin typeface="Arial" panose="020B0604020202020204" pitchFamily="34" charset="0"/>
              </a:rPr>
              <a:t>Sdílení informací a dokumentů týkajících se rozpočtů v online prostředí</a:t>
            </a:r>
          </a:p>
          <a:p>
            <a:pPr marL="1085850" lvl="2" indent="-171450" fontAlgn="base">
              <a:lnSpc>
                <a:spcPts val="2000"/>
              </a:lnSpc>
              <a:buFont typeface="Arial" panose="020B0604020202020204" pitchFamily="34" charset="0"/>
              <a:buChar char="•"/>
            </a:pPr>
            <a:r>
              <a:rPr lang="cs-CZ" sz="1200" dirty="0">
                <a:solidFill>
                  <a:schemeClr val="bg1"/>
                </a:solidFill>
                <a:latin typeface="Arial" panose="020B0604020202020204" pitchFamily="34" charset="0"/>
              </a:rPr>
              <a:t>Export do potřebných formátů</a:t>
            </a:r>
          </a:p>
          <a:p>
            <a:pPr algn="l" rtl="0" fontAlgn="base">
              <a:buFont typeface="Arial" panose="020B0604020202020204" pitchFamily="34" charset="0"/>
              <a:buChar char="•"/>
            </a:pPr>
            <a:endParaRPr lang="en-US" sz="1200" dirty="0">
              <a:solidFill>
                <a:schemeClr val="bg1"/>
              </a:solidFill>
              <a:latin typeface="Arial" panose="020B0604020202020204" pitchFamily="34" charset="0"/>
            </a:endParaRPr>
          </a:p>
          <a:p>
            <a:pPr lvl="1">
              <a:lnSpc>
                <a:spcPct val="150000"/>
              </a:lnSpc>
              <a:buClr>
                <a:srgbClr val="1D70B8"/>
              </a:buClr>
            </a:pPr>
            <a:endParaRPr lang="cs-CZ" sz="12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20C70E67-7A17-4AB3-A469-681BC4508AE8}"/>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pPr>
            <a:r>
              <a:rPr lang="cs-CZ" sz="3200" b="1" kern="0" dirty="0">
                <a:solidFill>
                  <a:schemeClr val="bg1"/>
                </a:solidFill>
                <a:cs typeface="Arial" panose="020B0604020202020204" pitchFamily="34" charset="0"/>
                <a:sym typeface="Arial"/>
              </a:rPr>
              <a:t>Změny v administraci projektů</a:t>
            </a:r>
          </a:p>
          <a:p>
            <a:pPr algn="ctr" defTabSz="914400">
              <a:buClr>
                <a:srgbClr val="000000"/>
              </a:buClr>
            </a:pPr>
            <a:r>
              <a:rPr lang="cs-CZ" sz="3200" b="1" kern="0" dirty="0">
                <a:solidFill>
                  <a:schemeClr val="bg1"/>
                </a:solidFill>
                <a:cs typeface="Arial" panose="020B0604020202020204" pitchFamily="34" charset="0"/>
                <a:sym typeface="Arial"/>
              </a:rPr>
              <a:t>Co bude nového?</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1328152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903783" y="2562995"/>
            <a:ext cx="6009134" cy="3174395"/>
          </a:xfrm>
          <a:prstGeom prst="rect">
            <a:avLst/>
          </a:prstGeom>
          <a:noFill/>
        </p:spPr>
        <p:txBody>
          <a:bodyPr wrap="square">
            <a:spAutoFit/>
          </a:bodyPr>
          <a:lstStyle/>
          <a:p>
            <a:pPr algn="l" fontAlgn="base"/>
            <a:r>
              <a:rPr lang="cs-CZ" sz="1400" b="1" dirty="0">
                <a:solidFill>
                  <a:schemeClr val="bg1"/>
                </a:solidFill>
              </a:rPr>
              <a:t>Integrované projekty</a:t>
            </a:r>
            <a:r>
              <a:rPr lang="en-US" sz="1400" b="1" dirty="0">
                <a:solidFill>
                  <a:schemeClr val="bg1"/>
                </a:solidFill>
              </a:rPr>
              <a:t>​</a:t>
            </a:r>
            <a:endParaRPr lang="cs-CZ" sz="1400" b="1" dirty="0">
              <a:solidFill>
                <a:schemeClr val="bg1"/>
              </a:solidFill>
            </a:endParaRPr>
          </a:p>
          <a:p>
            <a:pPr algn="l" fontAlgn="base"/>
            <a:endParaRPr lang="en-US" sz="1050" b="1" dirty="0">
              <a:solidFill>
                <a:schemeClr val="bg1"/>
              </a:solidFill>
            </a:endParaRPr>
          </a:p>
          <a:p>
            <a:pPr marL="628650" lvl="1" indent="-171450" fontAlgn="base">
              <a:lnSpc>
                <a:spcPts val="2400"/>
              </a:lnSpc>
              <a:buFont typeface="Arial" panose="020B0604020202020204" pitchFamily="34" charset="0"/>
              <a:buChar char="•"/>
            </a:pPr>
            <a:r>
              <a:rPr lang="cs-CZ" sz="1400" dirty="0">
                <a:solidFill>
                  <a:schemeClr val="bg1"/>
                </a:solidFill>
              </a:rPr>
              <a:t>CLLD - míra spolufinancování zachována na úrovni 95 % dotace</a:t>
            </a:r>
            <a:r>
              <a:rPr lang="en-US" sz="1400" dirty="0">
                <a:solidFill>
                  <a:schemeClr val="bg1"/>
                </a:solidFill>
              </a:rPr>
              <a:t>​</a:t>
            </a:r>
          </a:p>
          <a:p>
            <a:pPr marL="628650" lvl="1" indent="-171450" fontAlgn="base">
              <a:lnSpc>
                <a:spcPts val="2400"/>
              </a:lnSpc>
              <a:buFont typeface="Arial" panose="020B0604020202020204" pitchFamily="34" charset="0"/>
              <a:buChar char="•"/>
            </a:pPr>
            <a:r>
              <a:rPr lang="cs-CZ" sz="1400" dirty="0">
                <a:solidFill>
                  <a:schemeClr val="bg1"/>
                </a:solidFill>
              </a:rPr>
              <a:t>Nebudou samostatné výzvy pro IN, pouze jedna ze strany ŘO IROP</a:t>
            </a:r>
            <a:r>
              <a:rPr lang="en-US" sz="1400" dirty="0">
                <a:solidFill>
                  <a:schemeClr val="bg1"/>
                </a:solidFill>
              </a:rPr>
              <a:t>​</a:t>
            </a:r>
          </a:p>
          <a:p>
            <a:pPr marL="628650" lvl="1" indent="-171450" fontAlgn="base">
              <a:lnSpc>
                <a:spcPts val="2400"/>
              </a:lnSpc>
              <a:buFont typeface="Arial" panose="020B0604020202020204" pitchFamily="34" charset="0"/>
              <a:buChar char="•"/>
            </a:pPr>
            <a:r>
              <a:rPr lang="cs-CZ" sz="1400" dirty="0">
                <a:solidFill>
                  <a:schemeClr val="bg1"/>
                </a:solidFill>
              </a:rPr>
              <a:t>Součástí žádosti bude příloha, kde nositel IN potvrzuje soulad se strategií IN</a:t>
            </a:r>
            <a:r>
              <a:rPr lang="en-US" sz="1400" dirty="0">
                <a:solidFill>
                  <a:schemeClr val="bg1"/>
                </a:solidFill>
              </a:rPr>
              <a:t>​</a:t>
            </a:r>
          </a:p>
          <a:p>
            <a:pPr marL="628650" lvl="1" indent="-171450" fontAlgn="base">
              <a:lnSpc>
                <a:spcPts val="2400"/>
              </a:lnSpc>
              <a:buFont typeface="Arial" panose="020B0604020202020204" pitchFamily="34" charset="0"/>
              <a:buChar char="•"/>
            </a:pPr>
            <a:r>
              <a:rPr lang="cs-CZ" sz="1400" dirty="0" err="1">
                <a:solidFill>
                  <a:schemeClr val="bg1"/>
                </a:solidFill>
              </a:rPr>
              <a:t>Připodepisování</a:t>
            </a:r>
            <a:r>
              <a:rPr lang="cs-CZ" sz="1400" dirty="0">
                <a:solidFill>
                  <a:schemeClr val="bg1"/>
                </a:solidFill>
              </a:rPr>
              <a:t> žádosti ze strany nositele IN (vybrané </a:t>
            </a:r>
            <a:r>
              <a:rPr lang="cs-CZ" sz="1400" dirty="0" err="1">
                <a:solidFill>
                  <a:schemeClr val="bg1"/>
                </a:solidFill>
              </a:rPr>
              <a:t>ŽoZ</a:t>
            </a:r>
            <a:r>
              <a:rPr lang="cs-CZ" sz="1400" dirty="0">
                <a:solidFill>
                  <a:schemeClr val="bg1"/>
                </a:solidFill>
              </a:rPr>
              <a:t>)</a:t>
            </a:r>
            <a:r>
              <a:rPr lang="en-US" sz="1400" dirty="0">
                <a:solidFill>
                  <a:schemeClr val="bg1"/>
                </a:solidFill>
              </a:rPr>
              <a:t>​</a:t>
            </a:r>
          </a:p>
          <a:p>
            <a:pPr marL="628650" lvl="1" indent="-171450" fontAlgn="base">
              <a:lnSpc>
                <a:spcPts val="2400"/>
              </a:lnSpc>
              <a:buFont typeface="Arial" panose="020B0604020202020204" pitchFamily="34" charset="0"/>
              <a:buChar char="•"/>
            </a:pPr>
            <a:r>
              <a:rPr lang="cs-CZ" sz="1400" dirty="0">
                <a:solidFill>
                  <a:schemeClr val="bg1"/>
                </a:solidFill>
              </a:rPr>
              <a:t>(Ne)možnost podávat totožné projekty do individuálních výzev i do IN​</a:t>
            </a:r>
          </a:p>
          <a:p>
            <a:pPr lvl="1">
              <a:lnSpc>
                <a:spcPct val="150000"/>
              </a:lnSpc>
              <a:buClr>
                <a:srgbClr val="1D70B8"/>
              </a:buClr>
            </a:pPr>
            <a:endParaRPr lang="cs-CZ" sz="12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44692106-5F47-46AF-828F-B4FDEAD96FCC}"/>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pPr>
            <a:r>
              <a:rPr lang="cs-CZ" sz="3200" b="1" kern="0" dirty="0">
                <a:solidFill>
                  <a:schemeClr val="bg1"/>
                </a:solidFill>
                <a:cs typeface="Arial" panose="020B0604020202020204" pitchFamily="34" charset="0"/>
                <a:sym typeface="Arial"/>
              </a:rPr>
              <a:t>Změny v administraci projektů</a:t>
            </a:r>
          </a:p>
          <a:p>
            <a:pPr algn="ctr" defTabSz="914400">
              <a:buClr>
                <a:srgbClr val="000000"/>
              </a:buClr>
            </a:pPr>
            <a:r>
              <a:rPr lang="cs-CZ" sz="3200" b="1" kern="0" dirty="0">
                <a:solidFill>
                  <a:schemeClr val="bg1"/>
                </a:solidFill>
                <a:cs typeface="Arial" panose="020B0604020202020204" pitchFamily="34" charset="0"/>
                <a:sym typeface="Arial"/>
              </a:rPr>
              <a:t>Co bude nového?</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5961806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519984" y="1629196"/>
            <a:ext cx="6164332" cy="5228804"/>
          </a:xfrm>
          <a:prstGeom prst="rect">
            <a:avLst/>
          </a:prstGeom>
          <a:noFill/>
        </p:spPr>
        <p:txBody>
          <a:bodyPr wrap="square">
            <a:spAutoFit/>
          </a:bodyPr>
          <a:lstStyle/>
          <a:p>
            <a:pPr fontAlgn="base"/>
            <a:r>
              <a:rPr lang="cs-CZ" sz="1600" b="1" dirty="0">
                <a:solidFill>
                  <a:schemeClr val="bg1"/>
                </a:solidFill>
              </a:rPr>
              <a:t>Monitorovací systém 2021+</a:t>
            </a:r>
            <a:r>
              <a:rPr lang="en-US" sz="1600" b="1" dirty="0">
                <a:solidFill>
                  <a:schemeClr val="bg1"/>
                </a:solidFill>
              </a:rPr>
              <a:t>​</a:t>
            </a:r>
            <a:endParaRPr lang="cs-CZ" sz="1600" b="1" dirty="0">
              <a:solidFill>
                <a:schemeClr val="bg1"/>
              </a:solidFill>
            </a:endParaRPr>
          </a:p>
          <a:p>
            <a:pPr fontAlgn="base"/>
            <a:endParaRPr lang="en-US" sz="1050" b="1" dirty="0">
              <a:solidFill>
                <a:schemeClr val="bg1"/>
              </a:solidFill>
            </a:endParaRPr>
          </a:p>
          <a:p>
            <a:pPr lvl="1" fontAlgn="base"/>
            <a:r>
              <a:rPr lang="cs-CZ" sz="1400" b="1" dirty="0">
                <a:solidFill>
                  <a:schemeClr val="bg1"/>
                </a:solidFill>
              </a:rPr>
              <a:t>Přihlašování​</a:t>
            </a:r>
          </a:p>
          <a:p>
            <a:pPr marL="1085850" lvl="2" indent="-171450" fontAlgn="base">
              <a:buFont typeface="Arial" panose="020B0604020202020204" pitchFamily="34" charset="0"/>
              <a:buChar char="•"/>
            </a:pPr>
            <a:r>
              <a:rPr lang="cs-CZ" sz="1200" dirty="0">
                <a:solidFill>
                  <a:schemeClr val="bg1"/>
                </a:solidFill>
              </a:rPr>
              <a:t>Již nyní lze vyzkoušet na </a:t>
            </a:r>
            <a:r>
              <a:rPr lang="cs-CZ" sz="1200" b="1" dirty="0">
                <a:solidFill>
                  <a:schemeClr val="bg1"/>
                </a:solidFill>
                <a:hlinkClick r:id="rId2">
                  <a:extLst>
                    <a:ext uri="{A12FA001-AC4F-418D-AE19-62706E023703}">
                      <ahyp:hlinkClr xmlns:ahyp="http://schemas.microsoft.com/office/drawing/2018/hyperlinkcolor" val="tx"/>
                    </a:ext>
                  </a:extLst>
                </a:hlinkClick>
              </a:rPr>
              <a:t>https://iskp21.mssf.cz/</a:t>
            </a:r>
            <a:endParaRPr lang="cs-CZ" sz="1200" b="1" dirty="0">
              <a:solidFill>
                <a:schemeClr val="bg1"/>
              </a:solidFill>
            </a:endParaRPr>
          </a:p>
          <a:p>
            <a:pPr marL="1085850" lvl="2" indent="-171450" fontAlgn="base">
              <a:buFont typeface="Arial" panose="020B0604020202020204" pitchFamily="34" charset="0"/>
              <a:buChar char="•"/>
            </a:pPr>
            <a:r>
              <a:rPr lang="cs-CZ" sz="1200" dirty="0">
                <a:solidFill>
                  <a:schemeClr val="bg1"/>
                </a:solidFill>
              </a:rPr>
              <a:t>Doporučujeme registraci přes  NIA - Národní </a:t>
            </a:r>
            <a:r>
              <a:rPr lang="cs-CZ" sz="1200" dirty="0" err="1">
                <a:solidFill>
                  <a:schemeClr val="bg1"/>
                </a:solidFill>
              </a:rPr>
              <a:t>identitní</a:t>
            </a:r>
            <a:r>
              <a:rPr lang="cs-CZ" sz="1200" dirty="0">
                <a:solidFill>
                  <a:schemeClr val="bg1"/>
                </a:solidFill>
              </a:rPr>
              <a:t> autoritou (e-občanka, bankovní identita); přihlašování přes ADFS (heslo) se bude výhledově rušit</a:t>
            </a:r>
          </a:p>
          <a:p>
            <a:pPr marL="1085850" lvl="2" indent="-171450" fontAlgn="base">
              <a:buFont typeface="Arial" panose="020B0604020202020204" pitchFamily="34" charset="0"/>
              <a:buChar char="•"/>
            </a:pPr>
            <a:r>
              <a:rPr lang="cs-CZ" sz="1200" dirty="0">
                <a:solidFill>
                  <a:schemeClr val="bg1"/>
                </a:solidFill>
              </a:rPr>
              <a:t>Součástí FAQ je návod, jak se přihlásit</a:t>
            </a:r>
          </a:p>
          <a:p>
            <a:pPr lvl="2" fontAlgn="base"/>
            <a:endParaRPr lang="cs-CZ" sz="1050" dirty="0">
              <a:solidFill>
                <a:schemeClr val="bg1"/>
              </a:solidFill>
            </a:endParaRPr>
          </a:p>
          <a:p>
            <a:pPr lvl="1" fontAlgn="base"/>
            <a:r>
              <a:rPr lang="cs-CZ" sz="1400" b="1" dirty="0">
                <a:solidFill>
                  <a:schemeClr val="bg1"/>
                </a:solidFill>
              </a:rPr>
              <a:t>Nastavení přístupových práv do ISKP21+  </a:t>
            </a:r>
          </a:p>
          <a:p>
            <a:pPr marL="1085850" lvl="2" indent="-171450" fontAlgn="base">
              <a:buFont typeface="Arial" panose="020B0604020202020204" pitchFamily="34" charset="0"/>
              <a:buChar char="•"/>
            </a:pPr>
            <a:r>
              <a:rPr lang="cs-CZ" sz="1200" dirty="0">
                <a:solidFill>
                  <a:schemeClr val="bg1"/>
                </a:solidFill>
              </a:rPr>
              <a:t>Upřesněno v OPPŽP (kapitola 2.5)</a:t>
            </a:r>
          </a:p>
          <a:p>
            <a:pPr lvl="2" fontAlgn="base"/>
            <a:endParaRPr lang="en-US" sz="1050" dirty="0">
              <a:solidFill>
                <a:schemeClr val="bg1"/>
              </a:solidFill>
            </a:endParaRPr>
          </a:p>
          <a:p>
            <a:pPr lvl="1" fontAlgn="base"/>
            <a:r>
              <a:rPr lang="cs-CZ" sz="1400" b="1" dirty="0">
                <a:solidFill>
                  <a:schemeClr val="bg1"/>
                </a:solidFill>
              </a:rPr>
              <a:t>Samostatný modul VZ​</a:t>
            </a:r>
          </a:p>
          <a:p>
            <a:pPr marL="1085850" lvl="2" indent="-171450" fontAlgn="base">
              <a:buFont typeface="Arial" panose="020B0604020202020204" pitchFamily="34" charset="0"/>
              <a:buChar char="•"/>
            </a:pPr>
            <a:r>
              <a:rPr lang="cs-CZ" sz="1200" dirty="0">
                <a:solidFill>
                  <a:schemeClr val="bg1"/>
                </a:solidFill>
              </a:rPr>
              <a:t>Na jednu VZ je možné navázat více projektů, tj. údaje k VZ vyplňuje a dokumentaci dokládá příjemce pouze jednou, a to i napříč jednotlivými OP</a:t>
            </a:r>
          </a:p>
          <a:p>
            <a:pPr marL="1085850" lvl="2" indent="-171450" fontAlgn="base">
              <a:buFont typeface="Arial" panose="020B0604020202020204" pitchFamily="34" charset="0"/>
              <a:buChar char="•"/>
            </a:pPr>
            <a:r>
              <a:rPr lang="cs-CZ" sz="1200" dirty="0">
                <a:solidFill>
                  <a:schemeClr val="bg1"/>
                </a:solidFill>
              </a:rPr>
              <a:t>Z pohledu žadatele/ příjemce nedochází k výrazným změnám ve vyplňování VZ</a:t>
            </a:r>
          </a:p>
          <a:p>
            <a:pPr marL="1085850" lvl="2" indent="-171450" fontAlgn="base">
              <a:buFont typeface="Arial" panose="020B0604020202020204" pitchFamily="34" charset="0"/>
              <a:buChar char="•"/>
            </a:pPr>
            <a:r>
              <a:rPr lang="cs-CZ" sz="1200" dirty="0">
                <a:solidFill>
                  <a:schemeClr val="bg1"/>
                </a:solidFill>
              </a:rPr>
              <a:t>Postupy budou uvedeny ve speciální příručce </a:t>
            </a:r>
          </a:p>
          <a:p>
            <a:pPr lvl="2" fontAlgn="base"/>
            <a:endParaRPr lang="cs-CZ" sz="1050" dirty="0">
              <a:solidFill>
                <a:schemeClr val="bg1"/>
              </a:solidFill>
            </a:endParaRPr>
          </a:p>
          <a:p>
            <a:pPr lvl="1" fontAlgn="base"/>
            <a:r>
              <a:rPr lang="cs-CZ" sz="1400" b="1" dirty="0">
                <a:solidFill>
                  <a:schemeClr val="bg1"/>
                </a:solidFill>
              </a:rPr>
              <a:t>Hlavní manažer projektu</a:t>
            </a:r>
            <a:endParaRPr lang="cs-CZ" sz="1400" b="1" dirty="0">
              <a:solidFill>
                <a:srgbClr val="FF0000"/>
              </a:solidFill>
            </a:endParaRPr>
          </a:p>
          <a:p>
            <a:pPr marL="1085850" lvl="2" indent="-171450" fontAlgn="base">
              <a:buFont typeface="Arial" panose="020B0604020202020204" pitchFamily="34" charset="0"/>
              <a:buChar char="•"/>
            </a:pPr>
            <a:r>
              <a:rPr lang="cs-CZ" sz="1200" dirty="0">
                <a:solidFill>
                  <a:schemeClr val="bg1"/>
                </a:solidFill>
              </a:rPr>
              <a:t>V rámci Centra určen jeden pracovník, který bude pro žadatele/ příjemce představovat hlavní kontaktní osobu</a:t>
            </a:r>
          </a:p>
          <a:p>
            <a:pPr marL="1085850" lvl="2" indent="-171450" fontAlgn="base">
              <a:buFont typeface="Arial" panose="020B0604020202020204" pitchFamily="34" charset="0"/>
              <a:buChar char="•"/>
            </a:pPr>
            <a:r>
              <a:rPr lang="cs-CZ" sz="1200" dirty="0">
                <a:solidFill>
                  <a:schemeClr val="bg1"/>
                </a:solidFill>
              </a:rPr>
              <a:t>Tento pracovník se bude zobrazovat v ISKP, na k tomu určené záložce</a:t>
            </a:r>
          </a:p>
          <a:p>
            <a:pPr algn="l" rtl="0" fontAlgn="base">
              <a:buFont typeface="Arial" panose="020B0604020202020204" pitchFamily="34" charset="0"/>
              <a:buChar char="•"/>
            </a:pPr>
            <a:endParaRPr lang="en-US" sz="1200" dirty="0">
              <a:solidFill>
                <a:schemeClr val="bg1"/>
              </a:solidFill>
              <a:latin typeface="Arial" panose="020B0604020202020204" pitchFamily="34" charset="0"/>
            </a:endParaRPr>
          </a:p>
          <a:p>
            <a:pPr lvl="1">
              <a:lnSpc>
                <a:spcPct val="150000"/>
              </a:lnSpc>
              <a:buClr>
                <a:srgbClr val="1D70B8"/>
              </a:buClr>
            </a:pPr>
            <a:endParaRPr lang="cs-CZ" sz="12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D256D879-EB77-4E59-8C02-D10EB7DD9398}"/>
              </a:ext>
            </a:extLst>
          </p:cNvPr>
          <p:cNvSpPr txBox="1"/>
          <p:nvPr/>
        </p:nvSpPr>
        <p:spPr>
          <a:xfrm>
            <a:off x="502647" y="481243"/>
            <a:ext cx="8138707" cy="1077218"/>
          </a:xfrm>
          <a:prstGeom prst="rect">
            <a:avLst/>
          </a:prstGeom>
          <a:noFill/>
        </p:spPr>
        <p:txBody>
          <a:bodyPr wrap="square" rtlCol="0">
            <a:spAutoFit/>
          </a:bodyPr>
          <a:lstStyle/>
          <a:p>
            <a:pPr algn="ctr" defTabSz="914400">
              <a:buClr>
                <a:srgbClr val="000000"/>
              </a:buClr>
            </a:pPr>
            <a:r>
              <a:rPr lang="cs-CZ" sz="3200" b="1" kern="0" dirty="0">
                <a:solidFill>
                  <a:schemeClr val="bg1"/>
                </a:solidFill>
                <a:cs typeface="Arial" panose="020B0604020202020204" pitchFamily="34" charset="0"/>
                <a:sym typeface="Arial"/>
              </a:rPr>
              <a:t>Změny v administraci projektů</a:t>
            </a:r>
          </a:p>
          <a:p>
            <a:pPr algn="ctr" defTabSz="914400">
              <a:buClr>
                <a:srgbClr val="000000"/>
              </a:buClr>
            </a:pPr>
            <a:r>
              <a:rPr lang="cs-CZ" sz="3200" b="1" kern="0" dirty="0">
                <a:solidFill>
                  <a:schemeClr val="bg1"/>
                </a:solidFill>
                <a:cs typeface="Arial" panose="020B0604020202020204" pitchFamily="34" charset="0"/>
                <a:sym typeface="Arial"/>
              </a:rPr>
              <a:t>Co bude nového?</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27692489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589B0082-B6BA-4AAF-910C-96039B7EE664}"/>
              </a:ext>
            </a:extLst>
          </p:cNvPr>
          <p:cNvSpPr txBox="1"/>
          <p:nvPr/>
        </p:nvSpPr>
        <p:spPr>
          <a:xfrm>
            <a:off x="502647" y="598688"/>
            <a:ext cx="8138707" cy="584775"/>
          </a:xfrm>
          <a:prstGeom prst="rect">
            <a:avLst/>
          </a:prstGeom>
          <a:noFill/>
        </p:spPr>
        <p:txBody>
          <a:bodyPr wrap="square" rtlCol="0">
            <a:spAutoFit/>
          </a:bodyPr>
          <a:lstStyle/>
          <a:p>
            <a:pPr algn="ctr" defTabSz="914400">
              <a:buClr>
                <a:srgbClr val="000000"/>
              </a:buClr>
            </a:pPr>
            <a:r>
              <a:rPr lang="cs-CZ" sz="3200" b="1" kern="0" dirty="0">
                <a:solidFill>
                  <a:schemeClr val="bg1"/>
                </a:solidFill>
                <a:cs typeface="Arial" panose="020B0604020202020204" pitchFamily="34" charset="0"/>
                <a:sym typeface="Arial"/>
              </a:rPr>
              <a:t>Ukázka způsobu přihlašování do MS</a:t>
            </a:r>
          </a:p>
        </p:txBody>
      </p:sp>
      <p:cxnSp>
        <p:nvCxnSpPr>
          <p:cNvPr id="3" name="Přímá spojnice 2">
            <a:extLst>
              <a:ext uri="{FF2B5EF4-FFF2-40B4-BE49-F238E27FC236}">
                <a16:creationId xmlns:a16="http://schemas.microsoft.com/office/drawing/2014/main" id="{B0796709-8830-4C78-AA6D-C8D0F6809916}"/>
              </a:ext>
            </a:extLst>
          </p:cNvPr>
          <p:cNvCxnSpPr>
            <a:cxnSpLocks/>
          </p:cNvCxnSpPr>
          <p:nvPr/>
        </p:nvCxnSpPr>
        <p:spPr>
          <a:xfrm>
            <a:off x="6207853" y="2885813"/>
            <a:ext cx="0" cy="1157681"/>
          </a:xfrm>
          <a:prstGeom prst="line">
            <a:avLst/>
          </a:prstGeom>
        </p:spPr>
        <p:style>
          <a:lnRef idx="3">
            <a:schemeClr val="accent3"/>
          </a:lnRef>
          <a:fillRef idx="0">
            <a:schemeClr val="accent3"/>
          </a:fillRef>
          <a:effectRef idx="2">
            <a:schemeClr val="accent3"/>
          </a:effectRef>
          <a:fontRef idx="minor">
            <a:schemeClr val="tx1"/>
          </a:fontRef>
        </p:style>
      </p:cxnSp>
      <p:cxnSp>
        <p:nvCxnSpPr>
          <p:cNvPr id="8" name="Přímá spojnice 7">
            <a:extLst>
              <a:ext uri="{FF2B5EF4-FFF2-40B4-BE49-F238E27FC236}">
                <a16:creationId xmlns:a16="http://schemas.microsoft.com/office/drawing/2014/main" id="{8B7E17E5-5413-4820-AD26-91701137DC70}"/>
              </a:ext>
            </a:extLst>
          </p:cNvPr>
          <p:cNvCxnSpPr/>
          <p:nvPr/>
        </p:nvCxnSpPr>
        <p:spPr>
          <a:xfrm>
            <a:off x="7642371" y="2885813"/>
            <a:ext cx="0" cy="1090569"/>
          </a:xfrm>
          <a:prstGeom prst="line">
            <a:avLst/>
          </a:prstGeom>
        </p:spPr>
        <p:style>
          <a:lnRef idx="2">
            <a:schemeClr val="accent3"/>
          </a:lnRef>
          <a:fillRef idx="0">
            <a:schemeClr val="accent3"/>
          </a:fillRef>
          <a:effectRef idx="1">
            <a:schemeClr val="accent3"/>
          </a:effectRef>
          <a:fontRef idx="minor">
            <a:schemeClr val="tx1"/>
          </a:fontRef>
        </p:style>
      </p:cxnSp>
      <p:cxnSp>
        <p:nvCxnSpPr>
          <p:cNvPr id="10" name="Přímá spojnice 9">
            <a:extLst>
              <a:ext uri="{FF2B5EF4-FFF2-40B4-BE49-F238E27FC236}">
                <a16:creationId xmlns:a16="http://schemas.microsoft.com/office/drawing/2014/main" id="{4151ABFC-FAF4-4D6B-978E-F229FB25EF45}"/>
              </a:ext>
            </a:extLst>
          </p:cNvPr>
          <p:cNvCxnSpPr/>
          <p:nvPr/>
        </p:nvCxnSpPr>
        <p:spPr>
          <a:xfrm>
            <a:off x="6207853" y="2885813"/>
            <a:ext cx="1434518"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2" name="Přímá spojnice 11">
            <a:extLst>
              <a:ext uri="{FF2B5EF4-FFF2-40B4-BE49-F238E27FC236}">
                <a16:creationId xmlns:a16="http://schemas.microsoft.com/office/drawing/2014/main" id="{94081CFB-2192-4660-BD13-B880BB8C3DC6}"/>
              </a:ext>
            </a:extLst>
          </p:cNvPr>
          <p:cNvCxnSpPr/>
          <p:nvPr/>
        </p:nvCxnSpPr>
        <p:spPr>
          <a:xfrm>
            <a:off x="6207853" y="4009938"/>
            <a:ext cx="1434518" cy="0"/>
          </a:xfrm>
          <a:prstGeom prst="line">
            <a:avLst/>
          </a:prstGeom>
        </p:spPr>
        <p:style>
          <a:lnRef idx="2">
            <a:schemeClr val="accent3"/>
          </a:lnRef>
          <a:fillRef idx="0">
            <a:schemeClr val="accent3"/>
          </a:fillRef>
          <a:effectRef idx="1">
            <a:schemeClr val="accent3"/>
          </a:effectRef>
          <a:fontRef idx="minor">
            <a:schemeClr val="tx1"/>
          </a:fontRef>
        </p:style>
      </p:cxnSp>
      <p:pic>
        <p:nvPicPr>
          <p:cNvPr id="9" name="Obrázek 8">
            <a:extLst>
              <a:ext uri="{FF2B5EF4-FFF2-40B4-BE49-F238E27FC236}">
                <a16:creationId xmlns:a16="http://schemas.microsoft.com/office/drawing/2014/main" id="{FC34A58F-DA4B-4C3F-8CBF-D2D43F08BEDE}"/>
              </a:ext>
            </a:extLst>
          </p:cNvPr>
          <p:cNvPicPr>
            <a:picLocks noChangeAspect="1"/>
          </p:cNvPicPr>
          <p:nvPr/>
        </p:nvPicPr>
        <p:blipFill>
          <a:blip r:embed="rId2"/>
          <a:stretch>
            <a:fillRect/>
          </a:stretch>
        </p:blipFill>
        <p:spPr>
          <a:xfrm>
            <a:off x="1289356" y="1595483"/>
            <a:ext cx="6565287" cy="4218485"/>
          </a:xfrm>
          <a:prstGeom prst="rect">
            <a:avLst/>
          </a:prstGeom>
        </p:spPr>
      </p:pic>
      <p:cxnSp>
        <p:nvCxnSpPr>
          <p:cNvPr id="5" name="Přímá spojnice 4">
            <a:extLst>
              <a:ext uri="{FF2B5EF4-FFF2-40B4-BE49-F238E27FC236}">
                <a16:creationId xmlns:a16="http://schemas.microsoft.com/office/drawing/2014/main" id="{C29D22D1-572D-44D6-9EED-60369E303A09}"/>
              </a:ext>
            </a:extLst>
          </p:cNvPr>
          <p:cNvCxnSpPr>
            <a:cxnSpLocks/>
          </p:cNvCxnSpPr>
          <p:nvPr/>
        </p:nvCxnSpPr>
        <p:spPr>
          <a:xfrm>
            <a:off x="6207853" y="3116062"/>
            <a:ext cx="0" cy="867243"/>
          </a:xfrm>
          <a:prstGeom prst="line">
            <a:avLst/>
          </a:prstGeom>
        </p:spPr>
        <p:style>
          <a:lnRef idx="3">
            <a:schemeClr val="accent6"/>
          </a:lnRef>
          <a:fillRef idx="0">
            <a:schemeClr val="accent6"/>
          </a:fillRef>
          <a:effectRef idx="2">
            <a:schemeClr val="accent6"/>
          </a:effectRef>
          <a:fontRef idx="minor">
            <a:schemeClr val="tx1"/>
          </a:fontRef>
        </p:style>
      </p:cxnSp>
      <p:cxnSp>
        <p:nvCxnSpPr>
          <p:cNvPr id="15" name="Přímá spojnice 14">
            <a:extLst>
              <a:ext uri="{FF2B5EF4-FFF2-40B4-BE49-F238E27FC236}">
                <a16:creationId xmlns:a16="http://schemas.microsoft.com/office/drawing/2014/main" id="{C2E77341-2B82-4528-88F5-CFDFF1BCB951}"/>
              </a:ext>
            </a:extLst>
          </p:cNvPr>
          <p:cNvCxnSpPr/>
          <p:nvPr/>
        </p:nvCxnSpPr>
        <p:spPr>
          <a:xfrm>
            <a:off x="7642371" y="3204839"/>
            <a:ext cx="0" cy="771543"/>
          </a:xfrm>
          <a:prstGeom prst="line">
            <a:avLst/>
          </a:prstGeom>
        </p:spPr>
        <p:style>
          <a:lnRef idx="3">
            <a:schemeClr val="accent6"/>
          </a:lnRef>
          <a:fillRef idx="0">
            <a:schemeClr val="accent6"/>
          </a:fillRef>
          <a:effectRef idx="2">
            <a:schemeClr val="accent6"/>
          </a:effectRef>
          <a:fontRef idx="minor">
            <a:schemeClr val="tx1"/>
          </a:fontRef>
        </p:style>
      </p:cxnSp>
      <p:cxnSp>
        <p:nvCxnSpPr>
          <p:cNvPr id="17" name="Přímá spojnice 16">
            <a:extLst>
              <a:ext uri="{FF2B5EF4-FFF2-40B4-BE49-F238E27FC236}">
                <a16:creationId xmlns:a16="http://schemas.microsoft.com/office/drawing/2014/main" id="{2B7657EC-D190-4304-B1D0-D4DC5DFDDA66}"/>
              </a:ext>
            </a:extLst>
          </p:cNvPr>
          <p:cNvCxnSpPr/>
          <p:nvPr/>
        </p:nvCxnSpPr>
        <p:spPr>
          <a:xfrm>
            <a:off x="6207853" y="3204839"/>
            <a:ext cx="143451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9" name="Přímá spojnice 18">
            <a:extLst>
              <a:ext uri="{FF2B5EF4-FFF2-40B4-BE49-F238E27FC236}">
                <a16:creationId xmlns:a16="http://schemas.microsoft.com/office/drawing/2014/main" id="{9EE17400-C2CA-4029-B7E2-E0F2E40A6BD1}"/>
              </a:ext>
            </a:extLst>
          </p:cNvPr>
          <p:cNvCxnSpPr/>
          <p:nvPr/>
        </p:nvCxnSpPr>
        <p:spPr>
          <a:xfrm>
            <a:off x="6207853" y="3983305"/>
            <a:ext cx="1434518"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9607256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519984" y="2010171"/>
            <a:ext cx="6009134" cy="3923318"/>
          </a:xfrm>
          <a:prstGeom prst="rect">
            <a:avLst/>
          </a:prstGeom>
          <a:noFill/>
        </p:spPr>
        <p:txBody>
          <a:bodyPr wrap="square">
            <a:spAutoFit/>
          </a:bodyPr>
          <a:lstStyle/>
          <a:p>
            <a:pPr fontAlgn="base"/>
            <a:r>
              <a:rPr lang="cs-CZ" sz="1600" b="1" dirty="0">
                <a:solidFill>
                  <a:schemeClr val="bg1"/>
                </a:solidFill>
              </a:rPr>
              <a:t>Plné moci</a:t>
            </a:r>
          </a:p>
          <a:p>
            <a:pPr fontAlgn="base"/>
            <a:endParaRPr lang="en-US" sz="1050" b="1" dirty="0">
              <a:solidFill>
                <a:schemeClr val="bg1"/>
              </a:solidFill>
            </a:endParaRPr>
          </a:p>
          <a:p>
            <a:pPr marL="171450" indent="-171450" fontAlgn="base">
              <a:lnSpc>
                <a:spcPts val="2000"/>
              </a:lnSpc>
              <a:buFont typeface="Arial" panose="020B0604020202020204" pitchFamily="34" charset="0"/>
              <a:buChar char="•"/>
            </a:pPr>
            <a:r>
              <a:rPr lang="cs-CZ" sz="1400" dirty="0">
                <a:solidFill>
                  <a:schemeClr val="bg1"/>
                </a:solidFill>
              </a:rPr>
              <a:t>V případě, že žádost o podporu za žadatele bude zpracovávat externí subjekt, doporučujeme žadateli, aby měl k žádosti o podporu přidělen </a:t>
            </a:r>
            <a:r>
              <a:rPr lang="cs-CZ" sz="1400" b="1" dirty="0">
                <a:solidFill>
                  <a:schemeClr val="bg1"/>
                </a:solidFill>
              </a:rPr>
              <a:t>přístup s rolí správce přístupů</a:t>
            </a:r>
          </a:p>
          <a:p>
            <a:pPr marL="171450" indent="-171450" fontAlgn="base">
              <a:lnSpc>
                <a:spcPts val="2000"/>
              </a:lnSpc>
              <a:buFont typeface="Arial" panose="020B0604020202020204" pitchFamily="34" charset="0"/>
              <a:buChar char="•"/>
            </a:pPr>
            <a:r>
              <a:rPr lang="cs-CZ" sz="1400" dirty="0">
                <a:solidFill>
                  <a:schemeClr val="bg1"/>
                </a:solidFill>
              </a:rPr>
              <a:t>Externí subjekt by měl mít </a:t>
            </a:r>
            <a:r>
              <a:rPr lang="cs-CZ" sz="1400" b="1" dirty="0">
                <a:solidFill>
                  <a:schemeClr val="bg1"/>
                </a:solidFill>
              </a:rPr>
              <a:t>roli zástupce správce přístupů</a:t>
            </a:r>
          </a:p>
          <a:p>
            <a:pPr marL="171450" indent="-171450" fontAlgn="base">
              <a:lnSpc>
                <a:spcPts val="2000"/>
              </a:lnSpc>
              <a:buFont typeface="Arial" panose="020B0604020202020204" pitchFamily="34" charset="0"/>
              <a:buChar char="•"/>
            </a:pPr>
            <a:r>
              <a:rPr lang="cs-CZ" sz="1400" dirty="0">
                <a:solidFill>
                  <a:schemeClr val="bg1"/>
                </a:solidFill>
              </a:rPr>
              <a:t>Pokud si žadatel neponechá roli správce přístupů, a externí subjekt nebude spolupracovat, může se stát, že se žadatel </a:t>
            </a:r>
            <a:r>
              <a:rPr lang="cs-CZ" sz="1400" b="1" dirty="0">
                <a:solidFill>
                  <a:schemeClr val="bg1"/>
                </a:solidFill>
              </a:rPr>
              <a:t>ztratí přístup ke svému projektu v MS2021+</a:t>
            </a:r>
          </a:p>
          <a:p>
            <a:pPr algn="l" rtl="0" fontAlgn="base"/>
            <a:endParaRPr lang="cs-CZ" sz="1200" b="1" dirty="0">
              <a:solidFill>
                <a:schemeClr val="bg1"/>
              </a:solidFill>
            </a:endParaRPr>
          </a:p>
          <a:p>
            <a:pPr fontAlgn="base"/>
            <a:r>
              <a:rPr lang="cs-CZ" sz="1400" b="1" dirty="0">
                <a:solidFill>
                  <a:schemeClr val="bg1"/>
                </a:solidFill>
              </a:rPr>
              <a:t>Modul veřejné zakázky</a:t>
            </a:r>
          </a:p>
          <a:p>
            <a:pPr fontAlgn="base"/>
            <a:endParaRPr lang="cs-CZ" sz="1400" dirty="0">
              <a:solidFill>
                <a:schemeClr val="bg1"/>
              </a:solidFill>
            </a:endParaRPr>
          </a:p>
          <a:p>
            <a:pPr marL="171450" indent="-171450" fontAlgn="base">
              <a:lnSpc>
                <a:spcPts val="2000"/>
              </a:lnSpc>
              <a:buFont typeface="Arial" panose="020B0604020202020204" pitchFamily="34" charset="0"/>
              <a:buChar char="•"/>
            </a:pPr>
            <a:r>
              <a:rPr lang="cs-CZ" sz="1400" dirty="0">
                <a:solidFill>
                  <a:schemeClr val="bg1"/>
                </a:solidFill>
              </a:rPr>
              <a:t>Lze určit, kteří uživatelé mají k zakázce právo editora a kteří čtenáře</a:t>
            </a:r>
          </a:p>
          <a:p>
            <a:pPr marL="171450" indent="-171450" fontAlgn="base">
              <a:lnSpc>
                <a:spcPts val="2000"/>
              </a:lnSpc>
              <a:buFont typeface="Arial" panose="020B0604020202020204" pitchFamily="34" charset="0"/>
              <a:buChar char="•"/>
            </a:pPr>
            <a:r>
              <a:rPr lang="cs-CZ" sz="1400" dirty="0">
                <a:solidFill>
                  <a:schemeClr val="bg1"/>
                </a:solidFill>
              </a:rPr>
              <a:t>Komunikace ve vztahu k doložení dokumentace k VZ bude vedena prostřednictvím těchto osob</a:t>
            </a:r>
            <a:endParaRPr lang="en-US" sz="1400" dirty="0">
              <a:solidFill>
                <a:schemeClr val="bg1"/>
              </a:solidFill>
              <a:latin typeface="Arial" panose="020B0604020202020204" pitchFamily="34" charset="0"/>
            </a:endParaRPr>
          </a:p>
          <a:p>
            <a:pPr lvl="1">
              <a:lnSpc>
                <a:spcPct val="150000"/>
              </a:lnSpc>
              <a:buClr>
                <a:srgbClr val="1D70B8"/>
              </a:buClr>
            </a:pPr>
            <a:endParaRPr lang="cs-CZ" sz="12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46BB85B5-2324-48CB-A617-5073BCFBCC56}"/>
              </a:ext>
            </a:extLst>
          </p:cNvPr>
          <p:cNvSpPr txBox="1"/>
          <p:nvPr/>
        </p:nvSpPr>
        <p:spPr>
          <a:xfrm>
            <a:off x="502647" y="598688"/>
            <a:ext cx="8138707" cy="584775"/>
          </a:xfrm>
          <a:prstGeom prst="rect">
            <a:avLst/>
          </a:prstGeom>
          <a:noFill/>
        </p:spPr>
        <p:txBody>
          <a:bodyPr wrap="square" rtlCol="0">
            <a:spAutoFit/>
          </a:bodyPr>
          <a:lstStyle/>
          <a:p>
            <a:pPr algn="ctr">
              <a:buClr>
                <a:srgbClr val="000000"/>
              </a:buClr>
            </a:pPr>
            <a:r>
              <a:rPr lang="cs-CZ" sz="3200" b="1" kern="0" dirty="0">
                <a:solidFill>
                  <a:schemeClr val="bg1"/>
                </a:solidFill>
                <a:cs typeface="Arial" panose="020B0604020202020204" pitchFamily="34" charset="0"/>
                <a:sym typeface="Arial"/>
              </a:rPr>
              <a:t>Doporučení k administraci projektů</a:t>
            </a:r>
          </a:p>
        </p:txBody>
      </p:sp>
    </p:spTree>
    <p:extLst>
      <p:ext uri="{BB962C8B-B14F-4D97-AF65-F5344CB8AC3E}">
        <p14:creationId xmlns:p14="http://schemas.microsoft.com/office/powerpoint/2010/main" val="10453515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460702" y="1281624"/>
            <a:ext cx="8012179" cy="5650778"/>
          </a:xfrm>
          <a:prstGeom prst="rect">
            <a:avLst/>
          </a:prstGeom>
          <a:noFill/>
        </p:spPr>
        <p:txBody>
          <a:bodyPr wrap="square">
            <a:spAutoFit/>
          </a:bodyPr>
          <a:lstStyle/>
          <a:p>
            <a:pPr marL="285750" indent="-285750">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Téměř </a:t>
            </a:r>
            <a:r>
              <a:rPr lang="cs-CZ" sz="1600" dirty="0">
                <a:solidFill>
                  <a:schemeClr val="bg1"/>
                </a:solidFill>
                <a:latin typeface="Arial" panose="020B0604020202020204" pitchFamily="34" charset="0"/>
                <a:cs typeface="Arial" panose="020B0604020202020204" pitchFamily="34" charset="0"/>
              </a:rPr>
              <a:t>polovina alokace IROP je rezervovaná a jistá pro vybraná území/nástroje </a:t>
            </a:r>
            <a:br>
              <a:rPr lang="cs-CZ" sz="1600">
                <a:solidFill>
                  <a:schemeClr val="bg1"/>
                </a:solidFill>
                <a:latin typeface="Arial" panose="020B0604020202020204" pitchFamily="34" charset="0"/>
                <a:cs typeface="Arial" panose="020B0604020202020204" pitchFamily="34" charset="0"/>
              </a:rPr>
            </a:br>
            <a:r>
              <a:rPr lang="cs-CZ" sz="1400">
                <a:solidFill>
                  <a:schemeClr val="bg1"/>
                </a:solidFill>
                <a:latin typeface="Arial" panose="020B0604020202020204" pitchFamily="34" charset="0"/>
                <a:cs typeface="Arial" panose="020B0604020202020204" pitchFamily="34" charset="0"/>
              </a:rPr>
              <a:t>(</a:t>
            </a:r>
            <a:r>
              <a:rPr lang="cs-CZ" sz="1400" dirty="0">
                <a:solidFill>
                  <a:schemeClr val="bg1"/>
                </a:solidFill>
                <a:latin typeface="Arial" panose="020B0604020202020204" pitchFamily="34" charset="0"/>
                <a:cs typeface="Arial" panose="020B0604020202020204" pitchFamily="34" charset="0"/>
              </a:rPr>
              <a:t>z celkové alokace IROP pro všechny KR, včetně TP)</a:t>
            </a:r>
          </a:p>
          <a:p>
            <a:pPr>
              <a:buClr>
                <a:schemeClr val="bg1"/>
              </a:buClr>
            </a:pPr>
            <a:endParaRPr lang="cs-CZ" sz="1400" dirty="0">
              <a:solidFill>
                <a:schemeClr val="bg1"/>
              </a:solidFill>
              <a:latin typeface="Arial" panose="020B0604020202020204" pitchFamily="34" charset="0"/>
              <a:cs typeface="Arial" panose="020B0604020202020204" pitchFamily="34" charset="0"/>
            </a:endParaRPr>
          </a:p>
          <a:p>
            <a:pPr lvl="1">
              <a:buClr>
                <a:srgbClr val="1D70B8"/>
              </a:buClr>
            </a:pPr>
            <a:r>
              <a:rPr lang="cs-CZ" sz="1600" dirty="0">
                <a:solidFill>
                  <a:schemeClr val="bg1"/>
                </a:solidFill>
                <a:latin typeface="Arial" panose="020B0604020202020204" pitchFamily="34" charset="0"/>
                <a:cs typeface="Arial" panose="020B0604020202020204" pitchFamily="34" charset="0"/>
              </a:rPr>
              <a:t>ITI = 20,74 %</a:t>
            </a:r>
          </a:p>
          <a:p>
            <a:pPr lvl="1">
              <a:buClr>
                <a:srgbClr val="1D70B8"/>
              </a:buClr>
            </a:pPr>
            <a:r>
              <a:rPr lang="cs-CZ" sz="1600" dirty="0">
                <a:solidFill>
                  <a:schemeClr val="bg1"/>
                </a:solidFill>
                <a:latin typeface="Arial" panose="020B0604020202020204" pitchFamily="34" charset="0"/>
                <a:cs typeface="Arial" panose="020B0604020202020204" pitchFamily="34" charset="0"/>
              </a:rPr>
              <a:t>CLLD = 6,77 %</a:t>
            </a:r>
          </a:p>
          <a:p>
            <a:pPr lvl="1">
              <a:buClr>
                <a:srgbClr val="1D70B8"/>
              </a:buClr>
            </a:pPr>
            <a:r>
              <a:rPr lang="cs-CZ" sz="1600" dirty="0">
                <a:solidFill>
                  <a:schemeClr val="bg1"/>
                </a:solidFill>
                <a:latin typeface="Arial" panose="020B0604020202020204" pitchFamily="34" charset="0"/>
                <a:cs typeface="Arial" panose="020B0604020202020204" pitchFamily="34" charset="0"/>
              </a:rPr>
              <a:t>RAP = 15,97 %</a:t>
            </a:r>
          </a:p>
          <a:p>
            <a:pPr lvl="1">
              <a:buClr>
                <a:srgbClr val="1D70B8"/>
              </a:buClr>
            </a:pPr>
            <a:r>
              <a:rPr lang="cs-CZ" sz="1600" b="1" dirty="0">
                <a:solidFill>
                  <a:schemeClr val="bg1"/>
                </a:solidFill>
                <a:latin typeface="Arial" panose="020B0604020202020204" pitchFamily="34" charset="0"/>
                <a:cs typeface="Arial" panose="020B0604020202020204" pitchFamily="34" charset="0"/>
              </a:rPr>
              <a:t>					Celkově tedy 43,48 %</a:t>
            </a:r>
          </a:p>
          <a:p>
            <a:pPr lvl="1">
              <a:buClr>
                <a:srgbClr val="1D70B8"/>
              </a:buClr>
            </a:pPr>
            <a:endParaRPr lang="cs-CZ" sz="1600" b="1" dirty="0">
              <a:solidFill>
                <a:schemeClr val="bg1"/>
              </a:solidFill>
              <a:latin typeface="Arial" panose="020B0604020202020204" pitchFamily="34" charset="0"/>
              <a:cs typeface="Arial" panose="020B0604020202020204" pitchFamily="34" charset="0"/>
            </a:endParaRPr>
          </a:p>
          <a:p>
            <a:pPr lvl="1">
              <a:buClr>
                <a:srgbClr val="1D70B8"/>
              </a:buClr>
            </a:pPr>
            <a:r>
              <a:rPr lang="cs-CZ" sz="1600" b="1" dirty="0">
                <a:solidFill>
                  <a:schemeClr val="bg1"/>
                </a:solidFill>
                <a:latin typeface="Arial" panose="020B0604020202020204" pitchFamily="34" charset="0"/>
                <a:cs typeface="Arial" panose="020B0604020202020204" pitchFamily="34" charset="0"/>
              </a:rPr>
              <a:t>ITI – integrované teritoriální investice</a:t>
            </a:r>
          </a:p>
          <a:p>
            <a:pPr marL="1257300" lvl="2" indent="-342900">
              <a:lnSpc>
                <a:spcPts val="2200"/>
              </a:lnSpc>
              <a:buClr>
                <a:schemeClr val="bg1"/>
              </a:buClr>
              <a:buFont typeface="Arial" panose="020B0604020202020204" pitchFamily="34" charset="0"/>
              <a:buChar char="•"/>
            </a:pPr>
            <a:r>
              <a:rPr lang="cs-CZ" sz="1500" dirty="0">
                <a:solidFill>
                  <a:schemeClr val="bg1"/>
                </a:solidFill>
                <a:latin typeface="Arial" panose="020B0604020202020204" pitchFamily="34" charset="0"/>
                <a:cs typeface="Arial" panose="020B0604020202020204" pitchFamily="34" charset="0"/>
              </a:rPr>
              <a:t>Pouze nástroj ITI (stávající IPRÚ v roli ITI)</a:t>
            </a:r>
          </a:p>
          <a:p>
            <a:pPr marL="1257300" lvl="2" indent="-342900">
              <a:lnSpc>
                <a:spcPts val="2200"/>
              </a:lnSpc>
              <a:buClr>
                <a:schemeClr val="bg1"/>
              </a:buClr>
              <a:buFont typeface="Arial" panose="020B0604020202020204" pitchFamily="34" charset="0"/>
              <a:buChar char="•"/>
            </a:pPr>
            <a:r>
              <a:rPr lang="cs-CZ" sz="1500" dirty="0">
                <a:solidFill>
                  <a:schemeClr val="bg1"/>
                </a:solidFill>
                <a:latin typeface="Arial" panose="020B0604020202020204" pitchFamily="34" charset="0"/>
                <a:cs typeface="Arial" panose="020B0604020202020204" pitchFamily="34" charset="0"/>
              </a:rPr>
              <a:t>ITI bude vykonávat pouze roli nositele, bez zapojení ZS ITI</a:t>
            </a:r>
          </a:p>
          <a:p>
            <a:pPr marL="1257300" lvl="2" indent="-342900">
              <a:lnSpc>
                <a:spcPts val="2200"/>
              </a:lnSpc>
              <a:buClr>
                <a:schemeClr val="bg1"/>
              </a:buClr>
              <a:buFont typeface="Arial" panose="020B0604020202020204" pitchFamily="34" charset="0"/>
              <a:buChar char="•"/>
            </a:pPr>
            <a:r>
              <a:rPr lang="cs-CZ" sz="1500" dirty="0">
                <a:solidFill>
                  <a:schemeClr val="bg1"/>
                </a:solidFill>
                <a:latin typeface="Arial" panose="020B0604020202020204" pitchFamily="34" charset="0"/>
                <a:cs typeface="Arial" panose="020B0604020202020204" pitchFamily="34" charset="0"/>
              </a:rPr>
              <a:t>Ve 13 metropolitních oblastech/aglomeracích - Praha, Brno, Ostrava, Plzeň, Olomouc, Ústí na Labem-Chomutov, Hradec Králové-Pardubice, Mladá Boleslav, Jihlava, České Budějovice, Karlovy Vary, Zlín a Liberec-Jablonec nad Nisou</a:t>
            </a:r>
          </a:p>
          <a:p>
            <a:pPr marL="1257300" lvl="2" indent="-342900">
              <a:lnSpc>
                <a:spcPts val="2200"/>
              </a:lnSpc>
              <a:buClr>
                <a:schemeClr val="bg1"/>
              </a:buClr>
              <a:buFont typeface="Arial" panose="020B0604020202020204" pitchFamily="34" charset="0"/>
              <a:buChar char="•"/>
            </a:pPr>
            <a:r>
              <a:rPr lang="cs-CZ" sz="1500" dirty="0">
                <a:solidFill>
                  <a:schemeClr val="bg1"/>
                </a:solidFill>
                <a:latin typeface="Arial" panose="020B0604020202020204" pitchFamily="34" charset="0"/>
                <a:cs typeface="Arial" panose="020B0604020202020204" pitchFamily="34" charset="0"/>
              </a:rPr>
              <a:t>Součástí strategie již stěžejní strategické projekty</a:t>
            </a:r>
          </a:p>
          <a:p>
            <a:pPr marL="1257300" lvl="2" indent="-342900">
              <a:lnSpc>
                <a:spcPts val="2200"/>
              </a:lnSpc>
              <a:buClr>
                <a:schemeClr val="bg1"/>
              </a:buClr>
              <a:buFont typeface="Arial" panose="020B0604020202020204" pitchFamily="34" charset="0"/>
              <a:buChar char="•"/>
            </a:pPr>
            <a:r>
              <a:rPr lang="cs-CZ" sz="1500" dirty="0">
                <a:solidFill>
                  <a:schemeClr val="bg1"/>
                </a:solidFill>
                <a:latin typeface="Arial" panose="020B0604020202020204" pitchFamily="34" charset="0"/>
                <a:cs typeface="Arial" panose="020B0604020202020204" pitchFamily="34" charset="0"/>
              </a:rPr>
              <a:t>Vyčleněná alokace ve specifických cílech IROP</a:t>
            </a:r>
          </a:p>
          <a:p>
            <a:pPr marL="1257300" lvl="2" indent="-342900">
              <a:lnSpc>
                <a:spcPts val="2200"/>
              </a:lnSpc>
              <a:buClr>
                <a:schemeClr val="bg1"/>
              </a:buClr>
              <a:buFont typeface="Arial" panose="020B0604020202020204" pitchFamily="34" charset="0"/>
              <a:buChar char="•"/>
            </a:pPr>
            <a:r>
              <a:rPr lang="cs-CZ" sz="1500" dirty="0">
                <a:solidFill>
                  <a:schemeClr val="bg1"/>
                </a:solidFill>
                <a:latin typeface="Arial" panose="020B0604020202020204" pitchFamily="34" charset="0"/>
                <a:cs typeface="Arial" panose="020B0604020202020204" pitchFamily="34" charset="0"/>
              </a:rPr>
              <a:t>Výzvy ŘO IROP pro integrované projekty v 2. pol. 2022</a:t>
            </a:r>
          </a:p>
          <a:p>
            <a:pPr marL="1257300" lvl="2" indent="-342900">
              <a:buClr>
                <a:srgbClr val="1D70B8"/>
              </a:buClr>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a:p>
            <a:pPr marL="342900" indent="-342900" algn="just">
              <a:lnSpc>
                <a:spcPct val="120000"/>
              </a:lnSpc>
              <a:spcBef>
                <a:spcPts val="0"/>
              </a:spcBef>
              <a:spcAft>
                <a:spcPts val="600"/>
              </a:spcAft>
              <a:buFont typeface="Arial" panose="020B0604020202020204" pitchFamily="34" charset="0"/>
              <a:buChar char="•"/>
            </a:pPr>
            <a:endParaRPr lang="cs-CZ" sz="1600" dirty="0">
              <a:solidFill>
                <a:schemeClr val="bg1"/>
              </a:solidFill>
            </a:endParaRPr>
          </a:p>
          <a:p>
            <a:pPr algn="l" rtl="0" fontAlgn="base">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p:txBody>
      </p:sp>
      <p:sp>
        <p:nvSpPr>
          <p:cNvPr id="10" name="TextovéPole 9">
            <a:extLst>
              <a:ext uri="{FF2B5EF4-FFF2-40B4-BE49-F238E27FC236}">
                <a16:creationId xmlns:a16="http://schemas.microsoft.com/office/drawing/2014/main" id="{D81B6742-461C-44CE-BE27-B94996B21843}"/>
              </a:ext>
            </a:extLst>
          </p:cNvPr>
          <p:cNvSpPr txBox="1"/>
          <p:nvPr/>
        </p:nvSpPr>
        <p:spPr>
          <a:xfrm>
            <a:off x="502647" y="456075"/>
            <a:ext cx="8138707" cy="584775"/>
          </a:xfrm>
          <a:prstGeom prst="rect">
            <a:avLst/>
          </a:prstGeom>
          <a:noFill/>
        </p:spPr>
        <p:txBody>
          <a:bodyPr wrap="square" rtlCol="0">
            <a:spAutoFit/>
          </a:bodyPr>
          <a:lstStyle/>
          <a:p>
            <a:pPr algn="ctr">
              <a:buClr>
                <a:srgbClr val="000000"/>
              </a:buClr>
            </a:pPr>
            <a:r>
              <a:rPr lang="cs-CZ" sz="3200" b="1" kern="0" dirty="0">
                <a:solidFill>
                  <a:schemeClr val="bg1"/>
                </a:solidFill>
                <a:cs typeface="Arial" panose="020B0604020202020204" pitchFamily="34" charset="0"/>
                <a:sym typeface="Arial"/>
              </a:rPr>
              <a:t>Integrované nástroje a RAP 2021-2027</a:t>
            </a:r>
          </a:p>
        </p:txBody>
      </p:sp>
    </p:spTree>
    <p:extLst>
      <p:ext uri="{BB962C8B-B14F-4D97-AF65-F5344CB8AC3E}">
        <p14:creationId xmlns:p14="http://schemas.microsoft.com/office/powerpoint/2010/main" val="1236331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779227" y="927335"/>
            <a:ext cx="7821847" cy="47209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4400" dirty="0">
                <a:solidFill>
                  <a:schemeClr val="bg1"/>
                </a:solidFill>
                <a:latin typeface="Arial" panose="020B0604020202020204" pitchFamily="34" charset="0"/>
                <a:cs typeface="Arial" panose="020B0604020202020204" pitchFamily="34" charset="0"/>
              </a:rPr>
              <a:t>PROGRAM</a:t>
            </a:r>
            <a:r>
              <a:rPr lang="cs-CZ" sz="5000" dirty="0">
                <a:solidFill>
                  <a:schemeClr val="bg1"/>
                </a:solidFill>
                <a:latin typeface="Arial" panose="020B0604020202020204" pitchFamily="34" charset="0"/>
                <a:cs typeface="Arial" panose="020B0604020202020204" pitchFamily="34" charset="0"/>
              </a:rPr>
              <a:t> </a:t>
            </a:r>
          </a:p>
          <a:p>
            <a:pPr marL="0" indent="0">
              <a:lnSpc>
                <a:spcPct val="150000"/>
              </a:lnSpc>
              <a:buNone/>
            </a:pPr>
            <a:endParaRPr lang="cs-CZ" sz="1600" b="1" dirty="0">
              <a:solidFill>
                <a:schemeClr val="bg1"/>
              </a:solidFill>
            </a:endParaRPr>
          </a:p>
          <a:p>
            <a:pPr>
              <a:lnSpc>
                <a:spcPct val="150000"/>
              </a:lnSpc>
            </a:pPr>
            <a:r>
              <a:rPr lang="cs-CZ" sz="1600" b="1" dirty="0">
                <a:solidFill>
                  <a:schemeClr val="bg1"/>
                </a:solidFill>
              </a:rPr>
              <a:t>08:30 – 09:00	</a:t>
            </a:r>
            <a:r>
              <a:rPr lang="cs-CZ" sz="1600" dirty="0">
                <a:solidFill>
                  <a:schemeClr val="bg1"/>
                </a:solidFill>
              </a:rPr>
              <a:t>Registrace účastníků</a:t>
            </a:r>
          </a:p>
          <a:p>
            <a:pPr>
              <a:lnSpc>
                <a:spcPct val="150000"/>
              </a:lnSpc>
            </a:pPr>
            <a:r>
              <a:rPr lang="cs-CZ" sz="1600" b="1" dirty="0">
                <a:solidFill>
                  <a:schemeClr val="bg1"/>
                </a:solidFill>
              </a:rPr>
              <a:t>09:00 – 09:30	Metodické změny v </a:t>
            </a:r>
            <a:r>
              <a:rPr lang="cs-CZ" sz="1600" dirty="0">
                <a:solidFill>
                  <a:schemeClr val="bg1"/>
                </a:solidFill>
              </a:rPr>
              <a:t>IROP 2021 - 2027 </a:t>
            </a:r>
          </a:p>
          <a:p>
            <a:pPr>
              <a:lnSpc>
                <a:spcPct val="150000"/>
              </a:lnSpc>
            </a:pPr>
            <a:r>
              <a:rPr lang="cs-CZ" sz="1600" b="1" dirty="0">
                <a:solidFill>
                  <a:schemeClr val="bg1"/>
                </a:solidFill>
              </a:rPr>
              <a:t>09:30 – 10:45	Oblasti podpory v IROP 2021-2027</a:t>
            </a:r>
            <a:endParaRPr lang="cs-CZ" sz="1600" dirty="0">
              <a:solidFill>
                <a:schemeClr val="bg1"/>
              </a:solidFill>
            </a:endParaRPr>
          </a:p>
          <a:p>
            <a:pPr>
              <a:lnSpc>
                <a:spcPct val="150000"/>
              </a:lnSpc>
            </a:pPr>
            <a:r>
              <a:rPr lang="cs-CZ" sz="1600" b="1" dirty="0">
                <a:solidFill>
                  <a:schemeClr val="bg1"/>
                </a:solidFill>
              </a:rPr>
              <a:t>10:45 – 11:00</a:t>
            </a:r>
            <a:r>
              <a:rPr lang="cs-CZ" sz="1600" dirty="0">
                <a:solidFill>
                  <a:schemeClr val="bg1"/>
                </a:solidFill>
              </a:rPr>
              <a:t>	Přestávka </a:t>
            </a:r>
          </a:p>
          <a:p>
            <a:pPr>
              <a:lnSpc>
                <a:spcPct val="150000"/>
              </a:lnSpc>
            </a:pPr>
            <a:r>
              <a:rPr lang="cs-CZ" sz="1600" b="1" dirty="0">
                <a:solidFill>
                  <a:schemeClr val="bg1"/>
                </a:solidFill>
              </a:rPr>
              <a:t>11:00 – 11:30 	</a:t>
            </a:r>
            <a:r>
              <a:rPr lang="cs-CZ" sz="1600" dirty="0">
                <a:solidFill>
                  <a:schemeClr val="bg1"/>
                </a:solidFill>
              </a:rPr>
              <a:t>Představení konzultačního servisu Centra pro regionální rozvoj</a:t>
            </a:r>
          </a:p>
          <a:p>
            <a:pPr>
              <a:lnSpc>
                <a:spcPct val="150000"/>
              </a:lnSpc>
            </a:pPr>
            <a:r>
              <a:rPr lang="cs-CZ" sz="1600" b="1" dirty="0">
                <a:solidFill>
                  <a:schemeClr val="bg1"/>
                </a:solidFill>
              </a:rPr>
              <a:t>11:30 – 12:30	I</a:t>
            </a:r>
            <a:r>
              <a:rPr lang="cs-CZ" sz="1600" dirty="0">
                <a:solidFill>
                  <a:schemeClr val="bg1"/>
                </a:solidFill>
              </a:rPr>
              <a:t>ndividuální konzultace </a:t>
            </a:r>
          </a:p>
          <a:p>
            <a:pPr algn="ctr"/>
            <a:endParaRPr lang="cs-CZ" sz="1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3617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310392" y="507024"/>
            <a:ext cx="8138707" cy="584775"/>
          </a:xfrm>
          <a:prstGeom prst="rect">
            <a:avLst/>
          </a:prstGeom>
          <a:noFill/>
        </p:spPr>
        <p:txBody>
          <a:bodyPr wrap="square" rtlCol="0">
            <a:spAutoFit/>
          </a:bodyPr>
          <a:lstStyle/>
          <a:p>
            <a:pPr algn="ctr" defTabSz="914400">
              <a:buClr>
                <a:srgbClr val="000000"/>
              </a:buClr>
            </a:pPr>
            <a:r>
              <a:rPr lang="cs-CZ" sz="3200" b="1" dirty="0">
                <a:solidFill>
                  <a:schemeClr val="bg1"/>
                </a:solidFill>
                <a:latin typeface="Arial" panose="020B0604020202020204" pitchFamily="34" charset="0"/>
                <a:cs typeface="Arial" panose="020B0604020202020204" pitchFamily="34" charset="0"/>
              </a:rPr>
              <a:t>Komunitně vedený místní rozvoj</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1131821" y="1776574"/>
            <a:ext cx="7928289" cy="3847207"/>
          </a:xfrm>
          <a:prstGeom prst="rect">
            <a:avLst/>
          </a:prstGeom>
          <a:noFill/>
        </p:spPr>
        <p:txBody>
          <a:bodyPr wrap="square">
            <a:spAutoFit/>
          </a:bodyPr>
          <a:lstStyle/>
          <a:p>
            <a:pPr fontAlgn="base">
              <a:buFont typeface="Arial" panose="020B0604020202020204" pitchFamily="34" charset="0"/>
              <a:buChar char="•"/>
            </a:pPr>
            <a:endParaRPr lang="cs-CZ" sz="1600" dirty="0">
              <a:solidFill>
                <a:schemeClr val="bg1"/>
              </a:solidFill>
              <a:latin typeface="Arial" panose="020B0604020202020204" pitchFamily="34" charset="0"/>
            </a:endParaRPr>
          </a:p>
          <a:p>
            <a:pPr lvl="1">
              <a:buClr>
                <a:srgbClr val="1D70B8"/>
              </a:buClr>
            </a:pPr>
            <a:r>
              <a:rPr lang="cs-CZ" sz="1600" b="1" dirty="0">
                <a:solidFill>
                  <a:schemeClr val="bg1"/>
                </a:solidFill>
                <a:latin typeface="Arial" panose="020B0604020202020204" pitchFamily="34" charset="0"/>
                <a:cs typeface="Arial" panose="020B0604020202020204" pitchFamily="34" charset="0"/>
              </a:rPr>
              <a:t>CLLD – Komunitně vedený místní rozvoj </a:t>
            </a:r>
          </a:p>
          <a:p>
            <a:pPr marL="1257300" lvl="2" indent="-342900">
              <a:lnSpc>
                <a:spcPts val="27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Samostatný SC 5.1 IROP</a:t>
            </a:r>
          </a:p>
          <a:p>
            <a:pPr marL="1257300" lvl="2" indent="-342900">
              <a:lnSpc>
                <a:spcPts val="27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Nástroj CLLD bude v ČR/IROP implementován ve 180 místních akčních skupinách</a:t>
            </a:r>
          </a:p>
          <a:p>
            <a:pPr marL="1257300" lvl="2" indent="-342900">
              <a:lnSpc>
                <a:spcPts val="27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Větší důraz na animační činnost, přípravu projektů v území, spolupráci     se žadateli</a:t>
            </a:r>
          </a:p>
          <a:p>
            <a:pPr marL="1257300" lvl="2" indent="-342900">
              <a:lnSpc>
                <a:spcPts val="27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Rozdělení alokace mezi jednotlivé MAS v gesci NS MAS</a:t>
            </a:r>
          </a:p>
          <a:p>
            <a:pPr marL="1257300" lvl="2" indent="-342900">
              <a:lnSpc>
                <a:spcPts val="27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Výzvy ŘO IROP pro integrované projekty v 2. pol. 2022</a:t>
            </a:r>
          </a:p>
          <a:p>
            <a:pPr marL="1257300" lvl="2" indent="-342900">
              <a:lnSpc>
                <a:spcPts val="27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Odlišné zaměření některých aktivit u CLLD (SC 5.1)</a:t>
            </a:r>
          </a:p>
          <a:p>
            <a:pPr marL="1257300" lvl="2" indent="-342900">
              <a:buClr>
                <a:srgbClr val="1D70B8"/>
              </a:buClr>
              <a:buFont typeface="Arial" panose="020B0604020202020204" pitchFamily="34" charset="0"/>
              <a:buChar char="•"/>
            </a:pPr>
            <a:endParaRPr lang="cs-CZ" sz="1600" dirty="0">
              <a:solidFill>
                <a:schemeClr val="tx2">
                  <a:lumMod val="50000"/>
                </a:schemeClr>
              </a:solidFill>
              <a:latin typeface="Arial" panose="020B0604020202020204" pitchFamily="34" charset="0"/>
              <a:cs typeface="Arial" panose="020B0604020202020204" pitchFamily="34" charset="0"/>
            </a:endParaRPr>
          </a:p>
          <a:p>
            <a:pPr algn="l" rtl="0" fontAlgn="base">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03150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310392" y="507024"/>
            <a:ext cx="8138707" cy="584775"/>
          </a:xfrm>
          <a:prstGeom prst="rect">
            <a:avLst/>
          </a:prstGeom>
          <a:noFill/>
        </p:spPr>
        <p:txBody>
          <a:bodyPr wrap="square" rtlCol="0">
            <a:spAutoFit/>
          </a:bodyPr>
          <a:lstStyle/>
          <a:p>
            <a:pPr algn="ctr" defTabSz="914400">
              <a:buClr>
                <a:srgbClr val="000000"/>
              </a:buClr>
            </a:pPr>
            <a:r>
              <a:rPr lang="cs-CZ" sz="3200" b="1" dirty="0">
                <a:solidFill>
                  <a:schemeClr val="bg1"/>
                </a:solidFill>
                <a:latin typeface="Arial" panose="020B0604020202020204" pitchFamily="34" charset="0"/>
                <a:cs typeface="Arial" panose="020B0604020202020204" pitchFamily="34" charset="0"/>
              </a:rPr>
              <a:t>Regionální akční plán</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1131822" y="1736871"/>
            <a:ext cx="7936678" cy="4603824"/>
          </a:xfrm>
          <a:prstGeom prst="rect">
            <a:avLst/>
          </a:prstGeom>
          <a:noFill/>
        </p:spPr>
        <p:txBody>
          <a:bodyPr wrap="square">
            <a:spAutoFit/>
          </a:bodyPr>
          <a:lstStyle/>
          <a:p>
            <a:pPr fontAlgn="base">
              <a:buFont typeface="Arial" panose="020B0604020202020204" pitchFamily="34" charset="0"/>
              <a:buChar char="•"/>
            </a:pPr>
            <a:endParaRPr lang="cs-CZ" sz="1600" dirty="0">
              <a:solidFill>
                <a:schemeClr val="bg1"/>
              </a:solidFill>
              <a:latin typeface="Arial" panose="020B0604020202020204" pitchFamily="34" charset="0"/>
            </a:endParaRPr>
          </a:p>
          <a:p>
            <a:pPr marL="628650" lvl="1" indent="-285750">
              <a:lnSpc>
                <a:spcPts val="2500"/>
              </a:lnSpc>
              <a:buFont typeface="Arial" panose="020B0604020202020204" pitchFamily="34" charset="0"/>
              <a:buChar char="•"/>
            </a:pPr>
            <a:r>
              <a:rPr lang="cs-CZ" sz="1600" dirty="0">
                <a:solidFill>
                  <a:schemeClr val="bg1"/>
                </a:solidFill>
              </a:rPr>
              <a:t>Nástroj územní dimenze pro implementaci vybraných témat IROP</a:t>
            </a:r>
          </a:p>
          <a:p>
            <a:pPr marL="971550" lvl="2" indent="-285750">
              <a:lnSpc>
                <a:spcPts val="2500"/>
              </a:lnSpc>
              <a:buFont typeface="Courier New" panose="02070309020205020404" pitchFamily="49" charset="0"/>
              <a:buChar char="o"/>
            </a:pPr>
            <a:r>
              <a:rPr lang="cs-CZ" sz="1600" dirty="0">
                <a:solidFill>
                  <a:schemeClr val="bg1"/>
                </a:solidFill>
              </a:rPr>
              <a:t>školství (SŠ, SŠ/VOŠ, konzervatoře, poradny a speciální školy)</a:t>
            </a:r>
          </a:p>
          <a:p>
            <a:pPr marL="971550" lvl="2" indent="-285750">
              <a:lnSpc>
                <a:spcPts val="2500"/>
              </a:lnSpc>
              <a:buFont typeface="Courier New" panose="02070309020205020404" pitchFamily="49" charset="0"/>
              <a:buChar char="o"/>
            </a:pPr>
            <a:r>
              <a:rPr lang="cs-CZ" sz="1600" dirty="0">
                <a:solidFill>
                  <a:schemeClr val="bg1"/>
                </a:solidFill>
              </a:rPr>
              <a:t>silnice II. třídy</a:t>
            </a:r>
          </a:p>
          <a:p>
            <a:pPr marL="971550" lvl="2" indent="-285750">
              <a:lnSpc>
                <a:spcPts val="2500"/>
              </a:lnSpc>
              <a:buFont typeface="Courier New" panose="02070309020205020404" pitchFamily="49" charset="0"/>
              <a:buChar char="o"/>
            </a:pPr>
            <a:r>
              <a:rPr lang="cs-CZ" sz="1600" dirty="0">
                <a:solidFill>
                  <a:schemeClr val="bg1"/>
                </a:solidFill>
              </a:rPr>
              <a:t>deinstitucionalizace sociálních služeb</a:t>
            </a:r>
          </a:p>
          <a:p>
            <a:pPr marL="971550" lvl="2" indent="-285750">
              <a:lnSpc>
                <a:spcPts val="2500"/>
              </a:lnSpc>
              <a:buFont typeface="Courier New" panose="02070309020205020404" pitchFamily="49" charset="0"/>
              <a:buChar char="o"/>
            </a:pPr>
            <a:r>
              <a:rPr lang="cs-CZ" sz="1600" dirty="0">
                <a:solidFill>
                  <a:schemeClr val="bg1"/>
                </a:solidFill>
              </a:rPr>
              <a:t>zdravotnická záchranná služba</a:t>
            </a:r>
          </a:p>
          <a:p>
            <a:pPr marL="628650" lvl="1" indent="-285750">
              <a:lnSpc>
                <a:spcPts val="2500"/>
              </a:lnSpc>
              <a:buFont typeface="Arial" panose="020B0604020202020204" pitchFamily="34" charset="0"/>
              <a:buChar char="•"/>
            </a:pPr>
            <a:r>
              <a:rPr lang="cs-CZ" sz="1600" dirty="0">
                <a:solidFill>
                  <a:schemeClr val="bg1"/>
                </a:solidFill>
              </a:rPr>
              <a:t>Nástroj plnění cílů Strategie regionálního rozvoje ČR 2021+</a:t>
            </a:r>
          </a:p>
          <a:p>
            <a:pPr marL="628650" lvl="1" indent="-285750">
              <a:lnSpc>
                <a:spcPts val="2500"/>
              </a:lnSpc>
              <a:buFont typeface="Arial" panose="020B0604020202020204" pitchFamily="34" charset="0"/>
              <a:buChar char="•"/>
            </a:pPr>
            <a:r>
              <a:rPr lang="cs-CZ" sz="1600" dirty="0">
                <a:solidFill>
                  <a:schemeClr val="bg1"/>
                </a:solidFill>
              </a:rPr>
              <a:t>Nástroj pro vyvážený rozvoj v krajích </a:t>
            </a:r>
          </a:p>
          <a:p>
            <a:pPr marL="628650" lvl="1" indent="-285750">
              <a:lnSpc>
                <a:spcPts val="2500"/>
              </a:lnSpc>
              <a:buFont typeface="Arial" panose="020B0604020202020204" pitchFamily="34" charset="0"/>
              <a:buChar char="•"/>
            </a:pPr>
            <a:r>
              <a:rPr lang="cs-CZ" sz="1600" dirty="0">
                <a:solidFill>
                  <a:schemeClr val="bg1"/>
                </a:solidFill>
              </a:rPr>
              <a:t>RAP je schvalován platformou RSK </a:t>
            </a:r>
          </a:p>
          <a:p>
            <a:pPr marL="628650" lvl="1" indent="-285750">
              <a:lnSpc>
                <a:spcPts val="2500"/>
              </a:lnSpc>
              <a:buFont typeface="Arial" panose="020B0604020202020204" pitchFamily="34" charset="0"/>
              <a:buChar char="•"/>
            </a:pPr>
            <a:r>
              <a:rPr lang="cs-CZ" sz="1600" dirty="0">
                <a:solidFill>
                  <a:schemeClr val="bg1"/>
                </a:solidFill>
              </a:rPr>
              <a:t>Alokační klíče RAP tvoří AKČR a schvaluje Národní stále konference (NSK)</a:t>
            </a:r>
          </a:p>
          <a:p>
            <a:pPr marL="628650" lvl="1" indent="-285750">
              <a:lnSpc>
                <a:spcPts val="2500"/>
              </a:lnSpc>
              <a:buFont typeface="Arial" panose="020B0604020202020204" pitchFamily="34" charset="0"/>
              <a:buChar char="•"/>
            </a:pPr>
            <a:r>
              <a:rPr lang="cs-CZ" sz="1600" dirty="0">
                <a:solidFill>
                  <a:schemeClr val="bg1"/>
                </a:solidFill>
              </a:rPr>
              <a:t>Předpoklad vyhlašování prvních výzev IROP v červnu/druhé polovině roku 2022</a:t>
            </a:r>
          </a:p>
          <a:p>
            <a:pPr marL="342900" lvl="1"/>
            <a:endParaRPr lang="cs-CZ" sz="1600" dirty="0">
              <a:solidFill>
                <a:schemeClr val="bg1"/>
              </a:solidFill>
            </a:endParaRPr>
          </a:p>
          <a:p>
            <a:pPr marL="1257300" lvl="2" indent="-342900">
              <a:buClr>
                <a:srgbClr val="1D70B8"/>
              </a:buClr>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a:p>
            <a:pPr algn="l" rtl="0" fontAlgn="base">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4444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310392" y="507024"/>
            <a:ext cx="8138707" cy="584775"/>
          </a:xfrm>
          <a:prstGeom prst="rect">
            <a:avLst/>
          </a:prstGeom>
          <a:noFill/>
        </p:spPr>
        <p:txBody>
          <a:bodyPr wrap="square" rtlCol="0">
            <a:spAutoFit/>
          </a:bodyPr>
          <a:lstStyle/>
          <a:p>
            <a:pPr algn="ctr" defTabSz="914400">
              <a:buClr>
                <a:srgbClr val="000000"/>
              </a:buClr>
            </a:pPr>
            <a:r>
              <a:rPr lang="cs-CZ" sz="3200" b="1" dirty="0">
                <a:solidFill>
                  <a:schemeClr val="bg1"/>
                </a:solidFill>
                <a:latin typeface="Arial" panose="020B0604020202020204" pitchFamily="34" charset="0"/>
                <a:cs typeface="Arial" panose="020B0604020202020204" pitchFamily="34" charset="0"/>
              </a:rPr>
              <a:t>Další nástroje v IROP</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1131821" y="1776574"/>
            <a:ext cx="8012179" cy="3411190"/>
          </a:xfrm>
          <a:prstGeom prst="rect">
            <a:avLst/>
          </a:prstGeom>
          <a:noFill/>
        </p:spPr>
        <p:txBody>
          <a:bodyPr wrap="square">
            <a:spAutoFit/>
          </a:bodyPr>
          <a:lstStyle/>
          <a:p>
            <a:pPr fontAlgn="base">
              <a:buFont typeface="Arial" panose="020B0604020202020204" pitchFamily="34" charset="0"/>
              <a:buChar char="•"/>
            </a:pPr>
            <a:endParaRPr lang="cs-CZ" sz="1600" dirty="0">
              <a:solidFill>
                <a:schemeClr val="bg1"/>
              </a:solidFill>
              <a:latin typeface="Arial" panose="020B0604020202020204" pitchFamily="34" charset="0"/>
            </a:endParaRPr>
          </a:p>
          <a:p>
            <a:pPr lvl="1">
              <a:buClr>
                <a:srgbClr val="1D70B8"/>
              </a:buClr>
            </a:pPr>
            <a:r>
              <a:rPr lang="cs-CZ" sz="1600" b="1" dirty="0">
                <a:solidFill>
                  <a:schemeClr val="bg1"/>
                </a:solidFill>
                <a:latin typeface="Arial" panose="020B0604020202020204" pitchFamily="34" charset="0"/>
                <a:cs typeface="Arial" panose="020B0604020202020204" pitchFamily="34" charset="0"/>
              </a:rPr>
              <a:t>KPSV 2021+</a:t>
            </a:r>
          </a:p>
          <a:p>
            <a:pPr marL="1257300" lvl="2" indent="-342900">
              <a:lnSpc>
                <a:spcPts val="26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Koordinovaný přístup k sociálnímu vyloučení 2021+</a:t>
            </a:r>
          </a:p>
          <a:p>
            <a:pPr marL="1257300" lvl="2" indent="-342900">
              <a:lnSpc>
                <a:spcPts val="26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Koordinuje Agentura pro sociální začleňování</a:t>
            </a:r>
          </a:p>
          <a:p>
            <a:pPr marL="1257300" lvl="2" indent="-342900">
              <a:lnSpc>
                <a:spcPts val="26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Zapojené programy - OPZ+, OP JAK, IROP</a:t>
            </a:r>
          </a:p>
          <a:p>
            <a:pPr marL="1257300" lvl="2" indent="-342900">
              <a:lnSpc>
                <a:spcPts val="26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IROP – sociální služby, sociální bydlení</a:t>
            </a:r>
          </a:p>
          <a:p>
            <a:pPr marL="1257300" lvl="2" indent="-342900">
              <a:lnSpc>
                <a:spcPts val="26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Příloha projektu - Stanovisko Agentury o souladu projektu se strategickým dokumentem</a:t>
            </a:r>
          </a:p>
          <a:p>
            <a:pPr marL="1257300" lvl="2" indent="-342900">
              <a:lnSpc>
                <a:spcPts val="26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Opět vyčleněná alokace ve vyhlášených výzvách IROP</a:t>
            </a:r>
          </a:p>
          <a:p>
            <a:pPr marL="1257300" lvl="2" indent="-342900">
              <a:buClr>
                <a:srgbClr val="1D70B8"/>
              </a:buClr>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a:p>
            <a:pPr algn="l" rtl="0" fontAlgn="base">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67303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dirty="0">
                <a:solidFill>
                  <a:schemeClr val="bg1"/>
                </a:solidFill>
                <a:latin typeface="Arial" panose="020B0604020202020204" pitchFamily="34" charset="0"/>
                <a:cs typeface="Arial" panose="020B0604020202020204" pitchFamily="34" charset="0"/>
              </a:rPr>
              <a:t>Oblasti podpory </a:t>
            </a:r>
          </a:p>
          <a:p>
            <a:pPr algn="ctr"/>
            <a:r>
              <a:rPr lang="cs-CZ" sz="5000" dirty="0">
                <a:solidFill>
                  <a:schemeClr val="bg1"/>
                </a:solidFill>
                <a:latin typeface="Arial" panose="020B0604020202020204" pitchFamily="34" charset="0"/>
                <a:cs typeface="Arial" panose="020B0604020202020204" pitchFamily="34" charset="0"/>
              </a:rPr>
              <a:t>v IROP 2021 - 2027</a:t>
            </a:r>
            <a:endParaRPr lang="cs-CZ" dirty="0">
              <a:solidFill>
                <a:schemeClr val="bg1"/>
              </a:solidFill>
              <a:latin typeface="Arial" panose="020B0604020202020204" pitchFamily="34" charset="0"/>
              <a:cs typeface="Arial" panose="020B0604020202020204" pitchFamily="34" charset="0"/>
            </a:endParaRP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895350" y="4085353"/>
            <a:ext cx="6408504" cy="2206390"/>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dirty="0">
                <a:solidFill>
                  <a:schemeClr val="bg1"/>
                </a:solidFill>
                <a:latin typeface="Arial" panose="020B0604020202020204" pitchFamily="34" charset="0"/>
                <a:cs typeface="Arial" panose="020B0604020202020204" pitchFamily="34" charset="0"/>
              </a:rPr>
              <a:t>Ing. Jakub Řezníček</a:t>
            </a:r>
          </a:p>
          <a:p>
            <a:r>
              <a:rPr lang="cs-CZ" dirty="0">
                <a:solidFill>
                  <a:schemeClr val="bg1"/>
                </a:solidFill>
                <a:latin typeface="Arial" panose="020B0604020202020204" pitchFamily="34" charset="0"/>
                <a:cs typeface="Arial" panose="020B0604020202020204" pitchFamily="34" charset="0"/>
              </a:rPr>
              <a:t>Ing. Michaela Brožová</a:t>
            </a:r>
          </a:p>
          <a:p>
            <a:r>
              <a:rPr lang="cs-CZ" dirty="0">
                <a:solidFill>
                  <a:schemeClr val="bg1"/>
                </a:solidFill>
                <a:latin typeface="Arial" panose="020B0604020202020204" pitchFamily="34" charset="0"/>
                <a:cs typeface="Arial" panose="020B0604020202020204" pitchFamily="34" charset="0"/>
              </a:rPr>
              <a:t>Ing. Lenka Šmejdířová</a:t>
            </a:r>
          </a:p>
          <a:p>
            <a:endParaRPr lang="en-US" dirty="0"/>
          </a:p>
        </p:txBody>
      </p:sp>
    </p:spTree>
    <p:extLst>
      <p:ext uri="{BB962C8B-B14F-4D97-AF65-F5344CB8AC3E}">
        <p14:creationId xmlns:p14="http://schemas.microsoft.com/office/powerpoint/2010/main" val="23354721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584775"/>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Struktura IROP 2021 - 2027</a:t>
            </a:r>
          </a:p>
        </p:txBody>
      </p:sp>
      <p:pic>
        <p:nvPicPr>
          <p:cNvPr id="2" name="Obrázek 1">
            <a:extLst>
              <a:ext uri="{FF2B5EF4-FFF2-40B4-BE49-F238E27FC236}">
                <a16:creationId xmlns:a16="http://schemas.microsoft.com/office/drawing/2014/main" id="{66BF8B18-B7F8-407B-8EC6-AEED6FF08712}"/>
              </a:ext>
            </a:extLst>
          </p:cNvPr>
          <p:cNvPicPr>
            <a:picLocks noChangeAspect="1"/>
          </p:cNvPicPr>
          <p:nvPr/>
        </p:nvPicPr>
        <p:blipFill>
          <a:blip r:embed="rId2"/>
          <a:stretch>
            <a:fillRect/>
          </a:stretch>
        </p:blipFill>
        <p:spPr>
          <a:xfrm>
            <a:off x="1334723" y="1275742"/>
            <a:ext cx="6474554" cy="4855915"/>
          </a:xfrm>
          <a:prstGeom prst="rect">
            <a:avLst/>
          </a:prstGeom>
        </p:spPr>
      </p:pic>
    </p:spTree>
    <p:extLst>
      <p:ext uri="{BB962C8B-B14F-4D97-AF65-F5344CB8AC3E}">
        <p14:creationId xmlns:p14="http://schemas.microsoft.com/office/powerpoint/2010/main" val="16154623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Změny v IROP ve srovnání s obdobím 2014 - 2020</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1675906"/>
            <a:ext cx="8012179" cy="4478662"/>
          </a:xfrm>
          <a:prstGeom prst="rect">
            <a:avLst/>
          </a:prstGeom>
          <a:noFill/>
        </p:spPr>
        <p:txBody>
          <a:bodyPr wrap="square">
            <a:spAutoFit/>
          </a:bodyPr>
          <a:lstStyle/>
          <a:p>
            <a:pPr lvl="1">
              <a:lnSpc>
                <a:spcPct val="150000"/>
              </a:lnSpc>
              <a:buClr>
                <a:srgbClr val="1D70B8"/>
              </a:buClr>
            </a:pPr>
            <a:r>
              <a:rPr lang="cs-CZ" sz="1600" b="1" dirty="0">
                <a:solidFill>
                  <a:schemeClr val="bg1"/>
                </a:solidFill>
                <a:latin typeface="Arial" panose="020B0604020202020204" pitchFamily="34" charset="0"/>
                <a:cs typeface="Arial" panose="020B0604020202020204" pitchFamily="34" charset="0"/>
              </a:rPr>
              <a:t>Nová témata v IROP</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Regenerace veřejných prostranství obcí a měst (zelená infrastruktura)</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Veřejná infrastruktura pro cestovní ruch</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Jiné dílčí aktivity např. ve zdravotnictví (paliativní péče)</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Širší možnosti pro CLLD</a:t>
            </a:r>
          </a:p>
          <a:p>
            <a:pPr marL="1200150" lvl="2" indent="-285750">
              <a:lnSpc>
                <a:spcPct val="150000"/>
              </a:lnSpc>
              <a:buClr>
                <a:srgbClr val="1D70B8"/>
              </a:buClr>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a:p>
            <a:pPr lvl="1">
              <a:lnSpc>
                <a:spcPct val="150000"/>
              </a:lnSpc>
              <a:buClr>
                <a:srgbClr val="1D70B8"/>
              </a:buClr>
            </a:pPr>
            <a:r>
              <a:rPr lang="cs-CZ" sz="1600" b="1" dirty="0">
                <a:solidFill>
                  <a:schemeClr val="bg1"/>
                </a:solidFill>
                <a:latin typeface="Arial" panose="020B0604020202020204" pitchFamily="34" charset="0"/>
                <a:cs typeface="Arial" panose="020B0604020202020204" pitchFamily="34" charset="0"/>
              </a:rPr>
              <a:t>Co v IROP nebude</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Zateplování bytových domů (MŽP – Nová Zelená úsporám)</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Územní plánování (národní dotace, OPŽP)</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Komunitní centra (Společná zemědělská politika)</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Sociální podnikání (OPZ+)</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Režijní a animační výdaje MAS (OPTP)</a:t>
            </a:r>
          </a:p>
        </p:txBody>
      </p:sp>
    </p:spTree>
    <p:extLst>
      <p:ext uri="{BB962C8B-B14F-4D97-AF65-F5344CB8AC3E}">
        <p14:creationId xmlns:p14="http://schemas.microsoft.com/office/powerpoint/2010/main" val="26185243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mapa&#10;&#10;Popis byl vytvořen automaticky">
            <a:extLst>
              <a:ext uri="{FF2B5EF4-FFF2-40B4-BE49-F238E27FC236}">
                <a16:creationId xmlns:a16="http://schemas.microsoft.com/office/drawing/2014/main" id="{F598F036-84EE-4148-8B85-D85501B1CB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450" y="3151613"/>
            <a:ext cx="4793164" cy="3388955"/>
          </a:xfrm>
          <a:prstGeom prst="rect">
            <a:avLst/>
          </a:prstGeom>
        </p:spPr>
      </p:pic>
      <p:sp>
        <p:nvSpPr>
          <p:cNvPr id="6" name="Nadpis 1">
            <a:extLst>
              <a:ext uri="{FF2B5EF4-FFF2-40B4-BE49-F238E27FC236}">
                <a16:creationId xmlns:a16="http://schemas.microsoft.com/office/drawing/2014/main" id="{5B8EA8AC-87E1-4124-8B6B-CC7696A2493D}"/>
              </a:ext>
            </a:extLst>
          </p:cNvPr>
          <p:cNvSpPr txBox="1">
            <a:spLocks/>
          </p:cNvSpPr>
          <p:nvPr/>
        </p:nvSpPr>
        <p:spPr>
          <a:xfrm>
            <a:off x="665379" y="252598"/>
            <a:ext cx="7728235" cy="994172"/>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3200" dirty="0">
                <a:solidFill>
                  <a:schemeClr val="bg1"/>
                </a:solidFill>
              </a:rPr>
              <a:t>Kategorie regionů a míra spolufinancování 2021 - 2027</a:t>
            </a:r>
          </a:p>
        </p:txBody>
      </p:sp>
      <p:graphicFrame>
        <p:nvGraphicFramePr>
          <p:cNvPr id="8" name="Tabulka 7">
            <a:extLst>
              <a:ext uri="{FF2B5EF4-FFF2-40B4-BE49-F238E27FC236}">
                <a16:creationId xmlns:a16="http://schemas.microsoft.com/office/drawing/2014/main" id="{9FD177D0-ADC8-42AF-B83B-EB6F958D25D1}"/>
              </a:ext>
            </a:extLst>
          </p:cNvPr>
          <p:cNvGraphicFramePr>
            <a:graphicFrameLocks noGrp="1"/>
          </p:cNvGraphicFramePr>
          <p:nvPr/>
        </p:nvGraphicFramePr>
        <p:xfrm>
          <a:off x="6088451" y="1511709"/>
          <a:ext cx="2781634" cy="1123417"/>
        </p:xfrm>
        <a:graphic>
          <a:graphicData uri="http://schemas.openxmlformats.org/drawingml/2006/table">
            <a:tbl>
              <a:tblPr/>
              <a:tblGrid>
                <a:gridCol w="1361121">
                  <a:extLst>
                    <a:ext uri="{9D8B030D-6E8A-4147-A177-3AD203B41FA5}">
                      <a16:colId xmlns:a16="http://schemas.microsoft.com/office/drawing/2014/main" val="2213518135"/>
                    </a:ext>
                  </a:extLst>
                </a:gridCol>
                <a:gridCol w="590813">
                  <a:extLst>
                    <a:ext uri="{9D8B030D-6E8A-4147-A177-3AD203B41FA5}">
                      <a16:colId xmlns:a16="http://schemas.microsoft.com/office/drawing/2014/main" val="4258649341"/>
                    </a:ext>
                  </a:extLst>
                </a:gridCol>
                <a:gridCol w="829700">
                  <a:extLst>
                    <a:ext uri="{9D8B030D-6E8A-4147-A177-3AD203B41FA5}">
                      <a16:colId xmlns:a16="http://schemas.microsoft.com/office/drawing/2014/main" val="1488829530"/>
                    </a:ext>
                  </a:extLst>
                </a:gridCol>
              </a:tblGrid>
              <a:tr h="418624">
                <a:tc>
                  <a:txBody>
                    <a:bodyPr/>
                    <a:lstStyle/>
                    <a:p>
                      <a:pPr marL="88900" indent="0" algn="l"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Kategorie regionu </a:t>
                      </a:r>
                      <a:br>
                        <a:rPr lang="cs-CZ" sz="900" b="0" kern="1200" dirty="0">
                          <a:solidFill>
                            <a:schemeClr val="bg1"/>
                          </a:solidFill>
                          <a:effectLst/>
                          <a:latin typeface="Arial" panose="020B0604020202020204" pitchFamily="34" charset="0"/>
                          <a:ea typeface="+mn-ea"/>
                          <a:cs typeface="Arial" panose="020B0604020202020204" pitchFamily="34" charset="0"/>
                        </a:rPr>
                      </a:br>
                      <a:r>
                        <a:rPr lang="cs-CZ" sz="900" b="0" kern="1200" dirty="0">
                          <a:solidFill>
                            <a:schemeClr val="bg1"/>
                          </a:solidFill>
                          <a:effectLst/>
                          <a:latin typeface="Arial" panose="020B0604020202020204" pitchFamily="34" charset="0"/>
                          <a:ea typeface="+mn-ea"/>
                          <a:cs typeface="Arial" panose="020B0604020202020204" pitchFamily="34" charset="0"/>
                        </a:rPr>
                        <a:t>(IND, ITI, RAP)</a:t>
                      </a:r>
                      <a:endParaRPr lang="it-IT"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EFRR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Státní</a:t>
                      </a:r>
                      <a:r>
                        <a:rPr lang="cs-CZ" sz="900" b="0" kern="1200" baseline="0" dirty="0">
                          <a:solidFill>
                            <a:schemeClr val="bg1"/>
                          </a:solidFill>
                          <a:effectLst/>
                          <a:latin typeface="Arial" panose="020B0604020202020204" pitchFamily="34" charset="0"/>
                          <a:ea typeface="+mn-ea"/>
                          <a:cs typeface="Arial" panose="020B0604020202020204" pitchFamily="34" charset="0"/>
                        </a:rPr>
                        <a:t> rozpočet</a:t>
                      </a:r>
                      <a:r>
                        <a:rPr lang="cs-CZ" sz="900" b="0" kern="1200" dirty="0">
                          <a:solidFill>
                            <a:schemeClr val="bg1"/>
                          </a:solidFill>
                          <a:effectLst/>
                          <a:latin typeface="Arial" panose="020B0604020202020204" pitchFamily="34" charset="0"/>
                          <a:ea typeface="+mn-ea"/>
                          <a:cs typeface="Arial" panose="020B0604020202020204" pitchFamily="34" charset="0"/>
                        </a:rPr>
                        <a:t> </a:t>
                      </a:r>
                    </a:p>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(dle typu příjemce)</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621562"/>
                  </a:ext>
                </a:extLst>
              </a:tr>
              <a:tr h="234931">
                <a:tc>
                  <a:txBody>
                    <a:bodyPr/>
                    <a:lstStyle/>
                    <a:p>
                      <a:pPr marL="88900" indent="0" algn="l" defTabSz="914400" rtl="0" eaLnBrk="1" fontAlgn="b" latinLnBrk="0" hangingPunct="1"/>
                      <a:r>
                        <a:rPr lang="cs-CZ" sz="900" b="0" kern="1200" dirty="0">
                          <a:solidFill>
                            <a:srgbClr val="4C4C4C"/>
                          </a:solidFill>
                          <a:effectLst/>
                          <a:latin typeface="Arial" panose="020B0604020202020204" pitchFamily="34" charset="0"/>
                          <a:ea typeface="+mn-ea"/>
                          <a:cs typeface="Arial" panose="020B0604020202020204" pitchFamily="34" charset="0"/>
                        </a:rPr>
                        <a:t>Projekty PR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3C9"/>
                    </a:solid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70 %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0 – 30 </a:t>
                      </a:r>
                      <a:r>
                        <a:rPr lang="en-US" sz="900" b="0" kern="1200" dirty="0">
                          <a:solidFill>
                            <a:schemeClr val="bg1"/>
                          </a:solidFill>
                          <a:effectLst/>
                          <a:latin typeface="Arial" panose="020B0604020202020204" pitchFamily="34" charset="0"/>
                          <a:ea typeface="+mn-ea"/>
                          <a:cs typeface="Arial" panose="020B0604020202020204" pitchFamily="34" charset="0"/>
                        </a:rPr>
                        <a:t>%</a:t>
                      </a:r>
                      <a:endParaRPr lang="cs-CZ"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7553231"/>
                  </a:ext>
                </a:extLst>
              </a:tr>
              <a:tr h="234931">
                <a:tc>
                  <a:txBody>
                    <a:bodyPr/>
                    <a:lstStyle/>
                    <a:p>
                      <a:pPr marL="88900" indent="0" algn="l" defTabSz="914400" rtl="0" eaLnBrk="1" fontAlgn="b" latinLnBrk="0" hangingPunct="1"/>
                      <a:r>
                        <a:rPr lang="cs-CZ" sz="900" b="0" kern="1200" dirty="0">
                          <a:solidFill>
                            <a:schemeClr val="tx1">
                              <a:lumMod val="65000"/>
                              <a:lumOff val="35000"/>
                            </a:schemeClr>
                          </a:solidFill>
                          <a:effectLst/>
                          <a:latin typeface="Arial" panose="020B0604020202020204" pitchFamily="34" charset="0"/>
                          <a:ea typeface="+mn-ea"/>
                          <a:cs typeface="Arial" panose="020B0604020202020204" pitchFamily="34" charset="0"/>
                        </a:rPr>
                        <a:t>Projekty MRR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D7EC"/>
                    </a:solid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85 %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0 – 15 </a:t>
                      </a:r>
                      <a:r>
                        <a:rPr lang="en-US" sz="900" b="0" kern="1200" dirty="0">
                          <a:solidFill>
                            <a:schemeClr val="bg1"/>
                          </a:solidFill>
                          <a:effectLst/>
                          <a:latin typeface="Arial" panose="020B0604020202020204" pitchFamily="34" charset="0"/>
                          <a:ea typeface="+mn-ea"/>
                          <a:cs typeface="Arial" panose="020B0604020202020204" pitchFamily="34" charset="0"/>
                        </a:rPr>
                        <a:t>%</a:t>
                      </a:r>
                      <a:endParaRPr lang="cs-CZ"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023937"/>
                  </a:ext>
                </a:extLst>
              </a:tr>
              <a:tr h="234931">
                <a:tc>
                  <a:txBody>
                    <a:bodyPr/>
                    <a:lstStyle/>
                    <a:p>
                      <a:pPr marL="88900" indent="0" algn="l" defTabSz="914400" rtl="0" eaLnBrk="1" fontAlgn="b" latinLnBrk="0" hangingPunct="1"/>
                      <a:r>
                        <a:rPr lang="cs-CZ" sz="900" b="0" kern="1200" dirty="0">
                          <a:solidFill>
                            <a:schemeClr val="tx1">
                              <a:lumMod val="65000"/>
                              <a:lumOff val="35000"/>
                            </a:schemeClr>
                          </a:solidFill>
                          <a:effectLst/>
                          <a:latin typeface="Arial" panose="020B0604020202020204" pitchFamily="34" charset="0"/>
                          <a:ea typeface="+mn-ea"/>
                          <a:cs typeface="Arial" panose="020B0604020202020204" pitchFamily="34" charset="0"/>
                        </a:rPr>
                        <a:t>Projekty VRR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959D"/>
                    </a:solid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40 </a:t>
                      </a:r>
                      <a:r>
                        <a:rPr lang="en-US" sz="900" b="0" kern="1200" dirty="0">
                          <a:solidFill>
                            <a:schemeClr val="bg1"/>
                          </a:solidFill>
                          <a:effectLst/>
                          <a:latin typeface="Arial" panose="020B0604020202020204" pitchFamily="34" charset="0"/>
                          <a:ea typeface="+mn-ea"/>
                          <a:cs typeface="Arial" panose="020B0604020202020204" pitchFamily="34" charset="0"/>
                        </a:rPr>
                        <a:t>%</a:t>
                      </a:r>
                      <a:endParaRPr lang="cs-CZ"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0 – 60 </a:t>
                      </a:r>
                      <a:r>
                        <a:rPr lang="en-US" sz="900" b="0" kern="1200" dirty="0">
                          <a:solidFill>
                            <a:schemeClr val="bg1"/>
                          </a:solidFill>
                          <a:effectLst/>
                          <a:latin typeface="Arial" panose="020B0604020202020204" pitchFamily="34" charset="0"/>
                          <a:ea typeface="+mn-ea"/>
                          <a:cs typeface="Arial" panose="020B0604020202020204" pitchFamily="34" charset="0"/>
                        </a:rPr>
                        <a:t>%</a:t>
                      </a:r>
                      <a:endParaRPr lang="cs-CZ"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2391003"/>
                  </a:ext>
                </a:extLst>
              </a:tr>
            </a:tbl>
          </a:graphicData>
        </a:graphic>
      </p:graphicFrame>
      <p:graphicFrame>
        <p:nvGraphicFramePr>
          <p:cNvPr id="9" name="Tabulka 8">
            <a:extLst>
              <a:ext uri="{FF2B5EF4-FFF2-40B4-BE49-F238E27FC236}">
                <a16:creationId xmlns:a16="http://schemas.microsoft.com/office/drawing/2014/main" id="{0485646A-44C4-4A5A-B627-3983E9E1554B}"/>
              </a:ext>
            </a:extLst>
          </p:cNvPr>
          <p:cNvGraphicFramePr>
            <a:graphicFrameLocks noGrp="1"/>
          </p:cNvGraphicFramePr>
          <p:nvPr/>
        </p:nvGraphicFramePr>
        <p:xfrm>
          <a:off x="6088451" y="2707370"/>
          <a:ext cx="2781637" cy="888486"/>
        </p:xfrm>
        <a:graphic>
          <a:graphicData uri="http://schemas.openxmlformats.org/drawingml/2006/table">
            <a:tbl>
              <a:tblPr/>
              <a:tblGrid>
                <a:gridCol w="1362808">
                  <a:extLst>
                    <a:ext uri="{9D8B030D-6E8A-4147-A177-3AD203B41FA5}">
                      <a16:colId xmlns:a16="http://schemas.microsoft.com/office/drawing/2014/main" val="2213518135"/>
                    </a:ext>
                  </a:extLst>
                </a:gridCol>
                <a:gridCol w="589085">
                  <a:extLst>
                    <a:ext uri="{9D8B030D-6E8A-4147-A177-3AD203B41FA5}">
                      <a16:colId xmlns:a16="http://schemas.microsoft.com/office/drawing/2014/main" val="4258649341"/>
                    </a:ext>
                  </a:extLst>
                </a:gridCol>
                <a:gridCol w="829744">
                  <a:extLst>
                    <a:ext uri="{9D8B030D-6E8A-4147-A177-3AD203B41FA5}">
                      <a16:colId xmlns:a16="http://schemas.microsoft.com/office/drawing/2014/main" val="1488829530"/>
                    </a:ext>
                  </a:extLst>
                </a:gridCol>
              </a:tblGrid>
              <a:tr h="418624">
                <a:tc>
                  <a:txBody>
                    <a:bodyPr/>
                    <a:lstStyle/>
                    <a:p>
                      <a:pPr marL="88900" indent="0" algn="l"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Kategorie regionu (CLLD)</a:t>
                      </a:r>
                      <a:endParaRPr lang="it-IT"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EFRR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Státní</a:t>
                      </a:r>
                      <a:r>
                        <a:rPr lang="cs-CZ" sz="900" b="0" kern="1200" baseline="0" dirty="0">
                          <a:solidFill>
                            <a:schemeClr val="bg1"/>
                          </a:solidFill>
                          <a:effectLst/>
                          <a:latin typeface="Arial" panose="020B0604020202020204" pitchFamily="34" charset="0"/>
                          <a:ea typeface="+mn-ea"/>
                          <a:cs typeface="Arial" panose="020B0604020202020204" pitchFamily="34" charset="0"/>
                        </a:rPr>
                        <a:t> rozpočet</a:t>
                      </a:r>
                      <a:r>
                        <a:rPr lang="cs-CZ" sz="900" b="0" kern="1200" dirty="0">
                          <a:solidFill>
                            <a:schemeClr val="bg1"/>
                          </a:solidFill>
                          <a:effectLst/>
                          <a:latin typeface="Arial" panose="020B0604020202020204" pitchFamily="34" charset="0"/>
                          <a:ea typeface="+mn-ea"/>
                          <a:cs typeface="Arial" panose="020B060402020202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621562"/>
                  </a:ext>
                </a:extLst>
              </a:tr>
              <a:tr h="234931">
                <a:tc>
                  <a:txBody>
                    <a:bodyPr/>
                    <a:lstStyle/>
                    <a:p>
                      <a:pPr marL="88900" indent="0" algn="l" defTabSz="914400" rtl="0" eaLnBrk="1" fontAlgn="b" latinLnBrk="0" hangingPunct="1"/>
                      <a:r>
                        <a:rPr lang="cs-CZ" sz="900" b="0" kern="1200" dirty="0">
                          <a:solidFill>
                            <a:srgbClr val="4C4C4C"/>
                          </a:solidFill>
                          <a:effectLst/>
                          <a:latin typeface="Arial" panose="020B0604020202020204" pitchFamily="34" charset="0"/>
                          <a:ea typeface="+mn-ea"/>
                          <a:cs typeface="Arial" panose="020B0604020202020204" pitchFamily="34" charset="0"/>
                        </a:rPr>
                        <a:t>Projekty PR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3C9"/>
                    </a:solid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80 %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15 </a:t>
                      </a:r>
                      <a:r>
                        <a:rPr lang="en-US" sz="900" b="0" kern="1200" dirty="0">
                          <a:solidFill>
                            <a:schemeClr val="bg1"/>
                          </a:solidFill>
                          <a:effectLst/>
                          <a:latin typeface="Arial" panose="020B0604020202020204" pitchFamily="34" charset="0"/>
                          <a:ea typeface="+mn-ea"/>
                          <a:cs typeface="Arial" panose="020B0604020202020204" pitchFamily="34" charset="0"/>
                        </a:rPr>
                        <a:t>%</a:t>
                      </a:r>
                      <a:endParaRPr lang="cs-CZ"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7553231"/>
                  </a:ext>
                </a:extLst>
              </a:tr>
              <a:tr h="234931">
                <a:tc>
                  <a:txBody>
                    <a:bodyPr/>
                    <a:lstStyle/>
                    <a:p>
                      <a:pPr marL="88900" indent="0" algn="l" defTabSz="914400" rtl="0" eaLnBrk="1" fontAlgn="b" latinLnBrk="0" hangingPunct="1"/>
                      <a:r>
                        <a:rPr lang="cs-CZ" sz="900" b="0" kern="1200" dirty="0">
                          <a:solidFill>
                            <a:schemeClr val="tx1">
                              <a:lumMod val="65000"/>
                              <a:lumOff val="35000"/>
                            </a:schemeClr>
                          </a:solidFill>
                          <a:effectLst/>
                          <a:latin typeface="Arial" panose="020B0604020202020204" pitchFamily="34" charset="0"/>
                          <a:ea typeface="+mn-ea"/>
                          <a:cs typeface="Arial" panose="020B0604020202020204" pitchFamily="34" charset="0"/>
                        </a:rPr>
                        <a:t>Projekty MRR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D7EC"/>
                    </a:solid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95 %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0 </a:t>
                      </a:r>
                      <a:r>
                        <a:rPr lang="en-US" sz="900" b="0" kern="1200" dirty="0">
                          <a:solidFill>
                            <a:schemeClr val="bg1"/>
                          </a:solidFill>
                          <a:effectLst/>
                          <a:latin typeface="Arial" panose="020B0604020202020204" pitchFamily="34" charset="0"/>
                          <a:ea typeface="+mn-ea"/>
                          <a:cs typeface="Arial" panose="020B0604020202020204" pitchFamily="34" charset="0"/>
                        </a:rPr>
                        <a:t>%</a:t>
                      </a:r>
                      <a:endParaRPr lang="cs-CZ"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023937"/>
                  </a:ext>
                </a:extLst>
              </a:tr>
            </a:tbl>
          </a:graphicData>
        </a:graphic>
      </p:graphicFrame>
      <p:pic>
        <p:nvPicPr>
          <p:cNvPr id="3" name="Obrázek 2" descr="Obsah obrázku mapa&#10;&#10;Popis byl vytvořen automaticky">
            <a:extLst>
              <a:ext uri="{FF2B5EF4-FFF2-40B4-BE49-F238E27FC236}">
                <a16:creationId xmlns:a16="http://schemas.microsoft.com/office/drawing/2014/main" id="{6C931349-C102-470A-9242-5E21728CB71C}"/>
              </a:ext>
            </a:extLst>
          </p:cNvPr>
          <p:cNvPicPr>
            <a:picLocks noChangeAspect="1"/>
          </p:cNvPicPr>
          <p:nvPr/>
        </p:nvPicPr>
        <p:blipFill>
          <a:blip r:embed="rId3">
            <a:alphaModFix/>
            <a:extLst>
              <a:ext uri="{BEBA8EAE-BF5A-486C-A8C5-ECC9F3942E4B}">
                <a14:imgProps xmlns:a14="http://schemas.microsoft.com/office/drawing/2010/main">
                  <a14:imgLayer r:embed="rId4">
                    <a14:imgEffect>
                      <a14:backgroundRemoval t="9909" b="89961" l="3226" r="98249">
                        <a14:foregroundMark x1="4640" y1="25061" x2="3226" y2="25554"/>
                        <a14:foregroundMark x1="9954" y1="23207" x2="7936" y2="23911"/>
                        <a14:foregroundMark x1="89954" y1="51369" x2="91705" y2="71056"/>
                        <a14:foregroundMark x1="91705" y1="71056" x2="90230" y2="71447"/>
                        <a14:foregroundMark x1="94747" y1="66232" x2="94839" y2="54237"/>
                        <a14:foregroundMark x1="97972" y1="62842" x2="98249" y2="65971"/>
                        <a14:backgroundMark x1="11613" y1="11604" x2="11613" y2="11604"/>
                        <a14:backgroundMark x1="4700" y1="24902" x2="6267" y2="24250"/>
                        <a14:backgroundMark x1="5438" y1="26206" x2="5253" y2="25684"/>
                        <a14:backgroundMark x1="4424" y1="25033" x2="4424" y2="24902"/>
                        <a14:backgroundMark x1="6912" y1="24511" x2="6912" y2="24511"/>
                        <a14:backgroundMark x1="6544" y1="24250" x2="7373" y2="23729"/>
                        <a14:backgroundMark x1="7465" y1="23990" x2="6728" y2="24120"/>
                        <a14:backgroundMark x1="4240" y1="25163" x2="4240" y2="25163"/>
                        <a14:backgroundMark x1="6175" y1="24511" x2="5806" y2="24511"/>
                        <a14:backgroundMark x1="6452" y1="24511" x2="5714" y2="23729"/>
                        <a14:backgroundMark x1="4700" y1="24902" x2="4608" y2="24120"/>
                        <a14:backgroundMark x1="5161" y1="25815" x2="4700" y2="25424"/>
                        <a14:backgroundMark x1="5438" y1="25033" x2="4700" y2="25033"/>
                        <a14:backgroundMark x1="7742" y1="23729" x2="8018" y2="23729"/>
                        <a14:backgroundMark x1="87281" y1="49283" x2="87281" y2="49283"/>
                        <a14:backgroundMark x1="4147" y1="25163" x2="4147" y2="25163"/>
                        <a14:backgroundMark x1="8111" y1="23598" x2="8111" y2="23598"/>
                        <a14:backgroundMark x1="8018" y1="23859" x2="8018" y2="23859"/>
                        <a14:backgroundMark x1="8111" y1="23859" x2="8111" y2="23859"/>
                      </a14:backgroundRemoval>
                    </a14:imgEffect>
                  </a14:imgLayer>
                </a14:imgProps>
              </a:ext>
            </a:extLst>
          </a:blip>
          <a:stretch>
            <a:fillRect/>
          </a:stretch>
        </p:blipFill>
        <p:spPr>
          <a:xfrm>
            <a:off x="241154" y="2710458"/>
            <a:ext cx="2814399" cy="1989534"/>
          </a:xfrm>
          <a:prstGeom prst="rect">
            <a:avLst/>
          </a:prstGeom>
        </p:spPr>
      </p:pic>
      <p:cxnSp>
        <p:nvCxnSpPr>
          <p:cNvPr id="10" name="Přímá spojnice se šipkou 9">
            <a:extLst>
              <a:ext uri="{FF2B5EF4-FFF2-40B4-BE49-F238E27FC236}">
                <a16:creationId xmlns:a16="http://schemas.microsoft.com/office/drawing/2014/main" id="{EA5A45EB-23E3-43EC-84CD-DEFDA09A36FB}"/>
              </a:ext>
            </a:extLst>
          </p:cNvPr>
          <p:cNvCxnSpPr>
            <a:cxnSpLocks/>
          </p:cNvCxnSpPr>
          <p:nvPr/>
        </p:nvCxnSpPr>
        <p:spPr>
          <a:xfrm>
            <a:off x="2809875" y="4219575"/>
            <a:ext cx="957427" cy="239991"/>
          </a:xfrm>
          <a:prstGeom prst="straightConnector1">
            <a:avLst/>
          </a:prstGeom>
          <a:ln w="114300">
            <a:tailEnd type="triangle"/>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aphicFrame>
        <p:nvGraphicFramePr>
          <p:cNvPr id="12" name="Tabulka 11">
            <a:extLst>
              <a:ext uri="{FF2B5EF4-FFF2-40B4-BE49-F238E27FC236}">
                <a16:creationId xmlns:a16="http://schemas.microsoft.com/office/drawing/2014/main" id="{EA4BDF31-D7D9-49A2-9A2F-483D5661E302}"/>
              </a:ext>
            </a:extLst>
          </p:cNvPr>
          <p:cNvGraphicFramePr>
            <a:graphicFrameLocks noGrp="1"/>
          </p:cNvGraphicFramePr>
          <p:nvPr/>
        </p:nvGraphicFramePr>
        <p:xfrm>
          <a:off x="517382" y="1821972"/>
          <a:ext cx="2454418" cy="888486"/>
        </p:xfrm>
        <a:graphic>
          <a:graphicData uri="http://schemas.openxmlformats.org/drawingml/2006/table">
            <a:tbl>
              <a:tblPr/>
              <a:tblGrid>
                <a:gridCol w="1292368">
                  <a:extLst>
                    <a:ext uri="{9D8B030D-6E8A-4147-A177-3AD203B41FA5}">
                      <a16:colId xmlns:a16="http://schemas.microsoft.com/office/drawing/2014/main" val="2213518135"/>
                    </a:ext>
                  </a:extLst>
                </a:gridCol>
                <a:gridCol w="1162050">
                  <a:extLst>
                    <a:ext uri="{9D8B030D-6E8A-4147-A177-3AD203B41FA5}">
                      <a16:colId xmlns:a16="http://schemas.microsoft.com/office/drawing/2014/main" val="4258649341"/>
                    </a:ext>
                  </a:extLst>
                </a:gridCol>
              </a:tblGrid>
              <a:tr h="418624">
                <a:tc>
                  <a:txBody>
                    <a:bodyPr/>
                    <a:lstStyle/>
                    <a:p>
                      <a:pPr marL="88900" indent="0" algn="l"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PO 2014-2020</a:t>
                      </a:r>
                      <a:endParaRPr lang="it-IT"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Podíl spolufinancování</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621562"/>
                  </a:ext>
                </a:extLst>
              </a:tr>
              <a:tr h="234931">
                <a:tc>
                  <a:txBody>
                    <a:bodyPr/>
                    <a:lstStyle/>
                    <a:p>
                      <a:pPr marL="88900" indent="0" algn="l" defTabSz="914400" rtl="0" eaLnBrk="1" fontAlgn="b" latinLnBrk="0" hangingPunct="1"/>
                      <a:r>
                        <a:rPr lang="cs-CZ" sz="900" b="0" kern="1200" dirty="0">
                          <a:solidFill>
                            <a:schemeClr val="tx1">
                              <a:lumMod val="65000"/>
                              <a:lumOff val="35000"/>
                            </a:schemeClr>
                          </a:solidFill>
                          <a:effectLst/>
                          <a:latin typeface="Arial" panose="020B0604020202020204" pitchFamily="34" charset="0"/>
                          <a:ea typeface="+mn-ea"/>
                          <a:cs typeface="Arial" panose="020B0604020202020204" pitchFamily="34" charset="0"/>
                        </a:rPr>
                        <a:t>Méně rozvinutý</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D7EC"/>
                    </a:solid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85 %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023937"/>
                  </a:ext>
                </a:extLst>
              </a:tr>
              <a:tr h="234931">
                <a:tc>
                  <a:txBody>
                    <a:bodyPr/>
                    <a:lstStyle/>
                    <a:p>
                      <a:pPr marL="88900" indent="0" algn="l" defTabSz="914400" rtl="0" eaLnBrk="1" fontAlgn="b" latinLnBrk="0" hangingPunct="1"/>
                      <a:r>
                        <a:rPr lang="cs-CZ" sz="900" b="0" kern="1200" dirty="0">
                          <a:solidFill>
                            <a:srgbClr val="4C4C4C"/>
                          </a:solidFill>
                          <a:effectLst/>
                          <a:latin typeface="Arial" panose="020B0604020202020204" pitchFamily="34" charset="0"/>
                          <a:ea typeface="+mn-ea"/>
                          <a:cs typeface="Arial" panose="020B0604020202020204" pitchFamily="34" charset="0"/>
                        </a:rPr>
                        <a:t>Rozvinutější</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50 %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6000394"/>
                  </a:ext>
                </a:extLst>
              </a:tr>
            </a:tbl>
          </a:graphicData>
        </a:graphic>
      </p:graphicFrame>
    </p:spTree>
    <p:extLst>
      <p:ext uri="{BB962C8B-B14F-4D97-AF65-F5344CB8AC3E}">
        <p14:creationId xmlns:p14="http://schemas.microsoft.com/office/powerpoint/2010/main" val="35940298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396606" cy="584775"/>
          </a:xfrm>
          <a:prstGeom prst="rect">
            <a:avLst/>
          </a:prstGeom>
          <a:noFill/>
        </p:spPr>
        <p:txBody>
          <a:bodyPr wrap="square">
            <a:spAutoFit/>
          </a:bodyPr>
          <a:lstStyle/>
          <a:p>
            <a:r>
              <a:rPr kumimoji="0" lang="cs-CZ" sz="3200" b="1" i="0" u="sng" strike="noStrike" kern="0" cap="none" spc="0" normalizeH="0" baseline="0" noProof="0" dirty="0">
                <a:ln>
                  <a:noFill/>
                </a:ln>
                <a:solidFill>
                  <a:schemeClr val="bg1"/>
                </a:solidFill>
                <a:effectLst/>
                <a:uLnTx/>
                <a:uFillTx/>
                <a:latin typeface="Arial"/>
                <a:cs typeface="Arial"/>
                <a:sym typeface="Arial"/>
              </a:rPr>
              <a:t>Návrh</a:t>
            </a:r>
            <a:r>
              <a:rPr kumimoji="0" lang="cs-CZ" sz="3200" b="1" i="0" u="none" strike="noStrike" kern="0" cap="none" spc="0" normalizeH="0" baseline="0" noProof="0" dirty="0">
                <a:ln>
                  <a:noFill/>
                </a:ln>
                <a:solidFill>
                  <a:schemeClr val="bg1"/>
                </a:solidFill>
                <a:effectLst/>
                <a:uLnTx/>
                <a:uFillTx/>
                <a:latin typeface="Arial"/>
                <a:cs typeface="Arial"/>
                <a:sym typeface="Arial"/>
              </a:rPr>
              <a:t> rozdělení alokace v IROP</a:t>
            </a:r>
            <a:endParaRPr lang="cs-CZ" dirty="0">
              <a:solidFill>
                <a:schemeClr val="bg1"/>
              </a:solidFill>
            </a:endParaRPr>
          </a:p>
        </p:txBody>
      </p:sp>
      <p:graphicFrame>
        <p:nvGraphicFramePr>
          <p:cNvPr id="10" name="Tabulka 9">
            <a:extLst>
              <a:ext uri="{FF2B5EF4-FFF2-40B4-BE49-F238E27FC236}">
                <a16:creationId xmlns:a16="http://schemas.microsoft.com/office/drawing/2014/main" id="{825B137C-9EDC-48D2-BBBA-6F95ABC143CC}"/>
              </a:ext>
            </a:extLst>
          </p:cNvPr>
          <p:cNvGraphicFramePr>
            <a:graphicFrameLocks noGrp="1"/>
          </p:cNvGraphicFramePr>
          <p:nvPr/>
        </p:nvGraphicFramePr>
        <p:xfrm>
          <a:off x="770528" y="1167795"/>
          <a:ext cx="7602944" cy="4747790"/>
        </p:xfrm>
        <a:graphic>
          <a:graphicData uri="http://schemas.openxmlformats.org/drawingml/2006/table">
            <a:tbl>
              <a:tblPr>
                <a:tableStyleId>{22838BEF-8BB2-4498-84A7-C5851F593DF1}</a:tableStyleId>
              </a:tblPr>
              <a:tblGrid>
                <a:gridCol w="1709838">
                  <a:extLst>
                    <a:ext uri="{9D8B030D-6E8A-4147-A177-3AD203B41FA5}">
                      <a16:colId xmlns:a16="http://schemas.microsoft.com/office/drawing/2014/main" val="1867840939"/>
                    </a:ext>
                  </a:extLst>
                </a:gridCol>
                <a:gridCol w="1581925">
                  <a:extLst>
                    <a:ext uri="{9D8B030D-6E8A-4147-A177-3AD203B41FA5}">
                      <a16:colId xmlns:a16="http://schemas.microsoft.com/office/drawing/2014/main" val="662236333"/>
                    </a:ext>
                  </a:extLst>
                </a:gridCol>
                <a:gridCol w="1859669">
                  <a:extLst>
                    <a:ext uri="{9D8B030D-6E8A-4147-A177-3AD203B41FA5}">
                      <a16:colId xmlns:a16="http://schemas.microsoft.com/office/drawing/2014/main" val="3530945834"/>
                    </a:ext>
                  </a:extLst>
                </a:gridCol>
                <a:gridCol w="602561">
                  <a:extLst>
                    <a:ext uri="{9D8B030D-6E8A-4147-A177-3AD203B41FA5}">
                      <a16:colId xmlns:a16="http://schemas.microsoft.com/office/drawing/2014/main" val="1760559365"/>
                    </a:ext>
                  </a:extLst>
                </a:gridCol>
                <a:gridCol w="1848951">
                  <a:extLst>
                    <a:ext uri="{9D8B030D-6E8A-4147-A177-3AD203B41FA5}">
                      <a16:colId xmlns:a16="http://schemas.microsoft.com/office/drawing/2014/main" val="362767184"/>
                    </a:ext>
                  </a:extLst>
                </a:gridCol>
              </a:tblGrid>
              <a:tr h="1124648">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Cíl politiky/priorita</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Specifický cíl</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Téma</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Fond</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Alokace specifického cíle (Kč)</a:t>
                      </a:r>
                    </a:p>
                    <a:p>
                      <a:pPr marL="0" algn="ctr" defTabSz="914400" rtl="0" eaLnBrk="1" fontAlgn="b" latinLnBrk="0" hangingPunct="1">
                        <a:lnSpc>
                          <a:spcPct val="107000"/>
                        </a:lnSpc>
                        <a:spcAft>
                          <a:spcPts val="0"/>
                        </a:spcAft>
                      </a:pPr>
                      <a:endParaRPr lang="pl-PL"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848169198"/>
                  </a:ext>
                </a:extLst>
              </a:tr>
              <a:tr h="440536">
                <a:tc>
                  <a:txBody>
                    <a:bodyPr/>
                    <a:lstStyle/>
                    <a:p>
                      <a:pPr marL="0" algn="ctr" defTabSz="914400" rtl="0" eaLnBrk="1" fontAlgn="b" latinLnBrk="0" hangingPunct="1">
                        <a:lnSpc>
                          <a:spcPct val="107000"/>
                        </a:lnSpc>
                        <a:spcAft>
                          <a:spcPts val="0"/>
                        </a:spcAft>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CP 1 – priorita 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SC 1.1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eGovernment a kyberbezpečnost</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EFRR</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r" defTabSz="914400" rtl="0" eaLnBrk="1" fontAlgn="b" latinLnBrk="0" hangingPunct="1">
                        <a:lnSpc>
                          <a:spcPct val="107000"/>
                        </a:lnSpc>
                        <a:spcAft>
                          <a:spcPts val="0"/>
                        </a:spcAft>
                      </a:pPr>
                      <a:r>
                        <a:rPr lang="cs-CZ" sz="1200" u="none" strike="noStrike" dirty="0">
                          <a:solidFill>
                            <a:schemeClr val="bg1"/>
                          </a:solidFill>
                          <a:effectLst/>
                          <a:latin typeface="+mj-lt"/>
                        </a:rPr>
                        <a:t>12 424 093 301  </a:t>
                      </a:r>
                      <a:endParaRPr lang="cs-CZ" sz="1200" b="1" i="0" u="none" strike="noStrike" kern="1200" cap="none" dirty="0">
                        <a:solidFill>
                          <a:schemeClr val="bg1"/>
                        </a:solidFill>
                        <a:effectLst/>
                        <a:latin typeface="+mj-lt"/>
                        <a:ea typeface="+mn-ea"/>
                        <a:cs typeface="Arial" panose="020B0604020202020204" pitchFamily="34" charset="0"/>
                        <a:sym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2098338471"/>
                  </a:ext>
                </a:extLst>
              </a:tr>
              <a:tr h="327617">
                <a:tc rowSpan="2">
                  <a:txBody>
                    <a:bodyPr/>
                    <a:lstStyle/>
                    <a:p>
                      <a:pPr marL="0" algn="ctr" defTabSz="914400" rtl="0" eaLnBrk="1" fontAlgn="b" latinLnBrk="0" hangingPunct="1">
                        <a:lnSpc>
                          <a:spcPct val="107000"/>
                        </a:lnSpc>
                        <a:spcAft>
                          <a:spcPts val="0"/>
                        </a:spcAft>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CP 2 – priorita 2</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SC 2.1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IZS</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EFRR</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r" defTabSz="914400" rtl="0" eaLnBrk="1" fontAlgn="b" latinLnBrk="0" hangingPunct="1">
                        <a:lnSpc>
                          <a:spcPct val="107000"/>
                        </a:lnSpc>
                        <a:spcAft>
                          <a:spcPts val="0"/>
                        </a:spcAft>
                      </a:pPr>
                      <a:r>
                        <a:rPr lang="cs-CZ" sz="1200" u="none" strike="noStrike" dirty="0">
                          <a:solidFill>
                            <a:schemeClr val="bg1"/>
                          </a:solidFill>
                          <a:effectLst/>
                          <a:latin typeface="+mj-lt"/>
                        </a:rPr>
                        <a:t>9 333 305 380  </a:t>
                      </a:r>
                      <a:endParaRPr lang="cs-CZ" sz="1200" b="1" i="0" u="none" strike="noStrike" kern="1200" dirty="0">
                        <a:solidFill>
                          <a:schemeClr val="bg1"/>
                        </a:solidFill>
                        <a:effectLst/>
                        <a:latin typeface="+mj-lt"/>
                        <a:ea typeface="+mn-ea"/>
                        <a:cs typeface="Arial" panose="020B060402020202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2534690925"/>
                  </a:ext>
                </a:extLst>
              </a:tr>
              <a:tr h="333217">
                <a:tc vMerge="1">
                  <a:txBody>
                    <a:bodyPr/>
                    <a:lstStyle/>
                    <a:p>
                      <a:endParaRPr lang="cs-CZ"/>
                    </a:p>
                  </a:txBody>
                  <a:tcPr/>
                </a:tc>
                <a:tc>
                  <a:txBody>
                    <a:bodyPr/>
                    <a:lstStyle/>
                    <a:p>
                      <a:pPr algn="ctr" fontAlgn="ct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SC 2.2</a:t>
                      </a:r>
                      <a:endParaRPr lang="cs-CZ" sz="11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algn="ctr" fontAlgn="ct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Zelená infrastruktura</a:t>
                      </a:r>
                      <a:endParaRPr lang="cs-CZ" sz="1100" b="1"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algn="l" fontAlgn="ct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EFRR</a:t>
                      </a:r>
                      <a:endParaRPr lang="cs-CZ" sz="11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r" defTabSz="914400" rtl="0" eaLnBrk="1" fontAlgn="b" latinLnBrk="0" hangingPunct="1">
                        <a:lnSpc>
                          <a:spcPct val="107000"/>
                        </a:lnSpc>
                        <a:spcAft>
                          <a:spcPts val="0"/>
                        </a:spcAft>
                      </a:pPr>
                      <a:r>
                        <a:rPr lang="cs-CZ" sz="1200" u="none" strike="noStrike" dirty="0">
                          <a:solidFill>
                            <a:schemeClr val="bg1"/>
                          </a:solidFill>
                          <a:effectLst/>
                          <a:latin typeface="+mj-lt"/>
                        </a:rPr>
                        <a:t>13 795 964 504  </a:t>
                      </a:r>
                      <a:endParaRPr lang="cs-CZ" sz="1200" b="1" i="0" u="none" strike="noStrike" kern="1200" dirty="0">
                        <a:solidFill>
                          <a:schemeClr val="bg1"/>
                        </a:solidFill>
                        <a:effectLst/>
                        <a:latin typeface="+mj-lt"/>
                        <a:ea typeface="+mn-ea"/>
                        <a:cs typeface="Arial" panose="020B0604020202020204" pitchFamily="34" charset="0"/>
                      </a:endParaRPr>
                    </a:p>
                  </a:txBody>
                  <a:tcPr marL="9525" marR="9525" marT="9525" marB="0" anchor="ctr">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1944548700"/>
                  </a:ext>
                </a:extLst>
              </a:tr>
              <a:tr h="343219">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CP 3 – priorita 3</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SC 3.1</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Silnice II. třídy</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EFRR</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r" defTabSz="914400" rtl="0" eaLnBrk="1" fontAlgn="b" latinLnBrk="0" hangingPunct="1">
                        <a:lnSpc>
                          <a:spcPct val="107000"/>
                        </a:lnSpc>
                        <a:spcAft>
                          <a:spcPts val="0"/>
                        </a:spcAft>
                      </a:pPr>
                      <a:r>
                        <a:rPr lang="cs-CZ" sz="1200" u="none" strike="noStrike" dirty="0">
                          <a:solidFill>
                            <a:schemeClr val="tx2">
                              <a:lumMod val="50000"/>
                            </a:schemeClr>
                          </a:solidFill>
                          <a:effectLst/>
                          <a:latin typeface="+mj-lt"/>
                        </a:rPr>
                        <a:t>10 166 689 736  </a:t>
                      </a:r>
                      <a:endParaRPr lang="cs-CZ" sz="1200" b="1" i="0" u="none" strike="noStrike" kern="1200" dirty="0">
                        <a:solidFill>
                          <a:schemeClr val="tx2">
                            <a:lumMod val="50000"/>
                          </a:schemeClr>
                        </a:solidFill>
                        <a:effectLst/>
                        <a:latin typeface="+mj-lt"/>
                        <a:ea typeface="+mn-ea"/>
                        <a:cs typeface="Arial" panose="020B0604020202020204" pitchFamily="34" charset="0"/>
                      </a:endParaRP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4222573311"/>
                  </a:ext>
                </a:extLst>
              </a:tr>
              <a:tr h="327617">
                <a:tc rowSpan="4">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CP 4 – priorita 4</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SC 4.1</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Vzdělávání </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EFRR</a:t>
                      </a:r>
                    </a:p>
                  </a:txBody>
                  <a:tcPr marL="9525" marR="9525" marT="9525" marB="0" anchor="ctr">
                    <a:solidFill>
                      <a:schemeClr val="accent5">
                        <a:lumMod val="20000"/>
                        <a:lumOff val="80000"/>
                      </a:schemeClr>
                    </a:solidFill>
                  </a:tcPr>
                </a:tc>
                <a:tc>
                  <a:txBody>
                    <a:bodyPr/>
                    <a:lstStyle/>
                    <a:p>
                      <a:pPr marL="0" algn="r" defTabSz="914400" rtl="0" eaLnBrk="1" fontAlgn="b" latinLnBrk="0" hangingPunct="1">
                        <a:lnSpc>
                          <a:spcPct val="107000"/>
                        </a:lnSpc>
                        <a:spcAft>
                          <a:spcPts val="0"/>
                        </a:spcAft>
                      </a:pPr>
                      <a:r>
                        <a:rPr lang="cs-CZ" sz="1200" u="none" strike="noStrike" dirty="0">
                          <a:solidFill>
                            <a:schemeClr val="tx2">
                              <a:lumMod val="50000"/>
                            </a:schemeClr>
                          </a:solidFill>
                          <a:effectLst/>
                          <a:latin typeface="+mj-lt"/>
                        </a:rPr>
                        <a:t>14 070 685 797 </a:t>
                      </a:r>
                      <a:endParaRPr lang="cs-CZ" sz="1200" b="1" i="0" u="none" strike="noStrike" kern="1200" dirty="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047210007"/>
                  </a:ext>
                </a:extLst>
              </a:tr>
              <a:tr h="529221">
                <a:tc vMerge="1">
                  <a:txBody>
                    <a:bodyPr/>
                    <a:lstStyle/>
                    <a:p>
                      <a:endParaRPr lang="cs-CZ"/>
                    </a:p>
                  </a:txBody>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SC 4.2</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dirty="0">
                          <a:solidFill>
                            <a:schemeClr val="tx2">
                              <a:lumMod val="50000"/>
                            </a:schemeClr>
                          </a:solidFill>
                          <a:effectLst/>
                          <a:latin typeface="Arial" panose="020B0604020202020204" pitchFamily="34" charset="0"/>
                          <a:ea typeface="+mn-ea"/>
                          <a:cs typeface="Arial" panose="020B0604020202020204" pitchFamily="34" charset="0"/>
                          <a:sym typeface="Arial"/>
                        </a:rPr>
                        <a:t>Sociální</a:t>
                      </a: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 infrastruktura</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EFRR</a:t>
                      </a:r>
                    </a:p>
                  </a:txBody>
                  <a:tcPr marL="9525" marR="9525" marT="9525" marB="0" anchor="ctr">
                    <a:solidFill>
                      <a:schemeClr val="accent5">
                        <a:lumMod val="20000"/>
                        <a:lumOff val="80000"/>
                      </a:schemeClr>
                    </a:solidFill>
                  </a:tcPr>
                </a:tc>
                <a:tc>
                  <a:txBody>
                    <a:bodyPr/>
                    <a:lstStyle/>
                    <a:p>
                      <a:pPr marL="0" algn="r" defTabSz="914400" rtl="0" eaLnBrk="1" fontAlgn="b" latinLnBrk="0" hangingPunct="1">
                        <a:lnSpc>
                          <a:spcPct val="107000"/>
                        </a:lnSpc>
                        <a:spcAft>
                          <a:spcPts val="0"/>
                        </a:spcAft>
                      </a:pPr>
                      <a:r>
                        <a:rPr lang="cs-CZ" sz="1200" u="none" strike="noStrike" dirty="0">
                          <a:solidFill>
                            <a:schemeClr val="tx2">
                              <a:lumMod val="50000"/>
                            </a:schemeClr>
                          </a:solidFill>
                          <a:effectLst/>
                          <a:latin typeface="+mj-lt"/>
                        </a:rPr>
                        <a:t>9 049 128 827  </a:t>
                      </a:r>
                      <a:endParaRPr lang="cs-CZ" sz="1200" b="1" i="0" u="none" strike="noStrike" kern="1200" dirty="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740294826"/>
                  </a:ext>
                </a:extLst>
              </a:tr>
              <a:tr h="327617">
                <a:tc vMerge="1">
                  <a:txBody>
                    <a:bodyPr/>
                    <a:lstStyle/>
                    <a:p>
                      <a:endParaRPr lang="cs-CZ"/>
                    </a:p>
                  </a:txBody>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SC 4.3</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Zdravotnictví</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EFRR</a:t>
                      </a:r>
                    </a:p>
                  </a:txBody>
                  <a:tcPr marL="9525" marR="9525" marT="9525" marB="0" anchor="ctr">
                    <a:solidFill>
                      <a:schemeClr val="accent5">
                        <a:lumMod val="20000"/>
                        <a:lumOff val="80000"/>
                      </a:schemeClr>
                    </a:solidFill>
                  </a:tcPr>
                </a:tc>
                <a:tc>
                  <a:txBody>
                    <a:bodyPr/>
                    <a:lstStyle/>
                    <a:p>
                      <a:pPr marL="0" algn="r" defTabSz="914400" rtl="0" eaLnBrk="1" fontAlgn="b" latinLnBrk="0" hangingPunct="1">
                        <a:lnSpc>
                          <a:spcPct val="107000"/>
                        </a:lnSpc>
                        <a:spcAft>
                          <a:spcPts val="0"/>
                        </a:spcAft>
                      </a:pPr>
                      <a:r>
                        <a:rPr lang="cs-CZ" sz="1200" u="none" strike="noStrike" dirty="0">
                          <a:solidFill>
                            <a:schemeClr val="tx2">
                              <a:lumMod val="50000"/>
                            </a:schemeClr>
                          </a:solidFill>
                          <a:effectLst/>
                          <a:latin typeface="+mj-lt"/>
                        </a:rPr>
                        <a:t>9 565 642 065  </a:t>
                      </a:r>
                      <a:endParaRPr lang="cs-CZ" sz="1200" b="1" i="0" u="none" strike="noStrike" kern="1200" dirty="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982353687"/>
                  </a:ext>
                </a:extLst>
              </a:tr>
              <a:tr h="327617">
                <a:tc vMerge="1">
                  <a:txBody>
                    <a:bodyPr/>
                    <a:lstStyle/>
                    <a:p>
                      <a:pPr marL="0" algn="ctr" defTabSz="914400" rtl="0" eaLnBrk="1" fontAlgn="b" latinLnBrk="0" hangingPunct="1">
                        <a:lnSpc>
                          <a:spcPct val="107000"/>
                        </a:lnSpc>
                        <a:spcAft>
                          <a:spcPts val="0"/>
                        </a:spcAft>
                      </a:pPr>
                      <a:endPar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dirty="0">
                          <a:solidFill>
                            <a:schemeClr val="tx2">
                              <a:lumMod val="50000"/>
                            </a:schemeClr>
                          </a:solidFill>
                          <a:effectLst/>
                          <a:latin typeface="Arial" panose="020B0604020202020204" pitchFamily="34" charset="0"/>
                          <a:ea typeface="+mn-ea"/>
                          <a:cs typeface="Arial" panose="020B0604020202020204" pitchFamily="34" charset="0"/>
                          <a:sym typeface="Arial"/>
                        </a:rPr>
                        <a:t>SC 4.4</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dirty="0">
                          <a:solidFill>
                            <a:schemeClr val="tx2">
                              <a:lumMod val="50000"/>
                            </a:schemeClr>
                          </a:solidFill>
                          <a:effectLst/>
                          <a:latin typeface="Arial" panose="020B0604020202020204" pitchFamily="34" charset="0"/>
                          <a:ea typeface="+mn-ea"/>
                          <a:cs typeface="Arial" panose="020B0604020202020204" pitchFamily="34" charset="0"/>
                          <a:sym typeface="Arial"/>
                        </a:rPr>
                        <a:t>Kultura a cestovní ruch</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dirty="0">
                          <a:solidFill>
                            <a:schemeClr val="tx2">
                              <a:lumMod val="50000"/>
                            </a:schemeClr>
                          </a:solidFill>
                          <a:effectLst/>
                          <a:latin typeface="Arial" panose="020B0604020202020204" pitchFamily="34" charset="0"/>
                          <a:ea typeface="+mn-ea"/>
                          <a:cs typeface="Arial" panose="020B0604020202020204" pitchFamily="34" charset="0"/>
                          <a:sym typeface="Arial"/>
                        </a:rPr>
                        <a:t>EFRR</a:t>
                      </a:r>
                    </a:p>
                  </a:txBody>
                  <a:tcPr marL="9525" marR="9525" marT="9525" marB="0" anchor="ctr">
                    <a:solidFill>
                      <a:schemeClr val="accent5">
                        <a:lumMod val="20000"/>
                        <a:lumOff val="80000"/>
                      </a:schemeClr>
                    </a:solidFill>
                  </a:tcPr>
                </a:tc>
                <a:tc>
                  <a:txBody>
                    <a:bodyPr/>
                    <a:lstStyle/>
                    <a:p>
                      <a:pPr marL="0" marR="0" lvl="0" indent="0" algn="r" defTabSz="914400" rtl="0" eaLnBrk="1" fontAlgn="b" latinLnBrk="0" hangingPunct="1">
                        <a:lnSpc>
                          <a:spcPct val="107000"/>
                        </a:lnSpc>
                        <a:spcBef>
                          <a:spcPts val="0"/>
                        </a:spcBef>
                        <a:spcAft>
                          <a:spcPts val="0"/>
                        </a:spcAft>
                        <a:buClr>
                          <a:srgbClr val="000000"/>
                        </a:buClr>
                        <a:buSzTx/>
                        <a:buFont typeface="Arial"/>
                        <a:buNone/>
                        <a:tabLst/>
                        <a:defRPr/>
                      </a:pPr>
                      <a:r>
                        <a:rPr lang="cs-CZ" sz="1200" u="none" strike="noStrike" dirty="0">
                          <a:solidFill>
                            <a:schemeClr val="tx2">
                              <a:lumMod val="50000"/>
                            </a:schemeClr>
                          </a:solidFill>
                          <a:effectLst/>
                          <a:latin typeface="+mj-lt"/>
                        </a:rPr>
                        <a:t>8 834 462 816  </a:t>
                      </a:r>
                      <a:endParaRPr lang="cs-CZ" sz="1200" b="1" i="0" u="none" strike="noStrike" kern="1200" cap="none" dirty="0">
                        <a:solidFill>
                          <a:schemeClr val="tx2">
                            <a:lumMod val="50000"/>
                          </a:schemeClr>
                        </a:solidFill>
                        <a:effectLst/>
                        <a:latin typeface="+mj-lt"/>
                        <a:ea typeface="+mn-ea"/>
                        <a:cs typeface="Arial" panose="020B0604020202020204" pitchFamily="34" charset="0"/>
                        <a:sym typeface="Arial"/>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422533572"/>
                  </a:ext>
                </a:extLst>
              </a:tr>
              <a:tr h="261331">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CP 5 – priorita 5</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SC 5.1</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CLLD</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EFRR</a:t>
                      </a:r>
                    </a:p>
                  </a:txBody>
                  <a:tcPr marL="9525" marR="9525" marT="9525" marB="0" anchor="ctr">
                    <a:solidFill>
                      <a:schemeClr val="bg1"/>
                    </a:solidFill>
                  </a:tcPr>
                </a:tc>
                <a:tc>
                  <a:txBody>
                    <a:bodyPr/>
                    <a:lstStyle/>
                    <a:p>
                      <a:pPr marL="0" algn="r" defTabSz="914400" rtl="0" eaLnBrk="1" fontAlgn="b" latinLnBrk="0" hangingPunct="1">
                        <a:lnSpc>
                          <a:spcPct val="107000"/>
                        </a:lnSpc>
                        <a:spcAft>
                          <a:spcPts val="0"/>
                        </a:spcAft>
                      </a:pPr>
                      <a:r>
                        <a:rPr lang="cs-CZ" sz="1200" u="none" strike="noStrike" dirty="0">
                          <a:solidFill>
                            <a:schemeClr val="tx2">
                              <a:lumMod val="50000"/>
                            </a:schemeClr>
                          </a:solidFill>
                          <a:effectLst/>
                          <a:latin typeface="+mj-lt"/>
                        </a:rPr>
                        <a:t> 7 968 639 382  </a:t>
                      </a:r>
                      <a:endParaRPr lang="cs-CZ" sz="1200" b="1" i="0" u="none" strike="noStrike" kern="1200" dirty="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bg1"/>
                    </a:solidFill>
                  </a:tcPr>
                </a:tc>
                <a:extLst>
                  <a:ext uri="{0D108BD9-81ED-4DB2-BD59-A6C34878D82A}">
                    <a16:rowId xmlns:a16="http://schemas.microsoft.com/office/drawing/2014/main" val="2107584815"/>
                  </a:ext>
                </a:extLst>
              </a:tr>
              <a:tr h="207209">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CP 2 – priorita 6</a:t>
                      </a:r>
                    </a:p>
                  </a:txBody>
                  <a:tcPr marL="9525" marR="9525" marT="9525" marB="0" anchor="ctr">
                    <a:solidFill>
                      <a:srgbClr val="5B9BD5"/>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SC 6.1</a:t>
                      </a:r>
                    </a:p>
                  </a:txBody>
                  <a:tcPr marL="9525" marR="9525" marT="9525" marB="0" anchor="ctr">
                    <a:solidFill>
                      <a:srgbClr val="5B9BD5"/>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Čistá a aktivní mobilita</a:t>
                      </a:r>
                    </a:p>
                  </a:txBody>
                  <a:tcPr marL="9525" marR="9525" marT="9525" marB="0" anchor="ctr">
                    <a:solidFill>
                      <a:srgbClr val="5B9BD5"/>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EFRR</a:t>
                      </a:r>
                    </a:p>
                  </a:txBody>
                  <a:tcPr marL="9525" marR="9525" marT="9525" marB="0" anchor="ctr">
                    <a:solidFill>
                      <a:srgbClr val="5B9BD5"/>
                    </a:solidFill>
                  </a:tcPr>
                </a:tc>
                <a:tc>
                  <a:txBody>
                    <a:bodyPr/>
                    <a:lstStyle/>
                    <a:p>
                      <a:pPr marL="0" algn="r" defTabSz="914400" rtl="0" eaLnBrk="1" fontAlgn="b" latinLnBrk="0" hangingPunct="1">
                        <a:lnSpc>
                          <a:spcPct val="107000"/>
                        </a:lnSpc>
                        <a:spcAft>
                          <a:spcPts val="0"/>
                        </a:spcAft>
                      </a:pPr>
                      <a:r>
                        <a:rPr lang="cs-CZ" sz="1200" b="1" i="0" u="none" strike="noStrike" kern="1200" dirty="0">
                          <a:solidFill>
                            <a:schemeClr val="bg1"/>
                          </a:solidFill>
                          <a:effectLst/>
                          <a:latin typeface="+mj-lt"/>
                          <a:ea typeface="+mn-ea"/>
                          <a:cs typeface="Arial" panose="020B0604020202020204" pitchFamily="34" charset="0"/>
                        </a:rPr>
                        <a:t> </a:t>
                      </a:r>
                      <a:r>
                        <a:rPr lang="cs-CZ" sz="1200" u="none" strike="noStrike" dirty="0">
                          <a:solidFill>
                            <a:schemeClr val="bg1"/>
                          </a:solidFill>
                          <a:effectLst/>
                          <a:latin typeface="+mj-lt"/>
                        </a:rPr>
                        <a:t>20 371 428 707  </a:t>
                      </a:r>
                      <a:endParaRPr lang="cs-CZ" sz="1200" b="1" i="0" u="none" strike="noStrike" kern="1200" dirty="0">
                        <a:solidFill>
                          <a:schemeClr val="bg1"/>
                        </a:solidFill>
                        <a:effectLst/>
                        <a:latin typeface="+mj-lt"/>
                        <a:ea typeface="+mn-ea"/>
                        <a:cs typeface="Arial" panose="020B0604020202020204" pitchFamily="34" charset="0"/>
                      </a:endParaRPr>
                    </a:p>
                  </a:txBody>
                  <a:tcPr marL="9525" marR="9525" marT="9525" marB="0" anchor="ctr">
                    <a:solidFill>
                      <a:srgbClr val="5B9BD5"/>
                    </a:solidFill>
                  </a:tcPr>
                </a:tc>
                <a:extLst>
                  <a:ext uri="{0D108BD9-81ED-4DB2-BD59-A6C34878D82A}">
                    <a16:rowId xmlns:a16="http://schemas.microsoft.com/office/drawing/2014/main" val="1363833698"/>
                  </a:ext>
                </a:extLst>
              </a:tr>
              <a:tr h="197941">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CELKEM</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endPar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endPar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endPar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solidFill>
                  </a:tcPr>
                </a:tc>
                <a:tc>
                  <a:txBody>
                    <a:bodyPr/>
                    <a:lstStyle/>
                    <a:p>
                      <a:pPr algn="r" fontAlgn="ctr"/>
                      <a:r>
                        <a:rPr lang="cs-CZ" sz="1200" b="1" i="0" u="none" strike="noStrike" dirty="0">
                          <a:solidFill>
                            <a:srgbClr val="000000"/>
                          </a:solidFill>
                          <a:effectLst/>
                          <a:latin typeface="+mj-lt"/>
                        </a:rPr>
                        <a:t>  </a:t>
                      </a:r>
                      <a:r>
                        <a:rPr lang="cs-CZ" sz="1200" b="1" i="0" u="none" strike="noStrike" dirty="0">
                          <a:solidFill>
                            <a:schemeClr val="tx2">
                              <a:lumMod val="50000"/>
                            </a:schemeClr>
                          </a:solidFill>
                          <a:effectLst/>
                          <a:latin typeface="+mj-lt"/>
                        </a:rPr>
                        <a:t>117 670 936 835  </a:t>
                      </a:r>
                    </a:p>
                  </a:txBody>
                  <a:tcPr marL="7620" marR="7620" marT="7620" marB="0" anchor="ctr">
                    <a:solidFill>
                      <a:schemeClr val="bg1"/>
                    </a:solidFill>
                  </a:tcPr>
                </a:tc>
                <a:extLst>
                  <a:ext uri="{0D108BD9-81ED-4DB2-BD59-A6C34878D82A}">
                    <a16:rowId xmlns:a16="http://schemas.microsoft.com/office/drawing/2014/main" val="723055980"/>
                  </a:ext>
                </a:extLst>
              </a:tr>
            </a:tbl>
          </a:graphicData>
        </a:graphic>
      </p:graphicFrame>
    </p:spTree>
    <p:extLst>
      <p:ext uri="{BB962C8B-B14F-4D97-AF65-F5344CB8AC3E}">
        <p14:creationId xmlns:p14="http://schemas.microsoft.com/office/powerpoint/2010/main" val="28064612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662956" cy="584775"/>
          </a:xfrm>
          <a:prstGeom prst="rect">
            <a:avLst/>
          </a:prstGeom>
          <a:noFill/>
        </p:spPr>
        <p:txBody>
          <a:bodyPr wrap="square">
            <a:spAutoFit/>
          </a:bodyPr>
          <a:lstStyle/>
          <a:p>
            <a:r>
              <a:rPr kumimoji="0" lang="cs-CZ" sz="3200" b="1" i="0" u="none" strike="noStrike" kern="0" cap="none" spc="0" normalizeH="0" baseline="0" noProof="0" dirty="0">
                <a:ln>
                  <a:noFill/>
                </a:ln>
                <a:solidFill>
                  <a:schemeClr val="bg1"/>
                </a:solidFill>
                <a:effectLst/>
                <a:uLnTx/>
                <a:uFillTx/>
                <a:latin typeface="Arial"/>
                <a:cs typeface="Arial"/>
                <a:sym typeface="Arial"/>
              </a:rPr>
              <a:t>Přehled alokací do úrovně aktivit</a:t>
            </a:r>
            <a:endParaRPr lang="cs-CZ" dirty="0">
              <a:solidFill>
                <a:schemeClr val="bg1"/>
              </a:solidFill>
            </a:endParaRPr>
          </a:p>
        </p:txBody>
      </p:sp>
      <p:graphicFrame>
        <p:nvGraphicFramePr>
          <p:cNvPr id="6" name="Tabulka 4">
            <a:extLst>
              <a:ext uri="{FF2B5EF4-FFF2-40B4-BE49-F238E27FC236}">
                <a16:creationId xmlns:a16="http://schemas.microsoft.com/office/drawing/2014/main" id="{F08E2BA7-A080-4199-962B-4CF5112E493A}"/>
              </a:ext>
            </a:extLst>
          </p:cNvPr>
          <p:cNvGraphicFramePr>
            <a:graphicFrameLocks noGrp="1"/>
          </p:cNvGraphicFramePr>
          <p:nvPr/>
        </p:nvGraphicFramePr>
        <p:xfrm>
          <a:off x="1113405" y="1204546"/>
          <a:ext cx="6917189" cy="4801917"/>
        </p:xfrm>
        <a:graphic>
          <a:graphicData uri="http://schemas.openxmlformats.org/drawingml/2006/table">
            <a:tbl>
              <a:tblPr firstRow="1" bandRow="1">
                <a:tableStyleId>{7DF18680-E054-41AD-8BC1-D1AEF772440D}</a:tableStyleId>
              </a:tblPr>
              <a:tblGrid>
                <a:gridCol w="1263848">
                  <a:extLst>
                    <a:ext uri="{9D8B030D-6E8A-4147-A177-3AD203B41FA5}">
                      <a16:colId xmlns:a16="http://schemas.microsoft.com/office/drawing/2014/main" val="2626478507"/>
                    </a:ext>
                  </a:extLst>
                </a:gridCol>
                <a:gridCol w="1943336">
                  <a:extLst>
                    <a:ext uri="{9D8B030D-6E8A-4147-A177-3AD203B41FA5}">
                      <a16:colId xmlns:a16="http://schemas.microsoft.com/office/drawing/2014/main" val="1208643266"/>
                    </a:ext>
                  </a:extLst>
                </a:gridCol>
                <a:gridCol w="679488">
                  <a:extLst>
                    <a:ext uri="{9D8B030D-6E8A-4147-A177-3AD203B41FA5}">
                      <a16:colId xmlns:a16="http://schemas.microsoft.com/office/drawing/2014/main" val="2387706049"/>
                    </a:ext>
                  </a:extLst>
                </a:gridCol>
                <a:gridCol w="1668823">
                  <a:extLst>
                    <a:ext uri="{9D8B030D-6E8A-4147-A177-3AD203B41FA5}">
                      <a16:colId xmlns:a16="http://schemas.microsoft.com/office/drawing/2014/main" val="3795607057"/>
                    </a:ext>
                  </a:extLst>
                </a:gridCol>
                <a:gridCol w="1361694">
                  <a:extLst>
                    <a:ext uri="{9D8B030D-6E8A-4147-A177-3AD203B41FA5}">
                      <a16:colId xmlns:a16="http://schemas.microsoft.com/office/drawing/2014/main" val="1333006616"/>
                    </a:ext>
                  </a:extLst>
                </a:gridCol>
              </a:tblGrid>
              <a:tr h="512592">
                <a:tc>
                  <a:txBody>
                    <a:bodyPr/>
                    <a:lstStyle/>
                    <a:p>
                      <a:pPr algn="ctr" fontAlgn="t"/>
                      <a:r>
                        <a:rPr lang="cs-CZ" sz="1400" u="none" strike="noStrike" dirty="0">
                          <a:effectLst/>
                        </a:rPr>
                        <a:t>Specifický</a:t>
                      </a:r>
                    </a:p>
                    <a:p>
                      <a:pPr algn="ctr" fontAlgn="t"/>
                      <a:r>
                        <a:rPr lang="cs-CZ" sz="1400" u="none" strike="noStrike" baseline="0" dirty="0">
                          <a:effectLst/>
                        </a:rPr>
                        <a:t> cíl</a:t>
                      </a:r>
                      <a:endParaRPr lang="cs-CZ" sz="14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dirty="0">
                          <a:effectLst/>
                        </a:rPr>
                        <a:t>Aktivita</a:t>
                      </a:r>
                      <a:endParaRPr lang="cs-CZ" sz="14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dirty="0">
                          <a:effectLst/>
                        </a:rPr>
                        <a:t>% ze SC</a:t>
                      </a:r>
                      <a:endParaRPr lang="cs-CZ" sz="14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dirty="0">
                          <a:effectLst/>
                        </a:rPr>
                        <a:t>Celkem alokace EFRR</a:t>
                      </a:r>
                      <a:endParaRPr lang="cs-CZ" sz="14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ctr"/>
                      <a:r>
                        <a:rPr lang="cs-CZ" sz="1400" u="none" strike="noStrike" dirty="0">
                          <a:effectLst/>
                        </a:rPr>
                        <a:t>Z toho ITI </a:t>
                      </a:r>
                    </a:p>
                    <a:p>
                      <a:pPr algn="ctr" fontAlgn="ctr"/>
                      <a:r>
                        <a:rPr lang="cs-CZ" sz="1400" u="none" strike="noStrike" dirty="0">
                          <a:effectLst/>
                        </a:rPr>
                        <a:t>(cca) EFRR </a:t>
                      </a:r>
                      <a:endParaRPr lang="cs-CZ" sz="14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3388141285"/>
                  </a:ext>
                </a:extLst>
              </a:tr>
              <a:tr h="296977">
                <a:tc>
                  <a:txBody>
                    <a:bodyPr/>
                    <a:lstStyle/>
                    <a:p>
                      <a:pPr algn="ctr" fontAlgn="ctr"/>
                      <a:r>
                        <a:rPr lang="cs-CZ" sz="1000" u="none" strike="noStrike" dirty="0">
                          <a:solidFill>
                            <a:schemeClr val="tx2">
                              <a:lumMod val="50000"/>
                            </a:schemeClr>
                          </a:solidFill>
                          <a:effectLst/>
                        </a:rPr>
                        <a:t>SC 1.1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eGovernment</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50,0%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algn="ctr" fontAlgn="b"/>
                      <a:r>
                        <a:rPr lang="cs-CZ" sz="900" u="none" strike="noStrike" dirty="0">
                          <a:solidFill>
                            <a:schemeClr val="tx2">
                              <a:lumMod val="50000"/>
                            </a:schemeClr>
                          </a:solidFill>
                          <a:effectLst/>
                        </a:rPr>
                        <a:t>6 212 046 650 Kč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algn="ctr" fontAlgn="b"/>
                      <a:r>
                        <a:rPr lang="cs-CZ" sz="900" u="none" strike="noStrike" dirty="0">
                          <a:solidFill>
                            <a:schemeClr val="tx2">
                              <a:lumMod val="50000"/>
                            </a:schemeClr>
                          </a:solidFill>
                          <a:effectLst/>
                        </a:rPr>
                        <a:t>116 234 472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43967941"/>
                  </a:ext>
                </a:extLst>
              </a:tr>
              <a:tr h="296977">
                <a:tc>
                  <a:txBody>
                    <a:bodyPr/>
                    <a:lstStyle/>
                    <a:p>
                      <a:pPr algn="ctr" fontAlgn="ctr"/>
                      <a:r>
                        <a:rPr lang="cs-CZ" sz="1000" u="none" strike="noStrike" dirty="0">
                          <a:solidFill>
                            <a:schemeClr val="tx2">
                              <a:lumMod val="50000"/>
                            </a:schemeClr>
                          </a:solidFill>
                          <a:effectLst/>
                        </a:rPr>
                        <a:t>SC 1.1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elektronické zdravotnictví</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20,0%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algn="ctr" fontAlgn="b"/>
                      <a:r>
                        <a:rPr lang="cs-CZ" sz="900" u="none" strike="noStrike" dirty="0">
                          <a:solidFill>
                            <a:schemeClr val="tx2">
                              <a:lumMod val="50000"/>
                            </a:schemeClr>
                          </a:solidFill>
                          <a:effectLst/>
                        </a:rPr>
                        <a:t>2 484 818 660 Kč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519705031"/>
                  </a:ext>
                </a:extLst>
              </a:tr>
              <a:tr h="296977">
                <a:tc>
                  <a:txBody>
                    <a:bodyPr/>
                    <a:lstStyle/>
                    <a:p>
                      <a:pPr algn="ctr" fontAlgn="ctr"/>
                      <a:r>
                        <a:rPr lang="cs-CZ" sz="1000" u="none" strike="noStrike" dirty="0">
                          <a:solidFill>
                            <a:schemeClr val="tx2">
                              <a:lumMod val="50000"/>
                            </a:schemeClr>
                          </a:solidFill>
                          <a:effectLst/>
                        </a:rPr>
                        <a:t>SC 1.1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kybernetická bezpečnost</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30,0%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algn="ctr" fontAlgn="b"/>
                      <a:r>
                        <a:rPr lang="cs-CZ" sz="900" u="none" strike="noStrike" dirty="0">
                          <a:solidFill>
                            <a:schemeClr val="tx2">
                              <a:lumMod val="50000"/>
                            </a:schemeClr>
                          </a:solidFill>
                          <a:effectLst/>
                        </a:rPr>
                        <a:t>3 727 227 990 Kč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962520434"/>
                  </a:ext>
                </a:extLst>
              </a:tr>
              <a:tr h="296977">
                <a:tc>
                  <a:txBody>
                    <a:bodyPr/>
                    <a:lstStyle/>
                    <a:p>
                      <a:pPr algn="ctr" fontAlgn="ctr"/>
                      <a:r>
                        <a:rPr lang="cs-CZ" sz="1000" u="none" strike="noStrike" dirty="0">
                          <a:solidFill>
                            <a:schemeClr val="tx2">
                              <a:lumMod val="50000"/>
                            </a:schemeClr>
                          </a:solidFill>
                          <a:effectLst/>
                        </a:rPr>
                        <a:t>SC 2.1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modernizace IZS - policie</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48,0%</a:t>
                      </a:r>
                      <a:endParaRPr lang="cs-CZ" sz="900" b="0" i="0" u="none" strike="noStrike" dirty="0">
                        <a:solidFill>
                          <a:schemeClr val="tx2">
                            <a:lumMod val="50000"/>
                          </a:schemeClr>
                        </a:solidFill>
                        <a:effectLst/>
                        <a:latin typeface="+mj-lt"/>
                      </a:endParaRPr>
                    </a:p>
                  </a:txBody>
                  <a:tcPr marL="9525" marR="9525" marT="9525" marB="0" anchor="b"/>
                </a:tc>
                <a:tc>
                  <a:txBody>
                    <a:bodyPr/>
                    <a:lstStyle/>
                    <a:p>
                      <a:pPr algn="ctr" fontAlgn="b"/>
                      <a:r>
                        <a:rPr lang="cs-CZ" sz="900" u="none" strike="noStrike" dirty="0">
                          <a:solidFill>
                            <a:schemeClr val="tx2">
                              <a:lumMod val="50000"/>
                            </a:schemeClr>
                          </a:solidFill>
                          <a:effectLst/>
                        </a:rPr>
                        <a:t>4 479 986 582 </a:t>
                      </a:r>
                      <a:r>
                        <a:rPr lang="cs-CZ" sz="900" b="0" i="0" u="none" strike="noStrike" dirty="0">
                          <a:solidFill>
                            <a:schemeClr val="tx2">
                              <a:lumMod val="50000"/>
                            </a:schemeClr>
                          </a:solidFill>
                          <a:effectLst/>
                          <a:latin typeface="+mj-lt"/>
                        </a:rPr>
                        <a:t>Kč</a:t>
                      </a:r>
                      <a:endParaRPr lang="cs-CZ" sz="900" u="none" strike="noStrike" dirty="0">
                        <a:solidFill>
                          <a:schemeClr val="tx2">
                            <a:lumMod val="50000"/>
                          </a:schemeClr>
                        </a:solidFill>
                        <a:effectLst/>
                      </a:endParaRPr>
                    </a:p>
                  </a:txBody>
                  <a:tcPr marL="9525" marR="9525" marT="9525"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438546768"/>
                  </a:ext>
                </a:extLst>
              </a:tr>
              <a:tr h="343325">
                <a:tc>
                  <a:txBody>
                    <a:bodyPr/>
                    <a:lstStyle/>
                    <a:p>
                      <a:pPr algn="ctr" fontAlgn="ctr"/>
                      <a:r>
                        <a:rPr lang="cs-CZ" sz="1000" u="none" strike="noStrike" dirty="0">
                          <a:solidFill>
                            <a:schemeClr val="tx2">
                              <a:lumMod val="50000"/>
                            </a:schemeClr>
                          </a:solidFill>
                          <a:effectLst/>
                        </a:rPr>
                        <a:t>SC 2.1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modernizace IZS – zdrav. záchranné služby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20,0%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algn="ctr" fontAlgn="b"/>
                      <a:r>
                        <a:rPr lang="cs-CZ" sz="900" u="none" strike="noStrike" dirty="0">
                          <a:solidFill>
                            <a:schemeClr val="tx2">
                              <a:lumMod val="50000"/>
                            </a:schemeClr>
                          </a:solidFill>
                          <a:effectLst/>
                        </a:rPr>
                        <a:t>1 866 661 076 </a:t>
                      </a:r>
                      <a:r>
                        <a:rPr lang="cs-CZ" sz="900" b="0" i="0" u="none" strike="noStrike" dirty="0">
                          <a:solidFill>
                            <a:schemeClr val="tx2">
                              <a:lumMod val="50000"/>
                            </a:schemeClr>
                          </a:solidFill>
                          <a:effectLst/>
                          <a:latin typeface="+mj-lt"/>
                        </a:rPr>
                        <a:t>Kč</a:t>
                      </a:r>
                      <a:endParaRPr lang="cs-CZ" sz="900" u="none" strike="noStrike" dirty="0">
                        <a:solidFill>
                          <a:schemeClr val="tx2">
                            <a:lumMod val="50000"/>
                          </a:schemeClr>
                        </a:solidFill>
                        <a:effectLst/>
                      </a:endParaRPr>
                    </a:p>
                  </a:txBody>
                  <a:tcPr marL="9525" marR="9525" marT="9525"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14124989"/>
                  </a:ext>
                </a:extLst>
              </a:tr>
              <a:tr h="296977">
                <a:tc>
                  <a:txBody>
                    <a:bodyPr/>
                    <a:lstStyle/>
                    <a:p>
                      <a:pPr algn="ctr" fontAlgn="ctr"/>
                      <a:r>
                        <a:rPr lang="cs-CZ" sz="1000" u="none" strike="noStrike" dirty="0">
                          <a:solidFill>
                            <a:schemeClr val="tx2">
                              <a:lumMod val="50000"/>
                            </a:schemeClr>
                          </a:solidFill>
                          <a:effectLst/>
                        </a:rPr>
                        <a:t>SC 2.1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modernizace IZS - hasiči</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32,0%</a:t>
                      </a:r>
                      <a:endParaRPr lang="cs-CZ" sz="900" b="0" i="0" u="none" strike="noStrike" dirty="0">
                        <a:solidFill>
                          <a:schemeClr val="tx2">
                            <a:lumMod val="50000"/>
                          </a:schemeClr>
                        </a:solidFill>
                        <a:effectLst/>
                        <a:latin typeface="+mj-lt"/>
                      </a:endParaRPr>
                    </a:p>
                  </a:txBody>
                  <a:tcPr marL="9525" marR="9525" marT="9525" marB="0" anchor="b"/>
                </a:tc>
                <a:tc>
                  <a:txBody>
                    <a:bodyPr/>
                    <a:lstStyle/>
                    <a:p>
                      <a:pPr algn="ctr" fontAlgn="b"/>
                      <a:r>
                        <a:rPr lang="cs-CZ" sz="900" u="none" strike="noStrike" dirty="0">
                          <a:solidFill>
                            <a:schemeClr val="tx2">
                              <a:lumMod val="50000"/>
                            </a:schemeClr>
                          </a:solidFill>
                          <a:effectLst/>
                        </a:rPr>
                        <a:t>2 986 657 722 </a:t>
                      </a:r>
                      <a:r>
                        <a:rPr lang="cs-CZ" sz="900" b="0" i="0" u="none" strike="noStrike" dirty="0">
                          <a:solidFill>
                            <a:schemeClr val="tx2">
                              <a:lumMod val="50000"/>
                            </a:schemeClr>
                          </a:solidFill>
                          <a:effectLst/>
                          <a:latin typeface="+mj-lt"/>
                        </a:rPr>
                        <a:t>Kč</a:t>
                      </a:r>
                      <a:endParaRPr lang="cs-CZ" sz="900" u="none" strike="noStrike" dirty="0">
                        <a:solidFill>
                          <a:schemeClr val="tx2">
                            <a:lumMod val="50000"/>
                          </a:schemeClr>
                        </a:solidFill>
                        <a:effectLst/>
                      </a:endParaRPr>
                    </a:p>
                  </a:txBody>
                  <a:tcPr marL="9525" marR="9525" marT="9525"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70186951"/>
                  </a:ext>
                </a:extLst>
              </a:tr>
              <a:tr h="296977">
                <a:tc>
                  <a:txBody>
                    <a:bodyPr/>
                    <a:lstStyle/>
                    <a:p>
                      <a:pPr algn="ctr" fontAlgn="ctr"/>
                      <a:r>
                        <a:rPr lang="cs-CZ" sz="1000" u="none" strike="noStrike" dirty="0">
                          <a:solidFill>
                            <a:schemeClr val="tx2">
                              <a:lumMod val="50000"/>
                            </a:schemeClr>
                          </a:solidFill>
                          <a:effectLst/>
                        </a:rPr>
                        <a:t>SC 2.2</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veřejná prostranství</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100,0%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algn="ctr" fontAlgn="b"/>
                      <a:r>
                        <a:rPr lang="cs-CZ" sz="900" u="none" strike="noStrike" dirty="0">
                          <a:solidFill>
                            <a:schemeClr val="tx2">
                              <a:lumMod val="50000"/>
                            </a:schemeClr>
                          </a:solidFill>
                          <a:effectLst/>
                        </a:rPr>
                        <a:t>13 795 964 504 Kč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algn="ctr" fontAlgn="b"/>
                      <a:r>
                        <a:rPr lang="cs-CZ" sz="900" u="none" strike="noStrike" dirty="0">
                          <a:solidFill>
                            <a:schemeClr val="tx2">
                              <a:lumMod val="50000"/>
                            </a:schemeClr>
                          </a:solidFill>
                          <a:effectLst/>
                        </a:rPr>
                        <a:t>4 541 679 586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620808250"/>
                  </a:ext>
                </a:extLst>
              </a:tr>
              <a:tr h="296977">
                <a:tc>
                  <a:txBody>
                    <a:bodyPr/>
                    <a:lstStyle/>
                    <a:p>
                      <a:pPr algn="ctr" fontAlgn="ctr"/>
                      <a:r>
                        <a:rPr lang="cs-CZ" sz="1000" u="none" strike="noStrike" dirty="0">
                          <a:solidFill>
                            <a:schemeClr val="tx2">
                              <a:lumMod val="50000"/>
                            </a:schemeClr>
                          </a:solidFill>
                          <a:effectLst/>
                        </a:rPr>
                        <a:t>SC 3.1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silnice II. Třídy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100,0%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10 166 689 736 Kč </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2798364"/>
                  </a:ext>
                </a:extLst>
              </a:tr>
              <a:tr h="296977">
                <a:tc>
                  <a:txBody>
                    <a:bodyPr/>
                    <a:lstStyle/>
                    <a:p>
                      <a:pPr algn="ctr" fontAlgn="ctr"/>
                      <a:r>
                        <a:rPr lang="cs-CZ" sz="1000" u="none" strike="noStrike" dirty="0">
                          <a:solidFill>
                            <a:schemeClr val="tx2">
                              <a:lumMod val="50000"/>
                            </a:schemeClr>
                          </a:solidFill>
                          <a:effectLst/>
                        </a:rPr>
                        <a:t>SC 4.1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mateřské školy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25,0%</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3 517 671 449 Kč</a:t>
                      </a:r>
                    </a:p>
                  </a:txBody>
                  <a:tcPr marL="7620" marR="7620" marT="7620" marB="0" anchor="ctr"/>
                </a:tc>
                <a:tc>
                  <a:txBody>
                    <a:bodyPr/>
                    <a:lstStyle/>
                    <a:p>
                      <a:pPr algn="ctr" fontAlgn="b"/>
                      <a:r>
                        <a:rPr lang="cs-CZ" sz="900" u="none" strike="noStrike" dirty="0">
                          <a:solidFill>
                            <a:schemeClr val="tx2">
                              <a:lumMod val="50000"/>
                            </a:schemeClr>
                          </a:solidFill>
                          <a:effectLst/>
                        </a:rPr>
                        <a:t>1 577 588 363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61282915"/>
                  </a:ext>
                </a:extLst>
              </a:tr>
              <a:tr h="296977">
                <a:tc>
                  <a:txBody>
                    <a:bodyPr/>
                    <a:lstStyle/>
                    <a:p>
                      <a:pPr algn="ctr" fontAlgn="ctr"/>
                      <a:r>
                        <a:rPr lang="cs-CZ" sz="1000" u="none" strike="noStrike" dirty="0">
                          <a:solidFill>
                            <a:schemeClr val="tx2">
                              <a:lumMod val="50000"/>
                            </a:schemeClr>
                          </a:solidFill>
                          <a:effectLst/>
                        </a:rPr>
                        <a:t>SC 4.1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základní školy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43,0%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6 050 394 893 Kč</a:t>
                      </a:r>
                    </a:p>
                  </a:txBody>
                  <a:tcPr marL="7620" marR="7620" marT="7620" marB="0" anchor="ctr"/>
                </a:tc>
                <a:tc>
                  <a:txBody>
                    <a:bodyPr/>
                    <a:lstStyle/>
                    <a:p>
                      <a:pPr algn="ctr" fontAlgn="b"/>
                      <a:r>
                        <a:rPr lang="cs-CZ" sz="900" u="none" strike="noStrike" dirty="0">
                          <a:solidFill>
                            <a:schemeClr val="tx2">
                              <a:lumMod val="50000"/>
                            </a:schemeClr>
                          </a:solidFill>
                          <a:effectLst/>
                        </a:rPr>
                        <a:t>2 827 667 776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486390606"/>
                  </a:ext>
                </a:extLst>
              </a:tr>
              <a:tr h="296977">
                <a:tc>
                  <a:txBody>
                    <a:bodyPr/>
                    <a:lstStyle/>
                    <a:p>
                      <a:pPr algn="ctr" fontAlgn="ctr"/>
                      <a:r>
                        <a:rPr lang="cs-CZ" sz="1000" u="none" strike="noStrike" dirty="0">
                          <a:solidFill>
                            <a:schemeClr val="tx2">
                              <a:lumMod val="50000"/>
                            </a:schemeClr>
                          </a:solidFill>
                          <a:effectLst/>
                        </a:rPr>
                        <a:t>SC 4.1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střední školy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22,0%</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3 095 550 875 Kč</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997556995"/>
                  </a:ext>
                </a:extLst>
              </a:tr>
              <a:tr h="296977">
                <a:tc>
                  <a:txBody>
                    <a:bodyPr/>
                    <a:lstStyle/>
                    <a:p>
                      <a:pPr algn="ctr" fontAlgn="ctr"/>
                      <a:r>
                        <a:rPr lang="cs-CZ" sz="1000" u="none" strike="noStrike" dirty="0">
                          <a:solidFill>
                            <a:schemeClr val="tx2">
                              <a:lumMod val="50000"/>
                            </a:schemeClr>
                          </a:solidFill>
                          <a:effectLst/>
                        </a:rPr>
                        <a:t>SC 4.1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neformální vzdělávání</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703 534 290 Kč</a:t>
                      </a:r>
                    </a:p>
                  </a:txBody>
                  <a:tcPr marL="7620" marR="7620" marT="7620" marB="0" anchor="ctr"/>
                </a:tc>
                <a:tc>
                  <a:txBody>
                    <a:bodyPr/>
                    <a:lstStyle/>
                    <a:p>
                      <a:pPr algn="ctr" fontAlgn="b"/>
                      <a:r>
                        <a:rPr lang="cs-CZ" sz="900" u="none" strike="noStrike" dirty="0">
                          <a:solidFill>
                            <a:schemeClr val="tx2">
                              <a:lumMod val="50000"/>
                            </a:schemeClr>
                          </a:solidFill>
                          <a:effectLst/>
                        </a:rPr>
                        <a:t>302 347 528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149215549"/>
                  </a:ext>
                </a:extLst>
              </a:tr>
              <a:tr h="296977">
                <a:tc>
                  <a:txBody>
                    <a:bodyPr/>
                    <a:lstStyle/>
                    <a:p>
                      <a:pPr algn="ctr" fontAlgn="ctr"/>
                      <a:r>
                        <a:rPr lang="cs-CZ" sz="1000" u="none" strike="noStrike" dirty="0">
                          <a:solidFill>
                            <a:schemeClr val="tx2">
                              <a:lumMod val="50000"/>
                            </a:schemeClr>
                          </a:solidFill>
                          <a:effectLst/>
                        </a:rPr>
                        <a:t>SC 4.1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speciální vzdělávání</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703 534 290 Kč</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70058004"/>
                  </a:ext>
                </a:extLst>
              </a:tr>
              <a:tr h="191138">
                <a:tc>
                  <a:txBody>
                    <a:bodyPr/>
                    <a:lstStyle/>
                    <a:p>
                      <a:pPr algn="ctr" fontAlgn="ctr"/>
                      <a:r>
                        <a:rPr lang="cs-CZ" sz="1000" u="none" strike="noStrike" dirty="0">
                          <a:solidFill>
                            <a:schemeClr val="tx2">
                              <a:lumMod val="50000"/>
                            </a:schemeClr>
                          </a:solidFill>
                          <a:effectLst/>
                        </a:rPr>
                        <a:t>SC 4.2</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sociální bydlení</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30,0%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2 714 738 648 Kč</a:t>
                      </a:r>
                    </a:p>
                  </a:txBody>
                  <a:tcPr marL="7620" marR="7620" marT="7620" marB="0" anchor="ctr"/>
                </a:tc>
                <a:tc>
                  <a:txBody>
                    <a:bodyPr/>
                    <a:lstStyle/>
                    <a:p>
                      <a:pPr algn="ctr" fontAlgn="b"/>
                      <a:r>
                        <a:rPr lang="cs-CZ" sz="900" u="none" strike="noStrike" dirty="0">
                          <a:solidFill>
                            <a:schemeClr val="tx2">
                              <a:lumMod val="50000"/>
                            </a:schemeClr>
                          </a:solidFill>
                          <a:effectLst/>
                        </a:rPr>
                        <a:t>359 213 515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702481907"/>
                  </a:ext>
                </a:extLst>
              </a:tr>
              <a:tr h="191138">
                <a:tc>
                  <a:txBody>
                    <a:bodyPr/>
                    <a:lstStyle/>
                    <a:p>
                      <a:pPr algn="ctr" fontAlgn="ctr"/>
                      <a:r>
                        <a:rPr lang="cs-CZ" sz="1000" u="none" strike="noStrike" dirty="0">
                          <a:solidFill>
                            <a:schemeClr val="tx2">
                              <a:lumMod val="50000"/>
                            </a:schemeClr>
                          </a:solidFill>
                          <a:effectLst/>
                        </a:rPr>
                        <a:t>SC 4.2</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sociální služby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70,0%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6 334 390 179 Kč</a:t>
                      </a:r>
                    </a:p>
                  </a:txBody>
                  <a:tcPr marL="7620" marR="7620" marT="7620" marB="0" anchor="ctr"/>
                </a:tc>
                <a:tc>
                  <a:txBody>
                    <a:bodyPr/>
                    <a:lstStyle/>
                    <a:p>
                      <a:pPr algn="ctr" fontAlgn="b"/>
                      <a:r>
                        <a:rPr lang="cs-CZ" sz="900" u="none" strike="noStrike" dirty="0">
                          <a:solidFill>
                            <a:schemeClr val="tx2">
                              <a:lumMod val="50000"/>
                            </a:schemeClr>
                          </a:solidFill>
                          <a:effectLst/>
                        </a:rPr>
                        <a:t>1 565 570 267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375093682"/>
                  </a:ext>
                </a:extLst>
              </a:tr>
            </a:tbl>
          </a:graphicData>
        </a:graphic>
      </p:graphicFrame>
    </p:spTree>
    <p:extLst>
      <p:ext uri="{BB962C8B-B14F-4D97-AF65-F5344CB8AC3E}">
        <p14:creationId xmlns:p14="http://schemas.microsoft.com/office/powerpoint/2010/main" val="10763941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662956" cy="584775"/>
          </a:xfrm>
          <a:prstGeom prst="rect">
            <a:avLst/>
          </a:prstGeom>
          <a:noFill/>
        </p:spPr>
        <p:txBody>
          <a:bodyPr wrap="square">
            <a:spAutoFit/>
          </a:bodyPr>
          <a:lstStyle/>
          <a:p>
            <a:r>
              <a:rPr kumimoji="0" lang="cs-CZ" sz="3200" b="1" i="0" u="none" strike="noStrike" kern="0" cap="none" spc="0" normalizeH="0" baseline="0" noProof="0" dirty="0">
                <a:ln>
                  <a:noFill/>
                </a:ln>
                <a:solidFill>
                  <a:schemeClr val="bg1"/>
                </a:solidFill>
                <a:effectLst/>
                <a:uLnTx/>
                <a:uFillTx/>
                <a:latin typeface="Arial"/>
                <a:cs typeface="Arial"/>
                <a:sym typeface="Arial"/>
              </a:rPr>
              <a:t>Přehled alokací do úrovně aktivit</a:t>
            </a:r>
            <a:endParaRPr lang="cs-CZ" dirty="0">
              <a:solidFill>
                <a:schemeClr val="bg1"/>
              </a:solidFill>
            </a:endParaRPr>
          </a:p>
        </p:txBody>
      </p:sp>
      <p:graphicFrame>
        <p:nvGraphicFramePr>
          <p:cNvPr id="4" name="Tabulka 4">
            <a:extLst>
              <a:ext uri="{FF2B5EF4-FFF2-40B4-BE49-F238E27FC236}">
                <a16:creationId xmlns:a16="http://schemas.microsoft.com/office/drawing/2014/main" id="{0A2A84D3-C71C-4C40-AB6F-ABF15F88BA38}"/>
              </a:ext>
            </a:extLst>
          </p:cNvPr>
          <p:cNvGraphicFramePr>
            <a:graphicFrameLocks noGrp="1"/>
          </p:cNvGraphicFramePr>
          <p:nvPr/>
        </p:nvGraphicFramePr>
        <p:xfrm>
          <a:off x="1119756" y="1187914"/>
          <a:ext cx="6904488" cy="4482172"/>
        </p:xfrm>
        <a:graphic>
          <a:graphicData uri="http://schemas.openxmlformats.org/drawingml/2006/table">
            <a:tbl>
              <a:tblPr firstRow="1" bandRow="1">
                <a:tableStyleId>{7DF18680-E054-41AD-8BC1-D1AEF772440D}</a:tableStyleId>
              </a:tblPr>
              <a:tblGrid>
                <a:gridCol w="978481">
                  <a:extLst>
                    <a:ext uri="{9D8B030D-6E8A-4147-A177-3AD203B41FA5}">
                      <a16:colId xmlns:a16="http://schemas.microsoft.com/office/drawing/2014/main" val="2626478507"/>
                    </a:ext>
                  </a:extLst>
                </a:gridCol>
                <a:gridCol w="2218808">
                  <a:extLst>
                    <a:ext uri="{9D8B030D-6E8A-4147-A177-3AD203B41FA5}">
                      <a16:colId xmlns:a16="http://schemas.microsoft.com/office/drawing/2014/main" val="1208643266"/>
                    </a:ext>
                  </a:extLst>
                </a:gridCol>
                <a:gridCol w="689070">
                  <a:extLst>
                    <a:ext uri="{9D8B030D-6E8A-4147-A177-3AD203B41FA5}">
                      <a16:colId xmlns:a16="http://schemas.microsoft.com/office/drawing/2014/main" val="2387706049"/>
                    </a:ext>
                  </a:extLst>
                </a:gridCol>
                <a:gridCol w="1637231">
                  <a:extLst>
                    <a:ext uri="{9D8B030D-6E8A-4147-A177-3AD203B41FA5}">
                      <a16:colId xmlns:a16="http://schemas.microsoft.com/office/drawing/2014/main" val="3795607057"/>
                    </a:ext>
                  </a:extLst>
                </a:gridCol>
                <a:gridCol w="1380898">
                  <a:extLst>
                    <a:ext uri="{9D8B030D-6E8A-4147-A177-3AD203B41FA5}">
                      <a16:colId xmlns:a16="http://schemas.microsoft.com/office/drawing/2014/main" val="1333006616"/>
                    </a:ext>
                  </a:extLst>
                </a:gridCol>
              </a:tblGrid>
              <a:tr h="473758">
                <a:tc>
                  <a:txBody>
                    <a:bodyPr/>
                    <a:lstStyle/>
                    <a:p>
                      <a:pPr algn="ctr" fontAlgn="t"/>
                      <a:r>
                        <a:rPr lang="cs-CZ" sz="1400" u="none" strike="noStrike" dirty="0">
                          <a:effectLst/>
                        </a:rPr>
                        <a:t>Specifický</a:t>
                      </a:r>
                    </a:p>
                    <a:p>
                      <a:pPr algn="ctr" fontAlgn="t"/>
                      <a:r>
                        <a:rPr lang="cs-CZ" sz="1400" u="none" strike="noStrike" baseline="0" dirty="0">
                          <a:effectLst/>
                        </a:rPr>
                        <a:t> cíl</a:t>
                      </a:r>
                      <a:endParaRPr lang="cs-CZ" sz="14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dirty="0">
                          <a:effectLst/>
                        </a:rPr>
                        <a:t>Aktivita</a:t>
                      </a:r>
                      <a:endParaRPr lang="cs-CZ" sz="14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dirty="0">
                          <a:effectLst/>
                        </a:rPr>
                        <a:t>% ze SC</a:t>
                      </a:r>
                      <a:endParaRPr lang="cs-CZ" sz="14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dirty="0">
                          <a:effectLst/>
                        </a:rPr>
                        <a:t>Celkem alokace EFRR</a:t>
                      </a:r>
                      <a:endParaRPr lang="cs-CZ" sz="14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ctr"/>
                      <a:r>
                        <a:rPr lang="cs-CZ" sz="1400" u="none" strike="noStrike" dirty="0">
                          <a:effectLst/>
                        </a:rPr>
                        <a:t>Z toho ITI </a:t>
                      </a:r>
                    </a:p>
                    <a:p>
                      <a:pPr algn="ctr" fontAlgn="ctr"/>
                      <a:r>
                        <a:rPr lang="cs-CZ" sz="1400" u="none" strike="noStrike" dirty="0">
                          <a:effectLst/>
                        </a:rPr>
                        <a:t>(cca) EFRR </a:t>
                      </a:r>
                      <a:endParaRPr lang="cs-CZ" sz="14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3388141285"/>
                  </a:ext>
                </a:extLst>
              </a:tr>
              <a:tr h="218393">
                <a:tc>
                  <a:txBody>
                    <a:bodyPr/>
                    <a:lstStyle/>
                    <a:p>
                      <a:pPr algn="ctr" fontAlgn="ctr"/>
                      <a:r>
                        <a:rPr lang="cs-CZ" sz="1000" u="none" strike="noStrike" dirty="0">
                          <a:solidFill>
                            <a:schemeClr val="tx2">
                              <a:lumMod val="50000"/>
                            </a:schemeClr>
                          </a:solidFill>
                          <a:effectLst/>
                        </a:rPr>
                        <a:t>SC 4.3</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urgentní příjmy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39,1%</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3 739 462 090 Kč</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519705031"/>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integrovaná péče - psychiatrie</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8,8%</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841 378 970 Kč</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962520434"/>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integrovaná péče - paliativa</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2,9%</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280 459 657 Kč</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438546768"/>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integrovaná péče - onkologie</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4,9%</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467 432 761 Kč</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14124989"/>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integrovaná péče - následná péče</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19,9%</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1 899 744 781 Kč</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70186951"/>
                  </a:ext>
                </a:extLst>
              </a:tr>
              <a:tr h="339480">
                <a:tc>
                  <a:txBody>
                    <a:bodyPr/>
                    <a:lstStyle/>
                    <a:p>
                      <a:pPr algn="ctr" fontAlgn="ctr"/>
                      <a:r>
                        <a:rPr lang="cs-CZ" sz="1000" u="none" strike="noStrike" dirty="0">
                          <a:solidFill>
                            <a:schemeClr val="tx2">
                              <a:lumMod val="50000"/>
                            </a:schemeClr>
                          </a:solidFill>
                          <a:effectLst/>
                        </a:rPr>
                        <a:t>SC 4.3</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ochrana veřejného zdraví - hygiena</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24,4%</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2 337 163 806 Kč</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620808250"/>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památky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40,0%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3 533 785 126 Kč</a:t>
                      </a:r>
                    </a:p>
                  </a:txBody>
                  <a:tcPr marL="7620" marR="7620" marT="7620" marB="0" anchor="ctr"/>
                </a:tc>
                <a:tc>
                  <a:txBody>
                    <a:bodyPr/>
                    <a:lstStyle/>
                    <a:p>
                      <a:pPr algn="ctr" fontAlgn="b"/>
                      <a:r>
                        <a:rPr lang="cs-CZ" sz="900" u="none" strike="noStrike" dirty="0">
                          <a:solidFill>
                            <a:schemeClr val="tx2">
                              <a:lumMod val="50000"/>
                            </a:schemeClr>
                          </a:solidFill>
                          <a:effectLst/>
                        </a:rPr>
                        <a:t>1 961 331 725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2798364"/>
                  </a:ext>
                </a:extLst>
              </a:tr>
              <a:tr h="218393">
                <a:tc>
                  <a:txBody>
                    <a:bodyPr/>
                    <a:lstStyle/>
                    <a:p>
                      <a:pPr algn="ctr" fontAlgn="ctr"/>
                      <a:r>
                        <a:rPr lang="cs-CZ" sz="1000" u="none" strike="noStrike" dirty="0">
                          <a:solidFill>
                            <a:schemeClr val="tx2">
                              <a:lumMod val="50000"/>
                            </a:schemeClr>
                          </a:solidFill>
                          <a:effectLst/>
                        </a:rPr>
                        <a:t>SC 4.4</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knihovny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20,0%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1 766 892 563 Kč</a:t>
                      </a:r>
                    </a:p>
                  </a:txBody>
                  <a:tcPr marL="7620" marR="7620" marT="7620" marB="0" anchor="ctr"/>
                </a:tc>
                <a:tc>
                  <a:txBody>
                    <a:bodyPr/>
                    <a:lstStyle/>
                    <a:p>
                      <a:pPr algn="ctr" fontAlgn="b"/>
                      <a:r>
                        <a:rPr lang="cs-CZ" sz="900" u="none" strike="noStrike" dirty="0">
                          <a:solidFill>
                            <a:schemeClr val="tx2">
                              <a:lumMod val="50000"/>
                            </a:schemeClr>
                          </a:solidFill>
                          <a:effectLst/>
                        </a:rPr>
                        <a:t>827 490 121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61282915"/>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muzea</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2 208 615 704 Kč</a:t>
                      </a:r>
                    </a:p>
                  </a:txBody>
                  <a:tcPr marL="7620" marR="7620" marT="7620" marB="0" anchor="ctr"/>
                </a:tc>
                <a:tc>
                  <a:txBody>
                    <a:bodyPr/>
                    <a:lstStyle/>
                    <a:p>
                      <a:pPr algn="ctr" fontAlgn="b"/>
                      <a:r>
                        <a:rPr lang="cs-CZ" sz="900" u="none" strike="noStrike" dirty="0">
                          <a:solidFill>
                            <a:schemeClr val="tx2">
                              <a:lumMod val="50000"/>
                            </a:schemeClr>
                          </a:solidFill>
                          <a:effectLst/>
                        </a:rPr>
                        <a:t>1 065 600 874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486390606"/>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cestovní ruch</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1 325 169 422 Kč</a:t>
                      </a:r>
                    </a:p>
                  </a:txBody>
                  <a:tcPr marL="7620" marR="7620" marT="7620" marB="0" anchor="ctr"/>
                </a:tc>
                <a:tc>
                  <a:txBody>
                    <a:bodyPr/>
                    <a:lstStyle/>
                    <a:p>
                      <a:pPr algn="ctr" fontAlgn="b"/>
                      <a:r>
                        <a:rPr lang="cs-CZ" sz="900" u="none" strike="noStrike" dirty="0">
                          <a:solidFill>
                            <a:schemeClr val="tx2">
                              <a:lumMod val="50000"/>
                            </a:schemeClr>
                          </a:solidFill>
                          <a:effectLst/>
                        </a:rPr>
                        <a:t>469 230 315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997556995"/>
                  </a:ext>
                </a:extLst>
              </a:tr>
              <a:tr h="218393">
                <a:tc>
                  <a:txBody>
                    <a:bodyPr/>
                    <a:lstStyle/>
                    <a:p>
                      <a:pPr algn="ctr" fontAlgn="ctr"/>
                      <a:r>
                        <a:rPr lang="cs-CZ" sz="1000" u="none" strike="noStrike">
                          <a:solidFill>
                            <a:schemeClr val="tx2">
                              <a:lumMod val="50000"/>
                            </a:schemeClr>
                          </a:solidFill>
                          <a:effectLst/>
                        </a:rPr>
                        <a:t>SC 5.1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komunitně vedený místní rozvoj </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100,0%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dirty="0">
                          <a:solidFill>
                            <a:schemeClr val="tx2">
                              <a:lumMod val="50000"/>
                            </a:schemeClr>
                          </a:solidFill>
                          <a:effectLst/>
                        </a:rPr>
                        <a:t>7 968 639 382 Kč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149215549"/>
                  </a:ext>
                </a:extLst>
              </a:tr>
              <a:tr h="218393">
                <a:tc>
                  <a:txBody>
                    <a:bodyPr/>
                    <a:lstStyle/>
                    <a:p>
                      <a:pPr algn="ctr" fontAlgn="ctr"/>
                      <a:r>
                        <a:rPr lang="cs-CZ" sz="1000" u="none" strike="noStrike" dirty="0">
                          <a:solidFill>
                            <a:schemeClr val="tx2">
                              <a:lumMod val="50000"/>
                            </a:schemeClr>
                          </a:solidFill>
                          <a:effectLst/>
                        </a:rPr>
                        <a:t>SC 6.1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kolejová vozidla</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6,1%</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1 243 510 812 Kč</a:t>
                      </a:r>
                    </a:p>
                  </a:txBody>
                  <a:tcPr marL="7620" marR="7620" marT="7620" marB="0" anchor="ctr"/>
                </a:tc>
                <a:tc>
                  <a:txBody>
                    <a:bodyPr/>
                    <a:lstStyle/>
                    <a:p>
                      <a:pPr algn="ctr" fontAlgn="b"/>
                      <a:r>
                        <a:rPr lang="cs-CZ" sz="900" u="none" strike="noStrike" dirty="0">
                          <a:solidFill>
                            <a:schemeClr val="tx2">
                              <a:lumMod val="50000"/>
                            </a:schemeClr>
                          </a:solidFill>
                          <a:effectLst/>
                        </a:rPr>
                        <a:t>501 960 573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70058004"/>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ostatní vozidla</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28,5%</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5 807 710 038 Kč</a:t>
                      </a:r>
                    </a:p>
                  </a:txBody>
                  <a:tcPr marL="7620" marR="7620" marT="7620" marB="0" anchor="ctr"/>
                </a:tc>
                <a:tc>
                  <a:txBody>
                    <a:bodyPr/>
                    <a:lstStyle/>
                    <a:p>
                      <a:pPr algn="ctr" fontAlgn="b"/>
                      <a:r>
                        <a:rPr lang="cs-CZ" sz="900" u="none" strike="noStrike" dirty="0">
                          <a:solidFill>
                            <a:schemeClr val="tx2">
                              <a:lumMod val="50000"/>
                            </a:schemeClr>
                          </a:solidFill>
                          <a:effectLst/>
                        </a:rPr>
                        <a:t>2 729 300 487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402872689"/>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cyklostezky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23,2%</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4 726 838 952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1 730 031 401 Kč </a:t>
                      </a:r>
                    </a:p>
                  </a:txBody>
                  <a:tcPr marL="7620" marR="7620" marT="7620" marB="0" anchor="ctr"/>
                </a:tc>
                <a:extLst>
                  <a:ext uri="{0D108BD9-81ED-4DB2-BD59-A6C34878D82A}">
                    <a16:rowId xmlns:a16="http://schemas.microsoft.com/office/drawing/2014/main" val="2101027061"/>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plnící a dobíjecí stanice</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6,4%</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1 308 111 689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421 246 302 Kč</a:t>
                      </a:r>
                    </a:p>
                  </a:txBody>
                  <a:tcPr marL="7620" marR="7620" marT="7620" marB="0" anchor="ctr"/>
                </a:tc>
                <a:extLst>
                  <a:ext uri="{0D108BD9-81ED-4DB2-BD59-A6C34878D82A}">
                    <a16:rowId xmlns:a16="http://schemas.microsoft.com/office/drawing/2014/main" val="1503655500"/>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telematika</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6,8%</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1 389 212 390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755 230 229 Kč</a:t>
                      </a:r>
                    </a:p>
                  </a:txBody>
                  <a:tcPr marL="7620" marR="7620" marT="7620" marB="0" anchor="ctr"/>
                </a:tc>
                <a:extLst>
                  <a:ext uri="{0D108BD9-81ED-4DB2-BD59-A6C34878D82A}">
                    <a16:rowId xmlns:a16="http://schemas.microsoft.com/office/drawing/2014/main" val="3664479827"/>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přestupní uzly HD</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15,2%</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3 089 747 048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1 684 078 078 Kč</a:t>
                      </a:r>
                    </a:p>
                  </a:txBody>
                  <a:tcPr marL="7620" marR="7620" marT="7620" marB="0" anchor="ctr"/>
                </a:tc>
                <a:extLst>
                  <a:ext uri="{0D108BD9-81ED-4DB2-BD59-A6C34878D82A}">
                    <a16:rowId xmlns:a16="http://schemas.microsoft.com/office/drawing/2014/main" val="3976502851"/>
                  </a:ext>
                </a:extLst>
              </a:tr>
              <a:tr h="174646">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bezpečnost</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13,8%</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2 806 297 777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966 448 184 Kč</a:t>
                      </a:r>
                    </a:p>
                  </a:txBody>
                  <a:tcPr marL="7620" marR="7620" marT="7620" marB="0" anchor="ctr"/>
                </a:tc>
                <a:extLst>
                  <a:ext uri="{0D108BD9-81ED-4DB2-BD59-A6C34878D82A}">
                    <a16:rowId xmlns:a16="http://schemas.microsoft.com/office/drawing/2014/main" val="3702481907"/>
                  </a:ext>
                </a:extLst>
              </a:tr>
            </a:tbl>
          </a:graphicData>
        </a:graphic>
      </p:graphicFrame>
    </p:spTree>
    <p:extLst>
      <p:ext uri="{BB962C8B-B14F-4D97-AF65-F5344CB8AC3E}">
        <p14:creationId xmlns:p14="http://schemas.microsoft.com/office/powerpoint/2010/main" val="881898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dirty="0">
                <a:solidFill>
                  <a:schemeClr val="bg1"/>
                </a:solidFill>
                <a:latin typeface="Arial" panose="020B0604020202020204" pitchFamily="34" charset="0"/>
                <a:cs typeface="Arial" panose="020B0604020202020204" pitchFamily="34" charset="0"/>
              </a:rPr>
              <a:t>IROP 2021 - 2027</a:t>
            </a:r>
            <a:endParaRPr lang="cs-CZ" dirty="0">
              <a:solidFill>
                <a:schemeClr val="bg1"/>
              </a:solidFill>
              <a:latin typeface="Arial" panose="020B0604020202020204" pitchFamily="34" charset="0"/>
              <a:cs typeface="Arial" panose="020B0604020202020204" pitchFamily="34" charset="0"/>
            </a:endParaRP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895350" y="4752975"/>
            <a:ext cx="6408504" cy="542925"/>
          </a:xfrm>
          <a:prstGeom prst="rect">
            <a:avLst/>
          </a:prstGeom>
        </p:spPr>
        <p:txBody>
          <a:bodyPr>
            <a:normAutofit fontScale="92500"/>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dirty="0">
                <a:solidFill>
                  <a:schemeClr val="bg1"/>
                </a:solidFill>
                <a:latin typeface="Arial" panose="020B0604020202020204" pitchFamily="34" charset="0"/>
                <a:cs typeface="Arial" panose="020B0604020202020204" pitchFamily="34" charset="0"/>
              </a:rPr>
              <a:t>Ing. Jakub Řezníček, ředitel ÚO IROP Královéhradeckého kraje  </a:t>
            </a:r>
          </a:p>
          <a:p>
            <a:endParaRPr lang="en-US" dirty="0"/>
          </a:p>
        </p:txBody>
      </p:sp>
    </p:spTree>
    <p:extLst>
      <p:ext uri="{BB962C8B-B14F-4D97-AF65-F5344CB8AC3E}">
        <p14:creationId xmlns:p14="http://schemas.microsoft.com/office/powerpoint/2010/main" val="41812157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566644" y="459680"/>
            <a:ext cx="6662956" cy="584775"/>
          </a:xfrm>
          <a:prstGeom prst="rect">
            <a:avLst/>
          </a:prstGeom>
          <a:noFill/>
        </p:spPr>
        <p:txBody>
          <a:bodyPr wrap="square">
            <a:spAutoFit/>
          </a:bodyPr>
          <a:lstStyle/>
          <a:p>
            <a:r>
              <a:rPr kumimoji="0" lang="cs-CZ" sz="3200" b="1" i="0" u="none" strike="noStrike" kern="0" cap="none" spc="0" normalizeH="0" baseline="0" noProof="0" dirty="0">
                <a:ln>
                  <a:noFill/>
                </a:ln>
                <a:solidFill>
                  <a:schemeClr val="bg1"/>
                </a:solidFill>
                <a:effectLst/>
                <a:uLnTx/>
                <a:uFillTx/>
                <a:latin typeface="Arial"/>
                <a:ea typeface="+mn-ea"/>
                <a:cs typeface="Arial"/>
                <a:sym typeface="Arial"/>
              </a:rPr>
              <a:t>Harmonogram přípravy IROP</a:t>
            </a:r>
            <a:endParaRPr lang="cs-CZ" dirty="0">
              <a:solidFill>
                <a:schemeClr val="bg1"/>
              </a:solidFill>
            </a:endParaRPr>
          </a:p>
        </p:txBody>
      </p:sp>
      <p:graphicFrame>
        <p:nvGraphicFramePr>
          <p:cNvPr id="3" name="Tabulka 2">
            <a:extLst>
              <a:ext uri="{FF2B5EF4-FFF2-40B4-BE49-F238E27FC236}">
                <a16:creationId xmlns:a16="http://schemas.microsoft.com/office/drawing/2014/main" id="{D073EA09-6E98-4422-AD92-2240BC159512}"/>
              </a:ext>
            </a:extLst>
          </p:cNvPr>
          <p:cNvGraphicFramePr>
            <a:graphicFrameLocks noGrp="1"/>
          </p:cNvGraphicFramePr>
          <p:nvPr/>
        </p:nvGraphicFramePr>
        <p:xfrm>
          <a:off x="842588" y="1170290"/>
          <a:ext cx="7269566" cy="4924831"/>
        </p:xfrm>
        <a:graphic>
          <a:graphicData uri="http://schemas.openxmlformats.org/drawingml/2006/table">
            <a:tbl>
              <a:tblPr firstRow="1" firstCol="1" bandRow="1">
                <a:tableStyleId>{FABFCF23-3B69-468F-B69F-88F6DE6A72F2}</a:tableStyleId>
              </a:tblPr>
              <a:tblGrid>
                <a:gridCol w="3464990">
                  <a:extLst>
                    <a:ext uri="{9D8B030D-6E8A-4147-A177-3AD203B41FA5}">
                      <a16:colId xmlns:a16="http://schemas.microsoft.com/office/drawing/2014/main" val="3516168902"/>
                    </a:ext>
                  </a:extLst>
                </a:gridCol>
                <a:gridCol w="1788486">
                  <a:extLst>
                    <a:ext uri="{9D8B030D-6E8A-4147-A177-3AD203B41FA5}">
                      <a16:colId xmlns:a16="http://schemas.microsoft.com/office/drawing/2014/main" val="36766155"/>
                    </a:ext>
                  </a:extLst>
                </a:gridCol>
                <a:gridCol w="2016090">
                  <a:extLst>
                    <a:ext uri="{9D8B030D-6E8A-4147-A177-3AD203B41FA5}">
                      <a16:colId xmlns:a16="http://schemas.microsoft.com/office/drawing/2014/main" val="2959381974"/>
                    </a:ext>
                  </a:extLst>
                </a:gridCol>
              </a:tblGrid>
              <a:tr h="576116">
                <a:tc>
                  <a:txBody>
                    <a:bodyPr/>
                    <a:lstStyle/>
                    <a:p>
                      <a:pPr algn="ctr">
                        <a:lnSpc>
                          <a:spcPct val="100000"/>
                        </a:lnSpc>
                        <a:spcAft>
                          <a:spcPts val="0"/>
                        </a:spcAft>
                      </a:pPr>
                      <a:r>
                        <a:rPr lang="cs-CZ" sz="1600" b="1" dirty="0">
                          <a:effectLst/>
                          <a:latin typeface="Arial" panose="020B0604020202020204" pitchFamily="34" charset="0"/>
                          <a:cs typeface="Arial" panose="020B0604020202020204" pitchFamily="34" charset="0"/>
                        </a:rPr>
                        <a:t>Úkol</a:t>
                      </a:r>
                      <a:endParaRPr lang="cs-CZ"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algn="ctr">
                        <a:lnSpc>
                          <a:spcPct val="100000"/>
                        </a:lnSpc>
                        <a:spcAft>
                          <a:spcPts val="0"/>
                        </a:spcAft>
                      </a:pPr>
                      <a:r>
                        <a:rPr lang="cs-CZ" sz="1600" b="1" dirty="0">
                          <a:effectLst/>
                          <a:latin typeface="Arial" panose="020B0604020202020204" pitchFamily="34" charset="0"/>
                          <a:cs typeface="Arial" panose="020B0604020202020204" pitchFamily="34" charset="0"/>
                        </a:rPr>
                        <a:t>Termín</a:t>
                      </a:r>
                      <a:endParaRPr lang="cs-CZ"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gn="ctr">
                        <a:lnSpc>
                          <a:spcPct val="100000"/>
                        </a:lnSpc>
                        <a:spcAft>
                          <a:spcPts val="0"/>
                        </a:spcAft>
                      </a:pPr>
                      <a:r>
                        <a:rPr lang="cs-CZ" sz="1600" b="1" dirty="0">
                          <a:effectLst/>
                          <a:latin typeface="Arial" panose="020B0604020202020204" pitchFamily="34" charset="0"/>
                          <a:cs typeface="Arial" panose="020B0604020202020204" pitchFamily="34" charset="0"/>
                        </a:rPr>
                        <a:t>Garant</a:t>
                      </a:r>
                      <a:endParaRPr lang="cs-CZ"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758355515"/>
                  </a:ext>
                </a:extLst>
              </a:tr>
              <a:tr h="458166">
                <a:tc>
                  <a:txBody>
                    <a:bodyPr/>
                    <a:lstStyle/>
                    <a:p>
                      <a:pPr>
                        <a:lnSpc>
                          <a:spcPct val="107000"/>
                        </a:lnSpc>
                        <a:spcAft>
                          <a:spcPts val="0"/>
                        </a:spcAft>
                      </a:pPr>
                      <a:r>
                        <a:rPr lang="cs-CZ" sz="1600" b="1"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Vydání SEA hodnocení </a:t>
                      </a:r>
                      <a:endPar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25. 10. 2021 </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MŽP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3546126695"/>
                  </a:ext>
                </a:extLst>
              </a:tr>
              <a:tr h="450011">
                <a:tc>
                  <a:txBody>
                    <a:bodyPr/>
                    <a:lstStyle/>
                    <a:p>
                      <a:pPr>
                        <a:lnSpc>
                          <a:spcPct val="107000"/>
                        </a:lnSpc>
                        <a:spcAft>
                          <a:spcPts val="0"/>
                        </a:spcAft>
                      </a:pPr>
                      <a:r>
                        <a:rPr lang="cs-CZ" sz="1600" b="1"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Schválení PD IROP vládou </a:t>
                      </a:r>
                      <a:endPar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5. 11. 2021 </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Vláda/ŘO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40615432"/>
                  </a:ext>
                </a:extLst>
              </a:tr>
              <a:tr h="426822">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0. jednání Monitorovacího výboru IROP </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17. 12. 2021</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ŘO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379795165"/>
                  </a:ext>
                </a:extLst>
              </a:tr>
              <a:tr h="480890">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Oficiální odeslání PD IROP na EK  - </a:t>
                      </a:r>
                    </a:p>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začátek formálního vyjednávání s EK</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19. 1. 2022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ŘO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94929886"/>
                  </a:ext>
                </a:extLst>
              </a:tr>
              <a:tr h="480843">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Oficiální připomínky EK k PD IROP</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únor-duben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EK</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272200677"/>
                  </a:ext>
                </a:extLst>
              </a:tr>
              <a:tr h="469286">
                <a:tc>
                  <a:txBody>
                    <a:bodyPr/>
                    <a:lstStyle/>
                    <a:p>
                      <a:pPr>
                        <a:lnSpc>
                          <a:spcPct val="107000"/>
                        </a:lnSpc>
                        <a:spcAft>
                          <a:spcPts val="0"/>
                        </a:spcAft>
                      </a:pPr>
                      <a:r>
                        <a:rPr lang="cs-CZ" sz="1600" b="1"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Rozhodnutí EK o schválení PD IROP</a:t>
                      </a:r>
                      <a:endPar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květen/červen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EK</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0008"/>
                  </a:ext>
                </a:extLst>
              </a:tr>
              <a:tr h="480890">
                <a:tc>
                  <a:txBody>
                    <a:bodyPr/>
                    <a:lstStyle/>
                    <a:p>
                      <a:pPr marL="0" indent="0">
                        <a:lnSpc>
                          <a:spcPct val="107000"/>
                        </a:lnSpc>
                        <a:spcAft>
                          <a:spcPts val="0"/>
                        </a:spcAft>
                        <a:buNone/>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 jednání MV IROP 2021-2027 </a:t>
                      </a:r>
                    </a:p>
                    <a:p>
                      <a:pPr marL="0" indent="0">
                        <a:lnSpc>
                          <a:spcPct val="107000"/>
                        </a:lnSpc>
                        <a:spcAft>
                          <a:spcPts val="0"/>
                        </a:spcAft>
                        <a:buNone/>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(schválení kritérií)</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květen/červen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MV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0009"/>
                  </a:ext>
                </a:extLst>
              </a:tr>
              <a:tr h="468851">
                <a:tc>
                  <a:txBody>
                    <a:bodyPr/>
                    <a:lstStyle/>
                    <a:p>
                      <a:pPr marL="0" algn="l" defTabSz="914400" rtl="0" eaLnBrk="1" fontAlgn="b" latinLnBrk="0" hangingPunct="1">
                        <a:lnSpc>
                          <a:spcPct val="107000"/>
                        </a:lnSpc>
                        <a:spcAft>
                          <a:spcPts val="0"/>
                        </a:spcAft>
                      </a:pPr>
                      <a:r>
                        <a:rPr lang="cs-CZ" sz="16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PRVNÍ VÝZVY IROP PRO IND PROJEKTY</a:t>
                      </a: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marL="0" marR="0" algn="l" defTabSz="914400" rtl="0" eaLnBrk="1" fontAlgn="b" latinLnBrk="0" hangingPunct="1">
                        <a:lnSpc>
                          <a:spcPct val="107000"/>
                        </a:lnSpc>
                        <a:spcBef>
                          <a:spcPts val="0"/>
                        </a:spcBef>
                        <a:spcAft>
                          <a:spcPts val="0"/>
                        </a:spcAft>
                        <a:buClr>
                          <a:srgbClr val="000000"/>
                        </a:buClr>
                        <a:buFont typeface="Arial"/>
                      </a:pPr>
                      <a:r>
                        <a:rPr lang="cs-CZ" sz="1600" b="1" i="0" u="none" strike="noStrike" kern="1200" cap="none" dirty="0">
                          <a:solidFill>
                            <a:schemeClr val="tx2">
                              <a:lumMod val="50000"/>
                            </a:schemeClr>
                          </a:solidFill>
                          <a:effectLst/>
                          <a:latin typeface="Arial" panose="020B0604020202020204" pitchFamily="34" charset="0"/>
                          <a:ea typeface="+mn-ea"/>
                          <a:cs typeface="Arial" panose="020B0604020202020204" pitchFamily="34" charset="0"/>
                          <a:sym typeface="Arial"/>
                        </a:rPr>
                        <a:t>2. čtvrtletí 2022</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marL="0" algn="l" defTabSz="914400" rtl="0" eaLnBrk="1" fontAlgn="b" latinLnBrk="0" hangingPunct="1">
                        <a:lnSpc>
                          <a:spcPct val="107000"/>
                        </a:lnSpc>
                        <a:spcAft>
                          <a:spcPts val="0"/>
                        </a:spcAft>
                      </a:pPr>
                      <a:r>
                        <a:rPr lang="cs-CZ" sz="16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ŘO IROP</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4043998655"/>
                  </a:ext>
                </a:extLst>
              </a:tr>
              <a:tr h="468851">
                <a:tc>
                  <a:txBody>
                    <a:bodyPr/>
                    <a:lstStyle/>
                    <a:p>
                      <a:pPr marL="0" algn="l" defTabSz="914400" rtl="0" eaLnBrk="1" fontAlgn="b" latinLnBrk="0" hangingPunct="1">
                        <a:lnSpc>
                          <a:spcPct val="107000"/>
                        </a:lnSpc>
                        <a:spcAft>
                          <a:spcPts val="0"/>
                        </a:spcAft>
                      </a:pPr>
                      <a:r>
                        <a:rPr lang="cs-CZ" sz="1600" b="1" i="0" u="none" strike="noStrike" kern="1200" dirty="0">
                          <a:solidFill>
                            <a:schemeClr val="tx2">
                              <a:lumMod val="50000"/>
                            </a:schemeClr>
                          </a:solidFill>
                          <a:effectLst/>
                          <a:latin typeface="+mn-lt"/>
                          <a:ea typeface="+mn-ea"/>
                          <a:cs typeface="Arial" panose="020B0604020202020204" pitchFamily="34" charset="0"/>
                        </a:rPr>
                        <a:t>PRVNÍ VÝZVY IROP PRO IN PROJEKTY</a:t>
                      </a: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marL="0" marR="0" algn="l" defTabSz="914400" rtl="0" eaLnBrk="1" fontAlgn="b" latinLnBrk="0" hangingPunct="1">
                        <a:lnSpc>
                          <a:spcPct val="107000"/>
                        </a:lnSpc>
                        <a:spcBef>
                          <a:spcPts val="0"/>
                        </a:spcBef>
                        <a:spcAft>
                          <a:spcPts val="0"/>
                        </a:spcAft>
                        <a:buClr>
                          <a:srgbClr val="000000"/>
                        </a:buClr>
                        <a:buFont typeface="Arial"/>
                      </a:pPr>
                      <a:r>
                        <a:rPr lang="cs-CZ" sz="1600" b="1" i="0" u="none" strike="noStrike" kern="1200" cap="none" dirty="0">
                          <a:solidFill>
                            <a:schemeClr val="tx2">
                              <a:lumMod val="50000"/>
                            </a:schemeClr>
                          </a:solidFill>
                          <a:effectLst/>
                          <a:latin typeface="+mn-lt"/>
                          <a:ea typeface="+mn-ea"/>
                          <a:cs typeface="Arial" panose="020B0604020202020204" pitchFamily="34" charset="0"/>
                          <a:sym typeface="Arial"/>
                        </a:rPr>
                        <a:t>2. polovina 2022</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marL="0" algn="l" defTabSz="914400" rtl="0" eaLnBrk="1" fontAlgn="b" latinLnBrk="0" hangingPunct="1">
                        <a:lnSpc>
                          <a:spcPct val="107000"/>
                        </a:lnSpc>
                        <a:spcAft>
                          <a:spcPts val="0"/>
                        </a:spcAft>
                      </a:pPr>
                      <a:r>
                        <a:rPr lang="cs-CZ" sz="1600" b="1" i="0" u="none" strike="noStrike" kern="1200" dirty="0">
                          <a:solidFill>
                            <a:schemeClr val="tx2">
                              <a:lumMod val="50000"/>
                            </a:schemeClr>
                          </a:solidFill>
                          <a:effectLst/>
                          <a:latin typeface="+mn-lt"/>
                          <a:ea typeface="+mn-ea"/>
                          <a:cs typeface="Arial" panose="020B0604020202020204" pitchFamily="34" charset="0"/>
                        </a:rPr>
                        <a:t>ŘO IROP</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591581146"/>
                  </a:ext>
                </a:extLst>
              </a:tr>
            </a:tbl>
          </a:graphicData>
        </a:graphic>
      </p:graphicFrame>
    </p:spTree>
    <p:extLst>
      <p:ext uri="{BB962C8B-B14F-4D97-AF65-F5344CB8AC3E}">
        <p14:creationId xmlns:p14="http://schemas.microsoft.com/office/powerpoint/2010/main" val="40078464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1BA5000-5ED9-413F-ACAA-C43A61DB806D}"/>
              </a:ext>
            </a:extLst>
          </p:cNvPr>
          <p:cNvSpPr>
            <a:spLocks noGrp="1"/>
          </p:cNvSpPr>
          <p:nvPr>
            <p:ph type="sldNum" sz="quarter" idx="12"/>
          </p:nvPr>
        </p:nvSpPr>
        <p:spPr/>
        <p:txBody>
          <a:bodyPr/>
          <a:lstStyle/>
          <a:p>
            <a:fld id="{4000C4B2-41BC-D741-8B94-B76DB6967C01}" type="slidenum">
              <a:rPr lang="en-US" smtClean="0"/>
              <a:pPr/>
              <a:t>31</a:t>
            </a:fld>
            <a:endParaRPr lang="en-US" dirty="0"/>
          </a:p>
        </p:txBody>
      </p:sp>
      <p:pic>
        <p:nvPicPr>
          <p:cNvPr id="3" name="Obrázek 2">
            <a:extLst>
              <a:ext uri="{FF2B5EF4-FFF2-40B4-BE49-F238E27FC236}">
                <a16:creationId xmlns:a16="http://schemas.microsoft.com/office/drawing/2014/main" id="{E8645BC2-C113-47AD-9DDD-AA8DBB32A004}"/>
              </a:ext>
            </a:extLst>
          </p:cNvPr>
          <p:cNvPicPr>
            <a:picLocks noChangeAspect="1"/>
          </p:cNvPicPr>
          <p:nvPr/>
        </p:nvPicPr>
        <p:blipFill>
          <a:blip r:embed="rId2"/>
          <a:srcRect l="5556" r="5556"/>
          <a:stretch/>
        </p:blipFill>
        <p:spPr>
          <a:xfrm>
            <a:off x="12009" y="18000"/>
            <a:ext cx="9119981" cy="6840000"/>
          </a:xfrm>
          <a:prstGeom prst="rect">
            <a:avLst/>
          </a:prstGeom>
        </p:spPr>
      </p:pic>
      <p:sp>
        <p:nvSpPr>
          <p:cNvPr id="5" name="Nadpis 1">
            <a:extLst>
              <a:ext uri="{FF2B5EF4-FFF2-40B4-BE49-F238E27FC236}">
                <a16:creationId xmlns:a16="http://schemas.microsoft.com/office/drawing/2014/main" id="{6245E9D1-5D57-4993-A82C-4EFA4400BBB2}"/>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1.1 </a:t>
            </a:r>
            <a:br>
              <a:rPr lang="cs-CZ" sz="2400" dirty="0">
                <a:solidFill>
                  <a:schemeClr val="bg1"/>
                </a:solidFill>
              </a:rPr>
            </a:br>
            <a:r>
              <a:rPr lang="cs-CZ" sz="2400" dirty="0">
                <a:solidFill>
                  <a:schemeClr val="bg1"/>
                </a:solidFill>
              </a:rPr>
              <a:t>eGovernment a kybernetická bezpečnost</a:t>
            </a:r>
            <a:endParaRPr lang="en-US" sz="2400" dirty="0">
              <a:solidFill>
                <a:schemeClr val="bg1"/>
              </a:solidFill>
            </a:endParaRPr>
          </a:p>
        </p:txBody>
      </p:sp>
    </p:spTree>
    <p:extLst>
      <p:ext uri="{BB962C8B-B14F-4D97-AF65-F5344CB8AC3E}">
        <p14:creationId xmlns:p14="http://schemas.microsoft.com/office/powerpoint/2010/main" val="5239973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569660"/>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Specifický cíl 1.1 </a:t>
            </a:r>
            <a:br>
              <a:rPr lang="cs-CZ" sz="3200" b="1" kern="0" dirty="0">
                <a:solidFill>
                  <a:schemeClr val="bg1"/>
                </a:solidFill>
                <a:cs typeface="Arial" panose="020B0604020202020204" pitchFamily="34" charset="0"/>
                <a:sym typeface="Arial"/>
              </a:rPr>
            </a:br>
            <a:r>
              <a:rPr lang="cs-CZ" sz="3200" b="1" kern="0" dirty="0">
                <a:solidFill>
                  <a:schemeClr val="bg1"/>
                </a:solidFill>
                <a:cs typeface="Arial" panose="020B0604020202020204" pitchFamily="34" charset="0"/>
                <a:sym typeface="Arial"/>
              </a:rPr>
              <a:t>eGovernment a kybernetická bezpečnost </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2086967"/>
            <a:ext cx="8012179" cy="3739998"/>
          </a:xfrm>
          <a:prstGeom prst="rect">
            <a:avLst/>
          </a:prstGeom>
          <a:noFill/>
        </p:spPr>
        <p:txBody>
          <a:bodyPr wrap="square">
            <a:spAutoFit/>
          </a:bodyPr>
          <a:lstStyle/>
          <a:p>
            <a:pPr marL="285750" lvl="0" indent="-285750">
              <a:lnSpc>
                <a:spcPct val="150000"/>
              </a:lnSpc>
              <a:buFont typeface="Arial" panose="020B0604020202020204" pitchFamily="34" charset="0"/>
              <a:buChar char="•"/>
            </a:pPr>
            <a:r>
              <a:rPr lang="cs-CZ" sz="1600" b="1" dirty="0">
                <a:solidFill>
                  <a:schemeClr val="bg1"/>
                </a:solidFill>
              </a:rPr>
              <a:t>Elektronizace vybraných služeb veřejné správy (např. </a:t>
            </a:r>
            <a:r>
              <a:rPr lang="cs-CZ" sz="1600" b="1" dirty="0" err="1">
                <a:solidFill>
                  <a:schemeClr val="bg1"/>
                </a:solidFill>
              </a:rPr>
              <a:t>eHealth</a:t>
            </a:r>
            <a:r>
              <a:rPr lang="cs-CZ" sz="1600" b="1" dirty="0">
                <a:solidFill>
                  <a:schemeClr val="bg1"/>
                </a:solidFill>
              </a:rPr>
              <a:t>, </a:t>
            </a:r>
            <a:r>
              <a:rPr lang="cs-CZ" sz="1600" b="1" dirty="0" err="1">
                <a:solidFill>
                  <a:schemeClr val="bg1"/>
                </a:solidFill>
              </a:rPr>
              <a:t>eJustice</a:t>
            </a:r>
            <a:r>
              <a:rPr lang="cs-CZ" sz="1600" b="1" dirty="0">
                <a:solidFill>
                  <a:schemeClr val="bg1"/>
                </a:solidFill>
              </a:rPr>
              <a:t>…)</a:t>
            </a:r>
          </a:p>
          <a:p>
            <a:pPr marL="0" indent="0" algn="just">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Digitalizace stavebního řízení – kompletní elektronické podání a 	řízení, standardizované formáty projektových dokumentací, jednotné 	podklady, 	přístup k detailům jednotlivých řízení</a:t>
            </a:r>
          </a:p>
          <a:p>
            <a:pPr marL="285750" indent="-285750">
              <a:lnSpc>
                <a:spcPct val="150000"/>
              </a:lnSpc>
              <a:buFont typeface="Arial" panose="020B0604020202020204" pitchFamily="34" charset="0"/>
              <a:buChar char="•"/>
            </a:pPr>
            <a:r>
              <a:rPr lang="cs-CZ" sz="1600" b="1" dirty="0">
                <a:solidFill>
                  <a:schemeClr val="bg1"/>
                </a:solidFill>
              </a:rPr>
              <a:t>Elektronická identita</a:t>
            </a:r>
          </a:p>
          <a:p>
            <a:pPr marL="0" indent="0" algn="just">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Rozvoj a aplikace elektronické identity občanů a firem pro použití v 	elektronických službách veřejné správy</a:t>
            </a:r>
          </a:p>
          <a:p>
            <a:pPr marL="285750" indent="-285750">
              <a:lnSpc>
                <a:spcPct val="150000"/>
              </a:lnSpc>
              <a:buFont typeface="Arial" panose="020B0604020202020204" pitchFamily="34" charset="0"/>
              <a:buChar char="•"/>
            </a:pPr>
            <a:r>
              <a:rPr lang="cs-CZ" sz="1600" b="1" dirty="0">
                <a:solidFill>
                  <a:schemeClr val="bg1"/>
                </a:solidFill>
              </a:rPr>
              <a:t>Rozšíření propojeného datového fondu</a:t>
            </a:r>
          </a:p>
          <a:p>
            <a:pPr marL="0" indent="0" algn="just">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Pořízení prostorových dat a dalších datových fondů agendových 	informačních systémů</a:t>
            </a:r>
          </a:p>
        </p:txBody>
      </p:sp>
    </p:spTree>
    <p:extLst>
      <p:ext uri="{BB962C8B-B14F-4D97-AF65-F5344CB8AC3E}">
        <p14:creationId xmlns:p14="http://schemas.microsoft.com/office/powerpoint/2010/main" val="6455554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569660"/>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Specifický cíl 1.1 </a:t>
            </a:r>
            <a:br>
              <a:rPr lang="cs-CZ" sz="3200" b="1" kern="0" dirty="0">
                <a:solidFill>
                  <a:schemeClr val="bg1"/>
                </a:solidFill>
                <a:cs typeface="Arial" panose="020B0604020202020204" pitchFamily="34" charset="0"/>
                <a:sym typeface="Arial"/>
              </a:rPr>
            </a:br>
            <a:r>
              <a:rPr lang="cs-CZ" sz="3200" b="1" kern="0" dirty="0">
                <a:solidFill>
                  <a:schemeClr val="bg1"/>
                </a:solidFill>
                <a:cs typeface="Arial" panose="020B0604020202020204" pitchFamily="34" charset="0"/>
                <a:sym typeface="Arial"/>
              </a:rPr>
              <a:t>eGovernment a kybernetická bezpečnost </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93496" y="2086967"/>
            <a:ext cx="8012179" cy="3739998"/>
          </a:xfrm>
          <a:prstGeom prst="rect">
            <a:avLst/>
          </a:prstGeom>
          <a:noFill/>
        </p:spPr>
        <p:txBody>
          <a:bodyPr wrap="square">
            <a:spAutoFit/>
          </a:bodyPr>
          <a:lstStyle/>
          <a:p>
            <a:pPr marL="0" lvl="0" indent="0">
              <a:lnSpc>
                <a:spcPct val="150000"/>
              </a:lnSpc>
              <a:buNone/>
            </a:pPr>
            <a:r>
              <a:rPr lang="cs-CZ" sz="1600" b="1" dirty="0">
                <a:solidFill>
                  <a:schemeClr val="bg1"/>
                </a:solidFill>
              </a:rPr>
              <a:t>eGovernment cloud</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Vybudování státního datového centra; služby na úrovni SW platforem 	(databáze, webové servery – např. jednotný web pro všechny obce); služby na 	úrovni aplikací (např. jednotný email pro celý stát gov.cz) </a:t>
            </a:r>
          </a:p>
          <a:p>
            <a:pPr marL="0" indent="0">
              <a:lnSpc>
                <a:spcPct val="150000"/>
              </a:lnSpc>
              <a:buNone/>
            </a:pPr>
            <a:r>
              <a:rPr lang="cs-CZ" sz="1600" b="1" dirty="0">
                <a:solidFill>
                  <a:schemeClr val="bg1"/>
                </a:solidFill>
              </a:rPr>
              <a:t>Automatizace zpracování digitálních dat </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Automatické pořizování snímků aut překračujících rychlost v obci a 	automatické rozesílání pokut bez účasti úředníka</a:t>
            </a:r>
          </a:p>
          <a:p>
            <a:pPr marL="0" indent="0">
              <a:lnSpc>
                <a:spcPct val="150000"/>
              </a:lnSpc>
              <a:buNone/>
            </a:pPr>
            <a:r>
              <a:rPr lang="cs-CZ" sz="1600" b="1" dirty="0">
                <a:solidFill>
                  <a:schemeClr val="bg1"/>
                </a:solidFill>
              </a:rPr>
              <a:t>Portály obcí a krajů</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Portál obce umožňující občanovi vést si svůj profil občana obce, 	veškerá podání vůči obci na jednom místě, provázanost s Portálem občana</a:t>
            </a:r>
          </a:p>
        </p:txBody>
      </p:sp>
      <p:pic>
        <p:nvPicPr>
          <p:cNvPr id="4" name="Grafický objekt 3" descr="Sociální síť">
            <a:extLst>
              <a:ext uri="{FF2B5EF4-FFF2-40B4-BE49-F238E27FC236}">
                <a16:creationId xmlns:a16="http://schemas.microsoft.com/office/drawing/2014/main" id="{69B48B18-8B4D-476B-A0D8-FAB4C3A72D6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1236" y="2058322"/>
            <a:ext cx="527259" cy="527259"/>
          </a:xfrm>
          <a:prstGeom prst="rect">
            <a:avLst/>
          </a:prstGeom>
        </p:spPr>
      </p:pic>
      <p:pic>
        <p:nvPicPr>
          <p:cNvPr id="6" name="Grafický objekt 5" descr="Robot">
            <a:extLst>
              <a:ext uri="{FF2B5EF4-FFF2-40B4-BE49-F238E27FC236}">
                <a16:creationId xmlns:a16="http://schemas.microsoft.com/office/drawing/2014/main" id="{7ECE85E7-6B3C-4AD0-9551-75D735A204A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1235" y="3525410"/>
            <a:ext cx="527259" cy="527259"/>
          </a:xfrm>
          <a:prstGeom prst="rect">
            <a:avLst/>
          </a:prstGeom>
        </p:spPr>
      </p:pic>
      <p:pic>
        <p:nvPicPr>
          <p:cNvPr id="8" name="Grafický objekt 7" descr="Internet">
            <a:extLst>
              <a:ext uri="{FF2B5EF4-FFF2-40B4-BE49-F238E27FC236}">
                <a16:creationId xmlns:a16="http://schemas.microsoft.com/office/drawing/2014/main" id="{99EF753D-D258-4C13-A066-E47C0B90CC1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3357" y="4623317"/>
            <a:ext cx="463013" cy="494093"/>
          </a:xfrm>
          <a:prstGeom prst="rect">
            <a:avLst/>
          </a:prstGeom>
        </p:spPr>
      </p:pic>
    </p:spTree>
    <p:extLst>
      <p:ext uri="{BB962C8B-B14F-4D97-AF65-F5344CB8AC3E}">
        <p14:creationId xmlns:p14="http://schemas.microsoft.com/office/powerpoint/2010/main" val="25381431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569660"/>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Specifický cíl 1.1 </a:t>
            </a:r>
            <a:br>
              <a:rPr lang="cs-CZ" sz="3200" b="1" kern="0" dirty="0">
                <a:solidFill>
                  <a:schemeClr val="bg1"/>
                </a:solidFill>
                <a:cs typeface="Arial" panose="020B0604020202020204" pitchFamily="34" charset="0"/>
                <a:sym typeface="Arial"/>
              </a:rPr>
            </a:br>
            <a:r>
              <a:rPr lang="cs-CZ" sz="3200" b="1" kern="0" dirty="0">
                <a:solidFill>
                  <a:schemeClr val="bg1"/>
                </a:solidFill>
                <a:cs typeface="Arial" panose="020B0604020202020204" pitchFamily="34" charset="0"/>
                <a:sym typeface="Arial"/>
              </a:rPr>
              <a:t>eGovernment a kybernetická bezpečnost </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960138" y="2086967"/>
            <a:ext cx="8012179" cy="3001334"/>
          </a:xfrm>
          <a:prstGeom prst="rect">
            <a:avLst/>
          </a:prstGeom>
          <a:noFill/>
        </p:spPr>
        <p:txBody>
          <a:bodyPr wrap="square">
            <a:spAutoFit/>
          </a:bodyPr>
          <a:lstStyle/>
          <a:p>
            <a:pPr marL="0" lvl="0" indent="0">
              <a:lnSpc>
                <a:spcPct val="150000"/>
              </a:lnSpc>
              <a:buNone/>
            </a:pPr>
            <a:r>
              <a:rPr lang="cs-CZ" sz="1600" b="1" dirty="0">
                <a:solidFill>
                  <a:schemeClr val="bg1"/>
                </a:solidFill>
              </a:rPr>
              <a:t>Metropolitní, krajské a další neveřejné sítě veřejné správy</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Rozvoj neveřejných optických sítí – propojení veřejných institucí 	(např. úřadů, nemocnic a škol) </a:t>
            </a:r>
          </a:p>
          <a:p>
            <a:pPr marL="0" indent="0">
              <a:lnSpc>
                <a:spcPct val="150000"/>
              </a:lnSpc>
              <a:buNone/>
            </a:pPr>
            <a:endParaRPr lang="cs-CZ" sz="1600" dirty="0">
              <a:solidFill>
                <a:schemeClr val="bg1"/>
              </a:solidFill>
            </a:endParaRPr>
          </a:p>
          <a:p>
            <a:pPr marL="0" indent="0">
              <a:lnSpc>
                <a:spcPct val="150000"/>
              </a:lnSpc>
              <a:buNone/>
            </a:pPr>
            <a:r>
              <a:rPr lang="cs-CZ" sz="1600" b="1" dirty="0">
                <a:solidFill>
                  <a:schemeClr val="bg1"/>
                </a:solidFill>
              </a:rPr>
              <a:t>Kybernetická bezpečnost</a:t>
            </a:r>
          </a:p>
          <a:p>
            <a:pPr marL="457200" lvl="1" indent="0">
              <a:lnSpc>
                <a:spcPct val="150000"/>
              </a:lnSpc>
              <a:buNone/>
            </a:pPr>
            <a:r>
              <a:rPr lang="cs-CZ" sz="1600" u="sng" dirty="0">
                <a:solidFill>
                  <a:schemeClr val="bg1"/>
                </a:solidFill>
              </a:rPr>
              <a:t>Příklad:</a:t>
            </a:r>
            <a:r>
              <a:rPr lang="cs-CZ" sz="1600" dirty="0">
                <a:solidFill>
                  <a:schemeClr val="bg1"/>
                </a:solidFill>
              </a:rPr>
              <a:t> Komplexní zabezpečení nemocnice - fyzická ochrana serverů; 	antivirus; systém pro sledování síťového provozu; filtrování komunikace 	zvenčí či zevnitř; ověřování identity uživatelů; šifrovací prostředky</a:t>
            </a:r>
          </a:p>
        </p:txBody>
      </p:sp>
      <p:pic>
        <p:nvPicPr>
          <p:cNvPr id="9" name="Grafický objekt 8" descr="Monitor">
            <a:extLst>
              <a:ext uri="{FF2B5EF4-FFF2-40B4-BE49-F238E27FC236}">
                <a16:creationId xmlns:a16="http://schemas.microsoft.com/office/drawing/2014/main" id="{969F4F86-D49E-47DB-AB9E-F1CD246EA6E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6228" y="2128906"/>
            <a:ext cx="476476" cy="476476"/>
          </a:xfrm>
          <a:prstGeom prst="rect">
            <a:avLst/>
          </a:prstGeom>
        </p:spPr>
      </p:pic>
      <p:pic>
        <p:nvPicPr>
          <p:cNvPr id="10" name="Grafický objekt 9" descr="Zámek">
            <a:extLst>
              <a:ext uri="{FF2B5EF4-FFF2-40B4-BE49-F238E27FC236}">
                <a16:creationId xmlns:a16="http://schemas.microsoft.com/office/drawing/2014/main" id="{1E9471BB-B032-4136-B12D-B965E1255D2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6228" y="3512303"/>
            <a:ext cx="502783" cy="502783"/>
          </a:xfrm>
          <a:prstGeom prst="rect">
            <a:avLst/>
          </a:prstGeom>
        </p:spPr>
      </p:pic>
    </p:spTree>
    <p:extLst>
      <p:ext uri="{BB962C8B-B14F-4D97-AF65-F5344CB8AC3E}">
        <p14:creationId xmlns:p14="http://schemas.microsoft.com/office/powerpoint/2010/main" val="38121682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938992"/>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Specifický cíl 1.1 </a:t>
            </a:r>
            <a:br>
              <a:rPr lang="cs-CZ" sz="3200" b="1" kern="0" dirty="0">
                <a:solidFill>
                  <a:schemeClr val="bg1"/>
                </a:solidFill>
                <a:cs typeface="Arial" panose="020B0604020202020204" pitchFamily="34" charset="0"/>
                <a:sym typeface="Arial"/>
              </a:rPr>
            </a:br>
            <a:r>
              <a:rPr lang="cs-CZ" sz="3200" b="1" kern="0" dirty="0">
                <a:solidFill>
                  <a:schemeClr val="bg1"/>
                </a:solidFill>
                <a:cs typeface="Arial" panose="020B0604020202020204" pitchFamily="34" charset="0"/>
                <a:sym typeface="Arial"/>
              </a:rPr>
              <a:t>eGovernment a kybernetická bezpečnost</a:t>
            </a:r>
          </a:p>
          <a:p>
            <a:pPr algn="ctr" defTabSz="914400">
              <a:buClr>
                <a:srgbClr val="000000"/>
              </a:buClr>
              <a:buFont typeface="Arial"/>
              <a:buNone/>
            </a:pPr>
            <a:r>
              <a:rPr lang="cs-CZ" sz="2000" kern="0" dirty="0">
                <a:solidFill>
                  <a:schemeClr val="bg1"/>
                </a:solidFill>
                <a:cs typeface="Arial" panose="020B0604020202020204" pitchFamily="34" charset="0"/>
                <a:sym typeface="Arial"/>
              </a:rPr>
              <a:t>Klíčové parametry </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2313469"/>
            <a:ext cx="8012179" cy="1893339"/>
          </a:xfrm>
          <a:prstGeom prst="rect">
            <a:avLst/>
          </a:prstGeom>
          <a:noFill/>
        </p:spPr>
        <p:txBody>
          <a:bodyPr wrap="square">
            <a:spAutoFit/>
          </a:bodyPr>
          <a:lstStyle/>
          <a:p>
            <a:pPr marL="285750" lvl="0" indent="-285750">
              <a:lnSpc>
                <a:spcPct val="150000"/>
              </a:lnSpc>
              <a:buFont typeface="Arial" panose="020B0604020202020204" pitchFamily="34" charset="0"/>
              <a:buChar char="•"/>
            </a:pPr>
            <a:r>
              <a:rPr lang="cs-CZ" sz="1600" dirty="0">
                <a:solidFill>
                  <a:schemeClr val="bg1"/>
                </a:solidFill>
              </a:rPr>
              <a:t>Souhlasné stanovisko hlavního architekta eGovernmentu</a:t>
            </a:r>
          </a:p>
          <a:p>
            <a:pPr marL="285750" lvl="0" indent="-285750">
              <a:lnSpc>
                <a:spcPct val="150000"/>
              </a:lnSpc>
              <a:buFont typeface="Arial" panose="020B0604020202020204" pitchFamily="34" charset="0"/>
              <a:buChar char="•"/>
            </a:pPr>
            <a:r>
              <a:rPr lang="cs-CZ" sz="1600" dirty="0">
                <a:solidFill>
                  <a:schemeClr val="bg1"/>
                </a:solidFill>
              </a:rPr>
              <a:t>Soulad projektu se strategií „Digitální Česko“</a:t>
            </a:r>
          </a:p>
          <a:p>
            <a:pPr marL="285750" lvl="0" indent="-285750">
              <a:lnSpc>
                <a:spcPct val="150000"/>
              </a:lnSpc>
              <a:buFont typeface="Arial" panose="020B0604020202020204" pitchFamily="34" charset="0"/>
              <a:buChar char="•"/>
            </a:pPr>
            <a:r>
              <a:rPr lang="cs-CZ" sz="1600" dirty="0">
                <a:solidFill>
                  <a:schemeClr val="bg1"/>
                </a:solidFill>
              </a:rPr>
              <a:t>15 let udržitelnosti u neveřejných sítí veřejné správy</a:t>
            </a:r>
          </a:p>
          <a:p>
            <a:pPr marL="285750" lvl="0" indent="-285750">
              <a:lnSpc>
                <a:spcPct val="150000"/>
              </a:lnSpc>
              <a:buFont typeface="Arial" panose="020B0604020202020204" pitchFamily="34" charset="0"/>
              <a:buChar char="•"/>
            </a:pPr>
            <a:r>
              <a:rPr lang="cs-CZ" sz="1600" dirty="0">
                <a:solidFill>
                  <a:schemeClr val="bg1"/>
                </a:solidFill>
              </a:rPr>
              <a:t>Realizace i v Praze </a:t>
            </a:r>
          </a:p>
          <a:p>
            <a:pPr marL="285750" lvl="0" indent="-285750">
              <a:lnSpc>
                <a:spcPct val="150000"/>
              </a:lnSpc>
              <a:buFont typeface="Arial" panose="020B0604020202020204" pitchFamily="34" charset="0"/>
              <a:buChar char="•"/>
            </a:pPr>
            <a:r>
              <a:rPr lang="cs-CZ" sz="1600" dirty="0">
                <a:solidFill>
                  <a:schemeClr val="bg1"/>
                </a:solidFill>
              </a:rPr>
              <a:t>Využití ITI</a:t>
            </a:r>
          </a:p>
        </p:txBody>
      </p:sp>
    </p:spTree>
    <p:extLst>
      <p:ext uri="{BB962C8B-B14F-4D97-AF65-F5344CB8AC3E}">
        <p14:creationId xmlns:p14="http://schemas.microsoft.com/office/powerpoint/2010/main" val="28033284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D7E3B443-43AB-436D-AD6E-EB1798BE4B9D}"/>
              </a:ext>
            </a:extLst>
          </p:cNvPr>
          <p:cNvSpPr txBox="1"/>
          <p:nvPr/>
        </p:nvSpPr>
        <p:spPr>
          <a:xfrm>
            <a:off x="502647" y="598688"/>
            <a:ext cx="8138707" cy="1938992"/>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Specifický cíl 1.1 </a:t>
            </a:r>
            <a:br>
              <a:rPr lang="cs-CZ" sz="3200" b="1" kern="0" dirty="0">
                <a:solidFill>
                  <a:schemeClr val="bg1"/>
                </a:solidFill>
                <a:cs typeface="Arial" panose="020B0604020202020204" pitchFamily="34" charset="0"/>
                <a:sym typeface="Arial"/>
              </a:rPr>
            </a:br>
            <a:r>
              <a:rPr lang="cs-CZ" sz="3200" b="1" kern="0" dirty="0">
                <a:solidFill>
                  <a:schemeClr val="bg1"/>
                </a:solidFill>
                <a:cs typeface="Arial" panose="020B0604020202020204" pitchFamily="34" charset="0"/>
                <a:sym typeface="Arial"/>
              </a:rPr>
              <a:t>eGovernment a kybernetická bezpečnost</a:t>
            </a:r>
          </a:p>
          <a:p>
            <a:pPr algn="ctr" defTabSz="914400">
              <a:buClr>
                <a:srgbClr val="000000"/>
              </a:buClr>
              <a:buFont typeface="Arial"/>
              <a:buNone/>
            </a:pPr>
            <a:r>
              <a:rPr lang="cs-CZ" sz="2000" kern="0" dirty="0">
                <a:solidFill>
                  <a:schemeClr val="bg1"/>
                </a:solidFill>
                <a:cs typeface="Arial" panose="020B0604020202020204" pitchFamily="34" charset="0"/>
                <a:sym typeface="Arial"/>
              </a:rPr>
              <a:t>Aktuální stav přípravy SC</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0752FD72-F8EB-4D1C-A7D2-9A9642EA11EC}"/>
              </a:ext>
            </a:extLst>
          </p:cNvPr>
          <p:cNvSpPr txBox="1"/>
          <p:nvPr/>
        </p:nvSpPr>
        <p:spPr>
          <a:xfrm>
            <a:off x="695593" y="2313469"/>
            <a:ext cx="8012179" cy="3370666"/>
          </a:xfrm>
          <a:prstGeom prst="rect">
            <a:avLst/>
          </a:prstGeom>
          <a:noFill/>
        </p:spPr>
        <p:txBody>
          <a:bodyPr wrap="square">
            <a:spAutoFit/>
          </a:bodyPr>
          <a:lstStyle/>
          <a:p>
            <a:pPr marL="214313" indent="-214313">
              <a:lnSpc>
                <a:spcPct val="150000"/>
              </a:lnSpc>
              <a:buFont typeface="Arial" panose="020B0604020202020204" pitchFamily="34" charset="0"/>
              <a:buChar char="•"/>
            </a:pPr>
            <a:r>
              <a:rPr lang="cs-CZ" sz="1600" dirty="0">
                <a:solidFill>
                  <a:schemeClr val="bg1"/>
                </a:solidFill>
              </a:rPr>
              <a:t>Předpoklad vyhlášení výzvy na téma „</a:t>
            </a:r>
            <a:r>
              <a:rPr lang="cs-CZ" sz="1600" b="1" dirty="0">
                <a:solidFill>
                  <a:schemeClr val="bg1"/>
                </a:solidFill>
              </a:rPr>
              <a:t>Kybernetická bezpečnost</a:t>
            </a:r>
            <a:r>
              <a:rPr lang="cs-CZ" sz="1600" dirty="0">
                <a:solidFill>
                  <a:schemeClr val="bg1"/>
                </a:solidFill>
              </a:rPr>
              <a:t>“ v polovině roku 2022 – možnost inspirace 10. výzvou minulého období</a:t>
            </a:r>
          </a:p>
          <a:p>
            <a:pPr marL="214313" indent="-214313">
              <a:lnSpc>
                <a:spcPct val="150000"/>
              </a:lnSpc>
              <a:buFont typeface="Arial" panose="020B0604020202020204" pitchFamily="34" charset="0"/>
              <a:buChar char="•"/>
            </a:pPr>
            <a:r>
              <a:rPr lang="cs-CZ" sz="1600" dirty="0">
                <a:solidFill>
                  <a:schemeClr val="bg1"/>
                </a:solidFill>
              </a:rPr>
              <a:t>Výzvy pravděpodobně vyhlašovány pro skupiny příjemců (např dle regionu – přechodové, méně rozvinuté, Praha, …)</a:t>
            </a:r>
          </a:p>
          <a:p>
            <a:pPr marL="214313" indent="-214313">
              <a:lnSpc>
                <a:spcPct val="150000"/>
              </a:lnSpc>
              <a:buFont typeface="Arial" panose="020B0604020202020204" pitchFamily="34" charset="0"/>
              <a:buChar char="•"/>
            </a:pPr>
            <a:r>
              <a:rPr lang="cs-CZ" sz="1600" b="1" dirty="0">
                <a:solidFill>
                  <a:schemeClr val="bg1"/>
                </a:solidFill>
              </a:rPr>
              <a:t>Povinné Stanovisko OHA </a:t>
            </a:r>
            <a:r>
              <a:rPr lang="cs-CZ" sz="1600" dirty="0">
                <a:solidFill>
                  <a:schemeClr val="bg1"/>
                </a:solidFill>
              </a:rPr>
              <a:t>(Odboru hlavního architekta eGovernmentu) pro fázi hodnocení u šech projektů SC 1.1</a:t>
            </a:r>
          </a:p>
          <a:p>
            <a:pPr marL="214313" indent="-214313">
              <a:lnSpc>
                <a:spcPct val="150000"/>
              </a:lnSpc>
              <a:buFont typeface="Arial" panose="020B0604020202020204" pitchFamily="34" charset="0"/>
              <a:buChar char="•"/>
            </a:pPr>
            <a:r>
              <a:rPr lang="cs-CZ" sz="1600" dirty="0">
                <a:solidFill>
                  <a:schemeClr val="bg1"/>
                </a:solidFill>
              </a:rPr>
              <a:t>Bude využit integrovaný nástroj integrované územní investice – ITI - podrobnosti po schválení Programového dokumentu</a:t>
            </a:r>
          </a:p>
          <a:p>
            <a:pPr marL="285750" lvl="0" indent="-285750">
              <a:lnSpc>
                <a:spcPct val="150000"/>
              </a:lnSpc>
              <a:buFont typeface="Arial" panose="020B0604020202020204" pitchFamily="34" charset="0"/>
              <a:buChar char="•"/>
            </a:pPr>
            <a:endParaRPr lang="cs-CZ" sz="1600" dirty="0">
              <a:solidFill>
                <a:schemeClr val="bg1"/>
              </a:solidFill>
            </a:endParaRPr>
          </a:p>
        </p:txBody>
      </p:sp>
    </p:spTree>
    <p:extLst>
      <p:ext uri="{BB962C8B-B14F-4D97-AF65-F5344CB8AC3E}">
        <p14:creationId xmlns:p14="http://schemas.microsoft.com/office/powerpoint/2010/main" val="3712429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A4271470-0F65-43FD-8529-CAC7056CADAC}"/>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Nejčastější dotazy z KS</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2A731A28-706E-49C2-9C6A-EEB9391101D7}"/>
              </a:ext>
            </a:extLst>
          </p:cNvPr>
          <p:cNvSpPr txBox="1"/>
          <p:nvPr/>
        </p:nvSpPr>
        <p:spPr>
          <a:xfrm>
            <a:off x="695593" y="1831765"/>
            <a:ext cx="8012179" cy="4317016"/>
          </a:xfrm>
          <a:prstGeom prst="rect">
            <a:avLst/>
          </a:prstGeom>
          <a:noFill/>
        </p:spPr>
        <p:txBody>
          <a:bodyPr wrap="square">
            <a:spAutoFit/>
          </a:bodyPr>
          <a:lstStyle/>
          <a:p>
            <a:pPr marL="214313" indent="-214313" algn="just" fontAlgn="base">
              <a:lnSpc>
                <a:spcPts val="2300"/>
              </a:lnSpc>
              <a:buFont typeface="Arial" panose="020B0604020202020204" pitchFamily="34" charset="0"/>
              <a:buChar char="•"/>
            </a:pPr>
            <a:r>
              <a:rPr lang="cs-CZ" sz="1400" b="1" u="sng" dirty="0">
                <a:solidFill>
                  <a:schemeClr val="bg1"/>
                </a:solidFill>
              </a:rPr>
              <a:t>Neplánují se výzvy podporující provozní systémy</a:t>
            </a:r>
            <a:r>
              <a:rPr lang="cs-CZ" sz="1400" b="1" dirty="0">
                <a:solidFill>
                  <a:schemeClr val="bg1"/>
                </a:solidFill>
              </a:rPr>
              <a:t> </a:t>
            </a:r>
            <a:r>
              <a:rPr lang="cs-CZ" sz="1400" dirty="0">
                <a:solidFill>
                  <a:schemeClr val="bg1"/>
                </a:solidFill>
              </a:rPr>
              <a:t>úřadu (v minulém období 28. a 26. výzva)</a:t>
            </a:r>
          </a:p>
          <a:p>
            <a:pPr marL="214313" indent="-214313" algn="just" fontAlgn="base">
              <a:lnSpc>
                <a:spcPts val="2300"/>
              </a:lnSpc>
              <a:spcBef>
                <a:spcPts val="450"/>
              </a:spcBef>
              <a:buFont typeface="Arial" panose="020B0604020202020204" pitchFamily="34" charset="0"/>
              <a:buChar char="•"/>
            </a:pPr>
            <a:r>
              <a:rPr lang="cs-CZ" sz="1400" b="1" u="sng" dirty="0">
                <a:solidFill>
                  <a:schemeClr val="bg1"/>
                </a:solidFill>
              </a:rPr>
              <a:t>Využití cloudu </a:t>
            </a:r>
            <a:r>
              <a:rPr lang="cs-CZ" sz="1400" dirty="0">
                <a:solidFill>
                  <a:schemeClr val="bg1"/>
                </a:solidFill>
              </a:rPr>
              <a:t>bude způsobilým výdajem pouze v době realizace projektu</a:t>
            </a:r>
          </a:p>
          <a:p>
            <a:pPr marL="213300" algn="just" fontAlgn="base">
              <a:lnSpc>
                <a:spcPts val="2300"/>
              </a:lnSpc>
            </a:pPr>
            <a:r>
              <a:rPr lang="cs-CZ" sz="1400" dirty="0">
                <a:solidFill>
                  <a:schemeClr val="bg1"/>
                </a:solidFill>
              </a:rPr>
              <a:t>Nejdéle do ukončení realizace, v udržitelnosti nikoliv</a:t>
            </a:r>
          </a:p>
          <a:p>
            <a:pPr marL="214313" indent="-214313" algn="just" fontAlgn="base">
              <a:lnSpc>
                <a:spcPts val="2300"/>
              </a:lnSpc>
              <a:buFont typeface="Arial" panose="020B0604020202020204" pitchFamily="34" charset="0"/>
              <a:buChar char="•"/>
            </a:pPr>
            <a:r>
              <a:rPr lang="cs-CZ" sz="1400" b="1" u="sng" dirty="0">
                <a:solidFill>
                  <a:schemeClr val="bg1"/>
                </a:solidFill>
              </a:rPr>
              <a:t>Pořízení periferií </a:t>
            </a:r>
            <a:r>
              <a:rPr lang="cs-CZ" sz="1400" dirty="0">
                <a:solidFill>
                  <a:schemeClr val="bg1"/>
                </a:solidFill>
              </a:rPr>
              <a:t>je možné v rámci paušálu stanoveného výzvou, jako vedlejší náklad projektu</a:t>
            </a:r>
          </a:p>
          <a:p>
            <a:pPr marL="214313" indent="-214313" algn="just" fontAlgn="base">
              <a:lnSpc>
                <a:spcPts val="2300"/>
              </a:lnSpc>
              <a:spcBef>
                <a:spcPts val="450"/>
              </a:spcBef>
              <a:buFont typeface="Arial" panose="020B0604020202020204" pitchFamily="34" charset="0"/>
              <a:buChar char="•"/>
            </a:pPr>
            <a:r>
              <a:rPr lang="cs-CZ" sz="1400" dirty="0">
                <a:solidFill>
                  <a:schemeClr val="bg1"/>
                </a:solidFill>
              </a:rPr>
              <a:t>Proplacení studií, analýz, dozoru, konzultací a dalších podobných vedlejších nákladů je možné do výše paušálu stanoveného výzvou</a:t>
            </a:r>
          </a:p>
          <a:p>
            <a:pPr marL="214313" indent="-214313" algn="just" fontAlgn="base">
              <a:lnSpc>
                <a:spcPts val="2300"/>
              </a:lnSpc>
              <a:buFont typeface="Arial" panose="020B0604020202020204" pitchFamily="34" charset="0"/>
              <a:buChar char="•"/>
            </a:pPr>
            <a:r>
              <a:rPr lang="cs-CZ" sz="1400" dirty="0">
                <a:solidFill>
                  <a:schemeClr val="bg1"/>
                </a:solidFill>
              </a:rPr>
              <a:t>Ani z IROP2 </a:t>
            </a:r>
            <a:r>
              <a:rPr lang="cs-CZ" sz="1400" b="1" dirty="0">
                <a:solidFill>
                  <a:schemeClr val="bg1"/>
                </a:solidFill>
              </a:rPr>
              <a:t>nelze proplatit </a:t>
            </a:r>
            <a:r>
              <a:rPr lang="cs-CZ" sz="1400" dirty="0">
                <a:solidFill>
                  <a:schemeClr val="bg1"/>
                </a:solidFill>
              </a:rPr>
              <a:t>předplatné služeb, </a:t>
            </a:r>
            <a:r>
              <a:rPr lang="cs-CZ" sz="1400" dirty="0" err="1">
                <a:solidFill>
                  <a:schemeClr val="bg1"/>
                </a:solidFill>
              </a:rPr>
              <a:t>maintenance</a:t>
            </a:r>
            <a:r>
              <a:rPr lang="cs-CZ" sz="1400" dirty="0">
                <a:solidFill>
                  <a:schemeClr val="bg1"/>
                </a:solidFill>
              </a:rPr>
              <a:t> a servis</a:t>
            </a:r>
          </a:p>
          <a:p>
            <a:pPr marL="214313" indent="-214313" algn="just" fontAlgn="base">
              <a:lnSpc>
                <a:spcPts val="2300"/>
              </a:lnSpc>
              <a:buFont typeface="Arial" panose="020B0604020202020204" pitchFamily="34" charset="0"/>
              <a:buChar char="•"/>
            </a:pPr>
            <a:r>
              <a:rPr lang="cs-CZ" sz="1400" dirty="0">
                <a:solidFill>
                  <a:schemeClr val="bg1"/>
                </a:solidFill>
              </a:rPr>
              <a:t>SW a HW pořízený z projektu </a:t>
            </a:r>
            <a:r>
              <a:rPr lang="cs-CZ" sz="1400" b="1" dirty="0">
                <a:solidFill>
                  <a:schemeClr val="bg1"/>
                </a:solidFill>
              </a:rPr>
              <a:t>musí být v majetku </a:t>
            </a:r>
            <a:r>
              <a:rPr lang="cs-CZ" sz="1400" dirty="0">
                <a:solidFill>
                  <a:schemeClr val="bg1"/>
                </a:solidFill>
              </a:rPr>
              <a:t>příjemce</a:t>
            </a:r>
          </a:p>
          <a:p>
            <a:pPr algn="just" fontAlgn="base">
              <a:lnSpc>
                <a:spcPts val="2300"/>
              </a:lnSpc>
              <a:spcBef>
                <a:spcPts val="900"/>
              </a:spcBef>
            </a:pPr>
            <a:endParaRPr lang="cs-CZ" sz="1400" b="1" dirty="0">
              <a:solidFill>
                <a:schemeClr val="bg1"/>
              </a:solidFill>
            </a:endParaRPr>
          </a:p>
          <a:p>
            <a:pPr algn="just" fontAlgn="base">
              <a:lnSpc>
                <a:spcPts val="2300"/>
              </a:lnSpc>
              <a:spcBef>
                <a:spcPts val="900"/>
              </a:spcBef>
            </a:pPr>
            <a:r>
              <a:rPr lang="cs-CZ" sz="1400" b="1" dirty="0">
                <a:solidFill>
                  <a:schemeClr val="bg1"/>
                </a:solidFill>
              </a:rPr>
              <a:t>Může být oprávněným příjemcem i soukromá nemocnice, která poskytuje veřejnou službu </a:t>
            </a:r>
            <a:br>
              <a:rPr lang="cs-CZ" sz="1400" b="1" dirty="0">
                <a:solidFill>
                  <a:schemeClr val="bg1"/>
                </a:solidFill>
              </a:rPr>
            </a:br>
            <a:r>
              <a:rPr lang="cs-CZ" sz="1400" b="1" dirty="0">
                <a:solidFill>
                  <a:schemeClr val="bg1"/>
                </a:solidFill>
              </a:rPr>
              <a:t>v oblasti zdravotní péče podle zákona č. 372/2011 Sb.?</a:t>
            </a:r>
          </a:p>
          <a:p>
            <a:pPr marL="405000" indent="-214313" algn="just" fontAlgn="base">
              <a:lnSpc>
                <a:spcPts val="2300"/>
              </a:lnSpc>
              <a:spcBef>
                <a:spcPts val="450"/>
              </a:spcBef>
              <a:buFont typeface="Wingdings" panose="05000000000000000000" pitchFamily="2" charset="2"/>
              <a:buChar char="ü"/>
            </a:pPr>
            <a:r>
              <a:rPr lang="cs-CZ" sz="1400" dirty="0">
                <a:solidFill>
                  <a:schemeClr val="bg1"/>
                </a:solidFill>
              </a:rPr>
              <a:t>Ano, ve vybraných výzvách a za podmínek definovaných výzvou – tyto soukromé nemocnice budou vydefinovány Ministerstvem zdravotnictví</a:t>
            </a:r>
          </a:p>
        </p:txBody>
      </p:sp>
    </p:spTree>
    <p:extLst>
      <p:ext uri="{BB962C8B-B14F-4D97-AF65-F5344CB8AC3E}">
        <p14:creationId xmlns:p14="http://schemas.microsoft.com/office/powerpoint/2010/main" val="19724585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B42D28B-9663-9C4B-B889-DF93729ECE1B}"/>
              </a:ext>
            </a:extLst>
          </p:cNvPr>
          <p:cNvSpPr>
            <a:spLocks noGrp="1"/>
          </p:cNvSpPr>
          <p:nvPr>
            <p:ph type="sldNum" sz="quarter" idx="12"/>
          </p:nvPr>
        </p:nvSpPr>
        <p:spPr/>
        <p:txBody>
          <a:bodyPr/>
          <a:lstStyle/>
          <a:p>
            <a:fld id="{4000C4B2-41BC-D741-8B94-B76DB6967C01}" type="slidenum">
              <a:rPr lang="en-US" smtClean="0"/>
              <a:pPr/>
              <a:t>38</a:t>
            </a:fld>
            <a:endParaRPr lang="en-US" dirty="0"/>
          </a:p>
        </p:txBody>
      </p:sp>
      <p:sp>
        <p:nvSpPr>
          <p:cNvPr id="3" name="Content Placeholder 1">
            <a:extLst>
              <a:ext uri="{FF2B5EF4-FFF2-40B4-BE49-F238E27FC236}">
                <a16:creationId xmlns:a16="http://schemas.microsoft.com/office/drawing/2014/main" id="{424DD861-68A1-954C-99B1-26C72E8C314F}"/>
              </a:ext>
            </a:extLst>
          </p:cNvPr>
          <p:cNvSpPr txBox="1">
            <a:spLocks/>
          </p:cNvSpPr>
          <p:nvPr/>
        </p:nvSpPr>
        <p:spPr>
          <a:xfrm>
            <a:off x="1127929" y="1716045"/>
            <a:ext cx="7158440" cy="4129584"/>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2000" dirty="0">
                <a:solidFill>
                  <a:srgbClr val="00529C"/>
                </a:solidFill>
                <a:latin typeface="Arial" panose="020B0604020202020204" pitchFamily="34" charset="0"/>
                <a:ea typeface="+mj-ea"/>
                <a:cs typeface="Arial" panose="020B0604020202020204" pitchFamily="34" charset="0"/>
              </a:rPr>
              <a:t>Text</a:t>
            </a:r>
          </a:p>
        </p:txBody>
      </p:sp>
      <p:sp>
        <p:nvSpPr>
          <p:cNvPr id="4" name="Title 3">
            <a:extLst>
              <a:ext uri="{FF2B5EF4-FFF2-40B4-BE49-F238E27FC236}">
                <a16:creationId xmlns:a16="http://schemas.microsoft.com/office/drawing/2014/main" id="{F768E24D-3781-724A-AB9B-E8D90906EF30}"/>
              </a:ext>
            </a:extLst>
          </p:cNvPr>
          <p:cNvSpPr txBox="1">
            <a:spLocks/>
          </p:cNvSpPr>
          <p:nvPr/>
        </p:nvSpPr>
        <p:spPr>
          <a:xfrm>
            <a:off x="1127928" y="675488"/>
            <a:ext cx="7053562" cy="757898"/>
          </a:xfrm>
          <a:prstGeom prst="rect">
            <a:avLst/>
          </a:prstGeom>
        </p:spPr>
        <p:txBody>
          <a:bodyPr>
            <a:norm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r>
              <a:rPr lang="en-US" sz="2800" dirty="0" err="1">
                <a:latin typeface="Arial" panose="020B0604020202020204" pitchFamily="34" charset="0"/>
                <a:cs typeface="Arial" panose="020B0604020202020204" pitchFamily="34" charset="0"/>
              </a:rPr>
              <a:t>Nadpis</a:t>
            </a:r>
            <a:endParaRPr lang="en-US" sz="2800" dirty="0">
              <a:latin typeface="Arial" panose="020B0604020202020204" pitchFamily="34" charset="0"/>
              <a:cs typeface="Arial" panose="020B0604020202020204" pitchFamily="34" charset="0"/>
            </a:endParaRPr>
          </a:p>
        </p:txBody>
      </p:sp>
      <p:pic>
        <p:nvPicPr>
          <p:cNvPr id="5" name="Obrázek 4">
            <a:extLst>
              <a:ext uri="{FF2B5EF4-FFF2-40B4-BE49-F238E27FC236}">
                <a16:creationId xmlns:a16="http://schemas.microsoft.com/office/drawing/2014/main" id="{3ADE9712-9286-42D3-9773-9E8FFCEA7A87}"/>
              </a:ext>
            </a:extLst>
          </p:cNvPr>
          <p:cNvPicPr>
            <a:picLocks noChangeAspect="1"/>
          </p:cNvPicPr>
          <p:nvPr/>
        </p:nvPicPr>
        <p:blipFill>
          <a:blip r:embed="rId2"/>
          <a:srcRect l="12489" r="12489"/>
          <a:stretch/>
        </p:blipFill>
        <p:spPr>
          <a:xfrm>
            <a:off x="0" y="0"/>
            <a:ext cx="9144000" cy="6858000"/>
          </a:xfrm>
          <a:prstGeom prst="rect">
            <a:avLst/>
          </a:prstGeom>
        </p:spPr>
      </p:pic>
      <p:sp>
        <p:nvSpPr>
          <p:cNvPr id="7" name="Nadpis 1">
            <a:extLst>
              <a:ext uri="{FF2B5EF4-FFF2-40B4-BE49-F238E27FC236}">
                <a16:creationId xmlns:a16="http://schemas.microsoft.com/office/drawing/2014/main" id="{9A341747-AB26-4F5F-91DC-DBCF87D108D9}"/>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2.1 </a:t>
            </a:r>
            <a:br>
              <a:rPr lang="cs-CZ" sz="2400" dirty="0">
                <a:solidFill>
                  <a:schemeClr val="bg1"/>
                </a:solidFill>
              </a:rPr>
            </a:br>
            <a:r>
              <a:rPr lang="cs-CZ" sz="2400" dirty="0">
                <a:solidFill>
                  <a:schemeClr val="bg1"/>
                </a:solidFill>
              </a:rPr>
              <a:t>Prevence rizik, zvýšení odolnosti a ochrana obyvatelstva</a:t>
            </a:r>
            <a:endParaRPr lang="en-US" sz="2400" dirty="0">
              <a:solidFill>
                <a:schemeClr val="bg1"/>
              </a:solidFill>
            </a:endParaRPr>
          </a:p>
        </p:txBody>
      </p:sp>
    </p:spTree>
    <p:extLst>
      <p:ext uri="{BB962C8B-B14F-4D97-AF65-F5344CB8AC3E}">
        <p14:creationId xmlns:p14="http://schemas.microsoft.com/office/powerpoint/2010/main" val="1689026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877437"/>
          </a:xfrm>
          <a:prstGeom prst="rect">
            <a:avLst/>
          </a:prstGeom>
          <a:noFill/>
        </p:spPr>
        <p:txBody>
          <a:bodyPr wrap="square" rtlCol="0">
            <a:spAutoFit/>
          </a:bodyPr>
          <a:lstStyle/>
          <a:p>
            <a:pPr algn="ctr" defTabSz="914400">
              <a:buClr>
                <a:srgbClr val="000000"/>
              </a:buClr>
              <a:buFont typeface="Arial"/>
              <a:buNone/>
            </a:pPr>
            <a:r>
              <a:rPr lang="cs-CZ" sz="2800" b="1" kern="0" dirty="0">
                <a:solidFill>
                  <a:schemeClr val="bg1"/>
                </a:solidFill>
                <a:cs typeface="Arial" panose="020B0604020202020204" pitchFamily="34" charset="0"/>
                <a:sym typeface="Arial"/>
              </a:rPr>
              <a:t>Specifický cíl 2.1 </a:t>
            </a:r>
            <a:br>
              <a:rPr lang="cs-CZ" sz="2800" b="1" kern="0" dirty="0">
                <a:solidFill>
                  <a:schemeClr val="bg1"/>
                </a:solidFill>
                <a:cs typeface="Arial" panose="020B0604020202020204" pitchFamily="34" charset="0"/>
                <a:sym typeface="Arial"/>
              </a:rPr>
            </a:br>
            <a:r>
              <a:rPr lang="cs-CZ" sz="2800" b="1" kern="0" dirty="0">
                <a:solidFill>
                  <a:schemeClr val="bg1"/>
                </a:solidFill>
                <a:cs typeface="Arial" panose="020B0604020202020204" pitchFamily="34" charset="0"/>
                <a:sym typeface="Arial"/>
              </a:rPr>
              <a:t>Prevence rizik, zvýšení odolnosti a ochrana obyvatelstva</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2053411"/>
            <a:ext cx="8012179" cy="4031873"/>
          </a:xfrm>
          <a:prstGeom prst="rect">
            <a:avLst/>
          </a:prstGeom>
          <a:noFill/>
        </p:spPr>
        <p:txBody>
          <a:bodyPr wrap="square">
            <a:spAutoFit/>
          </a:bodyPr>
          <a:lstStyle/>
          <a:p>
            <a:pPr marL="0" lvl="0" indent="0">
              <a:buNone/>
            </a:pPr>
            <a:r>
              <a:rPr lang="cs-CZ" sz="1600" b="1" dirty="0">
                <a:solidFill>
                  <a:schemeClr val="bg1"/>
                </a:solidFill>
              </a:rPr>
              <a:t>Materiálně-technické vybavení a vytvoření hmotných podmínek pro základní složky IZS (Policie, HZS, ZZS) </a:t>
            </a:r>
            <a:r>
              <a:rPr lang="cs-CZ" sz="1600" dirty="0">
                <a:solidFill>
                  <a:schemeClr val="bg1"/>
                </a:solidFill>
              </a:rPr>
              <a:t>pro předcházení změnám klimatu a novým hrozbám, pro zajištění dlouhodobé evakuace obyvatelstva atd. - stanice a technika</a:t>
            </a:r>
          </a:p>
          <a:p>
            <a:pPr marL="0" indent="0">
              <a:buNone/>
            </a:pPr>
            <a:r>
              <a:rPr lang="cs-CZ" sz="1600" dirty="0">
                <a:solidFill>
                  <a:schemeClr val="bg1"/>
                </a:solidFill>
              </a:rPr>
              <a:t>	</a:t>
            </a:r>
            <a:r>
              <a:rPr lang="cs-CZ" sz="1600" u="sng" dirty="0">
                <a:solidFill>
                  <a:schemeClr val="bg1"/>
                </a:solidFill>
              </a:rPr>
              <a:t>Příklady:</a:t>
            </a:r>
            <a:r>
              <a:rPr lang="cs-CZ" sz="1600" dirty="0">
                <a:solidFill>
                  <a:schemeClr val="bg1"/>
                </a:solidFill>
              </a:rPr>
              <a:t> Rekonstrukce hasičské zbrojnice; technický automobil pro zásah při 	haváriích způsobených únikem nebezpečných látek</a:t>
            </a:r>
          </a:p>
          <a:p>
            <a:pPr marL="0" lvl="0" indent="0">
              <a:buNone/>
            </a:pPr>
            <a:endParaRPr lang="cs-CZ" sz="1600" b="1" dirty="0">
              <a:solidFill>
                <a:schemeClr val="bg1"/>
              </a:solidFill>
            </a:endParaRPr>
          </a:p>
          <a:p>
            <a:pPr marL="0" lvl="0" indent="0">
              <a:buNone/>
            </a:pPr>
            <a:r>
              <a:rPr lang="cs-CZ" sz="1600" b="1" dirty="0">
                <a:solidFill>
                  <a:schemeClr val="bg1"/>
                </a:solidFill>
              </a:rPr>
              <a:t>Výstavba a modernizace výcvikových a vzdělávacích středisek </a:t>
            </a:r>
          </a:p>
          <a:p>
            <a:pPr marL="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Výcviková a školící základna pro Zdravotnickou záchrannou službu</a:t>
            </a:r>
          </a:p>
          <a:p>
            <a:pPr marL="0" indent="0">
              <a:buNone/>
            </a:pPr>
            <a:endParaRPr lang="cs-CZ" sz="1600" b="1" dirty="0">
              <a:solidFill>
                <a:schemeClr val="bg1"/>
              </a:solidFill>
            </a:endParaRPr>
          </a:p>
          <a:p>
            <a:pPr marL="0" indent="0">
              <a:buNone/>
            </a:pPr>
            <a:r>
              <a:rPr lang="cs-CZ" sz="1600" b="1" dirty="0">
                <a:solidFill>
                  <a:schemeClr val="bg1"/>
                </a:solidFill>
              </a:rPr>
              <a:t>Modernizace jednotného systému varování a vyrozumění obyvatelstva </a:t>
            </a:r>
          </a:p>
          <a:p>
            <a:pPr marL="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Zavádění nových technických a technologických možností pro 	informování obyvatelstva</a:t>
            </a:r>
          </a:p>
          <a:p>
            <a:pPr marL="0" indent="0">
              <a:buNone/>
            </a:pPr>
            <a:endParaRPr lang="cs-CZ" sz="1600" b="1" dirty="0">
              <a:solidFill>
                <a:schemeClr val="bg1"/>
              </a:solidFill>
            </a:endParaRPr>
          </a:p>
          <a:p>
            <a:pPr marL="0" indent="0">
              <a:buNone/>
            </a:pPr>
            <a:r>
              <a:rPr lang="cs-CZ" sz="1600" b="1" dirty="0">
                <a:solidFill>
                  <a:schemeClr val="bg1"/>
                </a:solidFill>
              </a:rPr>
              <a:t>Výstavba a modernizace strategicky významných ICT systémů základních složek IZS</a:t>
            </a:r>
          </a:p>
          <a:p>
            <a:pPr marL="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Modernizace Národního informačního systému IZS</a:t>
            </a:r>
          </a:p>
        </p:txBody>
      </p:sp>
      <p:pic>
        <p:nvPicPr>
          <p:cNvPr id="4" name="Grafický objekt 3" descr="Policie">
            <a:extLst>
              <a:ext uri="{FF2B5EF4-FFF2-40B4-BE49-F238E27FC236}">
                <a16:creationId xmlns:a16="http://schemas.microsoft.com/office/drawing/2014/main" id="{42A87925-5FE7-431C-A249-A367D48B0C1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4512" y="2023374"/>
            <a:ext cx="436270" cy="436270"/>
          </a:xfrm>
          <a:prstGeom prst="rect">
            <a:avLst/>
          </a:prstGeom>
        </p:spPr>
      </p:pic>
      <p:pic>
        <p:nvPicPr>
          <p:cNvPr id="6" name="Grafický objekt 5" descr="Budova">
            <a:extLst>
              <a:ext uri="{FF2B5EF4-FFF2-40B4-BE49-F238E27FC236}">
                <a16:creationId xmlns:a16="http://schemas.microsoft.com/office/drawing/2014/main" id="{03A9C9F5-03D4-4211-A8D3-870C7825CE8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984" y="3527799"/>
            <a:ext cx="457199" cy="457199"/>
          </a:xfrm>
          <a:prstGeom prst="rect">
            <a:avLst/>
          </a:prstGeom>
        </p:spPr>
      </p:pic>
      <p:pic>
        <p:nvPicPr>
          <p:cNvPr id="8" name="Grafický objekt 7" descr="Megafon">
            <a:extLst>
              <a:ext uri="{FF2B5EF4-FFF2-40B4-BE49-F238E27FC236}">
                <a16:creationId xmlns:a16="http://schemas.microsoft.com/office/drawing/2014/main" id="{F7503544-065D-4BF2-8AA5-27D9CC1AD48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4047" y="4153332"/>
            <a:ext cx="457200" cy="457200"/>
          </a:xfrm>
          <a:prstGeom prst="rect">
            <a:avLst/>
          </a:prstGeom>
        </p:spPr>
      </p:pic>
      <p:pic>
        <p:nvPicPr>
          <p:cNvPr id="9" name="Grafický objekt 8" descr="Informace">
            <a:extLst>
              <a:ext uri="{FF2B5EF4-FFF2-40B4-BE49-F238E27FC236}">
                <a16:creationId xmlns:a16="http://schemas.microsoft.com/office/drawing/2014/main" id="{65224574-BF88-4E25-B159-82D3977F04D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14387" y="5253004"/>
            <a:ext cx="406395" cy="406395"/>
          </a:xfrm>
          <a:prstGeom prst="rect">
            <a:avLst/>
          </a:prstGeom>
        </p:spPr>
      </p:pic>
    </p:spTree>
    <p:extLst>
      <p:ext uri="{BB962C8B-B14F-4D97-AF65-F5344CB8AC3E}">
        <p14:creationId xmlns:p14="http://schemas.microsoft.com/office/powerpoint/2010/main" val="1875854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584775"/>
          </a:xfrm>
          <a:prstGeom prst="rect">
            <a:avLst/>
          </a:prstGeom>
          <a:noFill/>
        </p:spPr>
        <p:txBody>
          <a:bodyPr wrap="square" rtlCol="0">
            <a:spAutoFit/>
          </a:bodyPr>
          <a:lstStyle/>
          <a:p>
            <a:pPr algn="ctr" defTabSz="914400">
              <a:buClr>
                <a:srgbClr val="000000"/>
              </a:buClr>
              <a:buFont typeface="Arial"/>
              <a:buNone/>
            </a:pPr>
            <a:r>
              <a:rPr lang="cs-CZ" sz="3200" b="1" i="0" u="none" strike="noStrike" dirty="0">
                <a:solidFill>
                  <a:schemeClr val="bg1"/>
                </a:solidFill>
                <a:effectLst/>
                <a:latin typeface="Arial" panose="020B0604020202020204" pitchFamily="34" charset="0"/>
              </a:rPr>
              <a:t>Implementační struktura IROP 2021-2027</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1675906"/>
            <a:ext cx="8012179" cy="3863109"/>
          </a:xfrm>
          <a:prstGeom prst="rect">
            <a:avLst/>
          </a:prstGeom>
          <a:noFill/>
        </p:spPr>
        <p:txBody>
          <a:bodyPr wrap="square">
            <a:spAutoFit/>
          </a:bodyPr>
          <a:lstStyle/>
          <a:p>
            <a:pPr marL="285750" indent="-285750" fontAlgn="base">
              <a:lnSpc>
                <a:spcPct val="200000"/>
              </a:lnSpc>
              <a:buFont typeface="Arial" panose="020B0604020202020204" pitchFamily="34" charset="0"/>
              <a:buChar char="•"/>
            </a:pPr>
            <a:r>
              <a:rPr lang="cs-CZ" sz="1600" b="1" i="0" u="none" strike="noStrike" dirty="0">
                <a:solidFill>
                  <a:schemeClr val="bg1"/>
                </a:solidFill>
                <a:effectLst/>
                <a:latin typeface="Arial" panose="020B0604020202020204" pitchFamily="34" charset="0"/>
              </a:rPr>
              <a:t>Řídicí orgán IROP </a:t>
            </a:r>
            <a:r>
              <a:rPr lang="cs-CZ" sz="1600" b="0" i="0" u="none" strike="noStrike" dirty="0">
                <a:solidFill>
                  <a:schemeClr val="bg1"/>
                </a:solidFill>
                <a:effectLst/>
                <a:latin typeface="Arial" panose="020B0604020202020204" pitchFamily="34" charset="0"/>
              </a:rPr>
              <a:t>= Ministerstvo pro místní rozvoj; odbor řízení operačních programů</a:t>
            </a:r>
            <a:r>
              <a:rPr lang="en-US" sz="1600" dirty="0">
                <a:solidFill>
                  <a:schemeClr val="bg1"/>
                </a:solidFill>
                <a:latin typeface="Arial" panose="020B0604020202020204" pitchFamily="34" charset="0"/>
              </a:rPr>
              <a:t>​</a:t>
            </a:r>
            <a:endParaRPr lang="cs-CZ" sz="1600" dirty="0">
              <a:solidFill>
                <a:schemeClr val="bg1"/>
              </a:solidFill>
              <a:latin typeface="Arial" panose="020B0604020202020204" pitchFamily="34" charset="0"/>
            </a:endParaRPr>
          </a:p>
          <a:p>
            <a:pPr marL="285750" indent="-285750" fontAlgn="base">
              <a:lnSpc>
                <a:spcPct val="200000"/>
              </a:lnSpc>
              <a:buFont typeface="Arial" panose="020B0604020202020204" pitchFamily="34" charset="0"/>
              <a:buChar char="•"/>
            </a:pPr>
            <a:endParaRPr lang="en-US" sz="1600" dirty="0">
              <a:solidFill>
                <a:schemeClr val="bg1"/>
              </a:solidFill>
              <a:latin typeface="Arial" panose="020B0604020202020204" pitchFamily="34" charset="0"/>
            </a:endParaRPr>
          </a:p>
          <a:p>
            <a:pPr marL="285750" indent="-285750" fontAlgn="base">
              <a:lnSpc>
                <a:spcPct val="200000"/>
              </a:lnSpc>
              <a:buFont typeface="Arial" panose="020B0604020202020204" pitchFamily="34" charset="0"/>
              <a:buChar char="•"/>
            </a:pPr>
            <a:r>
              <a:rPr lang="cs-CZ" sz="1600" b="1" i="0" u="none" strike="noStrike" dirty="0">
                <a:solidFill>
                  <a:schemeClr val="bg1"/>
                </a:solidFill>
                <a:effectLst/>
                <a:latin typeface="Arial" panose="020B0604020202020204" pitchFamily="34" charset="0"/>
              </a:rPr>
              <a:t>Zprostředkující subjekt </a:t>
            </a:r>
            <a:r>
              <a:rPr lang="cs-CZ" sz="1600" b="0" i="0" u="none" strike="noStrike" dirty="0">
                <a:solidFill>
                  <a:schemeClr val="bg1"/>
                </a:solidFill>
                <a:effectLst/>
                <a:latin typeface="Arial" panose="020B0604020202020204" pitchFamily="34" charset="0"/>
              </a:rPr>
              <a:t>= Centrum pro regionální rozvoj České republiky s krajskými pobočkami</a:t>
            </a:r>
            <a:r>
              <a:rPr lang="en-US" sz="1600" b="0" i="0" dirty="0">
                <a:solidFill>
                  <a:schemeClr val="bg1"/>
                </a:solidFill>
                <a:effectLst/>
                <a:latin typeface="Arial" panose="020B0604020202020204" pitchFamily="34" charset="0"/>
              </a:rPr>
              <a:t>​</a:t>
            </a:r>
            <a:endParaRPr lang="cs-CZ" sz="1600" dirty="0">
              <a:solidFill>
                <a:schemeClr val="bg1"/>
              </a:solidFill>
              <a:latin typeface="Arial" panose="020B0604020202020204" pitchFamily="34" charset="0"/>
            </a:endParaRPr>
          </a:p>
          <a:p>
            <a:pPr marL="285750" indent="-285750" fontAlgn="base">
              <a:lnSpc>
                <a:spcPct val="200000"/>
              </a:lnSpc>
              <a:buFont typeface="Arial" panose="020B0604020202020204" pitchFamily="34" charset="0"/>
              <a:buChar char="•"/>
            </a:pPr>
            <a:endParaRPr lang="en-US" sz="1600" dirty="0">
              <a:solidFill>
                <a:schemeClr val="bg1"/>
              </a:solidFill>
              <a:latin typeface="Arial" panose="020B0604020202020204" pitchFamily="34" charset="0"/>
            </a:endParaRPr>
          </a:p>
          <a:p>
            <a:pPr marL="285750" indent="-285750" fontAlgn="base">
              <a:lnSpc>
                <a:spcPct val="200000"/>
              </a:lnSpc>
              <a:buFont typeface="Arial" panose="020B0604020202020204" pitchFamily="34" charset="0"/>
              <a:buChar char="•"/>
            </a:pPr>
            <a:r>
              <a:rPr lang="cs-CZ" sz="1600" b="1" i="0" u="none" strike="noStrike" dirty="0">
                <a:solidFill>
                  <a:schemeClr val="bg1"/>
                </a:solidFill>
                <a:effectLst/>
                <a:latin typeface="Arial" panose="020B0604020202020204" pitchFamily="34" charset="0"/>
              </a:rPr>
              <a:t>Nositelé integrovaných strategií ITI a CLLD</a:t>
            </a:r>
            <a:r>
              <a:rPr lang="cs-CZ" sz="1600" b="0" i="0" u="none" strike="noStrike" dirty="0">
                <a:solidFill>
                  <a:schemeClr val="bg1"/>
                </a:solidFill>
                <a:effectLst/>
                <a:latin typeface="Arial" panose="020B0604020202020204" pitchFamily="34" charset="0"/>
              </a:rPr>
              <a:t>; stávající IPRÚ se stanou ITI</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lvl="1">
              <a:lnSpc>
                <a:spcPct val="150000"/>
              </a:lnSpc>
              <a:buClr>
                <a:srgbClr val="1D70B8"/>
              </a:buClr>
            </a:pPr>
            <a:endParaRPr lang="cs-CZ"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98660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2185214"/>
          </a:xfrm>
          <a:prstGeom prst="rect">
            <a:avLst/>
          </a:prstGeom>
          <a:noFill/>
        </p:spPr>
        <p:txBody>
          <a:bodyPr wrap="square" rtlCol="0">
            <a:spAutoFit/>
          </a:bodyPr>
          <a:lstStyle/>
          <a:p>
            <a:pPr algn="ctr" defTabSz="914400">
              <a:buClr>
                <a:srgbClr val="000000"/>
              </a:buClr>
              <a:buFont typeface="Arial"/>
              <a:buNone/>
            </a:pPr>
            <a:r>
              <a:rPr lang="cs-CZ" sz="2800" b="1" kern="0" dirty="0">
                <a:solidFill>
                  <a:schemeClr val="bg1"/>
                </a:solidFill>
                <a:cs typeface="Arial" panose="020B0604020202020204" pitchFamily="34" charset="0"/>
                <a:sym typeface="Arial"/>
              </a:rPr>
              <a:t>Specifický cíl 2.1 </a:t>
            </a:r>
            <a:br>
              <a:rPr lang="cs-CZ" sz="2800" b="1" kern="0" dirty="0">
                <a:solidFill>
                  <a:schemeClr val="bg1"/>
                </a:solidFill>
                <a:cs typeface="Arial" panose="020B0604020202020204" pitchFamily="34" charset="0"/>
                <a:sym typeface="Arial"/>
              </a:rPr>
            </a:br>
            <a:r>
              <a:rPr lang="cs-CZ" sz="2800" b="1" kern="0" dirty="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dirty="0">
                <a:solidFill>
                  <a:schemeClr val="bg1"/>
                </a:solidFill>
                <a:cs typeface="Arial" panose="020B0604020202020204" pitchFamily="34" charset="0"/>
                <a:sym typeface="Arial"/>
              </a:rPr>
              <a:t>Klíčové parametry</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212802"/>
            <a:ext cx="8012179" cy="2616614"/>
          </a:xfrm>
          <a:prstGeom prst="rect">
            <a:avLst/>
          </a:prstGeom>
          <a:noFill/>
        </p:spPr>
        <p:txBody>
          <a:bodyPr wrap="square">
            <a:spAutoFit/>
          </a:bodyPr>
          <a:lstStyle/>
          <a:p>
            <a:pPr marL="285750" marR="0" lvl="0" indent="-285750" algn="l" defTabSz="914400" rtl="0" eaLnBrk="1" fontAlgn="auto" latinLnBrk="0" hangingPunct="1">
              <a:lnSpc>
                <a:spcPct val="2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dirty="0">
                <a:ln>
                  <a:noFill/>
                </a:ln>
                <a:solidFill>
                  <a:schemeClr val="bg1"/>
                </a:solidFill>
                <a:effectLst/>
                <a:uLnTx/>
                <a:uFillTx/>
                <a:latin typeface="Arial"/>
                <a:ea typeface="+mn-ea"/>
                <a:cs typeface="Arial"/>
                <a:sym typeface="Arial"/>
              </a:rPr>
              <a:t>Projekty Zdravotnické záchranné služby musí být v souladu s Regionálním akčním plánem (RAP)</a:t>
            </a:r>
          </a:p>
          <a:p>
            <a:pPr marL="285750" marR="0" lvl="0" indent="-285750" algn="l" defTabSz="914400" rtl="0" eaLnBrk="1" fontAlgn="auto" latinLnBrk="0" hangingPunct="1">
              <a:lnSpc>
                <a:spcPct val="2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dirty="0">
                <a:ln>
                  <a:noFill/>
                </a:ln>
                <a:solidFill>
                  <a:schemeClr val="bg1"/>
                </a:solidFill>
                <a:effectLst/>
                <a:uLnTx/>
                <a:uFillTx/>
                <a:latin typeface="Arial"/>
                <a:ea typeface="+mn-ea"/>
                <a:cs typeface="Arial"/>
                <a:sym typeface="Arial"/>
              </a:rPr>
              <a:t>Žadatelé - výhradně základní složky IZS (Policie, HZS ČR, ZZS), ne obce</a:t>
            </a:r>
          </a:p>
          <a:p>
            <a:pPr marL="285750" marR="0" lvl="0" indent="-285750" algn="l" defTabSz="914400" rtl="0" eaLnBrk="1" fontAlgn="auto" latinLnBrk="0" hangingPunct="1">
              <a:lnSpc>
                <a:spcPct val="1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dirty="0">
                <a:ln>
                  <a:noFill/>
                </a:ln>
                <a:solidFill>
                  <a:schemeClr val="bg1"/>
                </a:solidFill>
                <a:effectLst/>
                <a:uLnTx/>
                <a:uFillTx/>
                <a:latin typeface="Arial"/>
                <a:ea typeface="+mn-ea"/>
                <a:cs typeface="Arial"/>
                <a:sym typeface="Arial"/>
              </a:rPr>
              <a:t>Výstavba nových budov - požadavky na budovu s téměř nulovou spotřebou energie</a:t>
            </a:r>
          </a:p>
          <a:p>
            <a:pPr marL="285750" marR="0" lvl="0" indent="-285750" algn="l" defTabSz="914400" rtl="0" eaLnBrk="1" fontAlgn="auto" latinLnBrk="0" hangingPunct="1">
              <a:lnSpc>
                <a:spcPct val="2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dirty="0">
                <a:ln>
                  <a:noFill/>
                </a:ln>
                <a:solidFill>
                  <a:schemeClr val="bg1"/>
                </a:solidFill>
                <a:effectLst/>
                <a:uLnTx/>
                <a:uFillTx/>
                <a:latin typeface="Arial"/>
                <a:ea typeface="+mn-ea"/>
                <a:cs typeface="Arial"/>
                <a:sym typeface="Arial"/>
              </a:rPr>
              <a:t>V případě změny dokončené budovy – podmínka snížení energetické náročnosti  </a:t>
            </a:r>
          </a:p>
        </p:txBody>
      </p:sp>
    </p:spTree>
    <p:extLst>
      <p:ext uri="{BB962C8B-B14F-4D97-AF65-F5344CB8AC3E}">
        <p14:creationId xmlns:p14="http://schemas.microsoft.com/office/powerpoint/2010/main" val="17664764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CBEACEB-DC28-4E49-A7FE-741AB8189826}"/>
              </a:ext>
            </a:extLst>
          </p:cNvPr>
          <p:cNvSpPr txBox="1"/>
          <p:nvPr/>
        </p:nvSpPr>
        <p:spPr>
          <a:xfrm>
            <a:off x="502647" y="498020"/>
            <a:ext cx="8138707" cy="2000548"/>
          </a:xfrm>
          <a:prstGeom prst="rect">
            <a:avLst/>
          </a:prstGeom>
          <a:noFill/>
        </p:spPr>
        <p:txBody>
          <a:bodyPr wrap="square" rtlCol="0">
            <a:spAutoFit/>
          </a:bodyPr>
          <a:lstStyle/>
          <a:p>
            <a:pPr algn="ctr" defTabSz="914400">
              <a:buClr>
                <a:srgbClr val="000000"/>
              </a:buClr>
            </a:pPr>
            <a:r>
              <a:rPr lang="cs-CZ" sz="2400" b="1" kern="0" dirty="0">
                <a:solidFill>
                  <a:schemeClr val="bg1"/>
                </a:solidFill>
                <a:cs typeface="Arial" panose="020B0604020202020204" pitchFamily="34" charset="0"/>
                <a:sym typeface="Arial"/>
              </a:rPr>
              <a:t>Specifický cíl 2.1 </a:t>
            </a:r>
            <a:br>
              <a:rPr lang="cs-CZ" sz="2400" b="1" kern="0" dirty="0">
                <a:solidFill>
                  <a:schemeClr val="bg1"/>
                </a:solidFill>
                <a:cs typeface="Arial" panose="020B0604020202020204" pitchFamily="34" charset="0"/>
                <a:sym typeface="Arial"/>
              </a:rPr>
            </a:br>
            <a:r>
              <a:rPr lang="cs-CZ" sz="2400" b="1" kern="0" dirty="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dirty="0">
                <a:solidFill>
                  <a:schemeClr val="bg1"/>
                </a:solidFill>
                <a:cs typeface="Arial" panose="020B0604020202020204" pitchFamily="34" charset="0"/>
                <a:sym typeface="Arial"/>
              </a:rPr>
              <a:t>Aktuální stav přípravy SC</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510B6CD0-7A87-4817-8671-208A9F1B2CFF}"/>
              </a:ext>
            </a:extLst>
          </p:cNvPr>
          <p:cNvSpPr txBox="1"/>
          <p:nvPr/>
        </p:nvSpPr>
        <p:spPr>
          <a:xfrm>
            <a:off x="629175" y="2212802"/>
            <a:ext cx="8012179" cy="3611758"/>
          </a:xfrm>
          <a:prstGeom prst="rect">
            <a:avLst/>
          </a:prstGeom>
          <a:noFill/>
        </p:spPr>
        <p:txBody>
          <a:bodyPr wrap="square">
            <a:spAutoFit/>
          </a:bodyPr>
          <a:lstStyle/>
          <a:p>
            <a:pPr>
              <a:spcAft>
                <a:spcPts val="450"/>
              </a:spcAft>
            </a:pPr>
            <a:r>
              <a:rPr lang="cs-CZ" sz="1600" b="1" u="sng" dirty="0">
                <a:solidFill>
                  <a:schemeClr val="bg1"/>
                </a:solidFill>
                <a:latin typeface="Arial" panose="020B0604020202020204" pitchFamily="34" charset="0"/>
                <a:ea typeface="Calibri" panose="020F0502020204030204" pitchFamily="34" charset="0"/>
                <a:cs typeface="Times New Roman" panose="02020603050405020304" pitchFamily="18" charset="0"/>
              </a:rPr>
              <a:t>TECHNIKA</a:t>
            </a:r>
            <a:endPar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spcAft>
                <a:spcPts val="450"/>
              </a:spcAft>
            </a:pPr>
            <a:r>
              <a:rPr lang="cs-CZ" sz="1600" dirty="0">
                <a:solidFill>
                  <a:schemeClr val="bg1"/>
                </a:solidFill>
                <a:latin typeface="Arial" panose="020B0604020202020204" pitchFamily="34" charset="0"/>
                <a:ea typeface="Times New Roman" panose="02020603050405020304" pitchFamily="18" charset="0"/>
              </a:rPr>
              <a:t>V případě </a:t>
            </a:r>
            <a:r>
              <a:rPr lang="cs-CZ" sz="1600" u="sng" dirty="0">
                <a:solidFill>
                  <a:schemeClr val="bg1"/>
                </a:solidFill>
                <a:latin typeface="Arial" panose="020B0604020202020204" pitchFamily="34" charset="0"/>
                <a:ea typeface="Times New Roman" panose="02020603050405020304" pitchFamily="18" charset="0"/>
              </a:rPr>
              <a:t>nákupu vozidel</a:t>
            </a:r>
            <a:r>
              <a:rPr lang="cs-CZ" sz="1600" dirty="0">
                <a:solidFill>
                  <a:schemeClr val="bg1"/>
                </a:solidFill>
                <a:latin typeface="Arial" panose="020B0604020202020204" pitchFamily="34" charset="0"/>
                <a:ea typeface="Times New Roman" panose="02020603050405020304" pitchFamily="18" charset="0"/>
              </a:rPr>
              <a:t> kategorií L a M1 se bude jednat o vozidla:</a:t>
            </a:r>
          </a:p>
          <a:p>
            <a:pPr marL="257175" indent="-257175">
              <a:spcAft>
                <a:spcPts val="450"/>
              </a:spcAft>
              <a:buFont typeface="Symbol" panose="05050102010706020507" pitchFamily="18" charset="2"/>
              <a:buChar char=""/>
            </a:pP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Na alternativní paliva (CNG/elektro/vodík) NEBO </a:t>
            </a:r>
          </a:p>
          <a:p>
            <a:pPr marL="257175" indent="-257175">
              <a:spcAft>
                <a:spcPts val="450"/>
              </a:spcAft>
              <a:buFont typeface="Symbol" panose="05050102010706020507" pitchFamily="18" charset="2"/>
              <a:buChar char=""/>
            </a:pP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Na konvenční paliva (benzín/diesel) splňující emisní limit 95 g CO2/km. </a:t>
            </a:r>
          </a:p>
          <a:p>
            <a:pPr>
              <a:spcAft>
                <a:spcPts val="450"/>
              </a:spcAft>
            </a:pPr>
            <a:endPar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spcAft>
                <a:spcPts val="450"/>
              </a:spcAft>
            </a:pPr>
            <a:r>
              <a:rPr lang="cs-CZ" sz="1600" u="sng" dirty="0">
                <a:solidFill>
                  <a:schemeClr val="bg1"/>
                </a:solidFill>
                <a:latin typeface="Arial" panose="020B0604020202020204" pitchFamily="34" charset="0"/>
                <a:ea typeface="Times New Roman" panose="02020603050405020304" pitchFamily="18" charset="0"/>
              </a:rPr>
              <a:t>Výjimkou</a:t>
            </a:r>
            <a:r>
              <a:rPr lang="cs-CZ" sz="1600" dirty="0">
                <a:solidFill>
                  <a:schemeClr val="bg1"/>
                </a:solidFill>
                <a:latin typeface="Arial" panose="020B0604020202020204" pitchFamily="34" charset="0"/>
                <a:ea typeface="Times New Roman" panose="02020603050405020304" pitchFamily="18" charset="0"/>
              </a:rPr>
              <a:t> jsou vozidla:</a:t>
            </a:r>
          </a:p>
          <a:p>
            <a:pPr marL="257175" indent="-257175">
              <a:spcAft>
                <a:spcPts val="450"/>
              </a:spcAft>
              <a:buFont typeface="Symbol" panose="05050102010706020507" pitchFamily="18" charset="2"/>
              <a:buChar char=""/>
            </a:pP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Určená pro rychlou lékařskou pomoc, rychlou zdravotnickou pomoc, vozidel zařazených do systému rendez-vous zdravotnické záchranné služby kraje </a:t>
            </a:r>
          </a:p>
          <a:p>
            <a:pPr marL="257175" indent="-257175">
              <a:spcAft>
                <a:spcPts val="450"/>
              </a:spcAft>
              <a:buFont typeface="Symbol" panose="05050102010706020507" pitchFamily="18" charset="2"/>
              <a:buChar char=""/>
            </a:pP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Požární ochrany podle zvláštního právního předpisu (vyhláška č. 35/2007 Sb., o technických podmínkách požární techniky, ve znění pozdějších předpisů)</a:t>
            </a:r>
          </a:p>
          <a:p>
            <a:pPr marR="0" lvl="0" algn="l" defTabSz="914400" rtl="0" eaLnBrk="1" fontAlgn="auto" latinLnBrk="0" hangingPunct="1">
              <a:lnSpc>
                <a:spcPct val="200000"/>
              </a:lnSpc>
              <a:spcBef>
                <a:spcPts val="1000"/>
              </a:spcBef>
              <a:spcAft>
                <a:spcPts val="0"/>
              </a:spcAft>
              <a:buClr>
                <a:schemeClr val="bg1"/>
              </a:buClr>
              <a:buSzTx/>
              <a:tabLst/>
              <a:defRPr/>
            </a:pPr>
            <a:r>
              <a:rPr kumimoji="0" lang="cs-CZ" sz="1600" b="0" i="0" u="none" strike="noStrike" kern="1200" cap="none" spc="0" normalizeH="0" baseline="0" noProof="0" dirty="0">
                <a:ln>
                  <a:noFill/>
                </a:ln>
                <a:solidFill>
                  <a:schemeClr val="bg1"/>
                </a:solidFill>
                <a:effectLst/>
                <a:uLnTx/>
                <a:uFillTx/>
                <a:latin typeface="Arial"/>
                <a:ea typeface="+mn-ea"/>
                <a:cs typeface="Arial"/>
                <a:sym typeface="Arial"/>
              </a:rPr>
              <a:t> </a:t>
            </a:r>
          </a:p>
        </p:txBody>
      </p:sp>
    </p:spTree>
    <p:extLst>
      <p:ext uri="{BB962C8B-B14F-4D97-AF65-F5344CB8AC3E}">
        <p14:creationId xmlns:p14="http://schemas.microsoft.com/office/powerpoint/2010/main" val="41014112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B74C0B9-31DC-4F35-8DAF-5CA1AD19EA7C}"/>
              </a:ext>
            </a:extLst>
          </p:cNvPr>
          <p:cNvSpPr txBox="1"/>
          <p:nvPr/>
        </p:nvSpPr>
        <p:spPr>
          <a:xfrm>
            <a:off x="502647" y="498020"/>
            <a:ext cx="8138707" cy="2000548"/>
          </a:xfrm>
          <a:prstGeom prst="rect">
            <a:avLst/>
          </a:prstGeom>
          <a:noFill/>
        </p:spPr>
        <p:txBody>
          <a:bodyPr wrap="square" rtlCol="0">
            <a:spAutoFit/>
          </a:bodyPr>
          <a:lstStyle/>
          <a:p>
            <a:pPr algn="ctr" defTabSz="914400">
              <a:buClr>
                <a:srgbClr val="000000"/>
              </a:buClr>
            </a:pPr>
            <a:r>
              <a:rPr lang="cs-CZ" sz="2400" b="1" kern="0" dirty="0">
                <a:solidFill>
                  <a:schemeClr val="bg1"/>
                </a:solidFill>
                <a:cs typeface="Arial" panose="020B0604020202020204" pitchFamily="34" charset="0"/>
                <a:sym typeface="Arial"/>
              </a:rPr>
              <a:t>Specifický cíl 2.1 </a:t>
            </a:r>
            <a:br>
              <a:rPr lang="cs-CZ" sz="2400" b="1" kern="0" dirty="0">
                <a:solidFill>
                  <a:schemeClr val="bg1"/>
                </a:solidFill>
                <a:cs typeface="Arial" panose="020B0604020202020204" pitchFamily="34" charset="0"/>
                <a:sym typeface="Arial"/>
              </a:rPr>
            </a:br>
            <a:r>
              <a:rPr lang="cs-CZ" sz="2400" b="1" kern="0" dirty="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dirty="0">
                <a:solidFill>
                  <a:schemeClr val="bg1"/>
                </a:solidFill>
                <a:cs typeface="Arial" panose="020B0604020202020204" pitchFamily="34" charset="0"/>
                <a:sym typeface="Arial"/>
              </a:rPr>
              <a:t>Aktuální stav přípravy SC</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29AD808C-B817-4CFA-A641-F044F323EDFB}"/>
              </a:ext>
            </a:extLst>
          </p:cNvPr>
          <p:cNvSpPr txBox="1"/>
          <p:nvPr/>
        </p:nvSpPr>
        <p:spPr>
          <a:xfrm>
            <a:off x="629175" y="2219900"/>
            <a:ext cx="8012179" cy="3836948"/>
          </a:xfrm>
          <a:prstGeom prst="rect">
            <a:avLst/>
          </a:prstGeom>
          <a:noFill/>
        </p:spPr>
        <p:txBody>
          <a:bodyPr wrap="square">
            <a:spAutoFit/>
          </a:bodyPr>
          <a:lstStyle/>
          <a:p>
            <a:pPr>
              <a:spcAft>
                <a:spcPts val="450"/>
              </a:spcAft>
            </a:pPr>
            <a:r>
              <a:rPr lang="cs-CZ" sz="1400" b="1" u="sng" dirty="0">
                <a:solidFill>
                  <a:schemeClr val="bg1"/>
                </a:solidFill>
                <a:latin typeface="Arial" panose="020B0604020202020204" pitchFamily="34" charset="0"/>
                <a:ea typeface="Calibri" panose="020F0502020204030204" pitchFamily="34" charset="0"/>
                <a:cs typeface="Times New Roman" panose="02020603050405020304" pitchFamily="18" charset="0"/>
              </a:rPr>
              <a:t>STANICE</a:t>
            </a:r>
            <a:endPar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V případě </a:t>
            </a:r>
            <a:r>
              <a:rPr lang="cs-CZ" sz="1400" u="sng" dirty="0">
                <a:solidFill>
                  <a:schemeClr val="bg1"/>
                </a:solidFill>
                <a:latin typeface="Arial" panose="020B0604020202020204" pitchFamily="34" charset="0"/>
                <a:ea typeface="Calibri" panose="020F0502020204030204" pitchFamily="34" charset="0"/>
                <a:cs typeface="Times New Roman" panose="02020603050405020304" pitchFamily="18" charset="0"/>
              </a:rPr>
              <a:t>rekonstrukce budovy </a:t>
            </a: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dojde ke snížení energetické náročnosti budovy.</a:t>
            </a:r>
            <a:endParaRPr lang="cs-CZ" sz="1400" dirty="0">
              <a:solidFill>
                <a:schemeClr val="bg1"/>
              </a:solidFill>
              <a:latin typeface="Arial" panose="020B0604020202020204" pitchFamily="34" charset="0"/>
              <a:ea typeface="Times New Roman" panose="02020603050405020304" pitchFamily="18" charset="0"/>
            </a:endParaRPr>
          </a:p>
          <a:p>
            <a:pPr>
              <a:spcAft>
                <a:spcPts val="450"/>
              </a:spcAft>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V případě výstavby </a:t>
            </a:r>
            <a:r>
              <a:rPr lang="cs-CZ" sz="1400" u="sng" dirty="0">
                <a:solidFill>
                  <a:schemeClr val="bg1"/>
                </a:solidFill>
                <a:latin typeface="Arial" panose="020B0604020202020204" pitchFamily="34" charset="0"/>
                <a:ea typeface="Calibri" panose="020F0502020204030204" pitchFamily="34" charset="0"/>
                <a:cs typeface="Times New Roman" panose="02020603050405020304" pitchFamily="18" charset="0"/>
              </a:rPr>
              <a:t>nové budovy </a:t>
            </a: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budou splněny požadavky pasivního standardu (týká se i přístaveb a nástaveb). V případech, u kterých s ohledem na specifický typ provozování, nelze docílit pasivního standardu, bude umožněn tzv. Vysoký energetický standard.</a:t>
            </a:r>
            <a:endParaRPr lang="cs-CZ" sz="1400" dirty="0">
              <a:solidFill>
                <a:schemeClr val="bg1"/>
              </a:solidFill>
              <a:latin typeface="Arial" panose="020B0604020202020204" pitchFamily="34" charset="0"/>
              <a:ea typeface="Times New Roman" panose="02020603050405020304" pitchFamily="18" charset="0"/>
            </a:endParaRPr>
          </a:p>
          <a:p>
            <a:pPr algn="just">
              <a:spcAft>
                <a:spcPts val="450"/>
              </a:spcAft>
            </a:pPr>
            <a:endParaRPr lang="cs-CZ" sz="1400" u="sng" dirty="0">
              <a:solidFill>
                <a:schemeClr val="bg1"/>
              </a:solidFill>
              <a:latin typeface="Arial" panose="020B0604020202020204" pitchFamily="34" charset="0"/>
              <a:ea typeface="Times New Roman" panose="02020603050405020304" pitchFamily="18" charset="0"/>
            </a:endParaRPr>
          </a:p>
          <a:p>
            <a:pPr algn="just">
              <a:spcAft>
                <a:spcPts val="450"/>
              </a:spcAft>
            </a:pPr>
            <a:r>
              <a:rPr lang="cs-CZ" sz="1400" u="sng" dirty="0">
                <a:solidFill>
                  <a:schemeClr val="bg1"/>
                </a:solidFill>
                <a:latin typeface="Arial" panose="020B0604020202020204" pitchFamily="34" charset="0"/>
                <a:ea typeface="Times New Roman" panose="02020603050405020304" pitchFamily="18" charset="0"/>
              </a:rPr>
              <a:t>Požadavky</a:t>
            </a:r>
            <a:r>
              <a:rPr lang="cs-CZ" sz="1400" b="1" dirty="0">
                <a:solidFill>
                  <a:schemeClr val="bg1"/>
                </a:solidFill>
                <a:latin typeface="Arial" panose="020B0604020202020204" pitchFamily="34" charset="0"/>
                <a:ea typeface="Times New Roman" panose="02020603050405020304" pitchFamily="18" charset="0"/>
              </a:rPr>
              <a:t> </a:t>
            </a:r>
            <a:r>
              <a:rPr lang="cs-CZ" sz="1400" dirty="0">
                <a:solidFill>
                  <a:schemeClr val="bg1"/>
                </a:solidFill>
                <a:latin typeface="Arial" panose="020B0604020202020204" pitchFamily="34" charset="0"/>
                <a:ea typeface="Times New Roman" panose="02020603050405020304" pitchFamily="18" charset="0"/>
              </a:rPr>
              <a:t>na budovy </a:t>
            </a:r>
            <a:r>
              <a:rPr lang="cs-CZ" sz="1400" u="sng" dirty="0">
                <a:solidFill>
                  <a:schemeClr val="bg1"/>
                </a:solidFill>
                <a:latin typeface="Arial" panose="020B0604020202020204" pitchFamily="34" charset="0"/>
                <a:ea typeface="Times New Roman" panose="02020603050405020304" pitchFamily="18" charset="0"/>
              </a:rPr>
              <a:t>vychází z následujících dokumentů</a:t>
            </a:r>
            <a:r>
              <a:rPr lang="cs-CZ" sz="1400" dirty="0">
                <a:solidFill>
                  <a:schemeClr val="bg1"/>
                </a:solidFill>
                <a:latin typeface="Arial" panose="020B0604020202020204" pitchFamily="34" charset="0"/>
                <a:ea typeface="Times New Roman" panose="02020603050405020304" pitchFamily="18" charset="0"/>
              </a:rPr>
              <a:t>:</a:t>
            </a:r>
          </a:p>
          <a:p>
            <a:pPr marL="257175" indent="-257175">
              <a:buFont typeface="Symbol" panose="05050102010706020507" pitchFamily="18" charset="2"/>
              <a:buChar char=""/>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Vyhláška č. 264/2020 Sb., o energetické náročnosti budov</a:t>
            </a:r>
          </a:p>
          <a:p>
            <a:pPr marL="257175" indent="-257175">
              <a:spcAft>
                <a:spcPts val="450"/>
              </a:spcAft>
              <a:buFont typeface="Symbol" panose="05050102010706020507" pitchFamily="18" charset="2"/>
              <a:buChar char=""/>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Pravidlo správné praxe Hospodářské komory ČR, </a:t>
            </a:r>
            <a:r>
              <a:rPr lang="cs-CZ" sz="14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r.č</a:t>
            </a: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 HKCR/4/17/01 ze dne 16. 8. 2017, TPW 170 01</a:t>
            </a:r>
          </a:p>
          <a:p>
            <a:pPr>
              <a:spcAft>
                <a:spcPts val="450"/>
              </a:spcAft>
            </a:pPr>
            <a:endParaRPr lang="cs-CZ" sz="1400" u="sng"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400" u="sng" dirty="0">
                <a:solidFill>
                  <a:schemeClr val="bg1"/>
                </a:solidFill>
                <a:latin typeface="Arial" panose="020B0604020202020204" pitchFamily="34" charset="0"/>
                <a:ea typeface="Calibri" panose="020F0502020204030204" pitchFamily="34" charset="0"/>
                <a:cs typeface="Times New Roman" panose="02020603050405020304" pitchFamily="18" charset="0"/>
              </a:rPr>
              <a:t>Žadatel dokládá</a:t>
            </a: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a:t>
            </a:r>
            <a:endParaRPr lang="cs-CZ" sz="1400" dirty="0">
              <a:solidFill>
                <a:schemeClr val="bg1"/>
              </a:solidFill>
              <a:latin typeface="Arial" panose="020B0604020202020204" pitchFamily="34" charset="0"/>
              <a:ea typeface="Times New Roman" panose="02020603050405020304" pitchFamily="18" charset="0"/>
            </a:endParaRPr>
          </a:p>
          <a:p>
            <a:pPr marL="257175" indent="-257175">
              <a:buFont typeface="Symbol" panose="05050102010706020507" pitchFamily="18" charset="2"/>
              <a:buChar char=""/>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Průkaz energetické náročnosti budovy</a:t>
            </a:r>
          </a:p>
          <a:p>
            <a:pPr marL="257175" indent="-257175">
              <a:buFont typeface="Symbol" panose="05050102010706020507" pitchFamily="18" charset="2"/>
              <a:buChar char=""/>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Protokol k výpočtu tepelné stability v létě</a:t>
            </a:r>
          </a:p>
          <a:p>
            <a:pPr marL="257175" indent="-257175">
              <a:spcAft>
                <a:spcPts val="450"/>
              </a:spcAft>
              <a:buFont typeface="Symbol" panose="05050102010706020507" pitchFamily="18" charset="2"/>
              <a:buChar char=""/>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Protokol o měření průvzdušnosti (příloha k realizaci)</a:t>
            </a:r>
          </a:p>
        </p:txBody>
      </p:sp>
    </p:spTree>
    <p:extLst>
      <p:ext uri="{BB962C8B-B14F-4D97-AF65-F5344CB8AC3E}">
        <p14:creationId xmlns:p14="http://schemas.microsoft.com/office/powerpoint/2010/main" val="2575013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EE1421EA-1AFF-4E32-9AB1-BBDBC467A421}"/>
              </a:ext>
            </a:extLst>
          </p:cNvPr>
          <p:cNvSpPr txBox="1"/>
          <p:nvPr/>
        </p:nvSpPr>
        <p:spPr>
          <a:xfrm>
            <a:off x="502647" y="498020"/>
            <a:ext cx="8138707" cy="1631216"/>
          </a:xfrm>
          <a:prstGeom prst="rect">
            <a:avLst/>
          </a:prstGeom>
          <a:noFill/>
        </p:spPr>
        <p:txBody>
          <a:bodyPr wrap="square" rtlCol="0">
            <a:spAutoFit/>
          </a:bodyPr>
          <a:lstStyle/>
          <a:p>
            <a:pPr algn="ctr" defTabSz="914400">
              <a:buClr>
                <a:srgbClr val="000000"/>
              </a:buClr>
              <a:buFont typeface="Arial"/>
              <a:buNone/>
            </a:pPr>
            <a:r>
              <a:rPr lang="cs-CZ" sz="2400" b="1" kern="0" dirty="0">
                <a:solidFill>
                  <a:schemeClr val="bg1"/>
                </a:solidFill>
                <a:cs typeface="Arial" panose="020B0604020202020204" pitchFamily="34" charset="0"/>
                <a:sym typeface="Arial"/>
              </a:rPr>
              <a:t>Specifický cíl 2.1 </a:t>
            </a:r>
            <a:br>
              <a:rPr lang="cs-CZ" sz="2400" b="1" kern="0" dirty="0">
                <a:solidFill>
                  <a:schemeClr val="bg1"/>
                </a:solidFill>
                <a:cs typeface="Arial" panose="020B0604020202020204" pitchFamily="34" charset="0"/>
                <a:sym typeface="Arial"/>
              </a:rPr>
            </a:br>
            <a:r>
              <a:rPr lang="cs-CZ" sz="2400" b="1" kern="0" dirty="0">
                <a:solidFill>
                  <a:schemeClr val="bg1"/>
                </a:solidFill>
                <a:cs typeface="Arial" panose="020B0604020202020204" pitchFamily="34" charset="0"/>
                <a:sym typeface="Arial"/>
              </a:rPr>
              <a:t>Integrovaný záchranný systém</a:t>
            </a:r>
          </a:p>
          <a:p>
            <a:pPr algn="ctr" defTabSz="914400">
              <a:buClr>
                <a:srgbClr val="000000"/>
              </a:buClr>
              <a:buFont typeface="Arial"/>
              <a:buNone/>
            </a:pPr>
            <a:r>
              <a:rPr lang="cs-CZ" sz="2000" kern="0" dirty="0">
                <a:solidFill>
                  <a:schemeClr val="bg1"/>
                </a:solidFill>
                <a:cs typeface="Arial" panose="020B0604020202020204" pitchFamily="34" charset="0"/>
                <a:sym typeface="Arial"/>
              </a:rPr>
              <a:t>Aktuální stav přípravy SC</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1FBE5C40-BB17-4FC3-BA60-B80746457745}"/>
              </a:ext>
            </a:extLst>
          </p:cNvPr>
          <p:cNvSpPr txBox="1"/>
          <p:nvPr/>
        </p:nvSpPr>
        <p:spPr>
          <a:xfrm>
            <a:off x="629175" y="2219900"/>
            <a:ext cx="8012179" cy="2926955"/>
          </a:xfrm>
          <a:prstGeom prst="rect">
            <a:avLst/>
          </a:prstGeom>
          <a:noFill/>
        </p:spPr>
        <p:txBody>
          <a:bodyPr wrap="square">
            <a:spAutoFit/>
          </a:bodyPr>
          <a:lstStyle/>
          <a:p>
            <a:pPr>
              <a:spcAft>
                <a:spcPts val="450"/>
              </a:spcAft>
            </a:pPr>
            <a:r>
              <a:rPr lang="cs-CZ" sz="1600" b="1" u="sng" dirty="0">
                <a:solidFill>
                  <a:schemeClr val="bg1"/>
                </a:solidFill>
                <a:latin typeface="Arial" panose="020B0604020202020204" pitchFamily="34" charset="0"/>
                <a:ea typeface="Calibri" panose="020F0502020204030204" pitchFamily="34" charset="0"/>
                <a:cs typeface="Times New Roman" panose="02020603050405020304" pitchFamily="18" charset="0"/>
              </a:rPr>
              <a:t>ICT SYSTÉMY</a:t>
            </a:r>
            <a:endPar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lnSpc>
                <a:spcPct val="200000"/>
              </a:lnSpc>
              <a:spcAft>
                <a:spcPts val="450"/>
              </a:spcAft>
            </a:pPr>
            <a:r>
              <a:rPr lang="cs-CZ" sz="1600" dirty="0">
                <a:solidFill>
                  <a:schemeClr val="bg1"/>
                </a:solidFill>
                <a:latin typeface="Arial" panose="020B0604020202020204" pitchFamily="34" charset="0"/>
                <a:ea typeface="Times New Roman" panose="02020603050405020304" pitchFamily="18" charset="0"/>
              </a:rPr>
              <a:t>V případě rozvoje strategicky významných </a:t>
            </a:r>
            <a:r>
              <a:rPr lang="cs-CZ" sz="1600" b="1" dirty="0">
                <a:solidFill>
                  <a:schemeClr val="bg1"/>
                </a:solidFill>
                <a:latin typeface="Arial" panose="020B0604020202020204" pitchFamily="34" charset="0"/>
                <a:ea typeface="Times New Roman" panose="02020603050405020304" pitchFamily="18" charset="0"/>
              </a:rPr>
              <a:t>ICT systémů</a:t>
            </a:r>
            <a:r>
              <a:rPr lang="cs-CZ" sz="1600" dirty="0">
                <a:solidFill>
                  <a:schemeClr val="bg1"/>
                </a:solidFill>
                <a:latin typeface="Arial" panose="020B0604020202020204" pitchFamily="34" charset="0"/>
                <a:ea typeface="Times New Roman" panose="02020603050405020304" pitchFamily="18" charset="0"/>
              </a:rPr>
              <a:t>:</a:t>
            </a:r>
          </a:p>
          <a:p>
            <a:pPr marL="257175" indent="-257175">
              <a:lnSpc>
                <a:spcPct val="200000"/>
              </a:lnSpc>
              <a:spcAft>
                <a:spcPts val="450"/>
              </a:spcAft>
              <a:buFont typeface="Symbol" panose="05050102010706020507" pitchFamily="18" charset="2"/>
              <a:buChar char=""/>
            </a:pP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systém bude zavádět aspoň </a:t>
            </a:r>
            <a:r>
              <a:rPr lang="cs-CZ" sz="1600" u="sng" dirty="0">
                <a:solidFill>
                  <a:schemeClr val="bg1"/>
                </a:solidFill>
                <a:latin typeface="Arial" panose="020B0604020202020204" pitchFamily="34" charset="0"/>
                <a:ea typeface="Calibri" panose="020F0502020204030204" pitchFamily="34" charset="0"/>
                <a:cs typeface="Times New Roman" panose="02020603050405020304" pitchFamily="18" charset="0"/>
              </a:rPr>
              <a:t>1 novou funkcionalitu</a:t>
            </a:r>
          </a:p>
          <a:p>
            <a:pPr marL="257175" indent="-257175">
              <a:lnSpc>
                <a:spcPct val="200000"/>
              </a:lnSpc>
              <a:spcAft>
                <a:spcPts val="450"/>
              </a:spcAft>
              <a:buFont typeface="Symbol" panose="05050102010706020507" pitchFamily="18" charset="2"/>
              <a:buChar char=""/>
            </a:pPr>
            <a:r>
              <a:rPr lang="cs-CZ" sz="1600" u="sng" dirty="0">
                <a:solidFill>
                  <a:schemeClr val="bg1"/>
                </a:solidFill>
                <a:latin typeface="Arial" panose="020B0604020202020204" pitchFamily="34" charset="0"/>
                <a:ea typeface="Calibri" panose="020F0502020204030204" pitchFamily="34" charset="0"/>
                <a:cs typeface="Times New Roman" panose="02020603050405020304" pitchFamily="18" charset="0"/>
              </a:rPr>
              <a:t>žadatel dokládá </a:t>
            </a: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Souhlasné stanovisko Hlavního architekta eGovernmentu</a:t>
            </a:r>
          </a:p>
          <a:p>
            <a:pPr marL="257175" indent="-257175">
              <a:spcAft>
                <a:spcPts val="450"/>
              </a:spcAft>
              <a:buFont typeface="Symbol" panose="05050102010706020507" pitchFamily="18" charset="2"/>
              <a:buChar char=""/>
            </a:pPr>
            <a:endPar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marR="0" lvl="0" algn="l" defTabSz="914400" rtl="0" eaLnBrk="1" fontAlgn="auto" latinLnBrk="0" hangingPunct="1">
              <a:lnSpc>
                <a:spcPct val="200000"/>
              </a:lnSpc>
              <a:spcBef>
                <a:spcPts val="1000"/>
              </a:spcBef>
              <a:spcAft>
                <a:spcPts val="0"/>
              </a:spcAft>
              <a:buClr>
                <a:schemeClr val="bg1"/>
              </a:buClr>
              <a:buSzTx/>
              <a:tabLst/>
              <a:defRPr/>
            </a:pPr>
            <a:r>
              <a:rPr kumimoji="0" lang="cs-CZ" sz="1600" b="0" i="0" u="none" strike="noStrike" kern="1200" cap="none" spc="0" normalizeH="0" baseline="0" noProof="0" dirty="0">
                <a:ln>
                  <a:noFill/>
                </a:ln>
                <a:solidFill>
                  <a:schemeClr val="bg1"/>
                </a:solidFill>
                <a:effectLst/>
                <a:uLnTx/>
                <a:uFillTx/>
                <a:latin typeface="Arial"/>
                <a:ea typeface="+mn-ea"/>
                <a:cs typeface="Arial"/>
                <a:sym typeface="Arial"/>
              </a:rPr>
              <a:t> </a:t>
            </a:r>
          </a:p>
        </p:txBody>
      </p:sp>
    </p:spTree>
    <p:extLst>
      <p:ext uri="{BB962C8B-B14F-4D97-AF65-F5344CB8AC3E}">
        <p14:creationId xmlns:p14="http://schemas.microsoft.com/office/powerpoint/2010/main" val="7046776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056042" y="2280157"/>
            <a:ext cx="6269192" cy="2880276"/>
          </a:xfrm>
          <a:prstGeom prst="rect">
            <a:avLst/>
          </a:prstGeom>
          <a:noFill/>
        </p:spPr>
        <p:txBody>
          <a:bodyPr wrap="square">
            <a:spAutoFit/>
          </a:bodyPr>
          <a:lstStyle/>
          <a:p>
            <a:pPr lvl="1">
              <a:spcAft>
                <a:spcPts val="450"/>
              </a:spcAft>
            </a:pPr>
            <a:endPar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Pořízení materiálně technického vybavení</a:t>
            </a:r>
          </a:p>
          <a:p>
            <a:pPr marL="628650" lvl="1" indent="-285750">
              <a:spcAft>
                <a:spcPts val="450"/>
              </a:spcAft>
              <a:buFont typeface="Arial" panose="020B0604020202020204" pitchFamily="34" charset="0"/>
              <a:buChar char="•"/>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v připomínkovém jednání je návrh normativu pro nákup techniky a materiálně technického vybavení jednotek SDH obcí, který bude obdobný jako v IROP 1</a:t>
            </a:r>
          </a:p>
          <a:p>
            <a:pPr>
              <a:spcAft>
                <a:spcPts val="450"/>
              </a:spcAft>
            </a:pPr>
            <a:endPar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Umělé zdroje požární vody</a:t>
            </a:r>
          </a:p>
          <a:p>
            <a:pPr marL="628650" lvl="1" indent="-285750">
              <a:spcAft>
                <a:spcPts val="450"/>
              </a:spcAft>
              <a:buFont typeface="Arial" panose="020B0604020202020204" pitchFamily="34" charset="0"/>
              <a:buChar char="•"/>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Jsou stanoveny podmínky pro opravu stávajících a výstavby nových umělých zdrojů požární vody</a:t>
            </a:r>
          </a:p>
          <a:p>
            <a:pPr marL="342900" lvl="1">
              <a:spcAft>
                <a:spcPts val="450"/>
              </a:spcAft>
            </a:pPr>
            <a:endPar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marL="214313" indent="-214313">
              <a:spcAft>
                <a:spcPts val="450"/>
              </a:spcAft>
              <a:buFont typeface="Arial" panose="020B0604020202020204" pitchFamily="34" charset="0"/>
              <a:buChar char="•"/>
            </a:pPr>
            <a:endParaRPr lang="cs-CZ" sz="12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p:txBody>
      </p:sp>
      <p:sp>
        <p:nvSpPr>
          <p:cNvPr id="6" name="TextovéPole 5">
            <a:extLst>
              <a:ext uri="{FF2B5EF4-FFF2-40B4-BE49-F238E27FC236}">
                <a16:creationId xmlns:a16="http://schemas.microsoft.com/office/drawing/2014/main" id="{C3746116-0D35-4B73-86DA-4EFE1D7E60C3}"/>
              </a:ext>
            </a:extLst>
          </p:cNvPr>
          <p:cNvSpPr txBox="1"/>
          <p:nvPr/>
        </p:nvSpPr>
        <p:spPr>
          <a:xfrm>
            <a:off x="502647" y="498020"/>
            <a:ext cx="8138707" cy="2000548"/>
          </a:xfrm>
          <a:prstGeom prst="rect">
            <a:avLst/>
          </a:prstGeom>
          <a:noFill/>
        </p:spPr>
        <p:txBody>
          <a:bodyPr wrap="square" rtlCol="0">
            <a:spAutoFit/>
          </a:bodyPr>
          <a:lstStyle/>
          <a:p>
            <a:pPr algn="ctr" defTabSz="914400">
              <a:buClr>
                <a:srgbClr val="000000"/>
              </a:buClr>
            </a:pPr>
            <a:r>
              <a:rPr lang="cs-CZ" sz="2400" b="1" kern="0" dirty="0">
                <a:solidFill>
                  <a:schemeClr val="bg1"/>
                </a:solidFill>
                <a:cs typeface="Arial" panose="020B0604020202020204" pitchFamily="34" charset="0"/>
                <a:sym typeface="Arial"/>
              </a:rPr>
              <a:t>Specifický cíl 5.1 </a:t>
            </a:r>
            <a:br>
              <a:rPr lang="cs-CZ" sz="2400" b="1" kern="0" dirty="0">
                <a:solidFill>
                  <a:schemeClr val="bg1"/>
                </a:solidFill>
                <a:cs typeface="Arial" panose="020B0604020202020204" pitchFamily="34" charset="0"/>
                <a:sym typeface="Arial"/>
              </a:rPr>
            </a:br>
            <a:r>
              <a:rPr lang="cs-CZ" sz="2400" b="1" kern="0" dirty="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dirty="0">
                <a:solidFill>
                  <a:schemeClr val="bg1"/>
                </a:solidFill>
                <a:cs typeface="Arial" panose="020B0604020202020204" pitchFamily="34" charset="0"/>
                <a:sym typeface="Arial"/>
              </a:rPr>
              <a:t>Aktuální stav přípravy SC</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25947160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951128" y="2000822"/>
            <a:ext cx="7328805" cy="3126497"/>
          </a:xfrm>
          <a:prstGeom prst="rect">
            <a:avLst/>
          </a:prstGeom>
          <a:noFill/>
        </p:spPr>
        <p:txBody>
          <a:bodyPr wrap="square">
            <a:spAutoFit/>
          </a:bodyPr>
          <a:lstStyle/>
          <a:p>
            <a:pPr algn="just" fontAlgn="base">
              <a:spcAft>
                <a:spcPts val="450"/>
              </a:spcAft>
            </a:pPr>
            <a:r>
              <a:rPr lang="cs-CZ" sz="1400" b="1" dirty="0">
                <a:solidFill>
                  <a:schemeClr val="bg1"/>
                </a:solidFill>
                <a:latin typeface="Arial" panose="020B0604020202020204" pitchFamily="34" charset="0"/>
                <a:cs typeface="Arial" panose="020B0604020202020204" pitchFamily="34" charset="0"/>
              </a:rPr>
              <a:t>Platí, že se bude moct žádat pouze přes MAS, jak je uvedeno v návrhu?</a:t>
            </a:r>
          </a:p>
          <a:p>
            <a:pPr marL="285750" indent="-285750" algn="just" fontAlgn="base">
              <a:spcAft>
                <a:spcPts val="450"/>
              </a:spcAft>
              <a:buFont typeface="Arial" panose="020B0604020202020204" pitchFamily="34" charset="0"/>
              <a:buChar char="•"/>
            </a:pPr>
            <a:r>
              <a:rPr lang="cs-CZ" sz="1400" dirty="0">
                <a:solidFill>
                  <a:schemeClr val="bg1"/>
                </a:solidFill>
                <a:latin typeface="Arial" panose="020B0604020202020204" pitchFamily="34" charset="0"/>
                <a:cs typeface="Arial" panose="020B0604020202020204" pitchFamily="34" charset="0"/>
              </a:rPr>
              <a:t>Ano, v návrhu programového dokumentu ze dne 18.1.2022 je pro JPO II počítáno pouze s možností podávání projektových záměrů přes MAS.</a:t>
            </a:r>
          </a:p>
          <a:p>
            <a:pPr algn="just" fontAlgn="base">
              <a:spcAft>
                <a:spcPts val="450"/>
              </a:spcAft>
            </a:pPr>
            <a:endParaRPr lang="cs-CZ" sz="1400" dirty="0">
              <a:solidFill>
                <a:schemeClr val="bg1"/>
              </a:solidFill>
              <a:latin typeface="Arial" panose="020B0604020202020204" pitchFamily="34" charset="0"/>
              <a:cs typeface="Arial" panose="020B0604020202020204" pitchFamily="34" charset="0"/>
            </a:endParaRPr>
          </a:p>
          <a:p>
            <a:pPr algn="just" fontAlgn="base">
              <a:spcAft>
                <a:spcPts val="450"/>
              </a:spcAft>
            </a:pPr>
            <a:r>
              <a:rPr lang="cs-CZ" sz="1400" b="1" dirty="0">
                <a:solidFill>
                  <a:schemeClr val="bg1"/>
                </a:solidFill>
                <a:latin typeface="Arial" panose="020B0604020202020204" pitchFamily="34" charset="0"/>
                <a:cs typeface="Arial" panose="020B0604020202020204" pitchFamily="34" charset="0"/>
              </a:rPr>
              <a:t>Jaký se dá očekávat finanční rozsah projektů z pohledu způsobilosti?</a:t>
            </a:r>
          </a:p>
          <a:p>
            <a:pPr marL="285750" indent="-285750" algn="just" fontAlgn="base">
              <a:spcAft>
                <a:spcPts val="450"/>
              </a:spcAft>
              <a:buFont typeface="Arial" panose="020B0604020202020204" pitchFamily="34" charset="0"/>
              <a:buChar char="•"/>
            </a:pPr>
            <a:r>
              <a:rPr lang="cs-CZ" sz="1400" dirty="0">
                <a:solidFill>
                  <a:schemeClr val="bg1"/>
                </a:solidFill>
                <a:latin typeface="Arial" panose="020B0604020202020204" pitchFamily="34" charset="0"/>
                <a:cs typeface="Arial" panose="020B0604020202020204" pitchFamily="34" charset="0"/>
              </a:rPr>
              <a:t>V současné době probíhá proces stanovení výše alokace pro jednotlivé MAS. Doporučujeme tedy v této fázi kontaktovat MAS, která bude stanovovat parametry své výzvy vč. alokace výzvy. Příslušnost k MAS se řídí místem realizace projektu.</a:t>
            </a:r>
          </a:p>
          <a:p>
            <a:pPr algn="just" fontAlgn="base">
              <a:spcAft>
                <a:spcPts val="450"/>
              </a:spcAft>
            </a:pPr>
            <a:endParaRPr lang="cs-CZ" sz="1400" dirty="0">
              <a:solidFill>
                <a:schemeClr val="bg1"/>
              </a:solidFill>
              <a:latin typeface="Arial" panose="020B0604020202020204" pitchFamily="34" charset="0"/>
              <a:cs typeface="Arial" panose="020B0604020202020204" pitchFamily="34" charset="0"/>
            </a:endParaRPr>
          </a:p>
          <a:p>
            <a:pPr algn="just" fontAlgn="base">
              <a:spcAft>
                <a:spcPts val="450"/>
              </a:spcAft>
            </a:pPr>
            <a:r>
              <a:rPr lang="cs-CZ" sz="1400" b="1" dirty="0">
                <a:solidFill>
                  <a:schemeClr val="bg1"/>
                </a:solidFill>
                <a:latin typeface="Arial" panose="020B0604020202020204" pitchFamily="34" charset="0"/>
                <a:cs typeface="Arial" panose="020B0604020202020204" pitchFamily="34" charset="0"/>
              </a:rPr>
              <a:t>Kdy bychom mohli znát termíny výzev?</a:t>
            </a:r>
          </a:p>
          <a:p>
            <a:pPr marL="285750" indent="-285750" algn="just" fontAlgn="base">
              <a:spcAft>
                <a:spcPts val="450"/>
              </a:spcAft>
              <a:buFont typeface="Arial" panose="020B0604020202020204" pitchFamily="34" charset="0"/>
              <a:buChar char="•"/>
            </a:pPr>
            <a:r>
              <a:rPr lang="cs-CZ" sz="1400" dirty="0">
                <a:solidFill>
                  <a:schemeClr val="bg1"/>
                </a:solidFill>
                <a:latin typeface="Arial" panose="020B0604020202020204" pitchFamily="34" charset="0"/>
                <a:cs typeface="Arial" panose="020B0604020202020204" pitchFamily="34" charset="0"/>
              </a:rPr>
              <a:t>Schválení Programového dokumentu se předpokládá v 06/2022 a vyhlášení výzev SC 5.1 na podzim roku 2022.</a:t>
            </a:r>
          </a:p>
        </p:txBody>
      </p:sp>
      <p:sp>
        <p:nvSpPr>
          <p:cNvPr id="6" name="TextovéPole 5">
            <a:extLst>
              <a:ext uri="{FF2B5EF4-FFF2-40B4-BE49-F238E27FC236}">
                <a16:creationId xmlns:a16="http://schemas.microsoft.com/office/drawing/2014/main" id="{21E468BE-A5BC-4225-833A-57CC8F9BED73}"/>
              </a:ext>
            </a:extLst>
          </p:cNvPr>
          <p:cNvSpPr txBox="1"/>
          <p:nvPr/>
        </p:nvSpPr>
        <p:spPr>
          <a:xfrm>
            <a:off x="268449" y="498020"/>
            <a:ext cx="8539992" cy="1077218"/>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Nejčastější dotazy z KS</a:t>
            </a:r>
          </a:p>
          <a:p>
            <a:pPr algn="ctr" defTabSz="914400">
              <a:buClr>
                <a:srgbClr val="000000"/>
              </a:buClr>
              <a:buFont typeface="Arial"/>
              <a:buNone/>
            </a:pPr>
            <a:r>
              <a:rPr lang="cs-CZ" sz="3200" b="1" kern="0" dirty="0">
                <a:solidFill>
                  <a:schemeClr val="bg1"/>
                </a:solidFill>
                <a:cs typeface="Arial" panose="020B0604020202020204" pitchFamily="34" charset="0"/>
                <a:sym typeface="Arial"/>
              </a:rPr>
              <a:t>pro SC 5.1 </a:t>
            </a:r>
          </a:p>
        </p:txBody>
      </p:sp>
    </p:spTree>
    <p:extLst>
      <p:ext uri="{BB962C8B-B14F-4D97-AF65-F5344CB8AC3E}">
        <p14:creationId xmlns:p14="http://schemas.microsoft.com/office/powerpoint/2010/main" val="22143941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srcRect l="5537" r="5537"/>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EC9D8B61-96A1-4820-82EA-0BDCF7B9A541}"/>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Příklad: Velkokapacitní požární cisterna</a:t>
            </a:r>
          </a:p>
        </p:txBody>
      </p:sp>
      <p:sp>
        <p:nvSpPr>
          <p:cNvPr id="6" name="Nadpis 5">
            <a:extLst>
              <a:ext uri="{FF2B5EF4-FFF2-40B4-BE49-F238E27FC236}">
                <a16:creationId xmlns:a16="http://schemas.microsoft.com/office/drawing/2014/main" id="{6810A412-30D5-460D-990E-3E994EAD7F7B}"/>
              </a:ext>
            </a:extLst>
          </p:cNvPr>
          <p:cNvSpPr>
            <a:spLocks noGrp="1"/>
          </p:cNvSpPr>
          <p:nvPr>
            <p:ph type="title"/>
          </p:nvPr>
        </p:nvSpPr>
        <p:spPr/>
        <p:txBody>
          <a:bodyPr/>
          <a:lstStyle/>
          <a:p>
            <a:br>
              <a:rPr kumimoji="0" lang="cs-CZ" sz="36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br>
            <a:endParaRPr lang="cs-CZ" dirty="0"/>
          </a:p>
        </p:txBody>
      </p:sp>
    </p:spTree>
    <p:extLst>
      <p:ext uri="{BB962C8B-B14F-4D97-AF65-F5344CB8AC3E}">
        <p14:creationId xmlns:p14="http://schemas.microsoft.com/office/powerpoint/2010/main" val="211733029"/>
      </p:ext>
    </p:extLst>
  </p:cSld>
  <p:clrMapOvr>
    <a:masterClrMapping/>
  </p:clrMapOvr>
  <p:transition spd="slow">
    <p:push/>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1B9097-D240-154A-A09B-2A85D58E1FD7}"/>
              </a:ext>
            </a:extLst>
          </p:cNvPr>
          <p:cNvSpPr txBox="1">
            <a:spLocks/>
          </p:cNvSpPr>
          <p:nvPr/>
        </p:nvSpPr>
        <p:spPr>
          <a:xfrm>
            <a:off x="1127929" y="1716045"/>
            <a:ext cx="7158440" cy="4129584"/>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2000" dirty="0">
                <a:solidFill>
                  <a:srgbClr val="00529C"/>
                </a:solidFill>
                <a:latin typeface="Arial" panose="020B0604020202020204" pitchFamily="34" charset="0"/>
                <a:ea typeface="+mj-ea"/>
                <a:cs typeface="Arial" panose="020B0604020202020204" pitchFamily="34" charset="0"/>
              </a:rPr>
              <a:t>Text</a:t>
            </a:r>
          </a:p>
        </p:txBody>
      </p:sp>
      <p:sp>
        <p:nvSpPr>
          <p:cNvPr id="3" name="Title 3">
            <a:extLst>
              <a:ext uri="{FF2B5EF4-FFF2-40B4-BE49-F238E27FC236}">
                <a16:creationId xmlns:a16="http://schemas.microsoft.com/office/drawing/2014/main" id="{394E8B13-D9A1-6E4D-A5A3-AB540DAFCB99}"/>
              </a:ext>
            </a:extLst>
          </p:cNvPr>
          <p:cNvSpPr txBox="1">
            <a:spLocks/>
          </p:cNvSpPr>
          <p:nvPr/>
        </p:nvSpPr>
        <p:spPr>
          <a:xfrm>
            <a:off x="1127928" y="675488"/>
            <a:ext cx="7053562" cy="757898"/>
          </a:xfrm>
          <a:prstGeom prst="rect">
            <a:avLst/>
          </a:prstGeom>
        </p:spPr>
        <p:txBody>
          <a:bodyPr>
            <a:norm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r>
              <a:rPr lang="en-US" sz="2800" dirty="0" err="1">
                <a:latin typeface="Arial" panose="020B0604020202020204" pitchFamily="34" charset="0"/>
                <a:cs typeface="Arial" panose="020B0604020202020204" pitchFamily="34" charset="0"/>
              </a:rPr>
              <a:t>Nadpis</a:t>
            </a:r>
            <a:endParaRPr lang="en-US" sz="2800" dirty="0">
              <a:latin typeface="Arial" panose="020B0604020202020204" pitchFamily="34" charset="0"/>
              <a:cs typeface="Arial" panose="020B0604020202020204" pitchFamily="34" charset="0"/>
            </a:endParaRPr>
          </a:p>
        </p:txBody>
      </p:sp>
      <p:sp>
        <p:nvSpPr>
          <p:cNvPr id="4" name="Zástupný symbol pro číslo snímku 3">
            <a:extLst>
              <a:ext uri="{FF2B5EF4-FFF2-40B4-BE49-F238E27FC236}">
                <a16:creationId xmlns:a16="http://schemas.microsoft.com/office/drawing/2014/main" id="{1CCBB1C8-18D1-1846-A4A6-1818B460633C}"/>
              </a:ext>
            </a:extLst>
          </p:cNvPr>
          <p:cNvSpPr>
            <a:spLocks noGrp="1"/>
          </p:cNvSpPr>
          <p:nvPr>
            <p:ph type="sldNum" sz="quarter" idx="12"/>
          </p:nvPr>
        </p:nvSpPr>
        <p:spPr/>
        <p:txBody>
          <a:bodyPr/>
          <a:lstStyle/>
          <a:p>
            <a:fld id="{4000C4B2-41BC-D741-8B94-B76DB6967C01}" type="slidenum">
              <a:rPr lang="en-US" smtClean="0"/>
              <a:pPr/>
              <a:t>47</a:t>
            </a:fld>
            <a:endParaRPr lang="en-US" dirty="0"/>
          </a:p>
        </p:txBody>
      </p:sp>
      <p:pic>
        <p:nvPicPr>
          <p:cNvPr id="5" name="Obrázek 4">
            <a:extLst>
              <a:ext uri="{FF2B5EF4-FFF2-40B4-BE49-F238E27FC236}">
                <a16:creationId xmlns:a16="http://schemas.microsoft.com/office/drawing/2014/main" id="{5FC4F43C-5F6F-4467-8963-7CBE41D937F7}"/>
              </a:ext>
            </a:extLst>
          </p:cNvPr>
          <p:cNvPicPr>
            <a:picLocks noChangeAspect="1"/>
          </p:cNvPicPr>
          <p:nvPr/>
        </p:nvPicPr>
        <p:blipFill>
          <a:blip r:embed="rId2"/>
          <a:srcRect l="5600" r="5600"/>
          <a:stretch/>
        </p:blipFill>
        <p:spPr>
          <a:xfrm>
            <a:off x="20" y="1"/>
            <a:ext cx="9143980" cy="6857999"/>
          </a:xfrm>
          <a:prstGeom prst="rect">
            <a:avLst/>
          </a:prstGeom>
        </p:spPr>
      </p:pic>
      <p:sp>
        <p:nvSpPr>
          <p:cNvPr id="7" name="Nadpis 1">
            <a:extLst>
              <a:ext uri="{FF2B5EF4-FFF2-40B4-BE49-F238E27FC236}">
                <a16:creationId xmlns:a16="http://schemas.microsoft.com/office/drawing/2014/main" id="{2D8A89EC-F2B3-4505-A8C5-61FB40C2B4F3}"/>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2.2 </a:t>
            </a:r>
            <a:br>
              <a:rPr lang="cs-CZ" sz="2400" dirty="0">
                <a:solidFill>
                  <a:schemeClr val="bg1"/>
                </a:solidFill>
              </a:rPr>
            </a:br>
            <a:r>
              <a:rPr kumimoji="0" lang="cs-CZ"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Revitalizace měst a obcí</a:t>
            </a:r>
            <a:endParaRPr lang="en-US" sz="2400" dirty="0">
              <a:solidFill>
                <a:schemeClr val="bg1"/>
              </a:solidFill>
            </a:endParaRPr>
          </a:p>
        </p:txBody>
      </p:sp>
    </p:spTree>
    <p:extLst>
      <p:ext uri="{BB962C8B-B14F-4D97-AF65-F5344CB8AC3E}">
        <p14:creationId xmlns:p14="http://schemas.microsoft.com/office/powerpoint/2010/main" val="22796329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569660"/>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2.2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Zelená infrastruktura měst a obcí</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053411"/>
            <a:ext cx="8012179" cy="3093667"/>
          </a:xfrm>
          <a:prstGeom prst="rect">
            <a:avLst/>
          </a:prstGeom>
          <a:noFill/>
        </p:spPr>
        <p:txBody>
          <a:bodyPr wrap="square">
            <a:spAutoFit/>
          </a:bodyPr>
          <a:lstStyle/>
          <a:p>
            <a:pPr marL="0" indent="0" algn="just">
              <a:lnSpc>
                <a:spcPct val="160000"/>
              </a:lnSpc>
              <a:buNone/>
            </a:pPr>
            <a:r>
              <a:rPr lang="cs-CZ" sz="1400" b="1" dirty="0">
                <a:solidFill>
                  <a:schemeClr val="bg1"/>
                </a:solidFill>
              </a:rPr>
              <a:t>Zelená infrastruktura ve veřejném prostranství měst a obcí</a:t>
            </a:r>
          </a:p>
          <a:p>
            <a:pPr marL="0" lvl="0" indent="0" algn="just">
              <a:lnSpc>
                <a:spcPct val="160000"/>
              </a:lnSpc>
              <a:buNone/>
            </a:pPr>
            <a:r>
              <a:rPr lang="cs-CZ" sz="1600" dirty="0">
                <a:solidFill>
                  <a:schemeClr val="bg1"/>
                </a:solidFill>
              </a:rPr>
              <a:t>Ucelené (komplexní) projekty veřejných prostranství zaměřené na zelenou infrastrukturu (modrou i zelenou složku), veřejnou a technickou infrastrukturu a související opatření v řešeném území</a:t>
            </a:r>
            <a:r>
              <a:rPr lang="cs-CZ" sz="1400" dirty="0">
                <a:solidFill>
                  <a:schemeClr val="bg1"/>
                </a:solidFill>
              </a:rPr>
              <a:t> </a:t>
            </a:r>
          </a:p>
          <a:p>
            <a:pPr marL="0" lvl="0" indent="0" algn="just">
              <a:lnSpc>
                <a:spcPct val="160000"/>
              </a:lnSpc>
              <a:buNone/>
            </a:pPr>
            <a:endParaRPr lang="cs-CZ" sz="1400" dirty="0">
              <a:solidFill>
                <a:schemeClr val="bg1"/>
              </a:solidFill>
            </a:endParaRPr>
          </a:p>
          <a:p>
            <a:pPr marL="0" lvl="0" indent="0" algn="just">
              <a:lnSpc>
                <a:spcPct val="160000"/>
              </a:lnSpc>
              <a:buNone/>
            </a:pPr>
            <a:r>
              <a:rPr lang="cs-CZ" sz="1600" u="sng" dirty="0">
                <a:solidFill>
                  <a:schemeClr val="bg1"/>
                </a:solidFill>
              </a:rPr>
              <a:t>Příklady</a:t>
            </a:r>
            <a:r>
              <a:rPr lang="cs-CZ" sz="1600" dirty="0">
                <a:solidFill>
                  <a:schemeClr val="bg1"/>
                </a:solidFill>
              </a:rPr>
              <a:t>: Revitalizace náměstí na základě architektonické soutěže vč. výměny nevhodného povrchu za povrch umožňující vsakování vody, výsadby stromů, lampy veřejného osvětlení s prvky SMART řešení</a:t>
            </a:r>
          </a:p>
        </p:txBody>
      </p:sp>
      <p:pic>
        <p:nvPicPr>
          <p:cNvPr id="4" name="Grafický objekt 3" descr="Les">
            <a:extLst>
              <a:ext uri="{FF2B5EF4-FFF2-40B4-BE49-F238E27FC236}">
                <a16:creationId xmlns:a16="http://schemas.microsoft.com/office/drawing/2014/main" id="{E9CC9DB6-FAE3-4EB7-AD73-34C71DAE70B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8981" y="2011558"/>
            <a:ext cx="440194" cy="440194"/>
          </a:xfrm>
          <a:prstGeom prst="rect">
            <a:avLst/>
          </a:prstGeom>
        </p:spPr>
      </p:pic>
    </p:spTree>
    <p:extLst>
      <p:ext uri="{BB962C8B-B14F-4D97-AF65-F5344CB8AC3E}">
        <p14:creationId xmlns:p14="http://schemas.microsoft.com/office/powerpoint/2010/main" val="4292057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6">
            <a:extLst>
              <a:ext uri="{FF2B5EF4-FFF2-40B4-BE49-F238E27FC236}">
                <a16:creationId xmlns:a16="http://schemas.microsoft.com/office/drawing/2014/main" id="{0FB24D0E-1967-4585-A814-E9433E23CE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75268" cy="4654115"/>
          </a:xfrm>
          <a:prstGeom prst="rect">
            <a:avLst/>
          </a:prstGeom>
        </p:spPr>
      </p:pic>
      <p:pic>
        <p:nvPicPr>
          <p:cNvPr id="6" name="Obrázek 5">
            <a:extLst>
              <a:ext uri="{FF2B5EF4-FFF2-40B4-BE49-F238E27FC236}">
                <a16:creationId xmlns:a16="http://schemas.microsoft.com/office/drawing/2014/main" id="{FA704195-4BBD-4449-A48C-D08081226E43}"/>
              </a:ext>
            </a:extLst>
          </p:cNvPr>
          <p:cNvPicPr>
            <a:picLocks noChangeAspect="1"/>
          </p:cNvPicPr>
          <p:nvPr/>
        </p:nvPicPr>
        <p:blipFill>
          <a:blip r:embed="rId3"/>
          <a:stretch>
            <a:fillRect/>
          </a:stretch>
        </p:blipFill>
        <p:spPr>
          <a:xfrm>
            <a:off x="0" y="3070243"/>
            <a:ext cx="5379693" cy="3167743"/>
          </a:xfrm>
          <a:prstGeom prst="rect">
            <a:avLst/>
          </a:prstGeom>
        </p:spPr>
      </p:pic>
    </p:spTree>
    <p:extLst>
      <p:ext uri="{BB962C8B-B14F-4D97-AF65-F5344CB8AC3E}">
        <p14:creationId xmlns:p14="http://schemas.microsoft.com/office/powerpoint/2010/main" val="139946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i="0" u="none" strike="noStrike" dirty="0">
                <a:solidFill>
                  <a:schemeClr val="bg1"/>
                </a:solidFill>
                <a:effectLst/>
                <a:latin typeface="Arial" panose="020B0604020202020204" pitchFamily="34" charset="0"/>
              </a:rPr>
              <a:t>Centrum pro regionální rozvoj České republiky</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1885631"/>
            <a:ext cx="8012179" cy="3719480"/>
          </a:xfrm>
          <a:prstGeom prst="rect">
            <a:avLst/>
          </a:prstGeom>
          <a:noFill/>
        </p:spPr>
        <p:txBody>
          <a:bodyPr wrap="square">
            <a:spAutoFit/>
          </a:bodyPr>
          <a:lstStyle/>
          <a:p>
            <a:pPr marL="285750" indent="-285750" fontAlgn="base">
              <a:lnSpc>
                <a:spcPts val="25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Máme </a:t>
            </a:r>
            <a:r>
              <a:rPr lang="pt-BR" sz="1600" b="1" i="0" u="none" strike="noStrike" dirty="0">
                <a:solidFill>
                  <a:schemeClr val="bg1"/>
                </a:solidFill>
                <a:effectLst/>
                <a:latin typeface="Arial" panose="020B0604020202020204" pitchFamily="34" charset="0"/>
              </a:rPr>
              <a:t>25let</a:t>
            </a:r>
            <a:r>
              <a:rPr lang="cs-CZ" sz="1600" b="1" i="0" u="none" strike="noStrike" dirty="0">
                <a:solidFill>
                  <a:schemeClr val="bg1"/>
                </a:solidFill>
                <a:effectLst/>
                <a:latin typeface="Arial" panose="020B0604020202020204" pitchFamily="34" charset="0"/>
              </a:rPr>
              <a:t>ou</a:t>
            </a:r>
            <a:r>
              <a:rPr lang="pt-BR" sz="1600" b="1" i="0" u="none" strike="noStrike" dirty="0">
                <a:solidFill>
                  <a:schemeClr val="bg1"/>
                </a:solidFill>
                <a:effectLst/>
                <a:latin typeface="Arial" panose="020B0604020202020204" pitchFamily="34" charset="0"/>
              </a:rPr>
              <a:t> zkušenost</a:t>
            </a:r>
            <a:r>
              <a:rPr lang="pt-BR" sz="1600" b="0" i="0" u="none" strike="noStrike" dirty="0">
                <a:solidFill>
                  <a:schemeClr val="bg1"/>
                </a:solidFill>
                <a:effectLst/>
                <a:latin typeface="Arial" panose="020B0604020202020204" pitchFamily="34" charset="0"/>
              </a:rPr>
              <a:t> s administrací </a:t>
            </a:r>
            <a:r>
              <a:rPr lang="cs-CZ" sz="1600" b="0" i="0" u="none" strike="noStrike" dirty="0">
                <a:solidFill>
                  <a:schemeClr val="bg1"/>
                </a:solidFill>
                <a:effectLst/>
                <a:latin typeface="Arial" panose="020B0604020202020204" pitchFamily="34" charset="0"/>
              </a:rPr>
              <a:t>a kontrolou projektů</a:t>
            </a:r>
            <a:r>
              <a:rPr lang="en-US" sz="1600" b="0" i="0" dirty="0">
                <a:solidFill>
                  <a:schemeClr val="bg1"/>
                </a:solidFill>
                <a:effectLst/>
                <a:latin typeface="Arial" panose="020B0604020202020204" pitchFamily="34" charset="0"/>
              </a:rPr>
              <a:t>​</a:t>
            </a:r>
            <a:endParaRPr lang="cs-CZ" sz="1600" dirty="0">
              <a:solidFill>
                <a:schemeClr val="bg1"/>
              </a:solidFill>
              <a:latin typeface="Arial" panose="020B0604020202020204" pitchFamily="34" charset="0"/>
            </a:endParaRPr>
          </a:p>
          <a:p>
            <a:pPr marL="285750" indent="-285750" fontAlgn="base">
              <a:lnSpc>
                <a:spcPts val="2500"/>
              </a:lnSpc>
              <a:buFont typeface="Arial" panose="020B0604020202020204" pitchFamily="34" charset="0"/>
              <a:buChar char="•"/>
            </a:pPr>
            <a:r>
              <a:rPr lang="cs-CZ" sz="1600" dirty="0">
                <a:solidFill>
                  <a:schemeClr val="bg1"/>
                </a:solidFill>
                <a:latin typeface="Arial" panose="020B0604020202020204" pitchFamily="34" charset="0"/>
              </a:rPr>
              <a:t>Máme pobočky </a:t>
            </a:r>
            <a:r>
              <a:rPr lang="cs-CZ" sz="1600" b="1" dirty="0">
                <a:solidFill>
                  <a:schemeClr val="bg1"/>
                </a:solidFill>
                <a:latin typeface="Arial" panose="020B0604020202020204" pitchFamily="34" charset="0"/>
              </a:rPr>
              <a:t>ve 13 krajských městech </a:t>
            </a:r>
            <a:r>
              <a:rPr lang="cs-CZ" sz="1600" dirty="0">
                <a:solidFill>
                  <a:schemeClr val="bg1"/>
                </a:solidFill>
                <a:latin typeface="Arial" panose="020B0604020202020204" pitchFamily="34" charset="0"/>
              </a:rPr>
              <a:t>České republiky</a:t>
            </a:r>
          </a:p>
          <a:p>
            <a:pPr marL="285750" indent="-285750" fontAlgn="base">
              <a:lnSpc>
                <a:spcPts val="2500"/>
              </a:lnSpc>
              <a:buFont typeface="Arial" panose="020B0604020202020204" pitchFamily="34" charset="0"/>
              <a:buChar char="•"/>
            </a:pPr>
            <a:r>
              <a:rPr lang="cs-CZ" sz="1600" dirty="0">
                <a:solidFill>
                  <a:schemeClr val="bg1"/>
                </a:solidFill>
                <a:latin typeface="Arial" panose="020B0604020202020204" pitchFamily="34" charset="0"/>
              </a:rPr>
              <a:t>Disponujeme </a:t>
            </a:r>
            <a:r>
              <a:rPr lang="cs-CZ" sz="1600" b="1" dirty="0">
                <a:solidFill>
                  <a:schemeClr val="bg1"/>
                </a:solidFill>
                <a:latin typeface="Arial" panose="020B0604020202020204" pitchFamily="34" charset="0"/>
              </a:rPr>
              <a:t>specializovanými odborníky </a:t>
            </a:r>
            <a:r>
              <a:rPr lang="cs-CZ" sz="1600" dirty="0">
                <a:solidFill>
                  <a:schemeClr val="bg1"/>
                </a:solidFill>
                <a:latin typeface="Arial" panose="020B0604020202020204" pitchFamily="34" charset="0"/>
              </a:rPr>
              <a:t>na všech krajských pracovištích</a:t>
            </a:r>
          </a:p>
          <a:p>
            <a:pPr marL="285750" indent="-285750" fontAlgn="base">
              <a:lnSpc>
                <a:spcPts val="2500"/>
              </a:lnSpc>
              <a:buFont typeface="Arial" panose="020B0604020202020204" pitchFamily="34" charset="0"/>
              <a:buChar char="•"/>
            </a:pPr>
            <a:r>
              <a:rPr lang="cs-CZ" sz="1600" dirty="0">
                <a:solidFill>
                  <a:schemeClr val="bg1"/>
                </a:solidFill>
                <a:latin typeface="Arial" panose="020B0604020202020204" pitchFamily="34" charset="0"/>
              </a:rPr>
              <a:t>Etablovali jsme </a:t>
            </a:r>
            <a:r>
              <a:rPr lang="cs-CZ" sz="1600" b="1" dirty="0">
                <a:solidFill>
                  <a:schemeClr val="bg1"/>
                </a:solidFill>
                <a:latin typeface="Arial" panose="020B0604020202020204" pitchFamily="34" charset="0"/>
              </a:rPr>
              <a:t>odborná pracoviště pro administraci veřejných zakázek </a:t>
            </a:r>
            <a:r>
              <a:rPr lang="cs-CZ" sz="1600" dirty="0">
                <a:solidFill>
                  <a:schemeClr val="bg1"/>
                </a:solidFill>
                <a:latin typeface="Arial" panose="020B0604020202020204" pitchFamily="34" charset="0"/>
              </a:rPr>
              <a:t>v IROP</a:t>
            </a:r>
          </a:p>
          <a:p>
            <a:pPr fontAlgn="base"/>
            <a:endParaRPr lang="cs-CZ" sz="1600" dirty="0">
              <a:solidFill>
                <a:schemeClr val="bg1"/>
              </a:solidFill>
              <a:latin typeface="Arial" panose="020B0604020202020204" pitchFamily="34" charset="0"/>
            </a:endParaRPr>
          </a:p>
          <a:p>
            <a:pPr marL="285750" indent="-285750" algn="just" fontAlgn="base">
              <a:lnSpc>
                <a:spcPts val="2500"/>
              </a:lnSpc>
              <a:buFont typeface="Arial" panose="020B0604020202020204" pitchFamily="34" charset="0"/>
              <a:buChar char="•"/>
            </a:pPr>
            <a:r>
              <a:rPr lang="cs-CZ" sz="1600" dirty="0">
                <a:solidFill>
                  <a:schemeClr val="bg1"/>
                </a:solidFill>
                <a:latin typeface="Arial" panose="020B0604020202020204" pitchFamily="34" charset="0"/>
              </a:rPr>
              <a:t>O</a:t>
            </a:r>
            <a:r>
              <a:rPr lang="cs-CZ" sz="1600" b="0" i="0" u="none" strike="noStrike" dirty="0">
                <a:solidFill>
                  <a:schemeClr val="bg1"/>
                </a:solidFill>
                <a:effectLst/>
                <a:latin typeface="Arial" panose="020B0604020202020204" pitchFamily="34" charset="0"/>
              </a:rPr>
              <a:t>d počátku své historie Centrum administrovalo programy za </a:t>
            </a:r>
            <a:r>
              <a:rPr lang="cs-CZ" sz="1600" b="1" i="0" u="none" strike="noStrike" dirty="0">
                <a:solidFill>
                  <a:schemeClr val="bg1"/>
                </a:solidFill>
                <a:effectLst/>
                <a:latin typeface="Arial" panose="020B0604020202020204" pitchFamily="34" charset="0"/>
              </a:rPr>
              <a:t>více než 200 mld. Kč </a:t>
            </a:r>
            <a:r>
              <a:rPr lang="cs-CZ" sz="1600" b="0" i="0" u="none" strike="noStrike" dirty="0">
                <a:solidFill>
                  <a:schemeClr val="bg1"/>
                </a:solidFill>
                <a:effectLst/>
                <a:latin typeface="Arial" panose="020B0604020202020204" pitchFamily="34" charset="0"/>
              </a:rPr>
              <a:t>(7,35 mld. EUR) a přispělo k realizaci </a:t>
            </a:r>
            <a:r>
              <a:rPr lang="cs-CZ" sz="1600" b="1" i="0" u="none" strike="noStrike" dirty="0">
                <a:solidFill>
                  <a:schemeClr val="bg1"/>
                </a:solidFill>
                <a:effectLst/>
                <a:latin typeface="Arial" panose="020B0604020202020204" pitchFamily="34" charset="0"/>
              </a:rPr>
              <a:t>více než 25 tisíc projektů</a:t>
            </a:r>
            <a:endParaRPr lang="en-US" sz="1600" b="1" dirty="0">
              <a:solidFill>
                <a:schemeClr val="bg1"/>
              </a:solidFill>
              <a:latin typeface="Arial" panose="020B0604020202020204" pitchFamily="34" charset="0"/>
            </a:endParaRPr>
          </a:p>
          <a:p>
            <a:pPr marL="285750" indent="-285750" algn="just" fontAlgn="base">
              <a:lnSpc>
                <a:spcPts val="25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V aktuálním programovém období 2021 – 2027 je Centrum </a:t>
            </a:r>
            <a:r>
              <a:rPr lang="cs-CZ" sz="1600" b="1" i="0" u="none" strike="noStrike" dirty="0">
                <a:solidFill>
                  <a:schemeClr val="bg1"/>
                </a:solidFill>
                <a:effectLst/>
                <a:latin typeface="Arial" panose="020B0604020202020204" pitchFamily="34" charset="0"/>
              </a:rPr>
              <a:t>jediným zprostředkujícím subjektem </a:t>
            </a:r>
            <a:r>
              <a:rPr lang="cs-CZ" sz="1600" b="0" i="0" u="none" strike="noStrike" dirty="0">
                <a:solidFill>
                  <a:schemeClr val="bg1"/>
                </a:solidFill>
                <a:effectLst/>
                <a:latin typeface="Arial" panose="020B0604020202020204" pitchFamily="34" charset="0"/>
              </a:rPr>
              <a:t>pro IROP</a:t>
            </a:r>
            <a:endParaRPr lang="cs-CZ" sz="1600" dirty="0">
              <a:solidFill>
                <a:schemeClr val="bg1"/>
              </a:solidFill>
              <a:latin typeface="Arial" panose="020B0604020202020204" pitchFamily="34" charset="0"/>
            </a:endParaRPr>
          </a:p>
          <a:p>
            <a:pPr algn="just" fontAlgn="base">
              <a:buFont typeface="Arial" panose="020B0604020202020204" pitchFamily="34" charset="0"/>
              <a:buChar char="•"/>
            </a:pPr>
            <a:endParaRPr lang="cs-CZ" sz="1600" dirty="0">
              <a:solidFill>
                <a:schemeClr val="bg1"/>
              </a:solidFill>
              <a:latin typeface="Arial" panose="020B0604020202020204" pitchFamily="34" charset="0"/>
            </a:endParaRPr>
          </a:p>
          <a:p>
            <a:pPr marL="285750" indent="-285750" algn="just" fontAlgn="base">
              <a:buFont typeface="Arial" panose="020B0604020202020204" pitchFamily="34" charset="0"/>
              <a:buChar char="•"/>
            </a:pPr>
            <a:r>
              <a:rPr lang="cs-CZ" sz="1600" dirty="0">
                <a:solidFill>
                  <a:schemeClr val="bg1"/>
                </a:solidFill>
                <a:latin typeface="Arial" panose="020B0604020202020204" pitchFamily="34" charset="0"/>
              </a:rPr>
              <a:t>Vůči svým klientům jsme maximálně </a:t>
            </a:r>
            <a:r>
              <a:rPr lang="cs-CZ" sz="1600" b="1" dirty="0">
                <a:solidFill>
                  <a:schemeClr val="bg1"/>
                </a:solidFill>
                <a:latin typeface="Arial" panose="020B0604020202020204" pitchFamily="34" charset="0"/>
              </a:rPr>
              <a:t>otevření, féroví a spolehliví</a:t>
            </a:r>
          </a:p>
          <a:p>
            <a:pPr lvl="1">
              <a:lnSpc>
                <a:spcPct val="150000"/>
              </a:lnSpc>
              <a:buClr>
                <a:srgbClr val="1D70B8"/>
              </a:buClr>
            </a:pPr>
            <a:endParaRPr lang="cs-CZ"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21620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5F7C38A-6EBD-4836-9F0F-91BE6932751B}"/>
              </a:ext>
            </a:extLst>
          </p:cNvPr>
          <p:cNvPicPr>
            <a:picLocks noChangeAspect="1"/>
          </p:cNvPicPr>
          <p:nvPr/>
        </p:nvPicPr>
        <p:blipFill rotWithShape="1">
          <a:blip r:embed="rId2"/>
          <a:srcRect l="16078" r="3605" b="-3"/>
          <a:stretch/>
        </p:blipFill>
        <p:spPr>
          <a:xfrm>
            <a:off x="0" y="-2"/>
            <a:ext cx="5741664" cy="6857999"/>
          </a:xfrm>
          <a:prstGeom prst="rect">
            <a:avLst/>
          </a:prstGeom>
        </p:spPr>
      </p:pic>
      <p:pic>
        <p:nvPicPr>
          <p:cNvPr id="7" name="Obrázek 6">
            <a:extLst>
              <a:ext uri="{FF2B5EF4-FFF2-40B4-BE49-F238E27FC236}">
                <a16:creationId xmlns:a16="http://schemas.microsoft.com/office/drawing/2014/main" id="{B13F6ED8-0A40-44FB-8EBA-F569DBD1DCCA}"/>
              </a:ext>
            </a:extLst>
          </p:cNvPr>
          <p:cNvPicPr>
            <a:picLocks noChangeAspect="1"/>
          </p:cNvPicPr>
          <p:nvPr/>
        </p:nvPicPr>
        <p:blipFill rotWithShape="1">
          <a:blip r:embed="rId3"/>
          <a:srcRect l="7982" r="11362" b="1"/>
          <a:stretch/>
        </p:blipFill>
        <p:spPr>
          <a:xfrm>
            <a:off x="5693310" y="-1"/>
            <a:ext cx="3450690" cy="3512355"/>
          </a:xfrm>
          <a:prstGeom prst="rect">
            <a:avLst/>
          </a:prstGeom>
        </p:spPr>
      </p:pic>
      <p:pic>
        <p:nvPicPr>
          <p:cNvPr id="8" name="Obrázek 7">
            <a:extLst>
              <a:ext uri="{FF2B5EF4-FFF2-40B4-BE49-F238E27FC236}">
                <a16:creationId xmlns:a16="http://schemas.microsoft.com/office/drawing/2014/main" id="{8992F296-682B-49D6-8E40-BF85D09BB4C4}"/>
              </a:ext>
            </a:extLst>
          </p:cNvPr>
          <p:cNvPicPr>
            <a:picLocks noChangeAspect="1"/>
          </p:cNvPicPr>
          <p:nvPr/>
        </p:nvPicPr>
        <p:blipFill rotWithShape="1">
          <a:blip r:embed="rId4"/>
          <a:srcRect l="1968" r="25332" b="1"/>
          <a:stretch/>
        </p:blipFill>
        <p:spPr>
          <a:xfrm>
            <a:off x="5693310" y="3512354"/>
            <a:ext cx="3450696" cy="3345646"/>
          </a:xfrm>
          <a:prstGeom prst="rect">
            <a:avLst/>
          </a:prstGeom>
        </p:spPr>
      </p:pic>
      <p:sp>
        <p:nvSpPr>
          <p:cNvPr id="6" name="TextovéPole 5">
            <a:extLst>
              <a:ext uri="{FF2B5EF4-FFF2-40B4-BE49-F238E27FC236}">
                <a16:creationId xmlns:a16="http://schemas.microsoft.com/office/drawing/2014/main" id="{02E6BBEF-DAFB-4CB4-A286-E9F1856BE5E9}"/>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200" b="1" i="0" u="none" strike="noStrike" kern="0" cap="none" spc="0" normalizeH="0" baseline="0" noProof="0" dirty="0">
                <a:ln>
                  <a:noFill/>
                </a:ln>
                <a:solidFill>
                  <a:srgbClr val="FFFFFF"/>
                </a:solidFill>
                <a:effectLst/>
                <a:uLnTx/>
                <a:uFillTx/>
                <a:latin typeface="Arial"/>
                <a:cs typeface="Arial"/>
                <a:sym typeface="Arial"/>
              </a:rPr>
              <a:t>SMART </a:t>
            </a:r>
            <a:r>
              <a:rPr kumimoji="0" lang="en-US" sz="3200" b="1" i="0" u="none" strike="noStrike" kern="0" cap="none" spc="0" normalizeH="0" baseline="0" noProof="0" dirty="0">
                <a:ln>
                  <a:noFill/>
                </a:ln>
                <a:solidFill>
                  <a:srgbClr val="FFFFFF"/>
                </a:solidFill>
                <a:effectLst/>
                <a:uLnTx/>
                <a:uFillTx/>
                <a:latin typeface="Arial"/>
                <a:cs typeface="Arial"/>
                <a:sym typeface="Arial"/>
              </a:rPr>
              <a:t>&amp;</a:t>
            </a:r>
            <a:r>
              <a:rPr kumimoji="0" lang="cs-CZ" sz="3200" b="1" i="0" u="none" strike="noStrike" kern="0" cap="none" spc="0" normalizeH="0" baseline="0" noProof="0" dirty="0">
                <a:ln>
                  <a:noFill/>
                </a:ln>
                <a:solidFill>
                  <a:srgbClr val="FFFFFF"/>
                </a:solidFill>
                <a:effectLst/>
                <a:uLnTx/>
                <a:uFillTx/>
                <a:latin typeface="Arial"/>
                <a:cs typeface="Arial"/>
                <a:sym typeface="Arial"/>
              </a:rPr>
              <a:t> GREEN prvky</a:t>
            </a:r>
          </a:p>
        </p:txBody>
      </p:sp>
    </p:spTree>
    <p:extLst>
      <p:ext uri="{BB962C8B-B14F-4D97-AF65-F5344CB8AC3E}">
        <p14:creationId xmlns:p14="http://schemas.microsoft.com/office/powerpoint/2010/main" val="25133067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2.2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Zelená infrastruktura měst a obcí</a:t>
            </a:r>
            <a:br>
              <a:rPr lang="cs-CZ" sz="3200" b="1" kern="0" dirty="0">
                <a:solidFill>
                  <a:schemeClr val="bg1"/>
                </a:solidFill>
                <a:cs typeface="Arial" panose="020B0604020202020204" pitchFamily="34" charset="0"/>
                <a:sym typeface="Arial"/>
              </a:rPr>
            </a:br>
            <a:r>
              <a:rPr lang="cs-CZ" sz="2000" kern="0" dirty="0">
                <a:solidFill>
                  <a:schemeClr val="bg1"/>
                </a:solidFill>
                <a:cs typeface="Arial" panose="020B0604020202020204" pitchFamily="34" charset="0"/>
                <a:sym typeface="Arial"/>
              </a:rPr>
              <a:t>Klíčové parametry</a:t>
            </a:r>
            <a:endParaRPr lang="cs-CZ" sz="32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053411"/>
            <a:ext cx="8012179" cy="3975960"/>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Spolupráce s MŽP a  Agenturou pro ochranu přírody a krajiny (AOPK) na „zelených“ kritériích hodnocení</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Stanoviska AOPK k projektům SC 2.2 pro oblast sídelní zeleně</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Z IROP nebudou podporovány projekty izolovaně řešící pouze vegetaci nebo srážkovou vodu  - řešeno v OPŽP</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Realizace i v Praze</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Využití ITI</a:t>
            </a:r>
          </a:p>
        </p:txBody>
      </p:sp>
    </p:spTree>
    <p:extLst>
      <p:ext uri="{BB962C8B-B14F-4D97-AF65-F5344CB8AC3E}">
        <p14:creationId xmlns:p14="http://schemas.microsoft.com/office/powerpoint/2010/main" val="33922988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585788" y="2349072"/>
            <a:ext cx="8208169" cy="3656257"/>
          </a:xfrm>
          <a:prstGeom prst="rect">
            <a:avLst/>
          </a:prstGeom>
          <a:noFill/>
        </p:spPr>
        <p:txBody>
          <a:bodyPr wrap="square">
            <a:spAutoFit/>
          </a:bodyPr>
          <a:lstStyle/>
          <a:p>
            <a:pPr marL="214313" indent="-214313">
              <a:lnSpc>
                <a:spcPct val="150000"/>
              </a:lnSpc>
              <a:buFont typeface="Arial" panose="020B0604020202020204" pitchFamily="34" charset="0"/>
              <a:buChar char="•"/>
            </a:pPr>
            <a:r>
              <a:rPr lang="cs-CZ" sz="1300" b="1" u="sng" dirty="0">
                <a:solidFill>
                  <a:schemeClr val="bg1"/>
                </a:solidFill>
              </a:rPr>
              <a:t>Předpokládané podmínky pro projekty:</a:t>
            </a:r>
          </a:p>
          <a:p>
            <a:pPr marL="557213" lvl="1" indent="-214313">
              <a:lnSpc>
                <a:spcPct val="150000"/>
              </a:lnSpc>
              <a:buFont typeface="Arial" panose="020B0604020202020204" pitchFamily="34" charset="0"/>
              <a:buChar char="•"/>
            </a:pPr>
            <a:r>
              <a:rPr lang="cs-CZ" sz="1300" dirty="0">
                <a:solidFill>
                  <a:schemeClr val="bg1"/>
                </a:solidFill>
              </a:rPr>
              <a:t>Realizace na základě strategického rozvojového dokumentu pro dané území</a:t>
            </a:r>
          </a:p>
          <a:p>
            <a:pPr marL="900113" lvl="2" indent="-214313">
              <a:lnSpc>
                <a:spcPct val="150000"/>
              </a:lnSpc>
              <a:buFont typeface="Arial" panose="020B0604020202020204" pitchFamily="34" charset="0"/>
              <a:buChar char="•"/>
            </a:pPr>
            <a:r>
              <a:rPr lang="cs-CZ" sz="1300" dirty="0">
                <a:solidFill>
                  <a:schemeClr val="bg1"/>
                </a:solidFill>
              </a:rPr>
              <a:t>Územní studie řešící veřejné prostranství registrovaná v Evidenci územně plánovací činnosti</a:t>
            </a:r>
          </a:p>
          <a:p>
            <a:pPr marL="900113" lvl="2" indent="-214313">
              <a:lnSpc>
                <a:spcPct val="150000"/>
              </a:lnSpc>
              <a:buFont typeface="Arial" panose="020B0604020202020204" pitchFamily="34" charset="0"/>
              <a:buChar char="•"/>
            </a:pPr>
            <a:r>
              <a:rPr lang="cs-CZ" sz="1300" dirty="0">
                <a:solidFill>
                  <a:schemeClr val="bg1"/>
                </a:solidFill>
              </a:rPr>
              <a:t>Regulační plán</a:t>
            </a:r>
          </a:p>
          <a:p>
            <a:pPr marL="900113" lvl="2" indent="-214313">
              <a:lnSpc>
                <a:spcPct val="150000"/>
              </a:lnSpc>
              <a:buFont typeface="Arial" panose="020B0604020202020204" pitchFamily="34" charset="0"/>
              <a:buChar char="•"/>
            </a:pPr>
            <a:r>
              <a:rPr lang="cs-CZ" sz="1300" dirty="0">
                <a:solidFill>
                  <a:schemeClr val="bg1"/>
                </a:solidFill>
              </a:rPr>
              <a:t>Architektonická/urbanistická studie/koncepce veřejného prostranství zpracovaná autorizovaným architektem ČKA</a:t>
            </a:r>
          </a:p>
          <a:p>
            <a:pPr marL="557213" lvl="1" indent="-214313">
              <a:lnSpc>
                <a:spcPct val="150000"/>
              </a:lnSpc>
              <a:buFont typeface="Arial" panose="020B0604020202020204" pitchFamily="34" charset="0"/>
              <a:buChar char="•"/>
            </a:pPr>
            <a:r>
              <a:rPr lang="cs-CZ" sz="1300" dirty="0">
                <a:solidFill>
                  <a:schemeClr val="bg1"/>
                </a:solidFill>
              </a:rPr>
              <a:t>Stanovisko Agentury ochrany krajiny a přírody ČR</a:t>
            </a:r>
          </a:p>
          <a:p>
            <a:pPr marL="557213" lvl="1" indent="-214313">
              <a:lnSpc>
                <a:spcPct val="150000"/>
              </a:lnSpc>
              <a:buFont typeface="Arial" panose="020B0604020202020204" pitchFamily="34" charset="0"/>
              <a:buChar char="•"/>
            </a:pPr>
            <a:r>
              <a:rPr lang="cs-CZ" sz="1300" dirty="0">
                <a:solidFill>
                  <a:schemeClr val="bg1"/>
                </a:solidFill>
              </a:rPr>
              <a:t>Realizace v zastaveném území nebo v zastavitelných plochách v souladu s platným územním plánem</a:t>
            </a:r>
          </a:p>
          <a:p>
            <a:pPr marL="557213" lvl="1" indent="-214313">
              <a:lnSpc>
                <a:spcPct val="150000"/>
              </a:lnSpc>
              <a:buFont typeface="Arial" panose="020B0604020202020204" pitchFamily="34" charset="0"/>
              <a:buChar char="•"/>
            </a:pPr>
            <a:r>
              <a:rPr lang="cs-CZ" sz="1300" dirty="0">
                <a:solidFill>
                  <a:schemeClr val="bg1"/>
                </a:solidFill>
              </a:rPr>
              <a:t>Povinnost projednání projektu s občany</a:t>
            </a:r>
          </a:p>
          <a:p>
            <a:pPr marL="557213" lvl="1" indent="-214313">
              <a:lnSpc>
                <a:spcPct val="150000"/>
              </a:lnSpc>
              <a:buFont typeface="Arial" panose="020B0604020202020204" pitchFamily="34" charset="0"/>
              <a:buChar char="•"/>
            </a:pPr>
            <a:r>
              <a:rPr lang="cs-CZ" sz="1300" dirty="0">
                <a:solidFill>
                  <a:schemeClr val="bg1"/>
                </a:solidFill>
              </a:rPr>
              <a:t>Realizace projektu ve veřejném prostranství, přístupné bez omezení a sloužící k obecnému užívání</a:t>
            </a:r>
          </a:p>
          <a:p>
            <a:pPr marL="557213" lvl="1" indent="-214313">
              <a:lnSpc>
                <a:spcPct val="150000"/>
              </a:lnSpc>
              <a:buFont typeface="Arial" panose="020B0604020202020204" pitchFamily="34" charset="0"/>
              <a:buChar char="•"/>
            </a:pPr>
            <a:r>
              <a:rPr lang="cs-CZ" sz="1300" dirty="0">
                <a:solidFill>
                  <a:schemeClr val="bg1"/>
                </a:solidFill>
              </a:rPr>
              <a:t>Realizované projekty v obci nad 10.000 obyvatel musí být v souladu se studií systému sídelní zeleně nebo s obdobným strategickým dokumentem pro sídelní zeleně</a:t>
            </a:r>
          </a:p>
        </p:txBody>
      </p:sp>
      <p:sp>
        <p:nvSpPr>
          <p:cNvPr id="4" name="TextovéPole 3">
            <a:extLst>
              <a:ext uri="{FF2B5EF4-FFF2-40B4-BE49-F238E27FC236}">
                <a16:creationId xmlns:a16="http://schemas.microsoft.com/office/drawing/2014/main" id="{CC6540D3-9809-4590-9F7F-5EFC1A9ACF7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2800" b="1" i="0" u="none" strike="noStrike" kern="0" cap="none" spc="0" normalizeH="0" baseline="0" noProof="0" dirty="0">
                <a:ln>
                  <a:noFill/>
                </a:ln>
                <a:solidFill>
                  <a:schemeClr val="bg1"/>
                </a:solidFill>
                <a:effectLst/>
                <a:uLnTx/>
                <a:uFillTx/>
                <a:latin typeface="Arial"/>
                <a:cs typeface="Arial"/>
                <a:sym typeface="Arial"/>
              </a:rPr>
              <a:t>Specifický cíl 2.2 </a:t>
            </a:r>
            <a:br>
              <a:rPr kumimoji="0" lang="cs-CZ" sz="2800" b="1" i="0" u="none" strike="noStrike" kern="0" cap="none" spc="0" normalizeH="0" baseline="0" noProof="0" dirty="0">
                <a:ln>
                  <a:noFill/>
                </a:ln>
                <a:solidFill>
                  <a:schemeClr val="bg1"/>
                </a:solidFill>
                <a:effectLst/>
                <a:uLnTx/>
                <a:uFillTx/>
                <a:latin typeface="Arial"/>
                <a:cs typeface="Arial"/>
                <a:sym typeface="Arial"/>
              </a:rPr>
            </a:br>
            <a:r>
              <a:rPr kumimoji="0" lang="cs-CZ" sz="2800" b="1" i="0" u="none" strike="noStrike" kern="0" cap="none" spc="0" normalizeH="0" baseline="0" noProof="0" dirty="0">
                <a:ln>
                  <a:noFill/>
                </a:ln>
                <a:solidFill>
                  <a:schemeClr val="bg1"/>
                </a:solidFill>
                <a:effectLst/>
                <a:uLnTx/>
                <a:uFillTx/>
                <a:latin typeface="Arial"/>
                <a:cs typeface="Arial"/>
                <a:sym typeface="Arial"/>
              </a:rPr>
              <a:t>Zelená infrastruktura ve veřejném prostranství měst a obcí</a:t>
            </a:r>
            <a:endParaRPr lang="cs-CZ" sz="3200"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6118492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14300" y="1410594"/>
            <a:ext cx="8686800" cy="4862870"/>
          </a:xfrm>
          <a:prstGeom prst="rect">
            <a:avLst/>
          </a:prstGeom>
          <a:noFill/>
        </p:spPr>
        <p:txBody>
          <a:bodyPr wrap="square">
            <a:spAutoFit/>
          </a:bodyPr>
          <a:lstStyle/>
          <a:p>
            <a:pPr algn="just" fontAlgn="base"/>
            <a:r>
              <a:rPr lang="cs-CZ" sz="115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Musí být plánovaný projekt v souladu s některým strategickým </a:t>
            </a:r>
            <a:r>
              <a:rPr lang="cs-CZ" sz="1150" b="1" dirty="0">
                <a:solidFill>
                  <a:schemeClr val="bg1"/>
                </a:solidFill>
                <a:latin typeface="Calibri" panose="020F0502020204030204" pitchFamily="34" charset="0"/>
                <a:cs typeface="Times New Roman" panose="02020603050405020304" pitchFamily="18" charset="0"/>
              </a:rPr>
              <a:t>dokumentem?</a:t>
            </a:r>
          </a:p>
          <a:p>
            <a:pPr marL="171450" indent="-171450" algn="just" fontAlgn="base">
              <a:buFont typeface="Arial" panose="020B0604020202020204" pitchFamily="34" charset="0"/>
              <a:buChar char="•"/>
            </a:pPr>
            <a:r>
              <a:rPr lang="cs-CZ" sz="1150" dirty="0">
                <a:solidFill>
                  <a:schemeClr val="bg1"/>
                </a:solidFill>
                <a:latin typeface="Calibri" panose="020F0502020204030204" pitchFamily="34" charset="0"/>
                <a:ea typeface="Calibri" panose="020F0502020204030204" pitchFamily="34" charset="0"/>
                <a:cs typeface="Times New Roman" panose="02020603050405020304" pitchFamily="18" charset="0"/>
              </a:rPr>
              <a:t>Ano, předkládané projekty do SC 2.2 musejí být v souladu se strategickým rozvojovým dokumentem, a to např. s územní studií řešící příslušné veřejné prostranství registrované v Evidenci územně plánovací činnosti nebo regulačním plánem, anebo v souladu s architektonickou/urbanistickou koncepcí veřejného prostranství vypracovanou autorizovaným architektem ČKA.</a:t>
            </a:r>
          </a:p>
          <a:p>
            <a:pPr algn="just" fontAlgn="base"/>
            <a:endParaRPr lang="cs-CZ" sz="115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fontAlgn="base"/>
            <a:r>
              <a:rPr lang="cs-CZ" sz="1150" b="1" dirty="0">
                <a:solidFill>
                  <a:schemeClr val="bg1"/>
                </a:solidFill>
                <a:latin typeface="Calibri" panose="020F0502020204030204" pitchFamily="34" charset="0"/>
                <a:cs typeface="Times New Roman" panose="02020603050405020304" pitchFamily="18" charset="0"/>
              </a:rPr>
              <a:t>Jaká budou kritéria pro splnění zelené infrastruktury, resp. „zelená“ a „modrá“ složka?</a:t>
            </a:r>
          </a:p>
          <a:p>
            <a:pPr marL="171450" indent="-171450" algn="just" fontAlgn="base">
              <a:buFont typeface="Arial" panose="020B0604020202020204" pitchFamily="34" charset="0"/>
              <a:buChar char="•"/>
            </a:pPr>
            <a:r>
              <a:rPr lang="cs-CZ" sz="1150" dirty="0">
                <a:solidFill>
                  <a:schemeClr val="bg1"/>
                </a:solidFill>
                <a:latin typeface="Calibri" panose="020F0502020204030204" pitchFamily="34" charset="0"/>
                <a:cs typeface="Times New Roman" panose="02020603050405020304" pitchFamily="18" charset="0"/>
              </a:rPr>
              <a:t>Tato kritéria jsou nyní v přípravě mezi MMR a AOPK („zelená“ složka) a MMR a MŽP/SFŽP („modrá“ složka). Po schválení budou součástí specifických pravidel a hodnotících kritérií, která budou při vyhlášení výzvy zveřejněna. Jedním z cílů předložených projektů do SC 2.2 bude eliminace odtoku vody z území a bude nepřijatelný svod veškeré dešťové vody do jednotné stokové sítě.</a:t>
            </a:r>
          </a:p>
          <a:p>
            <a:pPr algn="just" fontAlgn="base"/>
            <a:endParaRPr lang="cs-CZ" sz="1150" dirty="0">
              <a:solidFill>
                <a:schemeClr val="bg1"/>
              </a:solidFill>
              <a:latin typeface="Calibri" panose="020F0502020204030204" pitchFamily="34" charset="0"/>
              <a:cs typeface="Times New Roman" panose="02020603050405020304" pitchFamily="18" charset="0"/>
            </a:endParaRPr>
          </a:p>
          <a:p>
            <a:pPr algn="just" fontAlgn="base"/>
            <a:r>
              <a:rPr lang="cs-CZ" sz="1150" b="1" dirty="0">
                <a:solidFill>
                  <a:schemeClr val="bg1"/>
                </a:solidFill>
                <a:latin typeface="Calibri" panose="020F0502020204030204" pitchFamily="34" charset="0"/>
                <a:cs typeface="Times New Roman" panose="02020603050405020304" pitchFamily="18" charset="0"/>
              </a:rPr>
              <a:t>Předkládané projekty do SC 2.2 musejí mít stanovisko Agentury ochrany přírody a krajiny (AOPK ČR)?</a:t>
            </a:r>
          </a:p>
          <a:p>
            <a:pPr marL="171450" indent="-171450" algn="just" fontAlgn="base">
              <a:buFont typeface="Arial" panose="020B0604020202020204" pitchFamily="34" charset="0"/>
              <a:buChar char="•"/>
            </a:pPr>
            <a:r>
              <a:rPr lang="cs-CZ" sz="1150" dirty="0">
                <a:solidFill>
                  <a:schemeClr val="bg1"/>
                </a:solidFill>
                <a:latin typeface="Calibri" panose="020F0502020204030204" pitchFamily="34" charset="0"/>
                <a:cs typeface="Times New Roman" panose="02020603050405020304" pitchFamily="18" charset="0"/>
              </a:rPr>
              <a:t>Ano, u všech projektů předkládaných do SC 2.2 se předpokládá, že budou společně se žádostí o podporu muset předložit také stanovisko AOPK ČR. Tato organizace bude posuzovat všechny projekty a vydávat stanovisko pro kritéria řešící zelenou složku, např. rozšiřování zelených ploch, výsadbu stromů, vegetace apod. Metodika pro zajištění stanoviska a samotný vzor stanoviska je nyní v přípravě a dokumenty budou po schválení zveřejněny. </a:t>
            </a:r>
          </a:p>
          <a:p>
            <a:pPr algn="just" fontAlgn="base"/>
            <a:endParaRPr lang="cs-CZ" sz="1150" dirty="0">
              <a:solidFill>
                <a:schemeClr val="bg1"/>
              </a:solidFill>
              <a:latin typeface="Calibri" panose="020F0502020204030204" pitchFamily="34" charset="0"/>
              <a:cs typeface="Times New Roman" panose="02020603050405020304" pitchFamily="18" charset="0"/>
            </a:endParaRPr>
          </a:p>
          <a:p>
            <a:pPr algn="just" fontAlgn="base"/>
            <a:r>
              <a:rPr lang="cs-CZ" sz="1150" b="1" dirty="0">
                <a:solidFill>
                  <a:schemeClr val="bg1"/>
                </a:solidFill>
                <a:latin typeface="Calibri" panose="020F0502020204030204" pitchFamily="34" charset="0"/>
                <a:cs typeface="Times New Roman" panose="02020603050405020304" pitchFamily="18" charset="0"/>
              </a:rPr>
              <a:t>Bude podporována také „šedá“ infrastruktura (např. parkoviště) a v jakém rozsahu?</a:t>
            </a:r>
          </a:p>
          <a:p>
            <a:pPr marL="171450" indent="-171450" algn="just" fontAlgn="base">
              <a:buFont typeface="Arial" panose="020B0604020202020204" pitchFamily="34" charset="0"/>
              <a:buChar char="•"/>
            </a:pPr>
            <a:r>
              <a:rPr lang="cs-CZ" sz="1200" dirty="0">
                <a:solidFill>
                  <a:schemeClr val="bg1"/>
                </a:solidFill>
                <a:latin typeface="Calibri" panose="020F0502020204030204" pitchFamily="34" charset="0"/>
                <a:cs typeface="Times New Roman" panose="02020603050405020304" pitchFamily="18" charset="0"/>
              </a:rPr>
              <a:t>Základním zaměřením specifického cíle je řešení nevhodných a nepropustných povrchů, eliminace odtoku vody z území a vytvoření volnočasových míst v sídelním veřejném prostoru s přizpůsobením se změně klimatu ve městech a obcích a např. snižování přehřívání. Předpokládáme však, že z části bude podporovaná také „šedá“ infrastruktura, ale zřejmě v limitu způsobilých výdajů 5-10</a:t>
            </a:r>
            <a:r>
              <a:rPr lang="en-US" sz="1200" dirty="0">
                <a:solidFill>
                  <a:schemeClr val="bg1"/>
                </a:solidFill>
                <a:latin typeface="Calibri" panose="020F0502020204030204" pitchFamily="34" charset="0"/>
                <a:cs typeface="Times New Roman" panose="02020603050405020304" pitchFamily="18" charset="0"/>
              </a:rPr>
              <a:t>%</a:t>
            </a:r>
            <a:r>
              <a:rPr lang="cs-CZ" sz="1200" dirty="0">
                <a:solidFill>
                  <a:schemeClr val="bg1"/>
                </a:solidFill>
                <a:latin typeface="Calibri" panose="020F0502020204030204" pitchFamily="34" charset="0"/>
                <a:cs typeface="Times New Roman" panose="02020603050405020304" pitchFamily="18" charset="0"/>
              </a:rPr>
              <a:t> z výdajů projektu.</a:t>
            </a:r>
          </a:p>
          <a:p>
            <a:pPr algn="just" fontAlgn="base"/>
            <a:endParaRPr lang="cs-CZ" sz="1150" dirty="0">
              <a:solidFill>
                <a:schemeClr val="bg1"/>
              </a:solidFill>
              <a:latin typeface="Calibri" panose="020F0502020204030204" pitchFamily="34" charset="0"/>
              <a:cs typeface="Times New Roman" panose="02020603050405020304" pitchFamily="18" charset="0"/>
            </a:endParaRPr>
          </a:p>
          <a:p>
            <a:pPr algn="just" fontAlgn="base"/>
            <a:r>
              <a:rPr lang="cs-CZ" sz="1150" b="1" dirty="0">
                <a:solidFill>
                  <a:schemeClr val="bg1"/>
                </a:solidFill>
                <a:latin typeface="Calibri" panose="020F0502020204030204" pitchFamily="34" charset="0"/>
                <a:cs typeface="Times New Roman" panose="02020603050405020304" pitchFamily="18" charset="0"/>
              </a:rPr>
              <a:t>Musí projekt plnit některé prvky SMART řešení?</a:t>
            </a:r>
          </a:p>
          <a:p>
            <a:pPr marL="171450" indent="-171450" algn="just" fontAlgn="base">
              <a:buFont typeface="Arial" panose="020B0604020202020204" pitchFamily="34" charset="0"/>
              <a:buChar char="•"/>
            </a:pPr>
            <a:r>
              <a:rPr lang="cs-CZ" sz="1150" dirty="0">
                <a:solidFill>
                  <a:schemeClr val="bg1"/>
                </a:solidFill>
                <a:latin typeface="Calibri" panose="020F0502020204030204" pitchFamily="34" charset="0"/>
                <a:cs typeface="Times New Roman" panose="02020603050405020304" pitchFamily="18" charset="0"/>
              </a:rPr>
              <a:t>Základním cílem SC 2.2 je revitalizace a modernizace veřejných prostranství a nevyužívaných ploch. Pokud v projektu budou používány SMART řešení jako související opatření v řešeném území a nezbytná pro rozvoj a zlepšení kvality služeb měst a obcí, budou tato řešení způsobilým výdajem. Není však uvažováno, že by SMART prvky musely být povinnou součástí.  </a:t>
            </a:r>
            <a:endParaRPr lang="cs-CZ" sz="1150" b="1" dirty="0">
              <a:solidFill>
                <a:schemeClr val="bg1"/>
              </a:solidFill>
              <a:latin typeface="Calibri" panose="020F0502020204030204" pitchFamily="34" charset="0"/>
              <a:cs typeface="Times New Roman" panose="02020603050405020304" pitchFamily="18" charset="0"/>
            </a:endParaRPr>
          </a:p>
          <a:p>
            <a:pPr marL="214313" indent="-214313" algn="just" fontAlgn="base">
              <a:buFont typeface="Arial" panose="020B0604020202020204" pitchFamily="34" charset="0"/>
              <a:buChar char="•"/>
            </a:pPr>
            <a:endParaRPr lang="cs-CZ" sz="1100" i="1" dirty="0">
              <a:solidFill>
                <a:srgbClr val="FF0000"/>
              </a:solidFill>
              <a:latin typeface="Segoe UI" panose="020B0502040204020203" pitchFamily="34" charset="0"/>
            </a:endParaRPr>
          </a:p>
        </p:txBody>
      </p:sp>
      <p:sp>
        <p:nvSpPr>
          <p:cNvPr id="6" name="TextovéPole 5">
            <a:extLst>
              <a:ext uri="{FF2B5EF4-FFF2-40B4-BE49-F238E27FC236}">
                <a16:creationId xmlns:a16="http://schemas.microsoft.com/office/drawing/2014/main" id="{E5E66B8B-2F6A-48A1-B578-9703B91936FA}"/>
              </a:ext>
            </a:extLst>
          </p:cNvPr>
          <p:cNvSpPr txBox="1"/>
          <p:nvPr/>
        </p:nvSpPr>
        <p:spPr>
          <a:xfrm>
            <a:off x="502647" y="498020"/>
            <a:ext cx="8138707" cy="523220"/>
          </a:xfrm>
          <a:prstGeom prst="rect">
            <a:avLst/>
          </a:prstGeom>
          <a:noFill/>
        </p:spPr>
        <p:txBody>
          <a:bodyPr wrap="square" rtlCol="0">
            <a:spAutoFit/>
          </a:bodyPr>
          <a:lstStyle/>
          <a:p>
            <a:pPr algn="ctr" defTabSz="914400">
              <a:buClr>
                <a:srgbClr val="000000"/>
              </a:buClr>
              <a:buFont typeface="Arial"/>
              <a:buNone/>
            </a:pPr>
            <a:r>
              <a:rPr kumimoji="0" lang="cs-CZ" sz="2800" b="1" i="0" u="none" strike="noStrike" kern="0" cap="none" spc="0" normalizeH="0" baseline="0" noProof="0" dirty="0">
                <a:ln>
                  <a:noFill/>
                </a:ln>
                <a:solidFill>
                  <a:schemeClr val="bg1"/>
                </a:solidFill>
                <a:effectLst/>
                <a:uLnTx/>
                <a:uFillTx/>
                <a:latin typeface="Arial"/>
                <a:cs typeface="Arial"/>
                <a:sym typeface="Arial"/>
              </a:rPr>
              <a:t>Nejčastější dotazy z KS ke SC 2.2</a:t>
            </a:r>
            <a:endParaRPr lang="cs-CZ" sz="3200"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5321647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04C90D9-8B06-4FC1-B09F-E8CB2819583B}"/>
              </a:ext>
            </a:extLst>
          </p:cNvPr>
          <p:cNvPicPr>
            <a:picLocks noChangeAspect="1"/>
          </p:cNvPicPr>
          <p:nvPr/>
        </p:nvPicPr>
        <p:blipFill>
          <a:blip r:embed="rId2"/>
          <a:srcRect l="5593" r="5593"/>
          <a:stretch/>
        </p:blipFill>
        <p:spPr>
          <a:xfrm>
            <a:off x="0" y="0"/>
            <a:ext cx="9144000" cy="6858000"/>
          </a:xfrm>
          <a:prstGeom prst="rect">
            <a:avLst/>
          </a:prstGeom>
        </p:spPr>
      </p:pic>
      <p:sp>
        <p:nvSpPr>
          <p:cNvPr id="7" name="Nadpis 1">
            <a:extLst>
              <a:ext uri="{FF2B5EF4-FFF2-40B4-BE49-F238E27FC236}">
                <a16:creationId xmlns:a16="http://schemas.microsoft.com/office/drawing/2014/main" id="{3E17113A-1F82-4733-B7C0-52582B117532}"/>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3.1 </a:t>
            </a:r>
            <a:br>
              <a:rPr lang="cs-CZ" sz="2400" dirty="0">
                <a:solidFill>
                  <a:schemeClr val="bg1"/>
                </a:solidFill>
              </a:rPr>
            </a:br>
            <a:r>
              <a:rPr lang="cs-CZ" sz="2400" dirty="0">
                <a:solidFill>
                  <a:schemeClr val="bg1"/>
                </a:solidFill>
              </a:rPr>
              <a:t>Silnice II. třídy</a:t>
            </a:r>
            <a:endParaRPr lang="en-US" sz="2400" dirty="0">
              <a:solidFill>
                <a:schemeClr val="bg1"/>
              </a:solidFill>
            </a:endParaRPr>
          </a:p>
        </p:txBody>
      </p:sp>
    </p:spTree>
    <p:extLst>
      <p:ext uri="{BB962C8B-B14F-4D97-AF65-F5344CB8AC3E}">
        <p14:creationId xmlns:p14="http://schemas.microsoft.com/office/powerpoint/2010/main" val="15363628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3.1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Silnice II. třídy</a:t>
            </a:r>
            <a:endParaRPr lang="cs-CZ" sz="32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053411"/>
            <a:ext cx="8012179" cy="1985672"/>
          </a:xfrm>
          <a:prstGeom prst="rect">
            <a:avLst/>
          </a:prstGeom>
          <a:noFill/>
        </p:spPr>
        <p:txBody>
          <a:bodyPr wrap="square">
            <a:spAutoFit/>
          </a:bodyPr>
          <a:lstStyle/>
          <a:p>
            <a:pPr marL="0" lvl="0" indent="0">
              <a:lnSpc>
                <a:spcPct val="200000"/>
              </a:lnSpc>
              <a:buNone/>
            </a:pPr>
            <a:r>
              <a:rPr lang="cs-CZ" sz="1600" b="1" dirty="0">
                <a:solidFill>
                  <a:schemeClr val="bg1"/>
                </a:solidFill>
              </a:rPr>
              <a:t>Silnice II. třídy na Prioritní regionální silniční síti</a:t>
            </a:r>
          </a:p>
          <a:p>
            <a:pPr marL="457200" lvl="1" indent="0">
              <a:lnSpc>
                <a:spcPct val="200000"/>
              </a:lnSpc>
              <a:buNone/>
            </a:pPr>
            <a:r>
              <a:rPr lang="cs-CZ" sz="1600" dirty="0">
                <a:solidFill>
                  <a:schemeClr val="bg1"/>
                </a:solidFill>
              </a:rPr>
              <a:t>Výstavba obchvatů obcí a silničních přeložek</a:t>
            </a:r>
          </a:p>
          <a:p>
            <a:pPr marL="457200" lvl="1" indent="0">
              <a:lnSpc>
                <a:spcPct val="200000"/>
              </a:lnSpc>
              <a:buNone/>
            </a:pPr>
            <a:r>
              <a:rPr lang="cs-CZ" sz="1600" dirty="0">
                <a:solidFill>
                  <a:schemeClr val="bg1"/>
                </a:solidFill>
              </a:rPr>
              <a:t>Rekonstrukce a modernizace silnic II. třídy</a:t>
            </a:r>
          </a:p>
          <a:p>
            <a:pPr marL="457200" lvl="1" indent="0">
              <a:lnSpc>
                <a:spcPct val="200000"/>
              </a:lnSpc>
              <a:buNone/>
            </a:pPr>
            <a:r>
              <a:rPr lang="cs-CZ" sz="1600" dirty="0">
                <a:solidFill>
                  <a:schemeClr val="bg1"/>
                </a:solidFill>
              </a:rPr>
              <a:t>Technické zhodnocení a výstavba mostů na vybraných úsecích silnic II. třídy</a:t>
            </a:r>
          </a:p>
        </p:txBody>
      </p:sp>
      <p:pic>
        <p:nvPicPr>
          <p:cNvPr id="4" name="Grafický objekt 3" descr="Ukazatel směru">
            <a:extLst>
              <a:ext uri="{FF2B5EF4-FFF2-40B4-BE49-F238E27FC236}">
                <a16:creationId xmlns:a16="http://schemas.microsoft.com/office/drawing/2014/main" id="{447B774B-ACD1-49FC-8239-1732DFB73AE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9175" y="2615649"/>
            <a:ext cx="457200" cy="457200"/>
          </a:xfrm>
          <a:prstGeom prst="rect">
            <a:avLst/>
          </a:prstGeom>
        </p:spPr>
      </p:pic>
      <p:cxnSp>
        <p:nvCxnSpPr>
          <p:cNvPr id="6" name="Spojnice: zakřivená 5">
            <a:extLst>
              <a:ext uri="{FF2B5EF4-FFF2-40B4-BE49-F238E27FC236}">
                <a16:creationId xmlns:a16="http://schemas.microsoft.com/office/drawing/2014/main" id="{F736D07E-B3FC-42D9-A5DE-43413CD55681}"/>
              </a:ext>
            </a:extLst>
          </p:cNvPr>
          <p:cNvCxnSpPr/>
          <p:nvPr/>
        </p:nvCxnSpPr>
        <p:spPr>
          <a:xfrm rot="16200000" flipH="1">
            <a:off x="738032" y="3202180"/>
            <a:ext cx="239486" cy="228600"/>
          </a:xfrm>
          <a:prstGeom prst="curvedConnector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afický objekt 7" descr="Scéna na mostě">
            <a:extLst>
              <a:ext uri="{FF2B5EF4-FFF2-40B4-BE49-F238E27FC236}">
                <a16:creationId xmlns:a16="http://schemas.microsoft.com/office/drawing/2014/main" id="{C6F2B10C-B735-4CF7-B33F-33D7C87A69B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4952" y="3612329"/>
            <a:ext cx="345645" cy="345645"/>
          </a:xfrm>
          <a:prstGeom prst="rect">
            <a:avLst/>
          </a:prstGeom>
        </p:spPr>
      </p:pic>
    </p:spTree>
    <p:extLst>
      <p:ext uri="{BB962C8B-B14F-4D97-AF65-F5344CB8AC3E}">
        <p14:creationId xmlns:p14="http://schemas.microsoft.com/office/powerpoint/2010/main" val="25576084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3.1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Silnice II. Třídy</a:t>
            </a:r>
          </a:p>
          <a:p>
            <a:pPr algn="ctr" defTabSz="914400">
              <a:buClr>
                <a:srgbClr val="000000"/>
              </a:buClr>
              <a:buFont typeface="Arial"/>
              <a:buNone/>
            </a:pPr>
            <a:r>
              <a:rPr lang="cs-CZ" sz="2000" kern="0" dirty="0">
                <a:solidFill>
                  <a:schemeClr val="bg1"/>
                </a:solidFill>
                <a:latin typeface="Arial"/>
                <a:cs typeface="Arial"/>
                <a:sym typeface="Arial"/>
              </a:rPr>
              <a:t>Klíčové parametry</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053411"/>
            <a:ext cx="8012179" cy="2370392"/>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Projekty musí být v souladu s Regionálním akčním plánem </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 musí být realizován na Prioritní regionální silniční síti</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Žadatelé – kraje nebo organizace zřizované/zakládané kraji</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Podmínka provedení auditu bezpečnosti pozemní komunikace </a:t>
            </a:r>
          </a:p>
        </p:txBody>
      </p:sp>
    </p:spTree>
    <p:extLst>
      <p:ext uri="{BB962C8B-B14F-4D97-AF65-F5344CB8AC3E}">
        <p14:creationId xmlns:p14="http://schemas.microsoft.com/office/powerpoint/2010/main" val="20472277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54217"/>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3.1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Silnice II. třídy</a:t>
            </a:r>
          </a:p>
          <a:p>
            <a:pPr algn="ctr" defTabSz="914400">
              <a:buClr>
                <a:srgbClr val="000000"/>
              </a:buClr>
              <a:buFont typeface="Arial"/>
              <a:buNone/>
            </a:pPr>
            <a:r>
              <a:rPr lang="cs-CZ" kern="0" dirty="0">
                <a:solidFill>
                  <a:schemeClr val="bg1"/>
                </a:solidFill>
                <a:latin typeface="Arial"/>
                <a:cs typeface="Arial"/>
                <a:sym typeface="Arial"/>
              </a:rPr>
              <a:t>Aktuální stav přípravy SC</a:t>
            </a:r>
            <a:endParaRPr lang="cs-CZ"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923871"/>
            <a:ext cx="8012179" cy="3934923"/>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Nově požadované přílohy: </a:t>
            </a:r>
          </a:p>
          <a:p>
            <a:pPr marL="914400" lvl="1" indent="-323850" defTabSz="914400">
              <a:lnSpc>
                <a:spcPct val="200000"/>
              </a:lnSpc>
              <a:buClr>
                <a:schemeClr val="bg1"/>
              </a:buClr>
              <a:buSzPts val="1500"/>
              <a:buFont typeface="Wingdings" panose="05000000000000000000" pitchFamily="2" charset="2"/>
              <a:buChar char="ü"/>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Dokumentace k prověřování z hlediska klimatického posouzení</a:t>
            </a:r>
          </a:p>
          <a:p>
            <a:pPr marL="590550" lvl="1" defTabSz="914400">
              <a:lnSpc>
                <a:spcPct val="200000"/>
              </a:lnSpc>
              <a:buClr>
                <a:schemeClr val="bg1"/>
              </a:buClr>
              <a:buSzPts val="1500"/>
              <a:defRPr/>
            </a:pPr>
            <a:r>
              <a:rPr lang="cs-CZ" sz="1100" kern="0" dirty="0">
                <a:solidFill>
                  <a:schemeClr val="bg1"/>
                </a:solidFill>
                <a:latin typeface="Arial"/>
                <a:cs typeface="Arial"/>
                <a:sym typeface="Arial"/>
                <a:hlinkClick r:id="rId2">
                  <a:extLst>
                    <a:ext uri="{A12FA001-AC4F-418D-AE19-62706E023703}">
                      <ahyp:hlinkClr xmlns:ahyp="http://schemas.microsoft.com/office/drawing/2018/hyperlinkcolor" val="tx"/>
                    </a:ext>
                  </a:extLst>
                </a:hlinkClick>
              </a:rPr>
              <a:t>https://eur-lex.europa.eu/legal-content/CS/TXT/PDF/?uri=CELEX:52021XC0916(03)&amp;from=CS</a:t>
            </a:r>
            <a:r>
              <a:rPr lang="cs-CZ" sz="1100" kern="0" dirty="0">
                <a:solidFill>
                  <a:schemeClr val="bg1"/>
                </a:solidFill>
                <a:latin typeface="Arial"/>
                <a:cs typeface="Arial"/>
                <a:sym typeface="Arial"/>
              </a:rPr>
              <a:t>)</a:t>
            </a:r>
          </a:p>
          <a:p>
            <a:pPr marL="914400" lvl="1" indent="-323850" defTabSz="914400">
              <a:lnSpc>
                <a:spcPct val="200000"/>
              </a:lnSpc>
              <a:buClr>
                <a:schemeClr val="bg1"/>
              </a:buClr>
              <a:buSzPts val="1500"/>
              <a:buFont typeface="Wingdings" panose="05000000000000000000" pitchFamily="2" charset="2"/>
              <a:buChar char="ü"/>
              <a:defRPr/>
            </a:pPr>
            <a:r>
              <a:rPr lang="cs-CZ" sz="1600" kern="0" dirty="0">
                <a:solidFill>
                  <a:schemeClr val="bg1"/>
                </a:solidFill>
                <a:latin typeface="Arial"/>
                <a:cs typeface="Arial"/>
                <a:sym typeface="Arial"/>
              </a:rPr>
              <a:t>Zpráva o provedení auditu bezpečnosti pozemní komunikace </a:t>
            </a:r>
          </a:p>
          <a:p>
            <a:pPr marL="590550" lvl="1" defTabSz="914400">
              <a:lnSpc>
                <a:spcPct val="200000"/>
              </a:lnSpc>
              <a:buClr>
                <a:schemeClr val="bg1"/>
              </a:buClr>
              <a:buSzPts val="1500"/>
              <a:defRPr/>
            </a:pPr>
            <a:r>
              <a:rPr lang="cs-CZ" sz="1100" kern="0" dirty="0">
                <a:solidFill>
                  <a:schemeClr val="bg1"/>
                </a:solidFill>
                <a:latin typeface="Arial"/>
                <a:cs typeface="Arial"/>
                <a:sym typeface="Arial"/>
                <a:hlinkClick r:id="rId3">
                  <a:extLst>
                    <a:ext uri="{A12FA001-AC4F-418D-AE19-62706E023703}">
                      <ahyp:hlinkClr xmlns:ahyp="http://schemas.microsoft.com/office/drawing/2018/hyperlinkcolor" val="tx"/>
                    </a:ext>
                  </a:extLst>
                </a:hlinkClick>
              </a:rPr>
              <a:t>https://www.shopcdv.cz/cs/audit-bezpecnosti-pozemnich-komunikaci</a:t>
            </a:r>
            <a:endParaRPr lang="cs-CZ" sz="1100" kern="0" dirty="0">
              <a:solidFill>
                <a:schemeClr val="bg1"/>
              </a:solidFill>
              <a:latin typeface="Arial"/>
              <a:cs typeface="Arial"/>
              <a:sym typeface="Arial"/>
            </a:endParaRP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600" kern="0" dirty="0">
                <a:solidFill>
                  <a:schemeClr val="bg1"/>
                </a:solidFill>
                <a:latin typeface="Arial"/>
                <a:cs typeface="Arial"/>
                <a:sym typeface="Arial"/>
              </a:rPr>
              <a:t>Plán opětovného použití určitého objemu (pracovně hodnota 70 %) stavebního a demoličního odpadu</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 novostavby a určité typy modernizací nový indikátor</a:t>
            </a:r>
            <a:r>
              <a:rPr kumimoji="0" lang="cs-CZ" sz="1600" b="0" i="1" u="none" strike="noStrike" kern="0" cap="none" spc="0" normalizeH="0" baseline="0" noProof="0" dirty="0">
                <a:ln>
                  <a:noFill/>
                </a:ln>
                <a:solidFill>
                  <a:schemeClr val="bg1"/>
                </a:solidFill>
                <a:effectLst/>
                <a:uLnTx/>
                <a:uFillTx/>
                <a:latin typeface="Arial"/>
                <a:cs typeface="Arial"/>
                <a:sym typeface="Arial"/>
              </a:rPr>
              <a:t> Časové úspory díky lepší silniční infrastruktuře</a:t>
            </a:r>
            <a:r>
              <a:rPr kumimoji="0" lang="cs-CZ" sz="1600" b="0" i="0" u="none" strike="noStrike" kern="0" cap="none" spc="0" normalizeH="0" baseline="0" noProof="0" dirty="0">
                <a:ln>
                  <a:noFill/>
                </a:ln>
                <a:solidFill>
                  <a:schemeClr val="bg1"/>
                </a:solidFill>
                <a:effectLst/>
                <a:uLnTx/>
                <a:uFillTx/>
                <a:latin typeface="Arial"/>
                <a:cs typeface="Arial"/>
                <a:sym typeface="Arial"/>
              </a:rPr>
              <a:t> (metodika pro výpočet bude nastavena)</a:t>
            </a:r>
          </a:p>
        </p:txBody>
      </p:sp>
    </p:spTree>
    <p:extLst>
      <p:ext uri="{BB962C8B-B14F-4D97-AF65-F5344CB8AC3E}">
        <p14:creationId xmlns:p14="http://schemas.microsoft.com/office/powerpoint/2010/main" val="12205805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D8A7A245-8FD1-43C2-86A2-E9A838E9D1B7}"/>
              </a:ext>
            </a:extLst>
          </p:cNvPr>
          <p:cNvPicPr>
            <a:picLocks noChangeAspect="1"/>
          </p:cNvPicPr>
          <p:nvPr/>
        </p:nvPicPr>
        <p:blipFill>
          <a:blip r:embed="rId2"/>
          <a:srcRect l="5556" r="5556"/>
          <a:stretch/>
        </p:blipFill>
        <p:spPr>
          <a:xfrm>
            <a:off x="20" y="10"/>
            <a:ext cx="9143980" cy="6857990"/>
          </a:xfrm>
          <a:prstGeom prst="rect">
            <a:avLst/>
          </a:prstGeom>
          <a:effectLst>
            <a:glow>
              <a:schemeClr val="accent1">
                <a:alpha val="40000"/>
              </a:schemeClr>
            </a:glow>
            <a:outerShdw blurRad="50800" dist="50800" dir="5400000" algn="ctr" rotWithShape="0">
              <a:srgbClr val="000000"/>
            </a:outerShdw>
          </a:effectLst>
        </p:spPr>
      </p:pic>
      <p:sp>
        <p:nvSpPr>
          <p:cNvPr id="4" name="TextovéPole 3">
            <a:extLst>
              <a:ext uri="{FF2B5EF4-FFF2-40B4-BE49-F238E27FC236}">
                <a16:creationId xmlns:a16="http://schemas.microsoft.com/office/drawing/2014/main" id="{A2C69BE9-BFD8-482B-821F-7DEB10A36005}"/>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200" b="1" i="0" u="none" strike="noStrike" kern="0" cap="none" spc="0" normalizeH="0" baseline="0" noProof="0" dirty="0">
                <a:ln>
                  <a:noFill/>
                </a:ln>
                <a:solidFill>
                  <a:srgbClr val="FFFFFF"/>
                </a:solidFill>
                <a:effectLst/>
                <a:uLnTx/>
                <a:uFillTx/>
                <a:latin typeface="Arial"/>
                <a:cs typeface="Arial"/>
                <a:sym typeface="Arial"/>
              </a:rPr>
              <a:t>Rekonstrukce mostu</a:t>
            </a:r>
          </a:p>
        </p:txBody>
      </p:sp>
    </p:spTree>
    <p:extLst>
      <p:ext uri="{BB962C8B-B14F-4D97-AF65-F5344CB8AC3E}">
        <p14:creationId xmlns:p14="http://schemas.microsoft.com/office/powerpoint/2010/main" val="18099181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61954D2A-3FE6-4CC6-908B-B86E08F57996}"/>
              </a:ext>
            </a:extLst>
          </p:cNvPr>
          <p:cNvPicPr>
            <a:picLocks noChangeAspect="1"/>
          </p:cNvPicPr>
          <p:nvPr/>
        </p:nvPicPr>
        <p:blipFill>
          <a:blip r:embed="rId2"/>
          <a:srcRect l="13299" r="13299"/>
          <a:stretch/>
        </p:blipFill>
        <p:spPr>
          <a:xfrm>
            <a:off x="20" y="-2"/>
            <a:ext cx="9143980" cy="6857999"/>
          </a:xfrm>
          <a:prstGeom prst="rect">
            <a:avLst/>
          </a:prstGeom>
        </p:spPr>
      </p:pic>
      <p:sp>
        <p:nvSpPr>
          <p:cNvPr id="4" name="Nadpis 1">
            <a:extLst>
              <a:ext uri="{FF2B5EF4-FFF2-40B4-BE49-F238E27FC236}">
                <a16:creationId xmlns:a16="http://schemas.microsoft.com/office/drawing/2014/main" id="{8D765896-9378-4A36-A165-56C7240A0D11}"/>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4.1 </a:t>
            </a:r>
            <a:br>
              <a:rPr lang="cs-CZ" sz="2400" dirty="0">
                <a:solidFill>
                  <a:schemeClr val="bg1"/>
                </a:solidFill>
              </a:rPr>
            </a:br>
            <a:r>
              <a:rPr lang="cs-CZ" sz="2400" dirty="0">
                <a:solidFill>
                  <a:schemeClr val="bg1"/>
                </a:solidFill>
              </a:rPr>
              <a:t>Vzdělávací infrastruktura</a:t>
            </a:r>
            <a:endParaRPr lang="en-US" sz="2400" dirty="0">
              <a:solidFill>
                <a:schemeClr val="bg1"/>
              </a:solidFill>
            </a:endParaRPr>
          </a:p>
        </p:txBody>
      </p:sp>
    </p:spTree>
    <p:extLst>
      <p:ext uri="{BB962C8B-B14F-4D97-AF65-F5344CB8AC3E}">
        <p14:creationId xmlns:p14="http://schemas.microsoft.com/office/powerpoint/2010/main" val="1137539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i="0" u="none" strike="noStrike" dirty="0">
                <a:solidFill>
                  <a:schemeClr val="bg1"/>
                </a:solidFill>
                <a:effectLst/>
                <a:latin typeface="Arial" panose="020B0604020202020204" pitchFamily="34" charset="0"/>
              </a:rPr>
              <a:t>Centrum pro regionální rozvoj České republiky</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1877242"/>
            <a:ext cx="8012179" cy="4247830"/>
          </a:xfrm>
          <a:prstGeom prst="rect">
            <a:avLst/>
          </a:prstGeom>
          <a:noFill/>
        </p:spPr>
        <p:txBody>
          <a:bodyPr wrap="square">
            <a:spAutoFit/>
          </a:bodyPr>
          <a:lstStyle/>
          <a:p>
            <a:pPr marL="285750" indent="-285750" fontAlgn="base">
              <a:lnSpc>
                <a:spcPts val="27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Jsme konzultační místo pro vaše dotazy při přípravě projektů</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Pořádáme semináře pro žadatele a příjemce</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Po podání projektu hodnotíme a připravujeme pro ŘO IROP doporučení/nedoporučení k financování</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Po vydání právního aktu s vámi řešíme veškeré změny v</a:t>
            </a:r>
            <a:r>
              <a:rPr lang="cs-CZ" sz="1600" b="0" i="0" u="none" strike="noStrike" dirty="0">
                <a:solidFill>
                  <a:schemeClr val="bg1"/>
                </a:solidFill>
                <a:effectLst/>
                <a:latin typeface="Cambria" panose="02040503050406030204" pitchFamily="18" charset="0"/>
              </a:rPr>
              <a:t> </a:t>
            </a:r>
            <a:r>
              <a:rPr lang="cs-CZ" sz="1600" b="0" i="0" u="none" strike="noStrike" dirty="0">
                <a:solidFill>
                  <a:schemeClr val="bg1"/>
                </a:solidFill>
                <a:effectLst/>
                <a:latin typeface="Arial" panose="020B0604020202020204" pitchFamily="34" charset="0"/>
              </a:rPr>
              <a:t>projektu</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Administrujeme žádosti o platbu </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Kontrolujeme veřejné zakázky</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Provádíme kontrolu projektů v udržitelnosti</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Snažíme se být nápomocni a stále hledáme cesty,  jak co nejlépe pomoci žadatelům a příjemcům</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pt-BR" sz="1600" b="0" i="0" u="none" strike="noStrike" dirty="0">
                <a:solidFill>
                  <a:schemeClr val="bg1"/>
                </a:solidFill>
                <a:effectLst/>
                <a:latin typeface="Arial" panose="020B0604020202020204" pitchFamily="34" charset="0"/>
              </a:rPr>
              <a:t>Podílíme se na nastavení nového </a:t>
            </a:r>
            <a:r>
              <a:rPr lang="cs-CZ" sz="1600" b="0" i="0" u="none" strike="noStrike" dirty="0">
                <a:solidFill>
                  <a:schemeClr val="bg1"/>
                </a:solidFill>
                <a:effectLst/>
                <a:latin typeface="Arial" panose="020B0604020202020204" pitchFamily="34" charset="0"/>
              </a:rPr>
              <a:t>období I</a:t>
            </a:r>
            <a:r>
              <a:rPr lang="pt-BR" sz="1600" b="0" i="0" u="none" strike="noStrike" dirty="0">
                <a:solidFill>
                  <a:schemeClr val="bg1"/>
                </a:solidFill>
                <a:effectLst/>
                <a:latin typeface="Arial" panose="020B0604020202020204" pitchFamily="34" charset="0"/>
              </a:rPr>
              <a:t>ROP 202</a:t>
            </a:r>
            <a:r>
              <a:rPr lang="cs-CZ" sz="1600" b="0" i="0" u="none" strike="noStrike" dirty="0">
                <a:solidFill>
                  <a:schemeClr val="bg1"/>
                </a:solidFill>
                <a:effectLst/>
                <a:latin typeface="Arial" panose="020B0604020202020204" pitchFamily="34" charset="0"/>
              </a:rPr>
              <a:t>1</a:t>
            </a:r>
            <a:r>
              <a:rPr lang="pt-BR" sz="1600" b="0" i="0" u="none" strike="noStrike" dirty="0">
                <a:solidFill>
                  <a:schemeClr val="bg1"/>
                </a:solidFill>
                <a:effectLst/>
                <a:latin typeface="Arial" panose="020B0604020202020204" pitchFamily="34" charset="0"/>
              </a:rPr>
              <a:t> - 2027</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lvl="1">
              <a:lnSpc>
                <a:spcPct val="150000"/>
              </a:lnSpc>
              <a:buClr>
                <a:srgbClr val="1D70B8"/>
              </a:buClr>
            </a:pPr>
            <a:endParaRPr lang="cs-CZ"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87669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Vzdělávací infrastruktura</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80845" y="2068297"/>
            <a:ext cx="8012179" cy="3785652"/>
          </a:xfrm>
          <a:prstGeom prst="rect">
            <a:avLst/>
          </a:prstGeom>
          <a:noFill/>
        </p:spPr>
        <p:txBody>
          <a:bodyPr wrap="square">
            <a:spAutoFit/>
          </a:bodyPr>
          <a:lstStyle/>
          <a:p>
            <a:pPr marL="0" lvl="0" indent="0">
              <a:buNone/>
            </a:pPr>
            <a:r>
              <a:rPr lang="cs-CZ" sz="1600" b="1" dirty="0">
                <a:solidFill>
                  <a:schemeClr val="bg1"/>
                </a:solidFill>
              </a:rPr>
              <a:t>Navyšování kapacit mateřských škol (MŠ) na území ORP s jejich nedostatečnou kapacitou </a:t>
            </a:r>
          </a:p>
          <a:p>
            <a:pPr marL="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Přístavba mateřské školky, novostavba mateřské školy</a:t>
            </a:r>
          </a:p>
          <a:p>
            <a:pPr marL="0" lvl="0" indent="0">
              <a:buNone/>
            </a:pPr>
            <a:endParaRPr lang="cs-CZ" sz="1600" b="1" dirty="0">
              <a:solidFill>
                <a:schemeClr val="bg1"/>
              </a:solidFill>
            </a:endParaRPr>
          </a:p>
          <a:p>
            <a:pPr marL="0" lvl="0" indent="0">
              <a:buNone/>
            </a:pPr>
            <a:r>
              <a:rPr lang="cs-CZ" sz="1600" b="1" dirty="0">
                <a:solidFill>
                  <a:schemeClr val="bg1"/>
                </a:solidFill>
              </a:rPr>
              <a:t>Zvyšování kvality podmínek v MŠ s ohledem na zajištění hygienických požadavků </a:t>
            </a:r>
            <a:r>
              <a:rPr lang="cs-CZ" sz="1600" dirty="0">
                <a:solidFill>
                  <a:schemeClr val="bg1"/>
                </a:solidFill>
              </a:rPr>
              <a:t>(jen pro MŠ s výjimkou od krajské hygienické stanice)</a:t>
            </a:r>
          </a:p>
          <a:p>
            <a:pPr marL="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Rekonstrukce mateřské školky takovým způsobem, aby nemusela 	fungovat na základě výjimky krajské hygienické stanice</a:t>
            </a:r>
          </a:p>
          <a:p>
            <a:pPr marL="0" indent="0">
              <a:buNone/>
            </a:pPr>
            <a:endParaRPr lang="cs-CZ" sz="1600" b="1" dirty="0">
              <a:solidFill>
                <a:schemeClr val="bg1"/>
              </a:solidFill>
            </a:endParaRPr>
          </a:p>
          <a:p>
            <a:pPr marL="0" indent="0">
              <a:buNone/>
            </a:pPr>
            <a:r>
              <a:rPr lang="cs-CZ" sz="1600" b="1" dirty="0">
                <a:solidFill>
                  <a:schemeClr val="bg1"/>
                </a:solidFill>
              </a:rPr>
              <a:t>Základní školy  -  odborné učebny ve vazbě na přírodní vědy, polytechnické vzdělávání, cizí jazyky, práce s digitálními technologiemi; vnitřní konektivita škol, školní družiny a školní kluby; </a:t>
            </a:r>
            <a:r>
              <a:rPr lang="cs-CZ" sz="1600" dirty="0">
                <a:solidFill>
                  <a:schemeClr val="bg1"/>
                </a:solidFill>
              </a:rPr>
              <a:t>doplňkově: zázemí pro školní poradenské pracoviště, pro ne/pedagogické pracovníky, zázemí pro komunitní aktivity při ZŠ 	</a:t>
            </a:r>
          </a:p>
          <a:p>
            <a:pPr marL="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Přístavba ZŠ – učebna fyziky a chemie; modernizace prostor 	školní 	družiny; rozvod a zabezpečení internetu v budově školy; sportovní 	hřiště </a:t>
            </a:r>
            <a:endParaRPr lang="cs-CZ" sz="1700" dirty="0">
              <a:solidFill>
                <a:schemeClr val="bg1"/>
              </a:solidFill>
            </a:endParaRPr>
          </a:p>
        </p:txBody>
      </p:sp>
      <p:pic>
        <p:nvPicPr>
          <p:cNvPr id="4" name="Grafický objekt 3" descr="Děti">
            <a:extLst>
              <a:ext uri="{FF2B5EF4-FFF2-40B4-BE49-F238E27FC236}">
                <a16:creationId xmlns:a16="http://schemas.microsoft.com/office/drawing/2014/main" id="{715FC2EF-31D4-43BA-939C-F138315166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0557" y="2059837"/>
            <a:ext cx="480288" cy="480288"/>
          </a:xfrm>
          <a:prstGeom prst="rect">
            <a:avLst/>
          </a:prstGeom>
        </p:spPr>
      </p:pic>
      <p:pic>
        <p:nvPicPr>
          <p:cNvPr id="6" name="Grafický objekt 5" descr="Školní budova">
            <a:extLst>
              <a:ext uri="{FF2B5EF4-FFF2-40B4-BE49-F238E27FC236}">
                <a16:creationId xmlns:a16="http://schemas.microsoft.com/office/drawing/2014/main" id="{F9E4D439-C311-42A5-8D1A-6D24785FE37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0557" y="3056030"/>
            <a:ext cx="480288" cy="480288"/>
          </a:xfrm>
          <a:prstGeom prst="rect">
            <a:avLst/>
          </a:prstGeom>
        </p:spPr>
      </p:pic>
      <p:pic>
        <p:nvPicPr>
          <p:cNvPr id="8" name="Grafický objekt 7" descr="Třída">
            <a:extLst>
              <a:ext uri="{FF2B5EF4-FFF2-40B4-BE49-F238E27FC236}">
                <a16:creationId xmlns:a16="http://schemas.microsoft.com/office/drawing/2014/main" id="{7872387C-20ED-4A62-91F3-68810ABF7F0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0557" y="4313134"/>
            <a:ext cx="480288" cy="480288"/>
          </a:xfrm>
          <a:prstGeom prst="rect">
            <a:avLst/>
          </a:prstGeom>
        </p:spPr>
      </p:pic>
    </p:spTree>
    <p:extLst>
      <p:ext uri="{BB962C8B-B14F-4D97-AF65-F5344CB8AC3E}">
        <p14:creationId xmlns:p14="http://schemas.microsoft.com/office/powerpoint/2010/main" val="23781527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Vzdělávací infrastruktura</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80845" y="2068297"/>
            <a:ext cx="8012179" cy="3785652"/>
          </a:xfrm>
          <a:prstGeom prst="rect">
            <a:avLst/>
          </a:prstGeom>
          <a:noFill/>
        </p:spPr>
        <p:txBody>
          <a:bodyPr wrap="square">
            <a:spAutoFit/>
          </a:bodyPr>
          <a:lstStyle/>
          <a:p>
            <a:pPr marL="0" indent="0">
              <a:buNone/>
            </a:pPr>
            <a:r>
              <a:rPr lang="cs-CZ" sz="1600" b="1" dirty="0">
                <a:solidFill>
                  <a:schemeClr val="bg1"/>
                </a:solidFill>
              </a:rPr>
              <a:t>Střední a vyšší odborné školy, konzervatoře </a:t>
            </a:r>
            <a:r>
              <a:rPr lang="cs-CZ" sz="1600" dirty="0">
                <a:solidFill>
                  <a:schemeClr val="bg1"/>
                </a:solidFill>
              </a:rPr>
              <a:t>– odborné učebny ve vazbě na odborné předměty, vnitřní konektivita škol, školní kluby u víceletých gymnázií; doplňkově: zázemí pro školská porad. pracoviště, komunitní aktivity při SŠ/VOŠ 	</a:t>
            </a:r>
          </a:p>
          <a:p>
            <a:pPr marL="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Přístavba SŠ – odborné laboratoře; komunitní sportovní hřiště; 	rozvod a zabezpečení internetu v budově školy</a:t>
            </a:r>
          </a:p>
          <a:p>
            <a:pPr marL="0" lvl="0" indent="0">
              <a:buNone/>
            </a:pPr>
            <a:endParaRPr lang="cs-CZ" sz="1600" b="1" dirty="0">
              <a:solidFill>
                <a:schemeClr val="bg1"/>
              </a:solidFill>
            </a:endParaRPr>
          </a:p>
          <a:p>
            <a:pPr marL="0" lvl="0" indent="0">
              <a:buNone/>
            </a:pPr>
            <a:r>
              <a:rPr lang="cs-CZ" sz="1600" b="1" dirty="0">
                <a:solidFill>
                  <a:schemeClr val="bg1"/>
                </a:solidFill>
              </a:rPr>
              <a:t>Zájmové, neformální a celoživotní vzdělávání </a:t>
            </a:r>
            <a:r>
              <a:rPr lang="cs-CZ" sz="1600" dirty="0">
                <a:solidFill>
                  <a:schemeClr val="bg1"/>
                </a:solidFill>
              </a:rPr>
              <a:t>– odborné prostory ve vazbě na odborné předměty </a:t>
            </a:r>
          </a:p>
          <a:p>
            <a:pPr marL="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Technické dílny domu dětí a mládeže</a:t>
            </a:r>
          </a:p>
          <a:p>
            <a:pPr marL="0" lvl="0" indent="0">
              <a:buNone/>
            </a:pPr>
            <a:endParaRPr lang="cs-CZ" sz="1600" b="1" dirty="0">
              <a:solidFill>
                <a:schemeClr val="bg1"/>
              </a:solidFill>
            </a:endParaRPr>
          </a:p>
          <a:p>
            <a:pPr marL="0" lvl="0" indent="0">
              <a:buNone/>
            </a:pPr>
            <a:r>
              <a:rPr lang="cs-CZ" sz="1600" b="1" dirty="0">
                <a:solidFill>
                  <a:schemeClr val="bg1"/>
                </a:solidFill>
              </a:rPr>
              <a:t>Školská poradenská zařízení, speciální školy a střediska výchovné péče </a:t>
            </a:r>
            <a:r>
              <a:rPr lang="cs-CZ" sz="1600" dirty="0">
                <a:solidFill>
                  <a:schemeClr val="bg1"/>
                </a:solidFill>
              </a:rPr>
              <a:t>– vybudování, úpravy zázemí</a:t>
            </a:r>
          </a:p>
          <a:p>
            <a:pPr marL="0" indent="0">
              <a:buNone/>
            </a:pPr>
            <a:r>
              <a:rPr lang="cs-CZ" sz="1600" dirty="0">
                <a:solidFill>
                  <a:schemeClr val="bg1"/>
                </a:solidFill>
              </a:rPr>
              <a:t>	</a:t>
            </a:r>
            <a:r>
              <a:rPr lang="cs-CZ" sz="1600" u="sng" dirty="0">
                <a:solidFill>
                  <a:schemeClr val="bg1"/>
                </a:solidFill>
              </a:rPr>
              <a:t>Příklady:</a:t>
            </a:r>
            <a:r>
              <a:rPr lang="cs-CZ" sz="1600" dirty="0">
                <a:solidFill>
                  <a:schemeClr val="bg1"/>
                </a:solidFill>
              </a:rPr>
              <a:t> Centrum komplexní podpory po studenty se sluchovým 	postižením při 	SŠ; modernizace střediska výchovné péče za účelem 	předcházení vzniku a 	rozvoje negativních projevů chování dětí</a:t>
            </a:r>
          </a:p>
        </p:txBody>
      </p:sp>
      <p:pic>
        <p:nvPicPr>
          <p:cNvPr id="9" name="Grafický objekt 8" descr="Kádinka">
            <a:extLst>
              <a:ext uri="{FF2B5EF4-FFF2-40B4-BE49-F238E27FC236}">
                <a16:creationId xmlns:a16="http://schemas.microsoft.com/office/drawing/2014/main" id="{389F0968-8547-4293-9216-71CF0A57773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4884" y="2068297"/>
            <a:ext cx="441482" cy="441482"/>
          </a:xfrm>
          <a:prstGeom prst="rect">
            <a:avLst/>
          </a:prstGeom>
        </p:spPr>
      </p:pic>
      <p:pic>
        <p:nvPicPr>
          <p:cNvPr id="10" name="Grafický objekt 9" descr="Úspěšná skupina">
            <a:extLst>
              <a:ext uri="{FF2B5EF4-FFF2-40B4-BE49-F238E27FC236}">
                <a16:creationId xmlns:a16="http://schemas.microsoft.com/office/drawing/2014/main" id="{1236CC1C-4C0F-4D3D-87CF-94A598F4F26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2646" y="3519640"/>
            <a:ext cx="441483" cy="441483"/>
          </a:xfrm>
          <a:prstGeom prst="rect">
            <a:avLst/>
          </a:prstGeom>
        </p:spPr>
      </p:pic>
      <p:pic>
        <p:nvPicPr>
          <p:cNvPr id="11" name="Grafický objekt 10" descr="Neslyšící">
            <a:extLst>
              <a:ext uri="{FF2B5EF4-FFF2-40B4-BE49-F238E27FC236}">
                <a16:creationId xmlns:a16="http://schemas.microsoft.com/office/drawing/2014/main" id="{A3885EDC-8BB7-4944-8128-F653BCF74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2647" y="4531104"/>
            <a:ext cx="441482" cy="441482"/>
          </a:xfrm>
          <a:prstGeom prst="rect">
            <a:avLst/>
          </a:prstGeom>
        </p:spPr>
      </p:pic>
    </p:spTree>
    <p:extLst>
      <p:ext uri="{BB962C8B-B14F-4D97-AF65-F5344CB8AC3E}">
        <p14:creationId xmlns:p14="http://schemas.microsoft.com/office/powerpoint/2010/main" val="25541989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Vzdělávací infrastruktura</a:t>
            </a:r>
          </a:p>
          <a:p>
            <a:pPr algn="ctr" defTabSz="914400">
              <a:buClr>
                <a:srgbClr val="000000"/>
              </a:buClr>
              <a:buFont typeface="Arial"/>
              <a:buNone/>
            </a:pPr>
            <a:r>
              <a:rPr lang="cs-CZ" sz="2000" kern="0" dirty="0">
                <a:solidFill>
                  <a:schemeClr val="bg1"/>
                </a:solidFill>
                <a:latin typeface="Arial"/>
                <a:cs typeface="Arial"/>
                <a:sym typeface="Arial"/>
              </a:rPr>
              <a:t>Klíčové parametry</a:t>
            </a:r>
            <a:endParaRPr lang="cs-CZ" sz="14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80845" y="2068297"/>
            <a:ext cx="8012179" cy="4226991"/>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Projekty MŠ, ZŠ a zájmového, neformálního vzdělávání a celoživotního učení musí být v souladu s akčním plánem rozvoje vzdělávání </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Projekty středních a speciálních škol musí být v souladu s Regionálním akčním plánem (RAP)</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Žadatelé – NNO musí min. 2 roky před podáním projektu nepřetržitě působit </a:t>
            </a:r>
            <a:br>
              <a:rPr kumimoji="0" lang="cs-CZ" sz="1500" b="0" i="0" u="none" strike="noStrike" kern="0" cap="none" spc="0" normalizeH="0" baseline="0" noProof="0" dirty="0">
                <a:ln>
                  <a:noFill/>
                </a:ln>
                <a:solidFill>
                  <a:schemeClr val="bg1"/>
                </a:solidFill>
                <a:effectLst/>
                <a:uLnTx/>
                <a:uFillTx/>
                <a:latin typeface="Arial"/>
                <a:cs typeface="Arial"/>
                <a:sym typeface="Arial"/>
              </a:rPr>
            </a:br>
            <a:r>
              <a:rPr kumimoji="0" lang="cs-CZ" sz="1500" b="0" i="0" u="none" strike="noStrike" kern="0" cap="none" spc="0" normalizeH="0" baseline="0" noProof="0" dirty="0">
                <a:ln>
                  <a:noFill/>
                </a:ln>
                <a:solidFill>
                  <a:schemeClr val="bg1"/>
                </a:solidFill>
                <a:effectLst/>
                <a:uLnTx/>
                <a:uFillTx/>
                <a:latin typeface="Arial"/>
                <a:cs typeface="Arial"/>
                <a:sym typeface="Arial"/>
              </a:rPr>
              <a:t>v oblasti vzdělávání nebo asistenčních služeb</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Využití ITI</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Realizace i v Praze - SŠ</a:t>
            </a:r>
          </a:p>
        </p:txBody>
      </p:sp>
    </p:spTree>
    <p:extLst>
      <p:ext uri="{BB962C8B-B14F-4D97-AF65-F5344CB8AC3E}">
        <p14:creationId xmlns:p14="http://schemas.microsoft.com/office/powerpoint/2010/main" val="30315696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1F6E4C8-A31E-47DE-B615-74F0AEC15960}"/>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Vzdělávací infrastruktura</a:t>
            </a:r>
          </a:p>
          <a:p>
            <a:pPr algn="ctr" defTabSz="914400">
              <a:buClr>
                <a:srgbClr val="000000"/>
              </a:buClr>
              <a:buFont typeface="Arial"/>
              <a:buNone/>
            </a:pPr>
            <a:r>
              <a:rPr lang="cs-CZ" sz="2000" kern="0" dirty="0">
                <a:solidFill>
                  <a:schemeClr val="bg1"/>
                </a:solidFill>
                <a:latin typeface="Arial"/>
                <a:cs typeface="Arial"/>
                <a:sym typeface="Arial"/>
              </a:rPr>
              <a:t>Aktuální stav přípravy</a:t>
            </a:r>
            <a:endParaRPr lang="cs-CZ" sz="1400" kern="0" dirty="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6D924C5E-7208-479A-A7ED-D72F7D974106}"/>
              </a:ext>
            </a:extLst>
          </p:cNvPr>
          <p:cNvSpPr txBox="1"/>
          <p:nvPr/>
        </p:nvSpPr>
        <p:spPr>
          <a:xfrm>
            <a:off x="880845" y="2068297"/>
            <a:ext cx="8012179" cy="3970831"/>
          </a:xfrm>
          <a:prstGeom prst="rect">
            <a:avLst/>
          </a:prstGeom>
          <a:noFill/>
        </p:spPr>
        <p:txBody>
          <a:bodyPr wrap="square">
            <a:spAutoFit/>
          </a:bodyPr>
          <a:lstStyle/>
          <a:p>
            <a:pPr marL="214313" indent="-214313">
              <a:lnSpc>
                <a:spcPct val="150000"/>
              </a:lnSpc>
              <a:buFont typeface="Arial" panose="020B0604020202020204" pitchFamily="34" charset="0"/>
              <a:buChar char="•"/>
            </a:pPr>
            <a:r>
              <a:rPr lang="cs-CZ" sz="1400" dirty="0">
                <a:solidFill>
                  <a:schemeClr val="bg1"/>
                </a:solidFill>
              </a:rPr>
              <a:t>U individuálních výzev na „navyšování  kapacit mateřských škol“ bude závazný při vyhlášení výzvy materiál MŠMT s názvem </a:t>
            </a:r>
            <a:r>
              <a:rPr lang="cs-CZ" sz="1400" b="1" dirty="0">
                <a:solidFill>
                  <a:schemeClr val="accent1">
                    <a:lumMod val="60000"/>
                    <a:lumOff val="40000"/>
                  </a:schemeClr>
                </a:solidFill>
              </a:rPr>
              <a:t>„</a:t>
            </a:r>
            <a:r>
              <a:rPr lang="cs-CZ" sz="1400" b="1" dirty="0">
                <a:solidFill>
                  <a:schemeClr val="accent1">
                    <a:lumMod val="60000"/>
                    <a:lumOff val="40000"/>
                  </a:schemeClr>
                </a:solidFill>
                <a:hlinkClick r:id="rId2">
                  <a:extLst>
                    <a:ext uri="{A12FA001-AC4F-418D-AE19-62706E023703}">
                      <ahyp:hlinkClr xmlns:ahyp="http://schemas.microsoft.com/office/drawing/2018/hyperlinkcolor" val="tx"/>
                    </a:ext>
                  </a:extLst>
                </a:hlinkClick>
              </a:rPr>
              <a:t>Demografická predikce pro oblast kapacit MŠ</a:t>
            </a:r>
            <a:r>
              <a:rPr lang="cs-CZ" sz="1400" b="1" dirty="0">
                <a:solidFill>
                  <a:schemeClr val="accent1">
                    <a:lumMod val="60000"/>
                    <a:lumOff val="40000"/>
                  </a:schemeClr>
                </a:solidFill>
              </a:rPr>
              <a:t>“</a:t>
            </a:r>
            <a:r>
              <a:rPr lang="cs-CZ" sz="1400" dirty="0">
                <a:solidFill>
                  <a:schemeClr val="bg1"/>
                </a:solidFill>
              </a:rPr>
              <a:t>; podpořeny budou ORP se skóre rizika 6 a vyšší</a:t>
            </a:r>
          </a:p>
          <a:p>
            <a:pPr marL="214313" indent="-214313">
              <a:lnSpc>
                <a:spcPct val="150000"/>
              </a:lnSpc>
              <a:buFont typeface="Arial" panose="020B0604020202020204" pitchFamily="34" charset="0"/>
              <a:buChar char="•"/>
            </a:pPr>
            <a:r>
              <a:rPr lang="cs-CZ" sz="1400" dirty="0">
                <a:solidFill>
                  <a:schemeClr val="bg1"/>
                </a:solidFill>
              </a:rPr>
              <a:t>Parametry pro bezbariérovost škol budou pravděpodobně shodné s obdobím 2014–2020</a:t>
            </a:r>
          </a:p>
          <a:p>
            <a:pPr marL="214313" indent="-214313">
              <a:lnSpc>
                <a:spcPct val="150000"/>
              </a:lnSpc>
              <a:buFont typeface="Arial" panose="020B0604020202020204" pitchFamily="34" charset="0"/>
              <a:buChar char="•"/>
            </a:pPr>
            <a:r>
              <a:rPr lang="cs-CZ" sz="1400" dirty="0">
                <a:solidFill>
                  <a:schemeClr val="bg1"/>
                </a:solidFill>
              </a:rPr>
              <a:t>Lze očekávat, že  u ZŠ/ SŠ bude na tzv. „doprovodnou část projektu“ dle návrhu PD IROP (školní poradenská pracoviště; zázemí pro pedagogické i nepedagogické pracovníky škol; vnitřní i venkovní zázemí pro komunitní aktivity škol) aplikován limit max. 30 % výdajů; bude upřesněno ve výzvě</a:t>
            </a:r>
          </a:p>
          <a:p>
            <a:pPr marL="214313" indent="-214313">
              <a:lnSpc>
                <a:spcPct val="150000"/>
              </a:lnSpc>
              <a:buFont typeface="Arial" panose="020B0604020202020204" pitchFamily="34" charset="0"/>
              <a:buChar char="•"/>
            </a:pPr>
            <a:r>
              <a:rPr lang="cs-CZ" sz="1400" dirty="0">
                <a:solidFill>
                  <a:schemeClr val="bg1"/>
                </a:solidFill>
              </a:rPr>
              <a:t>Pravděpodobné pořadí vyhlašování individuálních výzev pro oblast vzdělávání: MŠ – ZŠ – SŠ/VOŠ – zájmové/neformální – školy a třídy dle § 16 odst. 9 školského zákona + školská poradenská zařízení</a:t>
            </a:r>
          </a:p>
          <a:p>
            <a:pPr marL="214313" indent="-214313">
              <a:lnSpc>
                <a:spcPct val="150000"/>
              </a:lnSpc>
              <a:buFont typeface="Arial" panose="020B0604020202020204" pitchFamily="34" charset="0"/>
              <a:buChar char="•"/>
            </a:pPr>
            <a:endParaRPr lang="cs-CZ" sz="1600" dirty="0">
              <a:solidFill>
                <a:schemeClr val="bg1"/>
              </a:solidFill>
            </a:endParaRPr>
          </a:p>
        </p:txBody>
      </p:sp>
    </p:spTree>
    <p:extLst>
      <p:ext uri="{BB962C8B-B14F-4D97-AF65-F5344CB8AC3E}">
        <p14:creationId xmlns:p14="http://schemas.microsoft.com/office/powerpoint/2010/main" val="28710879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468F32FD-A2B3-41CA-A89D-50625451003A}"/>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Nejčastější dotazy v KS</a:t>
            </a:r>
            <a:endParaRPr lang="cs-CZ" sz="1400" kern="0" dirty="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13292223-B433-4636-8FB8-24E1D3B7DF69}"/>
              </a:ext>
            </a:extLst>
          </p:cNvPr>
          <p:cNvSpPr txBox="1"/>
          <p:nvPr/>
        </p:nvSpPr>
        <p:spPr>
          <a:xfrm>
            <a:off x="880845" y="1816627"/>
            <a:ext cx="8012179" cy="3802579"/>
          </a:xfrm>
          <a:prstGeom prst="rect">
            <a:avLst/>
          </a:prstGeom>
          <a:noFill/>
        </p:spPr>
        <p:txBody>
          <a:bodyPr wrap="square">
            <a:spAutoFit/>
          </a:bodyPr>
          <a:lstStyle/>
          <a:p>
            <a:pPr algn="just" fontAlgn="base"/>
            <a:r>
              <a:rPr lang="cs-CZ" sz="1200" i="1" u="sng" dirty="0">
                <a:solidFill>
                  <a:schemeClr val="bg1"/>
                </a:solidFill>
              </a:rPr>
              <a:t>MATEŘSKÉ ŠKOLY:</a:t>
            </a:r>
            <a:endParaRPr lang="cs-CZ" sz="1200" i="1" dirty="0">
              <a:solidFill>
                <a:schemeClr val="bg1"/>
              </a:solidFill>
            </a:endParaRPr>
          </a:p>
          <a:p>
            <a:pPr algn="just" fontAlgn="base"/>
            <a:r>
              <a:rPr lang="cs-CZ" sz="1200" i="1" dirty="0">
                <a:solidFill>
                  <a:schemeClr val="bg1"/>
                </a:solidFill>
              </a:rPr>
              <a:t>„Bude možno v rámci projektu podpořit výstavbu úplně nové mateřské školy? Co se týče posuzování dle skóre ORP, tak je zde nějaká možnost individuálního posouzení pokud žadatel nesplňuje skóre 6+?“</a:t>
            </a:r>
          </a:p>
          <a:p>
            <a:pPr algn="just" fontAlgn="base"/>
            <a:r>
              <a:rPr lang="cs-CZ" sz="1200" i="1" dirty="0">
                <a:solidFill>
                  <a:schemeClr val="bg1"/>
                </a:solidFill>
              </a:rPr>
              <a:t>~~~~~~~                                       ~~~~~~~                            ~~~~~~~</a:t>
            </a:r>
          </a:p>
          <a:p>
            <a:pPr algn="just" fontAlgn="base"/>
            <a:endParaRPr lang="cs-CZ" sz="1200" dirty="0">
              <a:solidFill>
                <a:schemeClr val="bg1"/>
              </a:solidFill>
            </a:endParaRPr>
          </a:p>
          <a:p>
            <a:pPr>
              <a:lnSpc>
                <a:spcPct val="107000"/>
              </a:lnSpc>
              <a:spcAft>
                <a:spcPts val="600"/>
              </a:spcAft>
            </a:pPr>
            <a:r>
              <a:rPr lang="cs-CZ" sz="1200" dirty="0">
                <a:solidFill>
                  <a:schemeClr val="bg1"/>
                </a:solidFill>
                <a:ea typeface="Calibri" panose="020F0502020204030204" pitchFamily="34" charset="0"/>
                <a:cs typeface="Times New Roman" panose="02020603050405020304" pitchFamily="18" charset="0"/>
              </a:rPr>
              <a:t>V individuálních výzvách při jejich vyhlášení budou podpořeny jen ty mateřské školy, které splňují limit skóre 6+ dle demografické predikce MŠMT, která je dostupná např. na </a:t>
            </a:r>
            <a:r>
              <a:rPr lang="cs-CZ" sz="1200" dirty="0">
                <a:solidFill>
                  <a:schemeClr val="bg1"/>
                </a:solidFill>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https://irop.mmr.cz/cs/irop-2021-2027/dokumenty </a:t>
            </a:r>
            <a:endParaRPr lang="cs-CZ" sz="1200" dirty="0">
              <a:solidFill>
                <a:schemeClr val="bg1"/>
              </a:solidFill>
              <a:ea typeface="Calibri" panose="020F0502020204030204" pitchFamily="34" charset="0"/>
              <a:cs typeface="Times New Roman" panose="02020603050405020304" pitchFamily="18" charset="0"/>
            </a:endParaRPr>
          </a:p>
          <a:p>
            <a:pPr>
              <a:lnSpc>
                <a:spcPct val="107000"/>
              </a:lnSpc>
              <a:spcAft>
                <a:spcPts val="600"/>
              </a:spcAft>
            </a:pPr>
            <a:r>
              <a:rPr lang="cs-CZ" sz="1200" dirty="0">
                <a:solidFill>
                  <a:schemeClr val="bg1"/>
                </a:solidFill>
                <a:ea typeface="Calibri" panose="020F0502020204030204" pitchFamily="34" charset="0"/>
                <a:cs typeface="Times New Roman" panose="02020603050405020304" pitchFamily="18" charset="0"/>
              </a:rPr>
              <a:t>Žádné individuální posuzování při realizaci aktivity „navyšování kapacit MŠ“ nebude možné. V rámci žádostí bude možné podpořit i výstavbu zcela nové MŠ, která bude zapsána do rejstříku škol s ukončením realizace projektu, nejpozději s první Zprávou o udržitelnosti, pokud žadatelem o dotaci bude některý z oprávněných příjemců dle návrhu Programového dokumentu IROP, který je dostupný na </a:t>
            </a:r>
            <a:r>
              <a:rPr lang="cs-CZ" sz="1200" dirty="0">
                <a:solidFill>
                  <a:schemeClr val="bg1"/>
                </a:solidFill>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https://irop.mmr.cz/</a:t>
            </a:r>
            <a:r>
              <a:rPr lang="cs-CZ" sz="1200" dirty="0" err="1">
                <a:solidFill>
                  <a:schemeClr val="bg1"/>
                </a:solidFill>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getmedia</a:t>
            </a:r>
            <a:r>
              <a:rPr lang="cs-CZ" sz="1200" dirty="0">
                <a:solidFill>
                  <a:schemeClr val="bg1"/>
                </a:solidFill>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/b34dd9a9-cbad-47f1-98da-84e5f7719bcd/PD-IROP-2021-2027_20220118.pdf.aspx?ext=.</a:t>
            </a:r>
            <a:r>
              <a:rPr lang="cs-CZ" sz="1200" dirty="0" err="1">
                <a:solidFill>
                  <a:schemeClr val="bg1"/>
                </a:solidFill>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pdf</a:t>
            </a:r>
            <a:r>
              <a:rPr lang="cs-CZ" sz="1200" dirty="0">
                <a:solidFill>
                  <a:schemeClr val="bg1"/>
                </a:solidFill>
                <a:ea typeface="Calibri" panose="020F0502020204030204" pitchFamily="34" charset="0"/>
                <a:cs typeface="Times New Roman" panose="02020603050405020304" pitchFamily="18" charset="0"/>
              </a:rPr>
              <a:t>, str. 61. </a:t>
            </a:r>
          </a:p>
          <a:p>
            <a:pPr>
              <a:lnSpc>
                <a:spcPct val="107000"/>
              </a:lnSpc>
              <a:spcAft>
                <a:spcPts val="600"/>
              </a:spcAft>
            </a:pPr>
            <a:r>
              <a:rPr lang="cs-CZ" sz="1200" dirty="0">
                <a:solidFill>
                  <a:schemeClr val="bg1"/>
                </a:solidFill>
                <a:ea typeface="Calibri" panose="020F0502020204030204" pitchFamily="34" charset="0"/>
                <a:cs typeface="Times New Roman" panose="02020603050405020304" pitchFamily="18" charset="0"/>
              </a:rPr>
              <a:t>V případě, že MŠ sídlí v ORP, které nesplňuje skóre 6+, může teoreticky žádat ve výzvách pro komunitně vedený místní rozvoj (CLLD), pokud do něj příslušná obec spadá. Záleží však na strategii daného území v CLLD, zda s podporou MŠ počítá / nepočítá. Při podporách přes CLLD nebude demografická predikce MŠMT platit a podpořit bude možné MŠ na daném území, neodporuje-li to strategii CLLD. Pokud máte zájem o bližší </a:t>
            </a:r>
            <a:r>
              <a:rPr lang="cs-CZ" sz="1200" dirty="0" err="1">
                <a:solidFill>
                  <a:schemeClr val="bg1"/>
                </a:solidFill>
                <a:ea typeface="Calibri" panose="020F0502020204030204" pitchFamily="34" charset="0"/>
                <a:cs typeface="Times New Roman" panose="02020603050405020304" pitchFamily="18" charset="0"/>
              </a:rPr>
              <a:t>info</a:t>
            </a:r>
            <a:r>
              <a:rPr lang="cs-CZ" sz="1200" dirty="0">
                <a:solidFill>
                  <a:schemeClr val="bg1"/>
                </a:solidFill>
                <a:ea typeface="Calibri" panose="020F0502020204030204" pitchFamily="34" charset="0"/>
                <a:cs typeface="Times New Roman" panose="02020603050405020304" pitchFamily="18" charset="0"/>
              </a:rPr>
              <a:t>, kontaktujte, prosím, příslušnou místní akční skupinu, která má strategii CLLD na starost. </a:t>
            </a:r>
            <a:r>
              <a:rPr lang="cs-CZ" sz="1200" i="1" dirty="0">
                <a:solidFill>
                  <a:schemeClr val="bg1"/>
                </a:solidFill>
              </a:rPr>
              <a:t>~~~~~~~</a:t>
            </a:r>
            <a:r>
              <a:rPr lang="cs-CZ" sz="1200" dirty="0">
                <a:solidFill>
                  <a:schemeClr val="bg1"/>
                </a:solidFill>
                <a:ea typeface="Calibri" panose="020F0502020204030204" pitchFamily="34" charset="0"/>
                <a:cs typeface="Times New Roman" panose="02020603050405020304" pitchFamily="18" charset="0"/>
              </a:rPr>
              <a:t> </a:t>
            </a:r>
          </a:p>
          <a:p>
            <a:pPr algn="just" fontAlgn="base"/>
            <a:endParaRPr lang="cs-CZ" sz="1200" i="1" dirty="0">
              <a:solidFill>
                <a:schemeClr val="bg1"/>
              </a:solidFill>
              <a:latin typeface="Segoe UI" panose="020B0502040204020203" pitchFamily="34" charset="0"/>
            </a:endParaRPr>
          </a:p>
        </p:txBody>
      </p:sp>
    </p:spTree>
    <p:extLst>
      <p:ext uri="{BB962C8B-B14F-4D97-AF65-F5344CB8AC3E}">
        <p14:creationId xmlns:p14="http://schemas.microsoft.com/office/powerpoint/2010/main" val="16817052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C9EF52E5-EAD7-4F34-B659-BA2EE57988E3}"/>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Nejčastější dotazy v KS</a:t>
            </a:r>
            <a:endParaRPr lang="cs-CZ" sz="1400" kern="0" dirty="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CDA8637F-3EDC-433B-B698-92C8A1C6AA59}"/>
              </a:ext>
            </a:extLst>
          </p:cNvPr>
          <p:cNvSpPr txBox="1"/>
          <p:nvPr/>
        </p:nvSpPr>
        <p:spPr>
          <a:xfrm>
            <a:off x="629175" y="1444548"/>
            <a:ext cx="8012179" cy="4809586"/>
          </a:xfrm>
          <a:prstGeom prst="rect">
            <a:avLst/>
          </a:prstGeom>
          <a:noFill/>
        </p:spPr>
        <p:txBody>
          <a:bodyPr wrap="square">
            <a:spAutoFit/>
          </a:bodyPr>
          <a:lstStyle/>
          <a:p>
            <a:pPr algn="just" fontAlgn="base"/>
            <a:r>
              <a:rPr lang="cs-CZ" sz="1200" i="1" u="sng" dirty="0">
                <a:solidFill>
                  <a:schemeClr val="bg1"/>
                </a:solidFill>
              </a:rPr>
              <a:t>ZÁKLADNÍ ŠKOLY:</a:t>
            </a:r>
          </a:p>
          <a:p>
            <a:pPr algn="just" fontAlgn="base"/>
            <a:r>
              <a:rPr lang="cs-CZ" sz="1200" i="1" dirty="0">
                <a:solidFill>
                  <a:schemeClr val="bg1"/>
                </a:solidFill>
              </a:rPr>
              <a:t>„Základní škola v současné době obývá prostory, která má v pronájmu. Je přijatelným záměrem vybudování nové budovy školy, nebo se vždy musí jednat o rekonstrukci, přístavbu, nástavbu stávající budovy? Může být projekt zaměřen pouze na pořízení vybavení odborných učeben?“</a:t>
            </a:r>
          </a:p>
          <a:p>
            <a:pPr algn="just" fontAlgn="base"/>
            <a:r>
              <a:rPr lang="cs-CZ" sz="1200" i="1" dirty="0">
                <a:solidFill>
                  <a:schemeClr val="bg1"/>
                </a:solidFill>
              </a:rPr>
              <a:t>~~~~~~~				~~~~~~~                      ~~~~~~~</a:t>
            </a:r>
          </a:p>
          <a:p>
            <a:pPr algn="just" fontAlgn="base"/>
            <a:endParaRPr lang="cs-CZ" sz="1200" i="1" dirty="0">
              <a:solidFill>
                <a:schemeClr val="bg1"/>
              </a:solidFill>
            </a:endParaRPr>
          </a:p>
          <a:p>
            <a:pPr>
              <a:lnSpc>
                <a:spcPct val="107000"/>
              </a:lnSpc>
              <a:spcAft>
                <a:spcPts val="600"/>
              </a:spcAft>
            </a:pPr>
            <a:r>
              <a:rPr lang="cs-CZ" sz="1200" dirty="0">
                <a:solidFill>
                  <a:schemeClr val="bg1"/>
                </a:solidFill>
                <a:ea typeface="Calibri" panose="020F0502020204030204" pitchFamily="34" charset="0"/>
                <a:cs typeface="Times New Roman" panose="02020603050405020304" pitchFamily="18" charset="0"/>
              </a:rPr>
              <a:t>V případě, že má ZŠ v pronájmu budovu a jejím záměrem je zcela přestěhovat provoz školy do vlastní vybudované nové budovy školy, tak zcela jistě nebudou způsobilé veškeré výdaje související s takovým přesunem. Typicky přesun všech kmenových (běžných tříd) školy bude tvořit nezpůsobilé výdaje, stejně tak zázemí pro administrativní či řídící pracovníky, příp. jídelna aj. Na úrovni PD IROP uvedeno, že podpora ZŠ bude možná pouze v oblastech:</a:t>
            </a:r>
          </a:p>
          <a:p>
            <a:pPr marL="128588" indent="-128588">
              <a:lnSpc>
                <a:spcPct val="107000"/>
              </a:lnSpc>
              <a:spcAft>
                <a:spcPts val="600"/>
              </a:spcAft>
              <a:buFont typeface="Arial" panose="020B0604020202020204" pitchFamily="34" charset="0"/>
              <a:buChar char="•"/>
            </a:pPr>
            <a:r>
              <a:rPr lang="cs-CZ" sz="1200" dirty="0">
                <a:solidFill>
                  <a:schemeClr val="bg1"/>
                </a:solidFill>
                <a:ea typeface="Calibri" panose="020F0502020204030204" pitchFamily="34" charset="0"/>
                <a:cs typeface="Times New Roman" panose="02020603050405020304" pitchFamily="18" charset="0"/>
              </a:rPr>
              <a:t>vybudování, modernizace a vybavení odborných učeben ZŠ ve vazbě na přírodní vědy, polytechniku, cizí jazyky, práci s digitálními technologiemi // budování vnitřní konektivity školy //budování zázemí pro školní družiny a školní kluby</a:t>
            </a:r>
          </a:p>
          <a:p>
            <a:pPr>
              <a:lnSpc>
                <a:spcPct val="107000"/>
              </a:lnSpc>
              <a:spcAft>
                <a:spcPts val="600"/>
              </a:spcAft>
            </a:pPr>
            <a:r>
              <a:rPr lang="cs-CZ" sz="1200" dirty="0">
                <a:solidFill>
                  <a:schemeClr val="bg1"/>
                </a:solidFill>
                <a:ea typeface="Calibri" panose="020F0502020204030204" pitchFamily="34" charset="0"/>
                <a:cs typeface="Times New Roman" panose="02020603050405020304" pitchFamily="18" charset="0"/>
              </a:rPr>
              <a:t>Jako doprovodná část projektu (nelze realizovat jako jediné zaměření projektu):</a:t>
            </a:r>
          </a:p>
          <a:p>
            <a:pPr marL="171450" indent="-171450">
              <a:lnSpc>
                <a:spcPct val="107000"/>
              </a:lnSpc>
              <a:spcAft>
                <a:spcPts val="600"/>
              </a:spcAft>
              <a:buFont typeface="Arial" panose="020B0604020202020204" pitchFamily="34" charset="0"/>
              <a:buChar char="•"/>
            </a:pPr>
            <a:r>
              <a:rPr lang="cs-CZ" sz="1200" dirty="0">
                <a:solidFill>
                  <a:schemeClr val="bg1"/>
                </a:solidFill>
                <a:ea typeface="Calibri" panose="020F0502020204030204" pitchFamily="34" charset="0"/>
                <a:cs typeface="Times New Roman" panose="02020603050405020304" pitchFamily="18" charset="0"/>
              </a:rPr>
              <a:t>budování a modernizace zázemí pro školní poradenská pracoviště a pro práci s žáky se SVP</a:t>
            </a:r>
          </a:p>
          <a:p>
            <a:pPr marL="171450" indent="-171450">
              <a:lnSpc>
                <a:spcPct val="107000"/>
              </a:lnSpc>
              <a:spcAft>
                <a:spcPts val="600"/>
              </a:spcAft>
              <a:buFont typeface="Arial" panose="020B0604020202020204" pitchFamily="34" charset="0"/>
              <a:buChar char="•"/>
            </a:pPr>
            <a:r>
              <a:rPr lang="cs-CZ" sz="1200" dirty="0">
                <a:solidFill>
                  <a:schemeClr val="bg1"/>
                </a:solidFill>
                <a:ea typeface="Calibri" panose="020F0502020204030204" pitchFamily="34" charset="0"/>
                <a:cs typeface="Times New Roman" panose="02020603050405020304" pitchFamily="18" charset="0"/>
              </a:rPr>
              <a:t>zázemí pro pedagogické a nepedagogické pracovníky škol</a:t>
            </a:r>
          </a:p>
          <a:p>
            <a:pPr marL="171450" indent="-171450">
              <a:lnSpc>
                <a:spcPct val="107000"/>
              </a:lnSpc>
              <a:spcAft>
                <a:spcPts val="600"/>
              </a:spcAft>
              <a:buFont typeface="Arial" panose="020B0604020202020204" pitchFamily="34" charset="0"/>
              <a:buChar char="•"/>
            </a:pPr>
            <a:r>
              <a:rPr lang="cs-CZ" sz="1200" dirty="0">
                <a:solidFill>
                  <a:schemeClr val="bg1"/>
                </a:solidFill>
                <a:ea typeface="Calibri" panose="020F0502020204030204" pitchFamily="34" charset="0"/>
                <a:cs typeface="Times New Roman" panose="02020603050405020304" pitchFamily="18" charset="0"/>
              </a:rPr>
              <a:t>vnitřní i venkovní zázemí pro komunitní aktivity při ZŠ vedoucí k sociální inkluzi (…)</a:t>
            </a:r>
          </a:p>
          <a:p>
            <a:pPr>
              <a:lnSpc>
                <a:spcPct val="107000"/>
              </a:lnSpc>
              <a:spcAft>
                <a:spcPts val="600"/>
              </a:spcAft>
            </a:pPr>
            <a:r>
              <a:rPr lang="cs-CZ" sz="1200" dirty="0">
                <a:solidFill>
                  <a:schemeClr val="bg1"/>
                </a:solidFill>
                <a:ea typeface="Calibri" panose="020F0502020204030204" pitchFamily="34" charset="0"/>
                <a:cs typeface="Times New Roman" panose="02020603050405020304" pitchFamily="18" charset="0"/>
              </a:rPr>
              <a:t>S ohledem na možnou podporu v končícím programovém období 2014–2020 lze očekávat, že i v novém období 2021–2027 bude možné do prostor ZŠ pouze pořizovat vybavení odborných učeben (bez stavební části projektu), nicméně detailní podmínky a parametry aktivit stanoví až vyhlášená výzva samotná. Zároveň je vhodné zmínit, že IROP je cílen jako investiční operační program, tudíž pro pouhé pořízení vybavení učeben by měl případný žadatel volit spíše jiný vhodný dotační titul (např. dotace MŠMT). </a:t>
            </a:r>
            <a:endParaRPr lang="cs-CZ" sz="1200" i="1" dirty="0">
              <a:solidFill>
                <a:srgbClr val="FF0000"/>
              </a:solidFill>
            </a:endParaRPr>
          </a:p>
        </p:txBody>
      </p:sp>
    </p:spTree>
    <p:extLst>
      <p:ext uri="{BB962C8B-B14F-4D97-AF65-F5344CB8AC3E}">
        <p14:creationId xmlns:p14="http://schemas.microsoft.com/office/powerpoint/2010/main" val="30635968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A6649CB4-16E2-4974-ADF3-EDFF68AE27E4}"/>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Nejčastější dotazy v KS</a:t>
            </a:r>
            <a:endParaRPr lang="cs-CZ" sz="1400" kern="0" dirty="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37834CBA-17E3-4B72-9E14-F6F6BC098A9E}"/>
              </a:ext>
            </a:extLst>
          </p:cNvPr>
          <p:cNvSpPr txBox="1"/>
          <p:nvPr/>
        </p:nvSpPr>
        <p:spPr>
          <a:xfrm>
            <a:off x="880845" y="1797575"/>
            <a:ext cx="8012179" cy="4072782"/>
          </a:xfrm>
          <a:prstGeom prst="rect">
            <a:avLst/>
          </a:prstGeom>
          <a:noFill/>
        </p:spPr>
        <p:txBody>
          <a:bodyPr wrap="square">
            <a:spAutoFit/>
          </a:bodyPr>
          <a:lstStyle/>
          <a:p>
            <a:pPr algn="just" fontAlgn="base"/>
            <a:r>
              <a:rPr lang="cs-CZ" sz="1400" i="1" u="sng" dirty="0">
                <a:solidFill>
                  <a:schemeClr val="bg1"/>
                </a:solidFill>
              </a:rPr>
              <a:t>STŘEDNÍ ŠKOLY:</a:t>
            </a:r>
            <a:endParaRPr lang="cs-CZ" sz="1400" i="1" dirty="0">
              <a:solidFill>
                <a:schemeClr val="bg1"/>
              </a:solidFill>
            </a:endParaRPr>
          </a:p>
          <a:p>
            <a:pPr algn="just" fontAlgn="base"/>
            <a:r>
              <a:rPr lang="cs-CZ" sz="1400" i="1" dirty="0">
                <a:solidFill>
                  <a:schemeClr val="bg1"/>
                </a:solidFill>
              </a:rPr>
              <a:t>„Jakým způsobem budou zohledněny rostoucí ceny ve stavebnictví? A je možné spustit projekt dřív, než bude schválen IROP? Od kdy půjde o uznatelné výdaje?“</a:t>
            </a:r>
          </a:p>
          <a:p>
            <a:pPr algn="just" fontAlgn="base"/>
            <a:r>
              <a:rPr lang="cs-CZ" sz="1400" i="1" dirty="0">
                <a:solidFill>
                  <a:schemeClr val="bg1"/>
                </a:solidFill>
              </a:rPr>
              <a:t>~~~~~~~                                       ~~~~~~~                            ~~~~~~~</a:t>
            </a:r>
          </a:p>
          <a:p>
            <a:pPr algn="just" fontAlgn="base"/>
            <a:endParaRPr lang="cs-CZ" sz="1400" i="1" dirty="0">
              <a:solidFill>
                <a:schemeClr val="bg1"/>
              </a:solidFill>
            </a:endParaRPr>
          </a:p>
          <a:p>
            <a:pPr>
              <a:lnSpc>
                <a:spcPct val="107000"/>
              </a:lnSpc>
              <a:spcAft>
                <a:spcPts val="600"/>
              </a:spcAft>
            </a:pPr>
            <a:r>
              <a:rPr lang="cs-CZ" sz="1400" dirty="0">
                <a:solidFill>
                  <a:schemeClr val="bg1"/>
                </a:solidFill>
                <a:ea typeface="Calibri" panose="020F0502020204030204" pitchFamily="34" charset="0"/>
                <a:cs typeface="Times New Roman" panose="02020603050405020304" pitchFamily="18" charset="0"/>
              </a:rPr>
              <a:t>Rostoucí ceny ve stavebnictví nebudou zohledněny v následné realizaci projektu. Žadatel sám musí provést takovou rozvahu, aby např. v položkovém rozpočtu stavby zohlednil předpokládaný nárůst cen ve stavebnictví. Částku přidělené dotace není možné navyšovat. Zároveň projekty předložené do IROP musí respektovat částky EFRR uvedené v Regionálním akčním plánu vzdělávání (RAP) a není možné, aby střední školy žádaly na vyšší částky, než bude uvedeno v RAP.</a:t>
            </a:r>
          </a:p>
          <a:p>
            <a:pPr>
              <a:lnSpc>
                <a:spcPct val="107000"/>
              </a:lnSpc>
              <a:spcAft>
                <a:spcPts val="600"/>
              </a:spcAft>
            </a:pPr>
            <a:endParaRPr lang="cs-CZ" sz="1400" dirty="0">
              <a:solidFill>
                <a:schemeClr val="bg1"/>
              </a:solidFill>
              <a:ea typeface="Calibri" panose="020F0502020204030204" pitchFamily="34" charset="0"/>
              <a:cs typeface="Times New Roman" panose="02020603050405020304" pitchFamily="18" charset="0"/>
            </a:endParaRPr>
          </a:p>
          <a:p>
            <a:pPr>
              <a:lnSpc>
                <a:spcPct val="107000"/>
              </a:lnSpc>
              <a:spcAft>
                <a:spcPts val="600"/>
              </a:spcAft>
            </a:pPr>
            <a:r>
              <a:rPr lang="cs-CZ" sz="1400" dirty="0">
                <a:solidFill>
                  <a:schemeClr val="bg1"/>
                </a:solidFill>
                <a:ea typeface="Calibri" panose="020F0502020204030204" pitchFamily="34" charset="0"/>
                <a:cs typeface="Times New Roman" panose="02020603050405020304" pitchFamily="18" charset="0"/>
              </a:rPr>
              <a:t>Z pohledu pravidel IROP pro nové období 2021–2027 bude platit, že realizace projektu nesmí být ukončena před podáním žádosti o podporu (tzn. nesmí být prokazatelně uzavřeny veškeré aktivity z předkládané žádosti o podporu). Uznatelnost výdajů je dána návrhem PD IROP, a to již od 1. ledna 2021. Žadatel tak v zásadě může začít realizovat projekt již nyní, podmínky výzvy budou však zveřejněny až s jejím vyhlášením. </a:t>
            </a:r>
            <a:endParaRPr lang="cs-CZ" sz="1200" i="1" dirty="0">
              <a:solidFill>
                <a:srgbClr val="FF0000"/>
              </a:solidFill>
              <a:latin typeface="Segoe UI" panose="020B0502040204020203" pitchFamily="34" charset="0"/>
            </a:endParaRPr>
          </a:p>
        </p:txBody>
      </p:sp>
    </p:spTree>
    <p:extLst>
      <p:ext uri="{BB962C8B-B14F-4D97-AF65-F5344CB8AC3E}">
        <p14:creationId xmlns:p14="http://schemas.microsoft.com/office/powerpoint/2010/main" val="2401860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45F78548-5361-4BD4-AE34-CBBB243A7216}"/>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Nejčastější dotazy v KS</a:t>
            </a:r>
            <a:endParaRPr lang="cs-CZ" sz="1400" kern="0" dirty="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A6F38AB4-D951-4C53-B9C1-FA1B05691DED}"/>
              </a:ext>
            </a:extLst>
          </p:cNvPr>
          <p:cNvSpPr txBox="1"/>
          <p:nvPr/>
        </p:nvSpPr>
        <p:spPr>
          <a:xfrm>
            <a:off x="880845" y="1606902"/>
            <a:ext cx="8012179" cy="4253152"/>
          </a:xfrm>
          <a:prstGeom prst="rect">
            <a:avLst/>
          </a:prstGeom>
          <a:noFill/>
        </p:spPr>
        <p:txBody>
          <a:bodyPr wrap="square">
            <a:spAutoFit/>
          </a:bodyPr>
          <a:lstStyle/>
          <a:p>
            <a:pPr algn="just" fontAlgn="base"/>
            <a:r>
              <a:rPr lang="cs-CZ" sz="1200" i="1" u="sng" dirty="0">
                <a:solidFill>
                  <a:schemeClr val="bg1"/>
                </a:solidFill>
              </a:rPr>
              <a:t>ZÁJMOVÉ, NEFORMÁLNÍ A CELOŽIVOTNÍ VZDĚLÁVÁNÍ:</a:t>
            </a:r>
            <a:endParaRPr lang="cs-CZ" sz="1200" i="1" dirty="0">
              <a:solidFill>
                <a:schemeClr val="bg1"/>
              </a:solidFill>
            </a:endParaRPr>
          </a:p>
          <a:p>
            <a:pPr algn="just" fontAlgn="base"/>
            <a:r>
              <a:rPr lang="cs-CZ" sz="1200" i="1" dirty="0">
                <a:solidFill>
                  <a:schemeClr val="bg1"/>
                </a:solidFill>
              </a:rPr>
              <a:t>„Bude možné podpořit základní umělecké školy (ZUŠ)?“</a:t>
            </a:r>
          </a:p>
          <a:p>
            <a:pPr algn="just" fontAlgn="base"/>
            <a:r>
              <a:rPr lang="cs-CZ" sz="1200" i="1" dirty="0">
                <a:solidFill>
                  <a:schemeClr val="bg1"/>
                </a:solidFill>
              </a:rPr>
              <a:t>~~~~~~~                                       ~~~~~~~                            ~~~~~~~</a:t>
            </a:r>
          </a:p>
          <a:p>
            <a:pPr algn="just" fontAlgn="base"/>
            <a:endParaRPr lang="cs-CZ" sz="1200" i="1" dirty="0">
              <a:solidFill>
                <a:schemeClr val="bg1"/>
              </a:solidFill>
            </a:endParaRPr>
          </a:p>
          <a:p>
            <a:pPr>
              <a:lnSpc>
                <a:spcPct val="107000"/>
              </a:lnSpc>
              <a:spcAft>
                <a:spcPts val="600"/>
              </a:spcAft>
            </a:pPr>
            <a:r>
              <a:rPr lang="cs-CZ" sz="1200" dirty="0">
                <a:solidFill>
                  <a:schemeClr val="bg1"/>
                </a:solidFill>
                <a:ea typeface="Calibri" panose="020F0502020204030204" pitchFamily="34" charset="0"/>
                <a:cs typeface="Times New Roman" panose="02020603050405020304" pitchFamily="18" charset="0"/>
              </a:rPr>
              <a:t>Podpora základních uměleckých škol je v současném (končícím) programovém období 2014–2020 omezena a lze předpokládat, že nejinak tomu bude v novém programovém období 2021–2027. Nicméně možnosti částečné podpory pro ZUŠ v IROP2 budou. Dotační titul IROP 2021–2027 pro oblast vzdělávání je obecně postaven na podpoře ve vazbě na vytyčené priority vzdělávání, a to ve vazbě na oblasti vzdělávání v cizích jazycích, přírodních vědách, polytechnice a ve vazbě na práci s digitálními technologiemi. Základní umělecké školy z podstaty své činnosti se s tímto zaměřením dotačního titulu IROP míjejí, jelikož primárně nabízejí umělecké vzdělávání, které je zacíleno na kompetence k umělecké komunikaci, kompetence osobnostně sociální či kulturní (realizovány prostřednictvím hudebních oborů, výtvarných oborů, tanečních oborů, literárně-dramatických oborů či částečně multimediální tvorby).V případě podpory základních uměleckých škol je tak z IROP možný určitý specifický typ podpory odborných učeben ve vazbě na práci s digitálními technologiemi, a to pouze v těch případech, kdy primárním výstupem činnosti nebude umělecké dílo samo, ale osvojení si práce např. ve střižně, se speciálním SW a HW k multimediální tvorbě aj. Z IROP2 zároveň nikdy nepůjde podpořit samotné prostory typu hudebních učeben či sálů, tanečních učeben či sálů. V případě podpory oblasti polytechnického vzdělávání půjde podpořit např. modernizaci učeben pro výtvarné obory ZUŠ.</a:t>
            </a:r>
          </a:p>
          <a:p>
            <a:pPr>
              <a:lnSpc>
                <a:spcPct val="107000"/>
              </a:lnSpc>
              <a:spcAft>
                <a:spcPts val="600"/>
              </a:spcAft>
            </a:pPr>
            <a:r>
              <a:rPr lang="cs-CZ" sz="1200" dirty="0">
                <a:solidFill>
                  <a:schemeClr val="bg1"/>
                </a:solidFill>
                <a:ea typeface="Calibri" panose="020F0502020204030204" pitchFamily="34" charset="0"/>
                <a:cs typeface="Times New Roman" panose="02020603050405020304" pitchFamily="18" charset="0"/>
              </a:rPr>
              <a:t>Z podpory pro ZUŠ v aktivitě zájmové/neformální vzdělávání tak připadá v úvahu podpora „multimediálních / digitálních učeben“, kde by např. probíhala výuka ve vazbě na oblast práce s digitálními technologiemi (audiovizuální tvorba aj.). Nebo určitý typ podpory polytechnických učeben výtvarných oborů ZUŠ.</a:t>
            </a:r>
            <a:endParaRPr lang="cs-CZ" sz="1200" i="1" dirty="0">
              <a:solidFill>
                <a:schemeClr val="bg1"/>
              </a:solidFill>
            </a:endParaRPr>
          </a:p>
        </p:txBody>
      </p:sp>
    </p:spTree>
    <p:extLst>
      <p:ext uri="{BB962C8B-B14F-4D97-AF65-F5344CB8AC3E}">
        <p14:creationId xmlns:p14="http://schemas.microsoft.com/office/powerpoint/2010/main" val="23576893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739ACCA1-4B26-414E-A3FA-91481942CFD4}"/>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Nejčastější dotazy v KS</a:t>
            </a:r>
            <a:endParaRPr lang="cs-CZ" sz="1400" kern="0" dirty="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8E26E8EF-0941-4385-BDC0-CE2EB726D4D7}"/>
              </a:ext>
            </a:extLst>
          </p:cNvPr>
          <p:cNvSpPr txBox="1"/>
          <p:nvPr/>
        </p:nvSpPr>
        <p:spPr>
          <a:xfrm>
            <a:off x="880845" y="1606902"/>
            <a:ext cx="8012179" cy="4489691"/>
          </a:xfrm>
          <a:prstGeom prst="rect">
            <a:avLst/>
          </a:prstGeom>
          <a:noFill/>
        </p:spPr>
        <p:txBody>
          <a:bodyPr wrap="square">
            <a:spAutoFit/>
          </a:bodyPr>
          <a:lstStyle/>
          <a:p>
            <a:pPr algn="just" fontAlgn="base"/>
            <a:r>
              <a:rPr lang="cs-CZ" sz="1400" i="1" u="sng" dirty="0">
                <a:solidFill>
                  <a:schemeClr val="bg1"/>
                </a:solidFill>
              </a:rPr>
              <a:t>ŠKOLY ZŘÍZENÉ DLE § 16 ODST. 9 ŠKOLSKÉHO ZÁKONA (SPECIÁLNÍ ŠKOLSTVÍ):</a:t>
            </a:r>
            <a:endParaRPr lang="cs-CZ" sz="1400" i="1" dirty="0">
              <a:solidFill>
                <a:schemeClr val="bg1"/>
              </a:solidFill>
            </a:endParaRPr>
          </a:p>
          <a:p>
            <a:pPr algn="just" fontAlgn="base"/>
            <a:r>
              <a:rPr lang="cs-CZ" sz="1400" i="1" dirty="0">
                <a:solidFill>
                  <a:schemeClr val="bg1"/>
                </a:solidFill>
              </a:rPr>
              <a:t>„Prosím o informaci, zda v rámci výzev IROP 2021–2027 budou moci žádat o dotaci na vybudování odborných učeben speciální školy (školy podle § 16 odst. 9 školského zákona)?“</a:t>
            </a:r>
          </a:p>
          <a:p>
            <a:pPr algn="just" fontAlgn="base"/>
            <a:r>
              <a:rPr lang="cs-CZ" sz="1400" i="1" dirty="0">
                <a:solidFill>
                  <a:schemeClr val="bg1"/>
                </a:solidFill>
              </a:rPr>
              <a:t>~~~~~~~                                       ~~~~~~~                            ~~~~~~~</a:t>
            </a:r>
          </a:p>
          <a:p>
            <a:pPr algn="just" fontAlgn="base"/>
            <a:endParaRPr lang="cs-CZ" sz="1400" i="1" dirty="0">
              <a:solidFill>
                <a:schemeClr val="bg1"/>
              </a:solidFill>
            </a:endParaRPr>
          </a:p>
          <a:p>
            <a:pPr>
              <a:lnSpc>
                <a:spcPct val="107000"/>
              </a:lnSpc>
              <a:spcAft>
                <a:spcPts val="600"/>
              </a:spcAft>
            </a:pPr>
            <a:r>
              <a:rPr lang="cs-CZ" sz="1400" dirty="0">
                <a:solidFill>
                  <a:schemeClr val="bg1"/>
                </a:solidFill>
                <a:ea typeface="Calibri" panose="020F0502020204030204" pitchFamily="34" charset="0"/>
                <a:cs typeface="Times New Roman" panose="02020603050405020304" pitchFamily="18" charset="0"/>
              </a:rPr>
              <a:t>Školy zřízené dle § 16 odst. 9 školského zákona (nebo školy se třídami zřízenými dle § 16) budou mít v zásadě shodné možnosti podpory jako tomu bylo v končícím období 2014-2020, např. v historicky ukončené výzvě č. 86 </a:t>
            </a:r>
            <a:r>
              <a:rPr lang="cs-CZ" sz="1400" dirty="0">
                <a:solidFill>
                  <a:schemeClr val="bg1"/>
                </a:solidFill>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https://irop.mmr.cz/cs/vyzvy/seznam/vyzva-c-86-infrastruktura-vedouci-k-prechodu </a:t>
            </a:r>
            <a:r>
              <a:rPr lang="cs-CZ" sz="1400" dirty="0">
                <a:solidFill>
                  <a:schemeClr val="bg1"/>
                </a:solidFill>
                <a:ea typeface="Calibri" panose="020F0502020204030204" pitchFamily="34" charset="0"/>
                <a:cs typeface="Times New Roman" panose="02020603050405020304" pitchFamily="18" charset="0"/>
              </a:rPr>
              <a:t>. Nebavíme se tak o podpoře odborných učeben ve vazbě na podporované oblasti vzdělávání (oblast přírodních vědy, polytechnicky, cizích jazyků či práce s digitálními technologiemi), ale o takových opatřeních, která budou směřovat k přechodu do škol hlavního vzdělávacího proudu a k přípravě na nezávislý způsob života a zapojení do společnosti. Mezi tato opatření patří např.:</a:t>
            </a:r>
          </a:p>
          <a:p>
            <a:pPr marL="214313" indent="-214313">
              <a:lnSpc>
                <a:spcPct val="107000"/>
              </a:lnSpc>
              <a:spcAft>
                <a:spcPts val="600"/>
              </a:spcAft>
              <a:buFont typeface="Arial" panose="020B0604020202020204" pitchFamily="34" charset="0"/>
              <a:buChar char="•"/>
            </a:pPr>
            <a:r>
              <a:rPr lang="cs-CZ" sz="1400" dirty="0">
                <a:solidFill>
                  <a:schemeClr val="bg1"/>
                </a:solidFill>
                <a:ea typeface="Calibri" panose="020F0502020204030204" pitchFamily="34" charset="0"/>
                <a:cs typeface="Times New Roman" panose="02020603050405020304" pitchFamily="18" charset="0"/>
              </a:rPr>
              <a:t>modernizace či výstavba odborných a terapeutických učeben škol pro aktivizační opatření a tranzitní program (tréninkové byty, tréninková pracoviště a dílny pro ergoterapii)</a:t>
            </a:r>
          </a:p>
          <a:p>
            <a:pPr marL="214313" indent="-214313">
              <a:lnSpc>
                <a:spcPct val="107000"/>
              </a:lnSpc>
              <a:spcAft>
                <a:spcPts val="600"/>
              </a:spcAft>
              <a:buFont typeface="Arial" panose="020B0604020202020204" pitchFamily="34" charset="0"/>
              <a:buChar char="•"/>
            </a:pPr>
            <a:r>
              <a:rPr lang="cs-CZ" sz="1400" dirty="0">
                <a:solidFill>
                  <a:schemeClr val="bg1"/>
                </a:solidFill>
                <a:ea typeface="Calibri" panose="020F0502020204030204" pitchFamily="34" charset="0"/>
                <a:cs typeface="Times New Roman" panose="02020603050405020304" pitchFamily="18" charset="0"/>
              </a:rPr>
              <a:t>rehabilitační, smyslové a </a:t>
            </a:r>
            <a:r>
              <a:rPr lang="cs-CZ" sz="1400" dirty="0" err="1">
                <a:solidFill>
                  <a:schemeClr val="bg1"/>
                </a:solidFill>
                <a:ea typeface="Calibri" panose="020F0502020204030204" pitchFamily="34" charset="0"/>
                <a:cs typeface="Times New Roman" panose="02020603050405020304" pitchFamily="18" charset="0"/>
              </a:rPr>
              <a:t>multismyslové</a:t>
            </a:r>
            <a:r>
              <a:rPr lang="cs-CZ" sz="1400" dirty="0">
                <a:solidFill>
                  <a:schemeClr val="bg1"/>
                </a:solidFill>
                <a:ea typeface="Calibri" panose="020F0502020204030204" pitchFamily="34" charset="0"/>
                <a:cs typeface="Times New Roman" panose="02020603050405020304" pitchFamily="18" charset="0"/>
              </a:rPr>
              <a:t> či relaxační místnosti</a:t>
            </a:r>
          </a:p>
          <a:p>
            <a:pPr marL="214313" indent="-214313">
              <a:lnSpc>
                <a:spcPct val="107000"/>
              </a:lnSpc>
              <a:spcAft>
                <a:spcPts val="600"/>
              </a:spcAft>
              <a:buFont typeface="Arial" panose="020B0604020202020204" pitchFamily="34" charset="0"/>
              <a:buChar char="•"/>
            </a:pPr>
            <a:r>
              <a:rPr lang="cs-CZ" sz="1400" dirty="0">
                <a:solidFill>
                  <a:schemeClr val="bg1"/>
                </a:solidFill>
                <a:ea typeface="Calibri" panose="020F0502020204030204" pitchFamily="34" charset="0"/>
                <a:cs typeface="Times New Roman" panose="02020603050405020304" pitchFamily="18" charset="0"/>
              </a:rPr>
              <a:t>školní poradenská pracoviště v budově školy včetně zázemí </a:t>
            </a:r>
          </a:p>
          <a:p>
            <a:pPr algn="just" fontAlgn="base"/>
            <a:endParaRPr lang="cs-CZ" sz="1600" i="1" dirty="0">
              <a:solidFill>
                <a:srgbClr val="FF0000"/>
              </a:solidFill>
              <a:latin typeface="Segoe UI" panose="020B0502040204020203" pitchFamily="34" charset="0"/>
            </a:endParaRPr>
          </a:p>
        </p:txBody>
      </p:sp>
    </p:spTree>
    <p:extLst>
      <p:ext uri="{BB962C8B-B14F-4D97-AF65-F5344CB8AC3E}">
        <p14:creationId xmlns:p14="http://schemas.microsoft.com/office/powerpoint/2010/main" val="5595534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5E5F77C-6455-49A7-AC9C-BA70C2F36548}"/>
              </a:ext>
            </a:extLst>
          </p:cNvPr>
          <p:cNvPicPr>
            <a:picLocks noChangeAspect="1"/>
          </p:cNvPicPr>
          <p:nvPr/>
        </p:nvPicPr>
        <p:blipFill>
          <a:blip r:embed="rId2"/>
          <a:srcRect l="12489" r="12489"/>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DCCDD837-8C43-4AA8-AA96-D48C6530CD2F}"/>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200" b="1" i="0" u="none" strike="noStrike" kern="0" cap="none" spc="0" normalizeH="0" baseline="0" noProof="0" dirty="0">
                <a:ln>
                  <a:noFill/>
                </a:ln>
                <a:solidFill>
                  <a:srgbClr val="FFFFFF"/>
                </a:solidFill>
                <a:effectLst/>
                <a:uLnTx/>
                <a:uFillTx/>
                <a:latin typeface="Arial"/>
                <a:cs typeface="Arial"/>
                <a:sym typeface="Arial"/>
              </a:rPr>
              <a:t>Novostavba MŠ Nekoř</a:t>
            </a:r>
          </a:p>
        </p:txBody>
      </p:sp>
    </p:spTree>
    <p:extLst>
      <p:ext uri="{BB962C8B-B14F-4D97-AF65-F5344CB8AC3E}">
        <p14:creationId xmlns:p14="http://schemas.microsoft.com/office/powerpoint/2010/main" val="6386510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523220"/>
          </a:xfrm>
          <a:prstGeom prst="rect">
            <a:avLst/>
          </a:prstGeom>
          <a:noFill/>
        </p:spPr>
        <p:txBody>
          <a:bodyPr wrap="square" rtlCol="0">
            <a:spAutoFit/>
          </a:bodyPr>
          <a:lstStyle/>
          <a:p>
            <a:pPr algn="ctr" defTabSz="914400">
              <a:buClr>
                <a:srgbClr val="000000"/>
              </a:buClr>
              <a:buFont typeface="Arial"/>
              <a:buNone/>
            </a:pPr>
            <a:r>
              <a:rPr lang="cs-CZ" sz="2800" b="1" i="0" dirty="0">
                <a:solidFill>
                  <a:schemeClr val="bg1"/>
                </a:solidFill>
                <a:effectLst/>
                <a:latin typeface="Arial" panose="020B0604020202020204" pitchFamily="34" charset="0"/>
              </a:rPr>
              <a:t>Územní odbor IROP pro Královéhradecký kraj</a:t>
            </a:r>
            <a:endParaRPr lang="cs-CZ" sz="28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773506" y="1549687"/>
            <a:ext cx="8012179" cy="369332"/>
          </a:xfrm>
          <a:prstGeom prst="rect">
            <a:avLst/>
          </a:prstGeom>
          <a:noFill/>
        </p:spPr>
        <p:txBody>
          <a:bodyPr wrap="square">
            <a:spAutoFit/>
          </a:bodyPr>
          <a:lstStyle/>
          <a:p>
            <a:pPr marL="342900" indent="-342900">
              <a:buFont typeface="Wingdings" panose="05000000000000000000" pitchFamily="2" charset="2"/>
              <a:buChar char="Ø"/>
            </a:pPr>
            <a:r>
              <a:rPr lang="cs-CZ" b="1" dirty="0">
                <a:solidFill>
                  <a:schemeClr val="bg1"/>
                </a:solidFill>
              </a:rPr>
              <a:t>Adresa</a:t>
            </a:r>
            <a:r>
              <a:rPr lang="cs-CZ" dirty="0">
                <a:solidFill>
                  <a:schemeClr val="bg1"/>
                </a:solidFill>
              </a:rPr>
              <a:t>: Švendova 1282, Hradec Králové </a:t>
            </a:r>
            <a:r>
              <a:rPr lang="cs-CZ" b="1" dirty="0">
                <a:solidFill>
                  <a:schemeClr val="bg1"/>
                </a:solidFill>
              </a:rPr>
              <a:t>Kontaktní osoby:</a:t>
            </a:r>
            <a:endParaRPr lang="cs-CZ" i="1" dirty="0">
              <a:solidFill>
                <a:schemeClr val="bg1"/>
              </a:solidFill>
              <a:latin typeface="Arial" panose="020B0604020202020204" pitchFamily="34" charset="0"/>
              <a:cs typeface="Arial" panose="020B0604020202020204" pitchFamily="34" charset="0"/>
            </a:endParaRPr>
          </a:p>
        </p:txBody>
      </p:sp>
      <p:graphicFrame>
        <p:nvGraphicFramePr>
          <p:cNvPr id="4" name="Diagram 3">
            <a:extLst>
              <a:ext uri="{FF2B5EF4-FFF2-40B4-BE49-F238E27FC236}">
                <a16:creationId xmlns:a16="http://schemas.microsoft.com/office/drawing/2014/main" id="{AABDB316-E8D2-49D6-9E02-C29BB18B2864}"/>
              </a:ext>
            </a:extLst>
          </p:cNvPr>
          <p:cNvGraphicFramePr/>
          <p:nvPr>
            <p:extLst>
              <p:ext uri="{D42A27DB-BD31-4B8C-83A1-F6EECF244321}">
                <p14:modId xmlns:p14="http://schemas.microsoft.com/office/powerpoint/2010/main" val="3787414226"/>
              </p:ext>
            </p:extLst>
          </p:nvPr>
        </p:nvGraphicFramePr>
        <p:xfrm>
          <a:off x="656468" y="2137493"/>
          <a:ext cx="7422130" cy="37683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748929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0CDF689-52BA-4085-AFBC-CB7D51CE5205}"/>
              </a:ext>
            </a:extLst>
          </p:cNvPr>
          <p:cNvPicPr>
            <a:picLocks noChangeAspect="1"/>
          </p:cNvPicPr>
          <p:nvPr/>
        </p:nvPicPr>
        <p:blipFill>
          <a:blip r:embed="rId2"/>
          <a:srcRect l="5537" r="5537"/>
          <a:stretch/>
        </p:blipFill>
        <p:spPr>
          <a:xfrm>
            <a:off x="20" y="1"/>
            <a:ext cx="9143980" cy="6857999"/>
          </a:xfrm>
          <a:prstGeom prst="rect">
            <a:avLst/>
          </a:prstGeom>
        </p:spPr>
      </p:pic>
      <p:sp>
        <p:nvSpPr>
          <p:cNvPr id="4" name="Nadpis 1">
            <a:extLst>
              <a:ext uri="{FF2B5EF4-FFF2-40B4-BE49-F238E27FC236}">
                <a16:creationId xmlns:a16="http://schemas.microsoft.com/office/drawing/2014/main" id="{53E03BB9-FCF7-4596-BED3-82EFE63D59D9}"/>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4.2 </a:t>
            </a:r>
            <a:br>
              <a:rPr lang="cs-CZ" sz="2400" dirty="0">
                <a:solidFill>
                  <a:schemeClr val="bg1"/>
                </a:solidFill>
              </a:rPr>
            </a:br>
            <a:r>
              <a:rPr lang="cs-CZ" sz="2400" dirty="0">
                <a:solidFill>
                  <a:schemeClr val="bg1"/>
                </a:solidFill>
              </a:rPr>
              <a:t>Sociální infrastruktura</a:t>
            </a:r>
            <a:endParaRPr lang="en-US" sz="2400" dirty="0">
              <a:solidFill>
                <a:schemeClr val="bg1"/>
              </a:solidFill>
            </a:endParaRPr>
          </a:p>
        </p:txBody>
      </p:sp>
    </p:spTree>
    <p:extLst>
      <p:ext uri="{BB962C8B-B14F-4D97-AF65-F5344CB8AC3E}">
        <p14:creationId xmlns:p14="http://schemas.microsoft.com/office/powerpoint/2010/main" val="20758493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85B60176-41FB-4139-BC43-D3EFACB31CD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Sociální infrastruktura</a:t>
            </a:r>
          </a:p>
        </p:txBody>
      </p:sp>
      <p:sp>
        <p:nvSpPr>
          <p:cNvPr id="6" name="TextovéPole 5">
            <a:extLst>
              <a:ext uri="{FF2B5EF4-FFF2-40B4-BE49-F238E27FC236}">
                <a16:creationId xmlns:a16="http://schemas.microsoft.com/office/drawing/2014/main" id="{D9E7634B-C368-4D53-88FA-8023D7549F36}"/>
              </a:ext>
            </a:extLst>
          </p:cNvPr>
          <p:cNvSpPr txBox="1"/>
          <p:nvPr/>
        </p:nvSpPr>
        <p:spPr>
          <a:xfrm>
            <a:off x="880845" y="2068297"/>
            <a:ext cx="8012179" cy="4011867"/>
          </a:xfrm>
          <a:prstGeom prst="rect">
            <a:avLst/>
          </a:prstGeom>
          <a:noFill/>
        </p:spPr>
        <p:txBody>
          <a:bodyPr wrap="square">
            <a:spAutoFit/>
          </a:bodyPr>
          <a:lstStyle/>
          <a:p>
            <a:pPr>
              <a:lnSpc>
                <a:spcPct val="150000"/>
              </a:lnSpc>
            </a:pPr>
            <a:r>
              <a:rPr lang="cs-CZ" sz="1600" b="1" dirty="0">
                <a:solidFill>
                  <a:schemeClr val="bg1"/>
                </a:solidFill>
              </a:rPr>
              <a:t>Infrastruktura sociálních služeb</a:t>
            </a:r>
          </a:p>
          <a:p>
            <a:pPr lvl="0" algn="just"/>
            <a:r>
              <a:rPr lang="cs-CZ" sz="1600" dirty="0">
                <a:solidFill>
                  <a:schemeClr val="bg1"/>
                </a:solidFill>
              </a:rPr>
              <a:t>	</a:t>
            </a:r>
            <a:r>
              <a:rPr lang="cs-CZ" sz="1600" u="sng" dirty="0">
                <a:solidFill>
                  <a:schemeClr val="bg1"/>
                </a:solidFill>
              </a:rPr>
              <a:t>Příklad:</a:t>
            </a:r>
            <a:r>
              <a:rPr lang="cs-CZ" sz="1600" dirty="0">
                <a:solidFill>
                  <a:schemeClr val="bg1"/>
                </a:solidFill>
              </a:rPr>
              <a:t> Nákup automobilů pro terénní sociální služby, výstavba nebo 	rekonstrukce zázemí pro poskytování terénních sociálních služeb, pořízení 	vybavení pro zajištění provozu těchto služeb</a:t>
            </a:r>
          </a:p>
          <a:p>
            <a:pPr lvl="0" algn="just"/>
            <a:endParaRPr lang="cs-CZ" sz="1600" dirty="0">
              <a:solidFill>
                <a:schemeClr val="bg1"/>
              </a:solidFill>
            </a:endParaRPr>
          </a:p>
          <a:p>
            <a:pPr>
              <a:lnSpc>
                <a:spcPct val="150000"/>
              </a:lnSpc>
            </a:pPr>
            <a:r>
              <a:rPr lang="cs-CZ" sz="1600" b="1" dirty="0">
                <a:solidFill>
                  <a:schemeClr val="bg1"/>
                </a:solidFill>
              </a:rPr>
              <a:t>Deinstitucionalizace sociálních služeb </a:t>
            </a:r>
          </a:p>
          <a:p>
            <a:pPr algn="just"/>
            <a:r>
              <a:rPr lang="cs-CZ" sz="1600" dirty="0">
                <a:solidFill>
                  <a:schemeClr val="bg1"/>
                </a:solidFill>
              </a:rPr>
              <a:t>	</a:t>
            </a:r>
            <a:r>
              <a:rPr lang="cs-CZ" sz="1600" u="sng" dirty="0">
                <a:solidFill>
                  <a:schemeClr val="bg1"/>
                </a:solidFill>
              </a:rPr>
              <a:t>Příklad:</a:t>
            </a:r>
            <a:r>
              <a:rPr lang="cs-CZ" sz="1600" dirty="0">
                <a:solidFill>
                  <a:schemeClr val="bg1"/>
                </a:solidFill>
              </a:rPr>
              <a:t> Přeměna ústavu sociální péče v pobytové sociální služby komunitního 	charakteru, stavby, rekonstrukce a úpravy objektu, který splňuje kritéria sociálních 	služeb komunitního charakteru a kritéria transformace a deinstitucionalizace</a:t>
            </a:r>
          </a:p>
          <a:p>
            <a:pPr algn="just"/>
            <a:endParaRPr lang="cs-CZ" sz="1600" dirty="0">
              <a:solidFill>
                <a:schemeClr val="bg1"/>
              </a:solidFill>
            </a:endParaRPr>
          </a:p>
          <a:p>
            <a:pPr>
              <a:lnSpc>
                <a:spcPct val="150000"/>
              </a:lnSpc>
            </a:pPr>
            <a:r>
              <a:rPr lang="cs-CZ" sz="1600" b="1" dirty="0">
                <a:solidFill>
                  <a:schemeClr val="bg1"/>
                </a:solidFill>
              </a:rPr>
              <a:t>Sociální bydlení</a:t>
            </a:r>
          </a:p>
          <a:p>
            <a:pPr lvl="0" algn="just"/>
            <a:r>
              <a:rPr lang="cs-CZ" sz="1600" dirty="0">
                <a:solidFill>
                  <a:schemeClr val="bg1"/>
                </a:solidFill>
              </a:rPr>
              <a:t>	</a:t>
            </a:r>
            <a:r>
              <a:rPr lang="cs-CZ" sz="1600" u="sng" dirty="0">
                <a:solidFill>
                  <a:schemeClr val="bg1"/>
                </a:solidFill>
              </a:rPr>
              <a:t>Příklad:</a:t>
            </a:r>
            <a:r>
              <a:rPr lang="cs-CZ" sz="1600" dirty="0">
                <a:solidFill>
                  <a:schemeClr val="bg1"/>
                </a:solidFill>
              </a:rPr>
              <a:t> Pořízení a adaptace bytů, bytových domů a nebytových prostor pro 	potřeby sociálního bydlení a pořízení nezbytného základního vybavení</a:t>
            </a:r>
          </a:p>
          <a:p>
            <a:pPr algn="just">
              <a:lnSpc>
                <a:spcPct val="150000"/>
              </a:lnSpc>
            </a:pPr>
            <a:endParaRPr lang="cs-CZ" sz="1600" dirty="0">
              <a:solidFill>
                <a:schemeClr val="bg1"/>
              </a:solidFill>
            </a:endParaRPr>
          </a:p>
        </p:txBody>
      </p:sp>
      <p:pic>
        <p:nvPicPr>
          <p:cNvPr id="8" name="Grafický objekt 7" descr="Auto">
            <a:extLst>
              <a:ext uri="{FF2B5EF4-FFF2-40B4-BE49-F238E27FC236}">
                <a16:creationId xmlns:a16="http://schemas.microsoft.com/office/drawing/2014/main" id="{E96C3FB3-9988-4F8E-89A7-55BE80685B6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8882" y="2108605"/>
            <a:ext cx="461963" cy="461963"/>
          </a:xfrm>
          <a:prstGeom prst="rect">
            <a:avLst/>
          </a:prstGeom>
        </p:spPr>
      </p:pic>
      <p:pic>
        <p:nvPicPr>
          <p:cNvPr id="9" name="Grafický objekt 8" descr="Připojení">
            <a:extLst>
              <a:ext uri="{FF2B5EF4-FFF2-40B4-BE49-F238E27FC236}">
                <a16:creationId xmlns:a16="http://schemas.microsoft.com/office/drawing/2014/main" id="{6972254A-43F9-42E8-B323-8F533E95772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5803" y="3473325"/>
            <a:ext cx="461963" cy="461963"/>
          </a:xfrm>
          <a:prstGeom prst="rect">
            <a:avLst/>
          </a:prstGeom>
        </p:spPr>
      </p:pic>
      <p:pic>
        <p:nvPicPr>
          <p:cNvPr id="10" name="Grafický objekt 9" descr="Domů">
            <a:extLst>
              <a:ext uri="{FF2B5EF4-FFF2-40B4-BE49-F238E27FC236}">
                <a16:creationId xmlns:a16="http://schemas.microsoft.com/office/drawing/2014/main" id="{ACE5F022-20F0-4586-A30E-6C74CCDFB28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2647" y="4788003"/>
            <a:ext cx="395119" cy="395119"/>
          </a:xfrm>
          <a:prstGeom prst="rect">
            <a:avLst/>
          </a:prstGeom>
        </p:spPr>
      </p:pic>
    </p:spTree>
    <p:extLst>
      <p:ext uri="{BB962C8B-B14F-4D97-AF65-F5344CB8AC3E}">
        <p14:creationId xmlns:p14="http://schemas.microsoft.com/office/powerpoint/2010/main" val="14081270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dirty="0">
                <a:solidFill>
                  <a:schemeClr val="bg1"/>
                </a:solidFill>
                <a:latin typeface="Arial"/>
                <a:cs typeface="Arial"/>
                <a:sym typeface="Arial"/>
              </a:rPr>
              <a:t>Klíčové parametry</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343950" y="2160576"/>
            <a:ext cx="8012179" cy="3144964"/>
          </a:xfrm>
          <a:prstGeom prst="rect">
            <a:avLst/>
          </a:prstGeom>
          <a:noFill/>
        </p:spPr>
        <p:txBody>
          <a:bodyPr wrap="square">
            <a:spAutoFit/>
          </a:bodyPr>
          <a:lstStyle/>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 deinstitucionalizace sociální služby má schválený transformační plán, je v souladu s RAP a má souhlasné stanovisko MPSV</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 sociálního bydlení má souhlas zastupitelstva obce s realizací projektu</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U projektu sociálního bydlení 20-letá udržitelnost </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Žadatel NNO v sociálním bydlení  -  podmínka min. 5 let před podáním žádosti nepřetržitě poskytovat sociální službu podle zákona o sociálních službách</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Využití ITI a Koordinovaného přístupu k sociálnímu vyloučení+</a:t>
            </a:r>
          </a:p>
        </p:txBody>
      </p:sp>
    </p:spTree>
    <p:extLst>
      <p:ext uri="{BB962C8B-B14F-4D97-AF65-F5344CB8AC3E}">
        <p14:creationId xmlns:p14="http://schemas.microsoft.com/office/powerpoint/2010/main" val="29954553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C6E14B12-C5FB-4EB4-AAD2-D7BB004C796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dirty="0">
                <a:solidFill>
                  <a:schemeClr val="bg1"/>
                </a:solidFill>
                <a:latin typeface="Arial"/>
                <a:cs typeface="Arial"/>
                <a:sym typeface="Arial"/>
              </a:rPr>
              <a:t>Klíčové parametry</a:t>
            </a:r>
            <a:endParaRPr kumimoji="0" lang="cs-CZ" sz="2000" i="0" u="none" strike="noStrike" kern="0" cap="none" spc="0" normalizeH="0" baseline="0" noProof="0" dirty="0">
              <a:ln>
                <a:noFill/>
              </a:ln>
              <a:solidFill>
                <a:schemeClr val="bg1"/>
              </a:solidFill>
              <a:effectLst/>
              <a:uLnTx/>
              <a:uFillTx/>
              <a:latin typeface="Arial"/>
              <a:cs typeface="Arial"/>
              <a:sym typeface="Arial"/>
            </a:endParaRPr>
          </a:p>
        </p:txBody>
      </p:sp>
      <p:sp>
        <p:nvSpPr>
          <p:cNvPr id="6" name="TextovéPole 5">
            <a:extLst>
              <a:ext uri="{FF2B5EF4-FFF2-40B4-BE49-F238E27FC236}">
                <a16:creationId xmlns:a16="http://schemas.microsoft.com/office/drawing/2014/main" id="{F69448F7-F04F-401E-8DB0-554FC8BA3E15}"/>
              </a:ext>
            </a:extLst>
          </p:cNvPr>
          <p:cNvSpPr txBox="1"/>
          <p:nvPr/>
        </p:nvSpPr>
        <p:spPr>
          <a:xfrm>
            <a:off x="343950" y="2160576"/>
            <a:ext cx="8012179" cy="3617529"/>
          </a:xfrm>
          <a:prstGeom prst="rect">
            <a:avLst/>
          </a:prstGeom>
          <a:noFill/>
        </p:spPr>
        <p:txBody>
          <a:bodyPr wrap="square">
            <a:spAutoFit/>
          </a:bodyPr>
          <a:lstStyle/>
          <a:p>
            <a:pPr marL="214313" indent="-214313">
              <a:lnSpc>
                <a:spcPts val="3100"/>
              </a:lnSpc>
              <a:buFont typeface="Arial" pitchFamily="34" charset="0"/>
              <a:buChar char="•"/>
            </a:pPr>
            <a:r>
              <a:rPr lang="cs-CZ" sz="1600" dirty="0">
                <a:solidFill>
                  <a:schemeClr val="bg1"/>
                </a:solidFill>
              </a:rPr>
              <a:t>Soulad  projektu infrastruktura sociálních služeb se </a:t>
            </a:r>
            <a:r>
              <a:rPr lang="cs-CZ" sz="1600" dirty="0">
                <a:solidFill>
                  <a:schemeClr val="bg1"/>
                </a:solidFill>
                <a:cs typeface="Arial" panose="020B0604020202020204" pitchFamily="34" charset="0"/>
              </a:rPr>
              <a:t>Strategickým plánem sociálního začleňování nebo Plánem sociálního začleňování nebo s komunitním plánem nebo s Krajským střednědobým plánem rozvoje sociálních služeb</a:t>
            </a:r>
            <a:endParaRPr lang="cs-CZ" sz="1600" dirty="0">
              <a:solidFill>
                <a:schemeClr val="bg1"/>
              </a:solidFill>
            </a:endParaRPr>
          </a:p>
          <a:p>
            <a:pPr marL="214313" indent="-214313">
              <a:lnSpc>
                <a:spcPts val="3100"/>
              </a:lnSpc>
              <a:buFont typeface="Arial" pitchFamily="34" charset="0"/>
              <a:buChar char="•"/>
            </a:pPr>
            <a:r>
              <a:rPr lang="cs-CZ" sz="1600" dirty="0">
                <a:solidFill>
                  <a:schemeClr val="bg1"/>
                </a:solidFill>
              </a:rPr>
              <a:t>Projekt deinstitucionalizace má schválený transformační plán</a:t>
            </a:r>
          </a:p>
          <a:p>
            <a:pPr marL="214313" indent="-214313">
              <a:lnSpc>
                <a:spcPts val="3100"/>
              </a:lnSpc>
              <a:buFont typeface="Arial" pitchFamily="34" charset="0"/>
              <a:buChar char="•"/>
            </a:pPr>
            <a:r>
              <a:rPr lang="cs-CZ" sz="1600" dirty="0">
                <a:solidFill>
                  <a:schemeClr val="bg1"/>
                </a:solidFill>
              </a:rPr>
              <a:t>Soulad projektu deinstitucionalizace s Regionálním akčním plánem, komunitním plánem nebo Krajským střednědobým plánem rozvoje sociálních služeb</a:t>
            </a:r>
          </a:p>
          <a:p>
            <a:pPr marL="214313" indent="-214313">
              <a:lnSpc>
                <a:spcPts val="3100"/>
              </a:lnSpc>
              <a:buFont typeface="Arial" pitchFamily="34" charset="0"/>
              <a:buChar char="•"/>
            </a:pPr>
            <a:r>
              <a:rPr lang="cs-CZ" sz="1600" dirty="0">
                <a:solidFill>
                  <a:schemeClr val="bg1"/>
                </a:solidFill>
              </a:rPr>
              <a:t>Souhlas obce s realizací projektu sociálního bydlení </a:t>
            </a:r>
          </a:p>
          <a:p>
            <a:pPr marL="214313" indent="-214313">
              <a:lnSpc>
                <a:spcPts val="3100"/>
              </a:lnSpc>
              <a:buFont typeface="Arial" pitchFamily="34" charset="0"/>
              <a:buChar char="•"/>
            </a:pPr>
            <a:r>
              <a:rPr lang="cs-CZ" sz="1600" dirty="0">
                <a:solidFill>
                  <a:schemeClr val="bg1"/>
                </a:solidFill>
              </a:rPr>
              <a:t>Realizace NE v Praze </a:t>
            </a:r>
          </a:p>
          <a:p>
            <a:pPr marL="214313" indent="-214313">
              <a:lnSpc>
                <a:spcPts val="3100"/>
              </a:lnSpc>
              <a:buFont typeface="Arial" pitchFamily="34" charset="0"/>
              <a:buChar char="•"/>
            </a:pPr>
            <a:r>
              <a:rPr lang="cs-CZ" sz="1600" dirty="0">
                <a:solidFill>
                  <a:schemeClr val="bg1"/>
                </a:solidFill>
              </a:rPr>
              <a:t>Využití ITI</a:t>
            </a:r>
          </a:p>
        </p:txBody>
      </p:sp>
    </p:spTree>
    <p:extLst>
      <p:ext uri="{BB962C8B-B14F-4D97-AF65-F5344CB8AC3E}">
        <p14:creationId xmlns:p14="http://schemas.microsoft.com/office/powerpoint/2010/main" val="29857441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590C096F-557B-4320-918E-3393FB656F22}"/>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dirty="0">
                <a:solidFill>
                  <a:schemeClr val="bg1"/>
                </a:solidFill>
                <a:latin typeface="Arial"/>
                <a:cs typeface="Arial"/>
                <a:sym typeface="Arial"/>
              </a:rPr>
              <a:t>Aktuální stav přípravy SC</a:t>
            </a:r>
            <a:endParaRPr kumimoji="0" lang="cs-CZ" sz="2000" i="0" u="none" strike="noStrike" kern="0" cap="none" spc="0" normalizeH="0" baseline="0" noProof="0" dirty="0">
              <a:ln>
                <a:noFill/>
              </a:ln>
              <a:solidFill>
                <a:schemeClr val="bg1"/>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4E93FAE1-A0C3-4ED9-9EA4-E1FB061B147E}"/>
              </a:ext>
            </a:extLst>
          </p:cNvPr>
          <p:cNvSpPr txBox="1"/>
          <p:nvPr/>
        </p:nvSpPr>
        <p:spPr>
          <a:xfrm>
            <a:off x="629175" y="1883015"/>
            <a:ext cx="8012179" cy="4647939"/>
          </a:xfrm>
          <a:prstGeom prst="rect">
            <a:avLst/>
          </a:prstGeom>
          <a:noFill/>
        </p:spPr>
        <p:txBody>
          <a:bodyPr wrap="square">
            <a:spAutoFit/>
          </a:bodyPr>
          <a:lstStyle/>
          <a:p>
            <a:pPr marL="214313" indent="-214313">
              <a:lnSpc>
                <a:spcPts val="2200"/>
              </a:lnSpc>
              <a:buFont typeface="Arial" pitchFamily="34" charset="0"/>
              <a:buChar char="•"/>
            </a:pPr>
            <a:r>
              <a:rPr lang="cs-CZ" sz="1500" dirty="0">
                <a:solidFill>
                  <a:schemeClr val="bg1"/>
                </a:solidFill>
              </a:rPr>
              <a:t>Žadatel u SB, který je NNO, doloží, že  minimálně 5 let bezprostředně před podáním žádosti nepřetržitě poskytoval sociální bydlení nebo úspěšně realizoval projekt sociálního bydlení v Operačním programu Zaměstnanost </a:t>
            </a:r>
          </a:p>
          <a:p>
            <a:pPr marL="214313" indent="-214313">
              <a:lnSpc>
                <a:spcPts val="2200"/>
              </a:lnSpc>
              <a:buFont typeface="Arial" pitchFamily="34" charset="0"/>
              <a:buChar char="•"/>
            </a:pPr>
            <a:r>
              <a:rPr lang="cs-CZ" sz="1500" dirty="0">
                <a:solidFill>
                  <a:schemeClr val="bg1"/>
                </a:solidFill>
              </a:rPr>
              <a:t>V IROP II bude u SB cílovou skupinou i senior bez dalších podmínek</a:t>
            </a:r>
          </a:p>
          <a:p>
            <a:pPr marL="214313" indent="-214313">
              <a:lnSpc>
                <a:spcPts val="2200"/>
              </a:lnSpc>
              <a:buFont typeface="Arial" pitchFamily="34" charset="0"/>
              <a:buChar char="•"/>
            </a:pPr>
            <a:r>
              <a:rPr lang="cs-CZ" sz="1500" dirty="0">
                <a:solidFill>
                  <a:schemeClr val="bg1"/>
                </a:solidFill>
              </a:rPr>
              <a:t>MPSV dokončuje výzvu NPO; domluveno je rozdělení NPO – pobytové sociální služby péče, IROP – všechny (pobytové, terénní, ambulantní) služby prevence a terénní a ambulantní sociální služby péče (auta a zázemí služeb)</a:t>
            </a:r>
          </a:p>
          <a:p>
            <a:pPr marL="214313" indent="-214313">
              <a:lnSpc>
                <a:spcPts val="2200"/>
              </a:lnSpc>
              <a:buFont typeface="Arial" pitchFamily="34" charset="0"/>
              <a:buChar char="•"/>
            </a:pPr>
            <a:r>
              <a:rPr lang="cs-CZ" sz="1500" dirty="0">
                <a:solidFill>
                  <a:schemeClr val="bg1"/>
                </a:solidFill>
              </a:rPr>
              <a:t>Sociálně zdravotní služby nelze spojit, jsou to rozdílné SC, ale mohou podat 2 projekty</a:t>
            </a:r>
          </a:p>
          <a:p>
            <a:pPr marL="214313" indent="-214313">
              <a:lnSpc>
                <a:spcPts val="2200"/>
              </a:lnSpc>
              <a:buFont typeface="Arial" pitchFamily="34" charset="0"/>
              <a:buChar char="•"/>
            </a:pPr>
            <a:r>
              <a:rPr lang="cs-CZ" sz="1500" dirty="0">
                <a:solidFill>
                  <a:schemeClr val="bg1"/>
                </a:solidFill>
              </a:rPr>
              <a:t>V případě pobytových služeb péče spojených se zázemím pro ambulantní či terénní služby je zatím dohoda, že by se vše platilo z NPO. V případě žádosti v IROP bude ŘO hlídat dvojí financování</a:t>
            </a:r>
          </a:p>
          <a:p>
            <a:pPr marL="214313" indent="-214313">
              <a:lnSpc>
                <a:spcPts val="2200"/>
              </a:lnSpc>
              <a:buFont typeface="Arial" pitchFamily="34" charset="0"/>
              <a:buChar char="•"/>
            </a:pPr>
            <a:r>
              <a:rPr lang="cs-CZ" sz="1500" dirty="0">
                <a:solidFill>
                  <a:schemeClr val="bg1"/>
                </a:solidFill>
              </a:rPr>
              <a:t>DI – EK podmiňuje schválením Akčního plánu DI Vládou ČR – bude cca červen až září, pak mohou být vyhlášeny výzvy v IROP na DI</a:t>
            </a:r>
          </a:p>
          <a:p>
            <a:pPr marL="214313" indent="-214313">
              <a:lnSpc>
                <a:spcPts val="2200"/>
              </a:lnSpc>
              <a:buFont typeface="Arial" pitchFamily="34" charset="0"/>
              <a:buChar char="•"/>
            </a:pPr>
            <a:r>
              <a:rPr lang="cs-CZ" sz="1500" dirty="0">
                <a:solidFill>
                  <a:schemeClr val="bg1"/>
                </a:solidFill>
              </a:rPr>
              <a:t>Rozdělení alokace na služby a DI – pro DI je částka v KČ zafixovaná v RAP, zbývající alokace na služby se přepočítává podle aktuálního kurzu</a:t>
            </a:r>
          </a:p>
          <a:p>
            <a:pPr marL="214313" indent="-214313">
              <a:lnSpc>
                <a:spcPct val="150000"/>
              </a:lnSpc>
            </a:pPr>
            <a:endParaRPr lang="cs-CZ" sz="1600" dirty="0">
              <a:solidFill>
                <a:schemeClr val="bg1"/>
              </a:solidFill>
            </a:endParaRPr>
          </a:p>
        </p:txBody>
      </p:sp>
    </p:spTree>
    <p:extLst>
      <p:ext uri="{BB962C8B-B14F-4D97-AF65-F5344CB8AC3E}">
        <p14:creationId xmlns:p14="http://schemas.microsoft.com/office/powerpoint/2010/main" val="13083129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46BF7A4A-25BC-4330-9E51-BBB6E7460F50}"/>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Nejčastější dotazy z KS</a:t>
            </a:r>
            <a:endParaRPr kumimoji="0" lang="cs-CZ" sz="2000" i="0" u="none" strike="noStrike" kern="0" cap="none" spc="0" normalizeH="0" baseline="0" noProof="0" dirty="0">
              <a:ln>
                <a:noFill/>
              </a:ln>
              <a:solidFill>
                <a:schemeClr val="bg1"/>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F43E5D3B-0582-4D0C-99B9-EDFCE11BA49C}"/>
              </a:ext>
            </a:extLst>
          </p:cNvPr>
          <p:cNvSpPr txBox="1"/>
          <p:nvPr/>
        </p:nvSpPr>
        <p:spPr>
          <a:xfrm>
            <a:off x="436229" y="1590124"/>
            <a:ext cx="8012179" cy="3785652"/>
          </a:xfrm>
          <a:prstGeom prst="rect">
            <a:avLst/>
          </a:prstGeom>
          <a:noFill/>
        </p:spPr>
        <p:txBody>
          <a:bodyPr wrap="square">
            <a:spAutoFit/>
          </a:bodyPr>
          <a:lstStyle/>
          <a:p>
            <a:pPr marL="214313" indent="-214313" algn="just" fontAlgn="base"/>
            <a:endParaRPr lang="cs-CZ" sz="1600" i="1" dirty="0">
              <a:solidFill>
                <a:schemeClr val="bg1"/>
              </a:solidFill>
            </a:endParaRPr>
          </a:p>
          <a:p>
            <a:pPr marL="214313" indent="-214313" algn="just" fontAlgn="base"/>
            <a:r>
              <a:rPr lang="cs-CZ" sz="1600" b="1" dirty="0">
                <a:solidFill>
                  <a:schemeClr val="bg1"/>
                </a:solidFill>
              </a:rPr>
              <a:t>Nejčastější:</a:t>
            </a:r>
          </a:p>
          <a:p>
            <a:pPr marL="214313" indent="-214313" algn="just" fontAlgn="base">
              <a:buFont typeface="Arial" panose="020B0604020202020204" pitchFamily="34" charset="0"/>
              <a:buChar char="•"/>
            </a:pPr>
            <a:endParaRPr lang="cs-CZ" sz="1600" i="1" dirty="0">
              <a:solidFill>
                <a:schemeClr val="bg1"/>
              </a:solidFill>
            </a:endParaRPr>
          </a:p>
          <a:p>
            <a:pPr algn="just" fontAlgn="base"/>
            <a:r>
              <a:rPr lang="cs-CZ" sz="1600" i="1" u="sng" dirty="0">
                <a:solidFill>
                  <a:schemeClr val="bg1"/>
                </a:solidFill>
              </a:rPr>
              <a:t>Energetické parametry</a:t>
            </a:r>
          </a:p>
          <a:p>
            <a:pPr marL="285750" indent="-285750" algn="just" fontAlgn="base">
              <a:buFont typeface="Arial" panose="020B0604020202020204" pitchFamily="34" charset="0"/>
              <a:buChar char="•"/>
            </a:pPr>
            <a:r>
              <a:rPr lang="cs-CZ" sz="1600" i="1" dirty="0">
                <a:solidFill>
                  <a:schemeClr val="bg1"/>
                </a:solidFill>
              </a:rPr>
              <a:t>Splnění kritérií pro energetickou náročnost budov nebude s největší pravděpodobností vyžadováno. Zároveň, pokud se žadatel rozhodne tento požadavek naplnit, bude se jednat o způsobilý výdaj.</a:t>
            </a:r>
          </a:p>
          <a:p>
            <a:pPr marL="214313" indent="-214313" algn="just" fontAlgn="base"/>
            <a:endParaRPr lang="cs-CZ" sz="1600" i="1" dirty="0">
              <a:solidFill>
                <a:schemeClr val="bg1"/>
              </a:solidFill>
            </a:endParaRPr>
          </a:p>
          <a:p>
            <a:pPr marL="214313" indent="-214313" algn="just" fontAlgn="base"/>
            <a:r>
              <a:rPr lang="cs-CZ" sz="1600" b="1" dirty="0">
                <a:solidFill>
                  <a:schemeClr val="bg1"/>
                </a:solidFill>
              </a:rPr>
              <a:t>Důležité: </a:t>
            </a:r>
          </a:p>
          <a:p>
            <a:pPr algn="just" fontAlgn="base"/>
            <a:r>
              <a:rPr lang="cs-CZ" sz="1600" i="1" u="sng" dirty="0">
                <a:solidFill>
                  <a:schemeClr val="bg1"/>
                </a:solidFill>
              </a:rPr>
              <a:t>Podpora pobytových služeb a naplňování Materiálně technických standardů</a:t>
            </a:r>
          </a:p>
          <a:p>
            <a:pPr marL="285750" indent="-285750" algn="just" fontAlgn="base">
              <a:buFont typeface="Arial" panose="020B0604020202020204" pitchFamily="34" charset="0"/>
              <a:buChar char="•"/>
            </a:pPr>
            <a:r>
              <a:rPr lang="cs-CZ" sz="1600" i="1" dirty="0">
                <a:solidFill>
                  <a:schemeClr val="bg1"/>
                </a:solidFill>
              </a:rPr>
              <a:t>MPSV dokončuje výzvu NPO, ze které budou s největší pravděpodobností podporovány pobytové sociální </a:t>
            </a:r>
            <a:r>
              <a:rPr lang="cs-CZ" sz="1600" i="1">
                <a:solidFill>
                  <a:schemeClr val="bg1"/>
                </a:solidFill>
              </a:rPr>
              <a:t>služby péče. </a:t>
            </a:r>
            <a:r>
              <a:rPr lang="cs-CZ" sz="1600" i="1" dirty="0">
                <a:solidFill>
                  <a:schemeClr val="bg1"/>
                </a:solidFill>
              </a:rPr>
              <a:t>Doporučujeme sledovat internetové stránky MPSV https://www.mpsv.cz/web/cz/vyzvy1</a:t>
            </a:r>
          </a:p>
          <a:p>
            <a:pPr marL="214313" indent="-214313" algn="just" fontAlgn="base">
              <a:buFont typeface="Arial" panose="020B0604020202020204" pitchFamily="34" charset="0"/>
              <a:buChar char="•"/>
            </a:pPr>
            <a:endParaRPr lang="cs-CZ" sz="1600" i="1" dirty="0">
              <a:solidFill>
                <a:srgbClr val="FF0000"/>
              </a:solidFill>
              <a:latin typeface="Segoe UI" panose="020B0502040204020203" pitchFamily="34" charset="0"/>
            </a:endParaRPr>
          </a:p>
          <a:p>
            <a:pPr marL="214313" indent="-214313" algn="just" fontAlgn="base">
              <a:buFont typeface="Arial" panose="020B0604020202020204" pitchFamily="34" charset="0"/>
              <a:buChar char="•"/>
            </a:pPr>
            <a:endParaRPr lang="cs-CZ" sz="1600" i="1" dirty="0">
              <a:solidFill>
                <a:srgbClr val="FF0000"/>
              </a:solidFill>
              <a:latin typeface="Segoe UI" panose="020B0502040204020203" pitchFamily="34" charset="0"/>
            </a:endParaRPr>
          </a:p>
        </p:txBody>
      </p:sp>
    </p:spTree>
    <p:extLst>
      <p:ext uri="{BB962C8B-B14F-4D97-AF65-F5344CB8AC3E}">
        <p14:creationId xmlns:p14="http://schemas.microsoft.com/office/powerpoint/2010/main" val="32558613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5509847-D1C1-4D49-A9B9-CF16D8780AFB}"/>
              </a:ext>
            </a:extLst>
          </p:cNvPr>
          <p:cNvPicPr>
            <a:picLocks noChangeAspect="1"/>
          </p:cNvPicPr>
          <p:nvPr/>
        </p:nvPicPr>
        <p:blipFill>
          <a:blip r:embed="rId2"/>
          <a:srcRect l="5593" r="5593"/>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6CDB62B2-2C07-4936-A9FF-1D6E91DEEDDD}"/>
              </a:ext>
            </a:extLst>
          </p:cNvPr>
          <p:cNvSpPr txBox="1"/>
          <p:nvPr/>
        </p:nvSpPr>
        <p:spPr>
          <a:xfrm>
            <a:off x="117466" y="58724"/>
            <a:ext cx="8907461" cy="553998"/>
          </a:xfrm>
          <a:prstGeom prst="rect">
            <a:avLst/>
          </a:prstGeom>
          <a:solidFill>
            <a:srgbClr val="0B55A2">
              <a:alpha val="74000"/>
            </a:srgbClr>
          </a:solidFill>
        </p:spPr>
        <p:txBody>
          <a:bodyPr wrap="square">
            <a:spAutoFit/>
          </a:bodyPr>
          <a:lstStyle/>
          <a:p>
            <a:pPr defTabSz="914400">
              <a:buClr>
                <a:srgbClr val="000000"/>
              </a:buClr>
              <a:defRPr/>
            </a:pPr>
            <a:r>
              <a:rPr kumimoji="0" lang="cs-CZ" sz="3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Sociální bydlení Bílovice nad Svitavou</a:t>
            </a:r>
            <a:endParaRPr kumimoji="0" lang="cs-CZ" sz="3000" b="1" i="0" u="none" strike="noStrike" kern="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41711284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6A6D34E-7AA3-4C70-8B27-1FADECB39ACA}"/>
              </a:ext>
            </a:extLst>
          </p:cNvPr>
          <p:cNvPicPr>
            <a:picLocks noChangeAspect="1"/>
          </p:cNvPicPr>
          <p:nvPr/>
        </p:nvPicPr>
        <p:blipFill>
          <a:blip r:embed="rId2"/>
          <a:srcRect l="5593" r="5593"/>
          <a:stretch/>
        </p:blipFill>
        <p:spPr>
          <a:xfrm>
            <a:off x="20" y="1"/>
            <a:ext cx="9143980" cy="6857999"/>
          </a:xfrm>
          <a:prstGeom prst="rect">
            <a:avLst/>
          </a:prstGeom>
        </p:spPr>
      </p:pic>
      <p:sp>
        <p:nvSpPr>
          <p:cNvPr id="4" name="Nadpis 1">
            <a:extLst>
              <a:ext uri="{FF2B5EF4-FFF2-40B4-BE49-F238E27FC236}">
                <a16:creationId xmlns:a16="http://schemas.microsoft.com/office/drawing/2014/main" id="{097B6E30-5343-4C99-AFF1-A041DC2E9730}"/>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4.3 </a:t>
            </a:r>
            <a:br>
              <a:rPr lang="cs-CZ" sz="2400" dirty="0">
                <a:solidFill>
                  <a:schemeClr val="bg1"/>
                </a:solidFill>
              </a:rPr>
            </a:br>
            <a:r>
              <a:rPr lang="cs-CZ" sz="2400" dirty="0">
                <a:solidFill>
                  <a:schemeClr val="bg1"/>
                </a:solidFill>
              </a:rPr>
              <a:t>Infrastruktura ve zdravotnictví</a:t>
            </a:r>
            <a:endParaRPr lang="en-US" sz="2400" dirty="0">
              <a:solidFill>
                <a:schemeClr val="bg1"/>
              </a:solidFill>
            </a:endParaRPr>
          </a:p>
        </p:txBody>
      </p:sp>
    </p:spTree>
    <p:extLst>
      <p:ext uri="{BB962C8B-B14F-4D97-AF65-F5344CB8AC3E}">
        <p14:creationId xmlns:p14="http://schemas.microsoft.com/office/powerpoint/2010/main" val="22258622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4.3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Infrastruktura ve zdravotnictví</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905122"/>
            <a:ext cx="8012179" cy="4247830"/>
          </a:xfrm>
          <a:prstGeom prst="rect">
            <a:avLst/>
          </a:prstGeom>
          <a:noFill/>
        </p:spPr>
        <p:txBody>
          <a:bodyPr wrap="square">
            <a:spAutoFit/>
          </a:bodyPr>
          <a:lstStyle/>
          <a:p>
            <a:pPr marL="0" lvl="0" indent="0">
              <a:lnSpc>
                <a:spcPct val="150000"/>
              </a:lnSpc>
              <a:buNone/>
            </a:pPr>
            <a:r>
              <a:rPr lang="cs-CZ" sz="1800" b="1" dirty="0">
                <a:solidFill>
                  <a:schemeClr val="bg1"/>
                </a:solidFill>
              </a:rPr>
              <a:t>Primární péče – vznik a modernizace urgentních příjmů</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Výstavba krajského urgentního příjmu poskytujícího urgentní a 	intenzivní péči v jednom celku </a:t>
            </a:r>
          </a:p>
          <a:p>
            <a:pPr marL="0" indent="0">
              <a:lnSpc>
                <a:spcPct val="150000"/>
              </a:lnSpc>
              <a:buNone/>
            </a:pPr>
            <a:endParaRPr lang="cs-CZ" sz="1800" b="1" dirty="0">
              <a:solidFill>
                <a:schemeClr val="bg1"/>
              </a:solidFill>
            </a:endParaRPr>
          </a:p>
          <a:p>
            <a:pPr marL="0" indent="0">
              <a:lnSpc>
                <a:spcPct val="150000"/>
              </a:lnSpc>
              <a:buNone/>
            </a:pPr>
            <a:r>
              <a:rPr lang="cs-CZ" sz="1800" b="1" dirty="0">
                <a:solidFill>
                  <a:schemeClr val="bg1"/>
                </a:solidFill>
              </a:rPr>
              <a:t>Integrovaná péče, integrace zdravotních a sociálních služeb</a:t>
            </a:r>
          </a:p>
          <a:p>
            <a:pPr marL="457200" lvl="1" indent="0">
              <a:lnSpc>
                <a:spcPct val="150000"/>
              </a:lnSpc>
              <a:buNone/>
            </a:pPr>
            <a:r>
              <a:rPr lang="cs-CZ" sz="1600" b="1" dirty="0">
                <a:solidFill>
                  <a:schemeClr val="bg1"/>
                </a:solidFill>
              </a:rPr>
              <a:t>deinstitucionalizace psychiatrické péče</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Vybudování centra duševního zdraví komunitního typu</a:t>
            </a:r>
          </a:p>
          <a:p>
            <a:pPr marL="457200" lvl="1" indent="0">
              <a:lnSpc>
                <a:spcPct val="150000"/>
              </a:lnSpc>
              <a:buNone/>
            </a:pPr>
            <a:r>
              <a:rPr lang="cs-CZ" sz="1600" b="1" dirty="0">
                <a:solidFill>
                  <a:schemeClr val="bg1"/>
                </a:solidFill>
              </a:rPr>
              <a:t>dostupnost následné a dlouhodobé péče vč. paliativní a hospicové péče</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Technické vybavení poskytovatelů péče (monitory vitálních funkcí, 	polohovací elektrická lůžka, chodítka, zvedáky do vany); přístrojové vybavení 	lůžkového hospice/mobilního paliativního týmu</a:t>
            </a:r>
          </a:p>
        </p:txBody>
      </p:sp>
      <p:pic>
        <p:nvPicPr>
          <p:cNvPr id="4" name="Grafický objekt 3" descr="Ambulance">
            <a:extLst>
              <a:ext uri="{FF2B5EF4-FFF2-40B4-BE49-F238E27FC236}">
                <a16:creationId xmlns:a16="http://schemas.microsoft.com/office/drawing/2014/main" id="{4A04109C-9DCB-416E-8599-48568359D41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2822" y="2287482"/>
            <a:ext cx="528328" cy="528328"/>
          </a:xfrm>
          <a:prstGeom prst="rect">
            <a:avLst/>
          </a:prstGeom>
        </p:spPr>
      </p:pic>
      <p:pic>
        <p:nvPicPr>
          <p:cNvPr id="6" name="Grafický objekt 5" descr="Nemocnice">
            <a:extLst>
              <a:ext uri="{FF2B5EF4-FFF2-40B4-BE49-F238E27FC236}">
                <a16:creationId xmlns:a16="http://schemas.microsoft.com/office/drawing/2014/main" id="{B5401651-8B41-49AC-A513-F42278C4D94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6904" y="4314058"/>
            <a:ext cx="340232" cy="340232"/>
          </a:xfrm>
          <a:prstGeom prst="rect">
            <a:avLst/>
          </a:prstGeom>
        </p:spPr>
      </p:pic>
      <p:pic>
        <p:nvPicPr>
          <p:cNvPr id="8" name="Grafický objekt 7" descr="Přespání">
            <a:extLst>
              <a:ext uri="{FF2B5EF4-FFF2-40B4-BE49-F238E27FC236}">
                <a16:creationId xmlns:a16="http://schemas.microsoft.com/office/drawing/2014/main" id="{2785CE69-E15F-482E-83AF-AE0650BC91E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5813" y="5035847"/>
            <a:ext cx="340232" cy="340232"/>
          </a:xfrm>
          <a:prstGeom prst="rect">
            <a:avLst/>
          </a:prstGeom>
        </p:spPr>
      </p:pic>
    </p:spTree>
    <p:extLst>
      <p:ext uri="{BB962C8B-B14F-4D97-AF65-F5344CB8AC3E}">
        <p14:creationId xmlns:p14="http://schemas.microsoft.com/office/powerpoint/2010/main" val="14826764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4.3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Infrastruktura ve zdravotnictví</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905122"/>
            <a:ext cx="8012179" cy="3786165"/>
          </a:xfrm>
          <a:prstGeom prst="rect">
            <a:avLst/>
          </a:prstGeom>
          <a:noFill/>
        </p:spPr>
        <p:txBody>
          <a:bodyPr wrap="square">
            <a:spAutoFit/>
          </a:bodyPr>
          <a:lstStyle/>
          <a:p>
            <a:pPr marL="0" indent="0">
              <a:lnSpc>
                <a:spcPct val="150000"/>
              </a:lnSpc>
              <a:buNone/>
            </a:pPr>
            <a:r>
              <a:rPr lang="cs-CZ" sz="1800" dirty="0">
                <a:solidFill>
                  <a:schemeClr val="bg1"/>
                </a:solidFill>
              </a:rPr>
              <a:t>	</a:t>
            </a:r>
            <a:r>
              <a:rPr lang="cs-CZ" sz="1600" b="1" dirty="0">
                <a:solidFill>
                  <a:schemeClr val="bg1"/>
                </a:solidFill>
              </a:rPr>
              <a:t>dostupnost integrované onkologické péče, perinatologické a 	gerontologické péče ve všeobecných nemocnicích</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Přístrojové vybavení (sonografické přístroje, polohovací lůžka, 	ventilátory, 	rehabilitační pomůcky apod.)</a:t>
            </a:r>
          </a:p>
          <a:p>
            <a:pPr marL="0" indent="0">
              <a:lnSpc>
                <a:spcPct val="150000"/>
              </a:lnSpc>
              <a:buNone/>
            </a:pPr>
            <a:endParaRPr lang="cs-CZ" sz="1600" dirty="0">
              <a:solidFill>
                <a:schemeClr val="bg1"/>
              </a:solidFill>
            </a:endParaRPr>
          </a:p>
          <a:p>
            <a:pPr marL="0" indent="0">
              <a:lnSpc>
                <a:spcPct val="150000"/>
              </a:lnSpc>
              <a:buNone/>
            </a:pPr>
            <a:r>
              <a:rPr lang="cs-CZ" sz="1600" b="1" dirty="0">
                <a:solidFill>
                  <a:schemeClr val="bg1"/>
                </a:solidFill>
              </a:rPr>
              <a:t>Podpora ochrany veřejného zdraví</a:t>
            </a:r>
          </a:p>
          <a:p>
            <a:pPr marL="0" indent="0">
              <a:lnSpc>
                <a:spcPct val="150000"/>
              </a:lnSpc>
              <a:buNone/>
            </a:pPr>
            <a:r>
              <a:rPr lang="cs-CZ" sz="1600" dirty="0">
                <a:solidFill>
                  <a:schemeClr val="bg1"/>
                </a:solidFill>
              </a:rPr>
              <a:t>	</a:t>
            </a:r>
            <a:r>
              <a:rPr lang="cs-CZ" sz="1600" b="1" dirty="0">
                <a:solidFill>
                  <a:schemeClr val="bg1"/>
                </a:solidFill>
              </a:rPr>
              <a:t>rozvoj kapacit zdravotních ústavů, krajských hygienických stanic a 	klinik infekčních onemocnění, včetně podpory rozvoje odběrových míst 	a laboratoří </a:t>
            </a:r>
          </a:p>
          <a:p>
            <a:pPr marL="0" indent="0">
              <a:lnSpc>
                <a:spcPct val="150000"/>
              </a:lnSpc>
              <a:buNone/>
            </a:pPr>
            <a:r>
              <a:rPr lang="cs-CZ" sz="1600" b="1" dirty="0">
                <a:solidFill>
                  <a:schemeClr val="bg1"/>
                </a:solidFill>
              </a:rPr>
              <a:t>	</a:t>
            </a:r>
            <a:r>
              <a:rPr lang="cs-CZ" sz="1600" u="sng" dirty="0">
                <a:solidFill>
                  <a:schemeClr val="bg1"/>
                </a:solidFill>
              </a:rPr>
              <a:t>Příklad:</a:t>
            </a:r>
            <a:r>
              <a:rPr lang="cs-CZ" sz="1600" dirty="0">
                <a:solidFill>
                  <a:schemeClr val="bg1"/>
                </a:solidFill>
              </a:rPr>
              <a:t> Infrastruktura a přístrojové vybavení</a:t>
            </a:r>
          </a:p>
        </p:txBody>
      </p:sp>
      <p:pic>
        <p:nvPicPr>
          <p:cNvPr id="9" name="Grafický objekt 8" descr="Jehla">
            <a:extLst>
              <a:ext uri="{FF2B5EF4-FFF2-40B4-BE49-F238E27FC236}">
                <a16:creationId xmlns:a16="http://schemas.microsoft.com/office/drawing/2014/main" id="{B2283567-7570-4A36-A385-02F0CB05787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2647" y="1998222"/>
            <a:ext cx="513707" cy="513707"/>
          </a:xfrm>
          <a:prstGeom prst="rect">
            <a:avLst/>
          </a:prstGeom>
        </p:spPr>
      </p:pic>
      <p:pic>
        <p:nvPicPr>
          <p:cNvPr id="10" name="Grafický objekt 9" descr="Zdravotnictví">
            <a:extLst>
              <a:ext uri="{FF2B5EF4-FFF2-40B4-BE49-F238E27FC236}">
                <a16:creationId xmlns:a16="http://schemas.microsoft.com/office/drawing/2014/main" id="{DEF48D52-03AE-405B-88E6-BB2C334FA2E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5731" y="4176527"/>
            <a:ext cx="607538" cy="607538"/>
          </a:xfrm>
          <a:prstGeom prst="rect">
            <a:avLst/>
          </a:prstGeom>
        </p:spPr>
      </p:pic>
    </p:spTree>
    <p:extLst>
      <p:ext uri="{BB962C8B-B14F-4D97-AF65-F5344CB8AC3E}">
        <p14:creationId xmlns:p14="http://schemas.microsoft.com/office/powerpoint/2010/main" val="12585626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523220"/>
          </a:xfrm>
          <a:prstGeom prst="rect">
            <a:avLst/>
          </a:prstGeom>
          <a:noFill/>
        </p:spPr>
        <p:txBody>
          <a:bodyPr wrap="square" rtlCol="0">
            <a:spAutoFit/>
          </a:bodyPr>
          <a:lstStyle/>
          <a:p>
            <a:pPr algn="ctr" defTabSz="914400">
              <a:buClr>
                <a:srgbClr val="000000"/>
              </a:buClr>
              <a:buFont typeface="Arial"/>
              <a:buNone/>
            </a:pPr>
            <a:r>
              <a:rPr lang="cs-CZ" sz="2800" b="1" i="0" dirty="0">
                <a:solidFill>
                  <a:schemeClr val="bg1"/>
                </a:solidFill>
                <a:effectLst/>
                <a:latin typeface="Arial" panose="020B0604020202020204" pitchFamily="34" charset="0"/>
              </a:rPr>
              <a:t>Územní odbor IROP pro Královéhradecký kraj</a:t>
            </a:r>
            <a:endParaRPr lang="cs-CZ" sz="2800" b="1" kern="0" dirty="0">
              <a:solidFill>
                <a:schemeClr val="bg1"/>
              </a:solidFill>
              <a:cs typeface="Arial" panose="020B0604020202020204" pitchFamily="34" charset="0"/>
              <a:sym typeface="Arial"/>
            </a:endParaRPr>
          </a:p>
        </p:txBody>
      </p:sp>
      <p:sp>
        <p:nvSpPr>
          <p:cNvPr id="4" name="Obdélník 3">
            <a:extLst>
              <a:ext uri="{FF2B5EF4-FFF2-40B4-BE49-F238E27FC236}">
                <a16:creationId xmlns:a16="http://schemas.microsoft.com/office/drawing/2014/main" id="{3A016309-EC14-4B14-9897-D366ABCA3D58}"/>
              </a:ext>
            </a:extLst>
          </p:cNvPr>
          <p:cNvSpPr/>
          <p:nvPr/>
        </p:nvSpPr>
        <p:spPr>
          <a:xfrm>
            <a:off x="854908" y="1196664"/>
            <a:ext cx="7610590" cy="479690"/>
          </a:xfrm>
          <a:prstGeom prst="rect">
            <a:avLst/>
          </a:prstGeom>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spcBef>
                <a:spcPct val="20000"/>
              </a:spcBef>
              <a:spcAft>
                <a:spcPts val="200"/>
              </a:spcAft>
            </a:pPr>
            <a:r>
              <a:rPr lang="cs-CZ" sz="2000" b="1" dirty="0">
                <a:solidFill>
                  <a:schemeClr val="bg1"/>
                </a:solidFill>
              </a:rPr>
              <a:t>Specializace</a:t>
            </a:r>
            <a:r>
              <a:rPr lang="cs-CZ" sz="2000" b="1" dirty="0"/>
              <a:t> – „Doprava“</a:t>
            </a:r>
            <a:endParaRPr lang="cs-CZ" sz="2000" b="1" dirty="0">
              <a:solidFill>
                <a:schemeClr val="bg1"/>
              </a:solidFill>
            </a:endParaRPr>
          </a:p>
        </p:txBody>
      </p:sp>
      <p:pic>
        <p:nvPicPr>
          <p:cNvPr id="15" name="Obrázek 14">
            <a:extLst>
              <a:ext uri="{FF2B5EF4-FFF2-40B4-BE49-F238E27FC236}">
                <a16:creationId xmlns:a16="http://schemas.microsoft.com/office/drawing/2014/main" id="{3F5A5990-DFB7-49BF-94FB-2386ECA2D368}"/>
              </a:ext>
            </a:extLst>
          </p:cNvPr>
          <p:cNvPicPr>
            <a:picLocks noChangeAspect="1"/>
          </p:cNvPicPr>
          <p:nvPr/>
        </p:nvPicPr>
        <p:blipFill rotWithShape="1">
          <a:blip r:embed="rId2">
            <a:extLst>
              <a:ext uri="{28A0092B-C50C-407E-A947-70E740481C1C}">
                <a14:useLocalDpi xmlns:a14="http://schemas.microsoft.com/office/drawing/2010/main" val="0"/>
              </a:ext>
            </a:extLst>
          </a:blip>
          <a:srcRect l="1054" t="2759" r="4084" b="2156"/>
          <a:stretch/>
        </p:blipFill>
        <p:spPr>
          <a:xfrm>
            <a:off x="812772" y="2095518"/>
            <a:ext cx="7746824" cy="27651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8" descr="http://www.hkcity.cz/wp-content/uploads/cyklostezkamechuaperniku.jpg">
            <a:extLst>
              <a:ext uri="{FF2B5EF4-FFF2-40B4-BE49-F238E27FC236}">
                <a16:creationId xmlns:a16="http://schemas.microsoft.com/office/drawing/2014/main" id="{60850C8D-6D0B-49FF-8349-71FF4D37A2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5804" y="4384532"/>
            <a:ext cx="3191246" cy="17906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7" name="Obrázek 16">
            <a:extLst>
              <a:ext uri="{FF2B5EF4-FFF2-40B4-BE49-F238E27FC236}">
                <a16:creationId xmlns:a16="http://schemas.microsoft.com/office/drawing/2014/main" id="{D6C2181A-BBEF-4448-8F4B-48C5E4CBCC9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769919" y="4404853"/>
            <a:ext cx="2901039" cy="17906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Obrázek 15">
            <a:extLst>
              <a:ext uri="{FF2B5EF4-FFF2-40B4-BE49-F238E27FC236}">
                <a16:creationId xmlns:a16="http://schemas.microsoft.com/office/drawing/2014/main" id="{2AEB3FAE-7871-4C2A-BB04-2751E006E929}"/>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1152" t="19391" r="19830" b="8798"/>
          <a:stretch/>
        </p:blipFill>
        <p:spPr>
          <a:xfrm>
            <a:off x="812772" y="4736238"/>
            <a:ext cx="2333080" cy="14389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2980374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4.3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Infrastruktura ve zdravotnictví</a:t>
            </a:r>
          </a:p>
          <a:p>
            <a:pPr algn="ctr" defTabSz="914400">
              <a:buClr>
                <a:srgbClr val="000000"/>
              </a:buClr>
              <a:buFont typeface="Arial"/>
              <a:buNone/>
            </a:pPr>
            <a:r>
              <a:rPr lang="cs-CZ" sz="2000" kern="0" dirty="0">
                <a:solidFill>
                  <a:schemeClr val="bg1"/>
                </a:solidFill>
                <a:latin typeface="Arial"/>
                <a:cs typeface="Arial"/>
                <a:sym typeface="Arial"/>
              </a:rPr>
              <a:t>Klíčové parametry</a:t>
            </a:r>
            <a:endParaRPr lang="cs-CZ" sz="14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2458795"/>
            <a:ext cx="8012179" cy="2175467"/>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 s výdaji na zdravotní přístroje je v souladu se stanoviskem Přístrojové komise Ministerstva zdravotnictví</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 deinstitucionalizace psychiatrické péče je v souladu s Národním akčním plánem pro duševní zdraví 2020–2030</a:t>
            </a:r>
          </a:p>
        </p:txBody>
      </p:sp>
    </p:spTree>
    <p:extLst>
      <p:ext uri="{BB962C8B-B14F-4D97-AF65-F5344CB8AC3E}">
        <p14:creationId xmlns:p14="http://schemas.microsoft.com/office/powerpoint/2010/main" val="17952420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857250" y="1948082"/>
            <a:ext cx="7363961" cy="3611245"/>
          </a:xfrm>
          <a:prstGeom prst="rect">
            <a:avLst/>
          </a:prstGeom>
          <a:noFill/>
        </p:spPr>
        <p:txBody>
          <a:bodyPr wrap="square">
            <a:spAutoFit/>
          </a:bodyPr>
          <a:lstStyle/>
          <a:p>
            <a:pPr algn="just" fontAlgn="base">
              <a:lnSpc>
                <a:spcPts val="2000"/>
              </a:lnSpc>
            </a:pPr>
            <a:r>
              <a:rPr lang="cs-CZ" sz="1400" b="1" dirty="0">
                <a:solidFill>
                  <a:schemeClr val="bg1"/>
                </a:solidFill>
              </a:rPr>
              <a:t>Mohou v oblasti onkologické péče žádat o podporu Komplexní onkologická centra? </a:t>
            </a:r>
          </a:p>
          <a:p>
            <a:pPr marL="171450" indent="-171450" algn="just" fontAlgn="base">
              <a:lnSpc>
                <a:spcPts val="2000"/>
              </a:lnSpc>
              <a:buFont typeface="Arial" panose="020B0604020202020204" pitchFamily="34" charset="0"/>
              <a:buChar char="•"/>
            </a:pPr>
            <a:r>
              <a:rPr lang="cs-CZ" sz="1400" i="1" dirty="0">
                <a:solidFill>
                  <a:schemeClr val="bg1"/>
                </a:solidFill>
              </a:rPr>
              <a:t>Ne – mezi oprávněné žadatele patří pouze Regionální onkologické skupiny.</a:t>
            </a:r>
          </a:p>
          <a:p>
            <a:pPr algn="just" fontAlgn="base">
              <a:lnSpc>
                <a:spcPts val="2000"/>
              </a:lnSpc>
            </a:pPr>
            <a:endParaRPr lang="cs-CZ" sz="1400" i="1" dirty="0">
              <a:solidFill>
                <a:schemeClr val="bg1"/>
              </a:solidFill>
              <a:latin typeface="Segoe UI" panose="020B0502040204020203" pitchFamily="34" charset="0"/>
            </a:endParaRPr>
          </a:p>
          <a:p>
            <a:pPr algn="just" fontAlgn="base">
              <a:lnSpc>
                <a:spcPts val="2000"/>
              </a:lnSpc>
            </a:pPr>
            <a:r>
              <a:rPr lang="cs-CZ" sz="1400" b="1" dirty="0">
                <a:solidFill>
                  <a:schemeClr val="bg1"/>
                </a:solidFill>
              </a:rPr>
              <a:t>Je možné ze SC 4.3 žádat na rozvoj infrastruktury navazujících pracovišť na UP, které byly podporovány z </a:t>
            </a:r>
            <a:r>
              <a:rPr lang="cs-CZ" sz="1400" b="1" dirty="0" err="1">
                <a:solidFill>
                  <a:schemeClr val="bg1"/>
                </a:solidFill>
              </a:rPr>
              <a:t>React</a:t>
            </a:r>
            <a:r>
              <a:rPr lang="cs-CZ" sz="1400" b="1" dirty="0">
                <a:solidFill>
                  <a:schemeClr val="bg1"/>
                </a:solidFill>
              </a:rPr>
              <a:t>-EU? </a:t>
            </a:r>
          </a:p>
          <a:p>
            <a:pPr marL="171450" indent="-171450" algn="just" fontAlgn="base">
              <a:lnSpc>
                <a:spcPts val="2000"/>
              </a:lnSpc>
              <a:buFont typeface="Arial" panose="020B0604020202020204" pitchFamily="34" charset="0"/>
              <a:buChar char="•"/>
            </a:pPr>
            <a:r>
              <a:rPr lang="cs-CZ" sz="1400" i="1" dirty="0">
                <a:solidFill>
                  <a:schemeClr val="bg1"/>
                </a:solidFill>
              </a:rPr>
              <a:t>Ne – ze SC 4.3 lze žádat pouze na výstavbu či modernizaci samotného urgentního příjmu (UP), který splňuje strukturu UP upravenou Metodickým pokynem pro zřízení a vedení UP poskytovateli akutní lůžkové péče, Věstník MZ částka 9/2020.</a:t>
            </a:r>
          </a:p>
          <a:p>
            <a:pPr algn="just" fontAlgn="base">
              <a:lnSpc>
                <a:spcPts val="2000"/>
              </a:lnSpc>
            </a:pPr>
            <a:endParaRPr lang="cs-CZ" sz="1400" dirty="0">
              <a:solidFill>
                <a:schemeClr val="bg1"/>
              </a:solidFill>
              <a:latin typeface="Segoe UI" panose="020B0502040204020203" pitchFamily="34" charset="0"/>
            </a:endParaRPr>
          </a:p>
          <a:p>
            <a:pPr algn="just" fontAlgn="base">
              <a:lnSpc>
                <a:spcPts val="2000"/>
              </a:lnSpc>
            </a:pPr>
            <a:r>
              <a:rPr lang="cs-CZ" sz="1400" b="1" dirty="0">
                <a:solidFill>
                  <a:schemeClr val="bg1"/>
                </a:solidFill>
              </a:rPr>
              <a:t>Může být město nebo kraj oprávněným žadatelem ve zdravotnických výzvách?</a:t>
            </a:r>
          </a:p>
          <a:p>
            <a:pPr marL="171450" indent="-171450" algn="just" fontAlgn="base">
              <a:lnSpc>
                <a:spcPts val="2000"/>
              </a:lnSpc>
              <a:buFont typeface="Arial" panose="020B0604020202020204" pitchFamily="34" charset="0"/>
              <a:buChar char="•"/>
            </a:pPr>
            <a:r>
              <a:rPr lang="cs-CZ" sz="1400" i="1" dirty="0">
                <a:solidFill>
                  <a:schemeClr val="bg1"/>
                </a:solidFill>
              </a:rPr>
              <a:t>Konkrétní okruh oprávněných žadatelů bude projednáván až na pracovním týmu pro 	přípravu výzev. Pokud bude umožněno žádat kraji/obci, vždy budou muset tyto plnit stejné podmínky, jako poskytovatelé zdravotní péče podle zákona č. 372/2021 Sb.</a:t>
            </a:r>
          </a:p>
          <a:p>
            <a:pPr algn="just" fontAlgn="base"/>
            <a:endParaRPr lang="cs-CZ" sz="1200" i="1" dirty="0">
              <a:solidFill>
                <a:schemeClr val="bg1"/>
              </a:solidFill>
              <a:latin typeface="Segoe UI" panose="020B0502040204020203" pitchFamily="34" charset="0"/>
            </a:endParaRPr>
          </a:p>
        </p:txBody>
      </p:sp>
      <p:sp>
        <p:nvSpPr>
          <p:cNvPr id="4" name="TextovéPole 3">
            <a:extLst>
              <a:ext uri="{FF2B5EF4-FFF2-40B4-BE49-F238E27FC236}">
                <a16:creationId xmlns:a16="http://schemas.microsoft.com/office/drawing/2014/main" id="{C43FBCE2-4F81-4D39-8A51-BD77FD2019AD}"/>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Nejčastější dotazy z KS</a:t>
            </a:r>
            <a:endParaRPr lang="cs-CZ" sz="1400"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2098174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EAF4E26-F01B-41FE-9222-0C553C995B39}"/>
              </a:ext>
            </a:extLst>
          </p:cNvPr>
          <p:cNvPicPr/>
          <p:nvPr/>
        </p:nvPicPr>
        <p:blipFill>
          <a:blip r:embed="rId2"/>
          <a:srcRect l="5537" r="5537"/>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691A38AC-5FF8-4711-9AA6-40AE3A80CEB0}"/>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Příklad: Vybavení pro intenzivní péči</a:t>
            </a:r>
            <a:endParaRPr kumimoji="0" lang="cs-CZ" sz="3200" b="1" i="0" u="none" strike="noStrike" kern="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366967371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420F8FD-768A-4636-9469-BE93B6ED21AC}"/>
              </a:ext>
            </a:extLst>
          </p:cNvPr>
          <p:cNvPicPr>
            <a:picLocks noChangeAspect="1"/>
          </p:cNvPicPr>
          <p:nvPr/>
        </p:nvPicPr>
        <p:blipFill>
          <a:blip r:embed="rId2"/>
          <a:srcRect l="5593" r="5593"/>
          <a:stretch/>
        </p:blipFill>
        <p:spPr>
          <a:xfrm>
            <a:off x="0" y="0"/>
            <a:ext cx="9143980" cy="6857999"/>
          </a:xfrm>
          <a:prstGeom prst="rect">
            <a:avLst/>
          </a:prstGeom>
        </p:spPr>
      </p:pic>
      <p:sp>
        <p:nvSpPr>
          <p:cNvPr id="4" name="Nadpis 1">
            <a:extLst>
              <a:ext uri="{FF2B5EF4-FFF2-40B4-BE49-F238E27FC236}">
                <a16:creationId xmlns:a16="http://schemas.microsoft.com/office/drawing/2014/main" id="{8B8297CB-A462-4266-8EDD-EDB8E8126634}"/>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4.4 </a:t>
            </a:r>
            <a:br>
              <a:rPr lang="cs-CZ" sz="2400" dirty="0">
                <a:solidFill>
                  <a:schemeClr val="bg1"/>
                </a:solidFill>
              </a:rPr>
            </a:br>
            <a:r>
              <a:rPr kumimoji="0" lang="cs-CZ"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Kulturní dědictví a cestovní ruch</a:t>
            </a:r>
            <a:endParaRPr lang="en-US" sz="2400" dirty="0">
              <a:solidFill>
                <a:schemeClr val="bg1"/>
              </a:solidFill>
            </a:endParaRPr>
          </a:p>
        </p:txBody>
      </p:sp>
    </p:spTree>
    <p:extLst>
      <p:ext uri="{BB962C8B-B14F-4D97-AF65-F5344CB8AC3E}">
        <p14:creationId xmlns:p14="http://schemas.microsoft.com/office/powerpoint/2010/main" val="34724730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Kulturní dědictví a cestovní ruch</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725685"/>
            <a:ext cx="8012179" cy="4524828"/>
          </a:xfrm>
          <a:prstGeom prst="rect">
            <a:avLst/>
          </a:prstGeom>
          <a:noFill/>
        </p:spPr>
        <p:txBody>
          <a:bodyPr wrap="square">
            <a:spAutoFit/>
          </a:bodyPr>
          <a:lstStyle/>
          <a:p>
            <a:pPr marL="0" indent="0">
              <a:lnSpc>
                <a:spcPct val="150000"/>
              </a:lnSpc>
              <a:buNone/>
            </a:pPr>
            <a:r>
              <a:rPr lang="cs-CZ" sz="1800" b="1" dirty="0">
                <a:solidFill>
                  <a:schemeClr val="bg1"/>
                </a:solidFill>
              </a:rPr>
              <a:t>Revitalizace, odborná infrastruktura a vybavení pro: </a:t>
            </a:r>
          </a:p>
          <a:p>
            <a:pPr marL="457200" lvl="1" indent="0">
              <a:lnSpc>
                <a:spcPct val="150000"/>
              </a:lnSpc>
              <a:buNone/>
            </a:pPr>
            <a:r>
              <a:rPr lang="cs-CZ" sz="1600" b="1" dirty="0">
                <a:solidFill>
                  <a:schemeClr val="bg1"/>
                </a:solidFill>
              </a:rPr>
              <a:t>Národní kulturní památky + UNESCO památky + památky z Indikativního seznamu UNESCO </a:t>
            </a:r>
            <a:r>
              <a:rPr lang="cs-CZ" sz="1600" dirty="0">
                <a:solidFill>
                  <a:schemeClr val="bg1"/>
                </a:solidFill>
              </a:rPr>
              <a:t>(individuální projekty)</a:t>
            </a:r>
            <a:endParaRPr lang="cs-CZ" sz="1600" b="1" dirty="0">
              <a:solidFill>
                <a:schemeClr val="bg1"/>
              </a:solidFill>
            </a:endParaRPr>
          </a:p>
          <a:p>
            <a:pPr marL="457200" lvl="1" indent="0">
              <a:lnSpc>
                <a:spcPct val="150000"/>
              </a:lnSpc>
              <a:buNone/>
            </a:pPr>
            <a:r>
              <a:rPr lang="cs-CZ" sz="1600" b="1" dirty="0">
                <a:solidFill>
                  <a:schemeClr val="bg1"/>
                </a:solidFill>
              </a:rPr>
              <a:t>Národní kulturní památky + kulturní památky + UNESCO památky + památky z Indikativního seznamu UNESCO  </a:t>
            </a:r>
            <a:r>
              <a:rPr lang="cs-CZ" sz="1600" dirty="0">
                <a:solidFill>
                  <a:schemeClr val="bg1"/>
                </a:solidFill>
              </a:rPr>
              <a:t>(ITI projekty)</a:t>
            </a:r>
          </a:p>
          <a:p>
            <a:pPr marL="457200" lvl="1" indent="0">
              <a:lnSpc>
                <a:spcPct val="150000"/>
              </a:lnSpc>
              <a:buNone/>
            </a:pPr>
            <a:endParaRPr lang="cs-CZ" sz="1600" b="1" dirty="0">
              <a:solidFill>
                <a:schemeClr val="bg1"/>
              </a:solidFill>
            </a:endParaRPr>
          </a:p>
          <a:p>
            <a:pPr marL="457200" lvl="1" indent="0">
              <a:lnSpc>
                <a:spcPct val="150000"/>
              </a:lnSpc>
              <a:buNone/>
            </a:pPr>
            <a:r>
              <a:rPr lang="cs-CZ" sz="1600" b="1" dirty="0">
                <a:solidFill>
                  <a:schemeClr val="bg1"/>
                </a:solidFill>
              </a:rPr>
              <a:t>Krajská, státní a obecní muzea</a:t>
            </a:r>
          </a:p>
          <a:p>
            <a:pPr marL="457200" lvl="1" indent="0">
              <a:lnSpc>
                <a:spcPct val="150000"/>
              </a:lnSpc>
              <a:buNone/>
            </a:pPr>
            <a:endParaRPr lang="cs-CZ" sz="1600" b="1" dirty="0">
              <a:solidFill>
                <a:schemeClr val="bg1"/>
              </a:solidFill>
            </a:endParaRPr>
          </a:p>
          <a:p>
            <a:pPr marL="457200" lvl="1" indent="0">
              <a:lnSpc>
                <a:spcPct val="150000"/>
              </a:lnSpc>
              <a:buNone/>
            </a:pPr>
            <a:r>
              <a:rPr lang="cs-CZ" sz="1600" b="1" dirty="0">
                <a:solidFill>
                  <a:schemeClr val="bg1"/>
                </a:solidFill>
              </a:rPr>
              <a:t>Knihovny vykonávající regionální funkce, základní knihovny obcí od 10 tis. obyvatel a základní knihovny se specializovaným knihovním fondem</a:t>
            </a:r>
          </a:p>
          <a:p>
            <a:pPr marL="0" indent="0">
              <a:lnSpc>
                <a:spcPct val="150000"/>
              </a:lnSpc>
              <a:buNone/>
            </a:pPr>
            <a:r>
              <a:rPr lang="cs-CZ" sz="1600" dirty="0">
                <a:solidFill>
                  <a:schemeClr val="bg1"/>
                </a:solidFill>
              </a:rPr>
              <a:t>	</a:t>
            </a:r>
            <a:r>
              <a:rPr lang="cs-CZ" sz="1600" u="sng" dirty="0">
                <a:solidFill>
                  <a:schemeClr val="bg1"/>
                </a:solidFill>
              </a:rPr>
              <a:t>Příklady:</a:t>
            </a:r>
            <a:r>
              <a:rPr lang="cs-CZ" sz="1600" dirty="0">
                <a:solidFill>
                  <a:schemeClr val="bg1"/>
                </a:solidFill>
              </a:rPr>
              <a:t> Expozice, depozitáře, návštěvnická centra, technické zázemí, 	edukační centra, konzervace a restaurování, revitalizace, parky u 	památek</a:t>
            </a:r>
          </a:p>
        </p:txBody>
      </p:sp>
      <p:pic>
        <p:nvPicPr>
          <p:cNvPr id="9" name="Grafický objekt 8" descr="Scéna na hradě">
            <a:extLst>
              <a:ext uri="{FF2B5EF4-FFF2-40B4-BE49-F238E27FC236}">
                <a16:creationId xmlns:a16="http://schemas.microsoft.com/office/drawing/2014/main" id="{71974AA3-E609-4EF9-A854-DB2CFFA822C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3653" y="2287206"/>
            <a:ext cx="379791" cy="379791"/>
          </a:xfrm>
          <a:prstGeom prst="rect">
            <a:avLst/>
          </a:prstGeom>
        </p:spPr>
      </p:pic>
      <p:pic>
        <p:nvPicPr>
          <p:cNvPr id="10" name="Grafický objekt 9" descr="Banka">
            <a:extLst>
              <a:ext uri="{FF2B5EF4-FFF2-40B4-BE49-F238E27FC236}">
                <a16:creationId xmlns:a16="http://schemas.microsoft.com/office/drawing/2014/main" id="{41898B4E-7074-42BA-9B25-426AC4E3A03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3654" y="4078963"/>
            <a:ext cx="379791" cy="379791"/>
          </a:xfrm>
          <a:prstGeom prst="rect">
            <a:avLst/>
          </a:prstGeom>
        </p:spPr>
      </p:pic>
      <p:pic>
        <p:nvPicPr>
          <p:cNvPr id="11" name="Grafický objekt 10" descr="Knihy">
            <a:extLst>
              <a:ext uri="{FF2B5EF4-FFF2-40B4-BE49-F238E27FC236}">
                <a16:creationId xmlns:a16="http://schemas.microsoft.com/office/drawing/2014/main" id="{2BF11FFD-D117-47DF-A469-121DF6D2021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4253" y="4830379"/>
            <a:ext cx="379791" cy="379791"/>
          </a:xfrm>
          <a:prstGeom prst="rect">
            <a:avLst/>
          </a:prstGeom>
        </p:spPr>
      </p:pic>
    </p:spTree>
    <p:extLst>
      <p:ext uri="{BB962C8B-B14F-4D97-AF65-F5344CB8AC3E}">
        <p14:creationId xmlns:p14="http://schemas.microsoft.com/office/powerpoint/2010/main" val="53353341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Kulturní dědictví a cestovní ruch</a:t>
            </a:r>
          </a:p>
          <a:p>
            <a:pPr algn="ctr" defTabSz="914400">
              <a:buClr>
                <a:srgbClr val="000000"/>
              </a:buClr>
              <a:buFont typeface="Arial"/>
              <a:buNone/>
            </a:pPr>
            <a:r>
              <a:rPr lang="cs-CZ" sz="2000" kern="0" dirty="0">
                <a:solidFill>
                  <a:schemeClr val="bg1"/>
                </a:solidFill>
                <a:latin typeface="Arial"/>
                <a:cs typeface="Arial"/>
                <a:sym typeface="Arial"/>
              </a:rPr>
              <a:t>Klíčové parametry</a:t>
            </a:r>
            <a:endParaRPr lang="cs-CZ" sz="14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67912" y="2072108"/>
            <a:ext cx="8012179" cy="2917209"/>
          </a:xfrm>
          <a:prstGeom prst="rect">
            <a:avLst/>
          </a:prstGeom>
          <a:noFill/>
        </p:spPr>
        <p:txBody>
          <a:bodyPr wrap="square">
            <a:spAutoFit/>
          </a:bodyPr>
          <a:lstStyle/>
          <a:p>
            <a:pPr marL="0" marR="0" lvl="0" indent="0" algn="l" defTabSz="914400" rtl="0" eaLnBrk="1" fontAlgn="auto" latinLnBrk="0" hangingPunct="1">
              <a:lnSpc>
                <a:spcPct val="160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Individuální projekty i projekty v ITI</a:t>
            </a:r>
          </a:p>
          <a:p>
            <a:pPr marL="0" marR="0" lvl="0" indent="0" algn="l" defTabSz="914400" rtl="0" eaLnBrk="1" fontAlgn="auto" latinLnBrk="0" hangingPunct="1">
              <a:lnSpc>
                <a:spcPct val="160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Památka musí být po realizaci projektu zpřístupněna veřejnosti</a:t>
            </a:r>
          </a:p>
          <a:p>
            <a:pPr marL="0" marR="0" lvl="0" indent="0" algn="l" defTabSz="914400" rtl="0" eaLnBrk="1" fontAlgn="auto" latinLnBrk="0" hangingPunct="1">
              <a:lnSpc>
                <a:spcPct val="160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Muzea – státní, krajská i městská</a:t>
            </a:r>
          </a:p>
          <a:p>
            <a:pPr marL="0" marR="0" lvl="0" indent="0" algn="l" defTabSz="914400" rtl="0" eaLnBrk="1" fontAlgn="auto" latinLnBrk="0" hangingPunct="1">
              <a:lnSpc>
                <a:spcPct val="160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Knihovny – obecní s regionální funkcí; základní se specializovaným fondem; knihovny v obcích nad 10 000 obyvatel; Národní knihovna ČR</a:t>
            </a:r>
          </a:p>
          <a:p>
            <a:pPr marL="0" marR="0" lvl="0" indent="0" algn="l" defTabSz="914400" rtl="0" eaLnBrk="1" fontAlgn="auto" latinLnBrk="0" hangingPunct="1">
              <a:lnSpc>
                <a:spcPct val="160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Cestovní ruch – i ve zvláště chráněných územích, se stanoviskem AOPK</a:t>
            </a:r>
          </a:p>
        </p:txBody>
      </p:sp>
      <p:pic>
        <p:nvPicPr>
          <p:cNvPr id="6" name="Grafický objekt 5" descr="Lupa">
            <a:extLst>
              <a:ext uri="{FF2B5EF4-FFF2-40B4-BE49-F238E27FC236}">
                <a16:creationId xmlns:a16="http://schemas.microsoft.com/office/drawing/2014/main" id="{8E2A3267-DB68-402C-9CD9-CC1C85AF53F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1577" y="2200526"/>
            <a:ext cx="326335" cy="326335"/>
          </a:xfrm>
          <a:prstGeom prst="rect">
            <a:avLst/>
          </a:prstGeom>
        </p:spPr>
      </p:pic>
      <p:pic>
        <p:nvPicPr>
          <p:cNvPr id="9" name="Grafický objekt 8" descr="Scéna na hradě">
            <a:extLst>
              <a:ext uri="{FF2B5EF4-FFF2-40B4-BE49-F238E27FC236}">
                <a16:creationId xmlns:a16="http://schemas.microsoft.com/office/drawing/2014/main" id="{973B4C09-EC29-43FC-B560-522B33805F6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9342" y="2630489"/>
            <a:ext cx="390806" cy="390806"/>
          </a:xfrm>
          <a:prstGeom prst="rect">
            <a:avLst/>
          </a:prstGeom>
        </p:spPr>
      </p:pic>
      <p:pic>
        <p:nvPicPr>
          <p:cNvPr id="10" name="Grafický objekt 9" descr="Banka">
            <a:extLst>
              <a:ext uri="{FF2B5EF4-FFF2-40B4-BE49-F238E27FC236}">
                <a16:creationId xmlns:a16="http://schemas.microsoft.com/office/drawing/2014/main" id="{8615535A-9B8E-4FDA-9A68-8BD0B3F2C5B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0928" y="3172623"/>
            <a:ext cx="401825" cy="401825"/>
          </a:xfrm>
          <a:prstGeom prst="rect">
            <a:avLst/>
          </a:prstGeom>
        </p:spPr>
      </p:pic>
      <p:pic>
        <p:nvPicPr>
          <p:cNvPr id="11" name="Grafický objekt 10" descr="Knihy">
            <a:extLst>
              <a:ext uri="{FF2B5EF4-FFF2-40B4-BE49-F238E27FC236}">
                <a16:creationId xmlns:a16="http://schemas.microsoft.com/office/drawing/2014/main" id="{F50CCBD5-44B3-4439-BC8F-87E65C81273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0928" y="3758049"/>
            <a:ext cx="367632" cy="367632"/>
          </a:xfrm>
          <a:prstGeom prst="rect">
            <a:avLst/>
          </a:prstGeom>
        </p:spPr>
      </p:pic>
      <p:pic>
        <p:nvPicPr>
          <p:cNvPr id="12" name="Grafický objekt 11" descr="Túra">
            <a:extLst>
              <a:ext uri="{FF2B5EF4-FFF2-40B4-BE49-F238E27FC236}">
                <a16:creationId xmlns:a16="http://schemas.microsoft.com/office/drawing/2014/main" id="{694ABA26-03ED-4A35-9733-FFF618A3E7C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41577" y="4542001"/>
            <a:ext cx="388755" cy="388755"/>
          </a:xfrm>
          <a:prstGeom prst="rect">
            <a:avLst/>
          </a:prstGeom>
        </p:spPr>
      </p:pic>
    </p:spTree>
    <p:extLst>
      <p:ext uri="{BB962C8B-B14F-4D97-AF65-F5344CB8AC3E}">
        <p14:creationId xmlns:p14="http://schemas.microsoft.com/office/powerpoint/2010/main" val="366901219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Kulturní dědictví a cestovní ruch</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843131"/>
            <a:ext cx="8012179" cy="2580194"/>
          </a:xfrm>
          <a:prstGeom prst="rect">
            <a:avLst/>
          </a:prstGeom>
          <a:noFill/>
        </p:spPr>
        <p:txBody>
          <a:bodyPr wrap="square">
            <a:spAutoFit/>
          </a:bodyPr>
          <a:lstStyle/>
          <a:p>
            <a:pPr marL="0" lvl="0" indent="0">
              <a:lnSpc>
                <a:spcPct val="150000"/>
              </a:lnSpc>
              <a:buNone/>
            </a:pPr>
            <a:r>
              <a:rPr lang="cs-CZ" sz="2000" b="1" dirty="0">
                <a:solidFill>
                  <a:schemeClr val="bg1"/>
                </a:solidFill>
              </a:rPr>
              <a:t>Veřejná infrastruktura udržitelného cestovního ruchu</a:t>
            </a:r>
          </a:p>
          <a:p>
            <a:pPr marL="0" indent="0">
              <a:lnSpc>
                <a:spcPct val="150000"/>
              </a:lnSpc>
              <a:buNone/>
            </a:pPr>
            <a:r>
              <a:rPr lang="cs-CZ" sz="1800" dirty="0">
                <a:solidFill>
                  <a:schemeClr val="bg1"/>
                </a:solidFill>
              </a:rPr>
              <a:t>	</a:t>
            </a:r>
            <a:r>
              <a:rPr lang="cs-CZ" sz="1800" u="sng" dirty="0">
                <a:solidFill>
                  <a:schemeClr val="bg1"/>
                </a:solidFill>
              </a:rPr>
              <a:t>Příklady:</a:t>
            </a:r>
            <a:r>
              <a:rPr lang="cs-CZ" sz="1800" dirty="0">
                <a:solidFill>
                  <a:schemeClr val="bg1"/>
                </a:solidFill>
              </a:rPr>
              <a:t> Doprovodná infrastruktura cestovního ruchu - záchytná 	parkoviště, odpočívadla, sociální zařízení, veřejná infrastruktura pro 	vodáckou a vodní turistiku / rekreační plavbu); turistická informační 	centra; budování turistických tras a revitalizace sítě značení; 	</a:t>
            </a:r>
            <a:br>
              <a:rPr lang="cs-CZ" sz="1800" dirty="0">
                <a:solidFill>
                  <a:schemeClr val="bg1"/>
                </a:solidFill>
              </a:rPr>
            </a:br>
            <a:r>
              <a:rPr lang="cs-CZ" sz="1800" dirty="0">
                <a:solidFill>
                  <a:schemeClr val="bg1"/>
                </a:solidFill>
              </a:rPr>
              <a:t>	naučné 	stezky, navigační systémy měst a obcí</a:t>
            </a:r>
          </a:p>
        </p:txBody>
      </p:sp>
      <p:pic>
        <p:nvPicPr>
          <p:cNvPr id="8" name="Grafický objekt 7" descr="Túra">
            <a:extLst>
              <a:ext uri="{FF2B5EF4-FFF2-40B4-BE49-F238E27FC236}">
                <a16:creationId xmlns:a16="http://schemas.microsoft.com/office/drawing/2014/main" id="{132A1A3E-5D0B-4464-AF1F-80B059DA46A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5841" y="2441813"/>
            <a:ext cx="386442" cy="386442"/>
          </a:xfrm>
          <a:prstGeom prst="rect">
            <a:avLst/>
          </a:prstGeom>
        </p:spPr>
      </p:pic>
    </p:spTree>
    <p:extLst>
      <p:ext uri="{BB962C8B-B14F-4D97-AF65-F5344CB8AC3E}">
        <p14:creationId xmlns:p14="http://schemas.microsoft.com/office/powerpoint/2010/main" val="8763819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7411BE36-9206-4E53-9576-73BB360E4845}"/>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Kulturní dědictví a cestovní ruch</a:t>
            </a:r>
          </a:p>
          <a:p>
            <a:pPr algn="ctr" defTabSz="914400">
              <a:buClr>
                <a:srgbClr val="000000"/>
              </a:buClr>
              <a:buFont typeface="Arial"/>
              <a:buNone/>
            </a:pPr>
            <a:r>
              <a:rPr lang="cs-CZ" sz="2000" kern="0" dirty="0">
                <a:solidFill>
                  <a:schemeClr val="bg1"/>
                </a:solidFill>
                <a:latin typeface="Arial"/>
                <a:cs typeface="Arial"/>
                <a:sym typeface="Arial"/>
              </a:rPr>
              <a:t>Aktuální stav přípravy SC</a:t>
            </a:r>
            <a:endParaRPr lang="cs-CZ" sz="2000" kern="0" dirty="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0E31F0F2-2E67-4650-A15B-CD0DEC077AF5}"/>
              </a:ext>
            </a:extLst>
          </p:cNvPr>
          <p:cNvSpPr txBox="1"/>
          <p:nvPr/>
        </p:nvSpPr>
        <p:spPr>
          <a:xfrm>
            <a:off x="565910" y="2358127"/>
            <a:ext cx="8012179" cy="3284041"/>
          </a:xfrm>
          <a:prstGeom prst="rect">
            <a:avLst/>
          </a:prstGeom>
          <a:noFill/>
        </p:spPr>
        <p:txBody>
          <a:bodyPr wrap="square">
            <a:spAutoFit/>
          </a:bodyPr>
          <a:lstStyle/>
          <a:p>
            <a:pPr marL="214313" indent="-214313">
              <a:lnSpc>
                <a:spcPct val="150000"/>
              </a:lnSpc>
              <a:buFont typeface="Arial" panose="020B0604020202020204" pitchFamily="34" charset="0"/>
              <a:buChar char="•"/>
            </a:pPr>
            <a:r>
              <a:rPr lang="cs-CZ" sz="1400" dirty="0">
                <a:solidFill>
                  <a:schemeClr val="bg1"/>
                </a:solidFill>
              </a:rPr>
              <a:t>1. vyhlášenou výzvou ve SC 4.4 bude výzva v aktivitě „knihovny“</a:t>
            </a:r>
          </a:p>
          <a:p>
            <a:pPr marL="214313" indent="-214313">
              <a:lnSpc>
                <a:spcPct val="150000"/>
              </a:lnSpc>
              <a:buFont typeface="Arial" panose="020B0604020202020204" pitchFamily="34" charset="0"/>
              <a:buChar char="•"/>
            </a:pPr>
            <a:r>
              <a:rPr lang="cs-CZ" sz="1400" dirty="0">
                <a:solidFill>
                  <a:schemeClr val="bg1"/>
                </a:solidFill>
              </a:rPr>
              <a:t>ŘO IROP ve spolupráci s Národní knihovou připravilo na webových stránkách INFORMACE PRO KNIHOVNY </a:t>
            </a:r>
            <a:r>
              <a:rPr lang="cs-CZ" sz="1400" dirty="0">
                <a:solidFill>
                  <a:schemeClr val="bg1"/>
                </a:solidFill>
                <a:hlinkClick r:id="rId2">
                  <a:extLst>
                    <a:ext uri="{A12FA001-AC4F-418D-AE19-62706E023703}">
                      <ahyp:hlinkClr xmlns:ahyp="http://schemas.microsoft.com/office/drawing/2018/hyperlinkcolor" val="tx"/>
                    </a:ext>
                  </a:extLst>
                </a:hlinkClick>
              </a:rPr>
              <a:t>https://ipk.nkp.cz/programy-podpory/irop-2021-2027 sekci IROP 2021-2027</a:t>
            </a:r>
            <a:r>
              <a:rPr lang="cs-CZ" sz="1400" dirty="0">
                <a:solidFill>
                  <a:schemeClr val="bg1"/>
                </a:solidFill>
              </a:rPr>
              <a:t>, orientační přehled seznamů podporovaných knihoven.</a:t>
            </a:r>
          </a:p>
          <a:p>
            <a:pPr marL="214313" indent="-214313">
              <a:lnSpc>
                <a:spcPct val="150000"/>
              </a:lnSpc>
              <a:buFont typeface="Arial" panose="020B0604020202020204" pitchFamily="34" charset="0"/>
              <a:buChar char="•"/>
            </a:pPr>
            <a:r>
              <a:rPr lang="cs-CZ" sz="1400" dirty="0">
                <a:solidFill>
                  <a:schemeClr val="bg1"/>
                </a:solidFill>
              </a:rPr>
              <a:t>Pokud bude knihovna současně památkou, může si žadatel zvolit aktivitu  „památky“ nebo „knihovny“  </a:t>
            </a:r>
          </a:p>
          <a:p>
            <a:pPr marL="214313" indent="-214313">
              <a:lnSpc>
                <a:spcPct val="150000"/>
              </a:lnSpc>
              <a:buFont typeface="Arial" panose="020B0604020202020204" pitchFamily="34" charset="0"/>
              <a:buChar char="•"/>
            </a:pPr>
            <a:r>
              <a:rPr lang="cs-CZ" sz="1400" dirty="0">
                <a:solidFill>
                  <a:schemeClr val="bg1"/>
                </a:solidFill>
              </a:rPr>
              <a:t>Výstupy projektu v aktivitě „knihovny“ musí být bezbariérové (jedná se o budovy občanské vybavenosti)</a:t>
            </a:r>
          </a:p>
          <a:p>
            <a:pPr marL="214313" indent="-214313">
              <a:lnSpc>
                <a:spcPct val="150000"/>
              </a:lnSpc>
              <a:buFont typeface="Arial" panose="020B0604020202020204" pitchFamily="34" charset="0"/>
              <a:buChar char="•"/>
            </a:pPr>
            <a:r>
              <a:rPr lang="cs-CZ" sz="1400" dirty="0">
                <a:solidFill>
                  <a:schemeClr val="bg1"/>
                </a:solidFill>
              </a:rPr>
              <a:t>V případě realizace projektu, kde budou součástí opatření ke snížení energetické spotřeby, mohou být výdaje na tato opatření zařazeny mezi způsobilé (opatření nebude povinné) </a:t>
            </a:r>
          </a:p>
        </p:txBody>
      </p:sp>
    </p:spTree>
    <p:extLst>
      <p:ext uri="{BB962C8B-B14F-4D97-AF65-F5344CB8AC3E}">
        <p14:creationId xmlns:p14="http://schemas.microsoft.com/office/powerpoint/2010/main" val="82484236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12FC86BC-8B24-415A-B2EB-21FF49D75089}"/>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Kulturní dědictví a cestovní ruch</a:t>
            </a:r>
          </a:p>
          <a:p>
            <a:pPr algn="ctr" defTabSz="914400">
              <a:buClr>
                <a:srgbClr val="000000"/>
              </a:buClr>
              <a:buFont typeface="Arial"/>
              <a:buNone/>
            </a:pPr>
            <a:r>
              <a:rPr lang="cs-CZ" sz="2000" kern="0" dirty="0">
                <a:solidFill>
                  <a:schemeClr val="bg1"/>
                </a:solidFill>
                <a:latin typeface="Arial"/>
                <a:cs typeface="Arial"/>
                <a:sym typeface="Arial"/>
              </a:rPr>
              <a:t>Aktuální stav přípravy SC</a:t>
            </a:r>
            <a:endParaRPr lang="cs-CZ" sz="2000" kern="0" dirty="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26D001FF-B4BF-4B0B-8F3B-0D8814E836A9}"/>
              </a:ext>
            </a:extLst>
          </p:cNvPr>
          <p:cNvSpPr txBox="1"/>
          <p:nvPr/>
        </p:nvSpPr>
        <p:spPr>
          <a:xfrm>
            <a:off x="565910" y="2358127"/>
            <a:ext cx="8012179" cy="3350725"/>
          </a:xfrm>
          <a:prstGeom prst="rect">
            <a:avLst/>
          </a:prstGeom>
          <a:noFill/>
        </p:spPr>
        <p:txBody>
          <a:bodyPr wrap="square">
            <a:spAutoFit/>
          </a:bodyPr>
          <a:lstStyle/>
          <a:p>
            <a:pPr marL="214313" indent="-214313">
              <a:lnSpc>
                <a:spcPts val="2900"/>
              </a:lnSpc>
              <a:buFont typeface="Arial" panose="020B0604020202020204" pitchFamily="34" charset="0"/>
              <a:buChar char="•"/>
            </a:pPr>
            <a:r>
              <a:rPr lang="cs-CZ" sz="1400" dirty="0">
                <a:solidFill>
                  <a:schemeClr val="bg1"/>
                </a:solidFill>
              </a:rPr>
              <a:t>Výzva na „památky“ nebude podmíněna zpřístupněním nových prostor</a:t>
            </a:r>
          </a:p>
          <a:p>
            <a:pPr marL="214313" indent="-214313">
              <a:lnSpc>
                <a:spcPts val="2900"/>
              </a:lnSpc>
              <a:buFont typeface="Arial" panose="020B0604020202020204" pitchFamily="34" charset="0"/>
              <a:buChar char="•"/>
            </a:pPr>
            <a:r>
              <a:rPr lang="cs-CZ" sz="1400" dirty="0">
                <a:solidFill>
                  <a:schemeClr val="bg1"/>
                </a:solidFill>
              </a:rPr>
              <a:t>Aktivita „památky“ u národních kulturních památek „NKP“ budou podpořeny pouze parky nacházející se na pozemcích NKP</a:t>
            </a:r>
          </a:p>
          <a:p>
            <a:pPr marL="214313" indent="-214313">
              <a:lnSpc>
                <a:spcPts val="2900"/>
              </a:lnSpc>
              <a:buFont typeface="Arial" panose="020B0604020202020204" pitchFamily="34" charset="0"/>
              <a:buChar char="•"/>
            </a:pPr>
            <a:r>
              <a:rPr lang="cs-CZ" sz="1400" dirty="0">
                <a:solidFill>
                  <a:schemeClr val="bg1"/>
                </a:solidFill>
              </a:rPr>
              <a:t>Aktivita „muzeum“ muzeum spravuje sbírku dle zákona č. 122/2000 Sb. spravovat = vlastnit ( sbírka ve výpůjčce nesplňuje zásady specifických kritérií přijatelnosti)</a:t>
            </a:r>
          </a:p>
          <a:p>
            <a:pPr marL="214313" indent="-214313">
              <a:lnSpc>
                <a:spcPts val="2900"/>
              </a:lnSpc>
              <a:buFont typeface="Arial" panose="020B0604020202020204" pitchFamily="34" charset="0"/>
              <a:buChar char="•"/>
            </a:pPr>
            <a:r>
              <a:rPr lang="cs-CZ" sz="1400" dirty="0">
                <a:solidFill>
                  <a:schemeClr val="bg1"/>
                </a:solidFill>
              </a:rPr>
              <a:t>Aktivita „cestovní ruch“ ve zvláště chráněných územích budou podporovány pouze doplňkově zaměřené projekty (příklad: turistická stezka s odpočívadlem, která vede skrz takové území) do žádosti o podporu bude požadováno souhlasné vyjádření Asociace ochrany přírody a krajiny</a:t>
            </a:r>
          </a:p>
          <a:p>
            <a:pPr marL="214313" indent="-214313">
              <a:lnSpc>
                <a:spcPct val="150000"/>
              </a:lnSpc>
              <a:buFont typeface="Arial" panose="020B0604020202020204" pitchFamily="34" charset="0"/>
              <a:buChar char="•"/>
            </a:pPr>
            <a:endParaRPr lang="cs-CZ" sz="1400" dirty="0">
              <a:solidFill>
                <a:schemeClr val="bg1"/>
              </a:solidFill>
            </a:endParaRPr>
          </a:p>
        </p:txBody>
      </p:sp>
    </p:spTree>
    <p:extLst>
      <p:ext uri="{BB962C8B-B14F-4D97-AF65-F5344CB8AC3E}">
        <p14:creationId xmlns:p14="http://schemas.microsoft.com/office/powerpoint/2010/main" val="15591138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729844" y="1867928"/>
            <a:ext cx="7449422" cy="4024179"/>
          </a:xfrm>
          <a:prstGeom prst="rect">
            <a:avLst/>
          </a:prstGeom>
          <a:noFill/>
        </p:spPr>
        <p:txBody>
          <a:bodyPr wrap="square">
            <a:spAutoFit/>
          </a:bodyPr>
          <a:lstStyle/>
          <a:p>
            <a:pPr algn="just"/>
            <a:r>
              <a:rPr lang="cs-CZ" sz="1100" b="1" dirty="0">
                <a:solidFill>
                  <a:schemeClr val="bg1"/>
                </a:solidFill>
                <a:ea typeface="Calibri" panose="020F0502020204030204" pitchFamily="34" charset="0"/>
                <a:cs typeface="Times New Roman" panose="02020603050405020304" pitchFamily="18" charset="0"/>
              </a:rPr>
              <a:t>Dotaz: Plánujeme realizovat Knihovnu + TIC do výzvy pro knihovny, lze tam zařadit i aktivitu pro Cestovní ruch? (knihovna 3 patra, 1. patro turistické informační centrum), jak postupovat při podání žádosti o podporu, když máme v 1.patře Informační centrum a nahoře knihovnu a chceme vybudovat výtah.</a:t>
            </a:r>
          </a:p>
          <a:p>
            <a:pPr algn="just"/>
            <a:endParaRPr lang="cs-CZ" sz="1100" dirty="0">
              <a:solidFill>
                <a:schemeClr val="bg1"/>
              </a:solidFill>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cs-CZ" sz="1100" dirty="0">
                <a:solidFill>
                  <a:schemeClr val="bg1"/>
                </a:solidFill>
                <a:ea typeface="Calibri" panose="020F0502020204030204" pitchFamily="34" charset="0"/>
                <a:cs typeface="Times New Roman" panose="02020603050405020304" pitchFamily="18" charset="0"/>
              </a:rPr>
              <a:t>Odpověď: Aktivitu „Cestovního ruchu“ lze kombinovat v rámci oblasti CR (infocentrum + naučná stezka….), ale aktivitu „knihovny“ nelze kombinovat s informačním centrem. Doporučujeme projekt rozdělit na dva. Jeden projekt podat do aktivity „knihovny“ včetně vybudování nového výtahu. Výdaje lze zařadit do projektů poměrově s ohledem na využívání výtahu. Druhý projekt podat do aktivity „cestovní ruch“.</a:t>
            </a:r>
          </a:p>
          <a:p>
            <a:pPr algn="just"/>
            <a:r>
              <a:rPr lang="cs-CZ" sz="1100" dirty="0">
                <a:ea typeface="Calibri" panose="020F0502020204030204" pitchFamily="34" charset="0"/>
                <a:cs typeface="Times New Roman" panose="02020603050405020304" pitchFamily="18" charset="0"/>
              </a:rPr>
              <a:t> </a:t>
            </a:r>
          </a:p>
          <a:p>
            <a:pPr algn="just"/>
            <a:r>
              <a:rPr lang="cs-CZ" sz="1100" b="1" dirty="0">
                <a:solidFill>
                  <a:schemeClr val="bg1"/>
                </a:solidFill>
                <a:ea typeface="Calibri" panose="020F0502020204030204" pitchFamily="34" charset="0"/>
                <a:cs typeface="Times New Roman" panose="02020603050405020304" pitchFamily="18" charset="0"/>
              </a:rPr>
              <a:t>Dotaz: Bude možné v rámci aktivity Infrastruktura cestovního ruchu zakoupit kontejner s vybavením pro Informační centrum, které by bylo využíváno pro prezentaci kraje/města a informování o možnostech cestovního ruchu v kraji/městě na akcích realizovaných na území kraje/města/ČR?</a:t>
            </a:r>
          </a:p>
          <a:p>
            <a:pPr algn="just"/>
            <a:r>
              <a:rPr lang="cs-CZ" sz="1100" dirty="0">
                <a:solidFill>
                  <a:schemeClr val="bg1"/>
                </a:solidFill>
                <a:ea typeface="Calibri" panose="020F0502020204030204" pitchFamily="34" charset="0"/>
                <a:cs typeface="Times New Roman" panose="02020603050405020304" pitchFamily="18" charset="0"/>
              </a:rPr>
              <a:t> </a:t>
            </a:r>
          </a:p>
          <a:p>
            <a:pPr marL="171450" indent="-171450" algn="just">
              <a:buFont typeface="Arial" panose="020B0604020202020204" pitchFamily="34" charset="0"/>
              <a:buChar char="•"/>
            </a:pPr>
            <a:r>
              <a:rPr lang="cs-CZ" sz="1100" dirty="0">
                <a:solidFill>
                  <a:schemeClr val="bg1"/>
                </a:solidFill>
                <a:ea typeface="Calibri" panose="020F0502020204030204" pitchFamily="34" charset="0"/>
                <a:cs typeface="Times New Roman" panose="02020603050405020304" pitchFamily="18" charset="0"/>
              </a:rPr>
              <a:t>Odpověď: Mobilní kontejner k využití jako mobilní prezentační nástroj včetně vybavení nebude možné z aktivity „Cestovní ruch“ v novém IROP II financovat.</a:t>
            </a:r>
          </a:p>
          <a:p>
            <a:pPr algn="just"/>
            <a:endParaRPr lang="cs-CZ" sz="1100" dirty="0">
              <a:solidFill>
                <a:schemeClr val="bg1"/>
              </a:solidFill>
              <a:ea typeface="Calibri" panose="020F0502020204030204" pitchFamily="34" charset="0"/>
              <a:cs typeface="Times New Roman" panose="02020603050405020304" pitchFamily="18" charset="0"/>
            </a:endParaRPr>
          </a:p>
          <a:p>
            <a:pPr algn="just"/>
            <a:r>
              <a:rPr lang="cs-CZ" sz="1100" b="1" dirty="0">
                <a:solidFill>
                  <a:schemeClr val="bg1"/>
                </a:solidFill>
                <a:ea typeface="Calibri" panose="020F0502020204030204" pitchFamily="34" charset="0"/>
                <a:cs typeface="Times New Roman" panose="02020603050405020304" pitchFamily="18" charset="0"/>
              </a:rPr>
              <a:t>Dotaz: Bude možné podpořit ve SC 4.4 v rámci aktivity „cestovní ruch“ odpočívadlo u stávající turistické trasy?</a:t>
            </a:r>
          </a:p>
          <a:p>
            <a:pPr algn="just"/>
            <a:endParaRPr lang="cs-CZ" sz="1100" b="1" dirty="0">
              <a:solidFill>
                <a:schemeClr val="bg1"/>
              </a:solidFill>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cs-CZ" sz="1100" dirty="0">
                <a:solidFill>
                  <a:schemeClr val="bg1"/>
                </a:solidFill>
                <a:ea typeface="Calibri" panose="020F0502020204030204" pitchFamily="34" charset="0"/>
                <a:cs typeface="Times New Roman" panose="02020603050405020304" pitchFamily="18" charset="0"/>
              </a:rPr>
              <a:t>Odpověď: V rámci SC 4.4 budou podpořeny komplexní projekty zaměřené na minimálně dvě oblasti (odpočívadla, parkoviště, sociální zařízení, naučné stezky….). Projekt doporučuje směřovat do SC 5.1 Komunitně vedeného místního rozvoje a kontaktovat příslušnou MAS, zda bude tuto oblast podporovat.  </a:t>
            </a:r>
          </a:p>
          <a:p>
            <a:endParaRPr lang="cs-CZ" sz="135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ovéPole 3">
            <a:extLst>
              <a:ext uri="{FF2B5EF4-FFF2-40B4-BE49-F238E27FC236}">
                <a16:creationId xmlns:a16="http://schemas.microsoft.com/office/drawing/2014/main" id="{BB57A942-D60B-44B3-8098-D027137CD8D0}"/>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Nejčastější dotazy z KS</a:t>
            </a:r>
            <a:endParaRPr lang="cs-CZ" sz="2000"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4210351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523220"/>
          </a:xfrm>
          <a:prstGeom prst="rect">
            <a:avLst/>
          </a:prstGeom>
          <a:noFill/>
        </p:spPr>
        <p:txBody>
          <a:bodyPr wrap="square" rtlCol="0">
            <a:spAutoFit/>
          </a:bodyPr>
          <a:lstStyle/>
          <a:p>
            <a:pPr algn="ctr" defTabSz="914400">
              <a:buClr>
                <a:srgbClr val="000000"/>
              </a:buClr>
              <a:buFont typeface="Arial"/>
              <a:buNone/>
            </a:pPr>
            <a:r>
              <a:rPr lang="cs-CZ" sz="2800" b="1" i="0" dirty="0">
                <a:solidFill>
                  <a:schemeClr val="bg1"/>
                </a:solidFill>
                <a:effectLst/>
                <a:latin typeface="Arial" panose="020B0604020202020204" pitchFamily="34" charset="0"/>
              </a:rPr>
              <a:t>Územní odbor IROP pro Královéhradecký kraj</a:t>
            </a:r>
            <a:endParaRPr lang="cs-CZ" sz="2800" b="1" kern="0" dirty="0">
              <a:solidFill>
                <a:schemeClr val="bg1"/>
              </a:solidFill>
              <a:cs typeface="Arial" panose="020B0604020202020204" pitchFamily="34" charset="0"/>
              <a:sym typeface="Arial"/>
            </a:endParaRPr>
          </a:p>
        </p:txBody>
      </p:sp>
      <p:sp>
        <p:nvSpPr>
          <p:cNvPr id="4" name="Obdélník 3">
            <a:extLst>
              <a:ext uri="{FF2B5EF4-FFF2-40B4-BE49-F238E27FC236}">
                <a16:creationId xmlns:a16="http://schemas.microsoft.com/office/drawing/2014/main" id="{3A016309-EC14-4B14-9897-D366ABCA3D58}"/>
              </a:ext>
            </a:extLst>
          </p:cNvPr>
          <p:cNvSpPr/>
          <p:nvPr/>
        </p:nvSpPr>
        <p:spPr>
          <a:xfrm>
            <a:off x="854908" y="1196664"/>
            <a:ext cx="7610590" cy="479690"/>
          </a:xfrm>
          <a:prstGeom prst="rect">
            <a:avLst/>
          </a:prstGeom>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spcBef>
                <a:spcPct val="20000"/>
              </a:spcBef>
              <a:spcAft>
                <a:spcPts val="200"/>
              </a:spcAft>
            </a:pPr>
            <a:r>
              <a:rPr lang="cs-CZ" sz="2000" b="1" dirty="0">
                <a:solidFill>
                  <a:schemeClr val="bg1"/>
                </a:solidFill>
              </a:rPr>
              <a:t>Specializace</a:t>
            </a:r>
            <a:r>
              <a:rPr lang="cs-CZ" sz="2000" b="1" dirty="0"/>
              <a:t> – „Kultura“ </a:t>
            </a:r>
            <a:endParaRPr lang="cs-CZ" sz="2000" b="1" dirty="0">
              <a:solidFill>
                <a:schemeClr val="bg1"/>
              </a:solidFill>
            </a:endParaRPr>
          </a:p>
        </p:txBody>
      </p:sp>
      <p:pic>
        <p:nvPicPr>
          <p:cNvPr id="8" name="Obrázek 7">
            <a:extLst>
              <a:ext uri="{FF2B5EF4-FFF2-40B4-BE49-F238E27FC236}">
                <a16:creationId xmlns:a16="http://schemas.microsoft.com/office/drawing/2014/main" id="{2D8B6596-5296-45CC-8779-49737EBEA0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9626" y="1801464"/>
            <a:ext cx="2850390" cy="19011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Obrázek 9">
            <a:extLst>
              <a:ext uri="{FF2B5EF4-FFF2-40B4-BE49-F238E27FC236}">
                <a16:creationId xmlns:a16="http://schemas.microsoft.com/office/drawing/2014/main" id="{FD1C0CFB-9CA1-4A83-B8D5-3AA2C47965F5}"/>
              </a:ext>
            </a:extLst>
          </p:cNvPr>
          <p:cNvPicPr>
            <a:picLocks noChangeAspect="1"/>
          </p:cNvPicPr>
          <p:nvPr/>
        </p:nvPicPr>
        <p:blipFill rotWithShape="1">
          <a:blip r:embed="rId3">
            <a:extLst>
              <a:ext uri="{28A0092B-C50C-407E-A947-70E740481C1C}">
                <a14:useLocalDpi xmlns:a14="http://schemas.microsoft.com/office/drawing/2010/main" val="0"/>
              </a:ext>
            </a:extLst>
          </a:blip>
          <a:srcRect l="13848" t="10201" b="5146"/>
          <a:stretch/>
        </p:blipFill>
        <p:spPr>
          <a:xfrm>
            <a:off x="329668" y="3827762"/>
            <a:ext cx="4816471" cy="23731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2" descr="https://www.irop.mmr.cz/getmedia/9dd51ebf-c7ad-408c-b4ab-e12cd70d11a2/CHRAM_CHMELE_A_PIVA_01-(2).jpg.aspx?ext=.jpg">
            <a:extLst>
              <a:ext uri="{FF2B5EF4-FFF2-40B4-BE49-F238E27FC236}">
                <a16:creationId xmlns:a16="http://schemas.microsoft.com/office/drawing/2014/main" id="{081F1EE7-47CF-49EA-BED8-A37F94CE20A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54"/>
          <a:stretch/>
        </p:blipFill>
        <p:spPr bwMode="auto">
          <a:xfrm>
            <a:off x="5951740" y="1824387"/>
            <a:ext cx="2689564" cy="19354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3" name="Obrázek 12">
            <a:extLst>
              <a:ext uri="{FF2B5EF4-FFF2-40B4-BE49-F238E27FC236}">
                <a16:creationId xmlns:a16="http://schemas.microsoft.com/office/drawing/2014/main" id="{103BCA1D-CEE0-4009-8014-AB461351F5BA}"/>
              </a:ext>
            </a:extLst>
          </p:cNvPr>
          <p:cNvPicPr>
            <a:picLocks noChangeAspect="1"/>
          </p:cNvPicPr>
          <p:nvPr/>
        </p:nvPicPr>
        <p:blipFill>
          <a:blip r:embed="rId5"/>
          <a:stretch>
            <a:fillRect/>
          </a:stretch>
        </p:blipFill>
        <p:spPr>
          <a:xfrm>
            <a:off x="296014" y="1889930"/>
            <a:ext cx="2441889" cy="16082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Obrázek 13" descr="Dřevěnka Úpice">
            <a:extLst>
              <a:ext uri="{FF2B5EF4-FFF2-40B4-BE49-F238E27FC236}">
                <a16:creationId xmlns:a16="http://schemas.microsoft.com/office/drawing/2014/main" id="{F5E22628-B11F-4F51-8213-5A6AB444E535}"/>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327653" y="3969418"/>
            <a:ext cx="3313651" cy="20898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4045440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AB16E1DE-64B9-4622-A869-EB3B62920BE4}"/>
              </a:ext>
            </a:extLst>
          </p:cNvPr>
          <p:cNvPicPr>
            <a:picLocks noChangeAspect="1"/>
          </p:cNvPicPr>
          <p:nvPr/>
        </p:nvPicPr>
        <p:blipFill>
          <a:blip r:embed="rId2"/>
          <a:srcRect l="5537" r="5537"/>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65A6A405-8627-42E0-90B6-364E7C04831E}"/>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Příklad: Nová expozice v muzeu</a:t>
            </a:r>
            <a:endParaRPr kumimoji="0" lang="cs-CZ" sz="3200" b="1" i="0" u="none" strike="noStrike" kern="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71253550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tráva, obloha, exteriér, pobřeží&#10;&#10;Popis byl vytvořen automaticky">
            <a:extLst>
              <a:ext uri="{FF2B5EF4-FFF2-40B4-BE49-F238E27FC236}">
                <a16:creationId xmlns:a16="http://schemas.microsoft.com/office/drawing/2014/main" id="{7A46C871-51B7-421A-8861-ED26B8B660CF}"/>
              </a:ext>
            </a:extLst>
          </p:cNvPr>
          <p:cNvPicPr>
            <a:picLocks noChangeAspect="1"/>
          </p:cNvPicPr>
          <p:nvPr/>
        </p:nvPicPr>
        <p:blipFill>
          <a:blip r:embed="rId2"/>
          <a:stretch>
            <a:fillRect/>
          </a:stretch>
        </p:blipFill>
        <p:spPr>
          <a:xfrm>
            <a:off x="2974848" y="2531364"/>
            <a:ext cx="3194304" cy="1795272"/>
          </a:xfrm>
          <a:prstGeom prst="rect">
            <a:avLst/>
          </a:prstGeom>
        </p:spPr>
      </p:pic>
      <p:pic>
        <p:nvPicPr>
          <p:cNvPr id="5" name="Obrázek 4">
            <a:extLst>
              <a:ext uri="{FF2B5EF4-FFF2-40B4-BE49-F238E27FC236}">
                <a16:creationId xmlns:a16="http://schemas.microsoft.com/office/drawing/2014/main" id="{14651670-5793-4EA7-A539-18AF8A773BDA}"/>
              </a:ext>
            </a:extLst>
          </p:cNvPr>
          <p:cNvPicPr>
            <a:picLocks noChangeAspect="1"/>
          </p:cNvPicPr>
          <p:nvPr/>
        </p:nvPicPr>
        <p:blipFill>
          <a:blip r:embed="rId3"/>
          <a:stretch>
            <a:fillRect/>
          </a:stretch>
        </p:blipFill>
        <p:spPr>
          <a:xfrm>
            <a:off x="0" y="0"/>
            <a:ext cx="9144000" cy="6857999"/>
          </a:xfrm>
          <a:prstGeom prst="rect">
            <a:avLst/>
          </a:prstGeom>
        </p:spPr>
      </p:pic>
      <p:sp>
        <p:nvSpPr>
          <p:cNvPr id="7" name="Nadpis 1">
            <a:extLst>
              <a:ext uri="{FF2B5EF4-FFF2-40B4-BE49-F238E27FC236}">
                <a16:creationId xmlns:a16="http://schemas.microsoft.com/office/drawing/2014/main" id="{284B8955-7BC8-4091-9C02-CA114C996211}"/>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5.1 </a:t>
            </a:r>
            <a:br>
              <a:rPr lang="cs-CZ" sz="2400" dirty="0">
                <a:solidFill>
                  <a:schemeClr val="bg1"/>
                </a:solidFill>
              </a:rPr>
            </a:br>
            <a:r>
              <a:rPr kumimoji="0" lang="cs-CZ"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Komunitně</a:t>
            </a: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 </a:t>
            </a:r>
            <a:r>
              <a:rPr kumimoji="0" lang="cs-CZ"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vedený</a:t>
            </a: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 </a:t>
            </a:r>
            <a:r>
              <a:rPr kumimoji="0" lang="cs-CZ"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místní</a:t>
            </a: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 </a:t>
            </a:r>
            <a:r>
              <a:rPr kumimoji="0" lang="cs-CZ"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rozvoj</a:t>
            </a:r>
            <a:endParaRPr lang="en-US" sz="2400" dirty="0">
              <a:solidFill>
                <a:schemeClr val="bg1"/>
              </a:solidFill>
            </a:endParaRPr>
          </a:p>
        </p:txBody>
      </p:sp>
    </p:spTree>
    <p:extLst>
      <p:ext uri="{BB962C8B-B14F-4D97-AF65-F5344CB8AC3E}">
        <p14:creationId xmlns:p14="http://schemas.microsoft.com/office/powerpoint/2010/main" val="268960374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5.1</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Komunitně vedený místní rozvoj</a:t>
            </a:r>
            <a:br>
              <a:rPr kumimoji="0" lang="cs-CZ" sz="3600" b="1" i="0" u="none" strike="noStrike" kern="0" cap="none" spc="0" normalizeH="0" baseline="0" noProof="0" dirty="0">
                <a:ln>
                  <a:noFill/>
                </a:ln>
                <a:solidFill>
                  <a:srgbClr val="1D71B8"/>
                </a:solidFill>
                <a:effectLst/>
                <a:uLnTx/>
                <a:uFillTx/>
                <a:latin typeface="Arial"/>
                <a:cs typeface="Arial"/>
                <a:sym typeface="Arial"/>
              </a:rPr>
            </a:b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1665022"/>
            <a:ext cx="8012179" cy="4691541"/>
          </a:xfrm>
          <a:prstGeom prst="rect">
            <a:avLst/>
          </a:prstGeom>
          <a:noFill/>
        </p:spPr>
        <p:txBody>
          <a:bodyPr wrap="square">
            <a:spAutoFit/>
          </a:bodyPr>
          <a:lstStyle/>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Infrastruktura pro bezpečnou nemotorovou dopravu</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Infrastruktura pro cyklistickou dopravu </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Zelená infrastruktura ve veřejném prostranství měst a obcí</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Podpora jednotek sboru dobrovolných hasičů kategorie jednotek požární ochrany II, III, V                      </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Infrastruktura mateřských škol a zařízení péče o děti typu dětské skupiny</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Infrastruktura základních škol ve vazbě na odborné učebny a rekonstrukce učeben neúplných škol</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Infrastruktura pro sociální služby</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Revitalizace kulturních památek</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Revitalizace a vybavení městských a obecních muzeí</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Rekonstrukce a vybavení obecních profesionálních knihoven</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Veřejná infrastruktura udržitelného cestovního ruchu</a:t>
            </a:r>
          </a:p>
        </p:txBody>
      </p:sp>
      <p:pic>
        <p:nvPicPr>
          <p:cNvPr id="10" name="Grafický objekt 9" descr="Projížďka na kole">
            <a:extLst>
              <a:ext uri="{FF2B5EF4-FFF2-40B4-BE49-F238E27FC236}">
                <a16:creationId xmlns:a16="http://schemas.microsoft.com/office/drawing/2014/main" id="{6358F75A-C80F-478E-A750-1493A2F5AB5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7493" y="2054582"/>
            <a:ext cx="326515" cy="326515"/>
          </a:xfrm>
          <a:prstGeom prst="rect">
            <a:avLst/>
          </a:prstGeom>
        </p:spPr>
      </p:pic>
      <p:pic>
        <p:nvPicPr>
          <p:cNvPr id="12" name="Grafický objekt 11" descr="Les">
            <a:extLst>
              <a:ext uri="{FF2B5EF4-FFF2-40B4-BE49-F238E27FC236}">
                <a16:creationId xmlns:a16="http://schemas.microsoft.com/office/drawing/2014/main" id="{CB113123-A2AE-4FFA-B7E9-CEAA6BB5B8E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7493" y="2449232"/>
            <a:ext cx="326516" cy="326516"/>
          </a:xfrm>
          <a:prstGeom prst="rect">
            <a:avLst/>
          </a:prstGeom>
        </p:spPr>
      </p:pic>
      <p:pic>
        <p:nvPicPr>
          <p:cNvPr id="13" name="Grafický objekt 12" descr="Hasič">
            <a:extLst>
              <a:ext uri="{FF2B5EF4-FFF2-40B4-BE49-F238E27FC236}">
                <a16:creationId xmlns:a16="http://schemas.microsoft.com/office/drawing/2014/main" id="{77DB7641-2A0B-4519-AD1A-98C79BCB9AD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9388" y="2886759"/>
            <a:ext cx="326516" cy="326516"/>
          </a:xfrm>
          <a:prstGeom prst="rect">
            <a:avLst/>
          </a:prstGeom>
        </p:spPr>
      </p:pic>
      <p:pic>
        <p:nvPicPr>
          <p:cNvPr id="14" name="Grafický objekt 13" descr="Děti">
            <a:extLst>
              <a:ext uri="{FF2B5EF4-FFF2-40B4-BE49-F238E27FC236}">
                <a16:creationId xmlns:a16="http://schemas.microsoft.com/office/drawing/2014/main" id="{62C35FB0-B2D5-4624-98F8-22ADEF8A932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4532" y="3471903"/>
            <a:ext cx="345646" cy="345646"/>
          </a:xfrm>
          <a:prstGeom prst="rect">
            <a:avLst/>
          </a:prstGeom>
        </p:spPr>
      </p:pic>
      <p:pic>
        <p:nvPicPr>
          <p:cNvPr id="15" name="Grafický objekt 14" descr="Třída">
            <a:extLst>
              <a:ext uri="{FF2B5EF4-FFF2-40B4-BE49-F238E27FC236}">
                <a16:creationId xmlns:a16="http://schemas.microsoft.com/office/drawing/2014/main" id="{C8DEE990-297D-4C49-B3F7-8E12FDB4484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1024" y="3909430"/>
            <a:ext cx="326515" cy="326515"/>
          </a:xfrm>
          <a:prstGeom prst="rect">
            <a:avLst/>
          </a:prstGeom>
        </p:spPr>
      </p:pic>
      <p:pic>
        <p:nvPicPr>
          <p:cNvPr id="16" name="Grafický objekt 15" descr="Osoba na vozíku">
            <a:extLst>
              <a:ext uri="{FF2B5EF4-FFF2-40B4-BE49-F238E27FC236}">
                <a16:creationId xmlns:a16="http://schemas.microsoft.com/office/drawing/2014/main" id="{4EB97199-C8D7-4200-A12C-C47486A5259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36306" y="4492049"/>
            <a:ext cx="292869" cy="292869"/>
          </a:xfrm>
          <a:prstGeom prst="rect">
            <a:avLst/>
          </a:prstGeom>
        </p:spPr>
      </p:pic>
      <p:pic>
        <p:nvPicPr>
          <p:cNvPr id="17" name="Grafický objekt 16" descr="Scéna na hradě">
            <a:extLst>
              <a:ext uri="{FF2B5EF4-FFF2-40B4-BE49-F238E27FC236}">
                <a16:creationId xmlns:a16="http://schemas.microsoft.com/office/drawing/2014/main" id="{45823759-12E8-4979-9B08-C5543A5117A7}"/>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16440" y="4875013"/>
            <a:ext cx="280827" cy="280827"/>
          </a:xfrm>
          <a:prstGeom prst="rect">
            <a:avLst/>
          </a:prstGeom>
        </p:spPr>
      </p:pic>
      <p:pic>
        <p:nvPicPr>
          <p:cNvPr id="18" name="Grafický objekt 17" descr="Banka">
            <a:extLst>
              <a:ext uri="{FF2B5EF4-FFF2-40B4-BE49-F238E27FC236}">
                <a16:creationId xmlns:a16="http://schemas.microsoft.com/office/drawing/2014/main" id="{AED0F133-5366-4F01-A8F8-C03F2DB64757}"/>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41731" y="5277552"/>
            <a:ext cx="292868" cy="292868"/>
          </a:xfrm>
          <a:prstGeom prst="rect">
            <a:avLst/>
          </a:prstGeom>
        </p:spPr>
      </p:pic>
      <p:pic>
        <p:nvPicPr>
          <p:cNvPr id="19" name="Grafický objekt 18" descr="Knihy">
            <a:extLst>
              <a:ext uri="{FF2B5EF4-FFF2-40B4-BE49-F238E27FC236}">
                <a16:creationId xmlns:a16="http://schemas.microsoft.com/office/drawing/2014/main" id="{B054A2BA-8D1A-40D0-8C8F-27C4F2C5A6E7}"/>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03716" y="5646131"/>
            <a:ext cx="262188" cy="262188"/>
          </a:xfrm>
          <a:prstGeom prst="rect">
            <a:avLst/>
          </a:prstGeom>
        </p:spPr>
      </p:pic>
      <p:pic>
        <p:nvPicPr>
          <p:cNvPr id="20" name="Grafický objekt 19" descr="Túra">
            <a:extLst>
              <a:ext uri="{FF2B5EF4-FFF2-40B4-BE49-F238E27FC236}">
                <a16:creationId xmlns:a16="http://schemas.microsoft.com/office/drawing/2014/main" id="{2068DC6D-CE40-4A14-B596-2811AB3042EC}"/>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76989" y="5954521"/>
            <a:ext cx="326955" cy="326955"/>
          </a:xfrm>
          <a:prstGeom prst="rect">
            <a:avLst/>
          </a:prstGeom>
        </p:spPr>
      </p:pic>
      <p:pic>
        <p:nvPicPr>
          <p:cNvPr id="22" name="Grafický objekt 21" descr="Rodina s chlapcem se souvislou výplní">
            <a:extLst>
              <a:ext uri="{FF2B5EF4-FFF2-40B4-BE49-F238E27FC236}">
                <a16:creationId xmlns:a16="http://schemas.microsoft.com/office/drawing/2014/main" id="{5DB94EAB-EE54-4D98-B7B1-043928105905}"/>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16440" y="1676351"/>
            <a:ext cx="326515" cy="326515"/>
          </a:xfrm>
          <a:prstGeom prst="rect">
            <a:avLst/>
          </a:prstGeom>
        </p:spPr>
      </p:pic>
    </p:spTree>
    <p:extLst>
      <p:ext uri="{BB962C8B-B14F-4D97-AF65-F5344CB8AC3E}">
        <p14:creationId xmlns:p14="http://schemas.microsoft.com/office/powerpoint/2010/main" val="151563231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692771"/>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5.1</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Komunitně vedený místní rozvoj</a:t>
            </a:r>
          </a:p>
          <a:p>
            <a:pPr algn="ctr" defTabSz="914400">
              <a:buClr>
                <a:srgbClr val="000000"/>
              </a:buClr>
              <a:buFont typeface="Arial"/>
              <a:buNone/>
            </a:pPr>
            <a:r>
              <a:rPr lang="cs-CZ" sz="2000" kern="0" dirty="0">
                <a:solidFill>
                  <a:schemeClr val="bg1"/>
                </a:solidFill>
                <a:latin typeface="Arial"/>
                <a:cs typeface="Arial"/>
                <a:sym typeface="Arial"/>
              </a:rPr>
              <a:t>Klíčové parametry</a:t>
            </a:r>
            <a:br>
              <a:rPr kumimoji="0" lang="cs-CZ" sz="3600" b="1" i="0" u="none" strike="noStrike" kern="0" cap="none" spc="0" normalizeH="0" baseline="0" noProof="0" dirty="0">
                <a:ln>
                  <a:noFill/>
                </a:ln>
                <a:solidFill>
                  <a:srgbClr val="1D71B8"/>
                </a:solidFill>
                <a:effectLst/>
                <a:uLnTx/>
                <a:uFillTx/>
                <a:latin typeface="Arial"/>
                <a:cs typeface="Arial"/>
                <a:sym typeface="Arial"/>
              </a:rPr>
            </a:b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47539" y="2065719"/>
            <a:ext cx="8012179" cy="2242152"/>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Nově podpora podle kategorie regionů </a:t>
            </a:r>
            <a:r>
              <a:rPr kumimoji="0" lang="cs-CZ" sz="1600" b="1" i="0" u="none" strike="noStrike" kern="0" cap="none" spc="0" normalizeH="0" baseline="0" noProof="0" dirty="0">
                <a:ln>
                  <a:noFill/>
                </a:ln>
                <a:solidFill>
                  <a:schemeClr val="bg1"/>
                </a:solidFill>
                <a:effectLst/>
                <a:uLnTx/>
                <a:uFillTx/>
                <a:latin typeface="Arial"/>
                <a:cs typeface="Arial"/>
                <a:sym typeface="Arial"/>
              </a:rPr>
              <a:t>95 % nebo 80 % z EU </a:t>
            </a:r>
            <a:endParaRPr kumimoji="0" lang="cs-CZ" sz="1600" b="0" i="0" u="none" strike="noStrike" kern="0" cap="none" spc="0" normalizeH="0" baseline="0" noProof="0" dirty="0">
              <a:ln>
                <a:noFill/>
              </a:ln>
              <a:solidFill>
                <a:schemeClr val="bg1"/>
              </a:solidFill>
              <a:effectLst/>
              <a:uLnTx/>
              <a:uFillTx/>
              <a:latin typeface="Arial"/>
              <a:cs typeface="Arial"/>
              <a:sym typeface="Arial"/>
            </a:endParaRP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 je realizován na území MAS se schválenou strategií CLLD -  jedná se o venkovské oblasti tvořené územími obcí s méně než 25 000 obyvateli</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 musí být v souladu s priority strategie CLLD</a:t>
            </a:r>
            <a:endParaRPr kumimoji="0" lang="cs-CZ" sz="1800" b="0" i="0" u="none" strike="noStrike" kern="0" cap="none" spc="0" normalizeH="0" baseline="0" noProof="0" dirty="0">
              <a:ln>
                <a:noFill/>
              </a:ln>
              <a:solidFill>
                <a:schemeClr val="bg1"/>
              </a:solidFill>
              <a:effectLst/>
              <a:uLnTx/>
              <a:uFillTx/>
              <a:latin typeface="Arial"/>
              <a:cs typeface="Arial"/>
              <a:sym typeface="Arial"/>
            </a:endParaRPr>
          </a:p>
        </p:txBody>
      </p:sp>
    </p:spTree>
    <p:extLst>
      <p:ext uri="{BB962C8B-B14F-4D97-AF65-F5344CB8AC3E}">
        <p14:creationId xmlns:p14="http://schemas.microsoft.com/office/powerpoint/2010/main" val="328988287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0AD4938-85EF-4674-9534-244D4693598E}"/>
              </a:ext>
            </a:extLst>
          </p:cNvPr>
          <p:cNvPicPr>
            <a:picLocks noChangeAspect="1"/>
          </p:cNvPicPr>
          <p:nvPr/>
        </p:nvPicPr>
        <p:blipFill>
          <a:blip r:embed="rId2"/>
          <a:srcRect l="12521" r="12521"/>
          <a:stretch/>
        </p:blipFill>
        <p:spPr>
          <a:xfrm>
            <a:off x="20" y="10"/>
            <a:ext cx="9143980" cy="6857990"/>
          </a:xfrm>
          <a:prstGeom prst="rect">
            <a:avLst/>
          </a:prstGeom>
        </p:spPr>
      </p:pic>
      <p:sp>
        <p:nvSpPr>
          <p:cNvPr id="4" name="Nadpis 1">
            <a:extLst>
              <a:ext uri="{FF2B5EF4-FFF2-40B4-BE49-F238E27FC236}">
                <a16:creationId xmlns:a16="http://schemas.microsoft.com/office/drawing/2014/main" id="{4A106F05-57BE-4C75-BBDB-A85CD280DA0A}"/>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6.1 </a:t>
            </a:r>
            <a:br>
              <a:rPr lang="cs-CZ" sz="2400" dirty="0">
                <a:solidFill>
                  <a:schemeClr val="bg1"/>
                </a:solidFill>
              </a:rPr>
            </a:br>
            <a:r>
              <a:rPr kumimoji="0" lang="cs-CZ"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Čistá a aktivní mobilita</a:t>
            </a:r>
            <a:endParaRPr lang="en-US" sz="2400" dirty="0">
              <a:solidFill>
                <a:schemeClr val="bg1"/>
              </a:solidFill>
            </a:endParaRPr>
          </a:p>
        </p:txBody>
      </p:sp>
    </p:spTree>
    <p:extLst>
      <p:ext uri="{BB962C8B-B14F-4D97-AF65-F5344CB8AC3E}">
        <p14:creationId xmlns:p14="http://schemas.microsoft.com/office/powerpoint/2010/main" val="228490480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pt-BR" sz="3200" b="1" i="0" u="none" strike="noStrike" kern="0" cap="none" spc="0" normalizeH="0" baseline="0" noProof="0" dirty="0">
                <a:ln>
                  <a:noFill/>
                </a:ln>
                <a:solidFill>
                  <a:schemeClr val="bg1"/>
                </a:solidFill>
                <a:effectLst/>
                <a:uLnTx/>
                <a:uFillTx/>
                <a:latin typeface="Arial"/>
                <a:cs typeface="Arial"/>
                <a:sym typeface="Arial"/>
              </a:rPr>
              <a:t>Specifický cíl 6.1 </a:t>
            </a:r>
            <a:br>
              <a:rPr kumimoji="0" lang="pt-BR" sz="3200" b="1" i="0" u="none" strike="noStrike" kern="0" cap="none" spc="0" normalizeH="0" baseline="0" noProof="0" dirty="0">
                <a:ln>
                  <a:noFill/>
                </a:ln>
                <a:solidFill>
                  <a:schemeClr val="bg1"/>
                </a:solidFill>
                <a:effectLst/>
                <a:uLnTx/>
                <a:uFillTx/>
                <a:latin typeface="Arial"/>
                <a:cs typeface="Arial"/>
                <a:sym typeface="Arial"/>
              </a:rPr>
            </a:br>
            <a:r>
              <a:rPr kumimoji="0" lang="pt-BR" sz="3200" b="1" i="0" u="none" strike="noStrike" kern="0" cap="none" spc="0" normalizeH="0" baseline="0" noProof="0" dirty="0">
                <a:ln>
                  <a:noFill/>
                </a:ln>
                <a:solidFill>
                  <a:schemeClr val="bg1"/>
                </a:solidFill>
                <a:effectLst/>
                <a:uLnTx/>
                <a:uFillTx/>
                <a:latin typeface="Arial"/>
                <a:cs typeface="Arial"/>
                <a:sym typeface="Arial"/>
              </a:rPr>
              <a:t>Čistá a aktivní mobilita</a:t>
            </a:r>
            <a:br>
              <a:rPr kumimoji="0" lang="cs-CZ" sz="3600" b="1" i="0" u="none" strike="noStrike" kern="0" cap="none" spc="0" normalizeH="0" baseline="0" noProof="0" dirty="0">
                <a:ln>
                  <a:noFill/>
                </a:ln>
                <a:solidFill>
                  <a:srgbClr val="1D71B8"/>
                </a:solidFill>
                <a:effectLst/>
                <a:uLnTx/>
                <a:uFillTx/>
                <a:latin typeface="Arial"/>
                <a:cs typeface="Arial"/>
                <a:sym typeface="Arial"/>
              </a:rPr>
            </a:b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959847" y="2059357"/>
            <a:ext cx="8012179" cy="3863109"/>
          </a:xfrm>
          <a:prstGeom prst="rect">
            <a:avLst/>
          </a:prstGeom>
          <a:noFill/>
        </p:spPr>
        <p:txBody>
          <a:bodyPr wrap="square">
            <a:spAutoFit/>
          </a:bodyPr>
          <a:lstStyle/>
          <a:p>
            <a:pPr marL="0" lvl="0" indent="0">
              <a:lnSpc>
                <a:spcPct val="150000"/>
              </a:lnSpc>
              <a:buNone/>
            </a:pPr>
            <a:r>
              <a:rPr lang="cs-CZ" sz="1600" b="1" dirty="0">
                <a:solidFill>
                  <a:schemeClr val="bg1"/>
                </a:solidFill>
              </a:rPr>
              <a:t>Nízkoemisní a bezemisní vozidla pro veřejnou dopravu</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Vodíkové autobusy pro MHD</a:t>
            </a:r>
          </a:p>
          <a:p>
            <a:pPr marL="0" lvl="0" indent="0">
              <a:lnSpc>
                <a:spcPct val="150000"/>
              </a:lnSpc>
              <a:buNone/>
            </a:pPr>
            <a:r>
              <a:rPr lang="cs-CZ" sz="1600" b="1" dirty="0">
                <a:solidFill>
                  <a:schemeClr val="bg1"/>
                </a:solidFill>
              </a:rPr>
              <a:t>Plnící a dobíjecí stanice pro veřejnou dopravu </a:t>
            </a:r>
          </a:p>
          <a:p>
            <a:pPr marL="0" lvl="0" indent="0">
              <a:lnSpc>
                <a:spcPct val="150000"/>
              </a:lnSpc>
              <a:buNone/>
            </a:pPr>
            <a:r>
              <a:rPr lang="cs-CZ" sz="1600" b="1" dirty="0">
                <a:solidFill>
                  <a:schemeClr val="bg1"/>
                </a:solidFill>
              </a:rPr>
              <a:t>Telematika pro veřejnou dopravu</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Platební terminály pro platbu kartou v MHD</a:t>
            </a:r>
          </a:p>
          <a:p>
            <a:pPr marL="0" lvl="0" indent="0">
              <a:lnSpc>
                <a:spcPct val="150000"/>
              </a:lnSpc>
              <a:buNone/>
            </a:pPr>
            <a:r>
              <a:rPr lang="cs-CZ" sz="1600" b="1" dirty="0">
                <a:solidFill>
                  <a:schemeClr val="bg1"/>
                </a:solidFill>
              </a:rPr>
              <a:t>Multimodální osobní doprava ve městech a obcích (přestupní terminály)</a:t>
            </a:r>
          </a:p>
          <a:p>
            <a:pPr marL="0" lvl="0" indent="0">
              <a:lnSpc>
                <a:spcPct val="150000"/>
              </a:lnSpc>
              <a:buNone/>
            </a:pPr>
            <a:r>
              <a:rPr lang="cs-CZ" sz="1600" b="1" dirty="0">
                <a:solidFill>
                  <a:schemeClr val="bg1"/>
                </a:solidFill>
              </a:rPr>
              <a:t>Infrastruktura pro bezpečnou nemotorovou dopravu</a:t>
            </a:r>
            <a:endParaRPr lang="cs-CZ" sz="1400" dirty="0">
              <a:solidFill>
                <a:schemeClr val="bg1"/>
              </a:solidFill>
            </a:endParaRPr>
          </a:p>
          <a:p>
            <a:pPr marL="13335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Přestavba nehodové křižovatky s bezpečnými koridory</a:t>
            </a:r>
            <a:br>
              <a:rPr lang="cs-CZ" sz="1600" dirty="0">
                <a:solidFill>
                  <a:schemeClr val="bg1"/>
                </a:solidFill>
              </a:rPr>
            </a:br>
            <a:r>
              <a:rPr lang="cs-CZ" sz="1600" dirty="0">
                <a:solidFill>
                  <a:schemeClr val="bg1"/>
                </a:solidFill>
              </a:rPr>
              <a:t>	             pro pěší a cyklisty</a:t>
            </a:r>
          </a:p>
          <a:p>
            <a:pPr marL="0" indent="0">
              <a:lnSpc>
                <a:spcPct val="150000"/>
              </a:lnSpc>
              <a:buNone/>
            </a:pPr>
            <a:r>
              <a:rPr lang="cs-CZ" sz="1600" b="1" dirty="0">
                <a:solidFill>
                  <a:schemeClr val="bg1"/>
                </a:solidFill>
              </a:rPr>
              <a:t>Infrastruktura pro cyklistickou dopravu</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Cyklostezka mezi 2 městy; mobiliář u existující cyklostezky</a:t>
            </a:r>
          </a:p>
        </p:txBody>
      </p:sp>
      <p:pic>
        <p:nvPicPr>
          <p:cNvPr id="4" name="Grafický objekt 3" descr="Autobus">
            <a:extLst>
              <a:ext uri="{FF2B5EF4-FFF2-40B4-BE49-F238E27FC236}">
                <a16:creationId xmlns:a16="http://schemas.microsoft.com/office/drawing/2014/main" id="{79624AF7-6A52-4D59-826D-03D4DD5497D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0343" y="2059357"/>
            <a:ext cx="457200" cy="457200"/>
          </a:xfrm>
          <a:prstGeom prst="rect">
            <a:avLst/>
          </a:prstGeom>
        </p:spPr>
      </p:pic>
      <p:pic>
        <p:nvPicPr>
          <p:cNvPr id="6" name="Grafický objekt 5" descr="Elektrické auto">
            <a:extLst>
              <a:ext uri="{FF2B5EF4-FFF2-40B4-BE49-F238E27FC236}">
                <a16:creationId xmlns:a16="http://schemas.microsoft.com/office/drawing/2014/main" id="{CEB86A43-68CB-4DF3-B094-C6BB012096E0}"/>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81311" b="47618"/>
          <a:stretch/>
        </p:blipFill>
        <p:spPr>
          <a:xfrm rot="16200000">
            <a:off x="443469" y="2792120"/>
            <a:ext cx="378385" cy="478987"/>
          </a:xfrm>
          <a:prstGeom prst="rect">
            <a:avLst/>
          </a:prstGeom>
        </p:spPr>
      </p:pic>
      <p:pic>
        <p:nvPicPr>
          <p:cNvPr id="8" name="Grafický objekt 7" descr="Stream">
            <a:extLst>
              <a:ext uri="{FF2B5EF4-FFF2-40B4-BE49-F238E27FC236}">
                <a16:creationId xmlns:a16="http://schemas.microsoft.com/office/drawing/2014/main" id="{59623B3E-EEDC-42AC-8361-0A248F69347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0343" y="3207945"/>
            <a:ext cx="457200" cy="457200"/>
          </a:xfrm>
          <a:prstGeom prst="rect">
            <a:avLst/>
          </a:prstGeom>
        </p:spPr>
      </p:pic>
      <p:pic>
        <p:nvPicPr>
          <p:cNvPr id="9" name="Grafický objekt 8" descr="Obchod">
            <a:extLst>
              <a:ext uri="{FF2B5EF4-FFF2-40B4-BE49-F238E27FC236}">
                <a16:creationId xmlns:a16="http://schemas.microsoft.com/office/drawing/2014/main" id="{DCB0C68F-4CE5-4D06-928A-D6CCEA51B9C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40894" y="3912194"/>
            <a:ext cx="396098" cy="396098"/>
          </a:xfrm>
          <a:prstGeom prst="rect">
            <a:avLst/>
          </a:prstGeom>
        </p:spPr>
      </p:pic>
      <p:pic>
        <p:nvPicPr>
          <p:cNvPr id="10" name="Grafický objekt 9" descr="Projížďka na kole">
            <a:extLst>
              <a:ext uri="{FF2B5EF4-FFF2-40B4-BE49-F238E27FC236}">
                <a16:creationId xmlns:a16="http://schemas.microsoft.com/office/drawing/2014/main" id="{2AB59604-AB62-4651-9066-D24253C3E71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19812" y="5108479"/>
            <a:ext cx="438262" cy="438262"/>
          </a:xfrm>
          <a:prstGeom prst="rect">
            <a:avLst/>
          </a:prstGeom>
        </p:spPr>
      </p:pic>
      <p:pic>
        <p:nvPicPr>
          <p:cNvPr id="11" name="Grafický objekt 10" descr="Rodina s chlapcem se souvislou výplní">
            <a:extLst>
              <a:ext uri="{FF2B5EF4-FFF2-40B4-BE49-F238E27FC236}">
                <a16:creationId xmlns:a16="http://schemas.microsoft.com/office/drawing/2014/main" id="{B8816F71-EABD-4C9D-8C4D-CA2A893A20D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84987" y="4333525"/>
            <a:ext cx="374860" cy="374860"/>
          </a:xfrm>
          <a:prstGeom prst="rect">
            <a:avLst/>
          </a:prstGeom>
        </p:spPr>
      </p:pic>
    </p:spTree>
    <p:extLst>
      <p:ext uri="{BB962C8B-B14F-4D97-AF65-F5344CB8AC3E}">
        <p14:creationId xmlns:p14="http://schemas.microsoft.com/office/powerpoint/2010/main" val="78588464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6.1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Čistá a aktivní mobilita</a:t>
            </a:r>
            <a:br>
              <a:rPr kumimoji="0" lang="cs-CZ" sz="2200" b="1" i="0" u="none" strike="noStrike" kern="0" cap="none" spc="0" normalizeH="0" baseline="0" noProof="0" dirty="0">
                <a:ln>
                  <a:noFill/>
                </a:ln>
                <a:solidFill>
                  <a:schemeClr val="bg1"/>
                </a:solidFill>
                <a:effectLst/>
                <a:uLnTx/>
                <a:uFillTx/>
                <a:latin typeface="Arial"/>
                <a:cs typeface="Arial"/>
                <a:sym typeface="Arial"/>
              </a:rPr>
            </a:br>
            <a:r>
              <a:rPr kumimoji="0" lang="cs-CZ" sz="2400" b="0" i="0" u="none" strike="noStrike" kern="0" cap="none" spc="0" normalizeH="0" baseline="0" noProof="0" dirty="0">
                <a:ln>
                  <a:noFill/>
                </a:ln>
                <a:solidFill>
                  <a:schemeClr val="bg1"/>
                </a:solidFill>
                <a:effectLst/>
                <a:uLnTx/>
                <a:uFillTx/>
                <a:latin typeface="Arial"/>
                <a:cs typeface="Arial"/>
                <a:sym typeface="Arial"/>
              </a:rPr>
              <a:t>Klíčové parametry</a:t>
            </a:r>
            <a:br>
              <a:rPr kumimoji="0" lang="cs-CZ" sz="3600" b="1" i="0" u="none" strike="noStrike" kern="0" cap="none" spc="0" normalizeH="0" baseline="0" noProof="0" dirty="0">
                <a:ln>
                  <a:noFill/>
                </a:ln>
                <a:solidFill>
                  <a:srgbClr val="1D71B8"/>
                </a:solidFill>
                <a:effectLst/>
                <a:uLnTx/>
                <a:uFillTx/>
                <a:latin typeface="Arial"/>
                <a:cs typeface="Arial"/>
                <a:sym typeface="Arial"/>
              </a:rPr>
            </a:b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1891357"/>
            <a:ext cx="8012179" cy="4235327"/>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Projekt v obci nad 40 tisíc obyvatel = soulad s Plánem udržitelné městské mobility</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Projekt v obci do 40 tisíc obyvatel = </a:t>
            </a:r>
            <a:r>
              <a:rPr lang="cs-CZ" sz="1500" kern="0" dirty="0">
                <a:solidFill>
                  <a:schemeClr val="bg1"/>
                </a:solidFill>
                <a:latin typeface="Arial"/>
                <a:cs typeface="Arial"/>
              </a:rPr>
              <a:t>soulad s Plánem udržitelné městské mobility nebo 	Plánem dopravní obslužnosti města či kraje nebo jinou strategií příslušného 	dopravního módu schvalovanou samosprávou</a:t>
            </a:r>
            <a:endParaRPr kumimoji="0" lang="cs-CZ" sz="1500" b="0" i="0" u="none" strike="noStrike" kern="0" cap="none" spc="0" normalizeH="0" baseline="0" noProof="0" dirty="0">
              <a:ln>
                <a:noFill/>
              </a:ln>
              <a:solidFill>
                <a:schemeClr val="bg1"/>
              </a:solidFill>
              <a:effectLst/>
              <a:uLnTx/>
              <a:uFillTx/>
              <a:latin typeface="Arial"/>
              <a:cs typeface="Arial"/>
              <a:sym typeface="Arial"/>
            </a:endParaRPr>
          </a:p>
          <a:p>
            <a:pPr marL="457200" marR="0" lvl="0" indent="-323850" algn="l" defTabSz="914400" rtl="0" eaLnBrk="1" fontAlgn="auto" latinLnBrk="0" hangingPunct="1">
              <a:lnSpc>
                <a:spcPct val="150000"/>
              </a:lnSpc>
              <a:spcBef>
                <a:spcPts val="1200"/>
              </a:spcBef>
              <a:spcAft>
                <a:spcPts val="0"/>
              </a:spcAft>
              <a:buClr>
                <a:schemeClr val="bg1"/>
              </a:buClr>
              <a:buSzPts val="1500"/>
              <a:buFont typeface="Arial"/>
              <a:buChar char="•"/>
              <a:tabLst/>
              <a:defRPr/>
            </a:pPr>
            <a:r>
              <a:rPr lang="cs-CZ" sz="1500" kern="0" dirty="0">
                <a:solidFill>
                  <a:schemeClr val="bg1"/>
                </a:solidFill>
                <a:latin typeface="Arial"/>
                <a:cs typeface="Arial"/>
              </a:rPr>
              <a:t>Projekt musí být realizován v městské oblasti nebo musí zajišťovat obsluhu a 	dostupnost do jejího zázemí udržitelnými druhy dopravy</a:t>
            </a:r>
            <a:r>
              <a:rPr lang="cs-CZ" sz="1800" b="1" dirty="0">
                <a:effectLst/>
                <a:latin typeface="Arial" panose="020B0604020202020204" pitchFamily="34" charset="0"/>
                <a:ea typeface="Times New Roman" panose="02020603050405020304" pitchFamily="18" charset="0"/>
              </a:rPr>
              <a:t>.</a:t>
            </a:r>
          </a:p>
          <a:p>
            <a:pPr marL="457200" indent="-323850" defTabSz="914400">
              <a:lnSpc>
                <a:spcPct val="150000"/>
              </a:lnSpc>
              <a:spcBef>
                <a:spcPts val="1000"/>
              </a:spcBef>
              <a:buClr>
                <a:schemeClr val="bg1"/>
              </a:buClr>
              <a:buSzPts val="1500"/>
              <a:buFont typeface="Arial"/>
              <a:buChar char="•"/>
              <a:defRPr/>
            </a:pPr>
            <a:r>
              <a:rPr lang="cs-CZ" sz="1500" kern="0" dirty="0">
                <a:solidFill>
                  <a:schemeClr val="bg1"/>
                </a:solidFill>
                <a:latin typeface="Arial"/>
                <a:cs typeface="Arial"/>
                <a:sym typeface="Arial"/>
              </a:rPr>
              <a:t>Dokumentace k prověřování z hlediska klimatického posouzení; u stavebních projektů 	plán přípravy stavebního a demoličního odpadu </a:t>
            </a:r>
            <a:r>
              <a:rPr lang="cs-CZ" sz="1500" kern="0" dirty="0">
                <a:solidFill>
                  <a:schemeClr val="bg1"/>
                </a:solidFill>
                <a:cs typeface="Arial"/>
                <a:sym typeface="Arial"/>
              </a:rPr>
              <a:t>(70 %) k </a:t>
            </a:r>
            <a:r>
              <a:rPr lang="cs-CZ" sz="1500" kern="0" dirty="0">
                <a:solidFill>
                  <a:schemeClr val="bg1"/>
                </a:solidFill>
                <a:latin typeface="Arial"/>
                <a:cs typeface="Arial"/>
                <a:sym typeface="Arial"/>
              </a:rPr>
              <a:t>opětovnému použití </a:t>
            </a:r>
          </a:p>
          <a:p>
            <a:pPr marL="457200" indent="-323850" defTabSz="914400">
              <a:lnSpc>
                <a:spcPct val="150000"/>
              </a:lnSpc>
              <a:spcBef>
                <a:spcPts val="1000"/>
              </a:spcBef>
              <a:buClr>
                <a:schemeClr val="bg1"/>
              </a:buClr>
              <a:buSzPts val="1500"/>
              <a:buFont typeface="Arial"/>
              <a:buChar char="•"/>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Významné využití ITI napříč aktivitami; u </a:t>
            </a:r>
            <a:r>
              <a:rPr lang="cs-CZ" sz="1500" kern="0" dirty="0">
                <a:solidFill>
                  <a:schemeClr val="bg1"/>
                </a:solidFill>
                <a:latin typeface="Arial"/>
                <a:cs typeface="Arial"/>
                <a:sym typeface="Arial"/>
              </a:rPr>
              <a:t>CLLD - aktivity Infrastruktura pro bezpečnou 	nemotorovou dopravu a Infrastruktura pro cyklodopravu (mírnější podmínky)</a:t>
            </a:r>
          </a:p>
        </p:txBody>
      </p:sp>
    </p:spTree>
    <p:extLst>
      <p:ext uri="{BB962C8B-B14F-4D97-AF65-F5344CB8AC3E}">
        <p14:creationId xmlns:p14="http://schemas.microsoft.com/office/powerpoint/2010/main" val="114065066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6.1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Čistá a aktivní mobilita</a:t>
            </a:r>
            <a:br>
              <a:rPr kumimoji="0" lang="cs-CZ" sz="2200" b="1" i="0" u="none" strike="noStrike" kern="0" cap="none" spc="0" normalizeH="0" baseline="0" noProof="0" dirty="0">
                <a:ln>
                  <a:noFill/>
                </a:ln>
                <a:solidFill>
                  <a:schemeClr val="bg1"/>
                </a:solidFill>
                <a:effectLst/>
                <a:uLnTx/>
                <a:uFillTx/>
                <a:latin typeface="Arial"/>
                <a:cs typeface="Arial"/>
                <a:sym typeface="Arial"/>
              </a:rPr>
            </a:br>
            <a:r>
              <a:rPr lang="cs-CZ" sz="2400" kern="0" dirty="0">
                <a:solidFill>
                  <a:schemeClr val="bg1"/>
                </a:solidFill>
                <a:latin typeface="Arial"/>
                <a:cs typeface="Arial"/>
                <a:sym typeface="Arial"/>
              </a:rPr>
              <a:t>Aktuální stav přípravy SC</a:t>
            </a:r>
            <a:br>
              <a:rPr kumimoji="0" lang="cs-CZ" sz="3600" b="1" i="0" u="none" strike="noStrike" kern="0" cap="none" spc="0" normalizeH="0" baseline="0" noProof="0" dirty="0">
                <a:ln>
                  <a:noFill/>
                </a:ln>
                <a:solidFill>
                  <a:srgbClr val="1D71B8"/>
                </a:solidFill>
                <a:effectLst/>
                <a:uLnTx/>
                <a:uFillTx/>
                <a:latin typeface="Arial"/>
                <a:cs typeface="Arial"/>
                <a:sym typeface="Arial"/>
              </a:rPr>
            </a:b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1992025"/>
            <a:ext cx="8012179" cy="3894208"/>
          </a:xfrm>
          <a:prstGeom prst="rect">
            <a:avLst/>
          </a:prstGeom>
          <a:noFill/>
        </p:spPr>
        <p:txBody>
          <a:bodyPr wrap="square">
            <a:spAutoFit/>
          </a:bodyPr>
          <a:lstStyle/>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sng" strike="noStrike" kern="0" cap="none" spc="0" normalizeH="0" baseline="0" noProof="0" dirty="0">
                <a:ln>
                  <a:noFill/>
                </a:ln>
                <a:solidFill>
                  <a:schemeClr val="bg1"/>
                </a:solidFill>
                <a:effectLst/>
                <a:uLnTx/>
                <a:uFillTx/>
                <a:latin typeface="Arial"/>
                <a:cs typeface="Arial"/>
                <a:sym typeface="Arial"/>
              </a:rPr>
              <a:t>Bezpečnost:</a:t>
            </a:r>
            <a:r>
              <a:rPr kumimoji="0" lang="cs-CZ" sz="1500" b="0" i="0" strike="noStrike" kern="0" cap="none" spc="0" normalizeH="0" baseline="0" noProof="0" dirty="0">
                <a:ln>
                  <a:noFill/>
                </a:ln>
                <a:solidFill>
                  <a:schemeClr val="bg1"/>
                </a:solidFill>
                <a:effectLst/>
                <a:uLnTx/>
                <a:uFillTx/>
                <a:latin typeface="Arial"/>
                <a:cs typeface="Arial"/>
                <a:sym typeface="Arial"/>
              </a:rPr>
              <a:t> </a:t>
            </a:r>
            <a:r>
              <a:rPr kumimoji="0" lang="cs-CZ" sz="1500" b="0" i="0" u="none" strike="noStrike" kern="0" cap="none" spc="0" normalizeH="0" baseline="0" noProof="0" dirty="0">
                <a:ln>
                  <a:noFill/>
                </a:ln>
                <a:solidFill>
                  <a:schemeClr val="bg1"/>
                </a:solidFill>
                <a:effectLst/>
                <a:uLnTx/>
                <a:uFillTx/>
                <a:latin typeface="Arial"/>
                <a:cs typeface="Arial"/>
                <a:sym typeface="Arial"/>
              </a:rPr>
              <a:t>buď vazba na komunikaci s vysokou intenzitou dopravy </a:t>
            </a:r>
            <a:br>
              <a:rPr kumimoji="0" lang="cs-CZ" sz="1500" b="0" i="0" u="none" strike="noStrike" kern="0" cap="none" spc="0" normalizeH="0" baseline="0" noProof="0" dirty="0">
                <a:ln>
                  <a:noFill/>
                </a:ln>
                <a:solidFill>
                  <a:schemeClr val="bg1"/>
                </a:solidFill>
                <a:effectLst/>
                <a:uLnTx/>
                <a:uFillTx/>
                <a:latin typeface="Arial"/>
                <a:cs typeface="Arial"/>
                <a:sym typeface="Arial"/>
              </a:rPr>
            </a:br>
            <a:r>
              <a:rPr kumimoji="0" lang="cs-CZ" sz="1500" b="0" i="0" u="none" strike="noStrike" kern="0" cap="none" spc="0" normalizeH="0" baseline="0" noProof="0" dirty="0">
                <a:ln>
                  <a:noFill/>
                </a:ln>
                <a:solidFill>
                  <a:schemeClr val="bg1"/>
                </a:solidFill>
                <a:effectLst/>
                <a:uLnTx/>
                <a:uFillTx/>
                <a:latin typeface="Arial"/>
                <a:cs typeface="Arial"/>
                <a:sym typeface="Arial"/>
              </a:rPr>
              <a:t>	(1000 vozidel/den); nebo v nebezpečných lokalitách (na základě provedené 	bezpečnostní inspekce pozemních komunikací)</a:t>
            </a:r>
          </a:p>
          <a:p>
            <a:pPr marL="468000" marR="0" lvl="0" algn="l" defTabSz="914400" rtl="0" eaLnBrk="1" fontAlgn="auto" latinLnBrk="0" hangingPunct="1">
              <a:lnSpc>
                <a:spcPct val="150000"/>
              </a:lnSpc>
              <a:spcAft>
                <a:spcPts val="0"/>
              </a:spcAft>
              <a:buClr>
                <a:schemeClr val="bg1"/>
              </a:buClr>
              <a:buSzPts val="1500"/>
              <a:tabLst/>
              <a:defRPr/>
            </a:pPr>
            <a:r>
              <a:rPr kumimoji="0" lang="cs-CZ" sz="1100" b="0" i="0" u="none" strike="noStrike" kern="0" cap="none" spc="0" normalizeH="0" baseline="0" noProof="0" dirty="0">
                <a:ln>
                  <a:noFill/>
                </a:ln>
                <a:solidFill>
                  <a:schemeClr val="bg1"/>
                </a:solidFill>
                <a:effectLst/>
                <a:uLnTx/>
                <a:uFillTx/>
                <a:latin typeface="Arial"/>
                <a:cs typeface="Arial"/>
                <a:sym typeface="Arial"/>
                <a:hlinkClick r:id="rId2">
                  <a:extLst>
                    <a:ext uri="{A12FA001-AC4F-418D-AE19-62706E023703}">
                      <ahyp:hlinkClr xmlns:ahyp="http://schemas.microsoft.com/office/drawing/2018/hyperlinkcolor" val="tx"/>
                    </a:ext>
                  </a:extLst>
                </a:hlinkClick>
              </a:rPr>
              <a:t>https://www.audit-bezpecnosti.cz/media/file/bezpecnostni-inspekce-pozemnich-komunikaci-metodika-provadeni.pdf</a:t>
            </a:r>
            <a:endParaRPr kumimoji="0" lang="cs-CZ" sz="1500" b="0" i="0" u="none" strike="noStrike" kern="0" cap="none" spc="0" normalizeH="0" baseline="0" noProof="0" dirty="0">
              <a:ln>
                <a:noFill/>
              </a:ln>
              <a:solidFill>
                <a:schemeClr val="bg1"/>
              </a:solidFill>
              <a:effectLst/>
              <a:uLnTx/>
              <a:uFillTx/>
              <a:latin typeface="Arial"/>
              <a:cs typeface="Arial"/>
              <a:sym typeface="Arial"/>
            </a:endParaRP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sng" strike="noStrike" kern="0" cap="none" spc="0" normalizeH="0" baseline="0" noProof="0" dirty="0">
                <a:ln>
                  <a:noFill/>
                </a:ln>
                <a:solidFill>
                  <a:schemeClr val="bg1"/>
                </a:solidFill>
                <a:effectLst/>
                <a:uLnTx/>
                <a:uFillTx/>
                <a:latin typeface="Arial"/>
                <a:cs typeface="Arial"/>
                <a:sym typeface="Arial"/>
              </a:rPr>
              <a:t>Cyklo:</a:t>
            </a:r>
            <a:r>
              <a:rPr kumimoji="0" lang="cs-CZ" sz="1500" b="0" i="0" u="none" strike="noStrike" kern="0" cap="none" spc="0" normalizeH="0" baseline="0" noProof="0" dirty="0">
                <a:ln>
                  <a:noFill/>
                </a:ln>
                <a:solidFill>
                  <a:schemeClr val="bg1"/>
                </a:solidFill>
                <a:effectLst/>
                <a:uLnTx/>
                <a:uFillTx/>
                <a:latin typeface="Arial"/>
                <a:cs typeface="Arial"/>
                <a:sym typeface="Arial"/>
              </a:rPr>
              <a:t> buď svedení z komunikací s intenzitou 3000 vozidel/den, případně</a:t>
            </a:r>
            <a:r>
              <a:rPr lang="cs-CZ" sz="1500" kern="0" dirty="0">
                <a:solidFill>
                  <a:schemeClr val="bg1"/>
                </a:solidFill>
                <a:latin typeface="Arial"/>
                <a:cs typeface="Arial"/>
              </a:rPr>
              <a:t> obsluhující 	území s více než 500 (resp. 750 u napojující se cyklostezky) obsazenými prac. 	místy, nebo s minimálně 4000 (resp. 6000 u napojující se cyklostezky) obyvateli; 	nebo hlavní trasy cyklistické dopravy v ČR (vedené jako první nebo druhá 	kategorie podle příslušné krajské strategie rozvoje cyklistické dopravy); nebo 	realizace doprovodné infrastruktury u hotových cyklostezek s intenzitou 	přesahující 440 cyklistů/den</a:t>
            </a:r>
            <a:endParaRPr lang="cs-CZ" sz="1800" b="1" dirty="0">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15596899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6.1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Čistá a aktivní mobilita</a:t>
            </a:r>
            <a:br>
              <a:rPr kumimoji="0" lang="cs-CZ" sz="2200" b="1" i="0" u="none" strike="noStrike" kern="0" cap="none" spc="0" normalizeH="0" baseline="0" noProof="0" dirty="0">
                <a:ln>
                  <a:noFill/>
                </a:ln>
                <a:solidFill>
                  <a:schemeClr val="bg1"/>
                </a:solidFill>
                <a:effectLst/>
                <a:uLnTx/>
                <a:uFillTx/>
                <a:latin typeface="Arial"/>
                <a:cs typeface="Arial"/>
                <a:sym typeface="Arial"/>
              </a:rPr>
            </a:br>
            <a:r>
              <a:rPr lang="cs-CZ" sz="2400" kern="0" dirty="0">
                <a:solidFill>
                  <a:schemeClr val="bg1"/>
                </a:solidFill>
                <a:latin typeface="Arial"/>
                <a:cs typeface="Arial"/>
                <a:sym typeface="Arial"/>
              </a:rPr>
              <a:t>Aktuální stav přípravy SC</a:t>
            </a:r>
            <a:br>
              <a:rPr kumimoji="0" lang="cs-CZ" sz="3600" b="1" i="0" u="none" strike="noStrike" kern="0" cap="none" spc="0" normalizeH="0" baseline="0" noProof="0" dirty="0">
                <a:ln>
                  <a:noFill/>
                </a:ln>
                <a:solidFill>
                  <a:srgbClr val="1D71B8"/>
                </a:solidFill>
                <a:effectLst/>
                <a:uLnTx/>
                <a:uFillTx/>
                <a:latin typeface="Arial"/>
                <a:cs typeface="Arial"/>
                <a:sym typeface="Arial"/>
              </a:rPr>
            </a:b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02647" y="1882968"/>
            <a:ext cx="8012179" cy="4243021"/>
          </a:xfrm>
          <a:prstGeom prst="rect">
            <a:avLst/>
          </a:prstGeom>
          <a:noFill/>
        </p:spPr>
        <p:txBody>
          <a:bodyPr wrap="square">
            <a:spAutoFit/>
          </a:bodyPr>
          <a:lstStyle/>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500" u="sng" kern="0" dirty="0">
                <a:solidFill>
                  <a:schemeClr val="bg1"/>
                </a:solidFill>
                <a:latin typeface="Arial"/>
                <a:cs typeface="Arial"/>
                <a:sym typeface="Arial"/>
              </a:rPr>
              <a:t>Multimodální osobní doprava</a:t>
            </a:r>
            <a:r>
              <a:rPr lang="cs-CZ" sz="1500" kern="0" dirty="0">
                <a:solidFill>
                  <a:schemeClr val="bg1"/>
                </a:solidFill>
                <a:latin typeface="Arial"/>
                <a:cs typeface="Arial"/>
                <a:sym typeface="Arial"/>
              </a:rPr>
              <a:t>: terminály s více než 40 odjíždějícími spoji linek veřejné 	dopravy; </a:t>
            </a:r>
            <a:r>
              <a:rPr kumimoji="0" lang="cs-CZ" sz="1500" b="0" i="0" u="none" strike="noStrike" kern="0" cap="none" spc="0" normalizeH="0" baseline="0" noProof="0" dirty="0">
                <a:ln>
                  <a:noFill/>
                </a:ln>
                <a:solidFill>
                  <a:schemeClr val="bg1"/>
                </a:solidFill>
                <a:effectLst/>
                <a:uLnTx/>
                <a:uFillTx/>
                <a:latin typeface="Arial"/>
                <a:cs typeface="Arial"/>
                <a:sym typeface="Arial"/>
              </a:rPr>
              <a:t> parkoviště maximálně 200 metrů od zastávky/přestupního uzlu s více 	než 20 odjíždějícími spoji; preferenční opatření (vyhrazené jízdní pruhy, 	zkapacitnění zastávek) tam, kde jezdí minimálně 20 spojů v daném směru </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sng" strike="noStrike" kern="0" cap="none" spc="0" normalizeH="0" baseline="0" noProof="0" dirty="0">
                <a:ln>
                  <a:noFill/>
                </a:ln>
                <a:solidFill>
                  <a:schemeClr val="bg1"/>
                </a:solidFill>
                <a:effectLst/>
                <a:uLnTx/>
                <a:uFillTx/>
                <a:latin typeface="Arial"/>
                <a:cs typeface="Arial"/>
                <a:sym typeface="Arial"/>
              </a:rPr>
              <a:t>Vozidla</a:t>
            </a:r>
            <a:r>
              <a:rPr kumimoji="0" lang="cs-CZ" sz="1500" b="0" i="0" u="none" strike="noStrike" kern="0" cap="none" spc="0" normalizeH="0" baseline="0" noProof="0" dirty="0">
                <a:ln>
                  <a:noFill/>
                </a:ln>
                <a:solidFill>
                  <a:schemeClr val="bg1"/>
                </a:solidFill>
                <a:effectLst/>
                <a:uLnTx/>
                <a:uFillTx/>
                <a:latin typeface="Arial"/>
                <a:cs typeface="Arial"/>
                <a:sym typeface="Arial"/>
              </a:rPr>
              <a:t>: podpora obnovy či rozšíření/založení vozového parku; u autobusů CNG 	požadavek na využívání biometanu (minimálně 20 % celkového objemu paliva); 	roční proběh vozidel (30 resp. 40 tis. km); smlouva o veřejných službách </a:t>
            </a:r>
            <a:br>
              <a:rPr kumimoji="0" lang="cs-CZ" sz="1500" b="0" i="0" u="none" strike="noStrike" kern="0" cap="none" spc="0" normalizeH="0" baseline="0" noProof="0" dirty="0">
                <a:ln>
                  <a:noFill/>
                </a:ln>
                <a:solidFill>
                  <a:schemeClr val="bg1"/>
                </a:solidFill>
                <a:effectLst/>
                <a:uLnTx/>
                <a:uFillTx/>
                <a:latin typeface="Arial"/>
                <a:cs typeface="Arial"/>
                <a:sym typeface="Arial"/>
              </a:rPr>
            </a:br>
            <a:r>
              <a:rPr kumimoji="0" lang="cs-CZ" sz="1500" b="0" i="0" u="none" strike="noStrike" kern="0" cap="none" spc="0" normalizeH="0" baseline="0" noProof="0" dirty="0">
                <a:ln>
                  <a:noFill/>
                </a:ln>
                <a:solidFill>
                  <a:schemeClr val="bg1"/>
                </a:solidFill>
                <a:effectLst/>
                <a:uLnTx/>
                <a:uFillTx/>
                <a:latin typeface="Arial"/>
                <a:cs typeface="Arial"/>
                <a:sym typeface="Arial"/>
              </a:rPr>
              <a:t>	v přepravě cestujících</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500" u="sng" kern="0" dirty="0">
                <a:solidFill>
                  <a:schemeClr val="bg1"/>
                </a:solidFill>
                <a:latin typeface="Arial"/>
                <a:cs typeface="Arial"/>
              </a:rPr>
              <a:t>Telematika:</a:t>
            </a:r>
            <a:r>
              <a:rPr lang="cs-CZ" sz="1500" kern="0" dirty="0">
                <a:solidFill>
                  <a:schemeClr val="bg1"/>
                </a:solidFill>
                <a:latin typeface="Arial"/>
                <a:cs typeface="Arial"/>
              </a:rPr>
              <a:t> podpora inteligentních dopravních systémů ve vazbě na veřejnou 	hromadnou dopravu; požadavek na interoperabilitu</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500" u="sng" kern="0" dirty="0">
                <a:solidFill>
                  <a:schemeClr val="bg1"/>
                </a:solidFill>
                <a:latin typeface="Arial"/>
                <a:cs typeface="Arial"/>
              </a:rPr>
              <a:t>Plnicí a dobíjecí stanice</a:t>
            </a:r>
            <a:r>
              <a:rPr lang="cs-CZ" sz="1500" kern="0" dirty="0">
                <a:solidFill>
                  <a:schemeClr val="bg1"/>
                </a:solidFill>
                <a:latin typeface="Arial"/>
                <a:cs typeface="Arial"/>
              </a:rPr>
              <a:t>: řeší se podmínky veřejné podpory, prozatím pozastaveno</a:t>
            </a:r>
          </a:p>
        </p:txBody>
      </p:sp>
    </p:spTree>
    <p:extLst>
      <p:ext uri="{BB962C8B-B14F-4D97-AF65-F5344CB8AC3E}">
        <p14:creationId xmlns:p14="http://schemas.microsoft.com/office/powerpoint/2010/main" val="179322144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231106"/>
          </a:xfrm>
          <a:prstGeom prst="rect">
            <a:avLst/>
          </a:prstGeom>
          <a:noFill/>
        </p:spPr>
        <p:txBody>
          <a:bodyPr wrap="square" rtlCol="0">
            <a:spAutoFit/>
          </a:bodyPr>
          <a:lstStyle/>
          <a:p>
            <a:pPr algn="ctr" defTabSz="914400">
              <a:buClr>
                <a:srgbClr val="000000"/>
              </a:buClr>
              <a:buFont typeface="Arial"/>
              <a:buNone/>
            </a:pPr>
            <a:br>
              <a:rPr kumimoji="0" lang="cs-CZ" sz="2200" b="1" i="0" u="none" strike="noStrike" kern="0" cap="none" spc="0" normalizeH="0" baseline="0" noProof="0" dirty="0">
                <a:ln>
                  <a:noFill/>
                </a:ln>
                <a:solidFill>
                  <a:schemeClr val="bg1"/>
                </a:solidFill>
                <a:effectLst/>
                <a:uLnTx/>
                <a:uFillTx/>
                <a:latin typeface="Arial"/>
                <a:cs typeface="Arial"/>
                <a:sym typeface="Arial"/>
              </a:rPr>
            </a:br>
            <a:r>
              <a:rPr lang="cs-CZ" sz="3200" b="1" kern="0" dirty="0">
                <a:solidFill>
                  <a:schemeClr val="bg1"/>
                </a:solidFill>
                <a:latin typeface="Arial"/>
                <a:cs typeface="Arial"/>
                <a:sym typeface="Arial"/>
              </a:rPr>
              <a:t>Nejčastější dotazy z KS</a:t>
            </a:r>
            <a:br>
              <a:rPr kumimoji="0" lang="cs-CZ" sz="3600" b="1" i="0" u="none" strike="noStrike" kern="0" cap="none" spc="0" normalizeH="0" baseline="0" noProof="0" dirty="0">
                <a:ln>
                  <a:noFill/>
                </a:ln>
                <a:solidFill>
                  <a:srgbClr val="1D71B8"/>
                </a:solidFill>
                <a:effectLst/>
                <a:uLnTx/>
                <a:uFillTx/>
                <a:latin typeface="Arial"/>
                <a:cs typeface="Arial"/>
                <a:sym typeface="Arial"/>
              </a:rPr>
            </a:b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2126249"/>
            <a:ext cx="8012179" cy="3944478"/>
          </a:xfrm>
          <a:prstGeom prst="rect">
            <a:avLst/>
          </a:prstGeom>
          <a:noFill/>
        </p:spPr>
        <p:txBody>
          <a:bodyPr wrap="square">
            <a:spAutoFit/>
          </a:bodyPr>
          <a:lstStyle/>
          <a:p>
            <a:pPr marL="133350" marR="0" lvl="0" algn="l" defTabSz="914400" rtl="0" eaLnBrk="1" fontAlgn="auto" latinLnBrk="0" hangingPunct="1">
              <a:lnSpc>
                <a:spcPct val="120000"/>
              </a:lnSpc>
              <a:spcBef>
                <a:spcPts val="1000"/>
              </a:spcBef>
              <a:spcAft>
                <a:spcPts val="0"/>
              </a:spcAft>
              <a:buClr>
                <a:schemeClr val="bg1"/>
              </a:buClr>
              <a:buSzPts val="1500"/>
              <a:tabLst/>
              <a:defRPr/>
            </a:pPr>
            <a:r>
              <a:rPr lang="cs-CZ" sz="1400" b="1" kern="0" dirty="0">
                <a:solidFill>
                  <a:schemeClr val="bg1"/>
                </a:solidFill>
                <a:latin typeface="Arial"/>
                <a:cs typeface="Arial"/>
                <a:sym typeface="Arial"/>
              </a:rPr>
              <a:t>Chystáme nyní projektovou dokumentaci ke společnému povolené na akci cyklostezky, která je plánována podél řeky, z velké části na pozemcích Povodí Labe. Jde nám zejména o řešení majetkoprávních vztahů, pokud bychom chtěli projekt předložit do budoucího IROPu. </a:t>
            </a:r>
          </a:p>
          <a:p>
            <a:pPr marL="419100" marR="0" lvl="0" indent="-285750" algn="l" defTabSz="914400" rtl="0" eaLnBrk="1" fontAlgn="auto" latinLnBrk="0" hangingPunct="1">
              <a:lnSpc>
                <a:spcPct val="120000"/>
              </a:lnSpc>
              <a:spcBef>
                <a:spcPts val="1000"/>
              </a:spcBef>
              <a:spcAft>
                <a:spcPts val="0"/>
              </a:spcAft>
              <a:buClr>
                <a:schemeClr val="bg1"/>
              </a:buClr>
              <a:buSzPts val="1500"/>
              <a:buFont typeface="Arial" panose="020B0604020202020204" pitchFamily="34" charset="0"/>
              <a:buChar char="•"/>
              <a:tabLst/>
              <a:defRPr/>
            </a:pPr>
            <a:r>
              <a:rPr kumimoji="0" lang="cs-CZ" sz="1400" b="0" i="0" u="none" strike="noStrike" kern="0" cap="none" spc="0" normalizeH="0" baseline="0" noProof="0" dirty="0">
                <a:ln>
                  <a:noFill/>
                </a:ln>
                <a:solidFill>
                  <a:schemeClr val="bg1"/>
                </a:solidFill>
                <a:effectLst/>
                <a:uLnTx/>
                <a:uFillTx/>
                <a:latin typeface="Arial"/>
                <a:cs typeface="Arial"/>
                <a:sym typeface="Arial"/>
              </a:rPr>
              <a:t>Přístup k požadavkům na vlastnické vztahy u liniových dopravních staveb se nebude lišit od přístupu v končícím programu IROP. Mělo by být možné realizovat projekt i na pozemcích, které nejsou ve vlastnictví žadatele a neměl by být požadavek na dokládání konkrétně vymezených „jiných práv“ k daným pozemkům; neboli, pokud je projekt realizován na cizích pozemcích, je rizikem žadatele a posléze příjemce, jak si právní vztahy ošetří (zajištění vlastnických nebo jiných práv k pozemkům, dotčeným stavbou, v období před zahájením realizace i v období udržitelnosti by mělo být popsáno ve studii proveditelnosti; samozřejmostí je pak vyřešení souhlasů v rámci stavebního řízení, aby mohlo být vydáno stavební povolení, bude-li stavební řízení pro projekt relevantní). </a:t>
            </a:r>
          </a:p>
          <a:p>
            <a:pPr marL="133350" marR="0" lvl="0" algn="l" defTabSz="914400" rtl="0" eaLnBrk="1" fontAlgn="auto" latinLnBrk="0" hangingPunct="1">
              <a:lnSpc>
                <a:spcPct val="120000"/>
              </a:lnSpc>
              <a:spcBef>
                <a:spcPts val="1000"/>
              </a:spcBef>
              <a:spcAft>
                <a:spcPts val="0"/>
              </a:spcAft>
              <a:buClr>
                <a:schemeClr val="bg1"/>
              </a:buClr>
              <a:buSzPts val="1500"/>
              <a:tabLst/>
              <a:defRPr/>
            </a:pPr>
            <a:endParaRPr kumimoji="0" lang="cs-CZ" sz="1400" b="0" i="0" u="none" strike="noStrike" kern="0" cap="none" spc="0" normalizeH="0" baseline="0" noProof="0" dirty="0">
              <a:ln>
                <a:noFill/>
              </a:ln>
              <a:solidFill>
                <a:schemeClr val="bg1"/>
              </a:solidFill>
              <a:effectLst/>
              <a:uLnTx/>
              <a:uFillTx/>
              <a:latin typeface="Arial"/>
              <a:cs typeface="Arial"/>
              <a:sym typeface="Arial"/>
            </a:endParaRPr>
          </a:p>
        </p:txBody>
      </p:sp>
    </p:spTree>
    <p:extLst>
      <p:ext uri="{BB962C8B-B14F-4D97-AF65-F5344CB8AC3E}">
        <p14:creationId xmlns:p14="http://schemas.microsoft.com/office/powerpoint/2010/main" val="3661928408"/>
      </p:ext>
    </p:extLst>
  </p:cSld>
  <p:clrMapOvr>
    <a:masterClrMapping/>
  </p:clrMapOvr>
</p:sld>
</file>

<file path=ppt/theme/theme1.xml><?xml version="1.0" encoding="utf-8"?>
<a:theme xmlns:a="http://schemas.openxmlformats.org/drawingml/2006/main" name="CRR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RR PPT modra" id="{D7112295-DE83-5842-848C-194A14FDB72F}" vid="{3F9FFF0E-BF0B-D64C-A9D2-5EEC900BA2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499D6BE74E4BEF45997F71ACD4C5DBA5" ma:contentTypeVersion="8" ma:contentTypeDescription="Vytvoří nový dokument" ma:contentTypeScope="" ma:versionID="bb06bcfd02584e2d32150fe30c89f20d">
  <xsd:schema xmlns:xsd="http://www.w3.org/2001/XMLSchema" xmlns:xs="http://www.w3.org/2001/XMLSchema" xmlns:p="http://schemas.microsoft.com/office/2006/metadata/properties" xmlns:ns2="573699da-9848-4198-85e5-a5ed1162f14f" targetNamespace="http://schemas.microsoft.com/office/2006/metadata/properties" ma:root="true" ma:fieldsID="2b0a82e96294e166aa64e9d9be591cea" ns2:_="">
    <xsd:import namespace="573699da-9848-4198-85e5-a5ed1162f14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3699da-9848-4198-85e5-a5ed1162f1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74F869B-CE0F-4CA7-A02A-1D09F771C72A}">
  <ds:schemaRefs>
    <ds:schemaRef ds:uri="http://schemas.microsoft.com/sharepoint/v3/contenttype/forms"/>
  </ds:schemaRefs>
</ds:datastoreItem>
</file>

<file path=customXml/itemProps2.xml><?xml version="1.0" encoding="utf-8"?>
<ds:datastoreItem xmlns:ds="http://schemas.openxmlformats.org/officeDocument/2006/customXml" ds:itemID="{B627CCA7-C63B-4E56-9F06-A4452E1093FD}">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BDAAB589-C19A-4C35-A7B2-380103E405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3699da-9848-4198-85e5-a5ed1162f1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CRR template</Template>
  <TotalTime>2069</TotalTime>
  <Words>9873</Words>
  <Application>Microsoft Office PowerPoint</Application>
  <PresentationFormat>Předvádění na obrazovce (4:3)</PresentationFormat>
  <Paragraphs>1102</Paragraphs>
  <Slides>112</Slides>
  <Notes>1</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112</vt:i4>
      </vt:variant>
    </vt:vector>
  </HeadingPairs>
  <TitlesOfParts>
    <vt:vector size="121" baseType="lpstr">
      <vt:lpstr>Arial</vt:lpstr>
      <vt:lpstr>Calibri</vt:lpstr>
      <vt:lpstr>Cambria</vt:lpstr>
      <vt:lpstr>Courier New</vt:lpstr>
      <vt:lpstr>Segoe UI</vt:lpstr>
      <vt:lpstr>Symbol</vt:lpstr>
      <vt:lpstr>Times New Roman</vt:lpstr>
      <vt:lpstr>Wingdings</vt:lpstr>
      <vt:lpstr>CRR template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Název prezentace na více řádků, třeba i na tři anebo dokonce i na čtyři.</dc:title>
  <dc:subject/>
  <dc:creator>Microsoft Office User</dc:creator>
  <cp:keywords/>
  <dc:description/>
  <cp:lastModifiedBy>Řezníček Jakub</cp:lastModifiedBy>
  <cp:revision>341</cp:revision>
  <dcterms:created xsi:type="dcterms:W3CDTF">2021-01-13T14:58:16Z</dcterms:created>
  <dcterms:modified xsi:type="dcterms:W3CDTF">2022-05-03T13:22:12Z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0x010100499D6BE74E4BEF45997F71ACD4C5DBA5</vt:lpwstr>
  </property>
</Properties>
</file>