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3"/>
  </p:notesMasterIdLst>
  <p:handoutMasterIdLst>
    <p:handoutMasterId r:id="rId114"/>
  </p:handoutMasterIdLst>
  <p:sldIdLst>
    <p:sldId id="269" r:id="rId5"/>
    <p:sldId id="274" r:id="rId6"/>
    <p:sldId id="546" r:id="rId7"/>
    <p:sldId id="545" r:id="rId8"/>
    <p:sldId id="547" r:id="rId9"/>
    <p:sldId id="548" r:id="rId10"/>
    <p:sldId id="611" r:id="rId11"/>
    <p:sldId id="275" r:id="rId12"/>
    <p:sldId id="561" r:id="rId13"/>
    <p:sldId id="604" r:id="rId14"/>
    <p:sldId id="562" r:id="rId15"/>
    <p:sldId id="563" r:id="rId16"/>
    <p:sldId id="564" r:id="rId17"/>
    <p:sldId id="565" r:id="rId18"/>
    <p:sldId id="567" r:id="rId19"/>
    <p:sldId id="568" r:id="rId20"/>
    <p:sldId id="552" r:id="rId21"/>
    <p:sldId id="558" r:id="rId22"/>
    <p:sldId id="559" r:id="rId23"/>
    <p:sldId id="560" r:id="rId24"/>
    <p:sldId id="276" r:id="rId25"/>
    <p:sldId id="279" r:id="rId26"/>
    <p:sldId id="278" r:id="rId27"/>
    <p:sldId id="280" r:id="rId28"/>
    <p:sldId id="281" r:id="rId29"/>
    <p:sldId id="282" r:id="rId30"/>
    <p:sldId id="283" r:id="rId31"/>
    <p:sldId id="606" r:id="rId32"/>
    <p:sldId id="607" r:id="rId33"/>
    <p:sldId id="270" r:id="rId34"/>
    <p:sldId id="284" r:id="rId35"/>
    <p:sldId id="285" r:id="rId36"/>
    <p:sldId id="585" r:id="rId37"/>
    <p:sldId id="586" r:id="rId38"/>
    <p:sldId id="587" r:id="rId39"/>
    <p:sldId id="588" r:id="rId40"/>
    <p:sldId id="589" r:id="rId41"/>
    <p:sldId id="499" r:id="rId42"/>
    <p:sldId id="286" r:id="rId43"/>
    <p:sldId id="500" r:id="rId44"/>
    <p:sldId id="502" r:id="rId45"/>
    <p:sldId id="504" r:id="rId46"/>
    <p:sldId id="501" r:id="rId47"/>
    <p:sldId id="575" r:id="rId48"/>
    <p:sldId id="543" r:id="rId49"/>
    <p:sldId id="505" r:id="rId50"/>
    <p:sldId id="507" r:id="rId51"/>
    <p:sldId id="508" r:id="rId52"/>
    <p:sldId id="578" r:id="rId53"/>
    <p:sldId id="506" r:id="rId54"/>
    <p:sldId id="510" r:id="rId55"/>
    <p:sldId id="511" r:id="rId56"/>
    <p:sldId id="512" r:id="rId57"/>
    <p:sldId id="513" r:id="rId58"/>
    <p:sldId id="598" r:id="rId59"/>
    <p:sldId id="599" r:id="rId60"/>
    <p:sldId id="600" r:id="rId61"/>
    <p:sldId id="601" r:id="rId62"/>
    <p:sldId id="602" r:id="rId63"/>
    <p:sldId id="549" r:id="rId64"/>
    <p:sldId id="514" r:id="rId65"/>
    <p:sldId id="515" r:id="rId66"/>
    <p:sldId id="590" r:id="rId67"/>
    <p:sldId id="517" r:id="rId68"/>
    <p:sldId id="591" r:id="rId69"/>
    <p:sldId id="592" r:id="rId70"/>
    <p:sldId id="593" r:id="rId71"/>
    <p:sldId id="518" r:id="rId72"/>
    <p:sldId id="519" r:id="rId73"/>
    <p:sldId id="521" r:id="rId74"/>
    <p:sldId id="522" r:id="rId75"/>
    <p:sldId id="523" r:id="rId76"/>
    <p:sldId id="603" r:id="rId77"/>
    <p:sldId id="520" r:id="rId78"/>
    <p:sldId id="524" r:id="rId79"/>
    <p:sldId id="525" r:id="rId80"/>
    <p:sldId id="527" r:id="rId81"/>
    <p:sldId id="526" r:id="rId82"/>
    <p:sldId id="544" r:id="rId83"/>
    <p:sldId id="583" r:id="rId84"/>
    <p:sldId id="584" r:id="rId85"/>
    <p:sldId id="529" r:id="rId86"/>
    <p:sldId id="528" r:id="rId87"/>
    <p:sldId id="530" r:id="rId88"/>
    <p:sldId id="531" r:id="rId89"/>
    <p:sldId id="532" r:id="rId90"/>
    <p:sldId id="579" r:id="rId91"/>
    <p:sldId id="580" r:id="rId92"/>
    <p:sldId id="536" r:id="rId93"/>
    <p:sldId id="581" r:id="rId94"/>
    <p:sldId id="582" r:id="rId95"/>
    <p:sldId id="509" r:id="rId96"/>
    <p:sldId id="551" r:id="rId97"/>
    <p:sldId id="535" r:id="rId98"/>
    <p:sldId id="537" r:id="rId99"/>
    <p:sldId id="538" r:id="rId100"/>
    <p:sldId id="539" r:id="rId101"/>
    <p:sldId id="605" r:id="rId102"/>
    <p:sldId id="540" r:id="rId103"/>
    <p:sldId id="541" r:id="rId104"/>
    <p:sldId id="277" r:id="rId105"/>
    <p:sldId id="542" r:id="rId106"/>
    <p:sldId id="573" r:id="rId107"/>
    <p:sldId id="569" r:id="rId108"/>
    <p:sldId id="570" r:id="rId109"/>
    <p:sldId id="571" r:id="rId110"/>
    <p:sldId id="572" r:id="rId111"/>
    <p:sldId id="273"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14"/>
    <p:restoredTop sz="86433"/>
  </p:normalViewPr>
  <p:slideViewPr>
    <p:cSldViewPr snapToGrid="0" snapToObjects="1">
      <p:cViewPr varScale="1">
        <p:scale>
          <a:sx n="114" d="100"/>
          <a:sy n="114" d="100"/>
        </p:scale>
        <p:origin x="1098"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custT="1"/>
      <dgm:spPr/>
      <dgm:t>
        <a:bodyPr/>
        <a:lstStyle/>
        <a:p>
          <a:r>
            <a:rPr lang="cs-CZ" sz="2000" b="1" dirty="0">
              <a:solidFill>
                <a:schemeClr val="bg1"/>
              </a:solidFill>
            </a:rPr>
            <a:t>Ing. Viktor Kruml, ředitel odboru</a:t>
          </a:r>
        </a:p>
        <a:p>
          <a:r>
            <a:rPr lang="cs-CZ" sz="2000" dirty="0">
              <a:solidFill>
                <a:schemeClr val="bg1"/>
              </a:solidFill>
            </a:rPr>
            <a:t>E-mail: viktor.kruml</a:t>
          </a:r>
          <a:r>
            <a:rPr lang="cs-CZ" sz="2000" dirty="0">
              <a:solidFill>
                <a:schemeClr val="bg1"/>
              </a:solidFill>
              <a:latin typeface="Calibri" panose="020F0502020204030204" pitchFamily="34" charset="0"/>
              <a:cs typeface="Calibri" panose="020F0502020204030204" pitchFamily="34" charset="0"/>
            </a:rPr>
            <a:t>@</a:t>
          </a:r>
          <a:r>
            <a:rPr lang="cs-CZ" sz="2000" dirty="0">
              <a:solidFill>
                <a:schemeClr val="bg1"/>
              </a:solidFill>
            </a:rPr>
            <a:t>crr.cz</a:t>
          </a:r>
          <a:endParaRPr lang="cs-CZ" sz="2000" baseline="0" dirty="0">
            <a:solidFill>
              <a:schemeClr val="bg1"/>
            </a:solidFill>
          </a:endParaRPr>
        </a:p>
        <a:p>
          <a:r>
            <a:rPr lang="cs-CZ" sz="2000" dirty="0">
              <a:solidFill>
                <a:schemeClr val="bg1"/>
              </a:solidFill>
            </a:rPr>
            <a:t>Telefon: 415 870 920</a:t>
          </a:r>
        </a:p>
        <a:p>
          <a:r>
            <a:rPr lang="cs-CZ" sz="2000" dirty="0">
              <a:solidFill>
                <a:schemeClr val="bg1"/>
              </a:solidFill>
            </a:rPr>
            <a:t>Mobil: 735 15 463</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90000"/>
            </a:lnSpc>
            <a:spcAft>
              <a:spcPct val="35000"/>
            </a:spcAft>
          </a:pPr>
          <a:r>
            <a:rPr lang="cs-CZ" b="1" dirty="0"/>
            <a:t>Ing. Marie Mráčková</a:t>
          </a:r>
        </a:p>
        <a:p>
          <a:pPr>
            <a:lnSpc>
              <a:spcPct val="90000"/>
            </a:lnSpc>
            <a:spcAft>
              <a:spcPct val="35000"/>
            </a:spcAft>
          </a:pPr>
          <a:r>
            <a:rPr lang="cs-CZ" dirty="0"/>
            <a:t>E-mail: marie.mrackova@crr.cz</a:t>
          </a:r>
        </a:p>
        <a:p>
          <a:pPr>
            <a:lnSpc>
              <a:spcPct val="90000"/>
            </a:lnSpc>
            <a:spcAft>
              <a:spcPct val="35000"/>
            </a:spcAft>
          </a:pPr>
          <a:r>
            <a:rPr lang="cs-CZ" dirty="0"/>
            <a:t>Telefon: 412 870 936</a:t>
          </a:r>
        </a:p>
        <a:p>
          <a:pPr>
            <a:lnSpc>
              <a:spcPct val="90000"/>
            </a:lnSpc>
            <a:spcAft>
              <a:spcPct val="35000"/>
            </a:spcAft>
          </a:pPr>
          <a:r>
            <a:rPr lang="cs-CZ" dirty="0"/>
            <a:t>Mobil: </a:t>
          </a:r>
          <a:r>
            <a:rPr lang="cs-CZ" b="0" dirty="0"/>
            <a:t>736 512 419</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Mgr. Jan Kostovič</a:t>
          </a:r>
        </a:p>
        <a:p>
          <a:r>
            <a:rPr lang="cs-CZ" dirty="0"/>
            <a:t>E-mail: jan.kostovic@crr.cz</a:t>
          </a:r>
        </a:p>
        <a:p>
          <a:r>
            <a:rPr lang="cs-CZ" dirty="0"/>
            <a:t>Telefon: 412 870 930</a:t>
          </a:r>
        </a:p>
        <a:p>
          <a:r>
            <a:rPr lang="cs-CZ" dirty="0"/>
            <a:t>Mobil: </a:t>
          </a:r>
          <a:r>
            <a:rPr lang="cs-CZ" b="0" dirty="0"/>
            <a:t>703 162 055</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bg1"/>
              </a:solidFill>
            </a:rPr>
            <a:t>Ing. Viktor Kruml, ředitel odboru</a:t>
          </a:r>
        </a:p>
        <a:p>
          <a:pPr marL="0" lvl="0" indent="0" algn="ctr" defTabSz="889000">
            <a:lnSpc>
              <a:spcPct val="90000"/>
            </a:lnSpc>
            <a:spcBef>
              <a:spcPct val="0"/>
            </a:spcBef>
            <a:spcAft>
              <a:spcPct val="35000"/>
            </a:spcAft>
            <a:buNone/>
          </a:pPr>
          <a:r>
            <a:rPr lang="cs-CZ" sz="2000" kern="1200" dirty="0">
              <a:solidFill>
                <a:schemeClr val="bg1"/>
              </a:solidFill>
            </a:rPr>
            <a:t>E-mail: viktor.kruml</a:t>
          </a:r>
          <a:r>
            <a:rPr lang="cs-CZ" sz="2000" kern="1200" dirty="0">
              <a:solidFill>
                <a:schemeClr val="bg1"/>
              </a:solidFill>
              <a:latin typeface="Calibri" panose="020F0502020204030204" pitchFamily="34" charset="0"/>
              <a:cs typeface="Calibri" panose="020F0502020204030204" pitchFamily="34" charset="0"/>
            </a:rPr>
            <a:t>@</a:t>
          </a:r>
          <a:r>
            <a:rPr lang="cs-CZ" sz="2000" kern="1200" dirty="0">
              <a:solidFill>
                <a:schemeClr val="bg1"/>
              </a:solidFill>
            </a:rPr>
            <a:t>crr.cz</a:t>
          </a:r>
          <a:endParaRPr lang="cs-CZ" sz="2000" kern="1200" baseline="0" dirty="0">
            <a:solidFill>
              <a:schemeClr val="bg1"/>
            </a:solidFill>
          </a:endParaRPr>
        </a:p>
        <a:p>
          <a:pPr marL="0" lvl="0" indent="0" algn="ctr" defTabSz="889000">
            <a:lnSpc>
              <a:spcPct val="90000"/>
            </a:lnSpc>
            <a:spcBef>
              <a:spcPct val="0"/>
            </a:spcBef>
            <a:spcAft>
              <a:spcPct val="35000"/>
            </a:spcAft>
            <a:buNone/>
          </a:pPr>
          <a:r>
            <a:rPr lang="cs-CZ" sz="2000" kern="1200" dirty="0">
              <a:solidFill>
                <a:schemeClr val="bg1"/>
              </a:solidFill>
            </a:rPr>
            <a:t>Telefon: 415 870 920</a:t>
          </a:r>
        </a:p>
        <a:p>
          <a:pPr marL="0" lvl="0" indent="0" algn="ctr" defTabSz="889000">
            <a:lnSpc>
              <a:spcPct val="90000"/>
            </a:lnSpc>
            <a:spcBef>
              <a:spcPct val="0"/>
            </a:spcBef>
            <a:spcAft>
              <a:spcPct val="35000"/>
            </a:spcAft>
            <a:buNone/>
          </a:pPr>
          <a:r>
            <a:rPr lang="cs-CZ" sz="2000" kern="1200" dirty="0">
              <a:solidFill>
                <a:schemeClr val="bg1"/>
              </a:solidFill>
            </a:rPr>
            <a:t>Mobil: 735 15 463</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dirty="0"/>
            <a:t>Vedoucí oddělení hodnocení</a:t>
          </a:r>
        </a:p>
        <a:p>
          <a:pPr marL="0" lvl="0" indent="0" algn="ctr" defTabSz="577850">
            <a:lnSpc>
              <a:spcPct val="100000"/>
            </a:lnSpc>
            <a:spcBef>
              <a:spcPct val="0"/>
            </a:spcBef>
            <a:spcAft>
              <a:spcPts val="0"/>
            </a:spcAft>
            <a:buNone/>
          </a:pPr>
          <a:r>
            <a:rPr lang="cs-CZ" sz="1300" b="1" kern="1200" dirty="0"/>
            <a:t> a kontroly</a:t>
          </a:r>
        </a:p>
        <a:p>
          <a:pPr marL="0" lvl="0" indent="0" algn="ctr" defTabSz="577850">
            <a:lnSpc>
              <a:spcPct val="90000"/>
            </a:lnSpc>
            <a:spcBef>
              <a:spcPct val="0"/>
            </a:spcBef>
            <a:spcAft>
              <a:spcPct val="35000"/>
            </a:spcAft>
            <a:buNone/>
          </a:pPr>
          <a:r>
            <a:rPr lang="cs-CZ" sz="1300" b="1" kern="1200" dirty="0"/>
            <a:t>Ing. Marie Mráčková</a:t>
          </a:r>
        </a:p>
        <a:p>
          <a:pPr marL="0" lvl="0" indent="0" algn="ctr" defTabSz="577850">
            <a:lnSpc>
              <a:spcPct val="90000"/>
            </a:lnSpc>
            <a:spcBef>
              <a:spcPct val="0"/>
            </a:spcBef>
            <a:spcAft>
              <a:spcPct val="35000"/>
            </a:spcAft>
            <a:buNone/>
          </a:pPr>
          <a:r>
            <a:rPr lang="cs-CZ" sz="1300" kern="1200" dirty="0"/>
            <a:t>E-mail: marie.mrackova@crr.cz</a:t>
          </a:r>
        </a:p>
        <a:p>
          <a:pPr marL="0" lvl="0" indent="0" algn="ctr" defTabSz="577850">
            <a:lnSpc>
              <a:spcPct val="90000"/>
            </a:lnSpc>
            <a:spcBef>
              <a:spcPct val="0"/>
            </a:spcBef>
            <a:spcAft>
              <a:spcPct val="35000"/>
            </a:spcAft>
            <a:buNone/>
          </a:pPr>
          <a:r>
            <a:rPr lang="cs-CZ" sz="1300" kern="1200" dirty="0"/>
            <a:t>Telefon: 412 870 936</a:t>
          </a:r>
        </a:p>
        <a:p>
          <a:pPr marL="0" lvl="0" indent="0" algn="ctr" defTabSz="577850">
            <a:lnSpc>
              <a:spcPct val="90000"/>
            </a:lnSpc>
            <a:spcBef>
              <a:spcPct val="0"/>
            </a:spcBef>
            <a:spcAft>
              <a:spcPct val="35000"/>
            </a:spcAft>
            <a:buNone/>
          </a:pPr>
          <a:r>
            <a:rPr lang="cs-CZ" sz="1300" kern="1200" dirty="0"/>
            <a:t>Mobil: </a:t>
          </a:r>
          <a:r>
            <a:rPr lang="cs-CZ" sz="1300" b="0" kern="1200" dirty="0"/>
            <a:t>736 512 419</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dirty="0"/>
            <a:t>Vedoucí oddělení realizace</a:t>
          </a:r>
        </a:p>
        <a:p>
          <a:pPr marL="0" lvl="0" indent="0" algn="ctr" defTabSz="577850">
            <a:lnSpc>
              <a:spcPct val="90000"/>
            </a:lnSpc>
            <a:spcBef>
              <a:spcPct val="0"/>
            </a:spcBef>
            <a:spcAft>
              <a:spcPct val="35000"/>
            </a:spcAft>
            <a:buNone/>
          </a:pPr>
          <a:r>
            <a:rPr lang="cs-CZ" sz="1300" b="1" kern="1200" dirty="0"/>
            <a:t>Mgr. Jan Kostovič</a:t>
          </a:r>
        </a:p>
        <a:p>
          <a:pPr marL="0" lvl="0" indent="0" algn="ctr" defTabSz="577850">
            <a:lnSpc>
              <a:spcPct val="90000"/>
            </a:lnSpc>
            <a:spcBef>
              <a:spcPct val="0"/>
            </a:spcBef>
            <a:spcAft>
              <a:spcPct val="35000"/>
            </a:spcAft>
            <a:buNone/>
          </a:pPr>
          <a:r>
            <a:rPr lang="cs-CZ" sz="1300" kern="1200" dirty="0"/>
            <a:t>E-mail: jan.kostovic@crr.cz</a:t>
          </a:r>
        </a:p>
        <a:p>
          <a:pPr marL="0" lvl="0" indent="0" algn="ctr" defTabSz="577850">
            <a:lnSpc>
              <a:spcPct val="90000"/>
            </a:lnSpc>
            <a:spcBef>
              <a:spcPct val="0"/>
            </a:spcBef>
            <a:spcAft>
              <a:spcPct val="35000"/>
            </a:spcAft>
            <a:buNone/>
          </a:pPr>
          <a:r>
            <a:rPr lang="cs-CZ" sz="1300" kern="1200" dirty="0"/>
            <a:t>Telefon: 412 870 930</a:t>
          </a:r>
        </a:p>
        <a:p>
          <a:pPr marL="0" lvl="0" indent="0" algn="ctr" defTabSz="577850">
            <a:lnSpc>
              <a:spcPct val="90000"/>
            </a:lnSpc>
            <a:spcBef>
              <a:spcPct val="0"/>
            </a:spcBef>
            <a:spcAft>
              <a:spcPct val="35000"/>
            </a:spcAft>
            <a:buNone/>
          </a:pPr>
          <a:r>
            <a:rPr lang="cs-CZ" sz="1300" kern="1200" dirty="0"/>
            <a:t>Mobil: </a:t>
          </a:r>
          <a:r>
            <a:rPr lang="cs-CZ" sz="1300" b="0" kern="1200" dirty="0"/>
            <a:t>703 162 055</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36</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sv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6.svg"/><Relationship Id="rId7" Type="http://schemas.openxmlformats.org/officeDocument/2006/relationships/image" Target="../media/image82.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88.svg"/><Relationship Id="rId5" Type="http://schemas.openxmlformats.org/officeDocument/2006/relationships/image" Target="../media/image80.svg"/><Relationship Id="rId10" Type="http://schemas.openxmlformats.org/officeDocument/2006/relationships/image" Target="../media/image87.png"/><Relationship Id="rId4" Type="http://schemas.openxmlformats.org/officeDocument/2006/relationships/image" Target="../media/image79.png"/><Relationship Id="rId9" Type="http://schemas.openxmlformats.org/officeDocument/2006/relationships/image" Target="../media/image84.svg"/></Relationships>
</file>

<file path=ppt/slides/_rels/slide7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7.svg"/><Relationship Id="rId18" Type="http://schemas.openxmlformats.org/officeDocument/2006/relationships/image" Target="../media/image83.png"/><Relationship Id="rId3" Type="http://schemas.openxmlformats.org/officeDocument/2006/relationships/image" Target="../media/image93.svg"/><Relationship Id="rId21" Type="http://schemas.openxmlformats.org/officeDocument/2006/relationships/image" Target="../media/image88.svg"/><Relationship Id="rId7" Type="http://schemas.openxmlformats.org/officeDocument/2006/relationships/image" Target="../media/image95.svg"/><Relationship Id="rId12" Type="http://schemas.openxmlformats.org/officeDocument/2006/relationships/image" Target="../media/image96.png"/><Relationship Id="rId17" Type="http://schemas.openxmlformats.org/officeDocument/2006/relationships/image" Target="../media/image82.svg"/><Relationship Id="rId2" Type="http://schemas.openxmlformats.org/officeDocument/2006/relationships/image" Target="../media/image92.png"/><Relationship Id="rId16" Type="http://schemas.openxmlformats.org/officeDocument/2006/relationships/image" Target="../media/image81.png"/><Relationship Id="rId20"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50.svg"/><Relationship Id="rId5" Type="http://schemas.openxmlformats.org/officeDocument/2006/relationships/image" Target="../media/image32.svg"/><Relationship Id="rId15" Type="http://schemas.openxmlformats.org/officeDocument/2006/relationships/image" Target="../media/image80.svg"/><Relationship Id="rId23" Type="http://schemas.openxmlformats.org/officeDocument/2006/relationships/image" Target="../media/image99.svg"/><Relationship Id="rId10" Type="http://schemas.openxmlformats.org/officeDocument/2006/relationships/image" Target="../media/image49.png"/><Relationship Id="rId19" Type="http://schemas.openxmlformats.org/officeDocument/2006/relationships/image" Target="../media/image84.svg"/><Relationship Id="rId4" Type="http://schemas.openxmlformats.org/officeDocument/2006/relationships/image" Target="../media/image31.png"/><Relationship Id="rId9" Type="http://schemas.openxmlformats.org/officeDocument/2006/relationships/image" Target="../media/image46.svg"/><Relationship Id="rId14" Type="http://schemas.openxmlformats.org/officeDocument/2006/relationships/image" Target="../media/image79.png"/><Relationship Id="rId22" Type="http://schemas.openxmlformats.org/officeDocument/2006/relationships/image" Target="../media/image9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99.sv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93.svg"/><Relationship Id="rId5" Type="http://schemas.openxmlformats.org/officeDocument/2006/relationships/image" Target="../media/image104.svg"/><Relationship Id="rId10" Type="http://schemas.openxmlformats.org/officeDocument/2006/relationships/image" Target="../media/image92.png"/><Relationship Id="rId4" Type="http://schemas.openxmlformats.org/officeDocument/2006/relationships/image" Target="../media/image103.png"/><Relationship Id="rId9" Type="http://schemas.openxmlformats.org/officeDocument/2006/relationships/image" Target="../media/image108.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2. 5. 2022 Děčín</a:t>
            </a:r>
          </a:p>
          <a:p>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Ústeckého kraje  </a:t>
            </a:r>
          </a:p>
          <a:p>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108</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Děkuji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latin typeface="+mn-lt"/>
            </a:endParaRPr>
          </a:p>
          <a:p>
            <a:pPr>
              <a:lnSpc>
                <a:spcPct val="150000"/>
              </a:lnSpc>
            </a:pPr>
            <a:r>
              <a:rPr lang="cs-CZ" sz="1600" b="1" dirty="0">
                <a:solidFill>
                  <a:schemeClr val="bg1"/>
                </a:solidFill>
                <a:latin typeface="+mn-lt"/>
              </a:rPr>
              <a:t>09:00 – 09:30	</a:t>
            </a:r>
            <a:r>
              <a:rPr lang="cs-CZ" sz="1600" dirty="0">
                <a:solidFill>
                  <a:schemeClr val="bg1"/>
                </a:solidFill>
                <a:latin typeface="+mn-lt"/>
              </a:rPr>
              <a:t>Registrace účastníků</a:t>
            </a:r>
          </a:p>
          <a:p>
            <a:pPr>
              <a:lnSpc>
                <a:spcPct val="150000"/>
              </a:lnSpc>
            </a:pPr>
            <a:r>
              <a:rPr lang="cs-CZ" sz="1600" b="1" dirty="0">
                <a:solidFill>
                  <a:schemeClr val="bg1"/>
                </a:solidFill>
                <a:latin typeface="+mn-lt"/>
              </a:rPr>
              <a:t>09:30 – 10:00	Metodické změny v </a:t>
            </a:r>
            <a:r>
              <a:rPr lang="cs-CZ" sz="1600" dirty="0">
                <a:solidFill>
                  <a:schemeClr val="bg1"/>
                </a:solidFill>
                <a:latin typeface="+mn-lt"/>
              </a:rPr>
              <a:t>IROP 2021 - 2027 </a:t>
            </a:r>
          </a:p>
          <a:p>
            <a:pPr>
              <a:lnSpc>
                <a:spcPct val="150000"/>
              </a:lnSpc>
            </a:pPr>
            <a:r>
              <a:rPr lang="cs-CZ" sz="1600" b="1" dirty="0">
                <a:solidFill>
                  <a:schemeClr val="bg1"/>
                </a:solidFill>
                <a:latin typeface="+mn-lt"/>
              </a:rPr>
              <a:t>10:00 – 11:00	Oblasti podpory v IROP 2021-2027</a:t>
            </a:r>
            <a:endParaRPr lang="cs-CZ" sz="1600" dirty="0">
              <a:solidFill>
                <a:schemeClr val="bg1"/>
              </a:solidFill>
              <a:latin typeface="+mn-lt"/>
            </a:endParaRPr>
          </a:p>
          <a:p>
            <a:pPr>
              <a:lnSpc>
                <a:spcPct val="150000"/>
              </a:lnSpc>
            </a:pPr>
            <a:r>
              <a:rPr lang="cs-CZ" sz="1600" b="1" dirty="0">
                <a:solidFill>
                  <a:schemeClr val="bg1"/>
                </a:solidFill>
                <a:latin typeface="+mn-lt"/>
              </a:rPr>
              <a:t>11:00 – 11:30</a:t>
            </a:r>
            <a:r>
              <a:rPr lang="cs-CZ" sz="1600" dirty="0">
                <a:solidFill>
                  <a:schemeClr val="bg1"/>
                </a:solidFill>
                <a:latin typeface="+mn-lt"/>
              </a:rPr>
              <a:t>	Přestávka </a:t>
            </a:r>
          </a:p>
          <a:p>
            <a:pPr>
              <a:lnSpc>
                <a:spcPct val="150000"/>
              </a:lnSpc>
            </a:pPr>
            <a:r>
              <a:rPr lang="cs-CZ" sz="1600" b="1" dirty="0">
                <a:solidFill>
                  <a:schemeClr val="bg1"/>
                </a:solidFill>
                <a:latin typeface="+mn-lt"/>
              </a:rPr>
              <a:t>11:30 – 11:45 	</a:t>
            </a:r>
            <a:r>
              <a:rPr lang="cs-CZ" sz="1600" dirty="0">
                <a:solidFill>
                  <a:schemeClr val="bg1"/>
                </a:solidFill>
                <a:latin typeface="+mn-lt"/>
              </a:rPr>
              <a:t>Představení konzultačního servisu Centra pro regionální rozvoj</a:t>
            </a:r>
          </a:p>
          <a:p>
            <a:pPr>
              <a:lnSpc>
                <a:spcPct val="150000"/>
              </a:lnSpc>
            </a:pPr>
            <a:r>
              <a:rPr lang="cs-CZ" sz="1600" dirty="0">
                <a:solidFill>
                  <a:schemeClr val="bg1"/>
                </a:solidFill>
                <a:latin typeface="+mn-lt"/>
              </a:rPr>
              <a:t>11:45 </a:t>
            </a:r>
            <a:r>
              <a:rPr lang="cs-CZ" sz="1600" b="1" dirty="0">
                <a:solidFill>
                  <a:schemeClr val="bg1"/>
                </a:solidFill>
                <a:latin typeface="+mn-lt"/>
              </a:rPr>
              <a:t>– 12:00	</a:t>
            </a:r>
            <a:r>
              <a:rPr lang="cs-CZ" sz="1600" dirty="0">
                <a:solidFill>
                  <a:schemeClr val="bg1"/>
                </a:solidFill>
                <a:effectLst/>
                <a:latin typeface="+mn-lt"/>
                <a:ea typeface="Calibri" panose="020F0502020204030204" pitchFamily="34" charset="0"/>
                <a:cs typeface="Times New Roman" panose="02020603050405020304" pitchFamily="18" charset="0"/>
              </a:rPr>
              <a:t>RE:START – strategie hospodářské restrukturalizace, 					příprava 5. akčního plánu </a:t>
            </a:r>
          </a:p>
          <a:p>
            <a:pPr>
              <a:lnSpc>
                <a:spcPct val="150000"/>
              </a:lnSpc>
            </a:pPr>
            <a:r>
              <a:rPr lang="cs-CZ" sz="1600" dirty="0">
                <a:solidFill>
                  <a:schemeClr val="bg1"/>
                </a:solidFill>
                <a:latin typeface="+mn-lt"/>
                <a:ea typeface="Calibri" panose="020F0502020204030204" pitchFamily="34" charset="0"/>
                <a:cs typeface="Times New Roman" panose="02020603050405020304" pitchFamily="18" charset="0"/>
              </a:rPr>
              <a:t>12:00 </a:t>
            </a:r>
            <a:r>
              <a:rPr lang="cs-CZ" sz="1600" b="1" dirty="0">
                <a:solidFill>
                  <a:schemeClr val="bg1"/>
                </a:solidFill>
                <a:latin typeface="+mn-lt"/>
              </a:rPr>
              <a:t>– 12:30	</a:t>
            </a:r>
            <a:r>
              <a:rPr lang="cs-CZ"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ITI Ústecko-chomutovská aglomerace </a:t>
            </a:r>
            <a:endParaRPr lang="cs-CZ" sz="1600" dirty="0">
              <a:solidFill>
                <a:schemeClr val="bg1"/>
              </a:solidFill>
              <a:latin typeface="+mn-lt"/>
            </a:endParaRPr>
          </a:p>
          <a:p>
            <a:pPr>
              <a:lnSpc>
                <a:spcPct val="150000"/>
              </a:lnSpc>
            </a:pPr>
            <a:r>
              <a:rPr lang="cs-CZ" sz="1600" b="1" dirty="0">
                <a:solidFill>
                  <a:schemeClr val="bg1"/>
                </a:solidFill>
                <a:latin typeface="+mn-lt"/>
              </a:rPr>
              <a:t>12:30 – 13:45	</a:t>
            </a:r>
            <a:r>
              <a:rPr lang="cs-CZ" sz="1600" dirty="0">
                <a:solidFill>
                  <a:schemeClr val="bg1"/>
                </a:solidFill>
                <a:latin typeface="+mn-lt"/>
              </a:rPr>
              <a:t>Přestávka / individuální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a:t>
            </a:r>
            <a:r>
              <a:rPr lang="cs-CZ" sz="1600" dirty="0">
                <a:solidFill>
                  <a:schemeClr val="bg1"/>
                </a:solidFill>
                <a:latin typeface="Arial" panose="020B0604020202020204" pitchFamily="34" charset="0"/>
                <a:cs typeface="Arial" panose="020B0604020202020204" pitchFamily="34" charset="0"/>
              </a:rPr>
              <a:t>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Ústeckého kraje  </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23</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19006" y="5386542"/>
            <a:ext cx="8505986" cy="1026481"/>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000" dirty="0">
              <a:solidFill>
                <a:schemeClr val="bg1"/>
              </a:solidFill>
            </a:endParaRPr>
          </a:p>
          <a:p>
            <a:pPr algn="ctr"/>
            <a:r>
              <a:rPr lang="cs-CZ" sz="2000" dirty="0">
                <a:solidFill>
                  <a:schemeClr val="bg1"/>
                </a:solidFill>
              </a:rPr>
              <a:t>Specifický cíl  1.1 </a:t>
            </a:r>
            <a:br>
              <a:rPr lang="cs-CZ" sz="2000" dirty="0">
                <a:solidFill>
                  <a:schemeClr val="bg1"/>
                </a:solidFill>
              </a:rPr>
            </a:br>
            <a:r>
              <a:rPr lang="cs-CZ" sz="2000" dirty="0">
                <a:solidFill>
                  <a:schemeClr val="bg1"/>
                </a:solidFill>
              </a:rPr>
              <a:t>eGovernment a kybernetická bezpečnost</a:t>
            </a:r>
            <a:endParaRPr lang="cs-CZ" sz="1800" dirty="0">
              <a:solidFill>
                <a:schemeClr val="bg1"/>
              </a:solidFill>
            </a:endParaRPr>
          </a:p>
          <a:p>
            <a:pPr algn="ct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Systém</a:t>
            </a:r>
            <a:r>
              <a:rPr lang="cs-CZ" sz="1400" dirty="0">
                <a:effectLst/>
                <a:latin typeface="Arial" panose="020B0604020202020204" pitchFamily="34" charset="0"/>
                <a:ea typeface="Calibri" panose="020F0502020204030204" pitchFamily="34" charset="0"/>
                <a:cs typeface="Times New Roman" panose="02020603050405020304" pitchFamily="18" charset="0"/>
              </a:rPr>
              <a:t> </a:t>
            </a: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pomoci na vyžádání (Moravskoslezský kraj</a:t>
            </a:r>
            <a:r>
              <a:rPr lang="cs-CZ"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cs-CZ"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8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Ústeckého kraje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30</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06589" y="5474986"/>
            <a:ext cx="8505986" cy="1383013"/>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000" dirty="0">
              <a:solidFill>
                <a:schemeClr val="bg1"/>
              </a:solidFill>
            </a:endParaRPr>
          </a:p>
          <a:p>
            <a:pPr algn="ctr"/>
            <a:r>
              <a:rPr lang="cs-CZ" sz="2000" dirty="0">
                <a:solidFill>
                  <a:schemeClr val="bg1"/>
                </a:solidFill>
              </a:rPr>
              <a:t>Specifický cíl  2.1 </a:t>
            </a:r>
            <a:br>
              <a:rPr lang="cs-CZ" sz="2000" dirty="0">
                <a:solidFill>
                  <a:schemeClr val="bg1"/>
                </a:solidFill>
              </a:rPr>
            </a:br>
            <a:r>
              <a:rPr lang="cs-CZ" sz="2000" dirty="0">
                <a:solidFill>
                  <a:schemeClr val="bg1"/>
                </a:solidFill>
              </a:rPr>
              <a:t>Prevence rizik, zvýšení odolnosti a ochrana obyvatelstva</a:t>
            </a:r>
          </a:p>
          <a:p>
            <a:pPr algn="ctr"/>
            <a:r>
              <a:rPr lang="cs-CZ" sz="1400" dirty="0">
                <a:solidFill>
                  <a:schemeClr val="bg1"/>
                </a:solidFill>
                <a:effectLst/>
                <a:latin typeface="+mn-lt"/>
                <a:ea typeface="Calibri" panose="020F0502020204030204" pitchFamily="34" charset="0"/>
                <a:cs typeface="Times New Roman" panose="02020603050405020304" pitchFamily="18" charset="0"/>
              </a:rPr>
              <a:t>Zdravotnická záchranná služba ZK - Vzdělávací a výcvikové středisko Zlín (Zlínský kraj)</a:t>
            </a:r>
          </a:p>
          <a:p>
            <a:pPr algn="ctr"/>
            <a:endParaRPr lang="en-US" sz="20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a:p>
            <a:pPr algn="ctr" defTabSz="914400">
              <a:buClr>
                <a:srgbClr val="000000"/>
              </a:buClr>
              <a:defRPr/>
            </a:pPr>
            <a:r>
              <a:rPr lang="cs-CZ" sz="1600" dirty="0">
                <a:solidFill>
                  <a:schemeClr val="bg1"/>
                </a:solidFill>
                <a:ea typeface="Calibri" panose="020F0502020204030204" pitchFamily="34" charset="0"/>
                <a:cs typeface="Times New Roman" panose="02020603050405020304" pitchFamily="18" charset="0"/>
              </a:rPr>
              <a:t>             </a:t>
            </a:r>
            <a:r>
              <a:rPr lang="cs-CZ" sz="1600" dirty="0">
                <a:solidFill>
                  <a:schemeClr val="bg1"/>
                </a:solidFill>
                <a:effectLst/>
                <a:ea typeface="Calibri" panose="020F0502020204030204" pitchFamily="34" charset="0"/>
                <a:cs typeface="Times New Roman" panose="02020603050405020304" pitchFamily="18" charset="0"/>
              </a:rPr>
              <a:t>Pořízení CAS pro Město Golčův Jeníkov (Kraj Vysočina)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39</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115231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endParaRPr lang="cs-CZ" sz="2400" dirty="0">
              <a:solidFill>
                <a:schemeClr val="bg1"/>
              </a:solidFill>
            </a:endParaRPr>
          </a:p>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Obnova parku Stromovka (Humpolec Kraj Vysočina) </a:t>
            </a:r>
          </a:p>
          <a:p>
            <a:pPr algn="ctr"/>
            <a:endPar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a:p>
            <a:pPr algn="ct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533710"/>
            <a:ext cx="8505986" cy="967758"/>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p>
          <a:p>
            <a:pPr algn="ctr"/>
            <a:r>
              <a:rPr lang="cs-CZ" sz="1400" dirty="0">
                <a:solidFill>
                  <a:schemeClr val="bg1"/>
                </a:solidFill>
                <a:effectLst/>
                <a:latin typeface="+mn-lt"/>
                <a:ea typeface="Calibri" panose="020F0502020204030204" pitchFamily="34" charset="0"/>
                <a:cs typeface="Times New Roman" panose="02020603050405020304" pitchFamily="18" charset="0"/>
              </a:rPr>
              <a:t>II/112 Struhařov, rekonstrukce silnice provozní staničení km 6,70-9,48 (Středočeský kraj)</a:t>
            </a:r>
          </a:p>
          <a:p>
            <a:pPr algn="ct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a:p>
            <a:pPr defTabSz="914400">
              <a:buClr>
                <a:srgbClr val="000000"/>
              </a:buClr>
              <a:defRPr/>
            </a:pPr>
            <a:r>
              <a:rPr lang="cs-CZ" sz="1600" dirty="0">
                <a:solidFill>
                  <a:schemeClr val="bg1"/>
                </a:solidFill>
                <a:effectLst/>
                <a:ea typeface="Calibri" panose="020F0502020204030204" pitchFamily="34" charset="0"/>
                <a:cs typeface="Times New Roman" panose="02020603050405020304" pitchFamily="18" charset="0"/>
              </a:rPr>
              <a:t>	            Rekonstrukce mostu </a:t>
            </a:r>
            <a:r>
              <a:rPr lang="cs-CZ" sz="1600" dirty="0" err="1">
                <a:solidFill>
                  <a:schemeClr val="bg1"/>
                </a:solidFill>
                <a:effectLst/>
                <a:ea typeface="Calibri" panose="020F0502020204030204" pitchFamily="34" charset="0"/>
                <a:cs typeface="Times New Roman" panose="02020603050405020304" pitchFamily="18" charset="0"/>
              </a:rPr>
              <a:t>ev.č</a:t>
            </a:r>
            <a:r>
              <a:rPr lang="cs-CZ" sz="1600" dirty="0">
                <a:solidFill>
                  <a:schemeClr val="bg1"/>
                </a:solidFill>
                <a:effectLst/>
                <a:ea typeface="Calibri" panose="020F0502020204030204" pitchFamily="34" charset="0"/>
                <a:cs typeface="Times New Roman" panose="02020603050405020304" pitchFamily="18" charset="0"/>
              </a:rPr>
              <a:t>. 180-010 pod obcí Dolany (Plzeňský kraj) </a:t>
            </a:r>
          </a:p>
        </p:txBody>
      </p:sp>
    </p:spTree>
    <p:extLst>
      <p:ext uri="{BB962C8B-B14F-4D97-AF65-F5344CB8AC3E}">
        <p14:creationId xmlns:p14="http://schemas.microsoft.com/office/powerpoint/2010/main" val="1809918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6"/>
            <a:ext cx="8505986" cy="1060038"/>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p>
          <a:p>
            <a:pPr algn="ctr"/>
            <a:r>
              <a:rPr lang="cs-CZ"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Navýšení kapacit MŠ Pastelka (Liberecký </a:t>
            </a:r>
            <a:r>
              <a:rPr lang="cs-CZ" sz="1600" dirty="0">
                <a:solidFill>
                  <a:schemeClr val="bg1"/>
                </a:solidFill>
                <a:effectLst/>
                <a:latin typeface="+mn-lt"/>
                <a:ea typeface="Calibri" panose="020F0502020204030204" pitchFamily="34" charset="0"/>
                <a:cs typeface="Times New Roman" panose="02020603050405020304" pitchFamily="18" charset="0"/>
              </a:rPr>
              <a:t>kraj)</a:t>
            </a:r>
          </a:p>
          <a:p>
            <a:pPr algn="ct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a:t>
            </a:r>
            <a:r>
              <a:rPr kumimoji="0" lang="cs-CZ" sz="3200" b="1" i="0" u="none" strike="noStrike" kern="0" cap="none" spc="0" normalizeH="0" baseline="0" noProof="0" dirty="0" err="1">
                <a:ln>
                  <a:noFill/>
                </a:ln>
                <a:solidFill>
                  <a:srgbClr val="FFFFFF"/>
                </a:solidFill>
                <a:effectLst/>
                <a:uLnTx/>
                <a:uFillTx/>
                <a:latin typeface="Arial"/>
                <a:cs typeface="Arial"/>
                <a:sym typeface="Arial"/>
              </a:rPr>
              <a:t>Neko</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a:p>
            <a:pPr defTabSz="914400">
              <a:buClr>
                <a:srgbClr val="000000"/>
              </a:buClr>
              <a:defRPr/>
            </a:pPr>
            <a:r>
              <a:rPr lang="cs-CZ" sz="1600" b="1" kern="0" dirty="0">
                <a:solidFill>
                  <a:srgbClr val="FFFFFF"/>
                </a:solidFill>
                <a:latin typeface="Arial"/>
                <a:cs typeface="Arial"/>
                <a:sym typeface="Arial"/>
              </a:rPr>
              <a:t>	            </a:t>
            </a:r>
            <a:r>
              <a:rPr lang="cs-CZ" sz="1600" dirty="0">
                <a:solidFill>
                  <a:schemeClr val="bg1"/>
                </a:solidFill>
                <a:effectLst/>
                <a:ea typeface="Calibri" panose="020F0502020204030204" pitchFamily="34" charset="0"/>
                <a:cs typeface="Times New Roman" panose="02020603050405020304" pitchFamily="18" charset="0"/>
              </a:rPr>
              <a:t>MŠ Nekoř novostavba (Pardubický kraj) </a:t>
            </a:r>
          </a:p>
        </p:txBody>
      </p:sp>
    </p:spTree>
    <p:extLst>
      <p:ext uri="{BB962C8B-B14F-4D97-AF65-F5344CB8AC3E}">
        <p14:creationId xmlns:p14="http://schemas.microsoft.com/office/powerpoint/2010/main" val="638651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1085204"/>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p>
          <a:p>
            <a:pPr algn="ctr"/>
            <a:r>
              <a:rPr lang="cs-CZ" sz="1600" dirty="0">
                <a:solidFill>
                  <a:schemeClr val="bg1"/>
                </a:solidFill>
                <a:effectLst/>
                <a:latin typeface="+mn-lt"/>
                <a:ea typeface="Calibri" panose="020F0502020204030204" pitchFamily="34" charset="0"/>
              </a:rPr>
              <a:t>Automobily pro </a:t>
            </a:r>
            <a:r>
              <a:rPr lang="cs-CZ" sz="1600" dirty="0" err="1">
                <a:solidFill>
                  <a:schemeClr val="bg1"/>
                </a:solidFill>
                <a:effectLst/>
                <a:latin typeface="+mn-lt"/>
                <a:ea typeface="Calibri" panose="020F0502020204030204" pitchFamily="34" charset="0"/>
              </a:rPr>
              <a:t>DomA</a:t>
            </a:r>
            <a:r>
              <a:rPr lang="cs-CZ" sz="1600" dirty="0">
                <a:solidFill>
                  <a:schemeClr val="bg1"/>
                </a:solidFill>
                <a:effectLst/>
                <a:latin typeface="+mn-lt"/>
                <a:ea typeface="Calibri" panose="020F0502020204030204" pitchFamily="34" charset="0"/>
              </a:rPr>
              <a:t> 2 (Moravskoslezský kraj) </a:t>
            </a:r>
            <a:endParaRPr lang="en-US" sz="2000" dirty="0">
              <a:solidFill>
                <a:schemeClr val="bg1"/>
              </a:solidFill>
              <a:latin typeface="+mn-lt"/>
            </a:endParaRPr>
          </a:p>
        </p:txBody>
      </p:sp>
    </p:spTree>
    <p:extLst>
      <p:ext uri="{BB962C8B-B14F-4D97-AF65-F5344CB8AC3E}">
        <p14:creationId xmlns:p14="http://schemas.microsoft.com/office/powerpoint/2010/main" val="2075849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800219"/>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p>
          <a:p>
            <a:pPr defTabSz="914400">
              <a:buClr>
                <a:srgbClr val="000000"/>
              </a:buClr>
              <a:defRPr/>
            </a:pPr>
            <a:r>
              <a:rPr lang="cs-CZ" sz="1600" b="1" dirty="0">
                <a:solidFill>
                  <a:prstClr val="white"/>
                </a:solidFill>
                <a:latin typeface="Arial" panose="020B0604020202020204" pitchFamily="34" charset="0"/>
                <a:ea typeface="+mj-ea"/>
                <a:cs typeface="Arial" panose="020B0604020202020204" pitchFamily="34" charset="0"/>
                <a:sym typeface="Arial"/>
              </a:rPr>
              <a:t>	           </a:t>
            </a:r>
            <a:r>
              <a:rPr lang="cs-CZ" sz="1600" dirty="0">
                <a:solidFill>
                  <a:schemeClr val="bg1"/>
                </a:solidFill>
                <a:effectLst/>
                <a:ea typeface="Calibri" panose="020F0502020204030204" pitchFamily="34" charset="0"/>
                <a:cs typeface="Times New Roman" panose="02020603050405020304" pitchFamily="18" charset="0"/>
              </a:rPr>
              <a:t>Sociální bydlení Bílovice nad Svitavou (Jihomoravský kraj)</a:t>
            </a:r>
          </a:p>
        </p:txBody>
      </p:sp>
    </p:spTree>
    <p:extLst>
      <p:ext uri="{BB962C8B-B14F-4D97-AF65-F5344CB8AC3E}">
        <p14:creationId xmlns:p14="http://schemas.microsoft.com/office/powerpoint/2010/main" val="4171128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6"/>
            <a:ext cx="8505986" cy="124459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Nová psychiatrie – Nemocnice Tábor (Jihočeský kraj)</a:t>
            </a:r>
          </a:p>
        </p:txBody>
      </p:sp>
    </p:spTree>
    <p:extLst>
      <p:ext uri="{BB962C8B-B14F-4D97-AF65-F5344CB8AC3E}">
        <p14:creationId xmlns:p14="http://schemas.microsoft.com/office/powerpoint/2010/main" val="222586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a:t>
            </a:r>
            <a:r>
              <a:rPr lang="cs-CZ" sz="3200" b="1" dirty="0">
                <a:solidFill>
                  <a:schemeClr val="bg1"/>
                </a:solidFill>
                <a:latin typeface="Arial" panose="020B0604020202020204" pitchFamily="34" charset="0"/>
              </a:rPr>
              <a:t>Ústecký</a:t>
            </a:r>
            <a:r>
              <a:rPr lang="cs-CZ" sz="3200" b="1" i="0" dirty="0">
                <a:solidFill>
                  <a:schemeClr val="bg1"/>
                </a:solidFill>
                <a:effectLst/>
                <a:latin typeface="Arial" panose="020B0604020202020204" pitchFamily="34" charset="0"/>
              </a:rPr>
              <a:t>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Dvořákova 3134/2 , 400 01 Ústí nad Labem</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113104296"/>
              </p:ext>
            </p:extLst>
          </p:nvPr>
        </p:nvGraphicFramePr>
        <p:xfrm>
          <a:off x="759298" y="209140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Obrázek 2">
            <a:extLst>
              <a:ext uri="{FF2B5EF4-FFF2-40B4-BE49-F238E27FC236}">
                <a16:creationId xmlns:a16="http://schemas.microsoft.com/office/drawing/2014/main" id="{55FBCB03-BAD3-4944-AF02-C41B796F8C85}"/>
              </a:ext>
            </a:extLst>
          </p:cNvPr>
          <p:cNvPicPr>
            <a:picLocks noChangeAspect="1"/>
          </p:cNvPicPr>
          <p:nvPr/>
        </p:nvPicPr>
        <p:blipFill>
          <a:blip r:embed="rId7"/>
          <a:stretch>
            <a:fillRect/>
          </a:stretch>
        </p:blipFill>
        <p:spPr>
          <a:xfrm>
            <a:off x="5773284" y="4127911"/>
            <a:ext cx="2883014" cy="19104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3">
            <a:extLst>
              <a:ext uri="{FF2B5EF4-FFF2-40B4-BE49-F238E27FC236}">
                <a16:creationId xmlns:a16="http://schemas.microsoft.com/office/drawing/2014/main" id="{72413D97-2081-4C37-BE2B-5B615565B1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3284" y="2091404"/>
            <a:ext cx="2883014" cy="1910462"/>
          </a:xfrm>
          <a:prstGeom prst="rect">
            <a:avLst/>
          </a:prstGeom>
          <a:noFill/>
          <a:ln>
            <a:noFill/>
          </a:ln>
          <a:effectLst>
            <a:outerShdw blurRad="107950" dist="12700" dir="5400000" algn="ctr">
              <a:srgbClr val="000000"/>
            </a:outerShdw>
            <a:softEdge rad="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8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654179"/>
            <a:ext cx="8505986" cy="1073791"/>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Hrad </a:t>
            </a:r>
            <a:r>
              <a:rPr lang="cs-CZ" sz="1600" dirty="0" err="1">
                <a:solidFill>
                  <a:schemeClr val="bg1"/>
                </a:solidFill>
                <a:effectLst/>
                <a:latin typeface="+mn-lt"/>
                <a:ea typeface="Calibri" panose="020F0502020204030204" pitchFamily="34" charset="0"/>
                <a:cs typeface="Times New Roman" panose="02020603050405020304" pitchFamily="18" charset="0"/>
              </a:rPr>
              <a:t>Helfštýn</a:t>
            </a:r>
            <a:r>
              <a:rPr lang="cs-CZ" sz="1600" dirty="0">
                <a:solidFill>
                  <a:schemeClr val="bg1"/>
                </a:solidFill>
                <a:effectLst/>
                <a:latin typeface="+mn-lt"/>
                <a:ea typeface="Calibri" panose="020F0502020204030204" pitchFamily="34" charset="0"/>
                <a:cs typeface="Times New Roman" panose="02020603050405020304" pitchFamily="18" charset="0"/>
              </a:rPr>
              <a:t> (Olomoucký kraj)</a:t>
            </a:r>
          </a:p>
        </p:txBody>
      </p:sp>
    </p:spTree>
    <p:extLst>
      <p:ext uri="{BB962C8B-B14F-4D97-AF65-F5344CB8AC3E}">
        <p14:creationId xmlns:p14="http://schemas.microsoft.com/office/powerpoint/2010/main" val="3472473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Ústeckého kraje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1015663"/>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p>
          <a:p>
            <a:pPr defTabSz="914400">
              <a:buClr>
                <a:srgbClr val="000000"/>
              </a:buClr>
              <a:defRPr/>
            </a:pPr>
            <a:r>
              <a:rPr lang="cs-CZ" sz="1400" dirty="0">
                <a:solidFill>
                  <a:schemeClr val="bg1"/>
                </a:solidFill>
                <a:effectLst/>
                <a:ea typeface="Calibri" panose="020F0502020204030204" pitchFamily="34" charset="0"/>
                <a:cs typeface="Times New Roman" panose="02020603050405020304" pitchFamily="18" charset="0"/>
              </a:rPr>
              <a:t>	              Krkonošské muzeum - expozice Památník zapadlých vlastenců v Pasekách nad 	              Jizerou (Liberecký kraj)</a:t>
            </a:r>
          </a:p>
        </p:txBody>
      </p:sp>
    </p:spTree>
    <p:extLst>
      <p:ext uri="{BB962C8B-B14F-4D97-AF65-F5344CB8AC3E}">
        <p14:creationId xmlns:p14="http://schemas.microsoft.com/office/powerpoint/2010/main" val="712535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6"/>
            <a:ext cx="8505986" cy="1211039"/>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Cyklostezka Oldřišov - Opava, </a:t>
            </a:r>
            <a:r>
              <a:rPr lang="cs-CZ" sz="1600" dirty="0" err="1">
                <a:solidFill>
                  <a:schemeClr val="bg1"/>
                </a:solidFill>
                <a:effectLst/>
                <a:latin typeface="+mn-lt"/>
                <a:ea typeface="Calibri" panose="020F0502020204030204" pitchFamily="34" charset="0"/>
                <a:cs typeface="Times New Roman" panose="02020603050405020304" pitchFamily="18" charset="0"/>
              </a:rPr>
              <a:t>k.ú</a:t>
            </a:r>
            <a:r>
              <a:rPr lang="cs-CZ" sz="1600" dirty="0">
                <a:solidFill>
                  <a:schemeClr val="bg1"/>
                </a:solidFill>
                <a:effectLst/>
                <a:latin typeface="+mn-lt"/>
                <a:ea typeface="Calibri" panose="020F0502020204030204" pitchFamily="34" charset="0"/>
                <a:cs typeface="Times New Roman" panose="02020603050405020304" pitchFamily="18" charset="0"/>
              </a:rPr>
              <a:t>. Oldřišov (Moravskoslezský kraj) </a:t>
            </a:r>
          </a:p>
        </p:txBody>
      </p:sp>
    </p:spTree>
    <p:extLst>
      <p:ext uri="{BB962C8B-B14F-4D97-AF65-F5344CB8AC3E}">
        <p14:creationId xmlns:p14="http://schemas.microsoft.com/office/powerpoint/2010/main" val="2689603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1101982"/>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Terminál Benešov (Středočeský kraj)</a:t>
            </a:r>
          </a:p>
        </p:txBody>
      </p:sp>
    </p:spTree>
    <p:extLst>
      <p:ext uri="{BB962C8B-B14F-4D97-AF65-F5344CB8AC3E}">
        <p14:creationId xmlns:p14="http://schemas.microsoft.com/office/powerpoint/2010/main" val="2284904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861774"/>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p>
          <a:p>
            <a:pPr defTabSz="914400">
              <a:buClr>
                <a:srgbClr val="000000"/>
              </a:buClr>
              <a:defRPr/>
            </a:pPr>
            <a:r>
              <a:rPr lang="cs-CZ"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Terminál Strakonice (Jihočeský kraj) </a:t>
            </a:r>
            <a:endParaRPr lang="cs-CZ"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966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2436926831"/>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2423804896"/>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2343535527"/>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400649465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355560060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1657742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2151</TotalTime>
  <Words>9996</Words>
  <Application>Microsoft Office PowerPoint</Application>
  <PresentationFormat>Předvádění na obrazovce (4:3)</PresentationFormat>
  <Paragraphs>1107</Paragraphs>
  <Slides>108</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108</vt:i4>
      </vt:variant>
    </vt:vector>
  </HeadingPairs>
  <TitlesOfParts>
    <vt:vector size="117"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Kruml Viktor</cp:lastModifiedBy>
  <cp:revision>349</cp:revision>
  <dcterms:created xsi:type="dcterms:W3CDTF">2021-01-13T14:58:16Z</dcterms:created>
  <dcterms:modified xsi:type="dcterms:W3CDTF">2022-05-02T05:30:53Z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