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0" r:id="rId3"/>
    <p:sldId id="264" r:id="rId4"/>
    <p:sldId id="281" r:id="rId5"/>
    <p:sldId id="284" r:id="rId6"/>
    <p:sldId id="258" r:id="rId7"/>
    <p:sldId id="283" r:id="rId8"/>
    <p:sldId id="267" r:id="rId9"/>
    <p:sldId id="274" r:id="rId10"/>
    <p:sldId id="278" r:id="rId11"/>
    <p:sldId id="27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21\osrk$\ORR\Hlou&#353;kov&#225;\2014-2020\RSK%20a%20tvorba%20RAP\ZPR&#193;VY%20O%20PLN&#282;N&#205;%20RAP,%20V&#221;R%20ZPR\2021\jen%20kraje%20jako%20&#382;adatel%20a%20jen%20podpo&#345;en&#23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21\osrk$\ORR\Hlou&#353;kov&#225;\2014-2020\RSK%20a%20tvorba%20RAP\ZPR&#193;VY%20O%20PLN&#282;N&#205;%20RAP,%20V&#221;R%20ZPR\2021\IROP%20a%20kraj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s21\osrk$\ORR\Hlou&#353;kov&#225;\2014-2020\RSK%20a%20tvorba%20RAP\ZPR&#193;VY%20O%20PLN&#282;N&#205;%20RAP,%20V&#221;R%20ZPR\2021\Anal&#253;za%20&#269;erp&#225;n&#237;\Za%20IROP,%20OP%20&#381;P,%20OP%20PIK%20a%20Interre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noProof="0" dirty="0" smtClean="0"/>
              <a:t>Přepočet</a:t>
            </a:r>
            <a:r>
              <a:rPr lang="en-US" dirty="0" smtClean="0"/>
              <a:t> </a:t>
            </a:r>
            <a:r>
              <a:rPr lang="cs-CZ" dirty="0" smtClean="0"/>
              <a:t>CZV podpořených projektů  </a:t>
            </a:r>
            <a:r>
              <a:rPr lang="cs-CZ" noProof="0" dirty="0" smtClean="0"/>
              <a:t>na 1 obyvatele</a:t>
            </a:r>
            <a:endParaRPr lang="cs-CZ" noProof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CZV!$K$22</c:f>
              <c:strCache>
                <c:ptCount val="1"/>
                <c:pt idx="0">
                  <c:v>Přepočet na 1 obyvatele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D7-4601-A74D-573B0BC289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CZV!$J$23:$J$35</c:f>
              <c:strCache>
                <c:ptCount val="13"/>
                <c:pt idx="0">
                  <c:v>Kraj Vysočina</c:v>
                </c:pt>
                <c:pt idx="1">
                  <c:v>Pardubický kraj</c:v>
                </c:pt>
                <c:pt idx="2">
                  <c:v>Královéhradecký kraj</c:v>
                </c:pt>
                <c:pt idx="3">
                  <c:v>Liberecký kraj</c:v>
                </c:pt>
                <c:pt idx="4">
                  <c:v>Jihomoravský kraj</c:v>
                </c:pt>
                <c:pt idx="5">
                  <c:v>Moravskoslezský kraj</c:v>
                </c:pt>
                <c:pt idx="6">
                  <c:v>Ústecký kraj</c:v>
                </c:pt>
                <c:pt idx="7">
                  <c:v>Olomoucký kraj</c:v>
                </c:pt>
                <c:pt idx="8">
                  <c:v>Jihočeský kraj</c:v>
                </c:pt>
                <c:pt idx="9">
                  <c:v>Karlovarský kraj</c:v>
                </c:pt>
                <c:pt idx="10">
                  <c:v>Středočeský kraj</c:v>
                </c:pt>
                <c:pt idx="11">
                  <c:v>Zlínský kraj</c:v>
                </c:pt>
                <c:pt idx="12">
                  <c:v>Plzeňský kraj</c:v>
                </c:pt>
              </c:strCache>
            </c:strRef>
          </c:cat>
          <c:val>
            <c:numRef>
              <c:f>CZV!$K$23:$K$35</c:f>
              <c:numCache>
                <c:formatCode>#,##0.00</c:formatCode>
                <c:ptCount val="13"/>
                <c:pt idx="0">
                  <c:v>14821.766023598198</c:v>
                </c:pt>
                <c:pt idx="1">
                  <c:v>12286.439478900489</c:v>
                </c:pt>
                <c:pt idx="2">
                  <c:v>11920.791832742447</c:v>
                </c:pt>
                <c:pt idx="3">
                  <c:v>9504.7839816622873</c:v>
                </c:pt>
                <c:pt idx="4">
                  <c:v>7615.9957137503297</c:v>
                </c:pt>
                <c:pt idx="5">
                  <c:v>7559.3050403827783</c:v>
                </c:pt>
                <c:pt idx="6">
                  <c:v>7501.5665021713476</c:v>
                </c:pt>
                <c:pt idx="7">
                  <c:v>7484.8343963573288</c:v>
                </c:pt>
                <c:pt idx="8">
                  <c:v>7439.5675386566081</c:v>
                </c:pt>
                <c:pt idx="9">
                  <c:v>6653.3245271742308</c:v>
                </c:pt>
                <c:pt idx="10">
                  <c:v>6112.9681112490971</c:v>
                </c:pt>
                <c:pt idx="11">
                  <c:v>3771.7838658447763</c:v>
                </c:pt>
                <c:pt idx="12">
                  <c:v>3016.1076383025911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D7-4601-A74D-573B0BC28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4931520"/>
        <c:axId val="794931936"/>
      </c:barChart>
      <c:catAx>
        <c:axId val="79493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4931936"/>
        <c:crosses val="autoZero"/>
        <c:auto val="1"/>
        <c:lblAlgn val="ctr"/>
        <c:lblOffset val="100"/>
        <c:noMultiLvlLbl val="0"/>
      </c:catAx>
      <c:valAx>
        <c:axId val="79493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4931520"/>
        <c:crosses val="autoZero"/>
        <c:crossBetween val="between"/>
        <c:dispUnits>
          <c:builtInUnit val="thousand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1C-47A3-BBF8-0446F7EDD4F4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1C-47A3-BBF8-0446F7EDD4F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1C-47A3-BBF8-0446F7EDD4F4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1C-47A3-BBF8-0446F7EDD4F4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51C-47A3-BBF8-0446F7EDD4F4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51C-47A3-BBF8-0446F7EDD4F4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51C-47A3-BBF8-0446F7EDD4F4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51C-47A3-BBF8-0446F7EDD4F4}"/>
              </c:ext>
            </c:extLst>
          </c:dPt>
          <c:dPt>
            <c:idx val="8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51C-47A3-BBF8-0446F7EDD4F4}"/>
              </c:ext>
            </c:extLst>
          </c:dPt>
          <c:dLbls>
            <c:dLbl>
              <c:idx val="4"/>
              <c:layout>
                <c:manualLayout>
                  <c:x val="1.1585004704600605E-2"/>
                  <c:y val="1.849815176815195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51C-47A3-BBF8-0446F7EDD4F4}"/>
                </c:ext>
              </c:extLst>
            </c:dLbl>
            <c:dLbl>
              <c:idx val="5"/>
              <c:layout>
                <c:manualLayout>
                  <c:x val="5.6615658891695144E-3"/>
                  <c:y val="1.7266565577214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51C-47A3-BBF8-0446F7EDD4F4}"/>
                </c:ext>
              </c:extLst>
            </c:dLbl>
            <c:dLbl>
              <c:idx val="6"/>
              <c:layout>
                <c:manualLayout>
                  <c:x val="-1.0575347892834151E-2"/>
                  <c:y val="1.455517596263343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51C-47A3-BBF8-0446F7EDD4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'Pro prezentaci IROPSHOW'!$E$17:$E$25</c:f>
              <c:strCache>
                <c:ptCount val="9"/>
                <c:pt idx="0">
                  <c:v>1.1 Zvýšení regionální mobility</c:v>
                </c:pt>
                <c:pt idx="1">
                  <c:v>6.1 REACT-EU</c:v>
                </c:pt>
                <c:pt idx="2">
                  <c:v>2.3 Rozvoj infrastruktury pro poskytování zdravotních služeb a péče o zdraví</c:v>
                </c:pt>
                <c:pt idx="3">
                  <c:v>2.4 Zvýšení kvality a dostupnosti infrastruktury pro vzdělávání a celoživotní učení</c:v>
                </c:pt>
                <c:pt idx="4">
                  <c:v>3.2 Zvyšování efektivity a transparentnosti veřejné správy</c:v>
                </c:pt>
                <c:pt idx="5">
                  <c:v>3.1 Zefektivnění prezentace, posílení ochrany a rozvoje kulturního a přírodního dědictví</c:v>
                </c:pt>
                <c:pt idx="6">
                  <c:v>2.1 Zvýšení kvality a dostupnosti služeb vedoucí k sociální inkluzi</c:v>
                </c:pt>
                <c:pt idx="7">
                  <c:v>1.3 Zvýšení připravenosti k řešení a řízení rizik a katastrof</c:v>
                </c:pt>
                <c:pt idx="8">
                  <c:v>4.1 Posílení komunitně vedeného místního rozvoje </c:v>
                </c:pt>
              </c:strCache>
            </c:strRef>
          </c:cat>
          <c:val>
            <c:numRef>
              <c:f>'Pro prezentaci IROPSHOW'!$F$17:$F$25</c:f>
              <c:numCache>
                <c:formatCode>#,##0.00</c:formatCode>
                <c:ptCount val="9"/>
                <c:pt idx="0">
                  <c:v>2400453713.1799994</c:v>
                </c:pt>
                <c:pt idx="1">
                  <c:v>1241007051.0999999</c:v>
                </c:pt>
                <c:pt idx="2">
                  <c:v>871858100.7500025</c:v>
                </c:pt>
                <c:pt idx="3">
                  <c:v>556008852.70999992</c:v>
                </c:pt>
                <c:pt idx="4">
                  <c:v>484383856.50000042</c:v>
                </c:pt>
                <c:pt idx="5">
                  <c:v>395180499.73000002</c:v>
                </c:pt>
                <c:pt idx="6">
                  <c:v>196932624.95000005</c:v>
                </c:pt>
                <c:pt idx="7">
                  <c:v>60551700.769999996</c:v>
                </c:pt>
                <c:pt idx="8">
                  <c:v>43212444.940000005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51C-47A3-BBF8-0446F7EDD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461531591009632"/>
          <c:y val="0.1006618344326137"/>
          <c:w val="0.38172963527543252"/>
          <c:h val="0.79867633113477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just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'Za všechny OP'!$J$29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25-4061-A537-DBE718B109E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25-4061-A537-DBE718B109E2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25-4061-A537-DBE718B109E2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25-4061-A537-DBE718B109E2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'Za všechny OP'!$I$30:$I$44</c:f>
              <c:strCache>
                <c:ptCount val="15"/>
                <c:pt idx="0">
                  <c:v>Lanškroun</c:v>
                </c:pt>
                <c:pt idx="1">
                  <c:v>Ústí nad Orlicí</c:v>
                </c:pt>
                <c:pt idx="2">
                  <c:v>Pardubice</c:v>
                </c:pt>
                <c:pt idx="3">
                  <c:v>Polička</c:v>
                </c:pt>
                <c:pt idx="4">
                  <c:v>Moravská Třebová</c:v>
                </c:pt>
                <c:pt idx="5">
                  <c:v>Králíky</c:v>
                </c:pt>
                <c:pt idx="6">
                  <c:v>Vysoké Mýto</c:v>
                </c:pt>
                <c:pt idx="7">
                  <c:v>Přelouč</c:v>
                </c:pt>
                <c:pt idx="8">
                  <c:v>Hlinsko</c:v>
                </c:pt>
                <c:pt idx="9">
                  <c:v>Litomyšl</c:v>
                </c:pt>
                <c:pt idx="10">
                  <c:v>Svitavy</c:v>
                </c:pt>
                <c:pt idx="11">
                  <c:v>Chrudim</c:v>
                </c:pt>
                <c:pt idx="12">
                  <c:v>Česká Třebová</c:v>
                </c:pt>
                <c:pt idx="13">
                  <c:v>Žamberk</c:v>
                </c:pt>
                <c:pt idx="14">
                  <c:v>Holice</c:v>
                </c:pt>
              </c:strCache>
            </c:strRef>
          </c:cat>
          <c:val>
            <c:numRef>
              <c:f>'Za všechny OP'!$J$30:$J$44</c:f>
              <c:numCache>
                <c:formatCode>General</c:formatCode>
                <c:ptCount val="15"/>
                <c:pt idx="0">
                  <c:v>57792.065183171682</c:v>
                </c:pt>
                <c:pt idx="1">
                  <c:v>56331.784141314689</c:v>
                </c:pt>
                <c:pt idx="2">
                  <c:v>48084.344314994814</c:v>
                </c:pt>
                <c:pt idx="3">
                  <c:v>46500.510616593769</c:v>
                </c:pt>
                <c:pt idx="4">
                  <c:v>46243.697013779347</c:v>
                </c:pt>
                <c:pt idx="5">
                  <c:v>43914.134908294291</c:v>
                </c:pt>
                <c:pt idx="6">
                  <c:v>43180.699586670235</c:v>
                </c:pt>
                <c:pt idx="7">
                  <c:v>38978.613035323724</c:v>
                </c:pt>
                <c:pt idx="8">
                  <c:v>38380.754345393703</c:v>
                </c:pt>
                <c:pt idx="9">
                  <c:v>37233.820091497109</c:v>
                </c:pt>
                <c:pt idx="10">
                  <c:v>34284.847647519113</c:v>
                </c:pt>
                <c:pt idx="11">
                  <c:v>33068.797593188778</c:v>
                </c:pt>
                <c:pt idx="12">
                  <c:v>24052.541809480605</c:v>
                </c:pt>
                <c:pt idx="13">
                  <c:v>22091.141257106628</c:v>
                </c:pt>
                <c:pt idx="14">
                  <c:v>18019.283183679254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25-4061-A537-DBE718B10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6411504"/>
        <c:axId val="2036406096"/>
      </c:barChart>
      <c:catAx>
        <c:axId val="203641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36406096"/>
        <c:crosses val="autoZero"/>
        <c:auto val="1"/>
        <c:lblAlgn val="ctr"/>
        <c:lblOffset val="100"/>
        <c:noMultiLvlLbl val="0"/>
      </c:catAx>
      <c:valAx>
        <c:axId val="203640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36411504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730B9-47BF-4981-972E-B57452F78A0F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544CE-E195-49F7-9FE9-7E7B0D53DC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42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Výsledky ale budou do značné míry ovlivněny přijatým systémem přípravy a realizace projektů v jednotlivých krajích. Pardubický kraj připravuje, podává a realizuje projekty i za své příspěvkové organizace. Pokud v jiných krajích podávají příspěvkové organizace projekty samy za sebe, nejsou tyto projekty zahrnuty do těchto statistik, což může výsledky výrazně ovlivnit.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544CE-E195-49F7-9FE9-7E7B0D53DC3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12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podpořené projekty IROP, OP ŽP, OP PIK a </a:t>
            </a:r>
            <a:r>
              <a:rPr lang="cs-CZ" dirty="0" err="1" smtClean="0"/>
              <a:t>Interreg</a:t>
            </a:r>
            <a:r>
              <a:rPr lang="cs-CZ" dirty="0" smtClean="0"/>
              <a:t> V-A ČR-PL, BEZ projektů </a:t>
            </a:r>
            <a:r>
              <a:rPr lang="cs-CZ" dirty="0" err="1" smtClean="0"/>
              <a:t>Pk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544CE-E195-49F7-9FE9-7E7B0D53DC3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53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32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14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99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8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06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92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79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03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3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72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D129-3D64-48C0-A267-4C982C374A32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94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7D129-3D64-48C0-A267-4C982C374A32}" type="datetimeFigureOut">
              <a:rPr lang="cs-CZ" smtClean="0"/>
              <a:t>22.04.2022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10B1-06F0-4AAC-986F-970995B912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84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90550"/>
            <a:ext cx="9144000" cy="700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5972175"/>
            <a:ext cx="9359900" cy="46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16050" y="1"/>
            <a:ext cx="9359900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spcBef>
                <a:spcPts val="600"/>
              </a:spcBef>
              <a:defRPr/>
            </a:pPr>
            <a:r>
              <a:rPr lang="cs-CZ" b="1" dirty="0">
                <a:solidFill>
                  <a:prstClr val="black"/>
                </a:solidFill>
              </a:rPr>
              <a:t>Mgr. </a:t>
            </a:r>
            <a:r>
              <a:rPr lang="cs-CZ" b="1" dirty="0" smtClean="0">
                <a:solidFill>
                  <a:prstClr val="black"/>
                </a:solidFill>
              </a:rPr>
              <a:t>Miroslav Janovský</a:t>
            </a:r>
            <a:endParaRPr lang="cs-CZ" b="1" dirty="0">
              <a:solidFill>
                <a:prstClr val="black"/>
              </a:solidFill>
            </a:endParaRPr>
          </a:p>
          <a:p>
            <a:pPr algn="r">
              <a:spcBef>
                <a:spcPts val="600"/>
              </a:spcBef>
              <a:defRPr/>
            </a:pPr>
            <a:r>
              <a:rPr lang="cs-CZ" sz="1600" dirty="0">
                <a:solidFill>
                  <a:prstClr val="black"/>
                </a:solidFill>
              </a:rPr>
              <a:t>odbor rozvoje </a:t>
            </a:r>
          </a:p>
          <a:p>
            <a:pPr algn="r">
              <a:defRPr/>
            </a:pPr>
            <a:r>
              <a:rPr lang="cs-CZ" sz="1600" dirty="0">
                <a:solidFill>
                  <a:prstClr val="black"/>
                </a:solidFill>
              </a:rPr>
              <a:t>Krajský úřad Pardubického kraje</a:t>
            </a:r>
          </a:p>
        </p:txBody>
      </p:sp>
      <p:pic>
        <p:nvPicPr>
          <p:cNvPr id="29702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9704" name="Nadpis 2"/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772400" cy="50323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Pardubický kraj a IROP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584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1" y="160339"/>
            <a:ext cx="7847013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2014-2021</a:t>
            </a:r>
            <a:endParaRPr lang="cs-CZ" altLang="cs-CZ" sz="2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7" name="Podnadpis 4"/>
          <p:cNvSpPr>
            <a:spLocks noGrp="1"/>
          </p:cNvSpPr>
          <p:nvPr>
            <p:ph type="subTitle" idx="1"/>
          </p:nvPr>
        </p:nvSpPr>
        <p:spPr>
          <a:xfrm>
            <a:off x="1416050" y="969962"/>
            <a:ext cx="9359900" cy="5072061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Hospodářsky a sociálně ohrožená území Pardubického kraje (HSOÚ)</a:t>
            </a:r>
          </a:p>
          <a:p>
            <a:pPr algn="l"/>
            <a:endParaRPr lang="cs-CZ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1600" dirty="0" smtClean="0"/>
              <a:t>ORP </a:t>
            </a:r>
            <a:r>
              <a:rPr lang="cs-CZ" sz="1600" dirty="0"/>
              <a:t>Moravská Třebová a ORP Králíky patří mezi úspěšnější ORP </a:t>
            </a:r>
            <a:endParaRPr lang="cs-CZ" sz="1600" dirty="0" smtClean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1600" dirty="0" smtClean="0"/>
              <a:t>ORP </a:t>
            </a:r>
            <a:r>
              <a:rPr lang="cs-CZ" sz="1600" dirty="0"/>
              <a:t>Česká Třebová patří mezi nejméně čerpající ORP v Pardubickém </a:t>
            </a:r>
            <a:r>
              <a:rPr lang="cs-CZ" sz="1600" dirty="0" smtClean="0"/>
              <a:t>kraji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cs-CZ" sz="1600" dirty="0" smtClean="0"/>
              <a:t>ORP </a:t>
            </a:r>
            <a:r>
              <a:rPr lang="cs-CZ" sz="1600" dirty="0"/>
              <a:t>Svitavy </a:t>
            </a:r>
            <a:r>
              <a:rPr lang="cs-CZ" sz="1600" dirty="0" smtClean="0"/>
              <a:t>dosáhl </a:t>
            </a:r>
            <a:r>
              <a:rPr lang="cs-CZ" sz="1600" dirty="0"/>
              <a:t>průměrných </a:t>
            </a:r>
            <a:r>
              <a:rPr lang="cs-CZ" sz="1600" dirty="0" smtClean="0"/>
              <a:t>výsledků</a:t>
            </a:r>
          </a:p>
          <a:p>
            <a:endParaRPr lang="cs-CZ" dirty="0"/>
          </a:p>
          <a:p>
            <a:pPr algn="just" eaLnBrk="1" hangingPunct="1"/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143899085"/>
              </p:ext>
            </p:extLst>
          </p:nvPr>
        </p:nvGraphicFramePr>
        <p:xfrm>
          <a:off x="3004725" y="2861121"/>
          <a:ext cx="6257163" cy="3007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66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584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35847" name="Podnadpis 4"/>
          <p:cNvSpPr>
            <a:spLocks noGrp="1"/>
          </p:cNvSpPr>
          <p:nvPr>
            <p:ph type="subTitle" idx="1"/>
          </p:nvPr>
        </p:nvSpPr>
        <p:spPr>
          <a:xfrm>
            <a:off x="2208214" y="842963"/>
            <a:ext cx="7775575" cy="4889500"/>
          </a:xfrm>
        </p:spPr>
        <p:txBody>
          <a:bodyPr/>
          <a:lstStyle/>
          <a:p>
            <a:pPr eaLnBrk="1" hangingPunct="1"/>
            <a:endParaRPr lang="cs-CZ" alt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</a:p>
          <a:p>
            <a:pPr eaLnBrk="1" hangingPunct="1"/>
            <a:endParaRPr lang="cs-CZ" alt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  <a:spcAft>
                <a:spcPts val="1200"/>
              </a:spcAft>
            </a:pP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Mgr. Miroslav Janovský</a:t>
            </a:r>
          </a:p>
          <a:p>
            <a:pPr algn="r">
              <a:spcBef>
                <a:spcPts val="0"/>
              </a:spcBef>
              <a:defRPr/>
            </a:pPr>
            <a:r>
              <a:rPr lang="cs-CZ" sz="2000" dirty="0">
                <a:solidFill>
                  <a:prstClr val="black"/>
                </a:solidFill>
              </a:rPr>
              <a:t>odbor rozvoje </a:t>
            </a:r>
          </a:p>
          <a:p>
            <a:pPr algn="r">
              <a:spcBef>
                <a:spcPts val="0"/>
              </a:spcBef>
              <a:defRPr/>
            </a:pPr>
            <a:r>
              <a:rPr lang="cs-CZ" sz="2000" dirty="0">
                <a:solidFill>
                  <a:prstClr val="black"/>
                </a:solidFill>
              </a:rPr>
              <a:t>Krajský úřad Pardubického kraje</a:t>
            </a:r>
          </a:p>
          <a:p>
            <a:pPr algn="r" eaLnBrk="1" hangingPunct="1"/>
            <a:endParaRPr lang="cs-CZ" altLang="cs-CZ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cs-CZ" alt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miroslav.janovsky@pardubickykraj.cz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072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989888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2014-2021</a:t>
            </a:r>
            <a:endParaRPr lang="cs-CZ" altLang="cs-CZ" sz="2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Podnadpis 4"/>
          <p:cNvSpPr>
            <a:spLocks noGrp="1"/>
          </p:cNvSpPr>
          <p:nvPr>
            <p:ph type="subTitle" idx="1"/>
          </p:nvPr>
        </p:nvSpPr>
        <p:spPr>
          <a:xfrm>
            <a:off x="1847850" y="977901"/>
            <a:ext cx="8496300" cy="4644327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 smtClean="0">
                <a:cs typeface="Arial" panose="020B0604020202020204" pitchFamily="34" charset="0"/>
              </a:rPr>
              <a:t>zdrojem </a:t>
            </a:r>
            <a:r>
              <a:rPr lang="cs-CZ" altLang="cs-CZ" sz="2000" dirty="0">
                <a:cs typeface="Arial" panose="020B0604020202020204" pitchFamily="34" charset="0"/>
              </a:rPr>
              <a:t>data z MS2014+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cs typeface="Arial" panose="020B0604020202020204" pitchFamily="34" charset="0"/>
              </a:rPr>
              <a:t>s</a:t>
            </a:r>
            <a:r>
              <a:rPr lang="cs-CZ" altLang="cs-CZ" sz="2000" dirty="0" smtClean="0">
                <a:cs typeface="Arial" panose="020B0604020202020204" pitchFamily="34" charset="0"/>
              </a:rPr>
              <a:t>ledovány CZV projektů PODPOŘENÝCH (schválené</a:t>
            </a:r>
            <a:r>
              <a:rPr lang="cs-CZ" altLang="cs-CZ" sz="2000" dirty="0">
                <a:cs typeface="Arial" panose="020B0604020202020204" pitchFamily="34" charset="0"/>
              </a:rPr>
              <a:t>, v realizaci a ukončené</a:t>
            </a:r>
            <a:r>
              <a:rPr lang="cs-CZ" altLang="cs-CZ" sz="2000" dirty="0" smtClean="0"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 smtClean="0"/>
              <a:t>zaměření </a:t>
            </a:r>
            <a:r>
              <a:rPr lang="cs-CZ" sz="2000" dirty="0"/>
              <a:t>zejména na IROP, OP PIK, OP ŽP (</a:t>
            </a:r>
            <a:r>
              <a:rPr lang="cs-CZ" altLang="cs-CZ" sz="2000" dirty="0" smtClean="0">
                <a:cs typeface="Arial" panose="020B0604020202020204" pitchFamily="34" charset="0"/>
              </a:rPr>
              <a:t>do mezikrajského srovnání </a:t>
            </a:r>
            <a:r>
              <a:rPr lang="cs-CZ" altLang="cs-CZ" sz="2000" dirty="0">
                <a:cs typeface="Arial" panose="020B0604020202020204" pitchFamily="34" charset="0"/>
              </a:rPr>
              <a:t>zahrnuty </a:t>
            </a:r>
            <a:r>
              <a:rPr lang="cs-CZ" altLang="cs-CZ" sz="2000" dirty="0" smtClean="0">
                <a:cs typeface="Arial" panose="020B0604020202020204" pitchFamily="34" charset="0"/>
              </a:rPr>
              <a:t>dále OP </a:t>
            </a:r>
            <a:r>
              <a:rPr lang="cs-CZ" altLang="cs-CZ" sz="2000" dirty="0">
                <a:cs typeface="Arial" panose="020B0604020202020204" pitchFamily="34" charset="0"/>
              </a:rPr>
              <a:t>VVV, OP D a OP </a:t>
            </a:r>
            <a:r>
              <a:rPr lang="cs-CZ" altLang="cs-CZ" sz="2000" dirty="0" smtClean="0">
                <a:cs typeface="Arial" panose="020B0604020202020204" pitchFamily="34" charset="0"/>
              </a:rPr>
              <a:t>Z)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 smtClean="0"/>
              <a:t>samostatnou kapitolu má i program přeshraniční spolupráce </a:t>
            </a:r>
            <a:r>
              <a:rPr lang="cs-CZ" sz="2000" dirty="0" err="1" smtClean="0"/>
              <a:t>Interreg</a:t>
            </a:r>
            <a:r>
              <a:rPr lang="cs-CZ" sz="2000" dirty="0" smtClean="0"/>
              <a:t> V-A ČR– PL</a:t>
            </a:r>
            <a:endParaRPr lang="cs-CZ" altLang="cs-CZ" sz="2000" dirty="0" smtClean="0"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2000" dirty="0" smtClean="0"/>
              <a:t>kromě </a:t>
            </a:r>
            <a:r>
              <a:rPr lang="cs-CZ" sz="2000" dirty="0"/>
              <a:t>mezikrajského srovnání </a:t>
            </a:r>
            <a:r>
              <a:rPr lang="cs-CZ" sz="2000" dirty="0" smtClean="0"/>
              <a:t>především </a:t>
            </a:r>
            <a:r>
              <a:rPr lang="cs-CZ" sz="2000" dirty="0"/>
              <a:t>čerpání za jednotlivé ORP Pardubického </a:t>
            </a:r>
            <a:r>
              <a:rPr lang="cs-CZ" sz="2000" dirty="0" smtClean="0"/>
              <a:t>kraje</a:t>
            </a:r>
            <a:endParaRPr lang="cs-CZ" altLang="cs-CZ" sz="2000" dirty="0" smtClean="0"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 smtClean="0">
                <a:cs typeface="Arial" panose="020B0604020202020204" pitchFamily="34" charset="0"/>
              </a:rPr>
              <a:t>výsledky </a:t>
            </a:r>
            <a:r>
              <a:rPr lang="cs-CZ" altLang="cs-CZ" sz="2000" dirty="0">
                <a:cs typeface="Arial" panose="020B0604020202020204" pitchFamily="34" charset="0"/>
              </a:rPr>
              <a:t>dle možností relativizovány – tj. přepočítány na počet </a:t>
            </a:r>
            <a:r>
              <a:rPr lang="cs-CZ" altLang="cs-CZ" sz="2000" dirty="0" smtClean="0">
                <a:cs typeface="Arial" panose="020B0604020202020204" pitchFamily="34" charset="0"/>
              </a:rPr>
              <a:t>obyvatel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cs typeface="Arial" panose="020B0604020202020204" pitchFamily="34" charset="0"/>
              </a:rPr>
              <a:t>b</a:t>
            </a:r>
            <a:r>
              <a:rPr lang="cs-CZ" altLang="cs-CZ" sz="2000" dirty="0" smtClean="0">
                <a:cs typeface="Arial" panose="020B0604020202020204" pitchFamily="34" charset="0"/>
              </a:rPr>
              <a:t>ližší analýza HSOÚ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altLang="cs-CZ" sz="2000" dirty="0">
                <a:cs typeface="Arial" panose="020B0604020202020204" pitchFamily="34" charset="0"/>
              </a:rPr>
              <a:t>z</a:t>
            </a:r>
            <a:r>
              <a:rPr lang="cs-CZ" altLang="cs-CZ" sz="2000" dirty="0" smtClean="0">
                <a:cs typeface="Arial" panose="020B0604020202020204" pitchFamily="34" charset="0"/>
              </a:rPr>
              <a:t>ávěr věnovaný integrovaným nástrojům ITI a CLLD</a:t>
            </a:r>
            <a:endParaRPr lang="cs-CZ" altLang="cs-CZ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072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0" y="545307"/>
            <a:ext cx="7989888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2014-2021</a:t>
            </a:r>
            <a:b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finančních prostředků v jednotlivých krajích České republiky</a:t>
            </a:r>
          </a:p>
        </p:txBody>
      </p:sp>
      <p:sp>
        <p:nvSpPr>
          <p:cNvPr id="30727" name="Podnadpis 4"/>
          <p:cNvSpPr>
            <a:spLocks noGrp="1"/>
          </p:cNvSpPr>
          <p:nvPr>
            <p:ph type="subTitle" idx="1"/>
          </p:nvPr>
        </p:nvSpPr>
        <p:spPr>
          <a:xfrm>
            <a:off x="1416050" y="1342231"/>
            <a:ext cx="9359900" cy="4566443"/>
          </a:xfrm>
        </p:spPr>
        <p:txBody>
          <a:bodyPr>
            <a:norm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smtClean="0"/>
              <a:t>CZV podpořených </a:t>
            </a:r>
            <a:r>
              <a:rPr lang="cs-CZ" sz="1800" dirty="0"/>
              <a:t>projektů na území </a:t>
            </a:r>
            <a:r>
              <a:rPr lang="cs-CZ" sz="1800" dirty="0" err="1" smtClean="0"/>
              <a:t>Pk</a:t>
            </a:r>
            <a:r>
              <a:rPr lang="cs-CZ" sz="1800" dirty="0" smtClean="0"/>
              <a:t> v letech 2014–2021 </a:t>
            </a:r>
            <a:r>
              <a:rPr lang="cs-CZ" sz="1800" dirty="0"/>
              <a:t>ve vybraných OP </a:t>
            </a:r>
            <a:r>
              <a:rPr lang="cs-CZ" sz="1800" dirty="0" smtClean="0"/>
              <a:t>téměř </a:t>
            </a:r>
            <a:r>
              <a:rPr lang="cs-CZ" sz="1800" dirty="0"/>
              <a:t>50 </a:t>
            </a:r>
            <a:r>
              <a:rPr lang="cs-CZ" sz="1800" dirty="0" smtClean="0"/>
              <a:t>mld. Kč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v</a:t>
            </a:r>
            <a:r>
              <a:rPr lang="cs-CZ" sz="1800" dirty="0" smtClean="0"/>
              <a:t> </a:t>
            </a:r>
            <a:r>
              <a:rPr lang="cs-CZ" sz="1800" dirty="0"/>
              <a:t>přepočtu na 1 obyvatele </a:t>
            </a:r>
            <a:r>
              <a:rPr lang="cs-CZ" sz="1800" dirty="0" smtClean="0"/>
              <a:t>cca </a:t>
            </a:r>
            <a:r>
              <a:rPr lang="cs-CZ" sz="1800" dirty="0"/>
              <a:t>95 tisíc </a:t>
            </a:r>
            <a:r>
              <a:rPr lang="cs-CZ" sz="1800" dirty="0" smtClean="0"/>
              <a:t>korun = 2. </a:t>
            </a:r>
            <a:r>
              <a:rPr lang="cs-CZ" sz="1800" dirty="0"/>
              <a:t>nejvyšší čerpání v mezikrajském srovnání v </a:t>
            </a:r>
            <a:r>
              <a:rPr lang="cs-CZ" sz="1800" dirty="0" smtClean="0"/>
              <a:t>ČR</a:t>
            </a:r>
          </a:p>
          <a:p>
            <a:pPr algn="just">
              <a:spcAft>
                <a:spcPts val="1200"/>
              </a:spcAft>
            </a:pPr>
            <a:endParaRPr lang="cs-CZ" altLang="cs-CZ" sz="1800" dirty="0"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563" y="2126932"/>
            <a:ext cx="6682361" cy="391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072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0" y="545307"/>
            <a:ext cx="7989888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</a:t>
            </a:r>
            <a: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2014-2021</a:t>
            </a:r>
            <a:br>
              <a:rPr lang="cs-CZ" alt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v roli žadatele</a:t>
            </a:r>
            <a:endParaRPr lang="cs-CZ" altLang="cs-CZ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Podnadpis 4"/>
          <p:cNvSpPr>
            <a:spLocks noGrp="1"/>
          </p:cNvSpPr>
          <p:nvPr>
            <p:ph type="subTitle" idx="1"/>
          </p:nvPr>
        </p:nvSpPr>
        <p:spPr>
          <a:xfrm>
            <a:off x="1416050" y="1342231"/>
            <a:ext cx="9359900" cy="456644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sz="1800" dirty="0"/>
              <a:t>Na základě zjištěných údajů lze uvést, že za období 2014–2021 Pardubický kraj jako žadatel:</a:t>
            </a:r>
          </a:p>
          <a:p>
            <a:pPr algn="just">
              <a:spcAft>
                <a:spcPts val="600"/>
              </a:spcAft>
            </a:pPr>
            <a:r>
              <a:rPr lang="cs-CZ" sz="1800" dirty="0" smtClean="0"/>
              <a:t>	1. připravil </a:t>
            </a:r>
            <a:r>
              <a:rPr lang="cs-CZ" sz="1800" dirty="0"/>
              <a:t>nejvyšší počet podpořených projektů mezi kraji,</a:t>
            </a:r>
          </a:p>
          <a:p>
            <a:pPr algn="just">
              <a:spcAft>
                <a:spcPts val="600"/>
              </a:spcAft>
            </a:pPr>
            <a:r>
              <a:rPr lang="cs-CZ" sz="1800" dirty="0" smtClean="0"/>
              <a:t>	2. dosáhl </a:t>
            </a:r>
            <a:r>
              <a:rPr lang="cs-CZ" sz="1800" dirty="0"/>
              <a:t>v přepočtu na počet obyvatel na druhé nejvyšší čerpání prostředků </a:t>
            </a:r>
            <a:r>
              <a:rPr lang="cs-CZ" sz="1800" dirty="0" smtClean="0"/>
              <a:t>                             	z relevantních </a:t>
            </a:r>
            <a:r>
              <a:rPr lang="cs-CZ" sz="1800" dirty="0"/>
              <a:t>OP mezi kraji.</a:t>
            </a:r>
          </a:p>
          <a:p>
            <a:pPr algn="just">
              <a:spcAft>
                <a:spcPts val="1200"/>
              </a:spcAft>
            </a:pPr>
            <a:endParaRPr lang="cs-CZ" altLang="cs-CZ" sz="1800" dirty="0">
              <a:cs typeface="Arial" panose="020B0604020202020204" pitchFamily="34" charset="0"/>
            </a:endParaRP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181513"/>
              </p:ext>
            </p:extLst>
          </p:nvPr>
        </p:nvGraphicFramePr>
        <p:xfrm>
          <a:off x="3438001" y="3094292"/>
          <a:ext cx="5315998" cy="285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16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072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989888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2014-2021</a:t>
            </a:r>
            <a:endParaRPr lang="cs-CZ" altLang="cs-CZ" sz="2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Podnadpis 4"/>
          <p:cNvSpPr>
            <a:spLocks noGrp="1"/>
          </p:cNvSpPr>
          <p:nvPr>
            <p:ph type="subTitle" idx="1"/>
          </p:nvPr>
        </p:nvSpPr>
        <p:spPr>
          <a:xfrm>
            <a:off x="1847850" y="957264"/>
            <a:ext cx="8496300" cy="5000275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cs-CZ" altLang="cs-CZ" sz="23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 a IROP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cs-CZ" sz="2300" dirty="0"/>
              <a:t>polovina prostředků IROP na území Pardubického kraje čerpána prostřednictvím projektů </a:t>
            </a:r>
            <a:r>
              <a:rPr lang="cs-CZ" sz="2300" dirty="0" smtClean="0"/>
              <a:t>kraje</a:t>
            </a:r>
          </a:p>
          <a:p>
            <a:pPr algn="just">
              <a:spcAft>
                <a:spcPts val="1200"/>
              </a:spcAft>
            </a:pPr>
            <a:r>
              <a:rPr lang="cs-CZ" sz="2300" dirty="0"/>
              <a:t>N</a:t>
            </a:r>
            <a:r>
              <a:rPr lang="cs-CZ" sz="2300" dirty="0" smtClean="0"/>
              <a:t>ejvětší projekty Pardubického kraje:</a:t>
            </a:r>
          </a:p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100" dirty="0" smtClean="0"/>
              <a:t>Pardubická </a:t>
            </a:r>
            <a:r>
              <a:rPr lang="cs-CZ" sz="2100" dirty="0"/>
              <a:t>nemocnice, výstavba pavilonu centrálního urgentního příjmu s centralizací akutních </a:t>
            </a:r>
            <a:r>
              <a:rPr lang="cs-CZ" sz="2100" dirty="0" smtClean="0"/>
              <a:t>provozů</a:t>
            </a:r>
          </a:p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100" dirty="0" smtClean="0"/>
              <a:t>Pardubická </a:t>
            </a:r>
            <a:r>
              <a:rPr lang="cs-CZ" sz="2100" dirty="0"/>
              <a:t>nemocnice, nová </a:t>
            </a:r>
            <a:r>
              <a:rPr lang="cs-CZ" sz="2100" dirty="0" smtClean="0"/>
              <a:t>psychiatrie</a:t>
            </a:r>
          </a:p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100" dirty="0"/>
              <a:t>Orlickoústecká nemocnice, výstavba pavilonu centrálního příjmu s odbornými vyšetřovnami </a:t>
            </a:r>
            <a:endParaRPr lang="cs-CZ" sz="2100" dirty="0" smtClean="0"/>
          </a:p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100" dirty="0" smtClean="0"/>
              <a:t>Modernizace </a:t>
            </a:r>
            <a:r>
              <a:rPr lang="cs-CZ" sz="2100" dirty="0"/>
              <a:t>silnice II/337 Seč - Třemošnice (křižovatka s </a:t>
            </a:r>
            <a:r>
              <a:rPr lang="cs-CZ" sz="2100" dirty="0" smtClean="0"/>
              <a:t>III/33741)</a:t>
            </a:r>
            <a:endParaRPr lang="cs-CZ" sz="2100" dirty="0"/>
          </a:p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100" dirty="0" smtClean="0"/>
              <a:t>Modernizace </a:t>
            </a:r>
            <a:r>
              <a:rPr lang="cs-CZ" sz="2100" dirty="0"/>
              <a:t>silnice II/315 Skuhrov - Lanškroun (kruhový </a:t>
            </a:r>
            <a:r>
              <a:rPr lang="cs-CZ" sz="2100" dirty="0" smtClean="0"/>
              <a:t>objezd)</a:t>
            </a:r>
            <a:endParaRPr lang="cs-CZ" sz="2100" dirty="0"/>
          </a:p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100" dirty="0" smtClean="0"/>
              <a:t>Obnova </a:t>
            </a:r>
            <a:r>
              <a:rPr lang="cs-CZ" sz="2100" dirty="0" err="1"/>
              <a:t>Winternitzových</a:t>
            </a:r>
            <a:r>
              <a:rPr lang="cs-CZ" sz="2100" dirty="0"/>
              <a:t> automatických mlýnů pro krajskou </a:t>
            </a:r>
            <a:r>
              <a:rPr lang="cs-CZ" sz="2100" dirty="0" smtClean="0"/>
              <a:t>galerii</a:t>
            </a:r>
          </a:p>
          <a:p>
            <a:pPr marL="342900" indent="-3429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2100" dirty="0"/>
              <a:t>Zámek Pardubice - využití a obnova zámeckých exteriérů a interiérů čp. 1 a čp. 2</a:t>
            </a:r>
          </a:p>
          <a:p>
            <a:pPr algn="just">
              <a:spcAft>
                <a:spcPts val="1200"/>
              </a:spcAft>
            </a:pPr>
            <a:endParaRPr lang="cs-CZ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endParaRPr lang="cs-CZ" sz="1600" dirty="0" smtClean="0"/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spcAft>
                <a:spcPts val="1200"/>
              </a:spcAft>
            </a:pPr>
            <a:endParaRPr lang="cs-CZ" altLang="cs-CZ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endParaRPr lang="cs-CZ" altLang="cs-CZ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072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0" y="160339"/>
            <a:ext cx="7989888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2014-2021</a:t>
            </a:r>
            <a:endParaRPr lang="cs-CZ" altLang="cs-CZ" sz="2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Podnadpis 4"/>
          <p:cNvSpPr>
            <a:spLocks noGrp="1"/>
          </p:cNvSpPr>
          <p:nvPr>
            <p:ph type="subTitle" idx="1"/>
          </p:nvPr>
        </p:nvSpPr>
        <p:spPr>
          <a:xfrm>
            <a:off x="1847850" y="855854"/>
            <a:ext cx="8496300" cy="510168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altLang="cs-CZ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 a IROP</a:t>
            </a:r>
          </a:p>
          <a:p>
            <a:pPr algn="just">
              <a:spcAft>
                <a:spcPts val="600"/>
              </a:spcAft>
            </a:pPr>
            <a:r>
              <a:rPr lang="cs-CZ" altLang="cs-CZ" sz="1600" dirty="0" smtClean="0">
                <a:cs typeface="Arial" panose="020B0604020202020204" pitchFamily="34" charset="0"/>
              </a:rPr>
              <a:t>Využití </a:t>
            </a:r>
            <a:r>
              <a:rPr lang="cs-CZ" altLang="cs-CZ" sz="1600" dirty="0">
                <a:cs typeface="Arial" panose="020B0604020202020204" pitchFamily="34" charset="0"/>
              </a:rPr>
              <a:t>finančních prostředků </a:t>
            </a:r>
            <a:r>
              <a:rPr lang="cs-CZ" altLang="cs-CZ" sz="1600" dirty="0" smtClean="0">
                <a:cs typeface="Arial" panose="020B0604020202020204" pitchFamily="34" charset="0"/>
              </a:rPr>
              <a:t>(CZV) v </a:t>
            </a:r>
            <a:r>
              <a:rPr lang="cs-CZ" altLang="cs-CZ" sz="1600" dirty="0">
                <a:cs typeface="Arial" panose="020B0604020202020204" pitchFamily="34" charset="0"/>
              </a:rPr>
              <a:t>jednotlivých SC IROP </a:t>
            </a:r>
            <a:r>
              <a:rPr lang="cs-CZ" altLang="cs-CZ" sz="1600" dirty="0" smtClean="0">
                <a:cs typeface="Arial" panose="020B0604020202020204" pitchFamily="34" charset="0"/>
              </a:rPr>
              <a:t>z </a:t>
            </a:r>
            <a:r>
              <a:rPr lang="cs-CZ" altLang="cs-CZ" sz="1600" dirty="0">
                <a:cs typeface="Arial" panose="020B0604020202020204" pitchFamily="34" charset="0"/>
              </a:rPr>
              <a:t>hlediska Pardubického kraje a jeho PO </a:t>
            </a:r>
            <a:r>
              <a:rPr lang="cs-CZ" altLang="cs-CZ" sz="1600" dirty="0" smtClean="0">
                <a:cs typeface="Arial" panose="020B0604020202020204" pitchFamily="34" charset="0"/>
              </a:rPr>
              <a:t>                    – </a:t>
            </a:r>
            <a:r>
              <a:rPr lang="cs-CZ" altLang="cs-CZ" sz="1600" dirty="0">
                <a:cs typeface="Arial" panose="020B0604020202020204" pitchFamily="34" charset="0"/>
              </a:rPr>
              <a:t>projekty PODPOŘENÉ</a:t>
            </a: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872743"/>
              </p:ext>
            </p:extLst>
          </p:nvPr>
        </p:nvGraphicFramePr>
        <p:xfrm>
          <a:off x="2274915" y="2207166"/>
          <a:ext cx="7859657" cy="397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60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3796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1" y="160339"/>
            <a:ext cx="7847013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2014-2021</a:t>
            </a:r>
            <a:endParaRPr lang="cs-CZ" altLang="cs-CZ" sz="2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Podnadpis 4"/>
          <p:cNvSpPr>
            <a:spLocks noGrp="1"/>
          </p:cNvSpPr>
          <p:nvPr>
            <p:ph type="subTitle" idx="1"/>
          </p:nvPr>
        </p:nvSpPr>
        <p:spPr>
          <a:xfrm>
            <a:off x="2208214" y="842963"/>
            <a:ext cx="7775575" cy="48895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cs-CZ" altLang="cs-CZ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v ORP Pardubického kraje</a:t>
            </a:r>
          </a:p>
          <a:p>
            <a:pPr algn="just" eaLnBrk="1" hangingPunct="1">
              <a:spcBef>
                <a:spcPts val="1200"/>
              </a:spcBef>
            </a:pPr>
            <a:endParaRPr lang="cs-CZ" altLang="cs-CZ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dirty="0" smtClean="0"/>
              <a:t>za </a:t>
            </a:r>
            <a:r>
              <a:rPr lang="cs-CZ" dirty="0"/>
              <a:t>účelem zpřesnění výsledků </a:t>
            </a:r>
            <a:r>
              <a:rPr lang="cs-CZ" dirty="0" smtClean="0"/>
              <a:t>odečteny </a:t>
            </a:r>
            <a:r>
              <a:rPr lang="cs-CZ" dirty="0"/>
              <a:t>projekty Pardubického kraje jako žadatele </a:t>
            </a:r>
            <a:endParaRPr lang="cs-CZ" dirty="0" smtClean="0"/>
          </a:p>
          <a:p>
            <a:pPr algn="just">
              <a:spcAft>
                <a:spcPts val="1800"/>
              </a:spcAft>
            </a:pPr>
            <a:r>
              <a:rPr lang="cs-CZ" dirty="0"/>
              <a:t>N</a:t>
            </a:r>
            <a:r>
              <a:rPr lang="cs-CZ" dirty="0" smtClean="0"/>
              <a:t>ejvětší </a:t>
            </a:r>
            <a:r>
              <a:rPr lang="cs-CZ" dirty="0"/>
              <a:t>projekty za IROP jako </a:t>
            </a:r>
            <a:r>
              <a:rPr lang="cs-CZ" dirty="0" smtClean="0"/>
              <a:t>celek: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00" b="1" dirty="0" smtClean="0"/>
              <a:t>Zámek </a:t>
            </a:r>
            <a:r>
              <a:rPr lang="cs-CZ" sz="1800" b="1" dirty="0"/>
              <a:t>Litomyšl - Božský zámek </a:t>
            </a:r>
            <a:r>
              <a:rPr lang="cs-CZ" sz="1800" dirty="0"/>
              <a:t>žadatele Národní památkový </a:t>
            </a:r>
            <a:r>
              <a:rPr lang="cs-CZ" sz="1800" dirty="0" smtClean="0"/>
              <a:t>ústav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00" b="1" dirty="0" smtClean="0"/>
              <a:t>Výstavba </a:t>
            </a:r>
            <a:r>
              <a:rPr lang="cs-CZ" sz="1800" b="1" dirty="0"/>
              <a:t>areálu Územního odboru Chrudim - Krajské ředitelství policie Pardubického kraje</a:t>
            </a:r>
            <a:r>
              <a:rPr lang="cs-CZ" sz="1800" dirty="0"/>
              <a:t> žadatele Krajské ředitelství policie Pardubického </a:t>
            </a:r>
            <a:r>
              <a:rPr lang="cs-CZ" sz="1800" dirty="0" smtClean="0"/>
              <a:t>kraje</a:t>
            </a:r>
          </a:p>
          <a:p>
            <a:pPr marL="285750" indent="-28575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00" b="1" dirty="0"/>
              <a:t>Centrální polytechnické dílny </a:t>
            </a:r>
            <a:r>
              <a:rPr lang="cs-CZ" sz="1800" dirty="0" smtClean="0"/>
              <a:t>žadatele </a:t>
            </a:r>
            <a:r>
              <a:rPr lang="cs-CZ" sz="1800" dirty="0"/>
              <a:t>Statutární město Pardubice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alt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3796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1" y="160339"/>
            <a:ext cx="7847013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2014-2021</a:t>
            </a:r>
            <a:endParaRPr lang="cs-CZ" altLang="cs-CZ" sz="2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Podnadpis 4"/>
          <p:cNvSpPr>
            <a:spLocks noGrp="1"/>
          </p:cNvSpPr>
          <p:nvPr>
            <p:ph type="subTitle" idx="1"/>
          </p:nvPr>
        </p:nvSpPr>
        <p:spPr>
          <a:xfrm>
            <a:off x="2208214" y="842963"/>
            <a:ext cx="7775575" cy="48895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cs-CZ" altLang="cs-CZ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v ORP Pardubického kraje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alt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nejúspěšnější ORP Polička, ORP Litomyšl a ORP Pardubice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alt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578" y="1892406"/>
            <a:ext cx="6854187" cy="401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416050" y="1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416050" y="6088064"/>
            <a:ext cx="9359900" cy="796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35844" name="Picture 3" descr="C:\Users\Martin\Desktop\Pk - nove logo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269039"/>
            <a:ext cx="266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416050" y="6042025"/>
            <a:ext cx="9359900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150" name="Nadpis 2"/>
          <p:cNvSpPr>
            <a:spLocks noGrp="1"/>
          </p:cNvSpPr>
          <p:nvPr>
            <p:ph type="ctrTitle"/>
          </p:nvPr>
        </p:nvSpPr>
        <p:spPr>
          <a:xfrm>
            <a:off x="2209801" y="160339"/>
            <a:ext cx="7847013" cy="503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Analýza čerpání fondů EU v Pardubickém kraji 2014-2021</a:t>
            </a:r>
            <a:endParaRPr lang="cs-CZ" altLang="cs-CZ" sz="2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7" name="Podnadpis 4"/>
          <p:cNvSpPr>
            <a:spLocks noGrp="1"/>
          </p:cNvSpPr>
          <p:nvPr>
            <p:ph type="subTitle" idx="1"/>
          </p:nvPr>
        </p:nvSpPr>
        <p:spPr>
          <a:xfrm>
            <a:off x="1416050" y="957265"/>
            <a:ext cx="9359900" cy="4775198"/>
          </a:xfrm>
        </p:spPr>
        <p:txBody>
          <a:bodyPr/>
          <a:lstStyle/>
          <a:p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Celkové 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</a:rPr>
              <a:t>hodnocení </a:t>
            </a:r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ORP </a:t>
            </a:r>
            <a:r>
              <a:rPr lang="cs-CZ" sz="1800" b="1" dirty="0" err="1" smtClean="0">
                <a:solidFill>
                  <a:schemeClr val="accent1">
                    <a:lumMod val="75000"/>
                  </a:schemeClr>
                </a:solidFill>
              </a:rPr>
              <a:t>Pk</a:t>
            </a:r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 (IROP, OP ŽP, OP PIK a </a:t>
            </a:r>
            <a:r>
              <a:rPr lang="cs-CZ" sz="1800" b="1" dirty="0" err="1" smtClean="0">
                <a:solidFill>
                  <a:schemeClr val="accent1">
                    <a:lumMod val="75000"/>
                  </a:schemeClr>
                </a:solidFill>
              </a:rPr>
              <a:t>Interreg</a:t>
            </a:r>
            <a:r>
              <a:rPr lang="cs-CZ" sz="1800" b="1" dirty="0" smtClean="0">
                <a:solidFill>
                  <a:schemeClr val="accent1">
                    <a:lumMod val="75000"/>
                  </a:schemeClr>
                </a:solidFill>
              </a:rPr>
              <a:t> V-A ČR-PL)</a:t>
            </a:r>
          </a:p>
          <a:p>
            <a:pPr algn="just">
              <a:spcBef>
                <a:spcPts val="0"/>
              </a:spcBef>
            </a:pPr>
            <a:endParaRPr lang="cs-CZ" sz="8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cs-CZ" sz="1600" b="1" dirty="0"/>
              <a:t>v</a:t>
            </a:r>
            <a:r>
              <a:rPr lang="cs-CZ" sz="1600" b="1" dirty="0" smtClean="0"/>
              <a:t> čele čerpání </a:t>
            </a:r>
            <a:r>
              <a:rPr lang="cs-CZ" sz="1600" b="1" dirty="0"/>
              <a:t>ORP </a:t>
            </a:r>
            <a:r>
              <a:rPr lang="cs-CZ" sz="1600" b="1" dirty="0" smtClean="0"/>
              <a:t>Lanškroun, </a:t>
            </a:r>
            <a:r>
              <a:rPr lang="cs-CZ" sz="1600" b="1" dirty="0"/>
              <a:t>následován ORP Ústí nad Orlicí a </a:t>
            </a:r>
            <a:r>
              <a:rPr lang="cs-CZ" sz="1600" b="1"/>
              <a:t>ORP </a:t>
            </a:r>
            <a:r>
              <a:rPr lang="cs-CZ" sz="1600" b="1" smtClean="0"/>
              <a:t>Pardubice</a:t>
            </a:r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cs-CZ" alt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540" y="2112265"/>
            <a:ext cx="6631534" cy="388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627</Words>
  <Application>Microsoft Office PowerPoint</Application>
  <PresentationFormat>Širokoúhlá obrazovka</PresentationFormat>
  <Paragraphs>78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Times New Roman</vt:lpstr>
      <vt:lpstr>Wingdings</vt:lpstr>
      <vt:lpstr>Motiv Office</vt:lpstr>
      <vt:lpstr>Pardubický kraj a IROP</vt:lpstr>
      <vt:lpstr>Analýza čerpání fondů EU v Pardubickém kraji 2014-2021</vt:lpstr>
      <vt:lpstr>Analýza čerpání fondů EU v Pardubickém kraji 2014-2021  Využití finančních prostředků v jednotlivých krajích České republiky</vt:lpstr>
      <vt:lpstr>Analýza čerpání fondů EU v Pardubickém kraji 2014-2021  Kraj v roli žadatele</vt:lpstr>
      <vt:lpstr>Analýza čerpání fondů EU v Pardubickém kraji 2014-2021</vt:lpstr>
      <vt:lpstr>Analýza čerpání fondů EU v Pardubickém kraji 2014-2021</vt:lpstr>
      <vt:lpstr>Analýza čerpání fondů EU v Pardubickém kraji 2014-2021</vt:lpstr>
      <vt:lpstr>Analýza čerpání fondů EU v Pardubickém kraji 2014-2021</vt:lpstr>
      <vt:lpstr>Analýza čerpání fondů EU v Pardubickém kraji 2014-2021</vt:lpstr>
      <vt:lpstr>Analýza čerpání fondů EU v Pardubickém kraji 2014-2021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čerpání dotací EU v Pardubickém kraji 2014-2020</dc:title>
  <dc:creator>Vitková Martina Mgr.</dc:creator>
  <cp:lastModifiedBy>Vitková Martina Mgr.</cp:lastModifiedBy>
  <cp:revision>28</cp:revision>
  <dcterms:created xsi:type="dcterms:W3CDTF">2022-04-04T10:25:19Z</dcterms:created>
  <dcterms:modified xsi:type="dcterms:W3CDTF">2022-04-22T11:39:43Z</dcterms:modified>
</cp:coreProperties>
</file>