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6" r:id="rId3"/>
    <p:sldId id="421" r:id="rId4"/>
    <p:sldId id="467" r:id="rId5"/>
    <p:sldId id="258" r:id="rId6"/>
    <p:sldId id="263" r:id="rId7"/>
    <p:sldId id="265" r:id="rId8"/>
    <p:sldId id="269" r:id="rId9"/>
    <p:sldId id="270" r:id="rId10"/>
    <p:sldId id="26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56275" autoAdjust="0"/>
  </p:normalViewPr>
  <p:slideViewPr>
    <p:cSldViewPr snapToGrid="0">
      <p:cViewPr varScale="1">
        <p:scale>
          <a:sx n="64" d="100"/>
          <a:sy n="64" d="100"/>
        </p:scale>
        <p:origin x="1596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Čechová Dana" userId="2b07822a-5722-4cc0-b166-c027dd32f912" providerId="ADAL" clId="{53BDBDDA-9A98-41C8-9588-AC96779F0C0B}"/>
    <pc:docChg chg="modSld">
      <pc:chgData name="Čechová Dana" userId="2b07822a-5722-4cc0-b166-c027dd32f912" providerId="ADAL" clId="{53BDBDDA-9A98-41C8-9588-AC96779F0C0B}" dt="2022-05-11T06:15:47.079" v="8" actId="20577"/>
      <pc:docMkLst>
        <pc:docMk/>
      </pc:docMkLst>
      <pc:sldChg chg="modSp mod">
        <pc:chgData name="Čechová Dana" userId="2b07822a-5722-4cc0-b166-c027dd32f912" providerId="ADAL" clId="{53BDBDDA-9A98-41C8-9588-AC96779F0C0B}" dt="2022-05-11T06:15:47.079" v="8" actId="20577"/>
        <pc:sldMkLst>
          <pc:docMk/>
          <pc:sldMk cId="3138971971" sldId="262"/>
        </pc:sldMkLst>
        <pc:spChg chg="mod">
          <ac:chgData name="Čechová Dana" userId="2b07822a-5722-4cc0-b166-c027dd32f912" providerId="ADAL" clId="{53BDBDDA-9A98-41C8-9588-AC96779F0C0B}" dt="2022-05-11T06:15:47.079" v="8" actId="20577"/>
          <ac:spMkLst>
            <pc:docMk/>
            <pc:sldMk cId="3138971971" sldId="262"/>
            <ac:spMk id="2" creationId="{39DBD0B9-F773-4BAB-B060-8844FEB7C74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C1E22-A470-44FB-9586-57001224BBA3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C6CFD-AF91-4BE2-9C19-CC83C8620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991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C6CFD-AF91-4BE2-9C19-CC83C86201F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336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5C6CFD-AF91-4BE2-9C19-CC83C86201F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576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5C6CFD-AF91-4BE2-9C19-CC83C86201F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962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C6CFD-AF91-4BE2-9C19-CC83C86201F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882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C6CFD-AF91-4BE2-9C19-CC83C86201F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047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C6CFD-AF91-4BE2-9C19-CC83C86201F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453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C6CFD-AF91-4BE2-9C19-CC83C86201F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422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C6CFD-AF91-4BE2-9C19-CC83C86201F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079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C6CFD-AF91-4BE2-9C19-CC83C86201F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035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347E2D-102A-4671-94AF-64E922A5A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566510-F559-404C-B0B2-6833BE3CE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77BD40-E323-4DEE-9CA4-9DC74CE03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83CB45-4919-48B0-A7B7-F61F59028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16CAD5-ADBD-47E7-AB44-9DFEC93E6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64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D868FA-D5E6-4BA6-945F-0152CB22F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BE38-0609-4A8E-8B86-BCCCFFC9A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CB4AE0-2BFE-4A9E-A57D-C26AEBF44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B6FB47-26BD-4AD8-81D0-29FFE6C7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D93C0E-839E-4C81-8D12-CA44C648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30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20F11C3-7CA1-466B-8B49-3B6FBF06DF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D0A7DF-C24C-4414-BDC0-87F0966F7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2BE7A8-FC95-464B-BFA4-B978AF5B1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0D8146-04FD-4830-823A-DDE632C5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544515-145E-47A7-9F87-0999F049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54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AD0C86-F248-4A5A-93FE-2CE7AB6D4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CFCA8F-1A00-4A5D-9008-94A41CC51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7C920D-E4CE-4A33-90BF-85CA5205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AFCC90-DDFB-4FAB-8F63-F0250EABC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6277CC-5CE7-4F25-8CC1-742DF7D15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16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D10C9-BE96-40D3-BE4A-426C95C2A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6C7C1D4-D3CE-46B6-BDF9-E31A92D2C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592083-41A6-4B32-BEC9-8215C68A8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D73EC6-A410-4DF3-AB8C-98A654D89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E8B430-C6BB-41F1-ADD9-87BAC693C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67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2EA8F1-725F-4D6A-A281-77C27AF44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13C6E9-8951-42E9-84E2-041B8F8D5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B2EA880-325A-4683-A7D6-BBC0B1261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5B7432-AEB5-4C2D-ABFF-E6ACE46C1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58DF3D-5C0D-471A-B8AC-A2442E73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ED6BFE-C61D-4A6A-9859-B74F7687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36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E82B06-83F1-41EA-9B57-04851C3AB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3B7A29B-4B76-4DF9-A29D-ACA1B9680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2C99276-370B-4D8E-8F38-7072E03F9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EEEBD3F-85C8-4508-91B9-4D664B7A78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FAA4360-F166-4E58-B535-C4925E7E67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0A992EA-8F8B-4498-935E-F69E6B900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137F8B5-C5C8-4B58-93F5-3CD850BD3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AE1AA33-FD7E-45F4-874F-CD0B3E77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41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2E2F23-79AE-4642-834A-C002BF02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82178C4-4680-4BCB-8A96-27BE54F1B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FF22D0E-2376-4180-B686-14E3BADD5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D54A04-7A92-45FE-AF52-A7B291558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18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899AB9C-1016-40EF-BDD2-34C98472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4EB7ABF-8525-4941-9303-2D1E7AA8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B69C7A3-A395-457D-9264-3CBB94AFC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26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25EFC0-BFAD-457B-9641-A20A9E71F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CF6A8D-7451-41BD-90F0-4A2CD821A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7CF354D-BE87-4CB5-A944-660410862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7B7481-4E53-4237-B464-D8FEF1A7C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EF07458-68A2-4A94-8458-05724C63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55DB66-1D59-4C40-A867-105522EB4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18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A2DFC0-39C1-4658-9255-09CFE5412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02BD838-BCC7-45FE-91CD-B3ECF278A2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45AFB74-81E2-43CF-A083-FC78FD166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949967-E223-4075-961C-00C740660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F601DC-3C5E-4D03-A841-020026F53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F05CF4-ED13-4303-A408-86CA69BEC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44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D7978C3-A577-4207-B681-3999A3C64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1FAB993-CAB1-422E-9641-A980FE41D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BA13F2-29B8-4F4F-BBEA-A5C33F21A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28E6-AC58-4146-B317-518A8D0FD7EA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AED7FF-A063-40EC-8F0E-211B89C5D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E2163E-8AD3-49E9-93A4-0692FE8D5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38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ereza.smidova@praha.e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mailto:Kristina.hapkova.kleinwachterova@praha.e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ipraha.e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DBD0B9-F773-4BAB-B060-8844FEB7C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4354" y="4924270"/>
            <a:ext cx="5173062" cy="2046157"/>
          </a:xfrm>
        </p:spPr>
        <p:txBody>
          <a:bodyPr>
            <a:normAutofit fontScale="90000"/>
          </a:bodyPr>
          <a:lstStyle/>
          <a:p>
            <a:pPr algn="l" fontAlgn="auto">
              <a:lnSpc>
                <a:spcPct val="100000"/>
              </a:lnSpc>
              <a:spcAft>
                <a:spcPts val="0"/>
              </a:spcAft>
              <a:defRPr/>
            </a:pPr>
            <a:b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Odbor Evropských fondů MHMP</a:t>
            </a:r>
            <a:br>
              <a:rPr lang="cs-CZ" sz="9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IROP TOUR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IROP 2</a:t>
            </a:r>
            <a:b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Květen 2022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1795" y="165208"/>
            <a:ext cx="5541744" cy="95715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7363" y="332863"/>
            <a:ext cx="627942" cy="62184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151" y="1478467"/>
            <a:ext cx="8060553" cy="284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971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48846-BE7F-4C53-B750-087774B1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126148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0EB24-33CB-4C1A-91CB-BF7C522D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319" y="1522736"/>
            <a:ext cx="10862481" cy="49620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ODBOR EVROPSKÝCH FONDŮ</a:t>
            </a: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MAGISTRÁT HL. M. PRAHY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Ing. Tereza Šmídová</a:t>
            </a: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Tereza.smidova@praha.eu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+420 777 549 097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Mgr. Kristína Hapková Kleinwächterová</a:t>
            </a: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Kristina.hapkova.kleinwachterova@praha.eu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+420 778 766 893</a:t>
            </a:r>
          </a:p>
          <a:p>
            <a:pPr marL="0" indent="0">
              <a:buNone/>
            </a:pPr>
            <a:endParaRPr lang="cs-CZ" i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682" y="5797695"/>
            <a:ext cx="1946941" cy="687081"/>
          </a:xfrm>
          <a:prstGeom prst="rect">
            <a:avLst/>
          </a:prstGeom>
        </p:spPr>
      </p:pic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A551BFC0-8B7F-4587-B66E-5AABACA04542}"/>
              </a:ext>
            </a:extLst>
          </p:cNvPr>
          <p:cNvCxnSpPr>
            <a:cxnSpLocks/>
          </p:cNvCxnSpPr>
          <p:nvPr/>
        </p:nvCxnSpPr>
        <p:spPr>
          <a:xfrm flipV="1">
            <a:off x="551384" y="1340768"/>
            <a:ext cx="11640616" cy="64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20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74D61-2CB0-4982-8535-32BAA8025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+mn-lt"/>
              </a:rPr>
              <a:t>PRAŽSKÁ METROPOLITNÍ OBLAST (PMO)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ECAECF-5675-46D8-B603-902C874F0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717"/>
            <a:ext cx="10515600" cy="4649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</a:rPr>
              <a:t>J</a:t>
            </a:r>
            <a:r>
              <a:rPr lang="cs-CZ" b="0" i="0" dirty="0">
                <a:effectLst/>
                <a:latin typeface="Arial" panose="020B0604020202020204" pitchFamily="34" charset="0"/>
              </a:rPr>
              <a:t>edinečné území, které má své specifické potřeby a problémy definované vzájemnou provázaností.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</a:rPr>
              <a:t>PMO </a:t>
            </a:r>
            <a:r>
              <a:rPr lang="cs-CZ" b="0" i="0" dirty="0">
                <a:effectLst/>
                <a:latin typeface="Arial" panose="020B0604020202020204" pitchFamily="34" charset="0"/>
              </a:rPr>
              <a:t>je největší metropolitní oblastí v ČR</a:t>
            </a:r>
            <a:br>
              <a:rPr lang="cs-CZ" dirty="0"/>
            </a:br>
            <a:endParaRPr lang="cs-CZ" dirty="0"/>
          </a:p>
          <a:p>
            <a:pPr marL="0" indent="0">
              <a:lnSpc>
                <a:spcPct val="120000"/>
              </a:lnSpc>
              <a:buNone/>
            </a:pPr>
            <a:r>
              <a:rPr lang="cs-CZ" dirty="0">
                <a:latin typeface="Arial" panose="020B0604020202020204" pitchFamily="34" charset="0"/>
              </a:rPr>
              <a:t>Počet obcí: 490 + hl. m. Praha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>
                <a:latin typeface="Arial" panose="020B0604020202020204" pitchFamily="34" charset="0"/>
              </a:rPr>
              <a:t>Počet obyvatel: 2 123 173 </a:t>
            </a:r>
            <a:br>
              <a:rPr lang="cs-CZ" dirty="0">
                <a:latin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</a:rPr>
              <a:t>Rozloha: 4 822 km²</a:t>
            </a:r>
          </a:p>
          <a:p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8F75324F-DA34-412B-A6B3-C00AB987AF2F}"/>
              </a:ext>
            </a:extLst>
          </p:cNvPr>
          <p:cNvCxnSpPr>
            <a:cxnSpLocks/>
          </p:cNvCxnSpPr>
          <p:nvPr/>
        </p:nvCxnSpPr>
        <p:spPr>
          <a:xfrm flipV="1">
            <a:off x="551384" y="1340768"/>
            <a:ext cx="11640616" cy="64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1554AB21-C21D-41B5-9091-69499191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682" y="5797695"/>
            <a:ext cx="1946941" cy="68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5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9376" y="32842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dirty="0">
                <a:solidFill>
                  <a:srgbClr val="C00000"/>
                </a:solidFill>
                <a:latin typeface="UnitPro-Black" panose="020B0A04030101020102" pitchFamily="34" charset="0"/>
                <a:cs typeface="UnitPro-Black" panose="020B0A04030101020102" pitchFamily="34" charset="0"/>
              </a:rPr>
              <a:t>NÁSTROJ ITI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63201" y="1788063"/>
            <a:ext cx="8363272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</a:t>
            </a:r>
            <a:r>
              <a:rPr lang="cs-CZ" sz="28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Territorial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b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   </a:t>
            </a:r>
            <a:r>
              <a:rPr lang="cs-CZ" sz="2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Integrované územní investice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000" dirty="0">
              <a:latin typeface="UnitPro-Medi" panose="020B0604030101020102" pitchFamily="34" charset="0"/>
              <a:cs typeface="UnitPro-Medi" panose="020B0604030101020102" pitchFamily="34" charset="0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E904F3C0-3EF7-47B1-8469-6C8D6FB72F6F}"/>
              </a:ext>
            </a:extLst>
          </p:cNvPr>
          <p:cNvSpPr txBox="1">
            <a:spLocks/>
          </p:cNvSpPr>
          <p:nvPr/>
        </p:nvSpPr>
        <p:spPr>
          <a:xfrm>
            <a:off x="3135370" y="1670110"/>
            <a:ext cx="2458616" cy="1508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6600" dirty="0">
                <a:solidFill>
                  <a:srgbClr val="C00000"/>
                </a:solidFill>
                <a:latin typeface="UnitPro-Medi" panose="020B0604030101020102" pitchFamily="34" charset="0"/>
                <a:cs typeface="UnitPro-Medi" panose="020B0604030101020102" pitchFamily="34" charset="0"/>
              </a:rPr>
              <a:t>ITI =</a:t>
            </a:r>
            <a:endParaRPr lang="cs-CZ" sz="3000" dirty="0">
              <a:solidFill>
                <a:srgbClr val="C00000"/>
              </a:solidFill>
              <a:latin typeface="UnitPro-Medi" panose="020B0604030101020102" pitchFamily="34" charset="0"/>
              <a:cs typeface="UnitPro-Medi" panose="020B0604030101020102" pitchFamily="34" charset="0"/>
            </a:endParaRPr>
          </a:p>
          <a:p>
            <a:endParaRPr lang="cs-CZ" dirty="0">
              <a:latin typeface="UnitPro-Medi" panose="020B0604030101020102" pitchFamily="34" charset="0"/>
              <a:cs typeface="UnitPro-Medi" panose="020B0604030101020102" pitchFamily="34" charset="0"/>
            </a:endParaRPr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98B33D2D-5B74-47EA-B153-8D258938CFA5}"/>
              </a:ext>
            </a:extLst>
          </p:cNvPr>
          <p:cNvCxnSpPr>
            <a:cxnSpLocks/>
          </p:cNvCxnSpPr>
          <p:nvPr/>
        </p:nvCxnSpPr>
        <p:spPr>
          <a:xfrm flipV="1">
            <a:off x="551384" y="1340768"/>
            <a:ext cx="11640616" cy="64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02015C2-75C7-4DC3-A247-65A3F18AAE27}"/>
              </a:ext>
            </a:extLst>
          </p:cNvPr>
          <p:cNvSpPr txBox="1"/>
          <p:nvPr/>
        </p:nvSpPr>
        <p:spPr>
          <a:xfrm>
            <a:off x="914399" y="3061909"/>
            <a:ext cx="1107316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Nástroj měst na řešení problémů a propojování metropolitních oblastí prostřednictvím financování z EU fondů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Umožňuje rezervovat nebo slučovat finanční zdroje z různých operačních programů na významné rozvojové projekty v metropolitních oblastech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ITI není další operační program, ale nástroj, který má rezervovanou alokaci v některých aktivitách vybraných operačních programů.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CF3B036-F8E1-42EB-A71B-CBD2DF85B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7279" y="5764443"/>
            <a:ext cx="1950889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2414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9376" y="24215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PRIORITNÍ OBLASTI STRATEGIE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9A0CF9CF-DC1B-432F-8D02-74DA18BB8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570" y="2484523"/>
            <a:ext cx="4377455" cy="364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>
                <a:latin typeface="UnitPro-Medi" panose="020B0604030101020102" pitchFamily="34" charset="0"/>
                <a:cs typeface="UnitPro-Medi" panose="020B0604030101020102" pitchFamily="34" charset="0"/>
              </a:rPr>
              <a:t>DOPRAVA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P+R, terminály  - velkokapacitní v blízkém prstenci hl. m. Prahy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Cyklodoprava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– dobudování páteřních tras na území PMO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Čistá mobilita – nákup vozidel</a:t>
            </a:r>
          </a:p>
          <a:p>
            <a:pPr marL="0" indent="0">
              <a:buNone/>
            </a:pPr>
            <a:endParaRPr lang="cs-CZ" sz="1600" dirty="0">
              <a:latin typeface="UnitPro-Medi" panose="020B0604030101020102" pitchFamily="34" charset="0"/>
              <a:cs typeface="UnitPro-Medi" panose="020B0604030101020102" pitchFamily="34" charset="0"/>
            </a:endParaRPr>
          </a:p>
          <a:p>
            <a:pPr marL="0" indent="0">
              <a:buNone/>
            </a:pPr>
            <a:endParaRPr lang="cs-CZ" sz="1600" dirty="0">
              <a:latin typeface="UnitPro-Medi" panose="020B0604030101020102" pitchFamily="34" charset="0"/>
              <a:cs typeface="UnitPro-Medi" panose="020B0604030101020102" pitchFamily="34" charset="0"/>
            </a:endParaRPr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98B33D2D-5B74-47EA-B153-8D258938CFA5}"/>
              </a:ext>
            </a:extLst>
          </p:cNvPr>
          <p:cNvCxnSpPr>
            <a:cxnSpLocks/>
          </p:cNvCxnSpPr>
          <p:nvPr/>
        </p:nvCxnSpPr>
        <p:spPr>
          <a:xfrm flipV="1">
            <a:off x="551384" y="1176856"/>
            <a:ext cx="11640616" cy="64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Nadpis 1">
            <a:extLst>
              <a:ext uri="{FF2B5EF4-FFF2-40B4-BE49-F238E27FC236}">
                <a16:creationId xmlns:a16="http://schemas.microsoft.com/office/drawing/2014/main" id="{5EECBD8D-7919-416B-B72C-3C921FCDA824}"/>
              </a:ext>
            </a:extLst>
          </p:cNvPr>
          <p:cNvSpPr txBox="1">
            <a:spLocks/>
          </p:cNvSpPr>
          <p:nvPr/>
        </p:nvSpPr>
        <p:spPr>
          <a:xfrm>
            <a:off x="454929" y="1207708"/>
            <a:ext cx="100811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VAZBA NA IROP</a:t>
            </a:r>
          </a:p>
          <a:p>
            <a:pPr algn="l"/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Alokace cca 3,3 mld. Kč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AE1B9DC-1E30-46B0-93CB-D52B63A9FE70}"/>
              </a:ext>
            </a:extLst>
          </p:cNvPr>
          <p:cNvSpPr txBox="1"/>
          <p:nvPr/>
        </p:nvSpPr>
        <p:spPr>
          <a:xfrm>
            <a:off x="6862977" y="2400427"/>
            <a:ext cx="485601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ROZVOJ REGIONÁLNÍCH CENTER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krajinné prvky, sídelní zeleň, veřejná 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prostranství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revitalizace kulturních památek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Revitalizace a odborná infrastruktura pro činnost muzeí a knihoven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E4FF9A4-951E-41C3-ABE8-F2A4D4A3A10B}"/>
              </a:ext>
            </a:extLst>
          </p:cNvPr>
          <p:cNvCxnSpPr/>
          <p:nvPr/>
        </p:nvCxnSpPr>
        <p:spPr>
          <a:xfrm>
            <a:off x="6371692" y="2350708"/>
            <a:ext cx="0" cy="360404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>
            <a:extLst>
              <a:ext uri="{FF2B5EF4-FFF2-40B4-BE49-F238E27FC236}">
                <a16:creationId xmlns:a16="http://schemas.microsoft.com/office/drawing/2014/main" id="{E06C9EB9-51F9-4286-8A09-075B0A9450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682" y="5797695"/>
            <a:ext cx="1946941" cy="68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779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48846-BE7F-4C53-B750-087774B1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126148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Příprava Strategie ITI PMO 2021+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0EB24-33CB-4C1A-91CB-BF7C522D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319" y="1287624"/>
            <a:ext cx="4080681" cy="5197152"/>
          </a:xfrm>
        </p:spPr>
        <p:txBody>
          <a:bodyPr>
            <a:normAutofit lnSpcReduction="10000"/>
          </a:bodyPr>
          <a:lstStyle/>
          <a:p>
            <a:pPr algn="just"/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Analytická část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dokončena</a:t>
            </a:r>
          </a:p>
          <a:p>
            <a:pPr marL="0" indent="0" algn="just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Strategická část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dokončena</a:t>
            </a:r>
          </a:p>
          <a:p>
            <a:pPr marL="0" indent="0" algn="just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Implementační část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dokončena</a:t>
            </a: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Zjišťovací řízení 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prosinec – květen/červen 2022</a:t>
            </a:r>
          </a:p>
          <a:p>
            <a:pPr marL="0" indent="0" algn="just">
              <a:buNone/>
            </a:pP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Schvalování ISG PMO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Červen 2022 – ŘV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Září 2022 - ZHMP</a:t>
            </a:r>
          </a:p>
          <a:p>
            <a:pPr marL="0" indent="0" algn="just">
              <a:buNone/>
            </a:pP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Výzva MMR ORP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Září/říjen 2022</a:t>
            </a: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i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157" y="5853471"/>
            <a:ext cx="1946941" cy="687081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624191" y="1699213"/>
            <a:ext cx="6036907" cy="403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Avíza výzev a výběrových kritérií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Červenec + Srpen 2022</a:t>
            </a:r>
          </a:p>
          <a:p>
            <a:endParaRPr lang="cs-CZ" dirty="0"/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Výzva Nositele ITI 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Září 2022</a:t>
            </a:r>
          </a:p>
          <a:p>
            <a:endParaRPr lang="cs-CZ" dirty="0"/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Programové rámce (seznam projektů do IROP)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Říjen – Nositel a ŘV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Listopad/prosinec ZHMP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5131837" y="1669602"/>
            <a:ext cx="0" cy="463789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EB0A76B9-3442-419D-9797-17987D3390DD}"/>
              </a:ext>
            </a:extLst>
          </p:cNvPr>
          <p:cNvCxnSpPr>
            <a:cxnSpLocks/>
          </p:cNvCxnSpPr>
          <p:nvPr/>
        </p:nvCxnSpPr>
        <p:spPr>
          <a:xfrm flipV="1">
            <a:off x="551384" y="1340768"/>
            <a:ext cx="11640616" cy="64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46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9502450" y="4639492"/>
            <a:ext cx="1698171" cy="660296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7752959" y="4639492"/>
            <a:ext cx="1698174" cy="660296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5986363" y="4639492"/>
            <a:ext cx="1723831" cy="66573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4236874" y="4639492"/>
            <a:ext cx="1723831" cy="660296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478829" y="4639492"/>
            <a:ext cx="1732387" cy="660296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634483" y="4639492"/>
            <a:ext cx="1810138" cy="660296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248846-BE7F-4C53-B750-087774B1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126148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Příprava Strategie ITI PMO 2021+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0EB24-33CB-4C1A-91CB-BF7C522D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964" y="1522737"/>
            <a:ext cx="10677424" cy="42749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Programové rámce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Informace do území jak budeme při přípravě postupovat – červen - srpen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Rozpracována výběrová kritéria – červen schválení na ŘV ITI</a:t>
            </a:r>
          </a:p>
          <a:p>
            <a:pPr algn="just"/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Avíza výzev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červenec – srpen</a:t>
            </a:r>
          </a:p>
          <a:p>
            <a:pPr algn="just"/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Výzva Nositele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předložení PZ - září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Sestavení programových rámců po zveřejnění podmínek výzev ŘO – listopad/prosinec </a:t>
            </a:r>
          </a:p>
          <a:p>
            <a:pPr marL="0" indent="0" algn="just"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i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682" y="5797695"/>
            <a:ext cx="1946941" cy="687081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729340" y="4675255"/>
            <a:ext cx="152477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>
                <a:solidFill>
                  <a:schemeClr val="bg1"/>
                </a:solidFill>
              </a:rPr>
              <a:t>Informace od žadatelů, finalizace kritérií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30927" y="4675255"/>
            <a:ext cx="16802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>
                <a:solidFill>
                  <a:schemeClr val="bg1"/>
                </a:solidFill>
              </a:rPr>
              <a:t>Zveřejnění avíz výzev, kritérií a šablon PZ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297120" y="4693608"/>
            <a:ext cx="17036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>
                <a:solidFill>
                  <a:schemeClr val="bg1"/>
                </a:solidFill>
              </a:rPr>
              <a:t>Zveřejnění avíz výzev, kritérií a šablon PZ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106106" y="4805264"/>
            <a:ext cx="1503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bg1"/>
                </a:solidFill>
              </a:rPr>
              <a:t>Výzva Nositele ITI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761511" y="4712344"/>
            <a:ext cx="16103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>
                <a:solidFill>
                  <a:schemeClr val="bg1"/>
                </a:solidFill>
              </a:rPr>
              <a:t>Hodnocení projektů, jednání PS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9499339" y="4656248"/>
            <a:ext cx="170128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>
                <a:solidFill>
                  <a:schemeClr val="bg1"/>
                </a:solidFill>
              </a:rPr>
              <a:t>Schválení PR Řídicím výborem, ZHMP a MMR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223475" y="5326573"/>
            <a:ext cx="744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C00000"/>
                </a:solidFill>
              </a:rPr>
              <a:t>ČERVEN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907638" y="5346440"/>
            <a:ext cx="964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C00000"/>
                </a:solidFill>
              </a:rPr>
              <a:t>ČERVENEC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812248" y="5366329"/>
            <a:ext cx="964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C00000"/>
                </a:solidFill>
              </a:rPr>
              <a:t>SRPEN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593230" y="5366328"/>
            <a:ext cx="964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C00000"/>
                </a:solidFill>
              </a:rPr>
              <a:t>ZÁŘÍ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8249023" y="5376738"/>
            <a:ext cx="964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C00000"/>
                </a:solidFill>
              </a:rPr>
              <a:t>ŘÍJEN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9986658" y="5376738"/>
            <a:ext cx="964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C00000"/>
                </a:solidFill>
              </a:rPr>
              <a:t>LISTOPAD</a:t>
            </a:r>
          </a:p>
        </p:txBody>
      </p: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A3008A3B-E07D-4E81-AF95-0932D8C6FBC3}"/>
              </a:ext>
            </a:extLst>
          </p:cNvPr>
          <p:cNvCxnSpPr>
            <a:cxnSpLocks/>
          </p:cNvCxnSpPr>
          <p:nvPr/>
        </p:nvCxnSpPr>
        <p:spPr>
          <a:xfrm flipV="1">
            <a:off x="551384" y="1340768"/>
            <a:ext cx="11640616" cy="64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137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48846-BE7F-4C53-B750-087774B1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1261480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Konzultace záměrů přes léto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0EB24-33CB-4C1A-91CB-BF7C522D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319" y="1542084"/>
            <a:ext cx="10862481" cy="54668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i="1" dirty="0"/>
          </a:p>
          <a:p>
            <a:pPr marL="0" indent="0" algn="ctr">
              <a:buNone/>
            </a:pP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    25. – 29. červenec</a:t>
            </a:r>
          </a:p>
          <a:p>
            <a:pPr marL="0" indent="0" algn="ctr">
              <a:buNone/>
            </a:pPr>
            <a:endParaRPr lang="cs-CZ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15. – 19. srpen</a:t>
            </a:r>
          </a:p>
          <a:p>
            <a:pPr marL="0" indent="0" algn="ctr">
              <a:buNone/>
            </a:pPr>
            <a:endParaRPr lang="cs-CZ" i="1" dirty="0"/>
          </a:p>
          <a:p>
            <a:pPr marL="0" indent="0" algn="ctr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1. Mezipatro – kanceláře ITI, Rytířská 10, Praha 1 </a:t>
            </a:r>
          </a:p>
          <a:p>
            <a:pPr marL="0" indent="0" algn="ctr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Termíny budou vypsány také na webu ITI (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www.itipraha.eu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682" y="5797695"/>
            <a:ext cx="1946941" cy="68708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9" t="2716" r="63780" b="-2716"/>
          <a:stretch/>
        </p:blipFill>
        <p:spPr>
          <a:xfrm>
            <a:off x="3953907" y="3576547"/>
            <a:ext cx="446057" cy="42893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9" t="2716" r="63780" b="-2716"/>
          <a:stretch/>
        </p:blipFill>
        <p:spPr>
          <a:xfrm>
            <a:off x="3953907" y="2528122"/>
            <a:ext cx="446057" cy="428934"/>
          </a:xfrm>
          <a:prstGeom prst="rect">
            <a:avLst/>
          </a:prstGeom>
        </p:spPr>
      </p:pic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E2F8FBE1-A728-4255-8C02-40DD8E030072}"/>
              </a:ext>
            </a:extLst>
          </p:cNvPr>
          <p:cNvCxnSpPr>
            <a:cxnSpLocks/>
          </p:cNvCxnSpPr>
          <p:nvPr/>
        </p:nvCxnSpPr>
        <p:spPr>
          <a:xfrm flipV="1">
            <a:off x="551384" y="1340768"/>
            <a:ext cx="11640616" cy="64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74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48846-BE7F-4C53-B750-087774B1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445" y="634983"/>
            <a:ext cx="5439937" cy="1149212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 implementace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0EB24-33CB-4C1A-91CB-BF7C522D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446" y="1661532"/>
            <a:ext cx="5520188" cy="50292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50000"/>
            </a:pPr>
            <a:endParaRPr lang="cs-CZ" dirty="0"/>
          </a:p>
          <a:p>
            <a:pPr>
              <a:buClr>
                <a:srgbClr val="C00000"/>
              </a:buClr>
              <a:buSzPct val="150000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Výzva Nositele ITI – přihlášení se do výběru do seznamu strategických projektů</a:t>
            </a:r>
          </a:p>
          <a:p>
            <a:pPr>
              <a:buClr>
                <a:srgbClr val="C00000"/>
              </a:buClr>
              <a:buSzPct val="150000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Schválení programových rámců</a:t>
            </a:r>
          </a:p>
          <a:p>
            <a:pPr>
              <a:buClr>
                <a:srgbClr val="C00000"/>
              </a:buClr>
              <a:buSzPct val="150000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Souhlasné stanovisko ŘV ITI</a:t>
            </a:r>
          </a:p>
          <a:p>
            <a:pPr>
              <a:buClr>
                <a:srgbClr val="C00000"/>
              </a:buClr>
              <a:buSzPct val="150000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Předložení záměrů do výzvy IROP</a:t>
            </a:r>
          </a:p>
          <a:p>
            <a:pPr>
              <a:buClr>
                <a:srgbClr val="C00000"/>
              </a:buClr>
              <a:buSzPct val="150000"/>
            </a:pPr>
            <a:endParaRPr lang="cs-CZ" dirty="0"/>
          </a:p>
          <a:p>
            <a:pPr marL="0" indent="0">
              <a:buClr>
                <a:srgbClr val="C00000"/>
              </a:buClr>
              <a:buSzPct val="150000"/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682" y="5947139"/>
            <a:ext cx="1946941" cy="687081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8D076472-33AB-4888-9DEB-5AD29206B0A7}"/>
              </a:ext>
            </a:extLst>
          </p:cNvPr>
          <p:cNvSpPr txBox="1"/>
          <p:nvPr/>
        </p:nvSpPr>
        <p:spPr>
          <a:xfrm>
            <a:off x="5954750" y="1661532"/>
            <a:ext cx="6237249" cy="423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80000"/>
              </a:lnSpc>
              <a:spcBef>
                <a:spcPts val="1000"/>
              </a:spcBef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cs-CZ" sz="2600" dirty="0"/>
          </a:p>
          <a:p>
            <a:pPr marL="228600" indent="-228600">
              <a:lnSpc>
                <a:spcPct val="80000"/>
              </a:lnSpc>
              <a:spcBef>
                <a:spcPts val="1000"/>
              </a:spcBef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Konec ZS ITI</a:t>
            </a:r>
          </a:p>
          <a:p>
            <a:pPr marL="228600" indent="-228600">
              <a:lnSpc>
                <a:spcPct val="80000"/>
              </a:lnSpc>
              <a:spcBef>
                <a:spcPts val="1000"/>
              </a:spcBef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Jeden seznam projektů na počátku + několik aktualizací – ne průběžné výzvy</a:t>
            </a:r>
          </a:p>
          <a:p>
            <a:pPr marL="228600" indent="-228600">
              <a:lnSpc>
                <a:spcPct val="80000"/>
              </a:lnSpc>
              <a:spcBef>
                <a:spcPts val="1000"/>
              </a:spcBef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Tlak na prioritní projekty – rezervace prostředků</a:t>
            </a:r>
          </a:p>
          <a:p>
            <a:pPr marL="228600" indent="-228600">
              <a:lnSpc>
                <a:spcPct val="80000"/>
              </a:lnSpc>
              <a:spcBef>
                <a:spcPts val="1000"/>
              </a:spcBef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Větší důraz na strategické projekty – velké projekty alespoň na počátku</a:t>
            </a:r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7F455C54-0FD0-4229-8327-57B6BD3199EE}"/>
              </a:ext>
            </a:extLst>
          </p:cNvPr>
          <p:cNvCxnSpPr/>
          <p:nvPr/>
        </p:nvCxnSpPr>
        <p:spPr>
          <a:xfrm>
            <a:off x="5798634" y="1784195"/>
            <a:ext cx="0" cy="408134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Nadpis 1">
            <a:extLst>
              <a:ext uri="{FF2B5EF4-FFF2-40B4-BE49-F238E27FC236}">
                <a16:creationId xmlns:a16="http://schemas.microsoft.com/office/drawing/2014/main" id="{E1A18E0D-EB62-4375-9E1A-2A984EBC2B05}"/>
              </a:ext>
            </a:extLst>
          </p:cNvPr>
          <p:cNvSpPr txBox="1">
            <a:spLocks/>
          </p:cNvSpPr>
          <p:nvPr/>
        </p:nvSpPr>
        <p:spPr>
          <a:xfrm>
            <a:off x="5954749" y="634983"/>
            <a:ext cx="5439937" cy="1149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Rozdíly pro období 2021+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B176815F-DEF4-45CA-B689-05955DCFDB3A}"/>
              </a:ext>
            </a:extLst>
          </p:cNvPr>
          <p:cNvCxnSpPr>
            <a:cxnSpLocks/>
          </p:cNvCxnSpPr>
          <p:nvPr/>
        </p:nvCxnSpPr>
        <p:spPr>
          <a:xfrm flipV="1">
            <a:off x="551384" y="1372992"/>
            <a:ext cx="11640616" cy="64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538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48846-BE7F-4C53-B750-087774B1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126148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0EB24-33CB-4C1A-91CB-BF7C522D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965" y="1661532"/>
            <a:ext cx="9881835" cy="4823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/>
              <a:t>WEB – itipraha.eu</a:t>
            </a:r>
          </a:p>
          <a:p>
            <a:pPr marL="0" indent="0">
              <a:buNone/>
            </a:pPr>
            <a:endParaRPr lang="cs-CZ" sz="3600" b="1" dirty="0"/>
          </a:p>
          <a:p>
            <a:pPr marL="0" indent="0">
              <a:buNone/>
            </a:pPr>
            <a:r>
              <a:rPr lang="cs-CZ" sz="3600" b="1" dirty="0"/>
              <a:t>Avíza, kritéria, informace – léto 2022</a:t>
            </a:r>
          </a:p>
          <a:p>
            <a:pPr marL="0" indent="0" algn="ctr">
              <a:buNone/>
            </a:pPr>
            <a:endParaRPr lang="cs-CZ" sz="3600" b="1" dirty="0"/>
          </a:p>
          <a:p>
            <a:pPr marL="0" indent="0">
              <a:buNone/>
            </a:pPr>
            <a:r>
              <a:rPr lang="cs-CZ" sz="3600" b="1" dirty="0"/>
              <a:t>Dva týdny konzultací</a:t>
            </a:r>
          </a:p>
          <a:p>
            <a:pPr marL="0" indent="0" algn="ctr">
              <a:buNone/>
            </a:pPr>
            <a:endParaRPr lang="cs-CZ" sz="3600" b="1" dirty="0"/>
          </a:p>
          <a:p>
            <a:pPr marL="0" indent="0">
              <a:buNone/>
            </a:pPr>
            <a:r>
              <a:rPr lang="cs-CZ" sz="3600" b="1" dirty="0"/>
              <a:t>Výzva nositele – září 2022</a:t>
            </a:r>
          </a:p>
          <a:p>
            <a:pPr marL="0" indent="0" algn="ctr">
              <a:buNone/>
            </a:pPr>
            <a:endParaRPr lang="cs-CZ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i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682" y="5797695"/>
            <a:ext cx="1946941" cy="687081"/>
          </a:xfrm>
          <a:prstGeom prst="rect">
            <a:avLst/>
          </a:prstGeom>
        </p:spPr>
      </p:pic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AB34B9E1-86EB-4136-8A43-289F4FD599C6}"/>
              </a:ext>
            </a:extLst>
          </p:cNvPr>
          <p:cNvCxnSpPr>
            <a:cxnSpLocks/>
          </p:cNvCxnSpPr>
          <p:nvPr/>
        </p:nvCxnSpPr>
        <p:spPr>
          <a:xfrm>
            <a:off x="1393902" y="1716349"/>
            <a:ext cx="0" cy="433876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EDC85617-95C8-419E-9697-014A30713C6D}"/>
              </a:ext>
            </a:extLst>
          </p:cNvPr>
          <p:cNvCxnSpPr>
            <a:cxnSpLocks/>
          </p:cNvCxnSpPr>
          <p:nvPr/>
        </p:nvCxnSpPr>
        <p:spPr>
          <a:xfrm flipV="1">
            <a:off x="551384" y="1340768"/>
            <a:ext cx="11640616" cy="64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4204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559</Words>
  <Application>Microsoft Office PowerPoint</Application>
  <PresentationFormat>Širokoúhlá obrazovka</PresentationFormat>
  <Paragraphs>123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UnitPro-Black</vt:lpstr>
      <vt:lpstr>UnitPro-Medi</vt:lpstr>
      <vt:lpstr>Wingdings</vt:lpstr>
      <vt:lpstr>Motiv Office</vt:lpstr>
      <vt:lpstr>    Odbor Evropských fondů MHMP IROP TOUR IROP 2 Květen 2022 </vt:lpstr>
      <vt:lpstr>PRAŽSKÁ METROPOLITNÍ OBLAST (PMO)</vt:lpstr>
      <vt:lpstr>NÁSTROJ ITI</vt:lpstr>
      <vt:lpstr>PRIORITNÍ OBLASTI STRATEGIE</vt:lpstr>
      <vt:lpstr>Příprava Strategie ITI PMO 2021+</vt:lpstr>
      <vt:lpstr>Příprava Strategie ITI PMO 2021+</vt:lpstr>
      <vt:lpstr>Konzultace záměrů přes léto</vt:lpstr>
      <vt:lpstr>Systém implementace  </vt:lpstr>
      <vt:lpstr>SHRNUTÍ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Doplňte název metropolitní oblasti/aglomerace</dc:title>
  <dc:creator>Dvořák Zdeněk (Magistrát města Brna)</dc:creator>
  <cp:lastModifiedBy>Čechová Dana</cp:lastModifiedBy>
  <cp:revision>53</cp:revision>
  <dcterms:created xsi:type="dcterms:W3CDTF">2020-07-29T10:34:07Z</dcterms:created>
  <dcterms:modified xsi:type="dcterms:W3CDTF">2022-05-11T06:15:51Z</dcterms:modified>
</cp:coreProperties>
</file>