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32"/>
  </p:notesMasterIdLst>
  <p:handoutMasterIdLst>
    <p:handoutMasterId r:id="rId133"/>
  </p:handoutMasterIdLst>
  <p:sldIdLst>
    <p:sldId id="608" r:id="rId2"/>
    <p:sldId id="269" r:id="rId3"/>
    <p:sldId id="271" r:id="rId4"/>
    <p:sldId id="612" r:id="rId5"/>
    <p:sldId id="613" r:id="rId6"/>
    <p:sldId id="617" r:id="rId7"/>
    <p:sldId id="614" r:id="rId8"/>
    <p:sldId id="615" r:id="rId9"/>
    <p:sldId id="624" r:id="rId10"/>
    <p:sldId id="561" r:id="rId11"/>
    <p:sldId id="642" r:id="rId12"/>
    <p:sldId id="604" r:id="rId13"/>
    <p:sldId id="562" r:id="rId14"/>
    <p:sldId id="643" r:id="rId15"/>
    <p:sldId id="563" r:id="rId16"/>
    <p:sldId id="564" r:id="rId17"/>
    <p:sldId id="565" r:id="rId18"/>
    <p:sldId id="644" r:id="rId19"/>
    <p:sldId id="635" r:id="rId20"/>
    <p:sldId id="568" r:id="rId21"/>
    <p:sldId id="641" r:id="rId22"/>
    <p:sldId id="279" r:id="rId23"/>
    <p:sldId id="278" r:id="rId24"/>
    <p:sldId id="653" r:id="rId25"/>
    <p:sldId id="281" r:id="rId26"/>
    <p:sldId id="282" r:id="rId27"/>
    <p:sldId id="283" r:id="rId28"/>
    <p:sldId id="606" r:id="rId29"/>
    <p:sldId id="639" r:id="rId30"/>
    <p:sldId id="270" r:id="rId31"/>
    <p:sldId id="284" r:id="rId32"/>
    <p:sldId id="285" r:id="rId33"/>
    <p:sldId id="585" r:id="rId34"/>
    <p:sldId id="586" r:id="rId35"/>
    <p:sldId id="587" r:id="rId36"/>
    <p:sldId id="588" r:id="rId37"/>
    <p:sldId id="499" r:id="rId38"/>
    <p:sldId id="286" r:id="rId39"/>
    <p:sldId id="500" r:id="rId40"/>
    <p:sldId id="502" r:id="rId41"/>
    <p:sldId id="504" r:id="rId42"/>
    <p:sldId id="501" r:id="rId43"/>
    <p:sldId id="575" r:id="rId44"/>
    <p:sldId id="622" r:id="rId45"/>
    <p:sldId id="543" r:id="rId46"/>
    <p:sldId id="623" r:id="rId47"/>
    <p:sldId id="505" r:id="rId48"/>
    <p:sldId id="507" r:id="rId49"/>
    <p:sldId id="508" r:id="rId50"/>
    <p:sldId id="578" r:id="rId51"/>
    <p:sldId id="506" r:id="rId52"/>
    <p:sldId id="510" r:id="rId53"/>
    <p:sldId id="511" r:id="rId54"/>
    <p:sldId id="654" r:id="rId55"/>
    <p:sldId id="655" r:id="rId56"/>
    <p:sldId id="656" r:id="rId57"/>
    <p:sldId id="628" r:id="rId58"/>
    <p:sldId id="657" r:id="rId59"/>
    <p:sldId id="512" r:id="rId60"/>
    <p:sldId id="658" r:id="rId61"/>
    <p:sldId id="659" r:id="rId62"/>
    <p:sldId id="632" r:id="rId63"/>
    <p:sldId id="660" r:id="rId64"/>
    <p:sldId id="661" r:id="rId65"/>
    <p:sldId id="662" r:id="rId66"/>
    <p:sldId id="663" r:id="rId67"/>
    <p:sldId id="513" r:id="rId68"/>
    <p:sldId id="598" r:id="rId69"/>
    <p:sldId id="638" r:id="rId70"/>
    <p:sldId id="637" r:id="rId71"/>
    <p:sldId id="636" r:id="rId72"/>
    <p:sldId id="664" r:id="rId73"/>
    <p:sldId id="634" r:id="rId74"/>
    <p:sldId id="514" r:id="rId75"/>
    <p:sldId id="515" r:id="rId76"/>
    <p:sldId id="590" r:id="rId77"/>
    <p:sldId id="591" r:id="rId78"/>
    <p:sldId id="640" r:id="rId79"/>
    <p:sldId id="665" r:id="rId80"/>
    <p:sldId id="666" r:id="rId81"/>
    <p:sldId id="667" r:id="rId82"/>
    <p:sldId id="668" r:id="rId83"/>
    <p:sldId id="593" r:id="rId84"/>
    <p:sldId id="518" r:id="rId85"/>
    <p:sldId id="519" r:id="rId86"/>
    <p:sldId id="521" r:id="rId87"/>
    <p:sldId id="522" r:id="rId88"/>
    <p:sldId id="631" r:id="rId89"/>
    <p:sldId id="520" r:id="rId90"/>
    <p:sldId id="652" r:id="rId91"/>
    <p:sldId id="525" r:id="rId92"/>
    <p:sldId id="526" r:id="rId93"/>
    <p:sldId id="544" r:id="rId94"/>
    <p:sldId id="583" r:id="rId95"/>
    <p:sldId id="584" r:id="rId96"/>
    <p:sldId id="625" r:id="rId97"/>
    <p:sldId id="650" r:id="rId98"/>
    <p:sldId id="528" r:id="rId99"/>
    <p:sldId id="530" r:id="rId100"/>
    <p:sldId id="531" r:id="rId101"/>
    <p:sldId id="532" r:id="rId102"/>
    <p:sldId id="579" r:id="rId103"/>
    <p:sldId id="580" r:id="rId104"/>
    <p:sldId id="536" r:id="rId105"/>
    <p:sldId id="581" r:id="rId106"/>
    <p:sldId id="633" r:id="rId107"/>
    <p:sldId id="651" r:id="rId108"/>
    <p:sldId id="509" r:id="rId109"/>
    <p:sldId id="645" r:id="rId110"/>
    <p:sldId id="627" r:id="rId111"/>
    <p:sldId id="551" r:id="rId112"/>
    <p:sldId id="535" r:id="rId113"/>
    <p:sldId id="537" r:id="rId114"/>
    <p:sldId id="538" r:id="rId115"/>
    <p:sldId id="540" r:id="rId116"/>
    <p:sldId id="646" r:id="rId117"/>
    <p:sldId id="647" r:id="rId118"/>
    <p:sldId id="552" r:id="rId119"/>
    <p:sldId id="558" r:id="rId120"/>
    <p:sldId id="559" r:id="rId121"/>
    <p:sldId id="560" r:id="rId122"/>
    <p:sldId id="648" r:id="rId123"/>
    <p:sldId id="542" r:id="rId124"/>
    <p:sldId id="618" r:id="rId125"/>
    <p:sldId id="649" r:id="rId126"/>
    <p:sldId id="569" r:id="rId127"/>
    <p:sldId id="570" r:id="rId128"/>
    <p:sldId id="571" r:id="rId129"/>
    <p:sldId id="572" r:id="rId130"/>
    <p:sldId id="273" r:id="rId131"/>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2">
          <p15:clr>
            <a:srgbClr val="A4A3A4"/>
          </p15:clr>
        </p15:guide>
        <p15:guide id="2" pos="48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529C"/>
    <a:srgbClr val="0B55A2"/>
    <a:srgbClr val="0C56A4"/>
    <a:srgbClr val="0C56A6"/>
    <a:srgbClr val="CCCCCC"/>
    <a:srgbClr val="5FA4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88750" autoAdjust="0"/>
  </p:normalViewPr>
  <p:slideViewPr>
    <p:cSldViewPr snapToGrid="0" snapToObjects="1">
      <p:cViewPr varScale="1">
        <p:scale>
          <a:sx n="59" d="100"/>
          <a:sy n="59" d="100"/>
        </p:scale>
        <p:origin x="1512" y="56"/>
      </p:cViewPr>
      <p:guideLst>
        <p:guide orient="horz" pos="3382"/>
        <p:guide pos="4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3" d="100"/>
          <a:sy n="53" d="100"/>
        </p:scale>
        <p:origin x="2220" y="7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espora\Downloads\Dotazy%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List2!$A$2:$A$11</c:f>
              <c:strCache>
                <c:ptCount val="10"/>
                <c:pt idx="0">
                  <c:v>SC 1.1</c:v>
                </c:pt>
                <c:pt idx="1">
                  <c:v>SC 2.1</c:v>
                </c:pt>
                <c:pt idx="2">
                  <c:v>SC 2.2</c:v>
                </c:pt>
                <c:pt idx="3">
                  <c:v>SC 3.1</c:v>
                </c:pt>
                <c:pt idx="4">
                  <c:v>SC 4.1</c:v>
                </c:pt>
                <c:pt idx="5">
                  <c:v>SC 4.2</c:v>
                </c:pt>
                <c:pt idx="6">
                  <c:v>SC 4.3</c:v>
                </c:pt>
                <c:pt idx="7">
                  <c:v>SC 4.4</c:v>
                </c:pt>
                <c:pt idx="8">
                  <c:v>SC 5.1</c:v>
                </c:pt>
                <c:pt idx="9">
                  <c:v>SC 6.1</c:v>
                </c:pt>
              </c:strCache>
            </c:strRef>
          </c:cat>
          <c:val>
            <c:numRef>
              <c:f>List2!$B$2:$B$11</c:f>
              <c:numCache>
                <c:formatCode>General</c:formatCode>
                <c:ptCount val="10"/>
                <c:pt idx="0">
                  <c:v>84</c:v>
                </c:pt>
                <c:pt idx="1">
                  <c:v>16</c:v>
                </c:pt>
                <c:pt idx="2">
                  <c:v>80</c:v>
                </c:pt>
                <c:pt idx="3">
                  <c:v>6</c:v>
                </c:pt>
                <c:pt idx="4">
                  <c:v>387</c:v>
                </c:pt>
                <c:pt idx="5">
                  <c:v>116</c:v>
                </c:pt>
                <c:pt idx="6">
                  <c:v>51</c:v>
                </c:pt>
                <c:pt idx="7">
                  <c:v>140</c:v>
                </c:pt>
                <c:pt idx="8">
                  <c:v>81</c:v>
                </c:pt>
                <c:pt idx="9">
                  <c:v>74</c:v>
                </c:pt>
              </c:numCache>
            </c:numRef>
          </c:val>
          <c:extLst>
            <c:ext xmlns:c16="http://schemas.microsoft.com/office/drawing/2014/chart" uri="{C3380CC4-5D6E-409C-BE32-E72D297353CC}">
              <c16:uniqueId val="{00000000-5299-40E0-AE86-8ABC45E2A58B}"/>
            </c:ext>
          </c:extLst>
        </c:ser>
        <c:dLbls>
          <c:dLblPos val="outEnd"/>
          <c:showLegendKey val="0"/>
          <c:showVal val="1"/>
          <c:showCatName val="0"/>
          <c:showSerName val="0"/>
          <c:showPercent val="0"/>
          <c:showBubbleSize val="0"/>
        </c:dLbls>
        <c:gapWidth val="41"/>
        <c:overlap val="-42"/>
        <c:axId val="1445005040"/>
        <c:axId val="1445018768"/>
      </c:barChart>
      <c:catAx>
        <c:axId val="144500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18768"/>
        <c:crosses val="autoZero"/>
        <c:auto val="1"/>
        <c:lblAlgn val="ctr"/>
        <c:lblOffset val="100"/>
        <c:noMultiLvlLbl val="0"/>
      </c:catAx>
      <c:valAx>
        <c:axId val="144501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0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cs-CZ">
                <a:solidFill>
                  <a:schemeClr val="bg1"/>
                </a:solidFill>
              </a:rPr>
              <a:t>Délka odpovědi</a:t>
            </a:r>
            <a:r>
              <a:rPr lang="cs-CZ" baseline="0">
                <a:solidFill>
                  <a:schemeClr val="bg1"/>
                </a:solidFill>
              </a:rPr>
              <a:t> v pracovních dnech</a:t>
            </a:r>
            <a:endParaRPr lang="cs-CZ">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List3!$E$4:$E$9</c:f>
              <c:strCache>
                <c:ptCount val="6"/>
                <c:pt idx="0">
                  <c:v>Odpověď ve stejný den</c:v>
                </c:pt>
                <c:pt idx="1">
                  <c:v>1 den</c:v>
                </c:pt>
                <c:pt idx="2">
                  <c:v>2 - 5 dní</c:v>
                </c:pt>
                <c:pt idx="3">
                  <c:v>6-10 dní</c:v>
                </c:pt>
                <c:pt idx="4">
                  <c:v>11 - 20 dní</c:v>
                </c:pt>
                <c:pt idx="5">
                  <c:v>21 a více dní</c:v>
                </c:pt>
              </c:strCache>
            </c:strRef>
          </c:cat>
          <c:val>
            <c:numRef>
              <c:f>List3!$F$4:$F$9</c:f>
              <c:numCache>
                <c:formatCode>General</c:formatCode>
                <c:ptCount val="6"/>
                <c:pt idx="0">
                  <c:v>288</c:v>
                </c:pt>
                <c:pt idx="1">
                  <c:v>307</c:v>
                </c:pt>
                <c:pt idx="2">
                  <c:v>294</c:v>
                </c:pt>
                <c:pt idx="3">
                  <c:v>77</c:v>
                </c:pt>
                <c:pt idx="4">
                  <c:v>28</c:v>
                </c:pt>
                <c:pt idx="5">
                  <c:v>18</c:v>
                </c:pt>
              </c:numCache>
            </c:numRef>
          </c:val>
          <c:extLst>
            <c:ext xmlns:c16="http://schemas.microsoft.com/office/drawing/2014/chart" uri="{C3380CC4-5D6E-409C-BE32-E72D297353CC}">
              <c16:uniqueId val="{00000000-B8A3-493C-91E5-17DA1DBF30F0}"/>
            </c:ext>
          </c:extLst>
        </c:ser>
        <c:dLbls>
          <c:showLegendKey val="0"/>
          <c:showVal val="0"/>
          <c:showCatName val="0"/>
          <c:showSerName val="0"/>
          <c:showPercent val="0"/>
          <c:showBubbleSize val="0"/>
        </c:dLbls>
        <c:gapWidth val="219"/>
        <c:overlap val="-27"/>
        <c:axId val="1156898271"/>
        <c:axId val="1156898687"/>
      </c:barChart>
      <c:catAx>
        <c:axId val="115689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687"/>
        <c:crosses val="autoZero"/>
        <c:auto val="1"/>
        <c:lblAlgn val="ctr"/>
        <c:lblOffset val="100"/>
        <c:noMultiLvlLbl val="0"/>
      </c:catAx>
      <c:valAx>
        <c:axId val="1156898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hyperlink" Target="mailto:andrea.koblizkova@crr.cz" TargetMode="External"/><Relationship Id="rId1" Type="http://schemas.openxmlformats.org/officeDocument/2006/relationships/hyperlink" Target="mailto:zuzana.horcickova@crr.cz"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mailto:andrea.koblizkova@crr.cz" TargetMode="External"/><Relationship Id="rId1" Type="http://schemas.openxmlformats.org/officeDocument/2006/relationships/hyperlink" Target="mailto:zuzana.horcickova@crr.cz"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08D42E-F170-4B77-9005-4C3AB8D024EE}" type="doc">
      <dgm:prSet loTypeId="urn:microsoft.com/office/officeart/2005/8/layout/hierarchy4" loCatId="list" qsTypeId="urn:microsoft.com/office/officeart/2005/8/quickstyle/simple2" qsCatId="simple" csTypeId="urn:microsoft.com/office/officeart/2005/8/colors/colorful2" csCatId="colorful" phldr="1"/>
      <dgm:spPr/>
      <dgm:t>
        <a:bodyPr/>
        <a:lstStyle/>
        <a:p>
          <a:endParaRPr lang="cs-CZ"/>
        </a:p>
      </dgm:t>
    </dgm:pt>
    <dgm:pt modelId="{079BF447-A338-4241-857D-16D223D22120}">
      <dgm:prSet phldrT="[Text]"/>
      <dgm:spPr/>
      <dgm:t>
        <a:bodyPr/>
        <a:lstStyle/>
        <a:p>
          <a:r>
            <a:rPr lang="cs-CZ" b="1" dirty="0">
              <a:solidFill>
                <a:schemeClr val="bg1"/>
              </a:solidFill>
            </a:rPr>
            <a:t>Územní odbor IROP pro Liberecký kraj</a:t>
          </a:r>
        </a:p>
        <a:p>
          <a:r>
            <a:rPr lang="cs-CZ" b="1" dirty="0">
              <a:solidFill>
                <a:schemeClr val="bg1"/>
              </a:solidFill>
            </a:rPr>
            <a:t>Ing. Simona Malá, ředitelka odboru</a:t>
          </a:r>
        </a:p>
        <a:p>
          <a:r>
            <a:rPr lang="cs-CZ" dirty="0">
              <a:solidFill>
                <a:schemeClr val="bg1"/>
              </a:solidFill>
            </a:rPr>
            <a:t>E-mail: simona.mala</a:t>
          </a:r>
          <a:r>
            <a:rPr lang="cs-CZ" dirty="0">
              <a:solidFill>
                <a:schemeClr val="bg1"/>
              </a:solidFill>
              <a:latin typeface="Calibri" panose="020F0502020204030204" pitchFamily="34" charset="0"/>
              <a:cs typeface="Calibri" panose="020F0502020204030204" pitchFamily="34" charset="0"/>
            </a:rPr>
            <a:t>@</a:t>
          </a:r>
          <a:r>
            <a:rPr lang="cs-CZ" dirty="0">
              <a:solidFill>
                <a:schemeClr val="bg1"/>
              </a:solidFill>
            </a:rPr>
            <a:t>crr.cz</a:t>
          </a:r>
          <a:endParaRPr lang="cs-CZ" baseline="0" dirty="0">
            <a:solidFill>
              <a:schemeClr val="bg1"/>
            </a:solidFill>
          </a:endParaRPr>
        </a:p>
        <a:p>
          <a:r>
            <a:rPr lang="cs-CZ" dirty="0">
              <a:solidFill>
                <a:schemeClr val="bg1"/>
              </a:solidFill>
            </a:rPr>
            <a:t>Mobil: 736 511 136</a:t>
          </a:r>
        </a:p>
      </dgm:t>
    </dgm:pt>
    <dgm:pt modelId="{B64C378D-2E70-4D65-81D7-E0D03AC1D6C1}" type="parTrans" cxnId="{1EB41155-EA91-49D9-AB73-E1F13B2C1E93}">
      <dgm:prSet/>
      <dgm:spPr/>
      <dgm:t>
        <a:bodyPr/>
        <a:lstStyle/>
        <a:p>
          <a:endParaRPr lang="cs-CZ"/>
        </a:p>
      </dgm:t>
    </dgm:pt>
    <dgm:pt modelId="{070BC8CB-9DBC-4D56-80AC-4871596E0684}" type="sibTrans" cxnId="{1EB41155-EA91-49D9-AB73-E1F13B2C1E93}">
      <dgm:prSet/>
      <dgm:spPr/>
      <dgm:t>
        <a:bodyPr/>
        <a:lstStyle/>
        <a:p>
          <a:endParaRPr lang="cs-CZ"/>
        </a:p>
      </dgm:t>
    </dgm:pt>
    <dgm:pt modelId="{A67D603C-7116-488E-B84F-93A07D78F66F}">
      <dgm:prSet phldrT="[Text]"/>
      <dgm:spPr>
        <a:solidFill>
          <a:schemeClr val="accent3">
            <a:lumMod val="75000"/>
          </a:schemeClr>
        </a:solidFill>
      </dgm:spPr>
      <dgm:t>
        <a:bodyPr/>
        <a:lstStyle/>
        <a:p>
          <a:pPr>
            <a:lnSpc>
              <a:spcPct val="100000"/>
            </a:lnSpc>
            <a:spcAft>
              <a:spcPts val="0"/>
            </a:spcAft>
          </a:pPr>
          <a:r>
            <a:rPr lang="cs-CZ" b="1" dirty="0"/>
            <a:t>Vedoucí oddělení hodnocení a kontroly</a:t>
          </a:r>
        </a:p>
        <a:p>
          <a:pPr>
            <a:lnSpc>
              <a:spcPct val="90000"/>
            </a:lnSpc>
            <a:spcAft>
              <a:spcPct val="35000"/>
            </a:spcAft>
          </a:pPr>
          <a:r>
            <a:rPr lang="cs-CZ" b="1" dirty="0"/>
            <a:t>Mgr. Petra Janecká</a:t>
          </a:r>
        </a:p>
        <a:p>
          <a:pPr>
            <a:lnSpc>
              <a:spcPct val="90000"/>
            </a:lnSpc>
            <a:spcAft>
              <a:spcPct val="35000"/>
            </a:spcAft>
          </a:pPr>
          <a:r>
            <a:rPr lang="cs-CZ" dirty="0"/>
            <a:t>E-mail: </a:t>
          </a:r>
          <a:r>
            <a:rPr lang="cs-CZ" dirty="0">
              <a:hlinkClick xmlns:r="http://schemas.openxmlformats.org/officeDocument/2006/relationships" r:id="rId1"/>
            </a:rPr>
            <a:t>petra.janecká@crr.cz</a:t>
          </a:r>
          <a:endParaRPr lang="cs-CZ" dirty="0"/>
        </a:p>
        <a:p>
          <a:pPr>
            <a:lnSpc>
              <a:spcPct val="90000"/>
            </a:lnSpc>
            <a:spcAft>
              <a:spcPct val="35000"/>
            </a:spcAft>
          </a:pPr>
          <a:r>
            <a:rPr lang="cs-CZ" dirty="0"/>
            <a:t>Telefon: 485 226 184</a:t>
          </a:r>
        </a:p>
        <a:p>
          <a:pPr>
            <a:lnSpc>
              <a:spcPct val="90000"/>
            </a:lnSpc>
            <a:spcAft>
              <a:spcPct val="35000"/>
            </a:spcAft>
          </a:pPr>
          <a:r>
            <a:rPr lang="cs-CZ" dirty="0"/>
            <a:t>Mobil: </a:t>
          </a:r>
          <a:r>
            <a:rPr lang="cs-CZ" b="0" dirty="0"/>
            <a:t>734 798 018</a:t>
          </a:r>
        </a:p>
      </dgm:t>
    </dgm:pt>
    <dgm:pt modelId="{91211F88-806F-4D3A-A57C-BD8A2EE4C229}" type="parTrans" cxnId="{D0328F05-09AB-4649-A91E-84939B3F2EA2}">
      <dgm:prSet/>
      <dgm:spPr/>
      <dgm:t>
        <a:bodyPr/>
        <a:lstStyle/>
        <a:p>
          <a:endParaRPr lang="cs-CZ"/>
        </a:p>
      </dgm:t>
    </dgm:pt>
    <dgm:pt modelId="{09F5F104-80F5-4B06-9E04-F3B2852DBE5D}" type="sibTrans" cxnId="{D0328F05-09AB-4649-A91E-84939B3F2EA2}">
      <dgm:prSet/>
      <dgm:spPr/>
      <dgm:t>
        <a:bodyPr/>
        <a:lstStyle/>
        <a:p>
          <a:endParaRPr lang="cs-CZ"/>
        </a:p>
      </dgm:t>
    </dgm:pt>
    <dgm:pt modelId="{C5553600-1CAE-4955-BB6C-A584CC4EBCA0}">
      <dgm:prSet phldrT="[Text]"/>
      <dgm:spPr>
        <a:solidFill>
          <a:schemeClr val="accent3">
            <a:lumMod val="75000"/>
          </a:schemeClr>
        </a:solidFill>
      </dgm:spPr>
      <dgm:t>
        <a:bodyPr/>
        <a:lstStyle/>
        <a:p>
          <a:r>
            <a:rPr lang="cs-CZ" b="1" dirty="0"/>
            <a:t>Vedoucí oddělení realizace</a:t>
          </a:r>
        </a:p>
        <a:p>
          <a:r>
            <a:rPr lang="cs-CZ" b="1" dirty="0"/>
            <a:t>Ing. Pavla Pavlů</a:t>
          </a:r>
        </a:p>
        <a:p>
          <a:r>
            <a:rPr lang="cs-CZ" dirty="0"/>
            <a:t>E-mail: </a:t>
          </a:r>
          <a:r>
            <a:rPr lang="cs-CZ" dirty="0">
              <a:hlinkClick xmlns:r="http://schemas.openxmlformats.org/officeDocument/2006/relationships" r:id="rId2"/>
            </a:rPr>
            <a:t>pavla.pavlů@crr.cz</a:t>
          </a:r>
          <a:endParaRPr lang="cs-CZ" dirty="0"/>
        </a:p>
        <a:p>
          <a:r>
            <a:rPr lang="cs-CZ" dirty="0"/>
            <a:t>Telefon: 485 226 186</a:t>
          </a:r>
        </a:p>
        <a:p>
          <a:r>
            <a:rPr lang="cs-CZ" dirty="0"/>
            <a:t>Mobil: 734 798 018</a:t>
          </a:r>
          <a:endParaRPr lang="cs-CZ" b="0" dirty="0"/>
        </a:p>
      </dgm:t>
    </dgm:pt>
    <dgm:pt modelId="{03E7EDA8-7044-4B65-9E44-60837D6301F5}" type="parTrans" cxnId="{8B7111D2-8A9D-4DED-BA7B-0F1A716C6669}">
      <dgm:prSet/>
      <dgm:spPr/>
      <dgm:t>
        <a:bodyPr/>
        <a:lstStyle/>
        <a:p>
          <a:endParaRPr lang="cs-CZ"/>
        </a:p>
      </dgm:t>
    </dgm:pt>
    <dgm:pt modelId="{CD124AA5-535E-4490-A5A0-C040C89F5644}" type="sibTrans" cxnId="{8B7111D2-8A9D-4DED-BA7B-0F1A716C6669}">
      <dgm:prSet/>
      <dgm:spPr/>
      <dgm:t>
        <a:bodyPr/>
        <a:lstStyle/>
        <a:p>
          <a:endParaRPr lang="cs-CZ"/>
        </a:p>
      </dgm:t>
    </dgm:pt>
    <dgm:pt modelId="{87A7386A-190A-4D26-B25C-46CD9BA470DF}" type="pres">
      <dgm:prSet presAssocID="{0D08D42E-F170-4B77-9005-4C3AB8D024EE}" presName="Name0" presStyleCnt="0">
        <dgm:presLayoutVars>
          <dgm:chPref val="1"/>
          <dgm:dir/>
          <dgm:animOne val="branch"/>
          <dgm:animLvl val="lvl"/>
          <dgm:resizeHandles/>
        </dgm:presLayoutVars>
      </dgm:prSet>
      <dgm:spPr/>
    </dgm:pt>
    <dgm:pt modelId="{61704714-36F9-4918-8F57-D2FB7E94F364}" type="pres">
      <dgm:prSet presAssocID="{079BF447-A338-4241-857D-16D223D22120}" presName="vertOne" presStyleCnt="0"/>
      <dgm:spPr/>
    </dgm:pt>
    <dgm:pt modelId="{611BFC66-9319-465C-9581-BCBD01444E58}" type="pres">
      <dgm:prSet presAssocID="{079BF447-A338-4241-857D-16D223D22120}" presName="txOne" presStyleLbl="node0" presStyleIdx="0" presStyleCnt="1" custLinFactNeighborX="-2572" custLinFactNeighborY="-687">
        <dgm:presLayoutVars>
          <dgm:chPref val="3"/>
        </dgm:presLayoutVars>
      </dgm:prSet>
      <dgm:spPr>
        <a:solidFill>
          <a:schemeClr val="accent1"/>
        </a:solidFill>
      </dgm:spPr>
    </dgm:pt>
    <dgm:pt modelId="{489C6CB3-361D-4B08-8615-DF4F81400A93}" type="pres">
      <dgm:prSet presAssocID="{079BF447-A338-4241-857D-16D223D22120}" presName="parTransOne" presStyleCnt="0"/>
      <dgm:spPr/>
    </dgm:pt>
    <dgm:pt modelId="{D7126070-93FD-4FDB-92F7-894099073440}" type="pres">
      <dgm:prSet presAssocID="{079BF447-A338-4241-857D-16D223D22120}" presName="horzOne" presStyleCnt="0"/>
      <dgm:spPr/>
    </dgm:pt>
    <dgm:pt modelId="{C2421CE2-261F-414D-95FD-409ACD76F6C2}" type="pres">
      <dgm:prSet presAssocID="{A67D603C-7116-488E-B84F-93A07D78F66F}" presName="vertTwo" presStyleCnt="0"/>
      <dgm:spPr/>
    </dgm:pt>
    <dgm:pt modelId="{012C52F3-22EA-4C63-9D11-BA4EB08F93EE}" type="pres">
      <dgm:prSet presAssocID="{A67D603C-7116-488E-B84F-93A07D78F66F}" presName="txTwo" presStyleLbl="node2" presStyleIdx="0" presStyleCnt="2" custScaleX="114389">
        <dgm:presLayoutVars>
          <dgm:chPref val="3"/>
        </dgm:presLayoutVars>
      </dgm:prSet>
      <dgm:spPr>
        <a:solidFill>
          <a:schemeClr val="accent1"/>
        </a:solidFill>
      </dgm:spPr>
    </dgm:pt>
    <dgm:pt modelId="{3F73DBDB-3206-49A1-BCE7-8C5FAEE085B4}" type="pres">
      <dgm:prSet presAssocID="{A67D603C-7116-488E-B84F-93A07D78F66F}" presName="horzTwo" presStyleCnt="0"/>
      <dgm:spPr/>
    </dgm:pt>
    <dgm:pt modelId="{DBD5F274-E5CC-4A3C-96EE-0E6BBBF9E9DF}" type="pres">
      <dgm:prSet presAssocID="{09F5F104-80F5-4B06-9E04-F3B2852DBE5D}" presName="sibSpaceTwo" presStyleCnt="0"/>
      <dgm:spPr/>
    </dgm:pt>
    <dgm:pt modelId="{A12774BD-2402-4998-9DE1-FF7918C52F8F}" type="pres">
      <dgm:prSet presAssocID="{C5553600-1CAE-4955-BB6C-A584CC4EBCA0}" presName="vertTwo" presStyleCnt="0"/>
      <dgm:spPr/>
    </dgm:pt>
    <dgm:pt modelId="{BFE87D24-6D61-4097-A3F3-47C46C775F81}" type="pres">
      <dgm:prSet presAssocID="{C5553600-1CAE-4955-BB6C-A584CC4EBCA0}" presName="txTwo" presStyleLbl="node2" presStyleIdx="1" presStyleCnt="2" custScaleX="109481">
        <dgm:presLayoutVars>
          <dgm:chPref val="3"/>
        </dgm:presLayoutVars>
      </dgm:prSet>
      <dgm:spPr>
        <a:solidFill>
          <a:schemeClr val="accent1"/>
        </a:solidFill>
      </dgm:spPr>
    </dgm:pt>
    <dgm:pt modelId="{268D8E56-10D7-435E-B016-678B3EFAAA67}" type="pres">
      <dgm:prSet presAssocID="{C5553600-1CAE-4955-BB6C-A584CC4EBCA0}" presName="horzTwo" presStyleCnt="0"/>
      <dgm:spPr/>
    </dgm:pt>
  </dgm:ptLst>
  <dgm:cxnLst>
    <dgm:cxn modelId="{D0328F05-09AB-4649-A91E-84939B3F2EA2}" srcId="{079BF447-A338-4241-857D-16D223D22120}" destId="{A67D603C-7116-488E-B84F-93A07D78F66F}" srcOrd="0" destOrd="0" parTransId="{91211F88-806F-4D3A-A57C-BD8A2EE4C229}" sibTransId="{09F5F104-80F5-4B06-9E04-F3B2852DBE5D}"/>
    <dgm:cxn modelId="{BAF59C37-38C1-4067-B9BC-5FD70078346C}" type="presOf" srcId="{0D08D42E-F170-4B77-9005-4C3AB8D024EE}" destId="{87A7386A-190A-4D26-B25C-46CD9BA470DF}" srcOrd="0" destOrd="0" presId="urn:microsoft.com/office/officeart/2005/8/layout/hierarchy4"/>
    <dgm:cxn modelId="{1EB41155-EA91-49D9-AB73-E1F13B2C1E93}" srcId="{0D08D42E-F170-4B77-9005-4C3AB8D024EE}" destId="{079BF447-A338-4241-857D-16D223D22120}" srcOrd="0" destOrd="0" parTransId="{B64C378D-2E70-4D65-81D7-E0D03AC1D6C1}" sibTransId="{070BC8CB-9DBC-4D56-80AC-4871596E0684}"/>
    <dgm:cxn modelId="{565F15A7-A9AC-45BD-8FAC-7F9A49913C81}" type="presOf" srcId="{079BF447-A338-4241-857D-16D223D22120}" destId="{611BFC66-9319-465C-9581-BCBD01444E58}" srcOrd="0" destOrd="0" presId="urn:microsoft.com/office/officeart/2005/8/layout/hierarchy4"/>
    <dgm:cxn modelId="{0D73C4C0-9C07-4A35-B1E3-2F63E5606E63}" type="presOf" srcId="{C5553600-1CAE-4955-BB6C-A584CC4EBCA0}" destId="{BFE87D24-6D61-4097-A3F3-47C46C775F81}" srcOrd="0" destOrd="0" presId="urn:microsoft.com/office/officeart/2005/8/layout/hierarchy4"/>
    <dgm:cxn modelId="{8B7111D2-8A9D-4DED-BA7B-0F1A716C6669}" srcId="{079BF447-A338-4241-857D-16D223D22120}" destId="{C5553600-1CAE-4955-BB6C-A584CC4EBCA0}" srcOrd="1" destOrd="0" parTransId="{03E7EDA8-7044-4B65-9E44-60837D6301F5}" sibTransId="{CD124AA5-535E-4490-A5A0-C040C89F5644}"/>
    <dgm:cxn modelId="{75AF91F0-2E39-4922-ABB9-B990EDB7DB30}" type="presOf" srcId="{A67D603C-7116-488E-B84F-93A07D78F66F}" destId="{012C52F3-22EA-4C63-9D11-BA4EB08F93EE}" srcOrd="0" destOrd="0" presId="urn:microsoft.com/office/officeart/2005/8/layout/hierarchy4"/>
    <dgm:cxn modelId="{A587A1A1-FAE8-48F9-A4FD-0C9169B2277B}" type="presParOf" srcId="{87A7386A-190A-4D26-B25C-46CD9BA470DF}" destId="{61704714-36F9-4918-8F57-D2FB7E94F364}" srcOrd="0" destOrd="0" presId="urn:microsoft.com/office/officeart/2005/8/layout/hierarchy4"/>
    <dgm:cxn modelId="{9FF3AB23-8C07-4570-A376-90F5DFE80838}" type="presParOf" srcId="{61704714-36F9-4918-8F57-D2FB7E94F364}" destId="{611BFC66-9319-465C-9581-BCBD01444E58}" srcOrd="0" destOrd="0" presId="urn:microsoft.com/office/officeart/2005/8/layout/hierarchy4"/>
    <dgm:cxn modelId="{69C6D873-66AC-4097-931A-8DDD113EB6E6}" type="presParOf" srcId="{61704714-36F9-4918-8F57-D2FB7E94F364}" destId="{489C6CB3-361D-4B08-8615-DF4F81400A93}" srcOrd="1" destOrd="0" presId="urn:microsoft.com/office/officeart/2005/8/layout/hierarchy4"/>
    <dgm:cxn modelId="{6071138E-4CB5-4034-9F0C-A17126524093}" type="presParOf" srcId="{61704714-36F9-4918-8F57-D2FB7E94F364}" destId="{D7126070-93FD-4FDB-92F7-894099073440}" srcOrd="2" destOrd="0" presId="urn:microsoft.com/office/officeart/2005/8/layout/hierarchy4"/>
    <dgm:cxn modelId="{6449E751-F086-4132-91A0-3110496A900E}" type="presParOf" srcId="{D7126070-93FD-4FDB-92F7-894099073440}" destId="{C2421CE2-261F-414D-95FD-409ACD76F6C2}" srcOrd="0" destOrd="0" presId="urn:microsoft.com/office/officeart/2005/8/layout/hierarchy4"/>
    <dgm:cxn modelId="{8660797E-B90C-4675-8E80-3DF5B0C986F8}" type="presParOf" srcId="{C2421CE2-261F-414D-95FD-409ACD76F6C2}" destId="{012C52F3-22EA-4C63-9D11-BA4EB08F93EE}" srcOrd="0" destOrd="0" presId="urn:microsoft.com/office/officeart/2005/8/layout/hierarchy4"/>
    <dgm:cxn modelId="{8CCEA2F9-79EE-4587-99C9-544E2569AC2F}" type="presParOf" srcId="{C2421CE2-261F-414D-95FD-409ACD76F6C2}" destId="{3F73DBDB-3206-49A1-BCE7-8C5FAEE085B4}" srcOrd="1" destOrd="0" presId="urn:microsoft.com/office/officeart/2005/8/layout/hierarchy4"/>
    <dgm:cxn modelId="{6B228E20-F689-41A0-9D13-FA538781D40B}" type="presParOf" srcId="{D7126070-93FD-4FDB-92F7-894099073440}" destId="{DBD5F274-E5CC-4A3C-96EE-0E6BBBF9E9DF}" srcOrd="1" destOrd="0" presId="urn:microsoft.com/office/officeart/2005/8/layout/hierarchy4"/>
    <dgm:cxn modelId="{7989EE0F-67E7-4515-B552-F4F3D04CBC23}" type="presParOf" srcId="{D7126070-93FD-4FDB-92F7-894099073440}" destId="{A12774BD-2402-4998-9DE1-FF7918C52F8F}" srcOrd="2" destOrd="0" presId="urn:microsoft.com/office/officeart/2005/8/layout/hierarchy4"/>
    <dgm:cxn modelId="{0CD59ED9-1F62-4C37-AB21-F281ED559345}" type="presParOf" srcId="{A12774BD-2402-4998-9DE1-FF7918C52F8F}" destId="{BFE87D24-6D61-4097-A3F3-47C46C775F81}" srcOrd="0" destOrd="0" presId="urn:microsoft.com/office/officeart/2005/8/layout/hierarchy4"/>
    <dgm:cxn modelId="{5A8C15E2-F4EA-4EDE-A11D-8F948916957E}" type="presParOf" srcId="{A12774BD-2402-4998-9DE1-FF7918C52F8F}" destId="{268D8E56-10D7-435E-B016-678B3EFAAA67}"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BFC66-9319-465C-9581-BCBD01444E58}">
      <dsp:nvSpPr>
        <dsp:cNvPr id="0" name=""/>
        <dsp:cNvSpPr/>
      </dsp:nvSpPr>
      <dsp:spPr>
        <a:xfrm>
          <a:off x="0" y="0"/>
          <a:ext cx="4916918"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b="1" kern="1200" dirty="0">
              <a:solidFill>
                <a:schemeClr val="bg1"/>
              </a:solidFill>
            </a:rPr>
            <a:t>Územní odbor IROP pro Liberecký kraj</a:t>
          </a:r>
        </a:p>
        <a:p>
          <a:pPr marL="0" lvl="0" indent="0" algn="ctr" defTabSz="889000">
            <a:lnSpc>
              <a:spcPct val="90000"/>
            </a:lnSpc>
            <a:spcBef>
              <a:spcPct val="0"/>
            </a:spcBef>
            <a:spcAft>
              <a:spcPct val="35000"/>
            </a:spcAft>
            <a:buNone/>
          </a:pPr>
          <a:r>
            <a:rPr lang="cs-CZ" sz="2000" b="1" kern="1200" dirty="0">
              <a:solidFill>
                <a:schemeClr val="bg1"/>
              </a:solidFill>
            </a:rPr>
            <a:t>Ing. Simona Malá, ředitelka odboru</a:t>
          </a:r>
        </a:p>
        <a:p>
          <a:pPr marL="0" lvl="0" indent="0" algn="ctr" defTabSz="889000">
            <a:lnSpc>
              <a:spcPct val="90000"/>
            </a:lnSpc>
            <a:spcBef>
              <a:spcPct val="0"/>
            </a:spcBef>
            <a:spcAft>
              <a:spcPct val="35000"/>
            </a:spcAft>
            <a:buNone/>
          </a:pPr>
          <a:r>
            <a:rPr lang="cs-CZ" sz="2000" kern="1200" dirty="0">
              <a:solidFill>
                <a:schemeClr val="bg1"/>
              </a:solidFill>
            </a:rPr>
            <a:t>E-mail: simona.mala</a:t>
          </a:r>
          <a:r>
            <a:rPr lang="cs-CZ" sz="2000" kern="1200" dirty="0">
              <a:solidFill>
                <a:schemeClr val="bg1"/>
              </a:solidFill>
              <a:latin typeface="Calibri" panose="020F0502020204030204" pitchFamily="34" charset="0"/>
              <a:cs typeface="Calibri" panose="020F0502020204030204" pitchFamily="34" charset="0"/>
            </a:rPr>
            <a:t>@</a:t>
          </a:r>
          <a:r>
            <a:rPr lang="cs-CZ" sz="2000" kern="1200" dirty="0">
              <a:solidFill>
                <a:schemeClr val="bg1"/>
              </a:solidFill>
            </a:rPr>
            <a:t>crr.cz</a:t>
          </a:r>
          <a:endParaRPr lang="cs-CZ" sz="2000" kern="1200" baseline="0" dirty="0">
            <a:solidFill>
              <a:schemeClr val="bg1"/>
            </a:solidFill>
          </a:endParaRPr>
        </a:p>
        <a:p>
          <a:pPr marL="0" lvl="0" indent="0" algn="ctr" defTabSz="889000">
            <a:lnSpc>
              <a:spcPct val="90000"/>
            </a:lnSpc>
            <a:spcBef>
              <a:spcPct val="0"/>
            </a:spcBef>
            <a:spcAft>
              <a:spcPct val="35000"/>
            </a:spcAft>
            <a:buNone/>
          </a:pPr>
          <a:r>
            <a:rPr lang="cs-CZ" sz="2000" kern="1200" dirty="0">
              <a:solidFill>
                <a:schemeClr val="bg1"/>
              </a:solidFill>
            </a:rPr>
            <a:t>Mobil: 736 511 136</a:t>
          </a:r>
        </a:p>
      </dsp:txBody>
      <dsp:txXfrm>
        <a:off x="55826" y="55826"/>
        <a:ext cx="4805266" cy="1794379"/>
      </dsp:txXfrm>
    </dsp:sp>
    <dsp:sp modelId="{012C52F3-22EA-4C63-9D11-BA4EB08F93EE}">
      <dsp:nvSpPr>
        <dsp:cNvPr id="0" name=""/>
        <dsp:cNvSpPr/>
      </dsp:nvSpPr>
      <dsp:spPr>
        <a:xfrm>
          <a:off x="2043" y="2040023"/>
          <a:ext cx="2421497"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cs-CZ" sz="1400" b="1" kern="1200" dirty="0"/>
            <a:t>Vedoucí oddělení hodnocení a kontroly</a:t>
          </a:r>
        </a:p>
        <a:p>
          <a:pPr marL="0" lvl="0" indent="0" algn="ctr" defTabSz="622300">
            <a:lnSpc>
              <a:spcPct val="90000"/>
            </a:lnSpc>
            <a:spcBef>
              <a:spcPct val="0"/>
            </a:spcBef>
            <a:spcAft>
              <a:spcPct val="35000"/>
            </a:spcAft>
            <a:buNone/>
          </a:pPr>
          <a:r>
            <a:rPr lang="cs-CZ" sz="1400" b="1" kern="1200" dirty="0"/>
            <a:t>Mgr. Petra Janecká</a:t>
          </a:r>
        </a:p>
        <a:p>
          <a:pPr marL="0" lvl="0" indent="0" algn="ctr" defTabSz="622300">
            <a:lnSpc>
              <a:spcPct val="90000"/>
            </a:lnSpc>
            <a:spcBef>
              <a:spcPct val="0"/>
            </a:spcBef>
            <a:spcAft>
              <a:spcPct val="35000"/>
            </a:spcAft>
            <a:buNone/>
          </a:pPr>
          <a:r>
            <a:rPr lang="cs-CZ" sz="1400" kern="1200" dirty="0"/>
            <a:t>E-mail: </a:t>
          </a:r>
          <a:r>
            <a:rPr lang="cs-CZ" sz="1400" kern="1200" dirty="0">
              <a:hlinkClick xmlns:r="http://schemas.openxmlformats.org/officeDocument/2006/relationships" r:id="rId1"/>
            </a:rPr>
            <a:t>petra.janecká@crr.cz</a:t>
          </a:r>
          <a:endParaRPr lang="cs-CZ" sz="1400" kern="1200" dirty="0"/>
        </a:p>
        <a:p>
          <a:pPr marL="0" lvl="0" indent="0" algn="ctr" defTabSz="622300">
            <a:lnSpc>
              <a:spcPct val="90000"/>
            </a:lnSpc>
            <a:spcBef>
              <a:spcPct val="0"/>
            </a:spcBef>
            <a:spcAft>
              <a:spcPct val="35000"/>
            </a:spcAft>
            <a:buNone/>
          </a:pPr>
          <a:r>
            <a:rPr lang="cs-CZ" sz="1400" kern="1200" dirty="0"/>
            <a:t>Telefon: 485 226 184</a:t>
          </a:r>
        </a:p>
        <a:p>
          <a:pPr marL="0" lvl="0" indent="0" algn="ctr" defTabSz="622300">
            <a:lnSpc>
              <a:spcPct val="90000"/>
            </a:lnSpc>
            <a:spcBef>
              <a:spcPct val="0"/>
            </a:spcBef>
            <a:spcAft>
              <a:spcPct val="35000"/>
            </a:spcAft>
            <a:buNone/>
          </a:pPr>
          <a:r>
            <a:rPr lang="cs-CZ" sz="1400" kern="1200" dirty="0"/>
            <a:t>Mobil: </a:t>
          </a:r>
          <a:r>
            <a:rPr lang="cs-CZ" sz="1400" b="0" kern="1200" dirty="0"/>
            <a:t>734 798 018</a:t>
          </a:r>
        </a:p>
      </dsp:txBody>
      <dsp:txXfrm>
        <a:off x="57869" y="2095849"/>
        <a:ext cx="2309845" cy="1794379"/>
      </dsp:txXfrm>
    </dsp:sp>
    <dsp:sp modelId="{BFE87D24-6D61-4097-A3F3-47C46C775F81}">
      <dsp:nvSpPr>
        <dsp:cNvPr id="0" name=""/>
        <dsp:cNvSpPr/>
      </dsp:nvSpPr>
      <dsp:spPr>
        <a:xfrm>
          <a:off x="2601361" y="2040023"/>
          <a:ext cx="2317600" cy="1906031"/>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b="1" kern="1200" dirty="0"/>
            <a:t>Vedoucí oddělení realizace</a:t>
          </a:r>
        </a:p>
        <a:p>
          <a:pPr marL="0" lvl="0" indent="0" algn="ctr" defTabSz="622300">
            <a:lnSpc>
              <a:spcPct val="90000"/>
            </a:lnSpc>
            <a:spcBef>
              <a:spcPct val="0"/>
            </a:spcBef>
            <a:spcAft>
              <a:spcPct val="35000"/>
            </a:spcAft>
            <a:buNone/>
          </a:pPr>
          <a:r>
            <a:rPr lang="cs-CZ" sz="1400" b="1" kern="1200" dirty="0"/>
            <a:t>Ing. Pavla Pavlů</a:t>
          </a:r>
        </a:p>
        <a:p>
          <a:pPr marL="0" lvl="0" indent="0" algn="ctr" defTabSz="622300">
            <a:lnSpc>
              <a:spcPct val="90000"/>
            </a:lnSpc>
            <a:spcBef>
              <a:spcPct val="0"/>
            </a:spcBef>
            <a:spcAft>
              <a:spcPct val="35000"/>
            </a:spcAft>
            <a:buNone/>
          </a:pPr>
          <a:r>
            <a:rPr lang="cs-CZ" sz="1400" kern="1200" dirty="0"/>
            <a:t>E-mail: </a:t>
          </a:r>
          <a:r>
            <a:rPr lang="cs-CZ" sz="1400" kern="1200" dirty="0">
              <a:hlinkClick xmlns:r="http://schemas.openxmlformats.org/officeDocument/2006/relationships" r:id="rId2"/>
            </a:rPr>
            <a:t>pavla.pavlů@crr.cz</a:t>
          </a:r>
          <a:endParaRPr lang="cs-CZ" sz="1400" kern="1200" dirty="0"/>
        </a:p>
        <a:p>
          <a:pPr marL="0" lvl="0" indent="0" algn="ctr" defTabSz="622300">
            <a:lnSpc>
              <a:spcPct val="90000"/>
            </a:lnSpc>
            <a:spcBef>
              <a:spcPct val="0"/>
            </a:spcBef>
            <a:spcAft>
              <a:spcPct val="35000"/>
            </a:spcAft>
            <a:buNone/>
          </a:pPr>
          <a:r>
            <a:rPr lang="cs-CZ" sz="1400" kern="1200" dirty="0"/>
            <a:t>Telefon: 485 226 186</a:t>
          </a:r>
        </a:p>
        <a:p>
          <a:pPr marL="0" lvl="0" indent="0" algn="ctr" defTabSz="622300">
            <a:lnSpc>
              <a:spcPct val="90000"/>
            </a:lnSpc>
            <a:spcBef>
              <a:spcPct val="0"/>
            </a:spcBef>
            <a:spcAft>
              <a:spcPct val="35000"/>
            </a:spcAft>
            <a:buNone/>
          </a:pPr>
          <a:r>
            <a:rPr lang="cs-CZ" sz="1400" kern="1200" dirty="0"/>
            <a:t>Mobil: 734 798 018</a:t>
          </a:r>
          <a:endParaRPr lang="cs-CZ" sz="1400" b="0" kern="1200" dirty="0"/>
        </a:p>
      </dsp:txBody>
      <dsp:txXfrm>
        <a:off x="2657187" y="2095849"/>
        <a:ext cx="2205948" cy="17943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F424D319-7988-0C47-A5AD-1F558D33A394}" type="datetimeFigureOut">
              <a:rPr lang="en-US" smtClean="0"/>
              <a:t>4/27/2022</a:t>
            </a:fld>
            <a:endParaRPr lang="en-US"/>
          </a:p>
        </p:txBody>
      </p:sp>
      <p:sp>
        <p:nvSpPr>
          <p:cNvPr id="4" name="Footer Placeholder 3"/>
          <p:cNvSpPr>
            <a:spLocks noGrp="1"/>
          </p:cNvSpPr>
          <p:nvPr>
            <p:ph type="ftr" sz="quarter" idx="2"/>
          </p:nvPr>
        </p:nvSpPr>
        <p:spPr>
          <a:xfrm>
            <a:off x="1" y="9428584"/>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4" y="9428584"/>
            <a:ext cx="2945659" cy="496332"/>
          </a:xfrm>
          <a:prstGeom prst="rect">
            <a:avLst/>
          </a:prstGeom>
        </p:spPr>
        <p:txBody>
          <a:bodyPr vert="horz" lIns="91440" tIns="45720" rIns="91440" bIns="45720" rtlCol="0" anchor="b"/>
          <a:lstStyle>
            <a:lvl1pPr algn="r">
              <a:defRPr sz="1200"/>
            </a:lvl1pPr>
          </a:lstStyle>
          <a:p>
            <a:fld id="{7736DEBE-37C2-3D4C-B405-6A6964797A22}" type="slidenum">
              <a:rPr lang="en-US" smtClean="0"/>
              <a:t>‹#›</a:t>
            </a:fld>
            <a:endParaRPr lang="en-US"/>
          </a:p>
        </p:txBody>
      </p:sp>
    </p:spTree>
    <p:extLst>
      <p:ext uri="{BB962C8B-B14F-4D97-AF65-F5344CB8AC3E}">
        <p14:creationId xmlns:p14="http://schemas.microsoft.com/office/powerpoint/2010/main" val="2328932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DA6DD4C1-CE3B-8245-AB32-946652F98E9B}" type="datetimeFigureOut">
              <a:rPr lang="en-US" smtClean="0"/>
              <a:t>4/27/2022</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1" y="9428584"/>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28584"/>
            <a:ext cx="2945659" cy="496332"/>
          </a:xfrm>
          <a:prstGeom prst="rect">
            <a:avLst/>
          </a:prstGeom>
        </p:spPr>
        <p:txBody>
          <a:bodyPr vert="horz" lIns="91440" tIns="45720" rIns="91440" bIns="45720" rtlCol="0" anchor="b"/>
          <a:lstStyle>
            <a:lvl1pPr algn="r">
              <a:defRPr sz="1200"/>
            </a:lvl1pPr>
          </a:lstStyle>
          <a:p>
            <a:fld id="{E61A35AD-0B81-F94A-83A1-9125CBB4FF2A}" type="slidenum">
              <a:rPr lang="en-US" smtClean="0"/>
              <a:t>‹#›</a:t>
            </a:fld>
            <a:endParaRPr lang="en-US"/>
          </a:p>
        </p:txBody>
      </p:sp>
    </p:spTree>
    <p:extLst>
      <p:ext uri="{BB962C8B-B14F-4D97-AF65-F5344CB8AC3E}">
        <p14:creationId xmlns:p14="http://schemas.microsoft.com/office/powerpoint/2010/main" val="32636195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a:t>
            </a:fld>
            <a:endParaRPr lang="en-US"/>
          </a:p>
        </p:txBody>
      </p:sp>
    </p:spTree>
    <p:extLst>
      <p:ext uri="{BB962C8B-B14F-4D97-AF65-F5344CB8AC3E}">
        <p14:creationId xmlns:p14="http://schemas.microsoft.com/office/powerpoint/2010/main" val="697967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FontTx/>
              <a:buNone/>
            </a:pPr>
            <a:r>
              <a:rPr lang="cs-CZ" sz="1200" i="0" dirty="0">
                <a:effectLst/>
                <a:latin typeface="Calibri" panose="020F0502020204030204" pitchFamily="34" charset="0"/>
                <a:ea typeface="Calibri" panose="020F0502020204030204" pitchFamily="34" charset="0"/>
                <a:cs typeface="Times New Roman" panose="02020603050405020304" pitchFamily="18" charset="0"/>
              </a:rPr>
              <a:t> </a:t>
            </a:r>
            <a:endParaRPr lang="cs-CZ" sz="1200" b="0" i="0" u="none" strike="noStrike" baseline="0" dirty="0">
              <a:solidFill>
                <a:srgbClr val="000000"/>
              </a:solidFill>
              <a:latin typeface="Calibri" panose="020F0502020204030204" pitchFamily="34" charset="0"/>
            </a:endParaRPr>
          </a:p>
          <a:p>
            <a:endParaRPr lang="cs-CZ" sz="1200"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60</a:t>
            </a:fld>
            <a:endParaRPr lang="en-US"/>
          </a:p>
        </p:txBody>
      </p:sp>
    </p:spTree>
    <p:extLst>
      <p:ext uri="{BB962C8B-B14F-4D97-AF65-F5344CB8AC3E}">
        <p14:creationId xmlns:p14="http://schemas.microsoft.com/office/powerpoint/2010/main" val="3812736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61</a:t>
            </a:fld>
            <a:endParaRPr lang="en-US"/>
          </a:p>
        </p:txBody>
      </p:sp>
    </p:spTree>
    <p:extLst>
      <p:ext uri="{BB962C8B-B14F-4D97-AF65-F5344CB8AC3E}">
        <p14:creationId xmlns:p14="http://schemas.microsoft.com/office/powerpoint/2010/main" val="2194089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dirty="0">
              <a:latin typeface="+mn-lt"/>
            </a:endParaRPr>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62</a:t>
            </a:fld>
            <a:endParaRPr lang="en-US"/>
          </a:p>
        </p:txBody>
      </p:sp>
    </p:spTree>
    <p:extLst>
      <p:ext uri="{BB962C8B-B14F-4D97-AF65-F5344CB8AC3E}">
        <p14:creationId xmlns:p14="http://schemas.microsoft.com/office/powerpoint/2010/main" val="2261811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dirty="0">
              <a:latin typeface="+mn-lt"/>
            </a:endParaRPr>
          </a:p>
          <a:p>
            <a:endParaRPr lang="cs-CZ" sz="1200"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63</a:t>
            </a:fld>
            <a:endParaRPr lang="en-US"/>
          </a:p>
        </p:txBody>
      </p:sp>
    </p:spTree>
    <p:extLst>
      <p:ext uri="{BB962C8B-B14F-4D97-AF65-F5344CB8AC3E}">
        <p14:creationId xmlns:p14="http://schemas.microsoft.com/office/powerpoint/2010/main" val="2667896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64</a:t>
            </a:fld>
            <a:endParaRPr lang="en-US"/>
          </a:p>
        </p:txBody>
      </p:sp>
    </p:spTree>
    <p:extLst>
      <p:ext uri="{BB962C8B-B14F-4D97-AF65-F5344CB8AC3E}">
        <p14:creationId xmlns:p14="http://schemas.microsoft.com/office/powerpoint/2010/main" val="2896208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cs-CZ" b="1" dirty="0">
              <a:cs typeface="Segoe UI"/>
            </a:endParaRPr>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65</a:t>
            </a:fld>
            <a:endParaRPr lang="en-US"/>
          </a:p>
        </p:txBody>
      </p:sp>
    </p:spTree>
    <p:extLst>
      <p:ext uri="{BB962C8B-B14F-4D97-AF65-F5344CB8AC3E}">
        <p14:creationId xmlns:p14="http://schemas.microsoft.com/office/powerpoint/2010/main" val="1456026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66</a:t>
            </a:fld>
            <a:endParaRPr lang="en-US"/>
          </a:p>
        </p:txBody>
      </p:sp>
    </p:spTree>
    <p:extLst>
      <p:ext uri="{BB962C8B-B14F-4D97-AF65-F5344CB8AC3E}">
        <p14:creationId xmlns:p14="http://schemas.microsoft.com/office/powerpoint/2010/main" val="595188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endParaRPr lang="cs-CZ" sz="1200" b="0" i="0" u="none" strike="noStrike" baseline="0" dirty="0">
              <a:solidFill>
                <a:srgbClr val="000000"/>
              </a:solidFill>
              <a:latin typeface="Calibri" panose="020F0502020204030204" pitchFamily="34" charset="0"/>
            </a:endParaRPr>
          </a:p>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67</a:t>
            </a:fld>
            <a:endParaRPr lang="en-US"/>
          </a:p>
        </p:txBody>
      </p:sp>
    </p:spTree>
    <p:extLst>
      <p:ext uri="{BB962C8B-B14F-4D97-AF65-F5344CB8AC3E}">
        <p14:creationId xmlns:p14="http://schemas.microsoft.com/office/powerpoint/2010/main" val="3024856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b="0" u="none"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68</a:t>
            </a:fld>
            <a:endParaRPr lang="en-US"/>
          </a:p>
        </p:txBody>
      </p:sp>
    </p:spTree>
    <p:extLst>
      <p:ext uri="{BB962C8B-B14F-4D97-AF65-F5344CB8AC3E}">
        <p14:creationId xmlns:p14="http://schemas.microsoft.com/office/powerpoint/2010/main" val="1028742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b="0"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86</a:t>
            </a:fld>
            <a:endParaRPr lang="en-US"/>
          </a:p>
        </p:txBody>
      </p:sp>
    </p:spTree>
    <p:extLst>
      <p:ext uri="{BB962C8B-B14F-4D97-AF65-F5344CB8AC3E}">
        <p14:creationId xmlns:p14="http://schemas.microsoft.com/office/powerpoint/2010/main" val="1341177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19</a:t>
            </a:fld>
            <a:endParaRPr lang="en-US"/>
          </a:p>
        </p:txBody>
      </p:sp>
    </p:spTree>
    <p:extLst>
      <p:ext uri="{BB962C8B-B14F-4D97-AF65-F5344CB8AC3E}">
        <p14:creationId xmlns:p14="http://schemas.microsoft.com/office/powerpoint/2010/main" val="1093624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97</a:t>
            </a:fld>
            <a:endParaRPr lang="en-US"/>
          </a:p>
        </p:txBody>
      </p:sp>
    </p:spTree>
    <p:extLst>
      <p:ext uri="{BB962C8B-B14F-4D97-AF65-F5344CB8AC3E}">
        <p14:creationId xmlns:p14="http://schemas.microsoft.com/office/powerpoint/2010/main" val="3441201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107</a:t>
            </a:fld>
            <a:endParaRPr lang="en-US"/>
          </a:p>
        </p:txBody>
      </p:sp>
    </p:spTree>
    <p:extLst>
      <p:ext uri="{BB962C8B-B14F-4D97-AF65-F5344CB8AC3E}">
        <p14:creationId xmlns:p14="http://schemas.microsoft.com/office/powerpoint/2010/main" val="2185273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111</a:t>
            </a:fld>
            <a:endParaRPr lang="en-US"/>
          </a:p>
        </p:txBody>
      </p:sp>
    </p:spTree>
    <p:extLst>
      <p:ext uri="{BB962C8B-B14F-4D97-AF65-F5344CB8AC3E}">
        <p14:creationId xmlns:p14="http://schemas.microsoft.com/office/powerpoint/2010/main" val="3956547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124</a:t>
            </a:fld>
            <a:endParaRPr lang="en-US"/>
          </a:p>
        </p:txBody>
      </p:sp>
    </p:spTree>
    <p:extLst>
      <p:ext uri="{BB962C8B-B14F-4D97-AF65-F5344CB8AC3E}">
        <p14:creationId xmlns:p14="http://schemas.microsoft.com/office/powerpoint/2010/main" val="751259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800" dirty="0">
              <a:effectLst/>
              <a:latin typeface="Arial" panose="020B0604020202020204" pitchFamily="34" charset="0"/>
              <a:ea typeface="Calibri" panose="020F0502020204030204" pitchFamily="34" charset="0"/>
            </a:endParaRPr>
          </a:p>
        </p:txBody>
      </p:sp>
      <p:sp>
        <p:nvSpPr>
          <p:cNvPr id="4" name="Zástupný symbol pro číslo snímku 3"/>
          <p:cNvSpPr>
            <a:spLocks noGrp="1"/>
          </p:cNvSpPr>
          <p:nvPr>
            <p:ph type="sldNum" sz="quarter" idx="5"/>
          </p:nvPr>
        </p:nvSpPr>
        <p:spPr/>
        <p:txBody>
          <a:bodyPr/>
          <a:lstStyle/>
          <a:p>
            <a:fld id="{0DD8A291-B061-4B47-B8AE-D6F99FC9A659}" type="slidenum">
              <a:rPr lang="cs-CZ" smtClean="0"/>
              <a:t>36</a:t>
            </a:fld>
            <a:endParaRPr lang="cs-CZ"/>
          </a:p>
        </p:txBody>
      </p:sp>
    </p:spTree>
    <p:extLst>
      <p:ext uri="{BB962C8B-B14F-4D97-AF65-F5344CB8AC3E}">
        <p14:creationId xmlns:p14="http://schemas.microsoft.com/office/powerpoint/2010/main" val="1351959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37</a:t>
            </a:fld>
            <a:endParaRPr lang="en-US"/>
          </a:p>
        </p:txBody>
      </p:sp>
    </p:spTree>
    <p:extLst>
      <p:ext uri="{BB962C8B-B14F-4D97-AF65-F5344CB8AC3E}">
        <p14:creationId xmlns:p14="http://schemas.microsoft.com/office/powerpoint/2010/main" val="4279036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38</a:t>
            </a:fld>
            <a:endParaRPr lang="en-US"/>
          </a:p>
        </p:txBody>
      </p:sp>
    </p:spTree>
    <p:extLst>
      <p:ext uri="{BB962C8B-B14F-4D97-AF65-F5344CB8AC3E}">
        <p14:creationId xmlns:p14="http://schemas.microsoft.com/office/powerpoint/2010/main" val="706639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55</a:t>
            </a:fld>
            <a:endParaRPr lang="en-US"/>
          </a:p>
        </p:txBody>
      </p:sp>
    </p:spTree>
    <p:extLst>
      <p:ext uri="{BB962C8B-B14F-4D97-AF65-F5344CB8AC3E}">
        <p14:creationId xmlns:p14="http://schemas.microsoft.com/office/powerpoint/2010/main" val="4238079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57</a:t>
            </a:fld>
            <a:endParaRPr lang="en-US"/>
          </a:p>
        </p:txBody>
      </p:sp>
    </p:spTree>
    <p:extLst>
      <p:ext uri="{BB962C8B-B14F-4D97-AF65-F5344CB8AC3E}">
        <p14:creationId xmlns:p14="http://schemas.microsoft.com/office/powerpoint/2010/main" val="906325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58</a:t>
            </a:fld>
            <a:endParaRPr lang="en-US"/>
          </a:p>
        </p:txBody>
      </p:sp>
    </p:spTree>
    <p:extLst>
      <p:ext uri="{BB962C8B-B14F-4D97-AF65-F5344CB8AC3E}">
        <p14:creationId xmlns:p14="http://schemas.microsoft.com/office/powerpoint/2010/main" val="3360887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61A35AD-0B81-F94A-83A1-9125CBB4FF2A}" type="slidenum">
              <a:rPr lang="en-US" smtClean="0"/>
              <a:t>59</a:t>
            </a:fld>
            <a:endParaRPr lang="en-US"/>
          </a:p>
        </p:txBody>
      </p:sp>
    </p:spTree>
    <p:extLst>
      <p:ext uri="{BB962C8B-B14F-4D97-AF65-F5344CB8AC3E}">
        <p14:creationId xmlns:p14="http://schemas.microsoft.com/office/powerpoint/2010/main" val="3686291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0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7092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97049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1774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13497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8B61CF2-46DE-C141-AA64-5A32E04513DC}"/>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75107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cs-CZ"/>
              <a:t>Kliknutím lze upravit styl.</a:t>
            </a:r>
            <a:endParaRPr lang="en-US"/>
          </a:p>
        </p:txBody>
      </p:sp>
      <p:sp>
        <p:nvSpPr>
          <p:cNvPr id="3" name="Content Placeholder 2"/>
          <p:cNvSpPr>
            <a:spLocks noGrp="1"/>
          </p:cNvSpPr>
          <p:nvPr>
            <p:ph idx="1" hasCustomPrompt="1"/>
          </p:nvPr>
        </p:nvSpPr>
        <p:spPr/>
        <p:txBody>
          <a:bodyPr/>
          <a:lstStyle>
            <a:lvl1pPr marL="228600" marR="0" indent="-228600" algn="l" defTabSz="914400" rtl="0" eaLnBrk="1" fontAlgn="auto" latinLnBrk="0" hangingPunct="1">
              <a:lnSpc>
                <a:spcPct val="100000"/>
              </a:lnSpc>
              <a:spcBef>
                <a:spcPts val="1000"/>
              </a:spcBef>
              <a:spcAft>
                <a:spcPts val="0"/>
              </a:spcAft>
              <a:buClr>
                <a:srgbClr val="1D71B8"/>
              </a:buClr>
              <a:buSzTx/>
              <a:buFont typeface="Arial" panose="020B0604020202020204" pitchFamily="34" charset="0"/>
              <a:buChar char="•"/>
              <a:tabLst/>
              <a:defRPr lang="cs-CZ" b="0" smtClean="0">
                <a:effectLst/>
              </a:defRPr>
            </a:lvl1pPr>
          </a:lstStyle>
          <a:p>
            <a:pPr lvl="0"/>
            <a:r>
              <a:rPr lang="cs-CZ" err="1"/>
              <a:t>Lorem</a:t>
            </a:r>
            <a:r>
              <a:rPr lang="cs-CZ"/>
              <a:t> </a:t>
            </a:r>
            <a:r>
              <a:rPr lang="cs-CZ" err="1"/>
              <a:t>ipsum</a:t>
            </a:r>
            <a:r>
              <a:rPr lang="cs-CZ"/>
              <a:t> </a:t>
            </a:r>
            <a:r>
              <a:rPr lang="cs-CZ" err="1"/>
              <a:t>dolor</a:t>
            </a:r>
            <a:r>
              <a:rPr lang="cs-CZ"/>
              <a:t> </a:t>
            </a:r>
            <a:r>
              <a:rPr lang="cs-CZ" err="1"/>
              <a:t>sit</a:t>
            </a:r>
            <a:r>
              <a:rPr lang="cs-CZ"/>
              <a:t> </a:t>
            </a:r>
            <a:r>
              <a:rPr lang="cs-CZ" err="1"/>
              <a:t>amet</a:t>
            </a:r>
            <a:r>
              <a:rPr lang="cs-CZ"/>
              <a:t>, </a:t>
            </a:r>
            <a:r>
              <a:rPr lang="cs-CZ" err="1"/>
              <a:t>consectetur</a:t>
            </a:r>
            <a:r>
              <a:rPr lang="cs-CZ"/>
              <a:t> </a:t>
            </a:r>
            <a:r>
              <a:rPr lang="cs-CZ" err="1"/>
              <a:t>adipiscing</a:t>
            </a:r>
            <a:r>
              <a:rPr lang="cs-CZ"/>
              <a:t> elit. </a:t>
            </a:r>
            <a:r>
              <a:rPr lang="cs-CZ" err="1"/>
              <a:t>Pellentesque</a:t>
            </a:r>
            <a:r>
              <a:rPr lang="cs-CZ"/>
              <a:t> </a:t>
            </a:r>
            <a:r>
              <a:rPr lang="cs-CZ" err="1"/>
              <a:t>commodo</a:t>
            </a:r>
            <a:r>
              <a:rPr lang="cs-CZ"/>
              <a:t> </a:t>
            </a:r>
            <a:r>
              <a:rPr lang="cs-CZ" err="1"/>
              <a:t>justo</a:t>
            </a:r>
            <a:r>
              <a:rPr lang="cs-CZ"/>
              <a:t> </a:t>
            </a:r>
            <a:r>
              <a:rPr lang="cs-CZ" err="1"/>
              <a:t>laoreet</a:t>
            </a:r>
            <a:r>
              <a:rPr lang="cs-CZ"/>
              <a:t>, </a:t>
            </a:r>
            <a:r>
              <a:rPr lang="cs-CZ" err="1"/>
              <a:t>consectetur</a:t>
            </a:r>
            <a:r>
              <a:rPr lang="cs-CZ"/>
              <a:t> </a:t>
            </a:r>
            <a:r>
              <a:rPr lang="cs-CZ" err="1"/>
              <a:t>metus</a:t>
            </a:r>
            <a:r>
              <a:rPr lang="cs-CZ"/>
              <a:t> vitae, </a:t>
            </a:r>
            <a:r>
              <a:rPr lang="cs-CZ" err="1"/>
              <a:t>bibendum</a:t>
            </a:r>
            <a:r>
              <a:rPr lang="cs-CZ"/>
              <a:t> </a:t>
            </a:r>
            <a:r>
              <a:rPr lang="cs-CZ" err="1"/>
              <a:t>orci</a:t>
            </a:r>
            <a:r>
              <a:rPr lang="cs-CZ"/>
              <a:t>. </a:t>
            </a:r>
            <a:r>
              <a:rPr lang="cs-CZ" err="1"/>
              <a:t>Maece-nas</a:t>
            </a:r>
            <a:r>
              <a:rPr lang="cs-CZ"/>
              <a:t> </a:t>
            </a:r>
            <a:r>
              <a:rPr lang="cs-CZ" err="1"/>
              <a:t>placerat</a:t>
            </a:r>
            <a:r>
              <a:rPr lang="cs-CZ"/>
              <a:t> </a:t>
            </a:r>
            <a:r>
              <a:rPr lang="cs-CZ" err="1"/>
              <a:t>rhoncus</a:t>
            </a:r>
            <a:r>
              <a:rPr lang="cs-CZ"/>
              <a:t> </a:t>
            </a:r>
            <a:r>
              <a:rPr lang="cs-CZ" err="1"/>
              <a:t>cursus</a:t>
            </a:r>
            <a:r>
              <a:rPr lang="cs-CZ"/>
              <a:t>. </a:t>
            </a:r>
            <a:r>
              <a:rPr lang="cs-CZ" err="1"/>
              <a:t>Fusce</a:t>
            </a:r>
            <a:r>
              <a:rPr lang="cs-CZ"/>
              <a:t> non </a:t>
            </a:r>
            <a:r>
              <a:rPr lang="cs-CZ" err="1"/>
              <a:t>tincidunt</a:t>
            </a:r>
            <a:r>
              <a:rPr lang="cs-CZ"/>
              <a:t> </a:t>
            </a:r>
            <a:r>
              <a:rPr lang="cs-CZ" err="1"/>
              <a:t>arcu</a:t>
            </a:r>
            <a:r>
              <a:rPr lang="cs-CZ"/>
              <a:t>, </a:t>
            </a:r>
            <a:r>
              <a:rPr lang="cs-CZ" err="1"/>
              <a:t>nec</a:t>
            </a:r>
            <a:r>
              <a:rPr lang="cs-CZ"/>
              <a:t> </a:t>
            </a:r>
            <a:r>
              <a:rPr lang="cs-CZ" err="1"/>
              <a:t>dignissim</a:t>
            </a:r>
            <a:r>
              <a:rPr lang="cs-CZ"/>
              <a:t> </a:t>
            </a:r>
            <a:r>
              <a:rPr lang="cs-CZ" err="1"/>
              <a:t>dolor</a:t>
            </a:r>
            <a:r>
              <a:rPr lang="cs-CZ"/>
              <a:t>. </a:t>
            </a:r>
            <a:r>
              <a:rPr lang="cs-CZ" err="1"/>
              <a:t>Nam</a:t>
            </a:r>
            <a:r>
              <a:rPr lang="cs-CZ"/>
              <a:t> </a:t>
            </a:r>
            <a:r>
              <a:rPr lang="cs-CZ" err="1"/>
              <a:t>eget</a:t>
            </a:r>
            <a:r>
              <a:rPr lang="cs-CZ"/>
              <a:t> </a:t>
            </a:r>
            <a:r>
              <a:rPr lang="cs-CZ" err="1"/>
              <a:t>luctus</a:t>
            </a:r>
            <a:r>
              <a:rPr lang="cs-CZ"/>
              <a:t> </a:t>
            </a:r>
            <a:r>
              <a:rPr lang="cs-CZ" err="1"/>
              <a:t>nunc</a:t>
            </a:r>
            <a:r>
              <a:rPr lang="cs-CZ"/>
              <a:t>, a </a:t>
            </a:r>
            <a:r>
              <a:rPr lang="cs-CZ" err="1"/>
              <a:t>tempor</a:t>
            </a:r>
            <a:r>
              <a:rPr lang="cs-CZ"/>
              <a:t> elit.</a:t>
            </a:r>
          </a:p>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pic>
        <p:nvPicPr>
          <p:cNvPr id="8" name="Obrázek 7">
            <a:extLst>
              <a:ext uri="{FF2B5EF4-FFF2-40B4-BE49-F238E27FC236}">
                <a16:creationId xmlns:a16="http://schemas.microsoft.com/office/drawing/2014/main" id="{938A1F98-B760-AE40-BB7A-7C3A16557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5644" y="6089279"/>
            <a:ext cx="3892711" cy="876117"/>
          </a:xfrm>
          <a:prstGeom prst="rect">
            <a:avLst/>
          </a:prstGeom>
        </p:spPr>
      </p:pic>
    </p:spTree>
    <p:extLst>
      <p:ext uri="{BB962C8B-B14F-4D97-AF65-F5344CB8AC3E}">
        <p14:creationId xmlns:p14="http://schemas.microsoft.com/office/powerpoint/2010/main" val="559212973"/>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183137" y="6356349"/>
            <a:ext cx="500431" cy="365125"/>
          </a:xfrm>
          <a:prstGeom prst="rect">
            <a:avLst/>
          </a:prstGeom>
        </p:spPr>
        <p:txBody>
          <a:bodyPr vert="horz" lIns="91440" tIns="45720" rIns="91440" bIns="45720" rtlCol="0" anchor="ctr"/>
          <a:lstStyle>
            <a:lvl1pPr algn="l">
              <a:defRPr sz="1200">
                <a:solidFill>
                  <a:srgbClr val="00529C"/>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384051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62" r:id="rId5"/>
    <p:sldLayoutId id="2147483660" r:id="rId6"/>
    <p:sldLayoutId id="2147483663" r:id="rId7"/>
  </p:sldLayoutIdLst>
  <p:hf hdr="0" ftr="0" dt="0"/>
  <p:txStyles>
    <p:titleStyle>
      <a:lvl1pPr algn="l" defTabSz="457200" rtl="0" eaLnBrk="1" latinLnBrk="0" hangingPunct="1">
        <a:spcBef>
          <a:spcPct val="0"/>
        </a:spcBef>
        <a:buNone/>
        <a:defRPr sz="3600" b="1" kern="1200">
          <a:solidFill>
            <a:srgbClr val="00529C"/>
          </a:solidFill>
          <a:latin typeface="+mj-lt"/>
          <a:ea typeface="+mj-ea"/>
          <a:cs typeface="+mj-cs"/>
        </a:defRPr>
      </a:lvl1pPr>
    </p:titleStyle>
    <p:body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irop.mmr.cz/cs/irop-2021-2027/dokumenty"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s://www.dotaceeu.cz/cs/evropske-fondy-v-cr/kohezni-politika-po-roce-2020/metodicke-dokumenty/metodicke-dokumenty-v-gesci-mmr-cr/metodicky-pokyn-pro-oblast-zadavani-zakazek"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15.svg"/><Relationship Id="rId3" Type="http://schemas.openxmlformats.org/officeDocument/2006/relationships/image" Target="../media/image118.svg"/><Relationship Id="rId7" Type="http://schemas.openxmlformats.org/officeDocument/2006/relationships/image" Target="../media/image122.svg"/><Relationship Id="rId12" Type="http://schemas.openxmlformats.org/officeDocument/2006/relationships/image" Target="../media/image114.png"/><Relationship Id="rId2" Type="http://schemas.openxmlformats.org/officeDocument/2006/relationships/image" Target="../media/image117.png"/><Relationship Id="rId1" Type="http://schemas.openxmlformats.org/officeDocument/2006/relationships/slideLayout" Target="../slideLayouts/slideLayout6.xml"/><Relationship Id="rId6" Type="http://schemas.openxmlformats.org/officeDocument/2006/relationships/image" Target="../media/image121.png"/><Relationship Id="rId11" Type="http://schemas.openxmlformats.org/officeDocument/2006/relationships/image" Target="../media/image99.svg"/><Relationship Id="rId5" Type="http://schemas.openxmlformats.org/officeDocument/2006/relationships/image" Target="../media/image120.svg"/><Relationship Id="rId10" Type="http://schemas.openxmlformats.org/officeDocument/2006/relationships/image" Target="../media/image98.png"/><Relationship Id="rId4" Type="http://schemas.openxmlformats.org/officeDocument/2006/relationships/image" Target="../media/image119.png"/><Relationship Id="rId9" Type="http://schemas.openxmlformats.org/officeDocument/2006/relationships/image" Target="../media/image124.sv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hyperlink" Target="https://www.audit-bezpecnosti.cz/media/file/bezpecnostni-inspekce-pozemnich-komunikaci-metodika-provadeni.pdf" TargetMode="Externa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27.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29.svg"/><Relationship Id="rId7" Type="http://schemas.openxmlformats.org/officeDocument/2006/relationships/image" Target="../media/image133.svg"/><Relationship Id="rId2" Type="http://schemas.openxmlformats.org/officeDocument/2006/relationships/image" Target="../media/image128.png"/><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131.svg"/><Relationship Id="rId4" Type="http://schemas.openxmlformats.org/officeDocument/2006/relationships/image" Target="../media/image130.png"/></Relationships>
</file>

<file path=ppt/slides/_rels/slide11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5" Type="http://schemas.openxmlformats.org/officeDocument/2006/relationships/image" Target="../media/image136.png"/><Relationship Id="rId4" Type="http://schemas.openxmlformats.org/officeDocument/2006/relationships/image" Target="../media/image135.svg"/></Relationships>
</file>

<file path=ppt/slides/_rels/slide11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5" Type="http://schemas.openxmlformats.org/officeDocument/2006/relationships/image" Target="../media/image137.emf"/><Relationship Id="rId4" Type="http://schemas.openxmlformats.org/officeDocument/2006/relationships/image" Target="../media/image135.sv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hyperlink" Target="https://ks.crr.cz/" TargetMode="Externa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s://iskp21.mssf.cz/"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sv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50.sv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www.shopcdv.cz/cs/audit-bezpecnosti-pozemnich-komunikaci" TargetMode="External"/><Relationship Id="rId2" Type="http://schemas.openxmlformats.org/officeDocument/2006/relationships/hyperlink" Target="https://eur-lex.europa.eu/legal-content/CS/TXT/PDF/?uri=CELEX:52021XC0916(03)&amp;from=CS" TargetMode="Externa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hyperlink" Target="https://irop.mmr.cz/cs/vyzvy/detaily-temat/vzdelavani" TargetMode="Externa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6.sv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58.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60.sv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62.sv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7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4.xml"/><Relationship Id="rId5" Type="http://schemas.openxmlformats.org/officeDocument/2006/relationships/image" Target="../media/image69.svg"/><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slides/_rels/slide87.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7.svg"/><Relationship Id="rId7" Type="http://schemas.openxmlformats.org/officeDocument/2006/relationships/image" Target="../media/image91.svg"/><Relationship Id="rId2" Type="http://schemas.openxmlformats.org/officeDocument/2006/relationships/image" Target="../media/image86.png"/><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92.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ipk.nkp.cz/programy-podpory/irop-2021-2027%20sekci%20IROP%202021-2027" TargetMode="External"/><Relationship Id="rId1" Type="http://schemas.openxmlformats.org/officeDocument/2006/relationships/slideLayout" Target="../slideLayouts/slideLayout4.xml"/><Relationship Id="rId4" Type="http://schemas.openxmlformats.org/officeDocument/2006/relationships/image" Target="../media/image91.svg"/></Relationships>
</file>

<file path=ppt/slides/_rels/slide94.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3.svg"/><Relationship Id="rId2" Type="http://schemas.openxmlformats.org/officeDocument/2006/relationships/image" Target="../media/image94.png"/><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89.svg"/><Relationship Id="rId4" Type="http://schemas.openxmlformats.org/officeDocument/2006/relationships/image" Target="../media/image8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105.svg"/><Relationship Id="rId18" Type="http://schemas.openxmlformats.org/officeDocument/2006/relationships/image" Target="../media/image110.png"/><Relationship Id="rId3" Type="http://schemas.openxmlformats.org/officeDocument/2006/relationships/image" Target="../media/image99.svg"/><Relationship Id="rId21" Type="http://schemas.openxmlformats.org/officeDocument/2006/relationships/image" Target="../media/image113.svg"/><Relationship Id="rId7" Type="http://schemas.openxmlformats.org/officeDocument/2006/relationships/image" Target="../media/image103.svg"/><Relationship Id="rId12" Type="http://schemas.openxmlformats.org/officeDocument/2006/relationships/image" Target="../media/image104.png"/><Relationship Id="rId17" Type="http://schemas.openxmlformats.org/officeDocument/2006/relationships/image" Target="../media/image109.svg"/><Relationship Id="rId2" Type="http://schemas.openxmlformats.org/officeDocument/2006/relationships/image" Target="../media/image98.png"/><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slideLayout" Target="../slideLayouts/slideLayout4.xml"/><Relationship Id="rId6" Type="http://schemas.openxmlformats.org/officeDocument/2006/relationships/image" Target="../media/image102.png"/><Relationship Id="rId11" Type="http://schemas.openxmlformats.org/officeDocument/2006/relationships/image" Target="../media/image56.svg"/><Relationship Id="rId5" Type="http://schemas.openxmlformats.org/officeDocument/2006/relationships/image" Target="../media/image101.svg"/><Relationship Id="rId15" Type="http://schemas.openxmlformats.org/officeDocument/2006/relationships/image" Target="../media/image107.svg"/><Relationship Id="rId23" Type="http://schemas.openxmlformats.org/officeDocument/2006/relationships/image" Target="../media/image115.svg"/><Relationship Id="rId10" Type="http://schemas.openxmlformats.org/officeDocument/2006/relationships/image" Target="../media/image55.png"/><Relationship Id="rId19" Type="http://schemas.openxmlformats.org/officeDocument/2006/relationships/image" Target="../media/image111.svg"/><Relationship Id="rId4" Type="http://schemas.openxmlformats.org/officeDocument/2006/relationships/image" Target="../media/image100.png"/><Relationship Id="rId9" Type="http://schemas.openxmlformats.org/officeDocument/2006/relationships/image" Target="../media/image54.svg"/><Relationship Id="rId14" Type="http://schemas.openxmlformats.org/officeDocument/2006/relationships/image" Target="../media/image106.png"/><Relationship Id="rId22" Type="http://schemas.openxmlformats.org/officeDocument/2006/relationships/image" Target="../media/image1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8" y="927335"/>
            <a:ext cx="7621822" cy="3208337"/>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cs-CZ" sz="5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IROP TOUR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cs-CZ"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cs-CZ"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Centrum pro regionální rozvoj představuje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cs-CZ" sz="36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IROP 2021-2027</a:t>
            </a:r>
            <a:r>
              <a:rPr kumimoji="0" lang="cs-CZ" sz="5000" b="1" i="0" u="none" strike="noStrike" kern="1200" cap="none" spc="0" normalizeH="0" baseline="0" noProof="0">
                <a:ln>
                  <a:noFill/>
                </a:ln>
                <a:solidFill>
                  <a:srgbClr val="FF0000"/>
                </a:solidFill>
                <a:effectLst/>
                <a:uLnTx/>
                <a:uFillTx/>
                <a:latin typeface="Arial" panose="020B0604020202020204" pitchFamily="34" charset="0"/>
                <a:ea typeface="+mj-ea"/>
                <a:cs typeface="Arial" panose="020B0604020202020204" pitchFamily="34" charset="0"/>
              </a:rPr>
              <a:t>.</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779228" y="5577122"/>
            <a:ext cx="6524625" cy="369888"/>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200"/>
              </a:spcAft>
              <a:buClrTx/>
              <a:buSzTx/>
              <a:buFont typeface="Arial"/>
              <a:buNone/>
              <a:tabLst/>
              <a:defRPr/>
            </a:pPr>
            <a:r>
              <a:rPr kumimoji="0" lang="cs-CZ"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27. 4. 2022 Česká Lípa</a:t>
            </a:r>
          </a:p>
          <a:p>
            <a:pPr marL="0" marR="0" lvl="0" indent="0" algn="l" defTabSz="457200" rtl="0" eaLnBrk="1" fontAlgn="auto" latinLnBrk="0" hangingPunct="1">
              <a:lnSpc>
                <a:spcPct val="100000"/>
              </a:lnSpc>
              <a:spcBef>
                <a:spcPct val="20000"/>
              </a:spcBef>
              <a:spcAft>
                <a:spcPts val="200"/>
              </a:spcAft>
              <a:buClrTx/>
              <a:buSzTx/>
              <a:buFont typeface="Arial"/>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72692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35305" y="1646428"/>
            <a:ext cx="7706289" cy="4792594"/>
          </a:xfrm>
          <a:prstGeom prst="rect">
            <a:avLst/>
          </a:prstGeom>
          <a:noFill/>
        </p:spPr>
        <p:txBody>
          <a:bodyPr wrap="square" lIns="91440" tIns="45720" rIns="91440" bIns="45720" anchor="t">
            <a:spAutoFit/>
          </a:bodyPr>
          <a:lstStyle/>
          <a:p>
            <a:pPr algn="just" fontAlgn="base">
              <a:buClr>
                <a:srgbClr val="0C56A4"/>
              </a:buClr>
            </a:pPr>
            <a:r>
              <a:rPr lang="cs-CZ" sz="1600" b="1" u="sng" dirty="0"/>
              <a:t>Obecná pravidla pro žadatele a příjemce 2021-2027</a:t>
            </a:r>
          </a:p>
          <a:p>
            <a:pPr marL="742950" lvl="1" indent="-285750" algn="just" fontAlgn="base">
              <a:buClr>
                <a:srgbClr val="00529C"/>
              </a:buClr>
              <a:buFont typeface="Arial" panose="020B0604020202020204" pitchFamily="34" charset="0"/>
              <a:buChar char="•"/>
            </a:pPr>
            <a:r>
              <a:rPr lang="cs-CZ" sz="1600" dirty="0"/>
              <a:t>První verze byla vydána dne 1. dubna 2022</a:t>
            </a:r>
          </a:p>
          <a:p>
            <a:pPr marL="742950" lvl="1" indent="-285750" algn="just" fontAlgn="base">
              <a:buFont typeface="Arial" panose="020B0604020202020204" pitchFamily="34" charset="0"/>
              <a:buChar char="•"/>
            </a:pPr>
            <a:r>
              <a:rPr lang="cs-CZ" sz="1600" dirty="0"/>
              <a:t>Aktuální verze, vč. příloh dostupná na: </a:t>
            </a:r>
            <a:r>
              <a:rPr lang="cs-CZ" sz="1600" dirty="0">
                <a:hlinkClick r:id="rId3">
                  <a:extLst>
                    <a:ext uri="{A12FA001-AC4F-418D-AE19-62706E023703}">
                      <ahyp:hlinkClr xmlns:ahyp="http://schemas.microsoft.com/office/drawing/2018/hyperlinkcolor" val="tx"/>
                    </a:ext>
                  </a:extLst>
                </a:hlinkClick>
              </a:rPr>
              <a:t>https://irop.mmr.cz/cs/irop-2021-2027/dokumenty</a:t>
            </a:r>
            <a:endParaRPr lang="cs-CZ" sz="1600" dirty="0">
              <a:cs typeface="Arial"/>
            </a:endParaRPr>
          </a:p>
          <a:p>
            <a:pPr lvl="1" algn="just" fontAlgn="base"/>
            <a:endParaRPr lang="cs-CZ" sz="1600" dirty="0"/>
          </a:p>
          <a:p>
            <a:pPr algn="just" rtl="0" fontAlgn="base">
              <a:buClr>
                <a:srgbClr val="00529C"/>
              </a:buClr>
            </a:pPr>
            <a:r>
              <a:rPr lang="cs-CZ" sz="1600" b="1" u="sng" dirty="0"/>
              <a:t>Vydán Metodický pokyn pro oblast zadávání zakázek</a:t>
            </a:r>
          </a:p>
          <a:p>
            <a:pPr marL="742950" lvl="1" indent="-285750" algn="just" fontAlgn="base">
              <a:buClr>
                <a:srgbClr val="0C56A4"/>
              </a:buClr>
              <a:buFont typeface="Arial" panose="020B0604020202020204" pitchFamily="34" charset="0"/>
              <a:buChar char="•"/>
            </a:pPr>
            <a:r>
              <a:rPr lang="cs-CZ" sz="1600" dirty="0"/>
              <a:t>Definovány zákl. povinnosti zadavatelů v oblasti zadávání zakázek nespadajících pod působnost zák. č. 134/2016</a:t>
            </a:r>
          </a:p>
          <a:p>
            <a:pPr marL="742950" lvl="1" indent="-285750" algn="just" fontAlgn="base">
              <a:buClr>
                <a:srgbClr val="00529C"/>
              </a:buClr>
              <a:buFont typeface="Arial" panose="020B0604020202020204" pitchFamily="34" charset="0"/>
              <a:buChar char="•"/>
            </a:pPr>
            <a:r>
              <a:rPr lang="cs-CZ" sz="1600" u="sng" dirty="0"/>
              <a:t>Nejdůležitější změny</a:t>
            </a:r>
            <a:r>
              <a:rPr lang="cs-CZ" sz="1600" dirty="0"/>
              <a:t>:</a:t>
            </a:r>
          </a:p>
          <a:p>
            <a:pPr marL="1200150" lvl="2" indent="-285750" algn="just" fontAlgn="base">
              <a:buClr>
                <a:srgbClr val="00529C"/>
              </a:buClr>
              <a:buFont typeface="Arial" panose="020B0604020202020204" pitchFamily="34" charset="0"/>
              <a:buChar char="•"/>
            </a:pPr>
            <a:r>
              <a:rPr lang="cs-CZ" sz="1600" dirty="0"/>
              <a:t>výslovně požadováno, aby profil zadavatele používaný příjemci byl certifikován, resp. aby byl uveden na seznamu certifikovaných profilů (bod 7.1.2)</a:t>
            </a:r>
          </a:p>
          <a:p>
            <a:pPr marL="1200150" lvl="2" indent="-285750" algn="just" fontAlgn="base">
              <a:buClr>
                <a:srgbClr val="0C56A6"/>
              </a:buClr>
              <a:buFont typeface="Arial" panose="020B0604020202020204" pitchFamily="34" charset="0"/>
              <a:buChar char="•"/>
            </a:pPr>
            <a:r>
              <a:rPr lang="cs-CZ" sz="1600" dirty="0"/>
              <a:t>v režimu zjednodušeného vykazování výdajů nebudou příjemci muset podle MPZ postupovat (bod 4.4)</a:t>
            </a:r>
          </a:p>
          <a:p>
            <a:pPr marL="742950" lvl="1" indent="-285750" algn="just" fontAlgn="base">
              <a:buClr>
                <a:srgbClr val="00529C"/>
              </a:buClr>
              <a:buFont typeface="Arial" panose="020B0604020202020204" pitchFamily="34" charset="0"/>
              <a:buChar char="•"/>
            </a:pPr>
            <a:r>
              <a:rPr lang="cs-CZ" sz="1600" dirty="0"/>
              <a:t>Aktuální verze dostupná na: </a:t>
            </a:r>
            <a:r>
              <a:rPr lang="cs-CZ" sz="1600" dirty="0">
                <a:hlinkClick r:id="rId4">
                  <a:extLst>
                    <a:ext uri="{A12FA001-AC4F-418D-AE19-62706E023703}">
                      <ahyp:hlinkClr xmlns:ahyp="http://schemas.microsoft.com/office/drawing/2018/hyperlinkcolor" val="tx"/>
                    </a:ext>
                  </a:extLst>
                </a:hlinkClick>
              </a:rPr>
              <a:t>https://www.dotaceeu.cz/cs/evropske-fondy-v-cr/kohezni-politika-po-roce-2020/metodicke-dokumenty/metodicke-dokumenty-v-gesci-mmr-cr/metodicky-pokyn-pro-oblast-zadavani-zakazek</a:t>
            </a:r>
            <a:endParaRPr lang="cs-CZ" sz="1600" dirty="0">
              <a:cs typeface="Arial"/>
            </a:endParaRPr>
          </a:p>
          <a:p>
            <a:pPr lvl="1" algn="just" fontAlgn="base"/>
            <a:endParaRPr lang="cs-CZ" sz="1600" dirty="0"/>
          </a:p>
          <a:p>
            <a:pPr marL="342900" lvl="1" algn="just">
              <a:lnSpc>
                <a:spcPct val="120000"/>
              </a:lnSpc>
              <a:spcAft>
                <a:spcPts val="450"/>
              </a:spcAft>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317187"/>
            <a:ext cx="8138707" cy="1077218"/>
          </a:xfrm>
          <a:prstGeom prst="rect">
            <a:avLst/>
          </a:prstGeom>
          <a:noFill/>
        </p:spPr>
        <p:txBody>
          <a:bodyPr wrap="square" rtlCol="0">
            <a:spAutoFit/>
          </a:bodyPr>
          <a:lstStyle/>
          <a:p>
            <a:pPr algn="ctr" defTabSz="914400">
              <a:buClr>
                <a:srgbClr val="000000"/>
              </a:buClr>
            </a:pPr>
            <a:r>
              <a:rPr lang="cs-CZ" sz="3200" b="1" kern="0" dirty="0">
                <a:solidFill>
                  <a:srgbClr val="0C56A6"/>
                </a:solidFill>
                <a:cs typeface="Arial" panose="020B0604020202020204" pitchFamily="34" charset="0"/>
                <a:sym typeface="Arial"/>
              </a:rPr>
              <a:t>Změny v administraci projektů</a:t>
            </a:r>
          </a:p>
          <a:p>
            <a:pPr algn="ctr" defTabSz="914400">
              <a:buClr>
                <a:srgbClr val="000000"/>
              </a:buClr>
            </a:pPr>
            <a:r>
              <a:rPr lang="cs-CZ" sz="3200" b="1" kern="0" dirty="0">
                <a:solidFill>
                  <a:srgbClr val="0C56A6"/>
                </a:solidFill>
                <a:cs typeface="Arial" panose="020B0604020202020204" pitchFamily="34" charset="0"/>
                <a:sym typeface="Arial"/>
              </a:rPr>
              <a:t>Co bude nového?</a:t>
            </a:r>
            <a:r>
              <a:rPr lang="cs-CZ" sz="3200" b="0" i="0" dirty="0">
                <a:solidFill>
                  <a:srgbClr val="0C56A6"/>
                </a:solidFill>
                <a:effectLst/>
                <a:latin typeface="Arial" panose="020B0604020202020204" pitchFamily="34" charset="0"/>
              </a:rPr>
              <a:t>​</a:t>
            </a:r>
            <a:endParaRPr lang="cs-CZ" sz="3200" b="1" kern="0" dirty="0">
              <a:solidFill>
                <a:srgbClr val="0C56A6"/>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FA0285A3-1A6F-4F1F-86A6-5D59550BEFFF}"/>
              </a:ext>
            </a:extLst>
          </p:cNvPr>
          <p:cNvSpPr>
            <a:spLocks noGrp="1"/>
          </p:cNvSpPr>
          <p:nvPr>
            <p:ph type="sldNum" sz="quarter" idx="12"/>
          </p:nvPr>
        </p:nvSpPr>
        <p:spPr/>
        <p:txBody>
          <a:bodyPr/>
          <a:lstStyle/>
          <a:p>
            <a:fld id="{4000C4B2-41BC-D741-8B94-B76DB6967C01}" type="slidenum">
              <a:rPr lang="en-US" smtClean="0"/>
              <a:pPr/>
              <a:t>10</a:t>
            </a:fld>
            <a:endParaRPr lang="en-US" dirty="0"/>
          </a:p>
        </p:txBody>
      </p:sp>
    </p:spTree>
    <p:extLst>
      <p:ext uri="{BB962C8B-B14F-4D97-AF65-F5344CB8AC3E}">
        <p14:creationId xmlns:p14="http://schemas.microsoft.com/office/powerpoint/2010/main" val="38063657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692771"/>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5.1</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Komunitně vedený místní rozvoj</a:t>
            </a:r>
          </a:p>
          <a:p>
            <a:pPr algn="ctr" defTabSz="914400">
              <a:buClr>
                <a:srgbClr val="000000"/>
              </a:buClr>
              <a:buFont typeface="Arial"/>
              <a:buNone/>
            </a:pPr>
            <a:r>
              <a:rPr lang="cs-CZ" sz="2000" kern="0" dirty="0">
                <a:solidFill>
                  <a:schemeClr val="tx2"/>
                </a:solidFill>
                <a:latin typeface="Arial"/>
                <a:cs typeface="Arial"/>
                <a:sym typeface="Arial"/>
              </a:rPr>
              <a:t>Klíčové parametry</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47539" y="2065719"/>
            <a:ext cx="8012179" cy="224215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sz="1600" b="0" i="0" u="none" strike="noStrike" kern="0" cap="none" spc="0" normalizeH="0" baseline="0" noProof="0" dirty="0">
                <a:ln>
                  <a:noFill/>
                </a:ln>
                <a:effectLst/>
                <a:uLnTx/>
                <a:uFillTx/>
                <a:latin typeface="Arial"/>
                <a:cs typeface="Arial"/>
                <a:sym typeface="Arial"/>
              </a:rPr>
              <a:t>Nově podpora podle kategorie regionů </a:t>
            </a:r>
            <a:r>
              <a:rPr kumimoji="0" lang="cs-CZ" sz="1600" b="1" i="0" u="none" strike="noStrike" kern="0" cap="none" spc="0" normalizeH="0" baseline="0" noProof="0" dirty="0">
                <a:ln>
                  <a:noFill/>
                </a:ln>
                <a:effectLst/>
                <a:uLnTx/>
                <a:uFillTx/>
                <a:latin typeface="Arial"/>
                <a:cs typeface="Arial"/>
                <a:sym typeface="Arial"/>
              </a:rPr>
              <a:t>95 % nebo 80 % z EU </a:t>
            </a:r>
            <a:endParaRPr kumimoji="0" lang="cs-CZ" sz="1600" b="0" i="0" u="none" strike="noStrike" kern="0" cap="none" spc="0" normalizeH="0" baseline="0" noProof="0" dirty="0">
              <a:ln>
                <a:noFill/>
              </a:ln>
              <a:effectLst/>
              <a:uLnTx/>
              <a:uFillTx/>
              <a:latin typeface="Arial"/>
              <a:cs typeface="Arial"/>
              <a:sym typeface="Arial"/>
            </a:endParaRPr>
          </a:p>
          <a:p>
            <a:pPr marL="457200" marR="0" lvl="0" indent="-3238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sz="1600" b="0" i="0" u="none" strike="noStrike" kern="0" cap="none" spc="0" normalizeH="0" baseline="0" noProof="0" dirty="0">
                <a:ln>
                  <a:noFill/>
                </a:ln>
                <a:effectLst/>
                <a:uLnTx/>
                <a:uFillTx/>
                <a:latin typeface="Arial"/>
                <a:cs typeface="Arial"/>
                <a:sym typeface="Arial"/>
              </a:rPr>
              <a:t>Projekt je realizován na území MAS se schválenou strategií CLLD -  jedná se o venkovské oblasti tvořené územími obcí s méně než 25 000 obyvateli</a:t>
            </a:r>
          </a:p>
          <a:p>
            <a:pPr marL="457200" marR="0" lvl="0" indent="-3238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sz="1600" b="0" i="0" u="none" strike="noStrike" kern="0" cap="none" spc="0" normalizeH="0" baseline="0" noProof="0" dirty="0">
                <a:ln>
                  <a:noFill/>
                </a:ln>
                <a:effectLst/>
                <a:uLnTx/>
                <a:uFillTx/>
                <a:latin typeface="Arial"/>
                <a:cs typeface="Arial"/>
                <a:sym typeface="Arial"/>
              </a:rPr>
              <a:t>Projekt musí být v souladu s priority strategie CLLD</a:t>
            </a:r>
            <a:endParaRPr kumimoji="0" lang="cs-CZ" sz="1800" b="0" i="0" u="none" strike="noStrike" kern="0" cap="none" spc="0" normalizeH="0" baseline="0" noProof="0" dirty="0">
              <a:ln>
                <a:noFill/>
              </a:ln>
              <a:effectLst/>
              <a:uLnTx/>
              <a:uFillTx/>
              <a:latin typeface="Arial"/>
              <a:cs typeface="Arial"/>
              <a:sym typeface="Arial"/>
            </a:endParaRPr>
          </a:p>
        </p:txBody>
      </p:sp>
      <p:sp>
        <p:nvSpPr>
          <p:cNvPr id="2" name="Zástupný symbol pro číslo snímku 1">
            <a:extLst>
              <a:ext uri="{FF2B5EF4-FFF2-40B4-BE49-F238E27FC236}">
                <a16:creationId xmlns:a16="http://schemas.microsoft.com/office/drawing/2014/main" id="{F6D80701-61F3-473E-8428-BF79F4CF49C5}"/>
              </a:ext>
            </a:extLst>
          </p:cNvPr>
          <p:cNvSpPr>
            <a:spLocks noGrp="1"/>
          </p:cNvSpPr>
          <p:nvPr>
            <p:ph type="sldNum" sz="quarter" idx="12"/>
          </p:nvPr>
        </p:nvSpPr>
        <p:spPr/>
        <p:txBody>
          <a:bodyPr/>
          <a:lstStyle/>
          <a:p>
            <a:fld id="{4000C4B2-41BC-D741-8B94-B76DB6967C01}" type="slidenum">
              <a:rPr lang="en-US" smtClean="0"/>
              <a:pPr/>
              <a:t>100</a:t>
            </a:fld>
            <a:endParaRPr lang="en-US" dirty="0"/>
          </a:p>
        </p:txBody>
      </p:sp>
    </p:spTree>
    <p:extLst>
      <p:ext uri="{BB962C8B-B14F-4D97-AF65-F5344CB8AC3E}">
        <p14:creationId xmlns:p14="http://schemas.microsoft.com/office/powerpoint/2010/main" val="4757270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AD4938-85EF-4674-9534-244D4693598E}"/>
              </a:ext>
            </a:extLst>
          </p:cNvPr>
          <p:cNvPicPr>
            <a:picLocks noChangeAspect="1"/>
          </p:cNvPicPr>
          <p:nvPr/>
        </p:nvPicPr>
        <p:blipFill>
          <a:blip r:embed="rId2"/>
          <a:srcRect l="12521" r="12521"/>
          <a:stretch/>
        </p:blipFill>
        <p:spPr>
          <a:xfrm>
            <a:off x="20" y="10"/>
            <a:ext cx="9143980" cy="6857990"/>
          </a:xfrm>
          <a:prstGeom prst="rect">
            <a:avLst/>
          </a:prstGeom>
        </p:spPr>
      </p:pic>
      <p:sp>
        <p:nvSpPr>
          <p:cNvPr id="4" name="Nadpis 1">
            <a:extLst>
              <a:ext uri="{FF2B5EF4-FFF2-40B4-BE49-F238E27FC236}">
                <a16:creationId xmlns:a16="http://schemas.microsoft.com/office/drawing/2014/main" id="{4A106F05-57BE-4C75-BBDB-A85CD280DA0A}"/>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6.1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Čistá a aktivní mobilita</a:t>
            </a:r>
            <a:endParaRPr lang="en-US" sz="2400">
              <a:solidFill>
                <a:schemeClr val="bg1"/>
              </a:solidFill>
            </a:endParaRPr>
          </a:p>
        </p:txBody>
      </p:sp>
      <p:sp>
        <p:nvSpPr>
          <p:cNvPr id="3" name="TextovéPole 2">
            <a:extLst>
              <a:ext uri="{FF2B5EF4-FFF2-40B4-BE49-F238E27FC236}">
                <a16:creationId xmlns:a16="http://schemas.microsoft.com/office/drawing/2014/main" id="{77B8780C-5944-4CA3-B60F-D9A67EBD8ED1}"/>
              </a:ext>
            </a:extLst>
          </p:cNvPr>
          <p:cNvSpPr txBox="1"/>
          <p:nvPr/>
        </p:nvSpPr>
        <p:spPr>
          <a:xfrm>
            <a:off x="5036456" y="6487886"/>
            <a:ext cx="3805089" cy="615553"/>
          </a:xfrm>
          <a:prstGeom prst="rect">
            <a:avLst/>
          </a:prstGeom>
          <a:noFill/>
        </p:spPr>
        <p:txBody>
          <a:bodyPr wrap="square" rtlCol="0">
            <a:spAutoFit/>
          </a:bodyPr>
          <a:lstStyle/>
          <a:p>
            <a:r>
              <a:rPr lang="cs-CZ" sz="1600" b="1" dirty="0">
                <a:effectLst/>
                <a:latin typeface="Arial" panose="020B0604020202020204" pitchFamily="34" charset="0"/>
                <a:ea typeface="Calibri" panose="020F0502020204030204" pitchFamily="34" charset="0"/>
                <a:cs typeface="Times New Roman" panose="02020603050405020304" pitchFamily="18" charset="0"/>
              </a:rPr>
              <a:t>Terminál Benešov (Středočeský kraj)</a:t>
            </a:r>
            <a:endParaRPr lang="cs-CZ" sz="1600" b="1"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5921387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pt-BR" sz="3200" b="1" i="0" u="none" strike="noStrike" kern="0" cap="none" spc="0" normalizeH="0" baseline="0" noProof="0" dirty="0">
                <a:ln>
                  <a:noFill/>
                </a:ln>
                <a:solidFill>
                  <a:schemeClr val="tx2"/>
                </a:solidFill>
                <a:effectLst/>
                <a:uLnTx/>
                <a:uFillTx/>
                <a:latin typeface="Arial"/>
                <a:cs typeface="Arial"/>
                <a:sym typeface="Arial"/>
              </a:rPr>
              <a:t>Specifický cíl 6.1 </a:t>
            </a:r>
            <a:br>
              <a:rPr kumimoji="0" lang="pt-BR" sz="3200" b="1" i="0" u="none" strike="noStrike" kern="0" cap="none" spc="0" normalizeH="0" baseline="0" noProof="0" dirty="0">
                <a:ln>
                  <a:noFill/>
                </a:ln>
                <a:solidFill>
                  <a:schemeClr val="tx2"/>
                </a:solidFill>
                <a:effectLst/>
                <a:uLnTx/>
                <a:uFillTx/>
                <a:latin typeface="Arial"/>
                <a:cs typeface="Arial"/>
                <a:sym typeface="Arial"/>
              </a:rPr>
            </a:br>
            <a:r>
              <a:rPr kumimoji="0" lang="pt-BR" sz="3200" b="1" i="0" u="none" strike="noStrike" kern="0" cap="none" spc="0" normalizeH="0" baseline="0" noProof="0" dirty="0">
                <a:ln>
                  <a:noFill/>
                </a:ln>
                <a:solidFill>
                  <a:schemeClr val="tx2"/>
                </a:solidFill>
                <a:effectLst/>
                <a:uLnTx/>
                <a:uFillTx/>
                <a:latin typeface="Arial"/>
                <a:cs typeface="Arial"/>
                <a:sym typeface="Arial"/>
              </a:rPr>
              <a:t>Čistá a aktivní mobilita</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59847" y="2059357"/>
            <a:ext cx="8012179" cy="3863109"/>
          </a:xfrm>
          <a:prstGeom prst="rect">
            <a:avLst/>
          </a:prstGeom>
          <a:noFill/>
        </p:spPr>
        <p:txBody>
          <a:bodyPr wrap="square">
            <a:spAutoFit/>
          </a:bodyPr>
          <a:lstStyle/>
          <a:p>
            <a:pPr marL="0" lvl="0" indent="0">
              <a:lnSpc>
                <a:spcPct val="150000"/>
              </a:lnSpc>
              <a:buNone/>
            </a:pPr>
            <a:r>
              <a:rPr lang="cs-CZ" sz="1600" b="1" dirty="0"/>
              <a:t>Nízkoemisní a bezemisní vozidla pro veřejnou dopravu</a:t>
            </a:r>
          </a:p>
          <a:p>
            <a:pPr marL="0" indent="0">
              <a:lnSpc>
                <a:spcPct val="150000"/>
              </a:lnSpc>
              <a:buNone/>
            </a:pPr>
            <a:r>
              <a:rPr lang="cs-CZ" sz="1600" dirty="0"/>
              <a:t>	</a:t>
            </a:r>
            <a:r>
              <a:rPr lang="cs-CZ" sz="1600" u="sng" dirty="0"/>
              <a:t>Příklad:</a:t>
            </a:r>
            <a:r>
              <a:rPr lang="cs-CZ" sz="1600" dirty="0"/>
              <a:t> Vodíkové autobusy pro MHD</a:t>
            </a:r>
          </a:p>
          <a:p>
            <a:pPr marL="0" lvl="0" indent="0">
              <a:lnSpc>
                <a:spcPct val="150000"/>
              </a:lnSpc>
              <a:buNone/>
            </a:pPr>
            <a:r>
              <a:rPr lang="cs-CZ" sz="1600" b="1" dirty="0"/>
              <a:t>Plnící a dobíjecí stanice pro veřejnou dopravu </a:t>
            </a:r>
          </a:p>
          <a:p>
            <a:pPr marL="0" lvl="0" indent="0">
              <a:lnSpc>
                <a:spcPct val="150000"/>
              </a:lnSpc>
              <a:buNone/>
            </a:pPr>
            <a:r>
              <a:rPr lang="cs-CZ" sz="1600" b="1" dirty="0"/>
              <a:t>Telematika pro veřejnou dopravu</a:t>
            </a:r>
          </a:p>
          <a:p>
            <a:pPr marL="0" indent="0">
              <a:lnSpc>
                <a:spcPct val="150000"/>
              </a:lnSpc>
              <a:buNone/>
            </a:pPr>
            <a:r>
              <a:rPr lang="cs-CZ" sz="1600" dirty="0"/>
              <a:t>	</a:t>
            </a:r>
            <a:r>
              <a:rPr lang="cs-CZ" sz="1600" u="sng" dirty="0"/>
              <a:t>Příklad:</a:t>
            </a:r>
            <a:r>
              <a:rPr lang="cs-CZ" sz="1600" dirty="0"/>
              <a:t> Platební terminály pro platbu kartou v MHD</a:t>
            </a:r>
          </a:p>
          <a:p>
            <a:pPr marL="0" lvl="0" indent="0">
              <a:lnSpc>
                <a:spcPct val="150000"/>
              </a:lnSpc>
              <a:buNone/>
            </a:pPr>
            <a:r>
              <a:rPr lang="cs-CZ" sz="1600" b="1" dirty="0"/>
              <a:t>Multimodální osobní doprava ve městech a obcích (přestupní terminály)</a:t>
            </a:r>
          </a:p>
          <a:p>
            <a:pPr marL="0" lvl="0" indent="0">
              <a:lnSpc>
                <a:spcPct val="150000"/>
              </a:lnSpc>
              <a:buNone/>
            </a:pPr>
            <a:r>
              <a:rPr lang="cs-CZ" sz="1600" b="1" dirty="0"/>
              <a:t>Infrastruktura pro bezpečnou nemotorovou dopravu</a:t>
            </a:r>
            <a:endParaRPr lang="cs-CZ" sz="1400" dirty="0"/>
          </a:p>
          <a:p>
            <a:pPr marL="133350" indent="0">
              <a:buNone/>
            </a:pPr>
            <a:r>
              <a:rPr lang="cs-CZ" sz="1600" dirty="0"/>
              <a:t>	</a:t>
            </a:r>
            <a:r>
              <a:rPr lang="cs-CZ" sz="1600" u="sng" dirty="0"/>
              <a:t>Příklad:</a:t>
            </a:r>
            <a:r>
              <a:rPr lang="cs-CZ" sz="1600" dirty="0"/>
              <a:t> Přestavba nehodové křižovatky s bezpečnými koridory</a:t>
            </a:r>
            <a:br>
              <a:rPr lang="cs-CZ" sz="1600" dirty="0"/>
            </a:br>
            <a:r>
              <a:rPr lang="cs-CZ" sz="1600" dirty="0"/>
              <a:t>	             pro pěší a cyklisty</a:t>
            </a:r>
          </a:p>
          <a:p>
            <a:pPr marL="0" indent="0">
              <a:lnSpc>
                <a:spcPct val="150000"/>
              </a:lnSpc>
              <a:buNone/>
            </a:pPr>
            <a:r>
              <a:rPr lang="cs-CZ" sz="1600" b="1" dirty="0"/>
              <a:t>Infrastruktura pro cyklistickou dopravu</a:t>
            </a:r>
          </a:p>
          <a:p>
            <a:pPr marL="0" indent="0">
              <a:lnSpc>
                <a:spcPct val="150000"/>
              </a:lnSpc>
              <a:buNone/>
            </a:pPr>
            <a:r>
              <a:rPr lang="cs-CZ" sz="1600" dirty="0"/>
              <a:t>	</a:t>
            </a:r>
            <a:r>
              <a:rPr lang="cs-CZ" sz="1600" u="sng" dirty="0"/>
              <a:t>Příklad:</a:t>
            </a:r>
            <a:r>
              <a:rPr lang="cs-CZ" sz="1600" dirty="0"/>
              <a:t> Cyklostezka mezi 2 městy; mobiliář u existující cyklostezky</a:t>
            </a:r>
          </a:p>
        </p:txBody>
      </p:sp>
      <p:pic>
        <p:nvPicPr>
          <p:cNvPr id="4" name="Grafický objekt 3" descr="Autobus">
            <a:extLst>
              <a:ext uri="{FF2B5EF4-FFF2-40B4-BE49-F238E27FC236}">
                <a16:creationId xmlns:a16="http://schemas.microsoft.com/office/drawing/2014/main" id="{79624AF7-6A52-4D59-826D-03D4DD5497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343" y="2059357"/>
            <a:ext cx="457200" cy="457200"/>
          </a:xfrm>
          <a:prstGeom prst="rect">
            <a:avLst/>
          </a:prstGeom>
        </p:spPr>
      </p:pic>
      <p:pic>
        <p:nvPicPr>
          <p:cNvPr id="6" name="Grafický objekt 5" descr="Elektrické auto">
            <a:extLst>
              <a:ext uri="{FF2B5EF4-FFF2-40B4-BE49-F238E27FC236}">
                <a16:creationId xmlns:a16="http://schemas.microsoft.com/office/drawing/2014/main" id="{CEB86A43-68CB-4DF3-B094-C6BB012096E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81311" b="47618"/>
          <a:stretch/>
        </p:blipFill>
        <p:spPr>
          <a:xfrm rot="16200000">
            <a:off x="443469" y="2792120"/>
            <a:ext cx="378385" cy="478987"/>
          </a:xfrm>
          <a:prstGeom prst="rect">
            <a:avLst/>
          </a:prstGeom>
        </p:spPr>
      </p:pic>
      <p:pic>
        <p:nvPicPr>
          <p:cNvPr id="8" name="Grafický objekt 7" descr="Stream">
            <a:extLst>
              <a:ext uri="{FF2B5EF4-FFF2-40B4-BE49-F238E27FC236}">
                <a16:creationId xmlns:a16="http://schemas.microsoft.com/office/drawing/2014/main" id="{59623B3E-EEDC-42AC-8361-0A248F693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343" y="3207945"/>
            <a:ext cx="457200" cy="457200"/>
          </a:xfrm>
          <a:prstGeom prst="rect">
            <a:avLst/>
          </a:prstGeom>
        </p:spPr>
      </p:pic>
      <p:pic>
        <p:nvPicPr>
          <p:cNvPr id="9" name="Grafický objekt 8" descr="Obchod">
            <a:extLst>
              <a:ext uri="{FF2B5EF4-FFF2-40B4-BE49-F238E27FC236}">
                <a16:creationId xmlns:a16="http://schemas.microsoft.com/office/drawing/2014/main" id="{DCB0C68F-4CE5-4D06-928A-D6CCEA51B9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0894" y="3912194"/>
            <a:ext cx="396098" cy="396098"/>
          </a:xfrm>
          <a:prstGeom prst="rect">
            <a:avLst/>
          </a:prstGeom>
        </p:spPr>
      </p:pic>
      <p:pic>
        <p:nvPicPr>
          <p:cNvPr id="10" name="Grafický objekt 9" descr="Projížďka na kole">
            <a:extLst>
              <a:ext uri="{FF2B5EF4-FFF2-40B4-BE49-F238E27FC236}">
                <a16:creationId xmlns:a16="http://schemas.microsoft.com/office/drawing/2014/main" id="{2AB59604-AB62-4651-9066-D24253C3E71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9812" y="5108479"/>
            <a:ext cx="438262" cy="438262"/>
          </a:xfrm>
          <a:prstGeom prst="rect">
            <a:avLst/>
          </a:prstGeom>
        </p:spPr>
      </p:pic>
      <p:pic>
        <p:nvPicPr>
          <p:cNvPr id="11" name="Grafický objekt 10" descr="Rodina s chlapcem se souvislou výplní">
            <a:extLst>
              <a:ext uri="{FF2B5EF4-FFF2-40B4-BE49-F238E27FC236}">
                <a16:creationId xmlns:a16="http://schemas.microsoft.com/office/drawing/2014/main" id="{B8816F71-EABD-4C9D-8C4D-CA2A893A2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987" y="4333525"/>
            <a:ext cx="374860" cy="374860"/>
          </a:xfrm>
          <a:prstGeom prst="rect">
            <a:avLst/>
          </a:prstGeom>
        </p:spPr>
      </p:pic>
      <p:sp>
        <p:nvSpPr>
          <p:cNvPr id="2" name="Zástupný symbol pro číslo snímku 1">
            <a:extLst>
              <a:ext uri="{FF2B5EF4-FFF2-40B4-BE49-F238E27FC236}">
                <a16:creationId xmlns:a16="http://schemas.microsoft.com/office/drawing/2014/main" id="{796155D1-B91C-430B-BA49-5AE5992A2684}"/>
              </a:ext>
            </a:extLst>
          </p:cNvPr>
          <p:cNvSpPr>
            <a:spLocks noGrp="1"/>
          </p:cNvSpPr>
          <p:nvPr>
            <p:ph type="sldNum" sz="quarter" idx="12"/>
          </p:nvPr>
        </p:nvSpPr>
        <p:spPr/>
        <p:txBody>
          <a:bodyPr/>
          <a:lstStyle/>
          <a:p>
            <a:fld id="{4000C4B2-41BC-D741-8B94-B76DB6967C01}" type="slidenum">
              <a:rPr lang="en-US" smtClean="0"/>
              <a:pPr/>
              <a:t>102</a:t>
            </a:fld>
            <a:endParaRPr lang="en-US" dirty="0"/>
          </a:p>
        </p:txBody>
      </p:sp>
    </p:spTree>
    <p:extLst>
      <p:ext uri="{BB962C8B-B14F-4D97-AF65-F5344CB8AC3E}">
        <p14:creationId xmlns:p14="http://schemas.microsoft.com/office/powerpoint/2010/main" val="42399219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tx2"/>
                </a:solidFill>
                <a:effectLst/>
                <a:uLnTx/>
                <a:uFillTx/>
                <a:latin typeface="Arial"/>
                <a:cs typeface="Arial"/>
                <a:sym typeface="Arial"/>
              </a:rPr>
            </a:br>
            <a:r>
              <a:rPr kumimoji="0" lang="cs-CZ" sz="2400" b="0" i="0" u="none" strike="noStrike" kern="0" cap="none" spc="0" normalizeH="0" baseline="0" noProof="0" dirty="0">
                <a:ln>
                  <a:noFill/>
                </a:ln>
                <a:solidFill>
                  <a:schemeClr val="tx2"/>
                </a:solidFill>
                <a:effectLst/>
                <a:uLnTx/>
                <a:uFillTx/>
                <a:latin typeface="Arial"/>
                <a:cs typeface="Arial"/>
                <a:sym typeface="Arial"/>
              </a:rPr>
              <a:t>Klíčové parametry</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891357"/>
            <a:ext cx="8012179" cy="4235327"/>
          </a:xfrm>
          <a:prstGeom prst="rect">
            <a:avLst/>
          </a:prstGeom>
          <a:noFill/>
        </p:spPr>
        <p:txBody>
          <a:bodyPr wrap="square">
            <a:spAutoFit/>
          </a:bodyPr>
          <a:lstStyle/>
          <a:p>
            <a:pPr marL="419100" marR="0" lvl="0" indent="-2857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sz="1500" b="0" i="0" u="none" strike="noStrike" kern="0" cap="none" spc="0" normalizeH="0" baseline="0" noProof="0" dirty="0">
                <a:ln>
                  <a:noFill/>
                </a:ln>
                <a:effectLst/>
                <a:uLnTx/>
                <a:uFillTx/>
                <a:latin typeface="Arial"/>
                <a:cs typeface="Arial"/>
                <a:sym typeface="Arial"/>
              </a:rPr>
              <a:t>Projekt v obci nad 40 tisíc obyvatel = soulad s Plánem udržitelné městské mobility</a:t>
            </a:r>
          </a:p>
          <a:p>
            <a:pPr marL="419100" marR="0" lvl="0" indent="-285750" algn="l" defTabSz="914400" rtl="0" eaLnBrk="1" fontAlgn="auto" latinLnBrk="0" hangingPunct="1">
              <a:lnSpc>
                <a:spcPct val="150000"/>
              </a:lnSpc>
              <a:spcBef>
                <a:spcPts val="1000"/>
              </a:spcBef>
              <a:spcAft>
                <a:spcPts val="0"/>
              </a:spcAft>
              <a:buSzPts val="1500"/>
              <a:buFont typeface="Arial" panose="020B0604020202020204" pitchFamily="34" charset="0"/>
              <a:buChar char="•"/>
              <a:tabLst/>
              <a:defRPr/>
            </a:pPr>
            <a:r>
              <a:rPr kumimoji="0" lang="cs-CZ" sz="1500" b="0" i="0" u="none" strike="noStrike" kern="0" cap="none" spc="0" normalizeH="0" baseline="0" noProof="0" dirty="0">
                <a:ln>
                  <a:noFill/>
                </a:ln>
                <a:effectLst/>
                <a:uLnTx/>
                <a:uFillTx/>
                <a:latin typeface="Arial"/>
                <a:cs typeface="Arial"/>
                <a:sym typeface="Arial"/>
              </a:rPr>
              <a:t>Projekt v obci do 40 tisíc obyvatel = </a:t>
            </a:r>
            <a:r>
              <a:rPr lang="cs-CZ" sz="1500" kern="0" dirty="0">
                <a:latin typeface="Arial"/>
                <a:cs typeface="Arial"/>
              </a:rPr>
              <a:t>soulad s Plánem udržitelné městské mobility nebo 	Plánem dopravní obslužnosti města či kraje nebo jinou strategií příslušného 	dopravního módu schvalovanou samosprávou</a:t>
            </a:r>
            <a:endParaRPr kumimoji="0" lang="cs-CZ" sz="1500" b="0" i="0" u="none" strike="noStrike" kern="0" cap="none" spc="0" normalizeH="0" baseline="0" noProof="0" dirty="0">
              <a:ln>
                <a:noFill/>
              </a:ln>
              <a:effectLst/>
              <a:uLnTx/>
              <a:uFillTx/>
              <a:latin typeface="Arial"/>
              <a:cs typeface="Arial"/>
              <a:sym typeface="Arial"/>
            </a:endParaRPr>
          </a:p>
          <a:p>
            <a:pPr marL="419100" marR="0" lvl="0" indent="-285750" algn="l" defTabSz="914400" rtl="0" eaLnBrk="1" fontAlgn="auto" latinLnBrk="0" hangingPunct="1">
              <a:lnSpc>
                <a:spcPct val="150000"/>
              </a:lnSpc>
              <a:spcBef>
                <a:spcPts val="1200"/>
              </a:spcBef>
              <a:spcAft>
                <a:spcPts val="0"/>
              </a:spcAft>
              <a:buSzPts val="1500"/>
              <a:buFont typeface="Arial" panose="020B0604020202020204" pitchFamily="34" charset="0"/>
              <a:buChar char="•"/>
              <a:tabLst/>
              <a:defRPr/>
            </a:pPr>
            <a:r>
              <a:rPr lang="cs-CZ" sz="1500" kern="0" dirty="0">
                <a:latin typeface="Arial"/>
                <a:cs typeface="Arial"/>
              </a:rPr>
              <a:t>Projekt musí být realizován v městské oblasti nebo musí zajišťovat obsluhu a 	dostupnost do jejího zázemí udržitelnými druhy dopravy</a:t>
            </a:r>
            <a:r>
              <a:rPr lang="cs-CZ" sz="1800" b="1" dirty="0">
                <a:effectLst/>
                <a:latin typeface="Arial" panose="020B0604020202020204" pitchFamily="34" charset="0"/>
                <a:ea typeface="Times New Roman" panose="02020603050405020304" pitchFamily="18" charset="0"/>
              </a:rPr>
              <a:t>.</a:t>
            </a:r>
          </a:p>
          <a:p>
            <a:pPr marL="419100" indent="-285750" defTabSz="914400">
              <a:lnSpc>
                <a:spcPct val="150000"/>
              </a:lnSpc>
              <a:spcBef>
                <a:spcPts val="1000"/>
              </a:spcBef>
              <a:buSzPts val="1500"/>
              <a:buFont typeface="Arial" panose="020B0604020202020204" pitchFamily="34" charset="0"/>
              <a:buChar char="•"/>
              <a:defRPr/>
            </a:pPr>
            <a:r>
              <a:rPr lang="cs-CZ" sz="1500" kern="0" dirty="0">
                <a:latin typeface="Arial"/>
                <a:cs typeface="Arial"/>
                <a:sym typeface="Arial"/>
              </a:rPr>
              <a:t>Dokumentace k prověřování z hlediska klimatického posouzení; u stavebních projektů 	plán přípravy stavebního a demoličního odpadu </a:t>
            </a:r>
            <a:r>
              <a:rPr lang="cs-CZ" sz="1500" kern="0" dirty="0">
                <a:cs typeface="Arial"/>
                <a:sym typeface="Arial"/>
              </a:rPr>
              <a:t>(70 %) k </a:t>
            </a:r>
            <a:r>
              <a:rPr lang="cs-CZ" sz="1500" kern="0" dirty="0">
                <a:latin typeface="Arial"/>
                <a:cs typeface="Arial"/>
                <a:sym typeface="Arial"/>
              </a:rPr>
              <a:t>opětovnému použití </a:t>
            </a:r>
          </a:p>
          <a:p>
            <a:pPr marL="419100" indent="-285750" defTabSz="914400">
              <a:lnSpc>
                <a:spcPct val="150000"/>
              </a:lnSpc>
              <a:spcBef>
                <a:spcPts val="1000"/>
              </a:spcBef>
              <a:buSzPts val="1500"/>
              <a:buFont typeface="Arial" panose="020B0604020202020204" pitchFamily="34" charset="0"/>
              <a:buChar char="•"/>
              <a:defRPr/>
            </a:pPr>
            <a:r>
              <a:rPr kumimoji="0" lang="cs-CZ" sz="1500" b="0" i="0" u="none" strike="noStrike" kern="0" cap="none" spc="0" normalizeH="0" baseline="0" noProof="0" dirty="0">
                <a:ln>
                  <a:noFill/>
                </a:ln>
                <a:effectLst/>
                <a:uLnTx/>
                <a:uFillTx/>
                <a:latin typeface="Arial"/>
                <a:cs typeface="Arial"/>
                <a:sym typeface="Arial"/>
              </a:rPr>
              <a:t>Významné využití ITI napříč aktivitami; u </a:t>
            </a:r>
            <a:r>
              <a:rPr lang="cs-CZ" sz="1500" kern="0" dirty="0">
                <a:latin typeface="Arial"/>
                <a:cs typeface="Arial"/>
                <a:sym typeface="Arial"/>
              </a:rPr>
              <a:t>CLLD - aktivity Infrastruktura pro bezpečnou 	nemotorovou dopravu a Infrastruktura pro </a:t>
            </a:r>
            <a:r>
              <a:rPr lang="cs-CZ" sz="1500" kern="0" dirty="0" err="1">
                <a:latin typeface="Arial"/>
                <a:cs typeface="Arial"/>
                <a:sym typeface="Arial"/>
              </a:rPr>
              <a:t>cyklodopravu</a:t>
            </a:r>
            <a:r>
              <a:rPr lang="cs-CZ" sz="1500" kern="0" dirty="0">
                <a:latin typeface="Arial"/>
                <a:cs typeface="Arial"/>
                <a:sym typeface="Arial"/>
              </a:rPr>
              <a:t> (mírnější podmínky)</a:t>
            </a:r>
          </a:p>
        </p:txBody>
      </p:sp>
      <p:sp>
        <p:nvSpPr>
          <p:cNvPr id="2" name="Zástupný symbol pro číslo snímku 1">
            <a:extLst>
              <a:ext uri="{FF2B5EF4-FFF2-40B4-BE49-F238E27FC236}">
                <a16:creationId xmlns:a16="http://schemas.microsoft.com/office/drawing/2014/main" id="{3721CC19-71C1-474A-B10F-80861AE5A604}"/>
              </a:ext>
            </a:extLst>
          </p:cNvPr>
          <p:cNvSpPr>
            <a:spLocks noGrp="1"/>
          </p:cNvSpPr>
          <p:nvPr>
            <p:ph type="sldNum" sz="quarter" idx="12"/>
          </p:nvPr>
        </p:nvSpPr>
        <p:spPr/>
        <p:txBody>
          <a:bodyPr/>
          <a:lstStyle/>
          <a:p>
            <a:fld id="{4000C4B2-41BC-D741-8B94-B76DB6967C01}" type="slidenum">
              <a:rPr lang="en-US" smtClean="0"/>
              <a:pPr/>
              <a:t>103</a:t>
            </a:fld>
            <a:endParaRPr lang="en-US" dirty="0"/>
          </a:p>
        </p:txBody>
      </p:sp>
    </p:spTree>
    <p:extLst>
      <p:ext uri="{BB962C8B-B14F-4D97-AF65-F5344CB8AC3E}">
        <p14:creationId xmlns:p14="http://schemas.microsoft.com/office/powerpoint/2010/main" val="19110480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tx2"/>
                </a:solidFill>
                <a:effectLst/>
                <a:uLnTx/>
                <a:uFillTx/>
                <a:latin typeface="Arial"/>
                <a:cs typeface="Arial"/>
                <a:sym typeface="Arial"/>
              </a:rPr>
            </a:br>
            <a:r>
              <a:rPr lang="cs-CZ" sz="2400" kern="0" dirty="0">
                <a:solidFill>
                  <a:schemeClr val="tx2"/>
                </a:solidFill>
                <a:latin typeface="Arial"/>
                <a:cs typeface="Arial"/>
                <a:sym typeface="Arial"/>
              </a:rPr>
              <a:t>Aktuální stav přípravy SC</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992025"/>
            <a:ext cx="8012179" cy="3894208"/>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effectLst/>
                <a:uLnTx/>
                <a:uFillTx/>
                <a:latin typeface="Arial"/>
                <a:cs typeface="Arial"/>
                <a:sym typeface="Arial"/>
              </a:rPr>
              <a:t>Bezpečnost:</a:t>
            </a:r>
            <a:r>
              <a:rPr kumimoji="0" lang="cs-CZ" sz="1500" b="0" i="0" strike="noStrike" kern="0" cap="none" spc="0" normalizeH="0" baseline="0" noProof="0" dirty="0">
                <a:ln>
                  <a:noFill/>
                </a:ln>
                <a:effectLst/>
                <a:uLnTx/>
                <a:uFillTx/>
                <a:latin typeface="Arial"/>
                <a:cs typeface="Arial"/>
                <a:sym typeface="Arial"/>
              </a:rPr>
              <a:t> </a:t>
            </a:r>
            <a:r>
              <a:rPr kumimoji="0" lang="cs-CZ" sz="1500" b="0" i="0" u="none" strike="noStrike" kern="0" cap="none" spc="0" normalizeH="0" baseline="0" noProof="0" dirty="0">
                <a:ln>
                  <a:noFill/>
                </a:ln>
                <a:effectLst/>
                <a:uLnTx/>
                <a:uFillTx/>
                <a:latin typeface="Arial"/>
                <a:cs typeface="Arial"/>
                <a:sym typeface="Arial"/>
              </a:rPr>
              <a:t>buď vazba na komunikaci s vysokou intenzitou dopravy </a:t>
            </a:r>
            <a:br>
              <a:rPr kumimoji="0" lang="cs-CZ" sz="1500" b="0" i="0" u="none" strike="noStrike" kern="0" cap="none" spc="0" normalizeH="0" baseline="0" noProof="0" dirty="0">
                <a:ln>
                  <a:noFill/>
                </a:ln>
                <a:effectLst/>
                <a:uLnTx/>
                <a:uFillTx/>
                <a:latin typeface="Arial"/>
                <a:cs typeface="Arial"/>
                <a:sym typeface="Arial"/>
              </a:rPr>
            </a:br>
            <a:r>
              <a:rPr kumimoji="0" lang="cs-CZ" sz="1500" b="0" i="0" u="none" strike="noStrike" kern="0" cap="none" spc="0" normalizeH="0" baseline="0" noProof="0" dirty="0">
                <a:ln>
                  <a:noFill/>
                </a:ln>
                <a:effectLst/>
                <a:uLnTx/>
                <a:uFillTx/>
                <a:latin typeface="Arial"/>
                <a:cs typeface="Arial"/>
                <a:sym typeface="Arial"/>
              </a:rPr>
              <a:t>	(1000 vozidel/den); nebo v nebezpečných lokalitách (na základě provedené 	bezpečnostní inspekce pozemních komunikací)</a:t>
            </a:r>
          </a:p>
          <a:p>
            <a:pPr marL="468000" marR="0" lvl="0" algn="l" defTabSz="914400" rtl="0" eaLnBrk="1" fontAlgn="auto" latinLnBrk="0" hangingPunct="1">
              <a:lnSpc>
                <a:spcPct val="150000"/>
              </a:lnSpc>
              <a:spcAft>
                <a:spcPts val="0"/>
              </a:spcAft>
              <a:buClr>
                <a:schemeClr val="bg1"/>
              </a:buClr>
              <a:buSzPts val="1500"/>
              <a:tabLst/>
              <a:defRPr/>
            </a:pPr>
            <a:r>
              <a:rPr kumimoji="0" lang="cs-CZ" sz="1100" b="0" i="0" u="none" strike="noStrike" kern="0" cap="none" spc="0" normalizeH="0" baseline="0" noProof="0" dirty="0">
                <a:ln>
                  <a:noFill/>
                </a:ln>
                <a:effectLst/>
                <a:uLnTx/>
                <a:uFillTx/>
                <a:latin typeface="Arial"/>
                <a:cs typeface="Arial"/>
                <a:sym typeface="Arial"/>
                <a:hlinkClick r:id="rId2">
                  <a:extLst>
                    <a:ext uri="{A12FA001-AC4F-418D-AE19-62706E023703}">
                      <ahyp:hlinkClr xmlns:ahyp="http://schemas.microsoft.com/office/drawing/2018/hyperlinkcolor" val="tx"/>
                    </a:ext>
                  </a:extLst>
                </a:hlinkClick>
              </a:rPr>
              <a:t>https://www.audit-bezpecnosti.cz/media/file/bezpecnostni-inspekce-pozemnich-komunikaci-metodika-provadeni.pdf</a:t>
            </a:r>
            <a:endParaRPr kumimoji="0" lang="cs-CZ" sz="1500" b="0" i="0" u="none" strike="noStrike" kern="0" cap="none" spc="0" normalizeH="0" baseline="0" noProof="0" dirty="0">
              <a:ln>
                <a:noFill/>
              </a:ln>
              <a:effectLst/>
              <a:uLnTx/>
              <a:uFillTx/>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effectLst/>
                <a:uLnTx/>
                <a:uFillTx/>
                <a:latin typeface="Arial"/>
                <a:cs typeface="Arial"/>
                <a:sym typeface="Arial"/>
              </a:rPr>
              <a:t>Cyklo:</a:t>
            </a:r>
            <a:r>
              <a:rPr kumimoji="0" lang="cs-CZ" sz="1500" b="0" i="0" u="none" strike="noStrike" kern="0" cap="none" spc="0" normalizeH="0" baseline="0" noProof="0" dirty="0">
                <a:ln>
                  <a:noFill/>
                </a:ln>
                <a:effectLst/>
                <a:uLnTx/>
                <a:uFillTx/>
                <a:latin typeface="Arial"/>
                <a:cs typeface="Arial"/>
                <a:sym typeface="Arial"/>
              </a:rPr>
              <a:t> buď svedení z komunikací s intenzitou 3000 vozidel/den, případně</a:t>
            </a:r>
            <a:r>
              <a:rPr lang="cs-CZ" sz="1500" kern="0" dirty="0">
                <a:latin typeface="Arial"/>
                <a:cs typeface="Arial"/>
              </a:rPr>
              <a:t> obsluhující 	území s více než 500 (resp. 750 u napojující se cyklostezky) obsazenými </a:t>
            </a:r>
            <a:r>
              <a:rPr lang="cs-CZ" sz="1500" kern="0" dirty="0" err="1">
                <a:latin typeface="Arial"/>
                <a:cs typeface="Arial"/>
              </a:rPr>
              <a:t>prac</a:t>
            </a:r>
            <a:r>
              <a:rPr lang="cs-CZ" sz="1500" kern="0" dirty="0">
                <a:latin typeface="Arial"/>
                <a:cs typeface="Arial"/>
              </a:rPr>
              <a:t>. 	místy, nebo s minimálně 4000 (resp. 6000 u napojující se cyklostezky) obyvateli; 	nebo hlavní trasy cyklistické dopravy v ČR (vedené jako první nebo druhá 	kategorie podle příslušné krajské strategie rozvoje cyklistické dopravy); nebo 	realizace doprovodné infrastruktury u hotových cyklostezek s intenzitou 	přesahující 440 cyklistů/den</a:t>
            </a:r>
            <a:endParaRPr lang="cs-CZ" sz="1800" b="1" dirty="0">
              <a:effectLst/>
              <a:latin typeface="Arial" panose="020B0604020202020204" pitchFamily="34" charset="0"/>
              <a:ea typeface="Times New Roman" panose="02020603050405020304" pitchFamily="18" charset="0"/>
            </a:endParaRPr>
          </a:p>
        </p:txBody>
      </p:sp>
      <p:sp>
        <p:nvSpPr>
          <p:cNvPr id="2" name="Zástupný symbol pro číslo snímku 1">
            <a:extLst>
              <a:ext uri="{FF2B5EF4-FFF2-40B4-BE49-F238E27FC236}">
                <a16:creationId xmlns:a16="http://schemas.microsoft.com/office/drawing/2014/main" id="{66131E65-FCDD-4425-881C-88F17D759C5E}"/>
              </a:ext>
            </a:extLst>
          </p:cNvPr>
          <p:cNvSpPr>
            <a:spLocks noGrp="1"/>
          </p:cNvSpPr>
          <p:nvPr>
            <p:ph type="sldNum" sz="quarter" idx="12"/>
          </p:nvPr>
        </p:nvSpPr>
        <p:spPr/>
        <p:txBody>
          <a:bodyPr/>
          <a:lstStyle/>
          <a:p>
            <a:fld id="{4000C4B2-41BC-D741-8B94-B76DB6967C01}" type="slidenum">
              <a:rPr lang="en-US" smtClean="0"/>
              <a:pPr/>
              <a:t>104</a:t>
            </a:fld>
            <a:endParaRPr lang="en-US" dirty="0"/>
          </a:p>
        </p:txBody>
      </p:sp>
    </p:spTree>
    <p:extLst>
      <p:ext uri="{BB962C8B-B14F-4D97-AF65-F5344CB8AC3E}">
        <p14:creationId xmlns:p14="http://schemas.microsoft.com/office/powerpoint/2010/main" val="27139527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tx2"/>
                </a:solidFill>
                <a:effectLst/>
                <a:uLnTx/>
                <a:uFillTx/>
                <a:latin typeface="Arial"/>
                <a:cs typeface="Arial"/>
                <a:sym typeface="Arial"/>
              </a:rPr>
            </a:br>
            <a:r>
              <a:rPr lang="cs-CZ" sz="2400" kern="0" dirty="0">
                <a:solidFill>
                  <a:schemeClr val="tx2"/>
                </a:solidFill>
                <a:latin typeface="Arial"/>
                <a:cs typeface="Arial"/>
                <a:sym typeface="Arial"/>
              </a:rPr>
              <a:t>Aktuální stav přípravy SC</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243021"/>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latin typeface="Arial"/>
                <a:cs typeface="Arial"/>
                <a:sym typeface="Arial"/>
              </a:rPr>
              <a:t>Multimodální osobní doprava</a:t>
            </a:r>
            <a:r>
              <a:rPr lang="cs-CZ" sz="1500" kern="0" dirty="0">
                <a:latin typeface="Arial"/>
                <a:cs typeface="Arial"/>
                <a:sym typeface="Arial"/>
              </a:rPr>
              <a:t>: terminály s více než 40 odjíždějícími spoji linek veřejné 	dopravy; </a:t>
            </a:r>
            <a:r>
              <a:rPr kumimoji="0" lang="cs-CZ" sz="1500" b="0" i="0" u="none" strike="noStrike" kern="0" cap="none" spc="0" normalizeH="0" baseline="0" noProof="0" dirty="0">
                <a:ln>
                  <a:noFill/>
                </a:ln>
                <a:effectLst/>
                <a:uLnTx/>
                <a:uFillTx/>
                <a:latin typeface="Arial"/>
                <a:cs typeface="Arial"/>
                <a:sym typeface="Arial"/>
              </a:rPr>
              <a:t> parkoviště maximálně 200 metrů od zastávky/přestupního uzlu s více 	než 20 odjíždějícími spoji; preferenční opatření (vyhrazené jízdní pruhy, 	zkapacitnění zastávek) tam, kde jezdí minimálně 20 spojů v daném směru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effectLst/>
                <a:uLnTx/>
                <a:uFillTx/>
                <a:latin typeface="Arial"/>
                <a:cs typeface="Arial"/>
                <a:sym typeface="Arial"/>
              </a:rPr>
              <a:t>Vozidla</a:t>
            </a:r>
            <a:r>
              <a:rPr kumimoji="0" lang="cs-CZ" sz="1500" b="0" i="0" u="none" strike="noStrike" kern="0" cap="none" spc="0" normalizeH="0" baseline="0" noProof="0" dirty="0">
                <a:ln>
                  <a:noFill/>
                </a:ln>
                <a:effectLst/>
                <a:uLnTx/>
                <a:uFillTx/>
                <a:latin typeface="Arial"/>
                <a:cs typeface="Arial"/>
                <a:sym typeface="Arial"/>
              </a:rPr>
              <a:t>: podpora obnovy či rozšíření/založení vozového parku; u autobusů CNG 	požadavek na využívání biometanu (minimálně 20 % celkového objemu paliva); 	roční proběh vozidel (30 resp. 40 tis. km); smlouva o veřejných službách </a:t>
            </a:r>
            <a:br>
              <a:rPr kumimoji="0" lang="cs-CZ" sz="1500" b="0" i="0" u="none" strike="noStrike" kern="0" cap="none" spc="0" normalizeH="0" baseline="0" noProof="0" dirty="0">
                <a:ln>
                  <a:noFill/>
                </a:ln>
                <a:effectLst/>
                <a:uLnTx/>
                <a:uFillTx/>
                <a:latin typeface="Arial"/>
                <a:cs typeface="Arial"/>
                <a:sym typeface="Arial"/>
              </a:rPr>
            </a:br>
            <a:r>
              <a:rPr kumimoji="0" lang="cs-CZ" sz="1500" b="0" i="0" u="none" strike="noStrike" kern="0" cap="none" spc="0" normalizeH="0" baseline="0" noProof="0" dirty="0">
                <a:ln>
                  <a:noFill/>
                </a:ln>
                <a:effectLst/>
                <a:uLnTx/>
                <a:uFillTx/>
                <a:latin typeface="Arial"/>
                <a:cs typeface="Arial"/>
                <a:sym typeface="Arial"/>
              </a:rPr>
              <a:t>	v přepravě cestujících</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latin typeface="Arial"/>
                <a:cs typeface="Arial"/>
              </a:rPr>
              <a:t>Telematika:</a:t>
            </a:r>
            <a:r>
              <a:rPr lang="cs-CZ" sz="1500" kern="0" dirty="0">
                <a:latin typeface="Arial"/>
                <a:cs typeface="Arial"/>
              </a:rPr>
              <a:t> podpora inteligentních dopravních systémů ve vazbě na veřejnou 	hromadnou dopravu; požadavek na interoperabilitu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latin typeface="Arial"/>
                <a:cs typeface="Arial"/>
              </a:rPr>
              <a:t>Plnicí a dobíjecí stanice</a:t>
            </a:r>
            <a:r>
              <a:rPr lang="cs-CZ" sz="1500" kern="0" dirty="0">
                <a:latin typeface="Arial"/>
                <a:cs typeface="Arial"/>
              </a:rPr>
              <a:t>: řeší se podmínky veřejné podpory, prozatím pozastaveno</a:t>
            </a:r>
          </a:p>
        </p:txBody>
      </p:sp>
      <p:sp>
        <p:nvSpPr>
          <p:cNvPr id="2" name="Zástupný symbol pro číslo snímku 1">
            <a:extLst>
              <a:ext uri="{FF2B5EF4-FFF2-40B4-BE49-F238E27FC236}">
                <a16:creationId xmlns:a16="http://schemas.microsoft.com/office/drawing/2014/main" id="{F8038821-1C50-47A7-BC44-A1CE0C6A2C5A}"/>
              </a:ext>
            </a:extLst>
          </p:cNvPr>
          <p:cNvSpPr>
            <a:spLocks noGrp="1"/>
          </p:cNvSpPr>
          <p:nvPr>
            <p:ph type="sldNum" sz="quarter" idx="12"/>
          </p:nvPr>
        </p:nvSpPr>
        <p:spPr/>
        <p:txBody>
          <a:bodyPr/>
          <a:lstStyle/>
          <a:p>
            <a:fld id="{4000C4B2-41BC-D741-8B94-B76DB6967C01}" type="slidenum">
              <a:rPr lang="en-US" smtClean="0"/>
              <a:pPr/>
              <a:t>105</a:t>
            </a:fld>
            <a:endParaRPr lang="en-US" dirty="0"/>
          </a:p>
        </p:txBody>
      </p:sp>
    </p:spTree>
    <p:extLst>
      <p:ext uri="{BB962C8B-B14F-4D97-AF65-F5344CB8AC3E}">
        <p14:creationId xmlns:p14="http://schemas.microsoft.com/office/powerpoint/2010/main" val="24580268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173765"/>
            <a:ext cx="8138707" cy="1600438"/>
          </a:xfrm>
          <a:prstGeom prst="rect">
            <a:avLst/>
          </a:prstGeom>
          <a:noFill/>
        </p:spPr>
        <p:txBody>
          <a:bodyPr wrap="square" lIns="91440" tIns="45720" rIns="91440" bIns="45720" rtlCol="0" anchor="t">
            <a:spAutoFit/>
          </a:bodyPr>
          <a:lstStyle/>
          <a:p>
            <a:pPr algn="ctr" defTabSz="914400">
              <a:buClr>
                <a:srgbClr val="000000"/>
              </a:buClr>
            </a:pPr>
            <a:br>
              <a:rPr lang="cs-CZ" sz="2200" b="1" i="0" u="none" strike="noStrike" kern="0" cap="none" spc="0" normalizeH="0" baseline="0" noProof="0" dirty="0">
                <a:ln>
                  <a:noFill/>
                </a:ln>
                <a:effectLst/>
                <a:uLnTx/>
                <a:uFillTx/>
                <a:latin typeface="Arial"/>
                <a:cs typeface="Arial"/>
              </a:rPr>
            </a:br>
            <a:r>
              <a:rPr lang="cs-CZ" sz="3200" b="1" kern="0" dirty="0">
                <a:solidFill>
                  <a:schemeClr val="tx2"/>
                </a:solidFill>
                <a:latin typeface="Arial"/>
                <a:cs typeface="Arial"/>
                <a:sym typeface="Arial"/>
              </a:rPr>
              <a:t>Nejčastější dotazy z KS SC 6.1</a:t>
            </a:r>
            <a:endParaRPr lang="cs-CZ" sz="2000" kern="0" dirty="0">
              <a:solidFill>
                <a:schemeClr val="tx2"/>
              </a:solidFill>
              <a:latin typeface="Arial"/>
              <a:cs typeface="Arial" panose="020B0604020202020204" pitchFamily="34" charset="0"/>
              <a:sym typeface="Arial"/>
            </a:endParaRPr>
          </a:p>
          <a:p>
            <a:pPr algn="ctr" defTabSz="914400"/>
            <a:r>
              <a:rPr lang="cs-CZ" sz="2400" kern="0" dirty="0">
                <a:solidFill>
                  <a:schemeClr val="tx2"/>
                </a:solidFill>
                <a:latin typeface="Arial"/>
                <a:cs typeface="Arial"/>
              </a:rPr>
              <a:t>Čistá a aktivní mobilita</a:t>
            </a:r>
            <a:br>
              <a:rPr lang="cs-CZ" sz="3600" b="1" i="0" u="none" strike="noStrike" kern="0" cap="none" spc="0" normalizeH="0" baseline="0" noProof="0" dirty="0">
                <a:ln>
                  <a:noFill/>
                </a:ln>
                <a:effectLst/>
                <a:uLnTx/>
                <a:uFillTx/>
                <a:latin typeface="Arial"/>
                <a:cs typeface="Arial"/>
              </a:rPr>
            </a:br>
            <a:endParaRPr lang="cs-CZ" sz="2000" kern="0" dirty="0">
              <a:solidFill>
                <a:schemeClr val="bg1"/>
              </a:solidFill>
              <a:cs typeface="Arial" panose="020B0604020202020204" pitchFamily="34" charset="0"/>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4298" y="1615546"/>
            <a:ext cx="8231051" cy="4842864"/>
          </a:xfrm>
          <a:prstGeom prst="rect">
            <a:avLst/>
          </a:prstGeom>
          <a:noFill/>
        </p:spPr>
        <p:txBody>
          <a:bodyPr wrap="square" lIns="91440" tIns="45720" rIns="91440" bIns="45720" anchor="t">
            <a:spAutoFit/>
          </a:bodyPr>
          <a:lstStyle/>
          <a:p>
            <a:pPr marL="133350" defTabSz="914400">
              <a:lnSpc>
                <a:spcPct val="120000"/>
              </a:lnSpc>
              <a:spcBef>
                <a:spcPts val="1000"/>
              </a:spcBef>
              <a:buClr>
                <a:schemeClr val="bg1"/>
              </a:buClr>
              <a:buSzPts val="1500"/>
              <a:defRPr/>
            </a:pPr>
            <a:r>
              <a:rPr lang="cs-CZ" sz="1600" b="1" i="1" kern="0" dirty="0">
                <a:latin typeface="Arial"/>
                <a:cs typeface="Arial"/>
                <a:sym typeface="Arial"/>
              </a:rPr>
              <a:t>Chystáme nyní projektovou dokumentaci ke společnému povolení na akci cyklostezky, která je plánována podél řeky, z velké části na pozemcích Povodí Labe. Jde nám zejména o řešení majetkoprávních vztahů. </a:t>
            </a:r>
          </a:p>
          <a:p>
            <a:pPr marL="419100" indent="-285750" defTabSz="914400">
              <a:lnSpc>
                <a:spcPct val="120000"/>
              </a:lnSpc>
              <a:spcBef>
                <a:spcPts val="1000"/>
              </a:spcBef>
              <a:buClr>
                <a:schemeClr val="bg1"/>
              </a:buClr>
              <a:buSzPts val="1500"/>
              <a:buFont typeface="Arial" panose="020B0604020202020204" pitchFamily="34" charset="0"/>
              <a:buChar char="•"/>
              <a:defRPr/>
            </a:pPr>
            <a:r>
              <a:rPr lang="cs-CZ" sz="1600" kern="0" dirty="0">
                <a:latin typeface="Arial"/>
                <a:cs typeface="Arial"/>
                <a:sym typeface="Arial"/>
              </a:rPr>
              <a:t>Požadavky </a:t>
            </a:r>
            <a:r>
              <a:rPr kumimoji="0" lang="cs-CZ" sz="1600" b="0" i="0" u="none" strike="noStrike" kern="0" cap="none" spc="0" normalizeH="0" baseline="0" noProof="0" dirty="0">
                <a:ln>
                  <a:noFill/>
                </a:ln>
                <a:effectLst/>
                <a:uLnTx/>
                <a:uFillTx/>
                <a:latin typeface="Arial"/>
                <a:cs typeface="Arial"/>
                <a:sym typeface="Arial"/>
              </a:rPr>
              <a:t>na vlastnické vztahy u liniových dopravních staveb se </a:t>
            </a:r>
            <a:r>
              <a:rPr lang="cs-CZ" sz="1600" kern="0" dirty="0">
                <a:latin typeface="Arial"/>
                <a:cs typeface="Arial"/>
                <a:sym typeface="Arial"/>
              </a:rPr>
              <a:t>nebudou</a:t>
            </a:r>
            <a:r>
              <a:rPr kumimoji="0" lang="cs-CZ" sz="1600" b="0" i="0" u="none" strike="noStrike" kern="0" cap="none" spc="0" normalizeH="0" baseline="0" noProof="0" dirty="0">
                <a:ln>
                  <a:noFill/>
                </a:ln>
                <a:effectLst/>
                <a:uLnTx/>
                <a:uFillTx/>
                <a:latin typeface="Arial"/>
                <a:cs typeface="Arial"/>
                <a:sym typeface="Arial"/>
              </a:rPr>
              <a:t> lišit od </a:t>
            </a:r>
            <a:r>
              <a:rPr lang="cs-CZ" sz="1600" kern="0" dirty="0">
                <a:latin typeface="Arial"/>
                <a:cs typeface="Arial"/>
                <a:sym typeface="Arial"/>
              </a:rPr>
              <a:t>IROP I</a:t>
            </a:r>
            <a:endParaRPr lang="cs-CZ" sz="1600" kern="0" dirty="0">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dirty="0">
                <a:ln>
                  <a:noFill/>
                </a:ln>
                <a:effectLst/>
                <a:uLnTx/>
                <a:uFillTx/>
                <a:latin typeface="Arial"/>
                <a:cs typeface="Arial"/>
                <a:sym typeface="Arial"/>
              </a:rPr>
              <a:t>Mělo by být možné realizovat projekt i na pozemcích, které nejsou ve vlastnictví žadatele a neměl by být </a:t>
            </a:r>
            <a:r>
              <a:rPr lang="cs-CZ" sz="1600" kern="0" dirty="0">
                <a:latin typeface="Arial"/>
                <a:cs typeface="Arial"/>
                <a:sym typeface="Arial"/>
              </a:rPr>
              <a:t>vymezen konkrétní požadavek</a:t>
            </a:r>
            <a:r>
              <a:rPr kumimoji="0" lang="cs-CZ" sz="1600" b="0" i="0" u="none" strike="noStrike" kern="0" cap="none" spc="0" normalizeH="0" baseline="0" noProof="0" dirty="0">
                <a:ln>
                  <a:noFill/>
                </a:ln>
                <a:effectLst/>
                <a:uLnTx/>
                <a:uFillTx/>
                <a:latin typeface="Arial"/>
                <a:cs typeface="Arial"/>
                <a:sym typeface="Arial"/>
              </a:rPr>
              <a:t> na dokládání „jiných práv“ ;</a:t>
            </a:r>
            <a:r>
              <a:rPr lang="cs-CZ" sz="1600" kern="0" dirty="0">
                <a:latin typeface="Arial"/>
                <a:cs typeface="Arial"/>
                <a:sym typeface="Arial"/>
              </a:rPr>
              <a:t> </a:t>
            </a:r>
            <a:endParaRPr lang="cs-CZ" sz="1600" kern="0" dirty="0">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lang="cs-CZ" sz="1600" kern="0" dirty="0">
                <a:latin typeface="Arial"/>
                <a:cs typeface="Arial"/>
                <a:sym typeface="Arial"/>
              </a:rPr>
              <a:t>Pokud</a:t>
            </a:r>
            <a:r>
              <a:rPr kumimoji="0" lang="cs-CZ" sz="1600" b="0" i="0" u="none" strike="noStrike" kern="0" cap="none" spc="0" normalizeH="0" baseline="0" noProof="0" dirty="0">
                <a:ln>
                  <a:noFill/>
                </a:ln>
                <a:effectLst/>
                <a:uLnTx/>
                <a:uFillTx/>
                <a:latin typeface="Arial"/>
                <a:cs typeface="Arial"/>
                <a:sym typeface="Arial"/>
              </a:rPr>
              <a:t> je projekt realizován na cizích pozemcích, je rizikem žadatele</a:t>
            </a:r>
            <a:r>
              <a:rPr lang="cs-CZ" sz="1600" kern="0" dirty="0">
                <a:latin typeface="Arial"/>
                <a:cs typeface="Arial"/>
                <a:sym typeface="Arial"/>
              </a:rPr>
              <a:t>/</a:t>
            </a:r>
            <a:r>
              <a:rPr kumimoji="0" lang="cs-CZ" sz="1600" b="0" i="0" u="none" strike="noStrike" kern="0" cap="none" spc="0" normalizeH="0" baseline="0" noProof="0" dirty="0">
                <a:ln>
                  <a:noFill/>
                </a:ln>
                <a:effectLst/>
                <a:uLnTx/>
                <a:uFillTx/>
                <a:latin typeface="Arial"/>
                <a:cs typeface="Arial"/>
                <a:sym typeface="Arial"/>
              </a:rPr>
              <a:t>příjemce, jak si právní vztahy </a:t>
            </a:r>
            <a:r>
              <a:rPr lang="cs-CZ" sz="1600" kern="0" dirty="0">
                <a:latin typeface="Arial"/>
                <a:cs typeface="Arial"/>
                <a:sym typeface="Arial"/>
              </a:rPr>
              <a:t>ošetří. Zajištění</a:t>
            </a:r>
            <a:r>
              <a:rPr kumimoji="0" lang="cs-CZ" sz="1600" b="0" i="0" u="none" strike="noStrike" kern="0" cap="none" spc="0" normalizeH="0" baseline="0" noProof="0" dirty="0">
                <a:ln>
                  <a:noFill/>
                </a:ln>
                <a:effectLst/>
                <a:uLnTx/>
                <a:uFillTx/>
                <a:latin typeface="Arial"/>
                <a:cs typeface="Arial"/>
                <a:sym typeface="Arial"/>
              </a:rPr>
              <a:t> vlastnických nebo jiných práv</a:t>
            </a:r>
            <a:r>
              <a:rPr lang="cs-CZ" sz="1600" kern="0" dirty="0">
                <a:latin typeface="Arial"/>
                <a:cs typeface="Arial"/>
                <a:sym typeface="Arial"/>
              </a:rPr>
              <a:t> </a:t>
            </a:r>
            <a:r>
              <a:rPr kumimoji="0" lang="cs-CZ" sz="1600" b="0" i="0" u="none" strike="noStrike" kern="0" cap="none" spc="0" normalizeH="0" baseline="0" noProof="0" dirty="0">
                <a:ln>
                  <a:noFill/>
                </a:ln>
                <a:effectLst/>
                <a:uLnTx/>
                <a:uFillTx/>
                <a:latin typeface="Arial"/>
                <a:cs typeface="Arial"/>
                <a:sym typeface="Arial"/>
              </a:rPr>
              <a:t>v období před zahájením realizace i v období udržitelnosti by mělo být popsáno ve studii proveditelnosti</a:t>
            </a:r>
            <a:r>
              <a:rPr lang="cs-CZ" sz="1600" kern="0" dirty="0">
                <a:latin typeface="Arial"/>
                <a:cs typeface="Arial"/>
                <a:sym typeface="Arial"/>
              </a:rPr>
              <a:t>;</a:t>
            </a:r>
            <a:endParaRPr lang="cs-CZ" sz="1600" kern="0" dirty="0">
              <a:latin typeface="Arial"/>
              <a:cs typeface="Arial"/>
            </a:endParaRPr>
          </a:p>
          <a:p>
            <a:pPr marL="419100" indent="-285750" defTabSz="914400">
              <a:lnSpc>
                <a:spcPct val="120000"/>
              </a:lnSpc>
              <a:spcBef>
                <a:spcPts val="1000"/>
              </a:spcBef>
              <a:buClr>
                <a:srgbClr val="FFFFFF"/>
              </a:buClr>
              <a:buSzPts val="1500"/>
              <a:buFont typeface="Arial" panose="020B0604020202020204" pitchFamily="34" charset="0"/>
              <a:buChar char="•"/>
              <a:defRPr/>
            </a:pPr>
            <a:r>
              <a:rPr kumimoji="0" lang="cs-CZ" sz="1600" b="0" i="0" u="none" strike="noStrike" kern="0" cap="none" spc="0" normalizeH="0" baseline="0" noProof="0" dirty="0">
                <a:ln>
                  <a:noFill/>
                </a:ln>
                <a:effectLst/>
                <a:uLnTx/>
                <a:uFillTx/>
                <a:latin typeface="Arial"/>
                <a:cs typeface="Arial"/>
                <a:sym typeface="Arial"/>
              </a:rPr>
              <a:t>samozřejmostí je vyřešení souhlasů v rámci stavebního řízení, aby mohlo být vydáno stavební povolení, bude-li stavební řízení pro projekt relevantní</a:t>
            </a:r>
            <a:r>
              <a:rPr lang="cs-CZ" sz="1600" kern="0" dirty="0">
                <a:latin typeface="Arial"/>
                <a:cs typeface="Arial"/>
                <a:sym typeface="Arial"/>
              </a:rPr>
              <a:t>. </a:t>
            </a:r>
            <a:endParaRPr lang="cs-CZ" sz="1600" b="0" i="0" u="none" strike="noStrike" kern="0" cap="none" spc="0" normalizeH="0" baseline="0" noProof="0" dirty="0">
              <a:ln>
                <a:noFill/>
              </a:ln>
              <a:effectLst/>
              <a:uLnTx/>
              <a:uFillTx/>
              <a:latin typeface="Arial"/>
              <a:cs typeface="Arial"/>
            </a:endParaRPr>
          </a:p>
          <a:p>
            <a:pPr marL="133350" marR="0" lvl="0" algn="l" defTabSz="914400" rtl="0" eaLnBrk="1" fontAlgn="auto" latinLnBrk="0" hangingPunct="1">
              <a:lnSpc>
                <a:spcPct val="120000"/>
              </a:lnSpc>
              <a:spcBef>
                <a:spcPts val="1000"/>
              </a:spcBef>
              <a:spcAft>
                <a:spcPts val="0"/>
              </a:spcAft>
              <a:buClr>
                <a:schemeClr val="bg1"/>
              </a:buClr>
              <a:buSzPts val="1500"/>
              <a:tabLst/>
              <a:defRPr/>
            </a:pPr>
            <a:endParaRPr kumimoji="0" lang="cs-CZ" sz="1600" b="0" i="0" u="none" strike="noStrike" kern="0" cap="none" spc="0" normalizeH="0" baseline="0" noProof="0" dirty="0">
              <a:ln>
                <a:noFill/>
              </a:ln>
              <a:solidFill>
                <a:schemeClr val="bg1"/>
              </a:solidFill>
              <a:effectLst/>
              <a:uLnTx/>
              <a:uFillTx/>
              <a:latin typeface="Arial"/>
              <a:cs typeface="Arial"/>
              <a:sym typeface="Arial"/>
            </a:endParaRPr>
          </a:p>
        </p:txBody>
      </p:sp>
      <p:sp>
        <p:nvSpPr>
          <p:cNvPr id="2" name="Zástupný symbol pro číslo snímku 1">
            <a:extLst>
              <a:ext uri="{FF2B5EF4-FFF2-40B4-BE49-F238E27FC236}">
                <a16:creationId xmlns:a16="http://schemas.microsoft.com/office/drawing/2014/main" id="{D684A28C-35CF-4D58-AB39-4670D584B366}"/>
              </a:ext>
            </a:extLst>
          </p:cNvPr>
          <p:cNvSpPr>
            <a:spLocks noGrp="1"/>
          </p:cNvSpPr>
          <p:nvPr>
            <p:ph type="sldNum" sz="quarter" idx="12"/>
          </p:nvPr>
        </p:nvSpPr>
        <p:spPr/>
        <p:txBody>
          <a:bodyPr/>
          <a:lstStyle/>
          <a:p>
            <a:fld id="{4000C4B2-41BC-D741-8B94-B76DB6967C01}" type="slidenum">
              <a:rPr lang="en-US" smtClean="0"/>
              <a:pPr/>
              <a:t>106</a:t>
            </a:fld>
            <a:endParaRPr lang="en-US" dirty="0"/>
          </a:p>
        </p:txBody>
      </p:sp>
    </p:spTree>
    <p:extLst>
      <p:ext uri="{BB962C8B-B14F-4D97-AF65-F5344CB8AC3E}">
        <p14:creationId xmlns:p14="http://schemas.microsoft.com/office/powerpoint/2010/main" val="9510702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173765"/>
            <a:ext cx="8138707" cy="1785104"/>
          </a:xfrm>
          <a:prstGeom prst="rect">
            <a:avLst/>
          </a:prstGeom>
          <a:noFill/>
        </p:spPr>
        <p:txBody>
          <a:bodyPr wrap="square" lIns="91440" tIns="45720" rIns="91440" bIns="45720" rtlCol="0" anchor="t">
            <a:spAutoFit/>
          </a:bodyPr>
          <a:lstStyle/>
          <a:p>
            <a:pPr algn="ctr"/>
            <a:br>
              <a:rPr lang="cs-CZ" sz="2200" b="1" i="0" u="none" strike="noStrike" kern="0" cap="none" spc="0" normalizeH="0" baseline="0" noProof="0" dirty="0">
                <a:ln>
                  <a:noFill/>
                </a:ln>
                <a:effectLst/>
                <a:uLnTx/>
                <a:uFillTx/>
                <a:latin typeface="Arial"/>
                <a:cs typeface="Arial"/>
              </a:rPr>
            </a:br>
            <a:r>
              <a:rPr lang="cs-CZ" sz="3200" b="1" cap="all" dirty="0">
                <a:solidFill>
                  <a:schemeClr val="tx2"/>
                </a:solidFill>
              </a:rPr>
              <a:t>SC 5.1 – </a:t>
            </a:r>
            <a:r>
              <a:rPr lang="cs-CZ" sz="3200" b="1" dirty="0">
                <a:solidFill>
                  <a:schemeClr val="tx2"/>
                </a:solidFill>
              </a:rPr>
              <a:t>část Čistá a aktivní mobilita</a:t>
            </a:r>
            <a:endParaRPr lang="en-US" sz="3200" b="1" cap="all" dirty="0">
              <a:solidFill>
                <a:schemeClr val="tx2"/>
              </a:solidFill>
              <a:latin typeface="Arial" panose="020B0604020202020204" pitchFamily="34" charset="0"/>
              <a:cs typeface="Arial" panose="020B0604020202020204" pitchFamily="34" charset="0"/>
            </a:endParaRPr>
          </a:p>
          <a:p>
            <a:pPr algn="ctr" defTabSz="914400"/>
            <a:br>
              <a:rPr lang="cs-CZ" sz="3600" b="1" i="0" u="none" strike="noStrike" kern="0" cap="none" spc="0" normalizeH="0" baseline="0" noProof="0" dirty="0">
                <a:ln>
                  <a:noFill/>
                </a:ln>
                <a:effectLst/>
                <a:uLnTx/>
                <a:uFillTx/>
                <a:latin typeface="Arial"/>
                <a:cs typeface="Arial"/>
              </a:rPr>
            </a:br>
            <a:endParaRPr lang="cs-CZ" sz="2000" kern="0" dirty="0">
              <a:solidFill>
                <a:schemeClr val="bg1"/>
              </a:solidFill>
              <a:cs typeface="Arial" panose="020B0604020202020204" pitchFamily="34" charset="0"/>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6" y="1196502"/>
            <a:ext cx="8232703" cy="5483617"/>
          </a:xfrm>
          <a:prstGeom prst="rect">
            <a:avLst/>
          </a:prstGeom>
          <a:noFill/>
        </p:spPr>
        <p:txBody>
          <a:bodyPr wrap="square" lIns="91440" tIns="45720" rIns="91440" bIns="45720" anchor="t">
            <a:spAutoFit/>
          </a:bodyPr>
          <a:lstStyle/>
          <a:p>
            <a:pPr algn="just"/>
            <a:r>
              <a:rPr lang="cs-CZ" sz="1800" b="1" dirty="0">
                <a:latin typeface="Arial" panose="020B0604020202020204" pitchFamily="34" charset="0"/>
                <a:cs typeface="Arial" panose="020B0604020202020204" pitchFamily="34" charset="0"/>
              </a:rPr>
              <a:t>Aktivity podporované přes CLLD:</a:t>
            </a:r>
          </a:p>
          <a:p>
            <a:pPr marL="342900" indent="-342900" algn="just">
              <a:buFont typeface="Arial" panose="020B0604020202020204" pitchFamily="34" charset="0"/>
              <a:buChar char="•"/>
            </a:pPr>
            <a:r>
              <a:rPr lang="cs-CZ" sz="1800" dirty="0">
                <a:effectLst/>
                <a:latin typeface="Calibri" panose="020F0502020204030204" pitchFamily="34" charset="0"/>
                <a:ea typeface="Calibri" panose="020F0502020204030204" pitchFamily="34" charset="0"/>
                <a:cs typeface="Times New Roman" panose="02020603050405020304" pitchFamily="18" charset="0"/>
              </a:rPr>
              <a:t>Infrastruktura pro bezpečnou nemotorovou dopravu</a:t>
            </a:r>
          </a:p>
          <a:p>
            <a:pPr marL="342900" indent="-342900" algn="just">
              <a:buFont typeface="Arial" panose="020B0604020202020204" pitchFamily="34" charset="0"/>
              <a:buChar char="•"/>
            </a:pPr>
            <a:r>
              <a:rPr lang="cs-CZ" sz="1800" dirty="0">
                <a:effectLst/>
                <a:latin typeface="Calibri" panose="020F0502020204030204" pitchFamily="34" charset="0"/>
                <a:ea typeface="Calibri" panose="020F0502020204030204" pitchFamily="34" charset="0"/>
                <a:cs typeface="Times New Roman" panose="02020603050405020304" pitchFamily="18" charset="0"/>
              </a:rPr>
              <a:t>Infrastruktura pro cyklistickou dopravu</a:t>
            </a:r>
          </a:p>
          <a:p>
            <a:pPr marL="342900" indent="-342900" algn="just">
              <a:buFont typeface="Arial" panose="020B0604020202020204" pitchFamily="34" charset="0"/>
              <a:buChar char="•"/>
            </a:pPr>
            <a:endParaRPr lang="cs-CZ" sz="18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600"/>
              </a:spcAft>
              <a:buFont typeface="Calibri" panose="020F0502020204030204" pitchFamily="34" charset="0"/>
              <a:buChar char="-"/>
            </a:pPr>
            <a:r>
              <a:rPr lang="cs-CZ" sz="1600" dirty="0">
                <a:effectLst/>
                <a:latin typeface="Calibri" panose="020F0502020204030204" pitchFamily="34" charset="0"/>
                <a:ea typeface="Calibri" panose="020F0502020204030204" pitchFamily="34" charset="0"/>
                <a:cs typeface="Times New Roman" panose="02020603050405020304" pitchFamily="18" charset="0"/>
              </a:rPr>
              <a:t>Oproti SC 2.1 </a:t>
            </a:r>
            <a:r>
              <a:rPr lang="cs-CZ" sz="1600" b="1" dirty="0">
                <a:effectLst/>
                <a:latin typeface="Calibri" panose="020F0502020204030204" pitchFamily="34" charset="0"/>
                <a:ea typeface="Calibri" panose="020F0502020204030204" pitchFamily="34" charset="0"/>
                <a:cs typeface="Times New Roman" panose="02020603050405020304" pitchFamily="18" charset="0"/>
              </a:rPr>
              <a:t>nebude vyžadována vazba na městské oblasti; </a:t>
            </a:r>
            <a:r>
              <a:rPr lang="cs-CZ" sz="1600" dirty="0">
                <a:effectLst/>
                <a:latin typeface="Calibri" panose="020F0502020204030204" pitchFamily="34" charset="0"/>
                <a:ea typeface="Calibri" panose="020F0502020204030204" pitchFamily="34" charset="0"/>
                <a:cs typeface="Times New Roman" panose="02020603050405020304" pitchFamily="18" charset="0"/>
              </a:rPr>
              <a:t>projektů se nebude týkat dokládání souladu s Plánem udržitelné městské mobility („</a:t>
            </a:r>
            <a:r>
              <a:rPr lang="cs-CZ" sz="1600" b="1" dirty="0">
                <a:effectLst/>
                <a:latin typeface="Calibri" panose="020F0502020204030204" pitchFamily="34" charset="0"/>
                <a:ea typeface="Calibri" panose="020F0502020204030204" pitchFamily="34" charset="0"/>
                <a:cs typeface="Times New Roman" panose="02020603050405020304" pitchFamily="18" charset="0"/>
              </a:rPr>
              <a:t>jen“ s Kartou souladu</a:t>
            </a:r>
            <a:r>
              <a:rPr lang="cs-CZ" sz="16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just">
              <a:lnSpc>
                <a:spcPct val="107000"/>
              </a:lnSpc>
              <a:spcAft>
                <a:spcPts val="600"/>
              </a:spcAft>
              <a:buFont typeface="Calibri" panose="020F0502020204030204" pitchFamily="34" charset="0"/>
              <a:buChar char="-"/>
            </a:pPr>
            <a:r>
              <a:rPr lang="cs-CZ" sz="1600" dirty="0">
                <a:effectLst/>
                <a:latin typeface="Calibri" panose="020F0502020204030204" pitchFamily="34" charset="0"/>
                <a:ea typeface="Calibri" panose="020F0502020204030204" pitchFamily="34" charset="0"/>
                <a:cs typeface="Times New Roman" panose="02020603050405020304" pitchFamily="18" charset="0"/>
              </a:rPr>
              <a:t>Jsou navrženy </a:t>
            </a:r>
            <a:r>
              <a:rPr lang="cs-CZ" sz="1600" b="1" dirty="0">
                <a:effectLst/>
                <a:latin typeface="Calibri" panose="020F0502020204030204" pitchFamily="34" charset="0"/>
                <a:ea typeface="Calibri" panose="020F0502020204030204" pitchFamily="34" charset="0"/>
                <a:cs typeface="Times New Roman" panose="02020603050405020304" pitchFamily="18" charset="0"/>
              </a:rPr>
              <a:t>poloviční hodnoty parametrů</a:t>
            </a:r>
            <a:r>
              <a:rPr lang="cs-CZ" sz="1600" dirty="0">
                <a:effectLst/>
                <a:latin typeface="Calibri" panose="020F0502020204030204" pitchFamily="34" charset="0"/>
                <a:ea typeface="Calibri" panose="020F0502020204030204" pitchFamily="34" charset="0"/>
                <a:cs typeface="Times New Roman" panose="02020603050405020304" pitchFamily="18" charset="0"/>
              </a:rPr>
              <a:t> (u chodníků intenzita dopravy na dotčené silnici/místní komunikaci </a:t>
            </a:r>
            <a:r>
              <a:rPr lang="cs-CZ" sz="1600" b="1" dirty="0">
                <a:effectLst/>
                <a:latin typeface="Calibri" panose="020F0502020204030204" pitchFamily="34" charset="0"/>
                <a:ea typeface="Calibri" panose="020F0502020204030204" pitchFamily="34" charset="0"/>
                <a:cs typeface="Times New Roman" panose="02020603050405020304" pitchFamily="18" charset="0"/>
              </a:rPr>
              <a:t>500 vozidel/den</a:t>
            </a:r>
            <a:r>
              <a:rPr lang="cs-CZ" sz="1600" dirty="0">
                <a:effectLst/>
                <a:latin typeface="Calibri" panose="020F0502020204030204" pitchFamily="34" charset="0"/>
                <a:ea typeface="Calibri" panose="020F0502020204030204" pitchFamily="34" charset="0"/>
                <a:cs typeface="Times New Roman" panose="02020603050405020304" pitchFamily="18" charset="0"/>
              </a:rPr>
              <a:t>; u cyklostezek pro dojížďku poloviční hodnoty intenzity, resp. počtu pracovních míst/obyvatel; u doprovodné infrastruktury u cyklostezek </a:t>
            </a:r>
            <a:r>
              <a:rPr lang="cs-CZ" sz="1600" b="1" dirty="0">
                <a:effectLst/>
                <a:latin typeface="Calibri" panose="020F0502020204030204" pitchFamily="34" charset="0"/>
                <a:ea typeface="Calibri" panose="020F0502020204030204" pitchFamily="34" charset="0"/>
                <a:cs typeface="Times New Roman" panose="02020603050405020304" pitchFamily="18" charset="0"/>
              </a:rPr>
              <a:t>220 cyklistů za den</a:t>
            </a:r>
            <a:r>
              <a:rPr lang="cs-CZ" sz="16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just">
              <a:lnSpc>
                <a:spcPct val="107000"/>
              </a:lnSpc>
              <a:spcAft>
                <a:spcPts val="600"/>
              </a:spcAft>
              <a:buFont typeface="Calibri" panose="020F0502020204030204" pitchFamily="34" charset="0"/>
              <a:buChar char="-"/>
            </a:pPr>
            <a:r>
              <a:rPr lang="cs-CZ" sz="1600" dirty="0">
                <a:effectLst/>
                <a:latin typeface="Calibri" panose="020F0502020204030204" pitchFamily="34" charset="0"/>
                <a:ea typeface="Calibri" panose="020F0502020204030204" pitchFamily="34" charset="0"/>
                <a:cs typeface="Times New Roman" panose="02020603050405020304" pitchFamily="18" charset="0"/>
              </a:rPr>
              <a:t>U aktivity „cyklo“ zde </a:t>
            </a:r>
            <a:r>
              <a:rPr lang="cs-CZ" sz="1600" b="1" dirty="0">
                <a:effectLst/>
                <a:latin typeface="Calibri" panose="020F0502020204030204" pitchFamily="34" charset="0"/>
                <a:ea typeface="Calibri" panose="020F0502020204030204" pitchFamily="34" charset="0"/>
                <a:cs typeface="Times New Roman" panose="02020603050405020304" pitchFamily="18" charset="0"/>
              </a:rPr>
              <a:t>není možnost realizovat projekty zaměřené na hlavní trasy</a:t>
            </a:r>
            <a:r>
              <a:rPr lang="cs-CZ" sz="1600" dirty="0">
                <a:effectLst/>
                <a:latin typeface="Calibri" panose="020F0502020204030204" pitchFamily="34" charset="0"/>
                <a:ea typeface="Calibri" panose="020F0502020204030204" pitchFamily="34" charset="0"/>
                <a:cs typeface="Times New Roman" panose="02020603050405020304" pitchFamily="18" charset="0"/>
              </a:rPr>
              <a:t> cyklistické dopravy (vyplývá ze zaměření strategií CLLD)</a:t>
            </a:r>
          </a:p>
          <a:p>
            <a:pPr marL="342900" lvl="0" indent="-342900" algn="just">
              <a:lnSpc>
                <a:spcPct val="107000"/>
              </a:lnSpc>
              <a:spcAft>
                <a:spcPts val="600"/>
              </a:spcAft>
              <a:buFont typeface="Calibri" panose="020F0502020204030204" pitchFamily="34" charset="0"/>
              <a:buChar char="-"/>
            </a:pPr>
            <a:r>
              <a:rPr lang="cs-CZ" sz="1600" dirty="0">
                <a:effectLst/>
                <a:latin typeface="Calibri" panose="020F0502020204030204" pitchFamily="34" charset="0"/>
                <a:ea typeface="Calibri" panose="020F0502020204030204" pitchFamily="34" charset="0"/>
                <a:cs typeface="Times New Roman" panose="02020603050405020304" pitchFamily="18" charset="0"/>
              </a:rPr>
              <a:t>Otevřená je otázka povinnosti </a:t>
            </a:r>
            <a:r>
              <a:rPr lang="cs-CZ" sz="1600" b="1" dirty="0">
                <a:effectLst/>
                <a:latin typeface="Calibri" panose="020F0502020204030204" pitchFamily="34" charset="0"/>
                <a:ea typeface="Calibri" panose="020F0502020204030204" pitchFamily="34" charset="0"/>
                <a:cs typeface="Times New Roman" panose="02020603050405020304" pitchFamily="18" charset="0"/>
              </a:rPr>
              <a:t>auditu bezpečnosti</a:t>
            </a:r>
            <a:r>
              <a:rPr lang="cs-CZ" sz="1600" dirty="0">
                <a:effectLst/>
                <a:latin typeface="Calibri" panose="020F0502020204030204" pitchFamily="34" charset="0"/>
                <a:ea typeface="Calibri" panose="020F0502020204030204" pitchFamily="34" charset="0"/>
                <a:cs typeface="Times New Roman" panose="02020603050405020304" pitchFamily="18" charset="0"/>
              </a:rPr>
              <a:t> a </a:t>
            </a:r>
            <a:r>
              <a:rPr lang="cs-CZ" sz="1600" b="1" dirty="0">
                <a:effectLst/>
                <a:latin typeface="Calibri" panose="020F0502020204030204" pitchFamily="34" charset="0"/>
                <a:ea typeface="Calibri" panose="020F0502020204030204" pitchFamily="34" charset="0"/>
                <a:cs typeface="Times New Roman" panose="02020603050405020304" pitchFamily="18" charset="0"/>
              </a:rPr>
              <a:t>dokumentace klimatického posouzení </a:t>
            </a:r>
            <a:r>
              <a:rPr lang="cs-CZ" sz="1600" dirty="0">
                <a:effectLst/>
                <a:latin typeface="Calibri" panose="020F0502020204030204" pitchFamily="34" charset="0"/>
                <a:ea typeface="Calibri" panose="020F0502020204030204" pitchFamily="34" charset="0"/>
                <a:cs typeface="Times New Roman" panose="02020603050405020304" pitchFamily="18" charset="0"/>
              </a:rPr>
              <a:t>u všech projektů CLLD (ve hře je nastavení </a:t>
            </a:r>
            <a:r>
              <a:rPr lang="cs-CZ" sz="1600" u="sng" dirty="0" err="1">
                <a:effectLst/>
                <a:latin typeface="Calibri" panose="020F0502020204030204" pitchFamily="34" charset="0"/>
                <a:ea typeface="Calibri" panose="020F0502020204030204" pitchFamily="34" charset="0"/>
                <a:cs typeface="Times New Roman" panose="02020603050405020304" pitchFamily="18" charset="0"/>
              </a:rPr>
              <a:t>nerelevance</a:t>
            </a:r>
            <a:r>
              <a:rPr lang="cs-CZ" sz="1600" dirty="0">
                <a:effectLst/>
                <a:latin typeface="Calibri" panose="020F0502020204030204" pitchFamily="34" charset="0"/>
                <a:ea typeface="Calibri" panose="020F0502020204030204" pitchFamily="34" charset="0"/>
                <a:cs typeface="Times New Roman" panose="02020603050405020304" pitchFamily="18" charset="0"/>
              </a:rPr>
              <a:t> pro projekty s CZV ve výši méně než 3 mil. Kč)</a:t>
            </a:r>
          </a:p>
          <a:p>
            <a:pPr marL="342900" lvl="0" indent="-342900" algn="just">
              <a:lnSpc>
                <a:spcPct val="107000"/>
              </a:lnSpc>
              <a:spcAft>
                <a:spcPts val="600"/>
              </a:spcAft>
              <a:buFont typeface="Calibri" panose="020F0502020204030204" pitchFamily="34" charset="0"/>
              <a:buChar char="-"/>
            </a:pPr>
            <a:r>
              <a:rPr lang="cs-CZ" sz="1600" dirty="0">
                <a:effectLst/>
                <a:latin typeface="Calibri" panose="020F0502020204030204" pitchFamily="34" charset="0"/>
                <a:ea typeface="Calibri" panose="020F0502020204030204" pitchFamily="34" charset="0"/>
                <a:cs typeface="Times New Roman" panose="02020603050405020304" pitchFamily="18" charset="0"/>
              </a:rPr>
              <a:t>Platí zde (stejně jako u SC 6.1) povinnost přípravy odpadu k </a:t>
            </a:r>
            <a:r>
              <a:rPr lang="cs-CZ" sz="1600" b="1" dirty="0">
                <a:effectLst/>
                <a:latin typeface="Calibri" panose="020F0502020204030204" pitchFamily="34" charset="0"/>
                <a:ea typeface="Calibri" panose="020F0502020204030204" pitchFamily="34" charset="0"/>
                <a:cs typeface="Times New Roman" panose="02020603050405020304" pitchFamily="18" charset="0"/>
              </a:rPr>
              <a:t>opětovnému použití </a:t>
            </a:r>
            <a:r>
              <a:rPr lang="cs-CZ" sz="1600" dirty="0">
                <a:effectLst/>
                <a:latin typeface="Calibri" panose="020F0502020204030204" pitchFamily="34" charset="0"/>
                <a:ea typeface="Calibri" panose="020F0502020204030204" pitchFamily="34" charset="0"/>
                <a:cs typeface="Times New Roman" panose="02020603050405020304" pitchFamily="18" charset="0"/>
              </a:rPr>
              <a:t>(70 %)</a:t>
            </a:r>
          </a:p>
          <a:p>
            <a:pPr marL="342900" lvl="0" indent="-342900" algn="just">
              <a:lnSpc>
                <a:spcPct val="107000"/>
              </a:lnSpc>
              <a:spcAft>
                <a:spcPts val="600"/>
              </a:spcAft>
              <a:buFont typeface="Calibri" panose="020F0502020204030204" pitchFamily="34" charset="0"/>
              <a:buChar char="-"/>
            </a:pPr>
            <a:r>
              <a:rPr lang="cs-CZ" sz="1600" dirty="0">
                <a:latin typeface="Calibri" panose="020F0502020204030204" pitchFamily="34" charset="0"/>
                <a:ea typeface="Calibri" panose="020F0502020204030204" pitchFamily="34" charset="0"/>
                <a:cs typeface="Times New Roman" panose="02020603050405020304" pitchFamily="18" charset="0"/>
              </a:rPr>
              <a:t>Zřejmě nebude Studie proveditelnosti, ale budou „jen“ Podklady pro hodnocení</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p>
            <a:pPr marL="133350" marR="0" lvl="0" algn="l" defTabSz="914400" rtl="0" eaLnBrk="1" fontAlgn="auto" latinLnBrk="0" hangingPunct="1">
              <a:lnSpc>
                <a:spcPct val="120000"/>
              </a:lnSpc>
              <a:spcBef>
                <a:spcPts val="1000"/>
              </a:spcBef>
              <a:spcAft>
                <a:spcPts val="0"/>
              </a:spcAft>
              <a:buClr>
                <a:schemeClr val="bg1"/>
              </a:buClr>
              <a:buSzPts val="1500"/>
              <a:tabLst/>
              <a:defRPr/>
            </a:pPr>
            <a:endParaRPr kumimoji="0" lang="cs-CZ" sz="1600" b="0" i="0" u="none" strike="noStrike" kern="0" cap="none" spc="0" normalizeH="0" baseline="0" noProof="0" dirty="0">
              <a:ln>
                <a:noFill/>
              </a:ln>
              <a:solidFill>
                <a:schemeClr val="bg1"/>
              </a:solidFill>
              <a:effectLst/>
              <a:uLnTx/>
              <a:uFillTx/>
              <a:latin typeface="Arial"/>
              <a:cs typeface="Arial"/>
              <a:sym typeface="Arial"/>
            </a:endParaRPr>
          </a:p>
        </p:txBody>
      </p:sp>
      <p:sp>
        <p:nvSpPr>
          <p:cNvPr id="2" name="Zástupný symbol pro číslo snímku 1">
            <a:extLst>
              <a:ext uri="{FF2B5EF4-FFF2-40B4-BE49-F238E27FC236}">
                <a16:creationId xmlns:a16="http://schemas.microsoft.com/office/drawing/2014/main" id="{5D4A7AA0-7E21-4C39-AA67-2859B7261A98}"/>
              </a:ext>
            </a:extLst>
          </p:cNvPr>
          <p:cNvSpPr>
            <a:spLocks noGrp="1"/>
          </p:cNvSpPr>
          <p:nvPr>
            <p:ph type="sldNum" sz="quarter" idx="12"/>
          </p:nvPr>
        </p:nvSpPr>
        <p:spPr/>
        <p:txBody>
          <a:bodyPr/>
          <a:lstStyle/>
          <a:p>
            <a:fld id="{4000C4B2-41BC-D741-8B94-B76DB6967C01}" type="slidenum">
              <a:rPr lang="en-US" smtClean="0"/>
              <a:pPr/>
              <a:t>107</a:t>
            </a:fld>
            <a:endParaRPr lang="en-US" dirty="0"/>
          </a:p>
        </p:txBody>
      </p:sp>
    </p:spTree>
    <p:extLst>
      <p:ext uri="{BB962C8B-B14F-4D97-AF65-F5344CB8AC3E}">
        <p14:creationId xmlns:p14="http://schemas.microsoft.com/office/powerpoint/2010/main" val="3153008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83FA10-E4C2-4887-9E3A-80C0072268DB}"/>
              </a:ext>
            </a:extLst>
          </p:cNvPr>
          <p:cNvPicPr>
            <a:picLocks noChangeAspect="1"/>
          </p:cNvPicPr>
          <p:nvPr/>
        </p:nvPicPr>
        <p:blipFill>
          <a:blip r:embed="rId2"/>
          <a:srcRect t="5908" b="5908"/>
          <a:stretch/>
        </p:blipFill>
        <p:spPr>
          <a:xfrm>
            <a:off x="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3AC8C828-B1A6-443A-8394-50F949AC6277}"/>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lang="cs-CZ" sz="3200" b="1" kern="0">
                <a:solidFill>
                  <a:srgbClr val="FFFFFF"/>
                </a:solidFill>
                <a:latin typeface="Arial"/>
                <a:cs typeface="Arial"/>
                <a:sym typeface="Arial"/>
              </a:rPr>
              <a:t>Parkoviště K+R Strakonice</a:t>
            </a:r>
            <a:endParaRPr kumimoji="0" lang="cs-CZ" sz="3200" b="1" i="0" u="none" strike="noStrike" kern="0" cap="none" spc="0" normalizeH="0" baseline="0" noProof="0">
              <a:ln>
                <a:noFill/>
              </a:ln>
              <a:solidFill>
                <a:srgbClr val="FFFFFF"/>
              </a:solidFill>
              <a:effectLst/>
              <a:uLnTx/>
              <a:uFillTx/>
              <a:latin typeface="Arial"/>
              <a:cs typeface="Arial"/>
              <a:sym typeface="Arial"/>
            </a:endParaRPr>
          </a:p>
        </p:txBody>
      </p:sp>
      <p:sp>
        <p:nvSpPr>
          <p:cNvPr id="3" name="TextovéPole 2">
            <a:extLst>
              <a:ext uri="{FF2B5EF4-FFF2-40B4-BE49-F238E27FC236}">
                <a16:creationId xmlns:a16="http://schemas.microsoft.com/office/drawing/2014/main" id="{63FCAEF2-92C8-4524-8620-0853E0D5744C}"/>
              </a:ext>
            </a:extLst>
          </p:cNvPr>
          <p:cNvSpPr txBox="1"/>
          <p:nvPr/>
        </p:nvSpPr>
        <p:spPr>
          <a:xfrm>
            <a:off x="5747657" y="6487886"/>
            <a:ext cx="3396343" cy="584775"/>
          </a:xfrm>
          <a:prstGeom prst="rect">
            <a:avLst/>
          </a:prstGeom>
          <a:noFill/>
        </p:spPr>
        <p:txBody>
          <a:bodyPr wrap="square" rtlCol="0">
            <a:spAutoFit/>
          </a:bodyPr>
          <a:lstStyle/>
          <a:p>
            <a:r>
              <a:rPr lang="cs-CZ"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Terminál Strakonice (Jihočeský kraj) </a:t>
            </a:r>
            <a:endParaRPr lang="cs-CZ"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37896632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66644" y="459680"/>
            <a:ext cx="6662956" cy="584775"/>
          </a:xfrm>
          <a:prstGeom prst="rect">
            <a:avLst/>
          </a:prstGeom>
          <a:noFill/>
        </p:spPr>
        <p:txBody>
          <a:bodyPr wrap="square">
            <a:spAutoFit/>
          </a:bodyPr>
          <a:lstStyle/>
          <a:p>
            <a:r>
              <a:rPr kumimoji="0" lang="cs-CZ" sz="3200" b="1" i="0" u="none" strike="noStrike" kern="0" cap="none" spc="0" normalizeH="0" baseline="0" noProof="0">
                <a:ln>
                  <a:noFill/>
                </a:ln>
                <a:solidFill>
                  <a:schemeClr val="bg1"/>
                </a:solidFill>
                <a:effectLst/>
                <a:uLnTx/>
                <a:uFillTx/>
                <a:latin typeface="Arial"/>
                <a:ea typeface="+mn-ea"/>
                <a:cs typeface="Arial"/>
                <a:sym typeface="Arial"/>
              </a:rPr>
              <a:t>Harmonogram přípravy IROP</a:t>
            </a:r>
            <a:endParaRPr lang="cs-CZ">
              <a:solidFill>
                <a:schemeClr val="bg1"/>
              </a:solidFill>
            </a:endParaRPr>
          </a:p>
        </p:txBody>
      </p:sp>
      <p:graphicFrame>
        <p:nvGraphicFramePr>
          <p:cNvPr id="3" name="Tabulka 2">
            <a:extLst>
              <a:ext uri="{FF2B5EF4-FFF2-40B4-BE49-F238E27FC236}">
                <a16:creationId xmlns:a16="http://schemas.microsoft.com/office/drawing/2014/main" id="{D073EA09-6E98-4422-AD92-2240BC159512}"/>
              </a:ext>
            </a:extLst>
          </p:cNvPr>
          <p:cNvGraphicFramePr>
            <a:graphicFrameLocks noGrp="1"/>
          </p:cNvGraphicFramePr>
          <p:nvPr>
            <p:extLst>
              <p:ext uri="{D42A27DB-BD31-4B8C-83A1-F6EECF244321}">
                <p14:modId xmlns:p14="http://schemas.microsoft.com/office/powerpoint/2010/main" val="4008948940"/>
              </p:ext>
            </p:extLst>
          </p:nvPr>
        </p:nvGraphicFramePr>
        <p:xfrm>
          <a:off x="723636" y="1170290"/>
          <a:ext cx="7696728" cy="4819392"/>
        </p:xfrm>
        <a:graphic>
          <a:graphicData uri="http://schemas.openxmlformats.org/drawingml/2006/table">
            <a:tbl>
              <a:tblPr firstRow="1" firstCol="1" bandRow="1">
                <a:tableStyleId>{FABFCF23-3B69-468F-B69F-88F6DE6A72F2}</a:tableStyleId>
              </a:tblPr>
              <a:tblGrid>
                <a:gridCol w="4151548">
                  <a:extLst>
                    <a:ext uri="{9D8B030D-6E8A-4147-A177-3AD203B41FA5}">
                      <a16:colId xmlns:a16="http://schemas.microsoft.com/office/drawing/2014/main" val="3516168902"/>
                    </a:ext>
                  </a:extLst>
                </a:gridCol>
                <a:gridCol w="1811341">
                  <a:extLst>
                    <a:ext uri="{9D8B030D-6E8A-4147-A177-3AD203B41FA5}">
                      <a16:colId xmlns:a16="http://schemas.microsoft.com/office/drawing/2014/main" val="36766155"/>
                    </a:ext>
                  </a:extLst>
                </a:gridCol>
                <a:gridCol w="1733839">
                  <a:extLst>
                    <a:ext uri="{9D8B030D-6E8A-4147-A177-3AD203B41FA5}">
                      <a16:colId xmlns:a16="http://schemas.microsoft.com/office/drawing/2014/main" val="2959381974"/>
                    </a:ext>
                  </a:extLst>
                </a:gridCol>
              </a:tblGrid>
              <a:tr h="576116">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Úkol</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Termín</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a:effectLst/>
                          <a:latin typeface="Arial" panose="020B0604020202020204" pitchFamily="34" charset="0"/>
                          <a:cs typeface="Arial" panose="020B0604020202020204" pitchFamily="34" charset="0"/>
                        </a:rPr>
                        <a:t>Garant</a:t>
                      </a:r>
                      <a:endParaRPr lang="cs-CZ" sz="1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758355515"/>
                  </a:ext>
                </a:extLst>
              </a:tr>
              <a:tr h="458166">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Vydání SEA hodnocení </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400" b="0" dirty="0">
                          <a:solidFill>
                            <a:schemeClr val="tx2">
                              <a:lumMod val="50000"/>
                            </a:schemeClr>
                          </a:solidFill>
                          <a:effectLst/>
                          <a:latin typeface="+mn-lt"/>
                          <a:ea typeface="Calibri" panose="020F0502020204030204" pitchFamily="34" charset="0"/>
                          <a:cs typeface="Times New Roman" panose="02020603050405020304" pitchFamily="18" charset="0"/>
                        </a:rPr>
                        <a:t>25. 10. 2021 </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MŽP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546126695"/>
                  </a:ext>
                </a:extLst>
              </a:tr>
              <a:tr h="450011">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PD IROP vládou </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400" b="0" dirty="0">
                          <a:solidFill>
                            <a:schemeClr val="tx2">
                              <a:lumMod val="50000"/>
                            </a:schemeClr>
                          </a:solidFill>
                          <a:effectLst/>
                          <a:latin typeface="+mn-lt"/>
                          <a:ea typeface="Calibri" panose="020F0502020204030204" pitchFamily="34" charset="0"/>
                          <a:cs typeface="Times New Roman" panose="02020603050405020304" pitchFamily="18" charset="0"/>
                        </a:rPr>
                        <a:t>5. 11. 2021 </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Vláda/ŘO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40615432"/>
                  </a:ext>
                </a:extLst>
              </a:tr>
              <a:tr h="426822">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 jednání Monitorovacího výboru IROP </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400" dirty="0">
                          <a:solidFill>
                            <a:schemeClr val="tx2">
                              <a:lumMod val="50000"/>
                            </a:schemeClr>
                          </a:solidFill>
                          <a:effectLst/>
                          <a:latin typeface="+mn-lt"/>
                          <a:ea typeface="Calibri" panose="020F0502020204030204" pitchFamily="34" charset="0"/>
                          <a:cs typeface="Times New Roman" panose="02020603050405020304" pitchFamily="18" charset="0"/>
                        </a:rPr>
                        <a:t>17. 12. 2021</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79795165"/>
                  </a:ext>
                </a:extLst>
              </a:tr>
              <a:tr h="480890">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odeslání PD IROP na EK  - </a:t>
                      </a:r>
                    </a:p>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začátek formálního vyjednávání s EK</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400" dirty="0">
                          <a:solidFill>
                            <a:schemeClr val="tx2">
                              <a:lumMod val="50000"/>
                            </a:schemeClr>
                          </a:solidFill>
                          <a:effectLst/>
                          <a:latin typeface="+mn-lt"/>
                          <a:ea typeface="Calibri" panose="020F0502020204030204" pitchFamily="34" charset="0"/>
                          <a:cs typeface="Times New Roman" panose="02020603050405020304" pitchFamily="18" charset="0"/>
                        </a:rPr>
                        <a:t>19. 1. 2022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94929886"/>
                  </a:ext>
                </a:extLst>
              </a:tr>
              <a:tr h="480843">
                <a:tc>
                  <a:txBody>
                    <a:bodyPr/>
                    <a:lstStyle/>
                    <a:p>
                      <a:pPr>
                        <a:lnSpc>
                          <a:spcPct val="107000"/>
                        </a:lnSpc>
                        <a:spcAft>
                          <a:spcPts val="0"/>
                        </a:spcAft>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připomínky EK k PD IROP</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400" dirty="0">
                          <a:solidFill>
                            <a:schemeClr val="tx2">
                              <a:lumMod val="50000"/>
                            </a:schemeClr>
                          </a:solidFill>
                          <a:effectLst/>
                          <a:latin typeface="+mn-lt"/>
                          <a:ea typeface="Calibri" panose="020F0502020204030204" pitchFamily="34" charset="0"/>
                          <a:cs typeface="Times New Roman" panose="02020603050405020304" pitchFamily="18" charset="0"/>
                        </a:rPr>
                        <a:t>únor-duben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272200677"/>
                  </a:ext>
                </a:extLst>
              </a:tr>
              <a:tr h="469286">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Rozhodnutí EK o schválení PD IROP</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400" b="0" dirty="0">
                          <a:solidFill>
                            <a:schemeClr val="tx2">
                              <a:lumMod val="50000"/>
                            </a:schemeClr>
                          </a:solidFill>
                          <a:effectLst/>
                          <a:latin typeface="+mn-lt"/>
                          <a:ea typeface="Calibri" panose="020F0502020204030204" pitchFamily="34" charset="0"/>
                          <a:cs typeface="Times New Roman" panose="02020603050405020304" pitchFamily="18" charset="0"/>
                        </a:rPr>
                        <a:t>květen/červen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8"/>
                  </a:ext>
                </a:extLst>
              </a:tr>
              <a:tr h="480890">
                <a:tc>
                  <a:txBody>
                    <a:bodyPr/>
                    <a:lstStyle/>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jednání MV IROP 2021-2027 </a:t>
                      </a:r>
                    </a:p>
                    <a:p>
                      <a:pPr marL="0" indent="0">
                        <a:lnSpc>
                          <a:spcPct val="107000"/>
                        </a:lnSpc>
                        <a:spcAft>
                          <a:spcPts val="0"/>
                        </a:spcAft>
                        <a:buNone/>
                      </a:pPr>
                      <a:r>
                        <a:rPr lang="cs-CZ" sz="160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kritérií)</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400" dirty="0">
                          <a:solidFill>
                            <a:schemeClr val="tx2">
                              <a:lumMod val="50000"/>
                            </a:schemeClr>
                          </a:solidFill>
                          <a:effectLst/>
                          <a:latin typeface="+mn-lt"/>
                          <a:ea typeface="Calibri" panose="020F0502020204030204" pitchFamily="34" charset="0"/>
                          <a:cs typeface="Times New Roman" panose="02020603050405020304" pitchFamily="18" charset="0"/>
                        </a:rPr>
                        <a:t>květen/červen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MV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9"/>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Arial" panose="020B0604020202020204" pitchFamily="34" charset="0"/>
                          <a:ea typeface="+mn-ea"/>
                          <a:cs typeface="Arial" panose="020B0604020202020204" pitchFamily="34" charset="0"/>
                        </a:rPr>
                        <a:t>PRVNÍ VÝZVY IROP PRO IND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400" b="1" i="0" u="none" strike="noStrike" kern="1200" cap="none" dirty="0">
                          <a:solidFill>
                            <a:schemeClr val="tx2">
                              <a:lumMod val="50000"/>
                            </a:schemeClr>
                          </a:solidFill>
                          <a:effectLst/>
                          <a:latin typeface="+mn-lt"/>
                          <a:ea typeface="+mn-ea"/>
                          <a:cs typeface="Arial" panose="020B0604020202020204" pitchFamily="34" charset="0"/>
                          <a:sym typeface="Arial"/>
                        </a:rPr>
                        <a:t>2. čtvrtletí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4043998655"/>
                  </a:ext>
                </a:extLst>
              </a:tr>
              <a:tr h="468851">
                <a:tc>
                  <a:txBody>
                    <a:bodyPr/>
                    <a:lstStyle/>
                    <a:p>
                      <a:pPr marL="0" algn="l" defTabSz="914400" rtl="0" eaLnBrk="1" fontAlgn="b" latinLnBrk="0" hangingPunct="1">
                        <a:lnSpc>
                          <a:spcPct val="107000"/>
                        </a:lnSpc>
                        <a:spcAft>
                          <a:spcPts val="0"/>
                        </a:spcAft>
                      </a:pPr>
                      <a:r>
                        <a:rPr lang="cs-CZ" sz="1600" b="1" i="0" u="none" strike="noStrike" kern="1200">
                          <a:solidFill>
                            <a:schemeClr val="tx2">
                              <a:lumMod val="50000"/>
                            </a:schemeClr>
                          </a:solidFill>
                          <a:effectLst/>
                          <a:latin typeface="+mn-lt"/>
                          <a:ea typeface="+mn-ea"/>
                          <a:cs typeface="Arial" panose="020B0604020202020204" pitchFamily="34" charset="0"/>
                        </a:rPr>
                        <a:t>PRVNÍ VÝZVY IROP PRO IN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400" b="1" i="0" u="none" strike="noStrike" kern="1200" cap="none" dirty="0">
                          <a:solidFill>
                            <a:schemeClr val="tx2">
                              <a:lumMod val="50000"/>
                            </a:schemeClr>
                          </a:solidFill>
                          <a:effectLst/>
                          <a:latin typeface="+mn-lt"/>
                          <a:ea typeface="+mn-ea"/>
                          <a:cs typeface="Arial" panose="020B0604020202020204" pitchFamily="34" charset="0"/>
                          <a:sym typeface="Arial"/>
                        </a:rPr>
                        <a:t>2. polovina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mn-lt"/>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591581146"/>
                  </a:ext>
                </a:extLst>
              </a:tr>
            </a:tbl>
          </a:graphicData>
        </a:graphic>
      </p:graphicFrame>
    </p:spTree>
    <p:extLst>
      <p:ext uri="{BB962C8B-B14F-4D97-AF65-F5344CB8AC3E}">
        <p14:creationId xmlns:p14="http://schemas.microsoft.com/office/powerpoint/2010/main" val="3560773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95274" y="1838816"/>
            <a:ext cx="7946079" cy="3484800"/>
          </a:xfrm>
          <a:prstGeom prst="rect">
            <a:avLst/>
          </a:prstGeom>
          <a:noFill/>
        </p:spPr>
        <p:txBody>
          <a:bodyPr wrap="square">
            <a:spAutoFit/>
          </a:bodyPr>
          <a:lstStyle/>
          <a:p>
            <a:pPr lvl="1" algn="just" fontAlgn="base"/>
            <a:endParaRPr lang="cs-CZ" dirty="0"/>
          </a:p>
          <a:p>
            <a:pPr marL="285750" indent="-285750" algn="just" rtl="0" fontAlgn="base">
              <a:buClr>
                <a:srgbClr val="0C56A6"/>
              </a:buClr>
              <a:buFont typeface="Arial" panose="020B0604020202020204" pitchFamily="34" charset="0"/>
              <a:buChar char="•"/>
            </a:pPr>
            <a:r>
              <a:rPr lang="cs-CZ" b="1" dirty="0"/>
              <a:t>Způsobilé výdaje vznikají od 1. 1. 2021 </a:t>
            </a:r>
            <a:r>
              <a:rPr lang="cs-CZ" dirty="0"/>
              <a:t>(vyjma vybraných aktivit)</a:t>
            </a:r>
            <a:endParaRPr lang="cs-CZ" b="1" dirty="0"/>
          </a:p>
          <a:p>
            <a:pPr algn="just" rtl="0" fontAlgn="base"/>
            <a:endParaRPr lang="cs-CZ" b="1" dirty="0"/>
          </a:p>
          <a:p>
            <a:pPr marL="285750" indent="-285750" algn="just" rtl="0" fontAlgn="base">
              <a:buClr>
                <a:srgbClr val="0C56A6"/>
              </a:buClr>
              <a:buFont typeface="Arial" panose="020B0604020202020204" pitchFamily="34" charset="0"/>
              <a:buChar char="•"/>
            </a:pPr>
            <a:r>
              <a:rPr lang="cs-CZ" b="1" dirty="0"/>
              <a:t>Výzvy v IROP 2021 - 2027</a:t>
            </a:r>
          </a:p>
          <a:p>
            <a:pPr marL="600075" lvl="1" indent="-257175" algn="just" fontAlgn="base">
              <a:lnSpc>
                <a:spcPct val="120000"/>
              </a:lnSpc>
              <a:spcAft>
                <a:spcPts val="450"/>
              </a:spcAft>
              <a:buClr>
                <a:srgbClr val="0C56A6"/>
              </a:buClr>
              <a:buFont typeface="Arial" panose="020B0604020202020204" pitchFamily="34" charset="0"/>
              <a:buChar char="•"/>
            </a:pPr>
            <a:r>
              <a:rPr lang="cs-CZ" dirty="0"/>
              <a:t>Režim tzv. „průběžných výzev“</a:t>
            </a:r>
          </a:p>
          <a:p>
            <a:pPr marL="600075" lvl="1" indent="-257175" algn="just" fontAlgn="base">
              <a:lnSpc>
                <a:spcPct val="120000"/>
              </a:lnSpc>
              <a:spcAft>
                <a:spcPts val="450"/>
              </a:spcAft>
              <a:buClr>
                <a:srgbClr val="0C56A6"/>
              </a:buClr>
              <a:buFont typeface="Arial" panose="020B0604020202020204" pitchFamily="34" charset="0"/>
              <a:buChar char="•"/>
            </a:pPr>
            <a:r>
              <a:rPr lang="cs-CZ" dirty="0"/>
              <a:t>Avíza výzev </a:t>
            </a:r>
            <a:r>
              <a:rPr lang="cs-CZ" u="sng" dirty="0"/>
              <a:t>nebudou</a:t>
            </a:r>
            <a:r>
              <a:rPr lang="cs-CZ" dirty="0"/>
              <a:t> aplikována</a:t>
            </a:r>
          </a:p>
          <a:p>
            <a:pPr marL="600075" lvl="1" indent="-257175" algn="just">
              <a:lnSpc>
                <a:spcPct val="120000"/>
              </a:lnSpc>
              <a:spcAft>
                <a:spcPts val="450"/>
              </a:spcAft>
              <a:buClr>
                <a:srgbClr val="0B55A2"/>
              </a:buClr>
              <a:buFont typeface="Arial" panose="020B0604020202020204" pitchFamily="34" charset="0"/>
              <a:buChar char="•"/>
            </a:pPr>
            <a:r>
              <a:rPr lang="cs-CZ" dirty="0"/>
              <a:t>Vyhlašování výzev s povinným schválením záměrů v RAP</a:t>
            </a:r>
          </a:p>
          <a:p>
            <a:pPr marL="342900" lvl="1" algn="just">
              <a:lnSpc>
                <a:spcPct val="120000"/>
              </a:lnSpc>
              <a:spcAft>
                <a:spcPts val="450"/>
              </a:spcAft>
              <a:buClr>
                <a:srgbClr val="0B55A2"/>
              </a:buClr>
            </a:pPr>
            <a:endParaRPr lang="cs-CZ" b="1" dirty="0">
              <a:latin typeface="Arial" panose="020B0604020202020204" pitchFamily="34" charset="0"/>
              <a:cs typeface="Arial" panose="020B0604020202020204" pitchFamily="34" charset="0"/>
            </a:endParaRPr>
          </a:p>
          <a:p>
            <a:pPr marL="285750" lvl="1" indent="-285750" algn="just">
              <a:lnSpc>
                <a:spcPct val="120000"/>
              </a:lnSpc>
              <a:spcAft>
                <a:spcPts val="450"/>
              </a:spcAft>
              <a:buClr>
                <a:srgbClr val="0B55A2"/>
              </a:buClr>
              <a:buFont typeface="Arial" panose="020B0604020202020204" pitchFamily="34" charset="0"/>
              <a:buChar char="•"/>
            </a:pPr>
            <a:r>
              <a:rPr lang="cs-CZ" b="1" dirty="0"/>
              <a:t>Žadatelé nebudou povinni zpracovávat CBA v žádostech o podporu</a:t>
            </a:r>
          </a:p>
          <a:p>
            <a:pPr marL="342900" lvl="1" algn="just">
              <a:lnSpc>
                <a:spcPct val="120000"/>
              </a:lnSpc>
              <a:spcAft>
                <a:spcPts val="450"/>
              </a:spcAft>
            </a:pPr>
            <a:endParaRPr lang="cs-CZ"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98959" y="628547"/>
            <a:ext cx="8138707" cy="1077218"/>
          </a:xfrm>
          <a:prstGeom prst="rect">
            <a:avLst/>
          </a:prstGeom>
          <a:noFill/>
        </p:spPr>
        <p:txBody>
          <a:bodyPr wrap="square" rtlCol="0">
            <a:spAutoFit/>
          </a:bodyPr>
          <a:lstStyle/>
          <a:p>
            <a:pPr algn="ctr" defTabSz="914400">
              <a:buClr>
                <a:srgbClr val="000000"/>
              </a:buClr>
            </a:pPr>
            <a:r>
              <a:rPr lang="cs-CZ" sz="3200" b="1" kern="0" dirty="0">
                <a:solidFill>
                  <a:srgbClr val="00529C"/>
                </a:solidFill>
                <a:cs typeface="Arial" panose="020B0604020202020204" pitchFamily="34" charset="0"/>
                <a:sym typeface="Arial"/>
              </a:rPr>
              <a:t>Změny v administraci projektů</a:t>
            </a:r>
          </a:p>
          <a:p>
            <a:pPr algn="ctr" defTabSz="914400">
              <a:buClr>
                <a:srgbClr val="000000"/>
              </a:buClr>
            </a:pPr>
            <a:r>
              <a:rPr lang="cs-CZ" sz="3200" b="1" kern="0" dirty="0">
                <a:solidFill>
                  <a:srgbClr val="00529C"/>
                </a:solidFill>
                <a:cs typeface="Arial" panose="020B0604020202020204" pitchFamily="34" charset="0"/>
                <a:sym typeface="Arial"/>
              </a:rPr>
              <a:t>Co bude nového?</a:t>
            </a:r>
            <a:r>
              <a:rPr lang="cs-CZ" sz="3200" b="0" i="0" dirty="0">
                <a:solidFill>
                  <a:srgbClr val="00529C"/>
                </a:solidFill>
                <a:effectLst/>
                <a:latin typeface="Arial" panose="020B0604020202020204" pitchFamily="34" charset="0"/>
              </a:rPr>
              <a:t>​</a:t>
            </a:r>
            <a:endParaRPr lang="cs-CZ" sz="3200" b="1" kern="0" dirty="0">
              <a:solidFill>
                <a:srgbClr val="00529C"/>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F231BAC9-F994-40D6-90C4-1985766C79AF}"/>
              </a:ext>
            </a:extLst>
          </p:cNvPr>
          <p:cNvSpPr>
            <a:spLocks noGrp="1"/>
          </p:cNvSpPr>
          <p:nvPr>
            <p:ph type="sldNum" sz="quarter" idx="12"/>
          </p:nvPr>
        </p:nvSpPr>
        <p:spPr/>
        <p:txBody>
          <a:bodyPr/>
          <a:lstStyle/>
          <a:p>
            <a:fld id="{4000C4B2-41BC-D741-8B94-B76DB6967C01}" type="slidenum">
              <a:rPr lang="en-US" smtClean="0"/>
              <a:pPr/>
              <a:t>11</a:t>
            </a:fld>
            <a:endParaRPr lang="en-US" dirty="0"/>
          </a:p>
        </p:txBody>
      </p:sp>
    </p:spTree>
    <p:extLst>
      <p:ext uri="{BB962C8B-B14F-4D97-AF65-F5344CB8AC3E}">
        <p14:creationId xmlns:p14="http://schemas.microsoft.com/office/powerpoint/2010/main" val="9572812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74264" y="459680"/>
            <a:ext cx="6662956" cy="584775"/>
          </a:xfrm>
          <a:prstGeom prst="rect">
            <a:avLst/>
          </a:prstGeom>
          <a:noFill/>
        </p:spPr>
        <p:txBody>
          <a:bodyPr wrap="square">
            <a:spAutoFit/>
          </a:bodyPr>
          <a:lstStyle/>
          <a:p>
            <a:pPr algn="ctr"/>
            <a:r>
              <a:rPr kumimoji="0" lang="cs-CZ" sz="3200" b="1" i="0" u="none" strike="noStrike" kern="0" cap="none" spc="0" normalizeH="0" baseline="0" noProof="0" dirty="0">
                <a:ln>
                  <a:noFill/>
                </a:ln>
                <a:solidFill>
                  <a:srgbClr val="00529C"/>
                </a:solidFill>
                <a:effectLst/>
                <a:uLnTx/>
                <a:uFillTx/>
                <a:latin typeface="Arial"/>
                <a:ea typeface="+mn-ea"/>
                <a:cs typeface="Arial"/>
                <a:sym typeface="Arial"/>
              </a:rPr>
              <a:t>Start IROP 2021 - 2027</a:t>
            </a:r>
            <a:endParaRPr lang="cs-CZ" dirty="0">
              <a:solidFill>
                <a:srgbClr val="00529C"/>
              </a:solidFill>
            </a:endParaRPr>
          </a:p>
        </p:txBody>
      </p:sp>
      <p:sp>
        <p:nvSpPr>
          <p:cNvPr id="5" name="TextovéPole 4">
            <a:extLst>
              <a:ext uri="{FF2B5EF4-FFF2-40B4-BE49-F238E27FC236}">
                <a16:creationId xmlns:a16="http://schemas.microsoft.com/office/drawing/2014/main" id="{E5173DBF-68FF-4526-BF5F-44236B748546}"/>
              </a:ext>
            </a:extLst>
          </p:cNvPr>
          <p:cNvSpPr txBox="1"/>
          <p:nvPr/>
        </p:nvSpPr>
        <p:spPr>
          <a:xfrm>
            <a:off x="586740" y="1263792"/>
            <a:ext cx="7970520" cy="4856714"/>
          </a:xfrm>
          <a:prstGeom prst="rect">
            <a:avLst/>
          </a:prstGeom>
          <a:noFill/>
        </p:spPr>
        <p:txBody>
          <a:bodyPr wrap="square">
            <a:spAutoFit/>
          </a:bodyPr>
          <a:lstStyle/>
          <a:p>
            <a:pPr marL="285750" indent="-285750">
              <a:lnSpc>
                <a:spcPct val="90000"/>
              </a:lnSpc>
              <a:buClr>
                <a:srgbClr val="0C56A6"/>
              </a:buClr>
              <a:buFont typeface="Arial" panose="020B0604020202020204" pitchFamily="34" charset="0"/>
              <a:buChar char="•"/>
            </a:pPr>
            <a:r>
              <a:rPr lang="cs-CZ" dirty="0"/>
              <a:t>Závislé na schválení Programového dokumentu ze strany EK</a:t>
            </a:r>
          </a:p>
          <a:p>
            <a:pPr marL="285750" indent="-285750">
              <a:lnSpc>
                <a:spcPct val="90000"/>
              </a:lnSpc>
              <a:buClr>
                <a:srgbClr val="0C56A6"/>
              </a:buClr>
              <a:buFont typeface="Arial" panose="020B0604020202020204" pitchFamily="34" charset="0"/>
              <a:buChar char="•"/>
            </a:pPr>
            <a:r>
              <a:rPr lang="cs-CZ" dirty="0"/>
              <a:t>Po schválení hodnotících kritérií 1. Monitorovacím výborem IROP budou vyhlášeny první výzvy</a:t>
            </a:r>
          </a:p>
          <a:p>
            <a:pPr>
              <a:lnSpc>
                <a:spcPct val="90000"/>
              </a:lnSpc>
            </a:pPr>
            <a:endParaRPr lang="cs-CZ" dirty="0"/>
          </a:p>
          <a:p>
            <a:pPr marL="285750" indent="-285750">
              <a:lnSpc>
                <a:spcPct val="90000"/>
              </a:lnSpc>
              <a:buClr>
                <a:srgbClr val="0C56A6"/>
              </a:buClr>
              <a:buFont typeface="Arial" panose="020B0604020202020204" pitchFamily="34" charset="0"/>
              <a:buChar char="•"/>
            </a:pPr>
            <a:r>
              <a:rPr lang="cs-CZ" dirty="0">
                <a:latin typeface="Arial" panose="020B0604020202020204" pitchFamily="34" charset="0"/>
                <a:cs typeface="Arial" panose="020B0604020202020204" pitchFamily="34" charset="0"/>
              </a:rPr>
              <a:t>Předpoklad vyhlášení prvních výzev - červen </a:t>
            </a:r>
            <a:r>
              <a:rPr lang="cs-CZ" dirty="0"/>
              <a:t>2022</a:t>
            </a:r>
          </a:p>
          <a:p>
            <a:pPr>
              <a:lnSpc>
                <a:spcPct val="90000"/>
              </a:lnSpc>
            </a:pPr>
            <a:endParaRPr lang="cs-CZ" dirty="0"/>
          </a:p>
          <a:p>
            <a:pPr marL="285750" indent="-285750">
              <a:lnSpc>
                <a:spcPct val="90000"/>
              </a:lnSpc>
              <a:buClr>
                <a:srgbClr val="0C56A6"/>
              </a:buClr>
              <a:buFont typeface="Arial" panose="020B0604020202020204" pitchFamily="34" charset="0"/>
              <a:buChar char="•"/>
            </a:pPr>
            <a:r>
              <a:rPr lang="cs-CZ" b="1" dirty="0">
                <a:latin typeface="Arial" panose="020B0604020202020204" pitchFamily="34" charset="0"/>
                <a:cs typeface="Arial" panose="020B0604020202020204" pitchFamily="34" charset="0"/>
              </a:rPr>
              <a:t>1. vlna výzev </a:t>
            </a:r>
            <a:r>
              <a:rPr lang="cs-CZ" dirty="0">
                <a:latin typeface="Arial" panose="020B0604020202020204" pitchFamily="34" charset="0"/>
                <a:cs typeface="Arial" panose="020B0604020202020204" pitchFamily="34" charset="0"/>
              </a:rPr>
              <a:t>(do podzimu 2022) nejspíše v tomto pořadí:</a:t>
            </a:r>
          </a:p>
          <a:p>
            <a:pPr marL="742950" lvl="1" indent="-285750">
              <a:lnSpc>
                <a:spcPct val="90000"/>
              </a:lnSpc>
              <a:buClr>
                <a:srgbClr val="0C56A4"/>
              </a:buClr>
              <a:buFont typeface="Arial" panose="020B0604020202020204" pitchFamily="34" charset="0"/>
              <a:buChar char="•"/>
            </a:pPr>
            <a:r>
              <a:rPr lang="cs-CZ" dirty="0">
                <a:latin typeface="Arial" panose="020B0604020202020204" pitchFamily="34" charset="0"/>
                <a:cs typeface="Arial" panose="020B0604020202020204" pitchFamily="34" charset="0"/>
              </a:rPr>
              <a:t>silnice, kybernetická bezpečnost, knihovny, MŠ, vozidla, sociální služby, IZS-ZZS, muzea, ZŠ, </a:t>
            </a:r>
            <a:r>
              <a:rPr lang="cs-CZ" dirty="0" err="1">
                <a:latin typeface="Arial" panose="020B0604020202020204" pitchFamily="34" charset="0"/>
                <a:cs typeface="Arial" panose="020B0604020202020204" pitchFamily="34" charset="0"/>
              </a:rPr>
              <a:t>cyklodoprava</a:t>
            </a:r>
            <a:r>
              <a:rPr lang="cs-CZ" dirty="0">
                <a:latin typeface="Arial" panose="020B0604020202020204" pitchFamily="34" charset="0"/>
                <a:cs typeface="Arial" panose="020B0604020202020204" pitchFamily="34" charset="0"/>
              </a:rPr>
              <a:t>, eGovernment, SŠ, psychiatrie, bezpečnost dopravy, IZS-MV, další vzdělávání</a:t>
            </a:r>
          </a:p>
          <a:p>
            <a:pPr lvl="1">
              <a:lnSpc>
                <a:spcPct val="90000"/>
              </a:lnSpc>
            </a:pPr>
            <a:endParaRPr lang="cs-CZ" sz="1000" dirty="0">
              <a:latin typeface="Arial" panose="020B0604020202020204" pitchFamily="34" charset="0"/>
              <a:cs typeface="Arial" panose="020B0604020202020204" pitchFamily="34" charset="0"/>
            </a:endParaRPr>
          </a:p>
          <a:p>
            <a:pPr marL="285750" indent="-285750">
              <a:lnSpc>
                <a:spcPct val="90000"/>
              </a:lnSpc>
              <a:buClr>
                <a:srgbClr val="0C56A4"/>
              </a:buClr>
              <a:buFont typeface="Arial" panose="020B0604020202020204" pitchFamily="34" charset="0"/>
              <a:buChar char="•"/>
            </a:pPr>
            <a:r>
              <a:rPr lang="cs-CZ" b="1" dirty="0"/>
              <a:t>2. vlna výzev </a:t>
            </a:r>
            <a:r>
              <a:rPr lang="cs-CZ" dirty="0"/>
              <a:t>(zima 2022):</a:t>
            </a:r>
          </a:p>
          <a:p>
            <a:pPr marL="742950" lvl="1" indent="-285750">
              <a:lnSpc>
                <a:spcPct val="90000"/>
              </a:lnSpc>
              <a:buClr>
                <a:srgbClr val="0C56A6"/>
              </a:buClr>
              <a:buFont typeface="Arial" panose="020B0604020202020204" pitchFamily="34" charset="0"/>
              <a:buChar char="•"/>
            </a:pPr>
            <a:r>
              <a:rPr lang="cs-CZ" dirty="0"/>
              <a:t>následná péče, sociální bydlení, paliativní péče, telematika, </a:t>
            </a:r>
            <a:r>
              <a:rPr lang="cs-CZ" dirty="0" err="1"/>
              <a:t>eHealth</a:t>
            </a:r>
            <a:r>
              <a:rPr lang="cs-CZ" dirty="0"/>
              <a:t>, speciální vzdělávání, terminály, DI sociálních služeb, neveřejné sítě</a:t>
            </a:r>
          </a:p>
          <a:p>
            <a:pPr lvl="1">
              <a:lnSpc>
                <a:spcPct val="90000"/>
              </a:lnSpc>
            </a:pPr>
            <a:endParaRPr lang="cs-CZ" sz="1000" dirty="0"/>
          </a:p>
          <a:p>
            <a:pPr marL="285750" indent="-285750">
              <a:lnSpc>
                <a:spcPct val="90000"/>
              </a:lnSpc>
              <a:buClr>
                <a:srgbClr val="0C56A4"/>
              </a:buClr>
              <a:buFont typeface="Arial" panose="020B0604020202020204" pitchFamily="34" charset="0"/>
              <a:buChar char="•"/>
            </a:pPr>
            <a:r>
              <a:rPr lang="cs-CZ" b="1" dirty="0">
                <a:latin typeface="Arial" panose="020B0604020202020204" pitchFamily="34" charset="0"/>
                <a:cs typeface="Arial" panose="020B0604020202020204" pitchFamily="34" charset="0"/>
              </a:rPr>
              <a:t>3. vlna výzev </a:t>
            </a:r>
            <a:r>
              <a:rPr lang="cs-CZ" dirty="0">
                <a:latin typeface="Arial" panose="020B0604020202020204" pitchFamily="34" charset="0"/>
                <a:cs typeface="Arial" panose="020B0604020202020204" pitchFamily="34" charset="0"/>
              </a:rPr>
              <a:t>(pravděpodobně až 2023):</a:t>
            </a:r>
          </a:p>
          <a:p>
            <a:pPr marL="742950" lvl="1" indent="-285750">
              <a:lnSpc>
                <a:spcPct val="90000"/>
              </a:lnSpc>
              <a:buClr>
                <a:srgbClr val="0C56A4"/>
              </a:buClr>
              <a:buFont typeface="Arial" panose="020B0604020202020204" pitchFamily="34" charset="0"/>
              <a:buChar char="•"/>
            </a:pPr>
            <a:r>
              <a:rPr lang="cs-CZ" dirty="0">
                <a:latin typeface="Arial" panose="020B0604020202020204" pitchFamily="34" charset="0"/>
                <a:cs typeface="Arial" panose="020B0604020202020204" pitchFamily="34" charset="0"/>
              </a:rPr>
              <a:t>veřejná prostranství, plnicí a dobíjecí stanice, cestovní ruch, standardizace ÚP, infekční kliniky, onkologická péče, urgentní příjmy</a:t>
            </a:r>
          </a:p>
          <a:p>
            <a:pPr>
              <a:lnSpc>
                <a:spcPct val="90000"/>
              </a:lnSpc>
            </a:pPr>
            <a:endParaRPr lang="cs-CZ" dirty="0">
              <a:latin typeface="Arial" panose="020B0604020202020204" pitchFamily="34" charset="0"/>
              <a:cs typeface="Arial" panose="020B0604020202020204" pitchFamily="34" charset="0"/>
            </a:endParaRPr>
          </a:p>
          <a:p>
            <a:pPr marL="0" indent="0" algn="ctr">
              <a:lnSpc>
                <a:spcPct val="90000"/>
              </a:lnSpc>
              <a:buNone/>
            </a:pPr>
            <a:r>
              <a:rPr lang="cs-CZ" b="1" dirty="0"/>
              <a:t>Integrované výzvy budou vyhlášeny vždy po individuálních </a:t>
            </a:r>
            <a:r>
              <a:rPr lang="cs-CZ" b="1" dirty="0">
                <a:solidFill>
                  <a:schemeClr val="bg1"/>
                </a:solidFill>
              </a:rPr>
              <a:t>výzvách</a:t>
            </a:r>
            <a:endParaRPr lang="cs-CZ" b="1" dirty="0">
              <a:solidFill>
                <a:schemeClr val="bg1"/>
              </a:solidFill>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A962EC77-DAF0-448D-9E4A-3F815C5C7E50}"/>
              </a:ext>
            </a:extLst>
          </p:cNvPr>
          <p:cNvSpPr>
            <a:spLocks noGrp="1"/>
          </p:cNvSpPr>
          <p:nvPr>
            <p:ph type="sldNum" sz="quarter" idx="12"/>
          </p:nvPr>
        </p:nvSpPr>
        <p:spPr/>
        <p:txBody>
          <a:bodyPr/>
          <a:lstStyle/>
          <a:p>
            <a:fld id="{4000C4B2-41BC-D741-8B94-B76DB6967C01}" type="slidenum">
              <a:rPr lang="en-US" smtClean="0"/>
              <a:pPr/>
              <a:t>110</a:t>
            </a:fld>
            <a:endParaRPr lang="en-US" dirty="0"/>
          </a:p>
        </p:txBody>
      </p:sp>
    </p:spTree>
    <p:extLst>
      <p:ext uri="{BB962C8B-B14F-4D97-AF65-F5344CB8AC3E}">
        <p14:creationId xmlns:p14="http://schemas.microsoft.com/office/powerpoint/2010/main" val="3781735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mapa&#10;&#10;Popis byl vytvořen automaticky">
            <a:extLst>
              <a:ext uri="{FF2B5EF4-FFF2-40B4-BE49-F238E27FC236}">
                <a16:creationId xmlns:a16="http://schemas.microsoft.com/office/drawing/2014/main" id="{F598F036-84EE-4148-8B85-D85501B1C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450" y="3151613"/>
            <a:ext cx="4793164" cy="3388955"/>
          </a:xfrm>
          <a:prstGeom prst="rect">
            <a:avLst/>
          </a:prstGeom>
        </p:spPr>
      </p:pic>
      <p:sp>
        <p:nvSpPr>
          <p:cNvPr id="6" name="Nadpis 1">
            <a:extLst>
              <a:ext uri="{FF2B5EF4-FFF2-40B4-BE49-F238E27FC236}">
                <a16:creationId xmlns:a16="http://schemas.microsoft.com/office/drawing/2014/main" id="{5B8EA8AC-87E1-4124-8B6B-CC7696A2493D}"/>
              </a:ext>
            </a:extLst>
          </p:cNvPr>
          <p:cNvSpPr txBox="1">
            <a:spLocks/>
          </p:cNvSpPr>
          <p:nvPr/>
        </p:nvSpPr>
        <p:spPr>
          <a:xfrm>
            <a:off x="665379" y="252598"/>
            <a:ext cx="7728235" cy="994172"/>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3200">
                <a:solidFill>
                  <a:schemeClr val="bg1"/>
                </a:solidFill>
              </a:rPr>
              <a:t>Kategorie regionů a míra spolufinancování 2021 - 2027</a:t>
            </a:r>
          </a:p>
        </p:txBody>
      </p:sp>
      <p:graphicFrame>
        <p:nvGraphicFramePr>
          <p:cNvPr id="8" name="Tabulka 7">
            <a:extLst>
              <a:ext uri="{FF2B5EF4-FFF2-40B4-BE49-F238E27FC236}">
                <a16:creationId xmlns:a16="http://schemas.microsoft.com/office/drawing/2014/main" id="{9FD177D0-ADC8-42AF-B83B-EB6F958D25D1}"/>
              </a:ext>
            </a:extLst>
          </p:cNvPr>
          <p:cNvGraphicFramePr>
            <a:graphicFrameLocks noGrp="1"/>
          </p:cNvGraphicFramePr>
          <p:nvPr/>
        </p:nvGraphicFramePr>
        <p:xfrm>
          <a:off x="6088451" y="1511709"/>
          <a:ext cx="2781634" cy="1123417"/>
        </p:xfrm>
        <a:graphic>
          <a:graphicData uri="http://schemas.openxmlformats.org/drawingml/2006/table">
            <a:tbl>
              <a:tblPr/>
              <a:tblGrid>
                <a:gridCol w="1361121">
                  <a:extLst>
                    <a:ext uri="{9D8B030D-6E8A-4147-A177-3AD203B41FA5}">
                      <a16:colId xmlns:a16="http://schemas.microsoft.com/office/drawing/2014/main" val="2213518135"/>
                    </a:ext>
                  </a:extLst>
                </a:gridCol>
                <a:gridCol w="590813">
                  <a:extLst>
                    <a:ext uri="{9D8B030D-6E8A-4147-A177-3AD203B41FA5}">
                      <a16:colId xmlns:a16="http://schemas.microsoft.com/office/drawing/2014/main" val="4258649341"/>
                    </a:ext>
                  </a:extLst>
                </a:gridCol>
                <a:gridCol w="829700">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a:t>
                      </a:r>
                      <a:br>
                        <a:rPr lang="cs-CZ" sz="900" b="0" kern="1200">
                          <a:solidFill>
                            <a:schemeClr val="bg1"/>
                          </a:solidFill>
                          <a:effectLst/>
                          <a:latin typeface="Arial" panose="020B0604020202020204" pitchFamily="34" charset="0"/>
                          <a:ea typeface="+mn-ea"/>
                          <a:cs typeface="Arial" panose="020B0604020202020204" pitchFamily="34" charset="0"/>
                        </a:rPr>
                      </a:br>
                      <a:r>
                        <a:rPr lang="cs-CZ" sz="900" b="0" kern="1200">
                          <a:solidFill>
                            <a:schemeClr val="bg1"/>
                          </a:solidFill>
                          <a:effectLst/>
                          <a:latin typeface="Arial" panose="020B0604020202020204" pitchFamily="34" charset="0"/>
                          <a:ea typeface="+mn-ea"/>
                          <a:cs typeface="Arial" panose="020B0604020202020204" pitchFamily="34" charset="0"/>
                        </a:rPr>
                        <a:t>(IND, ITI, RAP)</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(dle typu příjemce)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70 %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30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VRR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959D"/>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40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0 – 60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391003"/>
                  </a:ext>
                </a:extLst>
              </a:tr>
            </a:tbl>
          </a:graphicData>
        </a:graphic>
      </p:graphicFrame>
      <p:graphicFrame>
        <p:nvGraphicFramePr>
          <p:cNvPr id="9" name="Tabulka 8">
            <a:extLst>
              <a:ext uri="{FF2B5EF4-FFF2-40B4-BE49-F238E27FC236}">
                <a16:creationId xmlns:a16="http://schemas.microsoft.com/office/drawing/2014/main" id="{0485646A-44C4-4A5A-B627-3983E9E1554B}"/>
              </a:ext>
            </a:extLst>
          </p:cNvPr>
          <p:cNvGraphicFramePr>
            <a:graphicFrameLocks noGrp="1"/>
          </p:cNvGraphicFramePr>
          <p:nvPr/>
        </p:nvGraphicFramePr>
        <p:xfrm>
          <a:off x="6088451" y="2707370"/>
          <a:ext cx="2781637" cy="888486"/>
        </p:xfrm>
        <a:graphic>
          <a:graphicData uri="http://schemas.openxmlformats.org/drawingml/2006/table">
            <a:tbl>
              <a:tblPr/>
              <a:tblGrid>
                <a:gridCol w="1362808">
                  <a:extLst>
                    <a:ext uri="{9D8B030D-6E8A-4147-A177-3AD203B41FA5}">
                      <a16:colId xmlns:a16="http://schemas.microsoft.com/office/drawing/2014/main" val="2213518135"/>
                    </a:ext>
                  </a:extLst>
                </a:gridCol>
                <a:gridCol w="589085">
                  <a:extLst>
                    <a:ext uri="{9D8B030D-6E8A-4147-A177-3AD203B41FA5}">
                      <a16:colId xmlns:a16="http://schemas.microsoft.com/office/drawing/2014/main" val="4258649341"/>
                    </a:ext>
                  </a:extLst>
                </a:gridCol>
                <a:gridCol w="829744">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Kategorie regionu (CLLD)</a:t>
                      </a:r>
                      <a:endParaRPr lang="it-IT"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Státní</a:t>
                      </a:r>
                      <a:r>
                        <a:rPr lang="cs-CZ" sz="900" b="0" kern="1200" baseline="0">
                          <a:solidFill>
                            <a:schemeClr val="bg1"/>
                          </a:solidFill>
                          <a:effectLst/>
                          <a:latin typeface="Arial" panose="020B0604020202020204" pitchFamily="34" charset="0"/>
                          <a:ea typeface="+mn-ea"/>
                          <a:cs typeface="Arial" panose="020B0604020202020204" pitchFamily="34" charset="0"/>
                        </a:rPr>
                        <a:t> rozpočet</a:t>
                      </a:r>
                      <a:r>
                        <a:rPr lang="cs-CZ" sz="900" b="0" kern="1200">
                          <a:solidFill>
                            <a:schemeClr val="bg1"/>
                          </a:solidFill>
                          <a:effectLst/>
                          <a:latin typeface="Arial" panose="020B0604020202020204" pitchFamily="34" charset="0"/>
                          <a:ea typeface="+mn-ea"/>
                          <a:cs typeface="Arial" panose="020B060402020202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80 %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15 </a:t>
                      </a:r>
                      <a:r>
                        <a:rPr lang="en-US" sz="900" b="0" kern="1200">
                          <a:solidFill>
                            <a:schemeClr val="bg1"/>
                          </a:solidFill>
                          <a:effectLst/>
                          <a:latin typeface="Arial" panose="020B0604020202020204" pitchFamily="34" charset="0"/>
                          <a:ea typeface="+mn-ea"/>
                          <a:cs typeface="Arial" panose="020B0604020202020204" pitchFamily="34" charset="0"/>
                        </a:rPr>
                        <a:t>%</a:t>
                      </a:r>
                      <a:endParaRPr lang="cs-CZ" sz="900" b="0" kern="120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panose="020B0604020202020204" pitchFamily="34" charset="0"/>
                          <a:ea typeface="+mn-ea"/>
                          <a:cs typeface="Arial" panose="020B0604020202020204" pitchFamily="34" charset="0"/>
                        </a:rPr>
                        <a:t>95 %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a:solidFill>
                            <a:schemeClr val="bg1"/>
                          </a:solidFill>
                          <a:effectLst/>
                          <a:latin typeface="Arial"/>
                          <a:ea typeface="+mn-ea"/>
                          <a:cs typeface="Arial"/>
                        </a:rPr>
                        <a:t>0 </a:t>
                      </a:r>
                      <a:r>
                        <a:rPr lang="en-US" sz="900" b="0" kern="1200">
                          <a:solidFill>
                            <a:schemeClr val="bg1"/>
                          </a:solidFill>
                          <a:effectLst/>
                          <a:latin typeface="Arial"/>
                          <a:ea typeface="+mn-ea"/>
                          <a:cs typeface="Arial"/>
                        </a:rPr>
                        <a:t>%</a:t>
                      </a:r>
                      <a:endParaRPr lang="cs-CZ"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bl>
          </a:graphicData>
        </a:graphic>
      </p:graphicFrame>
      <p:pic>
        <p:nvPicPr>
          <p:cNvPr id="3" name="Obrázek 2" descr="Obsah obrázku mapa&#10;&#10;Popis byl vytvořen automaticky">
            <a:extLst>
              <a:ext uri="{FF2B5EF4-FFF2-40B4-BE49-F238E27FC236}">
                <a16:creationId xmlns:a16="http://schemas.microsoft.com/office/drawing/2014/main" id="{6C931349-C102-470A-9242-5E21728CB71C}"/>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9909" b="89961" l="3226" r="98249">
                        <a14:foregroundMark x1="4640" y1="25061" x2="3226" y2="25554"/>
                        <a14:foregroundMark x1="9954" y1="23207" x2="7936" y2="23911"/>
                        <a14:foregroundMark x1="89954" y1="51369" x2="91705" y2="71056"/>
                        <a14:foregroundMark x1="91705" y1="71056" x2="90230" y2="71447"/>
                        <a14:foregroundMark x1="94747" y1="66232" x2="94839" y2="54237"/>
                        <a14:foregroundMark x1="97972" y1="62842" x2="98249" y2="65971"/>
                        <a14:backgroundMark x1="11613" y1="11604" x2="11613" y2="11604"/>
                        <a14:backgroundMark x1="4700" y1="24902" x2="6267" y2="24250"/>
                        <a14:backgroundMark x1="5438" y1="26206" x2="5253" y2="25684"/>
                        <a14:backgroundMark x1="4424" y1="25033" x2="4424" y2="24902"/>
                        <a14:backgroundMark x1="6912" y1="24511" x2="6912" y2="24511"/>
                        <a14:backgroundMark x1="6544" y1="24250" x2="7373" y2="23729"/>
                        <a14:backgroundMark x1="7465" y1="23990" x2="6728" y2="24120"/>
                        <a14:backgroundMark x1="4240" y1="25163" x2="4240" y2="25163"/>
                        <a14:backgroundMark x1="6175" y1="24511" x2="5806" y2="24511"/>
                        <a14:backgroundMark x1="6452" y1="24511" x2="5714" y2="23729"/>
                        <a14:backgroundMark x1="4700" y1="24902" x2="4608" y2="24120"/>
                        <a14:backgroundMark x1="5161" y1="25815" x2="4700" y2="25424"/>
                        <a14:backgroundMark x1="5438" y1="25033" x2="4700" y2="25033"/>
                        <a14:backgroundMark x1="7742" y1="23729" x2="8018" y2="23729"/>
                        <a14:backgroundMark x1="87281" y1="49283" x2="87281" y2="49283"/>
                        <a14:backgroundMark x1="4147" y1="25163" x2="4147" y2="25163"/>
                        <a14:backgroundMark x1="8111" y1="23598" x2="8111" y2="23598"/>
                        <a14:backgroundMark x1="8018" y1="23859" x2="8018" y2="23859"/>
                        <a14:backgroundMark x1="8111" y1="23859" x2="8111" y2="23859"/>
                      </a14:backgroundRemoval>
                    </a14:imgEffect>
                  </a14:imgLayer>
                </a14:imgProps>
              </a:ext>
            </a:extLst>
          </a:blip>
          <a:stretch>
            <a:fillRect/>
          </a:stretch>
        </p:blipFill>
        <p:spPr>
          <a:xfrm>
            <a:off x="241154" y="2710458"/>
            <a:ext cx="2814399" cy="1989534"/>
          </a:xfrm>
          <a:prstGeom prst="rect">
            <a:avLst/>
          </a:prstGeom>
        </p:spPr>
      </p:pic>
      <p:cxnSp>
        <p:nvCxnSpPr>
          <p:cNvPr id="10" name="Přímá spojnice se šipkou 9">
            <a:extLst>
              <a:ext uri="{FF2B5EF4-FFF2-40B4-BE49-F238E27FC236}">
                <a16:creationId xmlns:a16="http://schemas.microsoft.com/office/drawing/2014/main" id="{EA5A45EB-23E3-43EC-84CD-DEFDA09A36FB}"/>
              </a:ext>
            </a:extLst>
          </p:cNvPr>
          <p:cNvCxnSpPr>
            <a:cxnSpLocks/>
          </p:cNvCxnSpPr>
          <p:nvPr/>
        </p:nvCxnSpPr>
        <p:spPr>
          <a:xfrm>
            <a:off x="2809875" y="4219575"/>
            <a:ext cx="957427" cy="239991"/>
          </a:xfrm>
          <a:prstGeom prst="straightConnector1">
            <a:avLst/>
          </a:prstGeom>
          <a:ln w="114300">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aphicFrame>
        <p:nvGraphicFramePr>
          <p:cNvPr id="12" name="Tabulka 11">
            <a:extLst>
              <a:ext uri="{FF2B5EF4-FFF2-40B4-BE49-F238E27FC236}">
                <a16:creationId xmlns:a16="http://schemas.microsoft.com/office/drawing/2014/main" id="{EA4BDF31-D7D9-49A2-9A2F-483D5661E302}"/>
              </a:ext>
            </a:extLst>
          </p:cNvPr>
          <p:cNvGraphicFramePr>
            <a:graphicFrameLocks noGrp="1"/>
          </p:cNvGraphicFramePr>
          <p:nvPr/>
        </p:nvGraphicFramePr>
        <p:xfrm>
          <a:off x="517382" y="1821972"/>
          <a:ext cx="2454418" cy="888486"/>
        </p:xfrm>
        <a:graphic>
          <a:graphicData uri="http://schemas.openxmlformats.org/drawingml/2006/table">
            <a:tbl>
              <a:tblPr/>
              <a:tblGrid>
                <a:gridCol w="1292368">
                  <a:extLst>
                    <a:ext uri="{9D8B030D-6E8A-4147-A177-3AD203B41FA5}">
                      <a16:colId xmlns:a16="http://schemas.microsoft.com/office/drawing/2014/main" val="2213518135"/>
                    </a:ext>
                  </a:extLst>
                </a:gridCol>
                <a:gridCol w="1162050">
                  <a:extLst>
                    <a:ext uri="{9D8B030D-6E8A-4147-A177-3AD203B41FA5}">
                      <a16:colId xmlns:a16="http://schemas.microsoft.com/office/drawing/2014/main" val="4258649341"/>
                    </a:ext>
                  </a:extLst>
                </a:gridCol>
              </a:tblGrid>
              <a:tr h="418624">
                <a:tc>
                  <a:txBody>
                    <a:bodyPr/>
                    <a:lstStyle/>
                    <a:p>
                      <a:pPr marL="88900" indent="0" algn="l" defTabSz="914400" rtl="0" eaLnBrk="1" fontAlgn="b" latinLnBrk="0" hangingPunct="1"/>
                      <a:r>
                        <a:rPr lang="cs-CZ" sz="900" b="0" kern="1200">
                          <a:solidFill>
                            <a:schemeClr val="bg1"/>
                          </a:solidFill>
                          <a:effectLst/>
                          <a:latin typeface="Arial"/>
                          <a:ea typeface="+mn-ea"/>
                          <a:cs typeface="Arial"/>
                        </a:rPr>
                        <a:t>PO 2014-2020</a:t>
                      </a:r>
                      <a:endParaRPr lang="it-IT" sz="900" b="0" kern="1200">
                        <a:solidFill>
                          <a:schemeClr val="bg1"/>
                        </a:solidFill>
                        <a:effectLst/>
                        <a:latin typeface="Arial"/>
                        <a:ea typeface="+mn-ea"/>
                        <a:cs typeface="Arial"/>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Podíl spolufinancování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a:solidFill>
                            <a:schemeClr val="tx1">
                              <a:lumMod val="65000"/>
                              <a:lumOff val="35000"/>
                            </a:schemeClr>
                          </a:solidFill>
                          <a:effectLst/>
                          <a:latin typeface="Arial"/>
                          <a:ea typeface="+mn-ea"/>
                          <a:cs typeface="Arial"/>
                        </a:rPr>
                        <a:t>Méně rozvinutý</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a:solidFill>
                            <a:srgbClr val="4C4C4C"/>
                          </a:solidFill>
                          <a:effectLst/>
                          <a:latin typeface="Arial"/>
                          <a:ea typeface="+mn-ea"/>
                          <a:cs typeface="Arial"/>
                        </a:rPr>
                        <a:t>Rozvinutější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cs-CZ" sz="900" b="0" kern="1200">
                          <a:solidFill>
                            <a:schemeClr val="bg1"/>
                          </a:solidFill>
                          <a:effectLst/>
                          <a:latin typeface="Arial"/>
                          <a:ea typeface="+mn-ea"/>
                          <a:cs typeface="Arial"/>
                        </a:rPr>
                        <a:t>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000394"/>
                  </a:ext>
                </a:extLst>
              </a:tr>
            </a:tbl>
          </a:graphicData>
        </a:graphic>
      </p:graphicFrame>
    </p:spTree>
    <p:extLst>
      <p:ext uri="{BB962C8B-B14F-4D97-AF65-F5344CB8AC3E}">
        <p14:creationId xmlns:p14="http://schemas.microsoft.com/office/powerpoint/2010/main" val="26009730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396606" cy="584775"/>
          </a:xfrm>
          <a:prstGeom prst="rect">
            <a:avLst/>
          </a:prstGeom>
          <a:noFill/>
        </p:spPr>
        <p:txBody>
          <a:bodyPr wrap="square">
            <a:spAutoFit/>
          </a:bodyPr>
          <a:lstStyle/>
          <a:p>
            <a:r>
              <a:rPr kumimoji="0" lang="cs-CZ" sz="3200" b="1" i="0" u="sng" strike="noStrike" kern="0" cap="none" spc="0" normalizeH="0" baseline="0" noProof="0">
                <a:ln>
                  <a:noFill/>
                </a:ln>
                <a:solidFill>
                  <a:schemeClr val="bg1"/>
                </a:solidFill>
                <a:effectLst/>
                <a:uLnTx/>
                <a:uFillTx/>
                <a:latin typeface="Arial"/>
                <a:cs typeface="Arial"/>
                <a:sym typeface="Arial"/>
              </a:rPr>
              <a:t>Návrh</a:t>
            </a:r>
            <a:r>
              <a:rPr kumimoji="0" lang="cs-CZ" sz="3200" b="1" i="0" u="none" strike="noStrike" kern="0" cap="none" spc="0" normalizeH="0" baseline="0" noProof="0">
                <a:ln>
                  <a:noFill/>
                </a:ln>
                <a:solidFill>
                  <a:schemeClr val="bg1"/>
                </a:solidFill>
                <a:effectLst/>
                <a:uLnTx/>
                <a:uFillTx/>
                <a:latin typeface="Arial"/>
                <a:cs typeface="Arial"/>
                <a:sym typeface="Arial"/>
              </a:rPr>
              <a:t> rozdělení alokace v IROP</a:t>
            </a:r>
            <a:endParaRPr lang="cs-CZ">
              <a:solidFill>
                <a:schemeClr val="bg1"/>
              </a:solidFill>
            </a:endParaRPr>
          </a:p>
        </p:txBody>
      </p:sp>
      <p:graphicFrame>
        <p:nvGraphicFramePr>
          <p:cNvPr id="10" name="Tabulka 9">
            <a:extLst>
              <a:ext uri="{FF2B5EF4-FFF2-40B4-BE49-F238E27FC236}">
                <a16:creationId xmlns:a16="http://schemas.microsoft.com/office/drawing/2014/main" id="{825B137C-9EDC-48D2-BBBA-6F95ABC143CC}"/>
              </a:ext>
            </a:extLst>
          </p:cNvPr>
          <p:cNvGraphicFramePr>
            <a:graphicFrameLocks noGrp="1"/>
          </p:cNvGraphicFramePr>
          <p:nvPr>
            <p:extLst>
              <p:ext uri="{D42A27DB-BD31-4B8C-83A1-F6EECF244321}">
                <p14:modId xmlns:p14="http://schemas.microsoft.com/office/powerpoint/2010/main" val="2710600736"/>
              </p:ext>
            </p:extLst>
          </p:nvPr>
        </p:nvGraphicFramePr>
        <p:xfrm>
          <a:off x="770528" y="1118198"/>
          <a:ext cx="7602944" cy="4835838"/>
        </p:xfrm>
        <a:graphic>
          <a:graphicData uri="http://schemas.openxmlformats.org/drawingml/2006/table">
            <a:tbl>
              <a:tblPr>
                <a:tableStyleId>{22838BEF-8BB2-4498-84A7-C5851F593DF1}</a:tableStyleId>
              </a:tblPr>
              <a:tblGrid>
                <a:gridCol w="1709838">
                  <a:extLst>
                    <a:ext uri="{9D8B030D-6E8A-4147-A177-3AD203B41FA5}">
                      <a16:colId xmlns:a16="http://schemas.microsoft.com/office/drawing/2014/main" val="1867840939"/>
                    </a:ext>
                  </a:extLst>
                </a:gridCol>
                <a:gridCol w="1581925">
                  <a:extLst>
                    <a:ext uri="{9D8B030D-6E8A-4147-A177-3AD203B41FA5}">
                      <a16:colId xmlns:a16="http://schemas.microsoft.com/office/drawing/2014/main" val="662236333"/>
                    </a:ext>
                  </a:extLst>
                </a:gridCol>
                <a:gridCol w="1859669">
                  <a:extLst>
                    <a:ext uri="{9D8B030D-6E8A-4147-A177-3AD203B41FA5}">
                      <a16:colId xmlns:a16="http://schemas.microsoft.com/office/drawing/2014/main" val="3530945834"/>
                    </a:ext>
                  </a:extLst>
                </a:gridCol>
                <a:gridCol w="602561">
                  <a:extLst>
                    <a:ext uri="{9D8B030D-6E8A-4147-A177-3AD203B41FA5}">
                      <a16:colId xmlns:a16="http://schemas.microsoft.com/office/drawing/2014/main" val="1760559365"/>
                    </a:ext>
                  </a:extLst>
                </a:gridCol>
                <a:gridCol w="1848951">
                  <a:extLst>
                    <a:ext uri="{9D8B030D-6E8A-4147-A177-3AD203B41FA5}">
                      <a16:colId xmlns:a16="http://schemas.microsoft.com/office/drawing/2014/main" val="362767184"/>
                    </a:ext>
                  </a:extLst>
                </a:gridCol>
              </a:tblGrid>
              <a:tr h="474628">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a:ea typeface="+mn-ea"/>
                          <a:cs typeface="Arial"/>
                        </a:rPr>
                        <a:t>Cíl politiky/priorita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Specifický cíl</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Téma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Fond</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tx2">
                              <a:lumMod val="50000"/>
                            </a:schemeClr>
                          </a:solidFill>
                          <a:effectLst/>
                          <a:latin typeface="Arial"/>
                          <a:ea typeface="+mn-ea"/>
                          <a:cs typeface="Arial"/>
                        </a:rPr>
                        <a:t>Alokace specifického cíle (Kč)</a:t>
                      </a:r>
                    </a:p>
                    <a:p>
                      <a:pPr marL="0" algn="ctr" defTabSz="914400" rtl="0" eaLnBrk="1" fontAlgn="b" latinLnBrk="0" hangingPunct="1">
                        <a:lnSpc>
                          <a:spcPct val="107000"/>
                        </a:lnSpc>
                        <a:spcAft>
                          <a:spcPts val="0"/>
                        </a:spcAft>
                      </a:pPr>
                      <a:endParaRPr lang="pl-PL"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48169198"/>
                  </a:ext>
                </a:extLst>
              </a:tr>
              <a:tr h="476575">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1 – priorita 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eGovernment a kyberbezpečnost</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12 424 093 301  </a:t>
                      </a:r>
                      <a:endParaRPr lang="cs-CZ" sz="1200" b="1" i="0" u="none" strike="noStrike" kern="1200" cap="none">
                        <a:solidFill>
                          <a:schemeClr val="bg1"/>
                        </a:solidFill>
                        <a:effectLst/>
                        <a:latin typeface="+mj-lt"/>
                        <a:ea typeface="+mn-ea"/>
                        <a:cs typeface="Arial" panose="020B0604020202020204" pitchFamily="34" charset="0"/>
                        <a:sym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098338471"/>
                  </a:ext>
                </a:extLst>
              </a:tr>
              <a:tr h="354419">
                <a:tc rowSpan="2">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CP 2 – priorita 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SC 2.1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IZS</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bg1"/>
                          </a:solidFill>
                          <a:effectLst/>
                          <a:latin typeface="Arial"/>
                          <a:ea typeface="+mn-ea"/>
                          <a:cs typeface="Arial"/>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9 333 305 380  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534690925"/>
                  </a:ext>
                </a:extLst>
              </a:tr>
              <a:tr h="360477">
                <a:tc vMerge="1">
                  <a:txBody>
                    <a:bodyPr/>
                    <a:lstStyle/>
                    <a:p>
                      <a:endParaRPr lang="cs-CZ"/>
                    </a:p>
                  </a:txBody>
                  <a:tcPr/>
                </a:tc>
                <a:tc>
                  <a:txBody>
                    <a:bodyPr/>
                    <a:lstStyle/>
                    <a:p>
                      <a:pPr algn="ctr" fontAlgn="ctr"/>
                      <a:r>
                        <a:rPr lang="cs-CZ" sz="1200" b="1" i="0" u="none" strike="noStrike" kern="1200">
                          <a:solidFill>
                            <a:schemeClr val="bg1"/>
                          </a:solidFill>
                          <a:effectLst/>
                          <a:latin typeface="Arial"/>
                          <a:ea typeface="+mn-ea"/>
                          <a:cs typeface="Arial"/>
                        </a:rPr>
                        <a:t>SC 2.2</a:t>
                      </a:r>
                      <a:endParaRPr lang="cs-CZ" sz="1100" b="0"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a:solidFill>
                            <a:schemeClr val="bg1"/>
                          </a:solidFill>
                          <a:effectLst/>
                          <a:latin typeface="Arial"/>
                          <a:ea typeface="+mn-ea"/>
                          <a:cs typeface="Arial"/>
                        </a:rPr>
                        <a:t>Zelená infrastruktura</a:t>
                      </a:r>
                      <a:endParaRPr lang="cs-CZ" sz="1100" b="1" i="0" u="none" strike="noStrike">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dirty="0">
                          <a:solidFill>
                            <a:schemeClr val="bg1"/>
                          </a:solidFill>
                          <a:effectLst/>
                          <a:latin typeface="Arial"/>
                          <a:ea typeface="+mn-ea"/>
                          <a:cs typeface="Arial"/>
                        </a:rPr>
                        <a:t>EFRR</a:t>
                      </a:r>
                      <a:endParaRPr lang="cs-CZ" sz="1100" b="0" i="0" u="none" strike="noStrike" dirty="0">
                        <a:solidFill>
                          <a:srgbClr val="000000"/>
                        </a:solidFill>
                        <a:effectLst/>
                        <a:latin typeface="Arial"/>
                        <a:cs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rtl="0" eaLnBrk="1" fontAlgn="b" latinLnBrk="0" hangingPunct="1">
                        <a:lnSpc>
                          <a:spcPct val="107000"/>
                        </a:lnSpc>
                        <a:spcAft>
                          <a:spcPts val="0"/>
                        </a:spcAft>
                      </a:pPr>
                      <a:r>
                        <a:rPr lang="cs-CZ" sz="1200" u="none" strike="noStrike">
                          <a:solidFill>
                            <a:schemeClr val="bg1"/>
                          </a:solidFill>
                          <a:effectLst/>
                          <a:latin typeface="+mj-lt"/>
                        </a:rPr>
                        <a:t>13 795 964 504  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944548700"/>
                  </a:ext>
                </a:extLst>
              </a:tr>
              <a:tr h="371297">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a:ea typeface="+mn-ea"/>
                          <a:cs typeface="Arial"/>
                        </a:rPr>
                        <a:t>CP 3 – priorita 3</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3.1</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Silnice II. třídy</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10 166 689 736  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222573311"/>
                  </a:ext>
                </a:extLst>
              </a:tr>
              <a:tr h="354419">
                <a:tc rowSpan="4">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4 – priorita 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4.1</a:t>
                      </a:r>
                    </a:p>
                  </a:txBody>
                  <a:tcPr marL="9525" marR="9525" marT="9525" marB="0" anchor="ctr">
                    <a:solidFill>
                      <a:schemeClr val="accent5">
                        <a:lumMod val="20000"/>
                        <a:lumOff val="80000"/>
                      </a:schemeClr>
                    </a:solidFill>
                  </a:tcPr>
                </a:tc>
                <a:tc>
                  <a:txBody>
                    <a:bodyPr/>
                    <a:lstStyle/>
                    <a:p>
                      <a:pPr marL="0" algn="ctr"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Vzdělávání </a:t>
                      </a: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14 070 685 797 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47210007"/>
                  </a:ext>
                </a:extLst>
              </a:tr>
              <a:tr h="572515">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4.2</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Sociální</a:t>
                      </a:r>
                      <a:r>
                        <a:rPr lang="cs-CZ" sz="1200" b="1" i="0" u="none" strike="noStrike" kern="1200">
                          <a:solidFill>
                            <a:schemeClr val="tx2">
                              <a:lumMod val="50000"/>
                            </a:schemeClr>
                          </a:solidFill>
                          <a:effectLst/>
                          <a:latin typeface="Arial"/>
                          <a:ea typeface="+mn-ea"/>
                          <a:cs typeface="Arial"/>
                        </a:rPr>
                        <a:t> infrastruktura</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9 049 128 827  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740294826"/>
                  </a:ext>
                </a:extLst>
              </a:tr>
              <a:tr h="354419">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4.3</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Zdravotnictví</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accent5">
                        <a:lumMod val="20000"/>
                        <a:lumOff val="80000"/>
                      </a:schemeClr>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9 565 642 065  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982353687"/>
                  </a:ext>
                </a:extLst>
              </a:tr>
              <a:tr h="354419">
                <a:tc vMerge="1">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SC 4.4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Kultura a cestovní ruch</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a:solidFill>
                            <a:schemeClr val="tx2">
                              <a:lumMod val="50000"/>
                            </a:schemeClr>
                          </a:solidFill>
                          <a:effectLst/>
                          <a:latin typeface="Arial"/>
                          <a:ea typeface="+mn-ea"/>
                          <a:cs typeface="Arial"/>
                          <a:sym typeface="Arial"/>
                        </a:rPr>
                        <a:t>EFRR</a:t>
                      </a:r>
                    </a:p>
                  </a:txBody>
                  <a:tcPr marL="9525" marR="9525" marT="9525" marB="0" anchor="ctr">
                    <a:solidFill>
                      <a:schemeClr val="accent5">
                        <a:lumMod val="20000"/>
                        <a:lumOff val="80000"/>
                      </a:schemeClr>
                    </a:solidFill>
                  </a:tcPr>
                </a:tc>
                <a:tc>
                  <a:txBody>
                    <a:bodyPr/>
                    <a:lstStyle/>
                    <a:p>
                      <a:pPr marL="0" marR="0" lvl="0" indent="0" algn="r" rtl="0" eaLnBrk="1" fontAlgn="b" latinLnBrk="0" hangingPunct="1">
                        <a:lnSpc>
                          <a:spcPct val="107000"/>
                        </a:lnSpc>
                        <a:spcBef>
                          <a:spcPts val="0"/>
                        </a:spcBef>
                        <a:spcAft>
                          <a:spcPts val="0"/>
                        </a:spcAft>
                        <a:buClr>
                          <a:srgbClr val="000000"/>
                        </a:buClr>
                        <a:buSzTx/>
                        <a:buFont typeface="Arial"/>
                        <a:buNone/>
                      </a:pPr>
                      <a:r>
                        <a:rPr lang="cs-CZ" sz="1200" u="none" strike="noStrike">
                          <a:solidFill>
                            <a:schemeClr val="tx2">
                              <a:lumMod val="50000"/>
                            </a:schemeClr>
                          </a:solidFill>
                          <a:effectLst/>
                          <a:latin typeface="+mj-lt"/>
                        </a:rPr>
                        <a:t>8 834 462 816  </a:t>
                      </a:r>
                      <a:endParaRPr lang="cs-CZ" sz="1200" b="1" i="0" u="none" strike="noStrike" kern="1200" cap="none">
                        <a:solidFill>
                          <a:schemeClr val="tx2">
                            <a:lumMod val="50000"/>
                          </a:schemeClr>
                        </a:solidFill>
                        <a:effectLst/>
                        <a:latin typeface="+mj-lt"/>
                        <a:ea typeface="+mn-ea"/>
                        <a:cs typeface="Arial" panose="020B0604020202020204" pitchFamily="34" charset="0"/>
                        <a:sym typeface="Arial"/>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422533572"/>
                  </a:ext>
                </a:extLst>
              </a:tr>
              <a:tr h="282710">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CP 5 – priorita 5</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SC 5.1</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CLLD</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a:solidFill>
                            <a:schemeClr val="tx2">
                              <a:lumMod val="50000"/>
                            </a:schemeClr>
                          </a:solidFill>
                          <a:effectLst/>
                          <a:latin typeface="Arial"/>
                          <a:ea typeface="+mn-ea"/>
                          <a:cs typeface="Arial"/>
                        </a:rPr>
                        <a:t>EFRR</a:t>
                      </a:r>
                    </a:p>
                  </a:txBody>
                  <a:tcPr marL="9525" marR="9525" marT="9525" marB="0" anchor="ctr">
                    <a:solidFill>
                      <a:schemeClr val="bg1"/>
                    </a:solidFill>
                  </a:tcPr>
                </a:tc>
                <a:tc>
                  <a:txBody>
                    <a:bodyPr/>
                    <a:lstStyle/>
                    <a:p>
                      <a:pPr marL="0" algn="r" rtl="0" eaLnBrk="1" fontAlgn="b" latinLnBrk="0" hangingPunct="1">
                        <a:lnSpc>
                          <a:spcPct val="107000"/>
                        </a:lnSpc>
                        <a:spcAft>
                          <a:spcPts val="0"/>
                        </a:spcAft>
                      </a:pPr>
                      <a:r>
                        <a:rPr lang="cs-CZ" sz="1200" u="none" strike="noStrike">
                          <a:solidFill>
                            <a:schemeClr val="tx2">
                              <a:lumMod val="50000"/>
                            </a:schemeClr>
                          </a:solidFill>
                          <a:effectLst/>
                          <a:latin typeface="+mj-lt"/>
                        </a:rPr>
                        <a:t> 7 968 639 382  </a:t>
                      </a:r>
                      <a:endParaRPr lang="cs-CZ" sz="1200" b="1" i="0" u="none" strike="noStrike" kern="120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2107584815"/>
                  </a:ext>
                </a:extLst>
              </a:tr>
              <a:tr h="224160">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a:ea typeface="+mn-ea"/>
                          <a:cs typeface="Arial"/>
                        </a:rPr>
                        <a:t>CP 2 – priorita 6</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SC 6.1</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Čistá a aktivní mobilita</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a:solidFill>
                            <a:schemeClr val="bg1"/>
                          </a:solidFill>
                          <a:effectLst/>
                          <a:latin typeface="Arial"/>
                          <a:ea typeface="+mn-ea"/>
                          <a:cs typeface="Arial"/>
                        </a:rPr>
                        <a:t>EFRR</a:t>
                      </a:r>
                    </a:p>
                  </a:txBody>
                  <a:tcPr marL="9525" marR="9525" marT="9525" marB="0" anchor="ctr">
                    <a:solidFill>
                      <a:srgbClr val="5B9BD5"/>
                    </a:solidFill>
                  </a:tcPr>
                </a:tc>
                <a:tc>
                  <a:txBody>
                    <a:bodyPr/>
                    <a:lstStyle/>
                    <a:p>
                      <a:pPr marL="0" algn="r" rtl="0" eaLnBrk="1" fontAlgn="b" latinLnBrk="0" hangingPunct="1">
                        <a:lnSpc>
                          <a:spcPct val="107000"/>
                        </a:lnSpc>
                        <a:spcAft>
                          <a:spcPts val="0"/>
                        </a:spcAft>
                      </a:pPr>
                      <a:r>
                        <a:rPr lang="cs-CZ" sz="1200" b="1" i="0" u="none" strike="noStrike" kern="1200">
                          <a:solidFill>
                            <a:schemeClr val="bg1"/>
                          </a:solidFill>
                          <a:effectLst/>
                          <a:latin typeface="+mj-lt"/>
                          <a:ea typeface="+mn-ea"/>
                          <a:cs typeface="Arial"/>
                        </a:rPr>
                        <a:t> </a:t>
                      </a:r>
                      <a:r>
                        <a:rPr lang="cs-CZ" sz="1200" u="none" strike="noStrike">
                          <a:solidFill>
                            <a:schemeClr val="bg1"/>
                          </a:solidFill>
                          <a:effectLst/>
                          <a:latin typeface="+mj-lt"/>
                        </a:rPr>
                        <a:t>20 371 428 707  </a:t>
                      </a:r>
                      <a:endParaRPr lang="cs-CZ" sz="1200" b="1" i="0" u="none" strike="noStrike" kern="1200">
                        <a:solidFill>
                          <a:schemeClr val="bg1"/>
                        </a:solidFill>
                        <a:effectLst/>
                        <a:latin typeface="+mj-lt"/>
                        <a:ea typeface="+mn-ea"/>
                        <a:cs typeface="Arial" panose="020B0604020202020204" pitchFamily="34" charset="0"/>
                      </a:endParaRPr>
                    </a:p>
                  </a:txBody>
                  <a:tcPr marL="9525" marR="9525" marT="9525" marB="0" anchor="ctr">
                    <a:solidFill>
                      <a:srgbClr val="5B9BD5"/>
                    </a:solidFill>
                  </a:tcPr>
                </a:tc>
                <a:extLst>
                  <a:ext uri="{0D108BD9-81ED-4DB2-BD59-A6C34878D82A}">
                    <a16:rowId xmlns:a16="http://schemas.microsoft.com/office/drawing/2014/main" val="1363833698"/>
                  </a:ext>
                </a:extLst>
              </a:tr>
              <a:tr h="214134">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endParaRPr lang="cs-CZ" sz="1200" b="1" i="0" u="none" strike="noStrike" kern="1200" dirty="0">
                        <a:solidFill>
                          <a:schemeClr val="tx2">
                            <a:lumMod val="50000"/>
                          </a:schemeClr>
                        </a:solidFill>
                        <a:effectLst/>
                        <a:latin typeface="Arial"/>
                        <a:ea typeface="+mn-ea"/>
                        <a:cs typeface="Arial"/>
                      </a:endParaRPr>
                    </a:p>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tx2">
                              <a:lumMod val="50000"/>
                            </a:schemeClr>
                          </a:solidFill>
                          <a:effectLst/>
                          <a:latin typeface="Arial"/>
                          <a:ea typeface="+mn-ea"/>
                          <a:cs typeface="Arial"/>
                        </a:rPr>
                        <a:t>CELKEM</a:t>
                      </a:r>
                    </a:p>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endParaRPr lang="cs-CZ" sz="1200" b="1" i="0" u="none" strike="noStrike" kern="1200" dirty="0">
                        <a:solidFill>
                          <a:schemeClr val="tx2">
                            <a:lumMod val="50000"/>
                          </a:schemeClr>
                        </a:solidFill>
                        <a:effectLst/>
                        <a:latin typeface="Arial"/>
                        <a:ea typeface="+mn-ea"/>
                        <a:cs typeface="Arial"/>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algn="r" fontAlgn="ctr"/>
                      <a:r>
                        <a:rPr lang="cs-CZ" sz="1200" b="1" i="0" u="none" strike="noStrike" dirty="0">
                          <a:solidFill>
                            <a:srgbClr val="000000"/>
                          </a:solidFill>
                          <a:effectLst/>
                          <a:latin typeface="+mj-lt"/>
                        </a:rPr>
                        <a:t>  </a:t>
                      </a:r>
                      <a:r>
                        <a:rPr lang="cs-CZ" sz="1200" b="1" i="0" u="none" strike="noStrike" dirty="0">
                          <a:solidFill>
                            <a:schemeClr val="tx2">
                              <a:lumMod val="50000"/>
                            </a:schemeClr>
                          </a:solidFill>
                          <a:effectLst/>
                          <a:latin typeface="+mj-lt"/>
                        </a:rPr>
                        <a:t>117 670 936 835  </a:t>
                      </a:r>
                    </a:p>
                  </a:txBody>
                  <a:tcPr marL="7620" marR="7620" marT="7620" marB="0" anchor="ctr">
                    <a:solidFill>
                      <a:schemeClr val="bg1"/>
                    </a:solidFill>
                  </a:tcPr>
                </a:tc>
                <a:extLst>
                  <a:ext uri="{0D108BD9-81ED-4DB2-BD59-A6C34878D82A}">
                    <a16:rowId xmlns:a16="http://schemas.microsoft.com/office/drawing/2014/main" val="723055980"/>
                  </a:ext>
                </a:extLst>
              </a:tr>
            </a:tbl>
          </a:graphicData>
        </a:graphic>
      </p:graphicFrame>
    </p:spTree>
    <p:extLst>
      <p:ext uri="{BB962C8B-B14F-4D97-AF65-F5344CB8AC3E}">
        <p14:creationId xmlns:p14="http://schemas.microsoft.com/office/powerpoint/2010/main" val="7397570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rgbClr val="0C56A4"/>
                </a:solidFill>
                <a:effectLst/>
                <a:uLnTx/>
                <a:uFillTx/>
                <a:latin typeface="Arial"/>
                <a:cs typeface="Arial"/>
                <a:sym typeface="Arial"/>
              </a:rPr>
              <a:t>Přehled alokací do úrovně aktivit</a:t>
            </a:r>
            <a:endParaRPr lang="cs-CZ" dirty="0">
              <a:solidFill>
                <a:srgbClr val="0C56A4"/>
              </a:solidFill>
            </a:endParaRPr>
          </a:p>
        </p:txBody>
      </p:sp>
      <p:graphicFrame>
        <p:nvGraphicFramePr>
          <p:cNvPr id="6" name="Tabulka 4">
            <a:extLst>
              <a:ext uri="{FF2B5EF4-FFF2-40B4-BE49-F238E27FC236}">
                <a16:creationId xmlns:a16="http://schemas.microsoft.com/office/drawing/2014/main" id="{F08E2BA7-A080-4199-962B-4CF5112E493A}"/>
              </a:ext>
            </a:extLst>
          </p:cNvPr>
          <p:cNvGraphicFramePr>
            <a:graphicFrameLocks noGrp="1"/>
          </p:cNvGraphicFramePr>
          <p:nvPr>
            <p:extLst>
              <p:ext uri="{D42A27DB-BD31-4B8C-83A1-F6EECF244321}">
                <p14:modId xmlns:p14="http://schemas.microsoft.com/office/powerpoint/2010/main" val="736683116"/>
              </p:ext>
            </p:extLst>
          </p:nvPr>
        </p:nvGraphicFramePr>
        <p:xfrm>
          <a:off x="1119464" y="1069130"/>
          <a:ext cx="7051142" cy="4970568"/>
        </p:xfrm>
        <a:graphic>
          <a:graphicData uri="http://schemas.openxmlformats.org/drawingml/2006/table">
            <a:tbl>
              <a:tblPr firstRow="1" bandRow="1">
                <a:tableStyleId>{7DF18680-E054-41AD-8BC1-D1AEF772440D}</a:tableStyleId>
              </a:tblPr>
              <a:tblGrid>
                <a:gridCol w="1165234">
                  <a:extLst>
                    <a:ext uri="{9D8B030D-6E8A-4147-A177-3AD203B41FA5}">
                      <a16:colId xmlns:a16="http://schemas.microsoft.com/office/drawing/2014/main" val="2626478507"/>
                    </a:ext>
                  </a:extLst>
                </a:gridCol>
                <a:gridCol w="2104058">
                  <a:extLst>
                    <a:ext uri="{9D8B030D-6E8A-4147-A177-3AD203B41FA5}">
                      <a16:colId xmlns:a16="http://schemas.microsoft.com/office/drawing/2014/main" val="1208643266"/>
                    </a:ext>
                  </a:extLst>
                </a:gridCol>
                <a:gridCol w="692646">
                  <a:extLst>
                    <a:ext uri="{9D8B030D-6E8A-4147-A177-3AD203B41FA5}">
                      <a16:colId xmlns:a16="http://schemas.microsoft.com/office/drawing/2014/main" val="2387706049"/>
                    </a:ext>
                  </a:extLst>
                </a:gridCol>
                <a:gridCol w="1701140">
                  <a:extLst>
                    <a:ext uri="{9D8B030D-6E8A-4147-A177-3AD203B41FA5}">
                      <a16:colId xmlns:a16="http://schemas.microsoft.com/office/drawing/2014/main" val="3795607057"/>
                    </a:ext>
                  </a:extLst>
                </a:gridCol>
                <a:gridCol w="1388064">
                  <a:extLst>
                    <a:ext uri="{9D8B030D-6E8A-4147-A177-3AD203B41FA5}">
                      <a16:colId xmlns:a16="http://schemas.microsoft.com/office/drawing/2014/main" val="1333006616"/>
                    </a:ext>
                  </a:extLst>
                </a:gridCol>
              </a:tblGrid>
              <a:tr h="512592">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eGovernment</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50,0 %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1000" u="none" strike="noStrike" dirty="0">
                          <a:solidFill>
                            <a:schemeClr val="tx2">
                              <a:lumMod val="50000"/>
                            </a:schemeClr>
                          </a:solidFill>
                          <a:effectLst/>
                        </a:rPr>
                        <a:t>6 212 046 650 Kč </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1000" u="none" strike="noStrike">
                          <a:solidFill>
                            <a:schemeClr val="tx2">
                              <a:lumMod val="50000"/>
                            </a:schemeClr>
                          </a:solidFill>
                          <a:effectLst/>
                        </a:rPr>
                        <a:t>116 234 472 Kč </a:t>
                      </a:r>
                      <a:endParaRPr lang="cs-CZ" sz="10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4396794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elektronické zdravotnictví</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20,0 %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1000" u="none" strike="noStrike" dirty="0">
                          <a:solidFill>
                            <a:schemeClr val="tx2">
                              <a:lumMod val="50000"/>
                            </a:schemeClr>
                          </a:solidFill>
                          <a:effectLst/>
                        </a:rPr>
                        <a:t>2 484 818 660 Kč </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1000" u="none" strike="noStrike">
                          <a:solidFill>
                            <a:schemeClr val="tx2">
                              <a:lumMod val="50000"/>
                            </a:schemeClr>
                          </a:solidFill>
                          <a:effectLst/>
                        </a:rPr>
                        <a:t>0 Kč </a:t>
                      </a:r>
                      <a:endParaRPr lang="cs-CZ" sz="1000" b="0" i="0" u="none" strike="noStrike">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96977">
                <a:tc>
                  <a:txBody>
                    <a:bodyPr/>
                    <a:lstStyle/>
                    <a:p>
                      <a:pPr algn="ctr" fontAlgn="ctr"/>
                      <a:r>
                        <a:rPr lang="cs-CZ" sz="1000" u="none" strike="noStrike">
                          <a:solidFill>
                            <a:schemeClr val="tx2">
                              <a:lumMod val="50000"/>
                            </a:schemeClr>
                          </a:solidFill>
                          <a:effectLst/>
                        </a:rPr>
                        <a:t>SC 1.1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kybernetická bezpečnost</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30,0 %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1000" u="none" strike="noStrike" dirty="0">
                          <a:solidFill>
                            <a:schemeClr val="tx2">
                              <a:lumMod val="50000"/>
                            </a:schemeClr>
                          </a:solidFill>
                          <a:effectLst/>
                        </a:rPr>
                        <a:t>3 727 227 990 Kč </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1000" u="none" strike="noStrike" dirty="0">
                          <a:solidFill>
                            <a:schemeClr val="tx2">
                              <a:lumMod val="50000"/>
                            </a:schemeClr>
                          </a:solidFill>
                          <a:effectLst/>
                        </a:rPr>
                        <a:t>0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96977">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policie</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48,0 %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1000" u="none" strike="noStrike" dirty="0">
                          <a:solidFill>
                            <a:schemeClr val="tx2">
                              <a:lumMod val="50000"/>
                            </a:schemeClr>
                          </a:solidFill>
                          <a:effectLst/>
                        </a:rPr>
                        <a:t>4 479 986 582 </a:t>
                      </a:r>
                      <a:r>
                        <a:rPr lang="cs-CZ" sz="1000" b="0" i="0" u="none" strike="noStrike" dirty="0">
                          <a:solidFill>
                            <a:schemeClr val="tx2">
                              <a:lumMod val="50000"/>
                            </a:schemeClr>
                          </a:solidFill>
                          <a:effectLst/>
                          <a:latin typeface="+mj-lt"/>
                        </a:rPr>
                        <a:t>Kč</a:t>
                      </a:r>
                      <a:endParaRPr lang="cs-CZ" sz="1000" u="none" strike="noStrike" dirty="0">
                        <a:solidFill>
                          <a:schemeClr val="tx2">
                            <a:lumMod val="50000"/>
                          </a:schemeClr>
                        </a:solidFill>
                        <a:effectLst/>
                      </a:endParaRPr>
                    </a:p>
                  </a:txBody>
                  <a:tcPr marL="9525" marR="9525" marT="9525" marB="0" anchor="ctr"/>
                </a:tc>
                <a:tc>
                  <a:txBody>
                    <a:bodyPr/>
                    <a:lstStyle/>
                    <a:p>
                      <a:pPr algn="r" fontAlgn="b"/>
                      <a:r>
                        <a:rPr lang="cs-CZ" sz="1000" u="none" strike="noStrike" dirty="0">
                          <a:solidFill>
                            <a:schemeClr val="tx2">
                              <a:lumMod val="50000"/>
                            </a:schemeClr>
                          </a:solidFill>
                          <a:effectLst/>
                        </a:rPr>
                        <a:t>0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343325">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zdrav. záchranné služby</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20,0 %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1000" u="none" strike="noStrike" dirty="0">
                          <a:solidFill>
                            <a:schemeClr val="tx2">
                              <a:lumMod val="50000"/>
                            </a:schemeClr>
                          </a:solidFill>
                          <a:effectLst/>
                        </a:rPr>
                        <a:t>1 866 661 076 </a:t>
                      </a:r>
                      <a:r>
                        <a:rPr lang="cs-CZ" sz="1000" b="0" i="0" u="none" strike="noStrike" dirty="0">
                          <a:solidFill>
                            <a:schemeClr val="tx2">
                              <a:lumMod val="50000"/>
                            </a:schemeClr>
                          </a:solidFill>
                          <a:effectLst/>
                          <a:latin typeface="+mj-lt"/>
                        </a:rPr>
                        <a:t>Kč</a:t>
                      </a:r>
                      <a:endParaRPr lang="cs-CZ" sz="1000" u="none" strike="noStrike" dirty="0">
                        <a:solidFill>
                          <a:schemeClr val="tx2">
                            <a:lumMod val="50000"/>
                          </a:schemeClr>
                        </a:solidFill>
                        <a:effectLst/>
                      </a:endParaRPr>
                    </a:p>
                  </a:txBody>
                  <a:tcPr marL="9525" marR="9525" marT="9525" marB="0" anchor="ctr"/>
                </a:tc>
                <a:tc>
                  <a:txBody>
                    <a:bodyPr/>
                    <a:lstStyle/>
                    <a:p>
                      <a:pPr algn="r" fontAlgn="b"/>
                      <a:r>
                        <a:rPr lang="cs-CZ" sz="1000" u="none" strike="noStrike" dirty="0">
                          <a:solidFill>
                            <a:schemeClr val="tx2">
                              <a:lumMod val="50000"/>
                            </a:schemeClr>
                          </a:solidFill>
                          <a:effectLst/>
                        </a:rPr>
                        <a:t>0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96977">
                <a:tc>
                  <a:txBody>
                    <a:bodyPr/>
                    <a:lstStyle/>
                    <a:p>
                      <a:pPr algn="ctr" fontAlgn="ctr"/>
                      <a:r>
                        <a:rPr lang="cs-CZ" sz="1000" u="none" strike="noStrike">
                          <a:solidFill>
                            <a:schemeClr val="tx2">
                              <a:lumMod val="50000"/>
                            </a:schemeClr>
                          </a:solidFill>
                          <a:effectLst/>
                        </a:rPr>
                        <a:t>SC 2.1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hasiči</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32,0 %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1000" u="none" strike="noStrike" dirty="0">
                          <a:solidFill>
                            <a:schemeClr val="tx2">
                              <a:lumMod val="50000"/>
                            </a:schemeClr>
                          </a:solidFill>
                          <a:effectLst/>
                        </a:rPr>
                        <a:t>2 986 657 722 </a:t>
                      </a:r>
                      <a:r>
                        <a:rPr lang="cs-CZ" sz="1000" b="0" i="0" u="none" strike="noStrike" dirty="0">
                          <a:solidFill>
                            <a:schemeClr val="tx2">
                              <a:lumMod val="50000"/>
                            </a:schemeClr>
                          </a:solidFill>
                          <a:effectLst/>
                          <a:latin typeface="+mj-lt"/>
                        </a:rPr>
                        <a:t>Kč</a:t>
                      </a:r>
                      <a:endParaRPr lang="cs-CZ" sz="1000" u="none" strike="noStrike" dirty="0">
                        <a:solidFill>
                          <a:schemeClr val="tx2">
                            <a:lumMod val="50000"/>
                          </a:schemeClr>
                        </a:solidFill>
                        <a:effectLst/>
                      </a:endParaRPr>
                    </a:p>
                  </a:txBody>
                  <a:tcPr marL="9525" marR="9525" marT="9525" marB="0" anchor="ctr"/>
                </a:tc>
                <a:tc>
                  <a:txBody>
                    <a:bodyPr/>
                    <a:lstStyle/>
                    <a:p>
                      <a:pPr algn="r" fontAlgn="b"/>
                      <a:r>
                        <a:rPr lang="cs-CZ" sz="1000" u="none" strike="noStrike" dirty="0">
                          <a:solidFill>
                            <a:schemeClr val="tx2">
                              <a:lumMod val="50000"/>
                            </a:schemeClr>
                          </a:solidFill>
                          <a:effectLst/>
                        </a:rPr>
                        <a:t>0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296977">
                <a:tc>
                  <a:txBody>
                    <a:bodyPr/>
                    <a:lstStyle/>
                    <a:p>
                      <a:pPr algn="ctr" fontAlgn="ctr"/>
                      <a:r>
                        <a:rPr lang="cs-CZ" sz="1000" u="none" strike="noStrike">
                          <a:solidFill>
                            <a:schemeClr val="tx2">
                              <a:lumMod val="50000"/>
                            </a:schemeClr>
                          </a:solidFill>
                          <a:effectLst/>
                        </a:rPr>
                        <a:t>SC 2.2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veřejná prostranství</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100,0 %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1000" u="none" strike="noStrike" dirty="0">
                          <a:solidFill>
                            <a:schemeClr val="tx2">
                              <a:lumMod val="50000"/>
                            </a:schemeClr>
                          </a:solidFill>
                          <a:effectLst/>
                        </a:rPr>
                        <a:t>13 795 964 504 Kč </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1000" u="none" strike="noStrike" dirty="0">
                          <a:solidFill>
                            <a:schemeClr val="tx2">
                              <a:lumMod val="50000"/>
                            </a:schemeClr>
                          </a:solidFill>
                          <a:effectLst/>
                        </a:rPr>
                        <a:t>4 541 679 586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96977">
                <a:tc>
                  <a:txBody>
                    <a:bodyPr/>
                    <a:lstStyle/>
                    <a:p>
                      <a:pPr algn="ctr" fontAlgn="ctr"/>
                      <a:r>
                        <a:rPr lang="cs-CZ" sz="1000" u="none" strike="noStrike">
                          <a:solidFill>
                            <a:schemeClr val="tx2">
                              <a:lumMod val="50000"/>
                            </a:schemeClr>
                          </a:solidFill>
                          <a:effectLst/>
                        </a:rPr>
                        <a:t>SC 3.1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silnice II. Třídy</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100,0 %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1000" b="0" i="0" u="none" strike="noStrike" cap="none" dirty="0">
                          <a:solidFill>
                            <a:schemeClr val="tx2">
                              <a:lumMod val="50000"/>
                            </a:schemeClr>
                          </a:solidFill>
                          <a:effectLst/>
                          <a:latin typeface="+mn-lt"/>
                          <a:ea typeface="+mn-ea"/>
                          <a:cs typeface="+mn-cs"/>
                          <a:sym typeface="Arial"/>
                        </a:rPr>
                        <a:t>10 166 689 736 Kč</a:t>
                      </a:r>
                      <a:r>
                        <a:rPr lang="cs-CZ" sz="1000" b="0" i="0" u="none" strike="noStrike" cap="none" dirty="0">
                          <a:solidFill>
                            <a:schemeClr val="tx2">
                              <a:lumMod val="50000"/>
                            </a:schemeClr>
                          </a:solidFill>
                          <a:effectLst/>
                          <a:latin typeface="+mn-lt"/>
                          <a:ea typeface="+mn-ea"/>
                          <a:cs typeface="+mn-cs"/>
                        </a:rPr>
                        <a:t> </a:t>
                      </a:r>
                      <a:endParaRPr lang="cs-CZ" sz="1000" b="0" i="0" u="none" strike="noStrike" cap="none" dirty="0">
                        <a:solidFill>
                          <a:schemeClr val="tx2">
                            <a:lumMod val="50000"/>
                          </a:schemeClr>
                        </a:solidFill>
                        <a:effectLst/>
                        <a:latin typeface="+mn-lt"/>
                        <a:ea typeface="+mn-ea"/>
                        <a:cs typeface="+mn-cs"/>
                        <a:sym typeface="Arial"/>
                      </a:endParaRPr>
                    </a:p>
                  </a:txBody>
                  <a:tcPr marL="7620" marR="7620" marT="7620" marB="0" anchor="ctr"/>
                </a:tc>
                <a:tc>
                  <a:txBody>
                    <a:bodyPr/>
                    <a:lstStyle/>
                    <a:p>
                      <a:pPr algn="r" fontAlgn="b"/>
                      <a:r>
                        <a:rPr lang="cs-CZ" sz="1000" u="none" strike="noStrike" dirty="0">
                          <a:solidFill>
                            <a:schemeClr val="tx2">
                              <a:lumMod val="50000"/>
                            </a:schemeClr>
                          </a:solidFill>
                          <a:effectLst/>
                        </a:rPr>
                        <a:t>0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mateřské školy</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25,0 %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1000" b="0" i="0" u="none" strike="noStrike" cap="none" dirty="0">
                          <a:solidFill>
                            <a:schemeClr val="tx2">
                              <a:lumMod val="50000"/>
                            </a:schemeClr>
                          </a:solidFill>
                          <a:effectLst/>
                          <a:latin typeface="+mn-lt"/>
                          <a:ea typeface="+mn-ea"/>
                          <a:cs typeface="+mn-cs"/>
                          <a:sym typeface="Arial"/>
                        </a:rPr>
                        <a:t>3 517 671 449 Kč</a:t>
                      </a:r>
                    </a:p>
                  </a:txBody>
                  <a:tcPr marL="7620" marR="7620" marT="7620" marB="0" anchor="ctr"/>
                </a:tc>
                <a:tc>
                  <a:txBody>
                    <a:bodyPr/>
                    <a:lstStyle/>
                    <a:p>
                      <a:pPr algn="r" fontAlgn="b"/>
                      <a:r>
                        <a:rPr lang="cs-CZ" sz="1000" u="none" strike="noStrike" dirty="0">
                          <a:solidFill>
                            <a:schemeClr val="tx2">
                              <a:lumMod val="50000"/>
                            </a:schemeClr>
                          </a:solidFill>
                          <a:effectLst/>
                        </a:rPr>
                        <a:t>1 577 588 363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základní školy</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43,0 %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1000" b="0" i="0" u="none" strike="noStrike" cap="none" dirty="0">
                          <a:solidFill>
                            <a:schemeClr val="tx2">
                              <a:lumMod val="50000"/>
                            </a:schemeClr>
                          </a:solidFill>
                          <a:effectLst/>
                          <a:latin typeface="+mn-lt"/>
                          <a:ea typeface="+mn-ea"/>
                          <a:cs typeface="+mn-cs"/>
                          <a:sym typeface="Arial"/>
                        </a:rPr>
                        <a:t>6 050 394 893 Kč</a:t>
                      </a:r>
                    </a:p>
                  </a:txBody>
                  <a:tcPr marL="7620" marR="7620" marT="7620" marB="0" anchor="ctr"/>
                </a:tc>
                <a:tc>
                  <a:txBody>
                    <a:bodyPr/>
                    <a:lstStyle/>
                    <a:p>
                      <a:pPr algn="r" fontAlgn="b"/>
                      <a:r>
                        <a:rPr lang="cs-CZ" sz="1000" u="none" strike="noStrike" dirty="0">
                          <a:solidFill>
                            <a:schemeClr val="tx2">
                              <a:lumMod val="50000"/>
                            </a:schemeClr>
                          </a:solidFill>
                          <a:effectLst/>
                        </a:rPr>
                        <a:t>2 827 667 776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střední školy</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22,0 %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1000" b="0" i="0" u="none" strike="noStrike" cap="none" dirty="0">
                          <a:solidFill>
                            <a:schemeClr val="tx2">
                              <a:lumMod val="50000"/>
                            </a:schemeClr>
                          </a:solidFill>
                          <a:effectLst/>
                          <a:latin typeface="+mn-lt"/>
                          <a:ea typeface="+mn-ea"/>
                          <a:cs typeface="+mn-cs"/>
                          <a:sym typeface="Arial"/>
                        </a:rPr>
                        <a:t>3 095 550 875 Kč</a:t>
                      </a:r>
                    </a:p>
                  </a:txBody>
                  <a:tcPr marL="7620" marR="7620" marT="7620" marB="0" anchor="ctr"/>
                </a:tc>
                <a:tc>
                  <a:txBody>
                    <a:bodyPr/>
                    <a:lstStyle/>
                    <a:p>
                      <a:pPr algn="r" fontAlgn="b"/>
                      <a:r>
                        <a:rPr lang="cs-CZ" sz="1000" u="none" strike="noStrike" dirty="0">
                          <a:solidFill>
                            <a:schemeClr val="tx2">
                              <a:lumMod val="50000"/>
                            </a:schemeClr>
                          </a:solidFill>
                          <a:effectLst/>
                        </a:rPr>
                        <a:t>0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neformální vzdělávání</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5,0 %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1000" b="0" i="0" u="none" strike="noStrike" cap="none" dirty="0">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r" fontAlgn="b"/>
                      <a:r>
                        <a:rPr lang="cs-CZ" sz="1000" u="none" strike="noStrike" dirty="0">
                          <a:solidFill>
                            <a:schemeClr val="tx2">
                              <a:lumMod val="50000"/>
                            </a:schemeClr>
                          </a:solidFill>
                          <a:effectLst/>
                        </a:rPr>
                        <a:t>302 347 528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96977">
                <a:tc>
                  <a:txBody>
                    <a:bodyPr/>
                    <a:lstStyle/>
                    <a:p>
                      <a:pPr algn="ctr" fontAlgn="ctr"/>
                      <a:r>
                        <a:rPr lang="cs-CZ" sz="1000" u="none" strike="noStrike">
                          <a:solidFill>
                            <a:schemeClr val="tx2">
                              <a:lumMod val="50000"/>
                            </a:schemeClr>
                          </a:solidFill>
                          <a:effectLst/>
                        </a:rPr>
                        <a:t>SC 4.1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speciální vzdělávání</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5,0 %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1000" b="0" i="0" u="none" strike="noStrike" cap="none" dirty="0">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r" fontAlgn="b"/>
                      <a:r>
                        <a:rPr lang="cs-CZ" sz="1000" u="none" strike="noStrike" dirty="0">
                          <a:solidFill>
                            <a:schemeClr val="tx2">
                              <a:lumMod val="50000"/>
                            </a:schemeClr>
                          </a:solidFill>
                          <a:effectLst/>
                        </a:rPr>
                        <a:t>0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230923">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sociální bydlení</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30,0 %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1000" b="0" i="0" u="none" strike="noStrike" cap="none" dirty="0">
                          <a:solidFill>
                            <a:schemeClr val="tx2">
                              <a:lumMod val="50000"/>
                            </a:schemeClr>
                          </a:solidFill>
                          <a:effectLst/>
                          <a:latin typeface="+mn-lt"/>
                          <a:ea typeface="+mn-ea"/>
                          <a:cs typeface="+mn-cs"/>
                          <a:sym typeface="Arial"/>
                        </a:rPr>
                        <a:t>2 714 738 648 Kč</a:t>
                      </a:r>
                    </a:p>
                  </a:txBody>
                  <a:tcPr marL="7620" marR="7620" marT="7620" marB="0" anchor="ctr"/>
                </a:tc>
                <a:tc>
                  <a:txBody>
                    <a:bodyPr/>
                    <a:lstStyle/>
                    <a:p>
                      <a:pPr algn="r" fontAlgn="b"/>
                      <a:r>
                        <a:rPr lang="cs-CZ" sz="1000" u="none" strike="noStrike" dirty="0">
                          <a:solidFill>
                            <a:schemeClr val="tx2">
                              <a:lumMod val="50000"/>
                            </a:schemeClr>
                          </a:solidFill>
                          <a:effectLst/>
                        </a:rPr>
                        <a:t>359 213 515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702481907"/>
                  </a:ext>
                </a:extLst>
              </a:tr>
              <a:tr h="320004">
                <a:tc>
                  <a:txBody>
                    <a:bodyPr/>
                    <a:lstStyle/>
                    <a:p>
                      <a:pPr algn="ctr" fontAlgn="ctr"/>
                      <a:r>
                        <a:rPr lang="cs-CZ" sz="1000" u="none" strike="noStrike">
                          <a:solidFill>
                            <a:schemeClr val="tx2">
                              <a:lumMod val="50000"/>
                            </a:schemeClr>
                          </a:solidFill>
                          <a:effectLst/>
                        </a:rPr>
                        <a:t>SC 4.2</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sociální služby</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70,0 %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1000" b="0" i="0" u="none" strike="noStrike" cap="none" dirty="0">
                          <a:solidFill>
                            <a:schemeClr val="tx2">
                              <a:lumMod val="50000"/>
                            </a:schemeClr>
                          </a:solidFill>
                          <a:effectLst/>
                          <a:latin typeface="+mn-lt"/>
                          <a:ea typeface="+mn-ea"/>
                          <a:cs typeface="+mn-cs"/>
                          <a:sym typeface="Arial"/>
                        </a:rPr>
                        <a:t>6 334 390 179 Kč</a:t>
                      </a:r>
                    </a:p>
                  </a:txBody>
                  <a:tcPr marL="7620" marR="7620" marT="7620" marB="0" anchor="ctr"/>
                </a:tc>
                <a:tc>
                  <a:txBody>
                    <a:bodyPr/>
                    <a:lstStyle/>
                    <a:p>
                      <a:pPr algn="r" fontAlgn="b"/>
                      <a:r>
                        <a:rPr lang="cs-CZ" sz="1000" u="none" strike="noStrike" dirty="0">
                          <a:solidFill>
                            <a:schemeClr val="tx2">
                              <a:lumMod val="50000"/>
                            </a:schemeClr>
                          </a:solidFill>
                          <a:effectLst/>
                        </a:rPr>
                        <a:t>1 565 570 267 Kč </a:t>
                      </a:r>
                      <a:endParaRPr lang="cs-CZ" sz="10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375093682"/>
                  </a:ext>
                </a:extLst>
              </a:tr>
            </a:tbl>
          </a:graphicData>
        </a:graphic>
      </p:graphicFrame>
      <p:sp>
        <p:nvSpPr>
          <p:cNvPr id="2" name="Zástupný symbol pro číslo snímku 1">
            <a:extLst>
              <a:ext uri="{FF2B5EF4-FFF2-40B4-BE49-F238E27FC236}">
                <a16:creationId xmlns:a16="http://schemas.microsoft.com/office/drawing/2014/main" id="{CFE7D0D1-6B7B-469F-AC17-01287C29529A}"/>
              </a:ext>
            </a:extLst>
          </p:cNvPr>
          <p:cNvSpPr>
            <a:spLocks noGrp="1"/>
          </p:cNvSpPr>
          <p:nvPr>
            <p:ph type="sldNum" sz="quarter" idx="12"/>
          </p:nvPr>
        </p:nvSpPr>
        <p:spPr/>
        <p:txBody>
          <a:bodyPr/>
          <a:lstStyle/>
          <a:p>
            <a:fld id="{4000C4B2-41BC-D741-8B94-B76DB6967C01}" type="slidenum">
              <a:rPr lang="en-US" smtClean="0"/>
              <a:pPr/>
              <a:t>113</a:t>
            </a:fld>
            <a:endParaRPr lang="en-US" dirty="0"/>
          </a:p>
        </p:txBody>
      </p:sp>
    </p:spTree>
    <p:extLst>
      <p:ext uri="{BB962C8B-B14F-4D97-AF65-F5344CB8AC3E}">
        <p14:creationId xmlns:p14="http://schemas.microsoft.com/office/powerpoint/2010/main" val="5638538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rgbClr val="0C56A4"/>
                </a:solidFill>
                <a:effectLst/>
                <a:uLnTx/>
                <a:uFillTx/>
                <a:latin typeface="Arial"/>
                <a:cs typeface="Arial"/>
                <a:sym typeface="Arial"/>
              </a:rPr>
              <a:t>Přehled alokací do úrovně aktivit</a:t>
            </a:r>
            <a:endParaRPr lang="cs-CZ" dirty="0">
              <a:solidFill>
                <a:srgbClr val="0C56A4"/>
              </a:solidFill>
            </a:endParaRPr>
          </a:p>
        </p:txBody>
      </p:sp>
      <p:graphicFrame>
        <p:nvGraphicFramePr>
          <p:cNvPr id="4" name="Tabulka 4">
            <a:extLst>
              <a:ext uri="{FF2B5EF4-FFF2-40B4-BE49-F238E27FC236}">
                <a16:creationId xmlns:a16="http://schemas.microsoft.com/office/drawing/2014/main" id="{0A2A84D3-C71C-4C40-AB6F-ABF15F88BA38}"/>
              </a:ext>
            </a:extLst>
          </p:cNvPr>
          <p:cNvGraphicFramePr>
            <a:graphicFrameLocks noGrp="1"/>
          </p:cNvGraphicFramePr>
          <p:nvPr>
            <p:extLst>
              <p:ext uri="{D42A27DB-BD31-4B8C-83A1-F6EECF244321}">
                <p14:modId xmlns:p14="http://schemas.microsoft.com/office/powerpoint/2010/main" val="3851924412"/>
              </p:ext>
            </p:extLst>
          </p:nvPr>
        </p:nvGraphicFramePr>
        <p:xfrm>
          <a:off x="870155" y="1187913"/>
          <a:ext cx="7521677" cy="4681943"/>
        </p:xfrm>
        <a:graphic>
          <a:graphicData uri="http://schemas.openxmlformats.org/drawingml/2006/table">
            <a:tbl>
              <a:tblPr firstRow="1" bandRow="1">
                <a:tableStyleId>{7DF18680-E054-41AD-8BC1-D1AEF772440D}</a:tableStyleId>
              </a:tblPr>
              <a:tblGrid>
                <a:gridCol w="1065947">
                  <a:extLst>
                    <a:ext uri="{9D8B030D-6E8A-4147-A177-3AD203B41FA5}">
                      <a16:colId xmlns:a16="http://schemas.microsoft.com/office/drawing/2014/main" val="2626478507"/>
                    </a:ext>
                  </a:extLst>
                </a:gridCol>
                <a:gridCol w="2417146">
                  <a:extLst>
                    <a:ext uri="{9D8B030D-6E8A-4147-A177-3AD203B41FA5}">
                      <a16:colId xmlns:a16="http://schemas.microsoft.com/office/drawing/2014/main" val="1208643266"/>
                    </a:ext>
                  </a:extLst>
                </a:gridCol>
                <a:gridCol w="750665">
                  <a:extLst>
                    <a:ext uri="{9D8B030D-6E8A-4147-A177-3AD203B41FA5}">
                      <a16:colId xmlns:a16="http://schemas.microsoft.com/office/drawing/2014/main" val="2387706049"/>
                    </a:ext>
                  </a:extLst>
                </a:gridCol>
                <a:gridCol w="1783583">
                  <a:extLst>
                    <a:ext uri="{9D8B030D-6E8A-4147-A177-3AD203B41FA5}">
                      <a16:colId xmlns:a16="http://schemas.microsoft.com/office/drawing/2014/main" val="3795607057"/>
                    </a:ext>
                  </a:extLst>
                </a:gridCol>
                <a:gridCol w="1504336">
                  <a:extLst>
                    <a:ext uri="{9D8B030D-6E8A-4147-A177-3AD203B41FA5}">
                      <a16:colId xmlns:a16="http://schemas.microsoft.com/office/drawing/2014/main" val="1333006616"/>
                    </a:ext>
                  </a:extLst>
                </a:gridCol>
              </a:tblGrid>
              <a:tr h="504376">
                <a:tc>
                  <a:txBody>
                    <a:bodyPr/>
                    <a:lstStyle/>
                    <a:p>
                      <a:pPr algn="ctr" fontAlgn="t"/>
                      <a:r>
                        <a:rPr lang="cs-CZ" sz="1400" u="none" strike="noStrike">
                          <a:effectLst/>
                        </a:rPr>
                        <a:t>Specifický</a:t>
                      </a:r>
                    </a:p>
                    <a:p>
                      <a:pPr algn="ctr" fontAlgn="t"/>
                      <a:r>
                        <a:rPr lang="cs-CZ" sz="1400" u="none" strike="noStrike" baseline="0">
                          <a:effectLst/>
                        </a:rPr>
                        <a:t> cíl</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Aktivita</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 ze SC</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a:effectLst/>
                        </a:rPr>
                        <a:t>Celkem alokace EFRR</a:t>
                      </a:r>
                      <a:endParaRPr lang="cs-CZ" sz="1400" b="1" i="0" u="none" strike="noStrike">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a:effectLst/>
                        </a:rPr>
                        <a:t>Z toho ITI </a:t>
                      </a:r>
                      <a:endParaRPr lang="cs-CZ"/>
                    </a:p>
                    <a:p>
                      <a:pPr algn="ctr" fontAlgn="ctr"/>
                      <a:r>
                        <a:rPr lang="cs-CZ" sz="1400" u="none" strike="noStrike">
                          <a:effectLst/>
                        </a:rPr>
                        <a:t>(cca) EFRR </a:t>
                      </a:r>
                      <a:endParaRPr lang="cs-CZ" sz="1400" b="0" i="0" u="none" strike="noStrike">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87841">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urgentní příjmy</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39,1 %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3 739 462 090 Kč</a:t>
                      </a:r>
                    </a:p>
                  </a:txBody>
                  <a:tcPr marL="7620" marR="7620" marT="7620" marB="0" anchor="ctr"/>
                </a:tc>
                <a:tc>
                  <a:txBody>
                    <a:bodyPr/>
                    <a:lstStyle/>
                    <a:p>
                      <a:pPr algn="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19822">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psychiatrie</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8,8 %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841 378 970 Kč</a:t>
                      </a:r>
                    </a:p>
                  </a:txBody>
                  <a:tcPr marL="7620" marR="7620" marT="7620" marB="0" anchor="ctr"/>
                </a:tc>
                <a:tc>
                  <a:txBody>
                    <a:bodyPr/>
                    <a:lstStyle/>
                    <a:p>
                      <a:pPr algn="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35524">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paliativa</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2,9 %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280 459 657 Kč</a:t>
                      </a:r>
                    </a:p>
                  </a:txBody>
                  <a:tcPr marL="7620" marR="7620" marT="7620" marB="0" anchor="ctr"/>
                </a:tc>
                <a:tc>
                  <a:txBody>
                    <a:bodyPr/>
                    <a:lstStyle/>
                    <a:p>
                      <a:pPr algn="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204120">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onkologie</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4,9 %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467 432 761 Kč</a:t>
                      </a:r>
                    </a:p>
                  </a:txBody>
                  <a:tcPr marL="7620" marR="7620" marT="7620" marB="0" anchor="ctr"/>
                </a:tc>
                <a:tc>
                  <a:txBody>
                    <a:bodyPr/>
                    <a:lstStyle/>
                    <a:p>
                      <a:pPr algn="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35524">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následná péče</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19,9 %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1 899 744 781 Kč</a:t>
                      </a:r>
                    </a:p>
                  </a:txBody>
                  <a:tcPr marL="7620" marR="7620" marT="7620" marB="0" anchor="ctr"/>
                </a:tc>
                <a:tc>
                  <a:txBody>
                    <a:bodyPr/>
                    <a:lstStyle/>
                    <a:p>
                      <a:pPr algn="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251225">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ochrana veřejného zdraví - hygiena</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24,4 %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2 337 163 806 Kč</a:t>
                      </a:r>
                    </a:p>
                  </a:txBody>
                  <a:tcPr marL="7620" marR="7620" marT="7620" marB="0" anchor="ctr"/>
                </a:tc>
                <a:tc>
                  <a:txBody>
                    <a:bodyPr/>
                    <a:lstStyle/>
                    <a:p>
                      <a:pPr algn="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32507">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památky</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40,0 %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3 533 785 126 Kč</a:t>
                      </a:r>
                    </a:p>
                  </a:txBody>
                  <a:tcPr marL="7620" marR="7620" marT="7620" marB="0" anchor="ctr"/>
                </a:tc>
                <a:tc>
                  <a:txBody>
                    <a:bodyPr/>
                    <a:lstStyle/>
                    <a:p>
                      <a:pPr algn="r" fontAlgn="b"/>
                      <a:r>
                        <a:rPr lang="cs-CZ" sz="900" u="none" strike="noStrike" dirty="0">
                          <a:solidFill>
                            <a:schemeClr val="tx2">
                              <a:lumMod val="50000"/>
                            </a:schemeClr>
                          </a:solidFill>
                          <a:effectLst/>
                        </a:rPr>
                        <a:t>1 961 331 725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32507">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knihovny</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20,0 %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1 766 892 563 Kč</a:t>
                      </a:r>
                    </a:p>
                  </a:txBody>
                  <a:tcPr marL="7620" marR="7620" marT="7620" marB="0" anchor="ctr"/>
                </a:tc>
                <a:tc>
                  <a:txBody>
                    <a:bodyPr/>
                    <a:lstStyle/>
                    <a:p>
                      <a:pPr algn="r" fontAlgn="b"/>
                      <a:r>
                        <a:rPr lang="cs-CZ" sz="900" u="none" strike="noStrike" dirty="0">
                          <a:solidFill>
                            <a:schemeClr val="tx2">
                              <a:lumMod val="50000"/>
                            </a:schemeClr>
                          </a:solidFill>
                          <a:effectLst/>
                        </a:rPr>
                        <a:t>827 490 121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32507">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muzea</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25,0 %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2 208 615 704 Kč</a:t>
                      </a:r>
                    </a:p>
                  </a:txBody>
                  <a:tcPr marL="7620" marR="7620" marT="7620" marB="0" anchor="ctr"/>
                </a:tc>
                <a:tc>
                  <a:txBody>
                    <a:bodyPr/>
                    <a:lstStyle/>
                    <a:p>
                      <a:pPr algn="r" fontAlgn="b"/>
                      <a:r>
                        <a:rPr lang="cs-CZ" sz="900" u="none" strike="noStrike" dirty="0">
                          <a:solidFill>
                            <a:schemeClr val="tx2">
                              <a:lumMod val="50000"/>
                            </a:schemeClr>
                          </a:solidFill>
                          <a:effectLst/>
                        </a:rPr>
                        <a:t>1 065 600 874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32507">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cestovní ruch</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15,0 %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1 325 169 422 Kč</a:t>
                      </a:r>
                    </a:p>
                  </a:txBody>
                  <a:tcPr marL="7620" marR="7620" marT="7620" marB="0" anchor="ctr"/>
                </a:tc>
                <a:tc>
                  <a:txBody>
                    <a:bodyPr/>
                    <a:lstStyle/>
                    <a:p>
                      <a:pPr algn="r" fontAlgn="b"/>
                      <a:r>
                        <a:rPr lang="cs-CZ" sz="900" u="none" strike="noStrike" dirty="0">
                          <a:solidFill>
                            <a:schemeClr val="tx2">
                              <a:lumMod val="50000"/>
                            </a:schemeClr>
                          </a:solidFill>
                          <a:effectLst/>
                        </a:rPr>
                        <a:t>469 230 315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32507">
                <a:tc>
                  <a:txBody>
                    <a:bodyPr/>
                    <a:lstStyle/>
                    <a:p>
                      <a:pPr algn="ctr" fontAlgn="ctr"/>
                      <a:r>
                        <a:rPr lang="cs-CZ" sz="1000" u="none" strike="noStrike">
                          <a:solidFill>
                            <a:schemeClr val="tx2">
                              <a:lumMod val="50000"/>
                            </a:schemeClr>
                          </a:solidFill>
                          <a:effectLst/>
                        </a:rPr>
                        <a:t>SC 5.1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komunitně vedený místní rozvoj </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100,0 %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7 968 639 382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32507">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kolejová vozidla</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6,1 %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1 243 510 812 Kč</a:t>
                      </a:r>
                    </a:p>
                  </a:txBody>
                  <a:tcPr marL="7620" marR="7620" marT="7620" marB="0" anchor="ctr"/>
                </a:tc>
                <a:tc>
                  <a:txBody>
                    <a:bodyPr/>
                    <a:lstStyle/>
                    <a:p>
                      <a:pPr algn="r" fontAlgn="b"/>
                      <a:r>
                        <a:rPr lang="cs-CZ" sz="900" u="none" strike="noStrike" dirty="0">
                          <a:solidFill>
                            <a:schemeClr val="tx2">
                              <a:lumMod val="50000"/>
                            </a:schemeClr>
                          </a:solidFill>
                          <a:effectLst/>
                        </a:rPr>
                        <a:t>501 960 573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232507">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ostatní vozidla</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28,5 %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5 807 710 038 Kč</a:t>
                      </a:r>
                    </a:p>
                  </a:txBody>
                  <a:tcPr marL="7620" marR="7620" marT="7620" marB="0" anchor="ctr"/>
                </a:tc>
                <a:tc>
                  <a:txBody>
                    <a:bodyPr/>
                    <a:lstStyle/>
                    <a:p>
                      <a:pPr algn="r" fontAlgn="b"/>
                      <a:r>
                        <a:rPr lang="cs-CZ" sz="900" u="none" strike="noStrike" dirty="0">
                          <a:solidFill>
                            <a:schemeClr val="tx2">
                              <a:lumMod val="50000"/>
                            </a:schemeClr>
                          </a:solidFill>
                          <a:effectLst/>
                        </a:rPr>
                        <a:t>2 729 300 487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02872689"/>
                  </a:ext>
                </a:extLst>
              </a:tr>
              <a:tr h="232507">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cyklostezky</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23,2 %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4 726 838 952 Kč</a:t>
                      </a:r>
                    </a:p>
                  </a:txBody>
                  <a:tcPr marL="7620" marR="7620" marT="7620"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1 730 031 401 Kč</a:t>
                      </a:r>
                      <a:r>
                        <a:rPr lang="cs-CZ" sz="900" b="0" i="0" u="none" strike="noStrike" cap="none" dirty="0">
                          <a:solidFill>
                            <a:schemeClr val="tx2">
                              <a:lumMod val="50000"/>
                            </a:schemeClr>
                          </a:solidFill>
                          <a:effectLst/>
                          <a:latin typeface="+mn-lt"/>
                          <a:ea typeface="+mn-ea"/>
                          <a:cs typeface="+mn-cs"/>
                        </a:rPr>
                        <a:t> </a:t>
                      </a:r>
                      <a:endParaRPr lang="cs-CZ" sz="900" b="0" i="0" u="none" strike="noStrike" cap="none" dirty="0">
                        <a:solidFill>
                          <a:schemeClr val="tx2">
                            <a:lumMod val="50000"/>
                          </a:schemeClr>
                        </a:solidFill>
                        <a:effectLst/>
                        <a:latin typeface="+mn-lt"/>
                        <a:ea typeface="+mn-ea"/>
                        <a:cs typeface="+mn-cs"/>
                        <a:sym typeface="Arial"/>
                      </a:endParaRPr>
                    </a:p>
                  </a:txBody>
                  <a:tcPr marL="7620" marR="7620" marT="7620" marB="0" anchor="ctr"/>
                </a:tc>
                <a:extLst>
                  <a:ext uri="{0D108BD9-81ED-4DB2-BD59-A6C34878D82A}">
                    <a16:rowId xmlns:a16="http://schemas.microsoft.com/office/drawing/2014/main" val="2101027061"/>
                  </a:ext>
                </a:extLst>
              </a:tr>
              <a:tr h="232507">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plnící a dobíjecí stanice</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6,4 %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1 308 111 689 Kč</a:t>
                      </a:r>
                    </a:p>
                  </a:txBody>
                  <a:tcPr marL="7620" marR="7620" marT="7620"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421 246 302 Kč</a:t>
                      </a:r>
                    </a:p>
                  </a:txBody>
                  <a:tcPr marL="7620" marR="7620" marT="7620" marB="0" anchor="ctr"/>
                </a:tc>
                <a:extLst>
                  <a:ext uri="{0D108BD9-81ED-4DB2-BD59-A6C34878D82A}">
                    <a16:rowId xmlns:a16="http://schemas.microsoft.com/office/drawing/2014/main" val="1503655500"/>
                  </a:ext>
                </a:extLst>
              </a:tr>
              <a:tr h="232507">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telematika</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6,8 %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1 389 212 390 Kč</a:t>
                      </a:r>
                    </a:p>
                  </a:txBody>
                  <a:tcPr marL="7620" marR="7620" marT="7620"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755 230 229 Kč</a:t>
                      </a:r>
                    </a:p>
                  </a:txBody>
                  <a:tcPr marL="7620" marR="7620" marT="7620" marB="0" anchor="ctr"/>
                </a:tc>
                <a:extLst>
                  <a:ext uri="{0D108BD9-81ED-4DB2-BD59-A6C34878D82A}">
                    <a16:rowId xmlns:a16="http://schemas.microsoft.com/office/drawing/2014/main" val="3664479827"/>
                  </a:ext>
                </a:extLst>
              </a:tr>
              <a:tr h="232507">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přestupní uzly HD</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15,2 %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3 089 747 048 Kč</a:t>
                      </a:r>
                    </a:p>
                  </a:txBody>
                  <a:tcPr marL="7620" marR="7620" marT="7620"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1 684 078 078 Kč</a:t>
                      </a:r>
                    </a:p>
                  </a:txBody>
                  <a:tcPr marL="7620" marR="7620" marT="7620" marB="0" anchor="ctr"/>
                </a:tc>
                <a:extLst>
                  <a:ext uri="{0D108BD9-81ED-4DB2-BD59-A6C34878D82A}">
                    <a16:rowId xmlns:a16="http://schemas.microsoft.com/office/drawing/2014/main" val="3976502851"/>
                  </a:ext>
                </a:extLst>
              </a:tr>
              <a:tr h="185934">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bezpečnost</a:t>
                      </a:r>
                      <a:endParaRPr lang="cs-CZ" sz="1050" b="0" i="0" u="none" strike="noStrike" dirty="0">
                        <a:solidFill>
                          <a:schemeClr val="tx2">
                            <a:lumMod val="50000"/>
                          </a:schemeClr>
                        </a:solidFill>
                        <a:effectLst/>
                        <a:latin typeface="+mj-lt"/>
                      </a:endParaRPr>
                    </a:p>
                  </a:txBody>
                  <a:tcPr marL="9525" marR="9525" marT="9525" marB="0" anchor="ctr"/>
                </a:tc>
                <a:tc>
                  <a:txBody>
                    <a:bodyPr/>
                    <a:lstStyle/>
                    <a:p>
                      <a:pPr algn="r" fontAlgn="b"/>
                      <a:r>
                        <a:rPr lang="cs-CZ" sz="900" u="none" strike="noStrike" dirty="0">
                          <a:solidFill>
                            <a:schemeClr val="tx2">
                              <a:lumMod val="50000"/>
                            </a:schemeClr>
                          </a:solidFill>
                          <a:effectLst/>
                        </a:rPr>
                        <a:t>13,8 %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2 806 297 777 Kč</a:t>
                      </a:r>
                    </a:p>
                  </a:txBody>
                  <a:tcPr marL="7620" marR="7620" marT="7620" marB="0" anchor="ctr"/>
                </a:tc>
                <a:tc>
                  <a:txBody>
                    <a:bodyPr/>
                    <a:lstStyle/>
                    <a:p>
                      <a:pPr marR="0" algn="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966 448 184 Kč</a:t>
                      </a:r>
                    </a:p>
                  </a:txBody>
                  <a:tcPr marL="7620" marR="7620" marT="7620" marB="0" anchor="ctr"/>
                </a:tc>
                <a:extLst>
                  <a:ext uri="{0D108BD9-81ED-4DB2-BD59-A6C34878D82A}">
                    <a16:rowId xmlns:a16="http://schemas.microsoft.com/office/drawing/2014/main" val="3702481907"/>
                  </a:ext>
                </a:extLst>
              </a:tr>
            </a:tbl>
          </a:graphicData>
        </a:graphic>
      </p:graphicFrame>
      <p:sp>
        <p:nvSpPr>
          <p:cNvPr id="2" name="Zástupný symbol pro číslo snímku 1">
            <a:extLst>
              <a:ext uri="{FF2B5EF4-FFF2-40B4-BE49-F238E27FC236}">
                <a16:creationId xmlns:a16="http://schemas.microsoft.com/office/drawing/2014/main" id="{5D588B81-0EA8-41EE-AE13-8CF9E90BEFE5}"/>
              </a:ext>
            </a:extLst>
          </p:cNvPr>
          <p:cNvSpPr>
            <a:spLocks noGrp="1"/>
          </p:cNvSpPr>
          <p:nvPr>
            <p:ph type="sldNum" sz="quarter" idx="12"/>
          </p:nvPr>
        </p:nvSpPr>
        <p:spPr/>
        <p:txBody>
          <a:bodyPr/>
          <a:lstStyle/>
          <a:p>
            <a:fld id="{4000C4B2-41BC-D741-8B94-B76DB6967C01}" type="slidenum">
              <a:rPr lang="en-US" smtClean="0"/>
              <a:pPr/>
              <a:t>114</a:t>
            </a:fld>
            <a:endParaRPr lang="en-US" dirty="0"/>
          </a:p>
        </p:txBody>
      </p:sp>
    </p:spTree>
    <p:extLst>
      <p:ext uri="{BB962C8B-B14F-4D97-AF65-F5344CB8AC3E}">
        <p14:creationId xmlns:p14="http://schemas.microsoft.com/office/powerpoint/2010/main" val="11115896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pPr algn="ctr"/>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Doporučení</a:t>
            </a:r>
            <a:endParaRPr lang="cs-CZ" dirty="0">
              <a:solidFill>
                <a:schemeClr val="bg1"/>
              </a:solidFill>
            </a:endParaRPr>
          </a:p>
        </p:txBody>
      </p:sp>
      <p:sp>
        <p:nvSpPr>
          <p:cNvPr id="8" name="TextovéPole 7">
            <a:extLst>
              <a:ext uri="{FF2B5EF4-FFF2-40B4-BE49-F238E27FC236}">
                <a16:creationId xmlns:a16="http://schemas.microsoft.com/office/drawing/2014/main" id="{6A9421F5-A286-49C4-A1BB-7BEC5479D49C}"/>
              </a:ext>
            </a:extLst>
          </p:cNvPr>
          <p:cNvSpPr txBox="1"/>
          <p:nvPr/>
        </p:nvSpPr>
        <p:spPr>
          <a:xfrm>
            <a:off x="3464653" y="2147455"/>
            <a:ext cx="4572000" cy="2701509"/>
          </a:xfrm>
          <a:prstGeom prst="rect">
            <a:avLst/>
          </a:prstGeom>
          <a:noFill/>
        </p:spPr>
        <p:txBody>
          <a:bodyPr wrap="square">
            <a:spAutoFit/>
          </a:bodyPr>
          <a:lstStyle/>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INSPIROVAT SE</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KONZULTOVAT</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rPr>
              <a:t>NEČEKAT</a:t>
            </a:r>
          </a:p>
        </p:txBody>
      </p:sp>
      <p:pic>
        <p:nvPicPr>
          <p:cNvPr id="9" name="Grafický objekt 8" descr="Skupinová pracovní debata">
            <a:extLst>
              <a:ext uri="{FF2B5EF4-FFF2-40B4-BE49-F238E27FC236}">
                <a16:creationId xmlns:a16="http://schemas.microsoft.com/office/drawing/2014/main" id="{1A3FED60-1043-4141-A4DF-C48ABCEFC1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47439" y="2363703"/>
            <a:ext cx="817213" cy="817213"/>
          </a:xfrm>
          <a:prstGeom prst="rect">
            <a:avLst/>
          </a:prstGeom>
        </p:spPr>
      </p:pic>
      <p:pic>
        <p:nvPicPr>
          <p:cNvPr id="10" name="Grafický objekt 9" descr="Chat">
            <a:extLst>
              <a:ext uri="{FF2B5EF4-FFF2-40B4-BE49-F238E27FC236}">
                <a16:creationId xmlns:a16="http://schemas.microsoft.com/office/drawing/2014/main" id="{963DF2E5-6076-4080-851D-BBBC57AA9C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3474" y="3413464"/>
            <a:ext cx="647615" cy="647615"/>
          </a:xfrm>
          <a:prstGeom prst="rect">
            <a:avLst/>
          </a:prstGeom>
        </p:spPr>
      </p:pic>
      <p:pic>
        <p:nvPicPr>
          <p:cNvPr id="11" name="Grafický objekt 10" descr="Běh">
            <a:extLst>
              <a:ext uri="{FF2B5EF4-FFF2-40B4-BE49-F238E27FC236}">
                <a16:creationId xmlns:a16="http://schemas.microsoft.com/office/drawing/2014/main" id="{39A96B5D-4CB4-4EB9-A83F-9534C64F89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2239" y="4293627"/>
            <a:ext cx="647615" cy="647615"/>
          </a:xfrm>
          <a:prstGeom prst="rect">
            <a:avLst/>
          </a:prstGeom>
        </p:spPr>
      </p:pic>
    </p:spTree>
    <p:extLst>
      <p:ext uri="{BB962C8B-B14F-4D97-AF65-F5344CB8AC3E}">
        <p14:creationId xmlns:p14="http://schemas.microsoft.com/office/powerpoint/2010/main" val="22778249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a:t>
            </a:r>
            <a:r>
              <a:rPr lang="cs-CZ" sz="2400" kern="0" err="1">
                <a:solidFill>
                  <a:schemeClr val="bg1"/>
                </a:solidFill>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crr</a:t>
            </a: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5900" y="1052110"/>
            <a:ext cx="723961" cy="723961"/>
          </a:xfrm>
          <a:prstGeom prst="rect">
            <a:avLst/>
          </a:prstGeom>
        </p:spPr>
      </p:pic>
      <p:pic>
        <p:nvPicPr>
          <p:cNvPr id="9" name="Obrázek 8">
            <a:extLst>
              <a:ext uri="{FF2B5EF4-FFF2-40B4-BE49-F238E27FC236}">
                <a16:creationId xmlns:a16="http://schemas.microsoft.com/office/drawing/2014/main" id="{6FA0D6C1-82D6-4910-9AB9-11AFD4AC2B63}"/>
              </a:ext>
            </a:extLst>
          </p:cNvPr>
          <p:cNvPicPr/>
          <p:nvPr/>
        </p:nvPicPr>
        <p:blipFill rotWithShape="1">
          <a:blip r:embed="rId5"/>
          <a:srcRect l="17692" t="11600" r="18486"/>
          <a:stretch/>
        </p:blipFill>
        <p:spPr bwMode="auto">
          <a:xfrm>
            <a:off x="1248489" y="1711570"/>
            <a:ext cx="6348091" cy="43956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50899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64594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www.irop.mmr.cz</a:t>
            </a:r>
            <a:endParaRPr kumimoji="0" lang="cs-CZ" sz="24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65900" y="1052110"/>
            <a:ext cx="723961" cy="723961"/>
          </a:xfrm>
          <a:prstGeom prst="rect">
            <a:avLst/>
          </a:prstGeom>
        </p:spPr>
      </p:pic>
      <p:pic>
        <p:nvPicPr>
          <p:cNvPr id="7" name="Obrázek 6">
            <a:extLst>
              <a:ext uri="{FF2B5EF4-FFF2-40B4-BE49-F238E27FC236}">
                <a16:creationId xmlns:a16="http://schemas.microsoft.com/office/drawing/2014/main" id="{2D55753A-FF3E-423F-AF86-6B736F92D9AA}"/>
              </a:ext>
            </a:extLst>
          </p:cNvPr>
          <p:cNvPicPr>
            <a:picLocks noChangeAspect="1"/>
          </p:cNvPicPr>
          <p:nvPr/>
        </p:nvPicPr>
        <p:blipFill>
          <a:blip r:embed="rId5"/>
          <a:stretch>
            <a:fillRect/>
          </a:stretch>
        </p:blipFill>
        <p:spPr>
          <a:xfrm>
            <a:off x="1248489" y="1727390"/>
            <a:ext cx="6702950" cy="4383544"/>
          </a:xfrm>
          <a:prstGeom prst="rect">
            <a:avLst/>
          </a:prstGeom>
        </p:spPr>
      </p:pic>
    </p:spTree>
    <p:extLst>
      <p:ext uri="{BB962C8B-B14F-4D97-AF65-F5344CB8AC3E}">
        <p14:creationId xmlns:p14="http://schemas.microsoft.com/office/powerpoint/2010/main" val="18521214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322729" y="1281624"/>
            <a:ext cx="8318625" cy="5093702"/>
          </a:xfrm>
          <a:prstGeom prst="rect">
            <a:avLst/>
          </a:prstGeom>
          <a:noFill/>
        </p:spPr>
        <p:txBody>
          <a:bodyPr wrap="square" lIns="91440" tIns="45720" rIns="91440" bIns="45720" anchor="t">
            <a:spAutoFit/>
          </a:bodyPr>
          <a:lstStyle/>
          <a:p>
            <a:pPr marL="285750" indent="-285750">
              <a:buClr>
                <a:srgbClr val="0B55A2"/>
              </a:buClr>
              <a:buFont typeface="Arial" panose="020B0604020202020204" pitchFamily="34" charset="0"/>
              <a:buChar char="•"/>
            </a:pPr>
            <a:r>
              <a:rPr lang="cs-CZ" sz="1600" dirty="0">
                <a:latin typeface="Arial"/>
                <a:cs typeface="Arial"/>
              </a:rPr>
              <a:t>Téměř polovina alokace IROP je rezervovaná a jistá pro vybraná území/nástroje </a:t>
            </a:r>
            <a:br>
              <a:rPr lang="cs-CZ" sz="1600" dirty="0">
                <a:latin typeface="Arial" panose="020B0604020202020204" pitchFamily="34" charset="0"/>
                <a:cs typeface="Arial" panose="020B0604020202020204" pitchFamily="34" charset="0"/>
              </a:rPr>
            </a:br>
            <a:r>
              <a:rPr lang="cs-CZ" sz="1600" dirty="0">
                <a:latin typeface="Arial"/>
                <a:cs typeface="Arial"/>
              </a:rPr>
              <a:t>(z celkové alokace IROP pro všechny KR, včetně TP)</a:t>
            </a:r>
          </a:p>
          <a:p>
            <a:pPr>
              <a:buClr>
                <a:schemeClr val="bg1"/>
              </a:buClr>
            </a:pPr>
            <a:endParaRPr lang="cs-CZ" sz="1600" dirty="0">
              <a:latin typeface="Arial" panose="020B0604020202020204" pitchFamily="34" charset="0"/>
              <a:cs typeface="Arial" panose="020B0604020202020204" pitchFamily="34" charset="0"/>
            </a:endParaRPr>
          </a:p>
          <a:p>
            <a:pPr lvl="1">
              <a:buClr>
                <a:srgbClr val="1D70B8"/>
              </a:buClr>
            </a:pPr>
            <a:r>
              <a:rPr lang="cs-CZ" sz="1600" dirty="0">
                <a:latin typeface="Arial"/>
                <a:cs typeface="Arial"/>
              </a:rPr>
              <a:t>ITI = 20,74 %</a:t>
            </a:r>
          </a:p>
          <a:p>
            <a:pPr lvl="1">
              <a:buClr>
                <a:srgbClr val="1D70B8"/>
              </a:buClr>
            </a:pPr>
            <a:r>
              <a:rPr lang="cs-CZ" sz="1600" dirty="0">
                <a:latin typeface="Arial"/>
                <a:cs typeface="Arial"/>
              </a:rPr>
              <a:t>CLLD = 6,77 %</a:t>
            </a:r>
          </a:p>
          <a:p>
            <a:pPr lvl="1">
              <a:buClr>
                <a:srgbClr val="1D70B8"/>
              </a:buClr>
            </a:pPr>
            <a:r>
              <a:rPr lang="cs-CZ" sz="1600" dirty="0">
                <a:latin typeface="Arial"/>
                <a:cs typeface="Arial"/>
              </a:rPr>
              <a:t>RAP = 15,97 %</a:t>
            </a:r>
          </a:p>
          <a:p>
            <a:pPr lvl="1">
              <a:buClr>
                <a:srgbClr val="1D70B8"/>
              </a:buClr>
            </a:pPr>
            <a:r>
              <a:rPr lang="cs-CZ" sz="1600" b="1" dirty="0">
                <a:latin typeface="Arial"/>
                <a:cs typeface="Arial"/>
              </a:rPr>
              <a:t>					Celkově tedy 43,48 %</a:t>
            </a:r>
          </a:p>
          <a:p>
            <a:pPr lvl="1">
              <a:buClr>
                <a:srgbClr val="1D70B8"/>
              </a:buClr>
            </a:pPr>
            <a:endParaRPr lang="cs-CZ" sz="1600" b="1" dirty="0">
              <a:latin typeface="Arial" panose="020B0604020202020204" pitchFamily="34" charset="0"/>
              <a:cs typeface="Arial" panose="020B0604020202020204" pitchFamily="34" charset="0"/>
            </a:endParaRPr>
          </a:p>
          <a:p>
            <a:pPr lvl="1">
              <a:buClr>
                <a:srgbClr val="1D70B8"/>
              </a:buClr>
            </a:pPr>
            <a:r>
              <a:rPr lang="cs-CZ" sz="1600" b="1" dirty="0">
                <a:latin typeface="Arial"/>
                <a:cs typeface="Arial"/>
              </a:rPr>
              <a:t>ITI – integrované teritoriální investice</a:t>
            </a:r>
          </a:p>
          <a:p>
            <a:pPr marL="1257300" lvl="2" indent="-342900">
              <a:lnSpc>
                <a:spcPts val="2200"/>
              </a:lnSpc>
              <a:buClr>
                <a:srgbClr val="0B55A2"/>
              </a:buClr>
              <a:buFont typeface="Arial" panose="020B0604020202020204" pitchFamily="34" charset="0"/>
              <a:buChar char="•"/>
            </a:pPr>
            <a:r>
              <a:rPr lang="cs-CZ" sz="1600" dirty="0">
                <a:latin typeface="Arial"/>
                <a:cs typeface="Arial"/>
              </a:rPr>
              <a:t>Pouze nástroj ITI (stávající IPRÚ v roli ITI)</a:t>
            </a:r>
          </a:p>
          <a:p>
            <a:pPr marL="1257300" lvl="2" indent="-342900">
              <a:lnSpc>
                <a:spcPts val="2200"/>
              </a:lnSpc>
              <a:buClr>
                <a:srgbClr val="0B55A2"/>
              </a:buClr>
              <a:buFont typeface="Arial" panose="020B0604020202020204" pitchFamily="34" charset="0"/>
              <a:buChar char="•"/>
            </a:pPr>
            <a:r>
              <a:rPr lang="cs-CZ" sz="1600" dirty="0">
                <a:latin typeface="Arial"/>
                <a:cs typeface="Arial"/>
              </a:rPr>
              <a:t>ITI bude vykonávat pouze roli nositele, bez zapojení ZS ITI</a:t>
            </a:r>
          </a:p>
          <a:p>
            <a:pPr marL="1257300" lvl="2" indent="-342900">
              <a:lnSpc>
                <a:spcPts val="2200"/>
              </a:lnSpc>
              <a:buClr>
                <a:srgbClr val="0B55A2"/>
              </a:buClr>
              <a:buFont typeface="Arial" panose="020B0604020202020204" pitchFamily="34" charset="0"/>
              <a:buChar char="•"/>
            </a:pPr>
            <a:r>
              <a:rPr lang="cs-CZ" sz="1600" dirty="0">
                <a:latin typeface="Arial"/>
                <a:cs typeface="Arial"/>
              </a:rPr>
              <a:t>Ve 13 metropolitních oblastech/aglomeracích - Praha, Brno, Ostrava, Plzeň, Olomouc, Ústí na Labem-Chomutov, Hradec Králové-Pardubice, Mladá Boleslav, Jihlava, České Budějovice, Karlovy Vary, Zlín a Liberec-Jablonec nad Nisou</a:t>
            </a:r>
          </a:p>
          <a:p>
            <a:pPr marL="1257300" lvl="2" indent="-342900">
              <a:lnSpc>
                <a:spcPts val="2200"/>
              </a:lnSpc>
              <a:buClr>
                <a:srgbClr val="0B55A2"/>
              </a:buClr>
              <a:buFont typeface="Arial" panose="020B0604020202020204" pitchFamily="34" charset="0"/>
              <a:buChar char="•"/>
            </a:pPr>
            <a:r>
              <a:rPr lang="cs-CZ" sz="1600" dirty="0">
                <a:latin typeface="Arial"/>
                <a:cs typeface="Arial"/>
              </a:rPr>
              <a:t>Součástí strategie již stěžejní strategické projekty</a:t>
            </a:r>
          </a:p>
          <a:p>
            <a:pPr marL="1257300" lvl="2" indent="-342900">
              <a:lnSpc>
                <a:spcPts val="2200"/>
              </a:lnSpc>
              <a:buClr>
                <a:srgbClr val="0B55A2"/>
              </a:buClr>
              <a:buFont typeface="Arial" panose="020B0604020202020204" pitchFamily="34" charset="0"/>
              <a:buChar char="•"/>
            </a:pPr>
            <a:r>
              <a:rPr lang="cs-CZ" sz="1600" dirty="0">
                <a:latin typeface="Arial"/>
                <a:cs typeface="Arial"/>
              </a:rPr>
              <a:t>Vyčleněná alokace ve specifických cílech IROP</a:t>
            </a:r>
          </a:p>
          <a:p>
            <a:pPr marL="1257300" lvl="2" indent="-342900">
              <a:lnSpc>
                <a:spcPts val="2200"/>
              </a:lnSpc>
              <a:buClr>
                <a:srgbClr val="0B55A2"/>
              </a:buClr>
              <a:buFont typeface="Arial" panose="020B0604020202020204" pitchFamily="34" charset="0"/>
              <a:buChar char="•"/>
            </a:pPr>
            <a:r>
              <a:rPr lang="cs-CZ" sz="1600" dirty="0">
                <a:latin typeface="Arial"/>
                <a:cs typeface="Arial"/>
              </a:rPr>
              <a:t>Výzvy ŘO IROP pro integrované projekty v 2. pol. 2022</a:t>
            </a:r>
          </a:p>
          <a:p>
            <a:pPr lvl="2">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D81B6742-461C-44CE-BE27-B94996B21843}"/>
              </a:ext>
            </a:extLst>
          </p:cNvPr>
          <p:cNvSpPr txBox="1"/>
          <p:nvPr/>
        </p:nvSpPr>
        <p:spPr>
          <a:xfrm>
            <a:off x="502647" y="456075"/>
            <a:ext cx="8138707" cy="584775"/>
          </a:xfrm>
          <a:prstGeom prst="rect">
            <a:avLst/>
          </a:prstGeom>
          <a:noFill/>
        </p:spPr>
        <p:txBody>
          <a:bodyPr wrap="square" rtlCol="0">
            <a:spAutoFit/>
          </a:bodyPr>
          <a:lstStyle/>
          <a:p>
            <a:pPr algn="ctr">
              <a:buClr>
                <a:srgbClr val="000000"/>
              </a:buClr>
            </a:pPr>
            <a:r>
              <a:rPr lang="cs-CZ" sz="3200" b="1" kern="0" dirty="0">
                <a:solidFill>
                  <a:srgbClr val="0C56A4"/>
                </a:solidFill>
                <a:cs typeface="Arial" panose="020B0604020202020204" pitchFamily="34" charset="0"/>
                <a:sym typeface="Arial"/>
              </a:rPr>
              <a:t>Integrované nástroje a RAP 2021-2027</a:t>
            </a:r>
          </a:p>
        </p:txBody>
      </p:sp>
      <p:sp>
        <p:nvSpPr>
          <p:cNvPr id="2" name="Zástupný symbol pro číslo snímku 1">
            <a:extLst>
              <a:ext uri="{FF2B5EF4-FFF2-40B4-BE49-F238E27FC236}">
                <a16:creationId xmlns:a16="http://schemas.microsoft.com/office/drawing/2014/main" id="{413CC677-9EAD-4CE6-BE5D-23C528780E2C}"/>
              </a:ext>
            </a:extLst>
          </p:cNvPr>
          <p:cNvSpPr>
            <a:spLocks noGrp="1"/>
          </p:cNvSpPr>
          <p:nvPr>
            <p:ph type="sldNum" sz="quarter" idx="12"/>
          </p:nvPr>
        </p:nvSpPr>
        <p:spPr/>
        <p:txBody>
          <a:bodyPr/>
          <a:lstStyle/>
          <a:p>
            <a:fld id="{4000C4B2-41BC-D741-8B94-B76DB6967C01}" type="slidenum">
              <a:rPr lang="en-US" smtClean="0"/>
              <a:pPr/>
              <a:t>118</a:t>
            </a:fld>
            <a:endParaRPr lang="en-US" dirty="0"/>
          </a:p>
        </p:txBody>
      </p:sp>
    </p:spTree>
    <p:extLst>
      <p:ext uri="{BB962C8B-B14F-4D97-AF65-F5344CB8AC3E}">
        <p14:creationId xmlns:p14="http://schemas.microsoft.com/office/powerpoint/2010/main" val="123633162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6" y="816325"/>
            <a:ext cx="8138707" cy="584775"/>
          </a:xfrm>
          <a:prstGeom prst="rect">
            <a:avLst/>
          </a:prstGeom>
          <a:noFill/>
        </p:spPr>
        <p:txBody>
          <a:bodyPr wrap="square" rtlCol="0">
            <a:spAutoFit/>
          </a:bodyPr>
          <a:lstStyle/>
          <a:p>
            <a:pPr algn="ctr" defTabSz="914400">
              <a:buClr>
                <a:srgbClr val="000000"/>
              </a:buClr>
            </a:pPr>
            <a:r>
              <a:rPr lang="cs-CZ" sz="3200" b="1" dirty="0">
                <a:solidFill>
                  <a:srgbClr val="0B55A2"/>
                </a:solidFill>
                <a:latin typeface="Arial" panose="020B0604020202020204" pitchFamily="34" charset="0"/>
                <a:cs typeface="Arial" panose="020B0604020202020204" pitchFamily="34" charset="0"/>
              </a:rPr>
              <a:t>Komunitně vedený místní rozvoj</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415600" y="1902080"/>
            <a:ext cx="8138707" cy="3847207"/>
          </a:xfrm>
          <a:prstGeom prst="rect">
            <a:avLst/>
          </a:prstGeom>
          <a:noFill/>
        </p:spPr>
        <p:txBody>
          <a:bodyPr wrap="square">
            <a:spAutoFit/>
          </a:bodyPr>
          <a:lstStyle/>
          <a:p>
            <a:pPr fontAlgn="base">
              <a:buFont typeface="Arial" panose="020B0604020202020204" pitchFamily="34" charset="0"/>
              <a:buChar char="•"/>
            </a:pPr>
            <a:endParaRPr lang="cs-CZ" sz="1600" dirty="0">
              <a:latin typeface="Arial" panose="020B0604020202020204" pitchFamily="34" charset="0"/>
            </a:endParaRPr>
          </a:p>
          <a:p>
            <a:pPr lvl="1">
              <a:buClr>
                <a:srgbClr val="1D70B8"/>
              </a:buClr>
            </a:pPr>
            <a:r>
              <a:rPr lang="cs-CZ" sz="1600" b="1" dirty="0">
                <a:latin typeface="Arial" panose="020B0604020202020204" pitchFamily="34" charset="0"/>
                <a:cs typeface="Arial" panose="020B0604020202020204" pitchFamily="34" charset="0"/>
              </a:rPr>
              <a:t>CLLD – Komunitně vedený místní rozvoj </a:t>
            </a:r>
          </a:p>
          <a:p>
            <a:pPr marL="1257300" lvl="2" indent="-342900">
              <a:lnSpc>
                <a:spcPts val="2700"/>
              </a:lnSpc>
              <a:buClr>
                <a:srgbClr val="00529C"/>
              </a:buClr>
              <a:buFont typeface="Arial" panose="020B0604020202020204" pitchFamily="34" charset="0"/>
              <a:buChar char="•"/>
            </a:pPr>
            <a:r>
              <a:rPr lang="cs-CZ" sz="1600" dirty="0">
                <a:latin typeface="Arial" panose="020B0604020202020204" pitchFamily="34" charset="0"/>
                <a:cs typeface="Arial" panose="020B0604020202020204" pitchFamily="34" charset="0"/>
              </a:rPr>
              <a:t>Samostatný SC 5.1 IROP</a:t>
            </a:r>
          </a:p>
          <a:p>
            <a:pPr marL="1257300" lvl="2" indent="-342900">
              <a:lnSpc>
                <a:spcPts val="2700"/>
              </a:lnSpc>
              <a:buClr>
                <a:srgbClr val="00529C"/>
              </a:buClr>
              <a:buFont typeface="Arial" panose="020B0604020202020204" pitchFamily="34" charset="0"/>
              <a:buChar char="•"/>
            </a:pPr>
            <a:r>
              <a:rPr lang="cs-CZ" sz="1600" dirty="0">
                <a:latin typeface="Arial" panose="020B0604020202020204" pitchFamily="34" charset="0"/>
                <a:cs typeface="Arial" panose="020B0604020202020204" pitchFamily="34" charset="0"/>
              </a:rPr>
              <a:t>Nástroj CLLD bude v ČR/IROP implementován ve 180 místních akčních skupinách</a:t>
            </a:r>
          </a:p>
          <a:p>
            <a:pPr marL="1257300" lvl="2" indent="-342900">
              <a:lnSpc>
                <a:spcPts val="2700"/>
              </a:lnSpc>
              <a:buClr>
                <a:srgbClr val="00529C"/>
              </a:buClr>
              <a:buFont typeface="Arial" panose="020B0604020202020204" pitchFamily="34" charset="0"/>
              <a:buChar char="•"/>
            </a:pPr>
            <a:r>
              <a:rPr lang="cs-CZ" sz="1600" dirty="0">
                <a:latin typeface="Arial" panose="020B0604020202020204" pitchFamily="34" charset="0"/>
                <a:cs typeface="Arial" panose="020B0604020202020204" pitchFamily="34" charset="0"/>
              </a:rPr>
              <a:t>Větší důraz na animační činnost, přípravu projektů v území, spolupráci     se žadateli</a:t>
            </a:r>
          </a:p>
          <a:p>
            <a:pPr marL="1257300" lvl="2" indent="-342900">
              <a:lnSpc>
                <a:spcPts val="2700"/>
              </a:lnSpc>
              <a:buClr>
                <a:srgbClr val="00529C"/>
              </a:buClr>
              <a:buFont typeface="Arial" panose="020B0604020202020204" pitchFamily="34" charset="0"/>
              <a:buChar char="•"/>
            </a:pPr>
            <a:r>
              <a:rPr lang="cs-CZ" sz="1600" dirty="0">
                <a:latin typeface="Arial" panose="020B0604020202020204" pitchFamily="34" charset="0"/>
                <a:cs typeface="Arial" panose="020B0604020202020204" pitchFamily="34" charset="0"/>
              </a:rPr>
              <a:t>Rozdělení alokace mezi jednotlivé MAS v gesci NS MAS</a:t>
            </a:r>
          </a:p>
          <a:p>
            <a:pPr marL="1257300" lvl="2" indent="-342900">
              <a:lnSpc>
                <a:spcPts val="2700"/>
              </a:lnSpc>
              <a:buClr>
                <a:srgbClr val="00529C"/>
              </a:buClr>
              <a:buFont typeface="Arial" panose="020B0604020202020204" pitchFamily="34" charset="0"/>
              <a:buChar char="•"/>
            </a:pPr>
            <a:r>
              <a:rPr lang="cs-CZ" sz="1600" dirty="0">
                <a:latin typeface="Arial" panose="020B0604020202020204" pitchFamily="34" charset="0"/>
                <a:cs typeface="Arial" panose="020B0604020202020204" pitchFamily="34" charset="0"/>
              </a:rPr>
              <a:t>Výzvy ŘO IROP pro integrované projekty v 2. pol. 2022</a:t>
            </a:r>
          </a:p>
          <a:p>
            <a:pPr marL="1257300" lvl="2" indent="-342900">
              <a:lnSpc>
                <a:spcPts val="2700"/>
              </a:lnSpc>
              <a:buClr>
                <a:srgbClr val="00529C"/>
              </a:buClr>
              <a:buFont typeface="Arial" panose="020B0604020202020204" pitchFamily="34" charset="0"/>
              <a:buChar char="•"/>
            </a:pPr>
            <a:r>
              <a:rPr lang="cs-CZ" sz="1600" dirty="0">
                <a:latin typeface="Arial" panose="020B0604020202020204" pitchFamily="34" charset="0"/>
                <a:cs typeface="Arial" panose="020B0604020202020204" pitchFamily="34" charset="0"/>
              </a:rPr>
              <a:t>Odlišné zaměření některých aktivit u CLLD (SC 5.1)</a:t>
            </a:r>
          </a:p>
          <a:p>
            <a:pPr marL="1257300" lvl="2" indent="-342900">
              <a:buClr>
                <a:srgbClr val="1D70B8"/>
              </a:buClr>
              <a:buFont typeface="Arial" panose="020B0604020202020204" pitchFamily="34" charset="0"/>
              <a:buChar char="•"/>
            </a:pPr>
            <a:endParaRPr lang="cs-CZ" sz="1600" dirty="0">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8530A95B-CCA0-45D8-A0C0-A7A159B234A7}"/>
              </a:ext>
            </a:extLst>
          </p:cNvPr>
          <p:cNvSpPr>
            <a:spLocks noGrp="1"/>
          </p:cNvSpPr>
          <p:nvPr>
            <p:ph type="sldNum" sz="quarter" idx="12"/>
          </p:nvPr>
        </p:nvSpPr>
        <p:spPr/>
        <p:txBody>
          <a:bodyPr/>
          <a:lstStyle/>
          <a:p>
            <a:fld id="{4000C4B2-41BC-D741-8B94-B76DB6967C01}" type="slidenum">
              <a:rPr lang="en-US" smtClean="0"/>
              <a:pPr/>
              <a:t>119</a:t>
            </a:fld>
            <a:endParaRPr lang="en-US" dirty="0"/>
          </a:p>
        </p:txBody>
      </p:sp>
    </p:spTree>
    <p:extLst>
      <p:ext uri="{BB962C8B-B14F-4D97-AF65-F5344CB8AC3E}">
        <p14:creationId xmlns:p14="http://schemas.microsoft.com/office/powerpoint/2010/main" val="3800315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02646" y="1268469"/>
            <a:ext cx="7646272" cy="4849020"/>
          </a:xfrm>
          <a:prstGeom prst="rect">
            <a:avLst/>
          </a:prstGeom>
          <a:noFill/>
        </p:spPr>
        <p:txBody>
          <a:bodyPr wrap="square" lIns="91440" tIns="45720" rIns="91440" bIns="45720" anchor="t">
            <a:spAutoFit/>
          </a:bodyPr>
          <a:lstStyle/>
          <a:p>
            <a:pPr marL="342900" lvl="1">
              <a:lnSpc>
                <a:spcPct val="120000"/>
              </a:lnSpc>
              <a:spcAft>
                <a:spcPts val="450"/>
              </a:spcAft>
            </a:pPr>
            <a:endParaRPr lang="cs-CZ" sz="1600" dirty="0"/>
          </a:p>
          <a:p>
            <a:pPr>
              <a:lnSpc>
                <a:spcPct val="120000"/>
              </a:lnSpc>
              <a:spcAft>
                <a:spcPts val="450"/>
              </a:spcAft>
            </a:pPr>
            <a:r>
              <a:rPr lang="cs-CZ" sz="1600" b="1" u="sng" dirty="0"/>
              <a:t>Hodnocení žádostí</a:t>
            </a:r>
            <a:endParaRPr lang="cs-CZ" sz="1600" b="1" u="sng" dirty="0">
              <a:cs typeface="Arial"/>
            </a:endParaRPr>
          </a:p>
          <a:p>
            <a:pPr marL="600075" lvl="1" indent="-257175">
              <a:lnSpc>
                <a:spcPct val="120000"/>
              </a:lnSpc>
              <a:spcAft>
                <a:spcPts val="450"/>
              </a:spcAft>
              <a:buClr>
                <a:srgbClr val="0C56A4"/>
              </a:buClr>
              <a:buFont typeface="Arial" panose="020B0604020202020204" pitchFamily="34" charset="0"/>
              <a:buChar char="•"/>
            </a:pPr>
            <a:r>
              <a:rPr lang="cs-CZ" sz="1600" dirty="0"/>
              <a:t>Kontrola formálních náležitostí a přijatelnosti, ex-ante analýza rizik/kontrola</a:t>
            </a:r>
            <a:endParaRPr lang="cs-CZ" sz="1600" dirty="0">
              <a:cs typeface="Arial"/>
            </a:endParaRPr>
          </a:p>
          <a:p>
            <a:pPr lvl="1">
              <a:lnSpc>
                <a:spcPct val="120000"/>
              </a:lnSpc>
              <a:spcAft>
                <a:spcPts val="450"/>
              </a:spcAft>
            </a:pPr>
            <a:r>
              <a:rPr lang="cs-CZ" sz="1600" dirty="0"/>
              <a:t>	→ průběžné doporučování projektů k vydání Rozhodnutí o poskytnutí 	 	     dotace do výše alokace výzvy</a:t>
            </a:r>
            <a:endParaRPr lang="cs-CZ" sz="1600" dirty="0">
              <a:cs typeface="Arial"/>
            </a:endParaRPr>
          </a:p>
          <a:p>
            <a:pPr marL="600075" lvl="1" indent="-257175">
              <a:lnSpc>
                <a:spcPct val="120000"/>
              </a:lnSpc>
              <a:spcAft>
                <a:spcPts val="450"/>
              </a:spcAft>
              <a:buClr>
                <a:srgbClr val="0C56A4"/>
              </a:buClr>
              <a:buFont typeface="Arial" panose="020B0604020202020204" pitchFamily="34" charset="0"/>
              <a:buChar char="•"/>
            </a:pPr>
            <a:r>
              <a:rPr lang="cs-CZ" sz="1600" dirty="0"/>
              <a:t>Veškeré žádosti o podporu se budou hodnotit na Centru</a:t>
            </a:r>
            <a:endParaRPr lang="cs-CZ" sz="1600" dirty="0">
              <a:cs typeface="Arial"/>
            </a:endParaRPr>
          </a:p>
          <a:p>
            <a:pPr marL="685800" lvl="2">
              <a:lnSpc>
                <a:spcPct val="120000"/>
              </a:lnSpc>
              <a:spcAft>
                <a:spcPts val="450"/>
              </a:spcAft>
            </a:pPr>
            <a:r>
              <a:rPr lang="cs-CZ" sz="1600" dirty="0"/>
              <a:t>	→ včetně výzev podávaných v rámci výzev MAS/ITI</a:t>
            </a:r>
            <a:endParaRPr lang="cs-CZ" sz="1600" dirty="0">
              <a:cs typeface="Arial"/>
            </a:endParaRPr>
          </a:p>
          <a:p>
            <a:pPr marL="600075" lvl="1" indent="-257175">
              <a:lnSpc>
                <a:spcPct val="120000"/>
              </a:lnSpc>
              <a:spcAft>
                <a:spcPts val="450"/>
              </a:spcAft>
              <a:buClr>
                <a:srgbClr val="0C56A4"/>
              </a:buClr>
              <a:buFont typeface="Arial" panose="020B0604020202020204" pitchFamily="34" charset="0"/>
              <a:buChar char="•"/>
            </a:pPr>
            <a:r>
              <a:rPr lang="cs-CZ" sz="1600" dirty="0"/>
              <a:t>Požadované dokumenty k žádosti o podporu</a:t>
            </a:r>
            <a:endParaRPr lang="cs-CZ" sz="1600" dirty="0">
              <a:cs typeface="Arial"/>
            </a:endParaRPr>
          </a:p>
          <a:p>
            <a:pPr marL="685800" lvl="2">
              <a:lnSpc>
                <a:spcPct val="120000"/>
              </a:lnSpc>
              <a:spcAft>
                <a:spcPts val="450"/>
              </a:spcAft>
            </a:pPr>
            <a:r>
              <a:rPr lang="cs-CZ" sz="1600" dirty="0"/>
              <a:t>	→ definovány ve Specifických pravidlech každé výzvy </a:t>
            </a:r>
            <a:endParaRPr lang="cs-CZ" sz="1600" dirty="0">
              <a:cs typeface="Arial"/>
            </a:endParaRPr>
          </a:p>
          <a:p>
            <a:pPr marL="600075" lvl="1" indent="-257175">
              <a:lnSpc>
                <a:spcPct val="120000"/>
              </a:lnSpc>
              <a:spcAft>
                <a:spcPts val="450"/>
              </a:spcAft>
              <a:buClr>
                <a:srgbClr val="0C56A6"/>
              </a:buClr>
              <a:buFont typeface="Arial" panose="020B0604020202020204" pitchFamily="34" charset="0"/>
              <a:buChar char="•"/>
            </a:pPr>
            <a:r>
              <a:rPr lang="cs-CZ" sz="1600" dirty="0">
                <a:latin typeface="Arial"/>
                <a:cs typeface="Arial"/>
              </a:rPr>
              <a:t>Kompletní rozsah KL zveřejněn žadateli ​</a:t>
            </a:r>
          </a:p>
          <a:p>
            <a:pPr marL="685800" lvl="2">
              <a:lnSpc>
                <a:spcPct val="120000"/>
              </a:lnSpc>
              <a:spcAft>
                <a:spcPts val="450"/>
              </a:spcAft>
            </a:pPr>
            <a:r>
              <a:rPr lang="cs-CZ" sz="1600" dirty="0"/>
              <a:t>	→ kritéria formálních náležitostí a přijatelnosti budou uveřejněna na 	    		webu Centra (napravitelná x nenapravitelná kritéria)</a:t>
            </a:r>
            <a:endParaRPr lang="cs-CZ" sz="1600" dirty="0">
              <a:cs typeface="Arial"/>
            </a:endParaRPr>
          </a:p>
          <a:p>
            <a:pPr lvl="1" fontAlgn="base"/>
            <a:endParaRPr lang="cs-CZ" sz="1600" dirty="0">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7" y="445046"/>
            <a:ext cx="8138707" cy="1077218"/>
          </a:xfrm>
          <a:prstGeom prst="rect">
            <a:avLst/>
          </a:prstGeom>
          <a:noFill/>
        </p:spPr>
        <p:txBody>
          <a:bodyPr wrap="square" rtlCol="0">
            <a:spAutoFit/>
          </a:bodyPr>
          <a:lstStyle/>
          <a:p>
            <a:pPr algn="ctr" defTabSz="914400">
              <a:buClr>
                <a:srgbClr val="000000"/>
              </a:buClr>
            </a:pPr>
            <a:r>
              <a:rPr lang="cs-CZ" sz="3200" b="1" kern="0" dirty="0">
                <a:solidFill>
                  <a:srgbClr val="00529C"/>
                </a:solidFill>
                <a:cs typeface="Arial" panose="020B0604020202020204" pitchFamily="34" charset="0"/>
                <a:sym typeface="Arial"/>
              </a:rPr>
              <a:t>Změny v administraci projektů</a:t>
            </a:r>
          </a:p>
          <a:p>
            <a:pPr algn="ctr" defTabSz="914400">
              <a:buClr>
                <a:srgbClr val="000000"/>
              </a:buClr>
            </a:pPr>
            <a:r>
              <a:rPr lang="cs-CZ" sz="3200" b="1" kern="0" dirty="0">
                <a:solidFill>
                  <a:srgbClr val="00529C"/>
                </a:solidFill>
                <a:cs typeface="Arial" panose="020B0604020202020204" pitchFamily="34" charset="0"/>
                <a:sym typeface="Arial"/>
              </a:rPr>
              <a:t>Co bude nového?</a:t>
            </a:r>
            <a:r>
              <a:rPr lang="cs-CZ" sz="3200" b="0" i="0" dirty="0">
                <a:solidFill>
                  <a:srgbClr val="00529C"/>
                </a:solidFill>
                <a:effectLst/>
                <a:latin typeface="Arial" panose="020B0604020202020204" pitchFamily="34" charset="0"/>
              </a:rPr>
              <a:t>​</a:t>
            </a:r>
            <a:endParaRPr lang="cs-CZ" sz="3200" b="1" kern="0" dirty="0">
              <a:solidFill>
                <a:srgbClr val="00529C"/>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5DF6616F-3904-4E96-8C0A-4CDFF518D727}"/>
              </a:ext>
            </a:extLst>
          </p:cNvPr>
          <p:cNvSpPr>
            <a:spLocks noGrp="1"/>
          </p:cNvSpPr>
          <p:nvPr>
            <p:ph type="sldNum" sz="quarter" idx="12"/>
          </p:nvPr>
        </p:nvSpPr>
        <p:spPr/>
        <p:txBody>
          <a:bodyPr/>
          <a:lstStyle/>
          <a:p>
            <a:fld id="{4000C4B2-41BC-D741-8B94-B76DB6967C01}" type="slidenum">
              <a:rPr lang="en-US" smtClean="0"/>
              <a:pPr/>
              <a:t>12</a:t>
            </a:fld>
            <a:endParaRPr lang="en-US" dirty="0"/>
          </a:p>
        </p:txBody>
      </p:sp>
    </p:spTree>
    <p:extLst>
      <p:ext uri="{BB962C8B-B14F-4D97-AF65-F5344CB8AC3E}">
        <p14:creationId xmlns:p14="http://schemas.microsoft.com/office/powerpoint/2010/main" val="4021808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751705"/>
            <a:ext cx="8138707" cy="584775"/>
          </a:xfrm>
          <a:prstGeom prst="rect">
            <a:avLst/>
          </a:prstGeom>
          <a:noFill/>
        </p:spPr>
        <p:txBody>
          <a:bodyPr wrap="square" rtlCol="0">
            <a:spAutoFit/>
          </a:bodyPr>
          <a:lstStyle/>
          <a:p>
            <a:pPr algn="ctr" defTabSz="914400">
              <a:buClr>
                <a:srgbClr val="000000"/>
              </a:buClr>
            </a:pPr>
            <a:r>
              <a:rPr lang="cs-CZ" sz="3200" b="1" dirty="0">
                <a:solidFill>
                  <a:srgbClr val="00529C"/>
                </a:solidFill>
                <a:latin typeface="Arial" panose="020B0604020202020204" pitchFamily="34" charset="0"/>
                <a:cs typeface="Arial" panose="020B0604020202020204" pitchFamily="34" charset="0"/>
              </a:rPr>
              <a:t>Regionální akční plán</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573742" y="1530683"/>
            <a:ext cx="8138708" cy="4283224"/>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marL="628650" lvl="1" indent="-285750">
              <a:lnSpc>
                <a:spcPts val="2500"/>
              </a:lnSpc>
              <a:buClr>
                <a:srgbClr val="00529C"/>
              </a:buClr>
              <a:buFont typeface="Arial" panose="020B0604020202020204" pitchFamily="34" charset="0"/>
              <a:buChar char="•"/>
            </a:pPr>
            <a:r>
              <a:rPr lang="cs-CZ" sz="1600" dirty="0"/>
              <a:t>Nástroj územní dimenze pro </a:t>
            </a:r>
            <a:r>
              <a:rPr lang="cs-CZ" sz="1600" b="1" dirty="0"/>
              <a:t>implementaci vybraných témat </a:t>
            </a:r>
            <a:r>
              <a:rPr lang="cs-CZ" sz="1600" dirty="0"/>
              <a:t>IROP</a:t>
            </a:r>
          </a:p>
          <a:p>
            <a:pPr marL="971550" lvl="2" indent="-285750">
              <a:lnSpc>
                <a:spcPts val="2500"/>
              </a:lnSpc>
              <a:buFont typeface="Courier New" panose="02070309020205020404" pitchFamily="49" charset="0"/>
              <a:buChar char="o"/>
            </a:pPr>
            <a:r>
              <a:rPr lang="cs-CZ" sz="1600" dirty="0"/>
              <a:t>školství (SŠ, SŠ/VOŠ, konzervatoře, poradny a speciální školy)</a:t>
            </a:r>
          </a:p>
          <a:p>
            <a:pPr marL="971550" lvl="2" indent="-285750">
              <a:lnSpc>
                <a:spcPts val="2500"/>
              </a:lnSpc>
              <a:buFont typeface="Courier New" panose="02070309020205020404" pitchFamily="49" charset="0"/>
              <a:buChar char="o"/>
            </a:pPr>
            <a:r>
              <a:rPr lang="cs-CZ" sz="1600" dirty="0"/>
              <a:t>silnice II. třídy</a:t>
            </a:r>
          </a:p>
          <a:p>
            <a:pPr marL="971550" lvl="2" indent="-285750">
              <a:lnSpc>
                <a:spcPts val="2500"/>
              </a:lnSpc>
              <a:buFont typeface="Courier New" panose="02070309020205020404" pitchFamily="49" charset="0"/>
              <a:buChar char="o"/>
            </a:pPr>
            <a:r>
              <a:rPr lang="cs-CZ" sz="1600" dirty="0"/>
              <a:t>deinstitucionalizace sociálních služeb</a:t>
            </a:r>
          </a:p>
          <a:p>
            <a:pPr marL="971550" lvl="2" indent="-285750">
              <a:lnSpc>
                <a:spcPts val="2500"/>
              </a:lnSpc>
              <a:buFont typeface="Courier New" panose="02070309020205020404" pitchFamily="49" charset="0"/>
              <a:buChar char="o"/>
            </a:pPr>
            <a:r>
              <a:rPr lang="cs-CZ" sz="1600" dirty="0"/>
              <a:t>zdravotnická záchranná služba</a:t>
            </a:r>
          </a:p>
          <a:p>
            <a:pPr marL="628650" lvl="1" indent="-285750">
              <a:lnSpc>
                <a:spcPts val="2500"/>
              </a:lnSpc>
              <a:buClr>
                <a:srgbClr val="00529C"/>
              </a:buClr>
              <a:buFont typeface="Arial" panose="020B0604020202020204" pitchFamily="34" charset="0"/>
              <a:buChar char="•"/>
            </a:pPr>
            <a:r>
              <a:rPr lang="cs-CZ" sz="1600" dirty="0"/>
              <a:t>Nástroj plnění cílů </a:t>
            </a:r>
            <a:r>
              <a:rPr lang="cs-CZ" sz="1600" b="1" dirty="0"/>
              <a:t>Strategie regionálního rozvoje ČR 2021+</a:t>
            </a:r>
          </a:p>
          <a:p>
            <a:pPr marL="628650" lvl="1" indent="-285750">
              <a:lnSpc>
                <a:spcPts val="2500"/>
              </a:lnSpc>
              <a:buClr>
                <a:srgbClr val="00529C"/>
              </a:buClr>
              <a:buFont typeface="Arial" panose="020B0604020202020204" pitchFamily="34" charset="0"/>
              <a:buChar char="•"/>
            </a:pPr>
            <a:r>
              <a:rPr lang="cs-CZ" sz="1600" dirty="0"/>
              <a:t>Nástroj pro </a:t>
            </a:r>
            <a:r>
              <a:rPr lang="cs-CZ" sz="1600" b="1" dirty="0"/>
              <a:t>vyvážený rozvoj v krajích </a:t>
            </a:r>
          </a:p>
          <a:p>
            <a:pPr marL="628650" lvl="1" indent="-285750">
              <a:lnSpc>
                <a:spcPts val="2500"/>
              </a:lnSpc>
              <a:buClr>
                <a:srgbClr val="00529C"/>
              </a:buClr>
              <a:buFont typeface="Arial" panose="020B0604020202020204" pitchFamily="34" charset="0"/>
              <a:buChar char="•"/>
            </a:pPr>
            <a:r>
              <a:rPr lang="cs-CZ" sz="1600" dirty="0"/>
              <a:t>RAP je </a:t>
            </a:r>
            <a:r>
              <a:rPr lang="cs-CZ" sz="1600" b="1" dirty="0"/>
              <a:t>schvalován</a:t>
            </a:r>
            <a:r>
              <a:rPr lang="cs-CZ" sz="1600" dirty="0"/>
              <a:t> platformou </a:t>
            </a:r>
            <a:r>
              <a:rPr lang="cs-CZ" sz="1600" b="1" dirty="0"/>
              <a:t>RSK</a:t>
            </a:r>
            <a:r>
              <a:rPr lang="cs-CZ" sz="1600" dirty="0"/>
              <a:t> </a:t>
            </a:r>
          </a:p>
          <a:p>
            <a:pPr marL="628650" lvl="1" indent="-285750">
              <a:lnSpc>
                <a:spcPts val="2500"/>
              </a:lnSpc>
              <a:buClr>
                <a:srgbClr val="00529C"/>
              </a:buClr>
              <a:buFont typeface="Arial" panose="020B0604020202020204" pitchFamily="34" charset="0"/>
              <a:buChar char="•"/>
            </a:pPr>
            <a:r>
              <a:rPr lang="cs-CZ" sz="1600" b="1" dirty="0"/>
              <a:t>Alokační klíče </a:t>
            </a:r>
            <a:r>
              <a:rPr lang="cs-CZ" sz="1600" dirty="0"/>
              <a:t>RAP tvoří AKČR a schvaluje Národní stále konference (NSK)</a:t>
            </a:r>
          </a:p>
          <a:p>
            <a:pPr marL="628650" lvl="1" indent="-285750">
              <a:lnSpc>
                <a:spcPts val="2500"/>
              </a:lnSpc>
              <a:buClr>
                <a:srgbClr val="00529C"/>
              </a:buClr>
              <a:buFont typeface="Arial" panose="020B0604020202020204" pitchFamily="34" charset="0"/>
              <a:buChar char="•"/>
            </a:pPr>
            <a:r>
              <a:rPr lang="cs-CZ" sz="1600" dirty="0"/>
              <a:t>Předpoklad </a:t>
            </a:r>
            <a:r>
              <a:rPr lang="cs-CZ" sz="1600" b="1" dirty="0"/>
              <a:t>vyhlašování </a:t>
            </a:r>
            <a:r>
              <a:rPr lang="cs-CZ" sz="1600" dirty="0"/>
              <a:t>prvních výzev IROP v červnu/druhé polovině roku 2022</a:t>
            </a:r>
          </a:p>
          <a:p>
            <a:pPr marL="342900" lvl="1"/>
            <a:endParaRPr lang="cs-CZ" sz="1600" dirty="0"/>
          </a:p>
          <a:p>
            <a:pPr marL="1257300" lvl="2" indent="-342900">
              <a:buClr>
                <a:srgbClr val="1D70B8"/>
              </a:buClr>
              <a:buFont typeface="Arial" panose="020B0604020202020204" pitchFamily="34" charset="0"/>
              <a:buChar char="•"/>
            </a:pPr>
            <a:endParaRPr lang="cs-CZ" sz="1600" dirty="0">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2A2DFD00-E8CB-46F8-A0AC-3CC6EADD1E8B}"/>
              </a:ext>
            </a:extLst>
          </p:cNvPr>
          <p:cNvSpPr>
            <a:spLocks noGrp="1"/>
          </p:cNvSpPr>
          <p:nvPr>
            <p:ph type="sldNum" sz="quarter" idx="12"/>
          </p:nvPr>
        </p:nvSpPr>
        <p:spPr/>
        <p:txBody>
          <a:bodyPr/>
          <a:lstStyle/>
          <a:p>
            <a:fld id="{4000C4B2-41BC-D741-8B94-B76DB6967C01}" type="slidenum">
              <a:rPr lang="en-US" smtClean="0"/>
              <a:pPr/>
              <a:t>120</a:t>
            </a:fld>
            <a:endParaRPr lang="en-US" dirty="0"/>
          </a:p>
        </p:txBody>
      </p:sp>
    </p:spTree>
    <p:extLst>
      <p:ext uri="{BB962C8B-B14F-4D97-AF65-F5344CB8AC3E}">
        <p14:creationId xmlns:p14="http://schemas.microsoft.com/office/powerpoint/2010/main" val="3804444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799411"/>
            <a:ext cx="8138707" cy="584775"/>
          </a:xfrm>
          <a:prstGeom prst="rect">
            <a:avLst/>
          </a:prstGeom>
          <a:noFill/>
        </p:spPr>
        <p:txBody>
          <a:bodyPr wrap="square" rtlCol="0">
            <a:spAutoFit/>
          </a:bodyPr>
          <a:lstStyle/>
          <a:p>
            <a:pPr algn="ctr" defTabSz="914400">
              <a:buClr>
                <a:srgbClr val="000000"/>
              </a:buClr>
            </a:pPr>
            <a:r>
              <a:rPr lang="cs-CZ" sz="3200" b="1" dirty="0">
                <a:solidFill>
                  <a:srgbClr val="00529C"/>
                </a:solidFill>
                <a:latin typeface="Arial" panose="020B0604020202020204" pitchFamily="34" charset="0"/>
                <a:cs typeface="Arial" panose="020B0604020202020204" pitchFamily="34" charset="0"/>
              </a:rPr>
              <a:t>Další nástroje v IROP</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7250179" cy="3411190"/>
          </a:xfrm>
          <a:prstGeom prst="rect">
            <a:avLst/>
          </a:prstGeom>
          <a:noFill/>
        </p:spPr>
        <p:txBody>
          <a:bodyPr wrap="square">
            <a:spAutoFit/>
          </a:bodyPr>
          <a:lstStyle/>
          <a:p>
            <a:pPr fontAlgn="base">
              <a:buFont typeface="Arial" panose="020B0604020202020204" pitchFamily="34" charset="0"/>
              <a:buChar char="•"/>
            </a:pPr>
            <a:endParaRPr lang="cs-CZ" sz="1600" dirty="0">
              <a:latin typeface="Arial" panose="020B0604020202020204" pitchFamily="34" charset="0"/>
            </a:endParaRPr>
          </a:p>
          <a:p>
            <a:pPr lvl="1">
              <a:buClr>
                <a:srgbClr val="1D70B8"/>
              </a:buClr>
            </a:pPr>
            <a:r>
              <a:rPr lang="cs-CZ" sz="1600" b="1" dirty="0">
                <a:latin typeface="Arial" panose="020B0604020202020204" pitchFamily="34" charset="0"/>
                <a:cs typeface="Arial" panose="020B0604020202020204" pitchFamily="34" charset="0"/>
              </a:rPr>
              <a:t>KPSV 2021+</a:t>
            </a:r>
          </a:p>
          <a:p>
            <a:pPr marL="1257300" lvl="2" indent="-342900">
              <a:lnSpc>
                <a:spcPts val="2600"/>
              </a:lnSpc>
              <a:buClr>
                <a:srgbClr val="0C56A4"/>
              </a:buClr>
              <a:buFont typeface="Arial" panose="020B0604020202020204" pitchFamily="34" charset="0"/>
              <a:buChar char="•"/>
            </a:pPr>
            <a:r>
              <a:rPr lang="cs-CZ" sz="1600" dirty="0">
                <a:latin typeface="Arial" panose="020B0604020202020204" pitchFamily="34" charset="0"/>
                <a:cs typeface="Arial" panose="020B0604020202020204" pitchFamily="34" charset="0"/>
              </a:rPr>
              <a:t>Koordinovaný přístup k sociálnímu vyloučení 2021+</a:t>
            </a:r>
          </a:p>
          <a:p>
            <a:pPr marL="1257300" lvl="2" indent="-342900">
              <a:lnSpc>
                <a:spcPts val="2600"/>
              </a:lnSpc>
              <a:buClr>
                <a:srgbClr val="0C56A4"/>
              </a:buClr>
              <a:buFont typeface="Arial" panose="020B0604020202020204" pitchFamily="34" charset="0"/>
              <a:buChar char="•"/>
            </a:pPr>
            <a:r>
              <a:rPr lang="cs-CZ" sz="1600" dirty="0">
                <a:latin typeface="Arial" panose="020B0604020202020204" pitchFamily="34" charset="0"/>
                <a:cs typeface="Arial" panose="020B0604020202020204" pitchFamily="34" charset="0"/>
              </a:rPr>
              <a:t>Koordinuje Agentura pro sociální začleňování</a:t>
            </a:r>
          </a:p>
          <a:p>
            <a:pPr marL="1257300" lvl="2" indent="-342900">
              <a:lnSpc>
                <a:spcPts val="2600"/>
              </a:lnSpc>
              <a:buClr>
                <a:srgbClr val="0C56A4"/>
              </a:buClr>
              <a:buFont typeface="Arial" panose="020B0604020202020204" pitchFamily="34" charset="0"/>
              <a:buChar char="•"/>
            </a:pPr>
            <a:r>
              <a:rPr lang="cs-CZ" sz="1600" dirty="0">
                <a:latin typeface="Arial" panose="020B0604020202020204" pitchFamily="34" charset="0"/>
                <a:cs typeface="Arial" panose="020B0604020202020204" pitchFamily="34" charset="0"/>
              </a:rPr>
              <a:t>Zapojené programy - OPZ+, OP JAK, IROP</a:t>
            </a:r>
          </a:p>
          <a:p>
            <a:pPr marL="1257300" lvl="2" indent="-342900">
              <a:lnSpc>
                <a:spcPts val="2600"/>
              </a:lnSpc>
              <a:buClr>
                <a:srgbClr val="0C56A4"/>
              </a:buClr>
              <a:buFont typeface="Arial" panose="020B0604020202020204" pitchFamily="34" charset="0"/>
              <a:buChar char="•"/>
            </a:pPr>
            <a:r>
              <a:rPr lang="cs-CZ" sz="1600" dirty="0">
                <a:latin typeface="Arial" panose="020B0604020202020204" pitchFamily="34" charset="0"/>
                <a:cs typeface="Arial" panose="020B0604020202020204" pitchFamily="34" charset="0"/>
              </a:rPr>
              <a:t>IROP – sociální služby, sociální bydlení, základní školy</a:t>
            </a:r>
          </a:p>
          <a:p>
            <a:pPr marL="1257300" lvl="2" indent="-342900">
              <a:lnSpc>
                <a:spcPts val="2600"/>
              </a:lnSpc>
              <a:buClr>
                <a:srgbClr val="0C56A4"/>
              </a:buClr>
              <a:buFont typeface="Arial" panose="020B0604020202020204" pitchFamily="34" charset="0"/>
              <a:buChar char="•"/>
            </a:pPr>
            <a:r>
              <a:rPr lang="cs-CZ" sz="1600" dirty="0">
                <a:latin typeface="Arial" panose="020B0604020202020204" pitchFamily="34" charset="0"/>
                <a:cs typeface="Arial" panose="020B0604020202020204" pitchFamily="34" charset="0"/>
              </a:rPr>
              <a:t>Příloha projektu - Stanovisko Agentury o souladu projektu se strategickým dokumentem</a:t>
            </a:r>
          </a:p>
          <a:p>
            <a:pPr marL="1257300" lvl="2" indent="-342900">
              <a:lnSpc>
                <a:spcPts val="2600"/>
              </a:lnSpc>
              <a:buClr>
                <a:srgbClr val="0C56A4"/>
              </a:buClr>
              <a:buFont typeface="Arial" panose="020B0604020202020204" pitchFamily="34" charset="0"/>
              <a:buChar char="•"/>
            </a:pPr>
            <a:r>
              <a:rPr lang="cs-CZ" sz="1600" dirty="0">
                <a:latin typeface="Arial" panose="020B0604020202020204" pitchFamily="34" charset="0"/>
                <a:cs typeface="Arial" panose="020B0604020202020204" pitchFamily="34" charset="0"/>
              </a:rPr>
              <a:t>Opět vyčleněná alokace ve vyhlášených výzvách IROP</a:t>
            </a:r>
          </a:p>
          <a:p>
            <a:pPr marL="1257300" lvl="2" indent="-342900">
              <a:buClr>
                <a:srgbClr val="0C56A4"/>
              </a:buClr>
              <a:buFont typeface="Arial" panose="020B0604020202020204" pitchFamily="34" charset="0"/>
              <a:buChar char="•"/>
            </a:pPr>
            <a:endParaRPr lang="cs-CZ" sz="1600" dirty="0">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AE360890-45D2-4F12-9FAB-EF40700C7B8A}"/>
              </a:ext>
            </a:extLst>
          </p:cNvPr>
          <p:cNvSpPr>
            <a:spLocks noGrp="1"/>
          </p:cNvSpPr>
          <p:nvPr>
            <p:ph type="sldNum" sz="quarter" idx="12"/>
          </p:nvPr>
        </p:nvSpPr>
        <p:spPr/>
        <p:txBody>
          <a:bodyPr/>
          <a:lstStyle/>
          <a:p>
            <a:fld id="{4000C4B2-41BC-D741-8B94-B76DB6967C01}" type="slidenum">
              <a:rPr lang="en-US" smtClean="0"/>
              <a:pPr/>
              <a:t>121</a:t>
            </a:fld>
            <a:endParaRPr lang="en-US" dirty="0"/>
          </a:p>
        </p:txBody>
      </p:sp>
    </p:spTree>
    <p:extLst>
      <p:ext uri="{BB962C8B-B14F-4D97-AF65-F5344CB8AC3E}">
        <p14:creationId xmlns:p14="http://schemas.microsoft.com/office/powerpoint/2010/main" val="111673037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1875634"/>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Konzultační servis CRR </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990600" y="4982366"/>
            <a:ext cx="7112166" cy="772315"/>
          </a:xfrm>
          <a:prstGeom prst="rect">
            <a:avLst/>
          </a:prstGeom>
        </p:spPr>
        <p:txBody>
          <a:bodyPr lIns="91440" tIns="45720" rIns="91440" bIns="45720" anchor="t">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a:cs typeface="Arial"/>
              </a:rPr>
              <a:t>Ing. Simona Malá, ředitelka ÚO IROP Libereckého kraje </a:t>
            </a:r>
            <a:endParaRPr lang="cs-CZ"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21713390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dirty="0">
                <a:solidFill>
                  <a:srgbClr val="0C56A4"/>
                </a:solidFill>
                <a:effectLst/>
                <a:latin typeface="Arial" panose="020B0604020202020204" pitchFamily="34" charset="0"/>
              </a:rPr>
              <a:t>Konzultační servis IROP</a:t>
            </a:r>
            <a:endParaRPr lang="cs-CZ" sz="2000" kern="0" dirty="0">
              <a:solidFill>
                <a:srgbClr val="0C56A4"/>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312517"/>
            <a:ext cx="8012179" cy="4031873"/>
          </a:xfrm>
          <a:prstGeom prst="rect">
            <a:avLst/>
          </a:prstGeom>
          <a:noFill/>
        </p:spPr>
        <p:txBody>
          <a:bodyPr wrap="square">
            <a:spAutoFit/>
          </a:bodyPr>
          <a:lstStyle/>
          <a:p>
            <a:pPr marL="285750" indent="-285750" algn="just" rtl="0" fontAlgn="base">
              <a:lnSpc>
                <a:spcPct val="150000"/>
              </a:lnSpc>
              <a:buClr>
                <a:srgbClr val="0C56A6"/>
              </a:buClr>
              <a:buFont typeface="Arial" panose="020B0604020202020204" pitchFamily="34" charset="0"/>
              <a:buChar char="•"/>
            </a:pPr>
            <a:r>
              <a:rPr lang="cs-CZ" sz="1600" b="0" i="0" u="none" strike="noStrike" dirty="0">
                <a:effectLst/>
                <a:latin typeface="Arial" panose="020B0604020202020204" pitchFamily="34" charset="0"/>
              </a:rPr>
              <a:t>Služba určená pro zjednodušení komunikace při řešení dotazů před podáním žádosti o podporu v rámci IROP </a:t>
            </a:r>
            <a:r>
              <a:rPr lang="cs-CZ" sz="1600" dirty="0">
                <a:latin typeface="Arial" panose="020B0604020202020204" pitchFamily="34" charset="0"/>
              </a:rPr>
              <a:t>2021–2027</a:t>
            </a:r>
            <a:r>
              <a:rPr lang="cs-CZ" sz="1600" b="0" i="0" u="none" strike="noStrike" dirty="0">
                <a:effectLst/>
                <a:latin typeface="Arial" panose="020B0604020202020204" pitchFamily="34" charset="0"/>
              </a:rPr>
              <a:t>(aktivně se využívá již u REACT-EU</a:t>
            </a:r>
            <a:r>
              <a:rPr lang="cs-CZ" sz="1600" dirty="0">
                <a:latin typeface="Arial" panose="020B0604020202020204" pitchFamily="34" charset="0"/>
              </a:rPr>
              <a:t>).</a:t>
            </a:r>
            <a:r>
              <a:rPr lang="en-US" sz="1600" dirty="0">
                <a:latin typeface="Arial" panose="020B0604020202020204" pitchFamily="34" charset="0"/>
              </a:rPr>
              <a:t>​ </a:t>
            </a:r>
            <a:endParaRPr lang="en-US" sz="1600" b="0" i="0" dirty="0">
              <a:effectLst/>
              <a:latin typeface="Arial" panose="020B0604020202020204" pitchFamily="34" charset="0"/>
            </a:endParaRPr>
          </a:p>
          <a:p>
            <a:pPr marL="285750" indent="-285750" algn="just" rtl="0" fontAlgn="base">
              <a:lnSpc>
                <a:spcPct val="150000"/>
              </a:lnSpc>
              <a:buClr>
                <a:srgbClr val="0C56A6"/>
              </a:buClr>
              <a:buFont typeface="Arial" panose="020B0604020202020204" pitchFamily="34" charset="0"/>
              <a:buChar char="•"/>
            </a:pPr>
            <a:r>
              <a:rPr lang="cs-CZ" sz="1600" b="0" i="0" u="none" strike="noStrike" dirty="0">
                <a:effectLst/>
                <a:latin typeface="Arial" panose="020B0604020202020204" pitchFamily="34" charset="0"/>
              </a:rPr>
              <a:t>Přehled všech dotazů </a:t>
            </a:r>
            <a:r>
              <a:rPr lang="cs-CZ" sz="1600" dirty="0">
                <a:latin typeface="Arial" panose="020B0604020202020204" pitchFamily="34" charset="0"/>
              </a:rPr>
              <a:t>a</a:t>
            </a:r>
            <a:r>
              <a:rPr lang="cs-CZ" sz="1600" b="0" i="0" u="none" strike="noStrike" dirty="0">
                <a:effectLst/>
                <a:latin typeface="Arial" panose="020B0604020202020204" pitchFamily="34" charset="0"/>
              </a:rPr>
              <a:t> odpovědí na jednom místě</a:t>
            </a:r>
            <a:r>
              <a:rPr lang="cs-CZ" sz="1600" dirty="0">
                <a:latin typeface="Arial" panose="020B0604020202020204" pitchFamily="34" charset="0"/>
              </a:rPr>
              <a:t>.</a:t>
            </a:r>
            <a:r>
              <a:rPr lang="en-US" sz="1600" dirty="0">
                <a:latin typeface="Arial" panose="020B0604020202020204" pitchFamily="34" charset="0"/>
              </a:rPr>
              <a:t>​</a:t>
            </a:r>
            <a:endParaRPr lang="en-US" sz="1600" b="0" i="0" dirty="0">
              <a:effectLst/>
              <a:latin typeface="Arial" panose="020B0604020202020204" pitchFamily="34" charset="0"/>
            </a:endParaRPr>
          </a:p>
          <a:p>
            <a:pPr marL="285750" indent="-285750" algn="just" rtl="0" fontAlgn="base">
              <a:lnSpc>
                <a:spcPct val="150000"/>
              </a:lnSpc>
              <a:buClr>
                <a:srgbClr val="0C56A6"/>
              </a:buClr>
              <a:buFont typeface="Arial" panose="020B0604020202020204" pitchFamily="34" charset="0"/>
              <a:buChar char="•"/>
            </a:pPr>
            <a:r>
              <a:rPr lang="cs-CZ" sz="1600" b="0" i="0" u="none" strike="noStrike" dirty="0">
                <a:effectLst/>
                <a:latin typeface="Arial" panose="020B0604020202020204" pitchFamily="34" charset="0"/>
              </a:rPr>
              <a:t>Přehled nejčastěji kladených dotazů a odpovědí</a:t>
            </a:r>
            <a:r>
              <a:rPr lang="cs-CZ" sz="1600" dirty="0">
                <a:latin typeface="Arial" panose="020B0604020202020204" pitchFamily="34" charset="0"/>
              </a:rPr>
              <a:t>.</a:t>
            </a:r>
            <a:r>
              <a:rPr lang="en-US" sz="1600" dirty="0">
                <a:latin typeface="Arial" panose="020B0604020202020204" pitchFamily="34" charset="0"/>
              </a:rPr>
              <a:t>​</a:t>
            </a:r>
            <a:endParaRPr lang="en-US" sz="1600" b="0" i="0" dirty="0">
              <a:effectLst/>
              <a:latin typeface="Arial" panose="020B0604020202020204" pitchFamily="34" charset="0"/>
            </a:endParaRPr>
          </a:p>
          <a:p>
            <a:pPr marL="285750" indent="-285750" algn="just" rtl="0" fontAlgn="base">
              <a:lnSpc>
                <a:spcPct val="150000"/>
              </a:lnSpc>
              <a:buClr>
                <a:srgbClr val="0B55A2"/>
              </a:buClr>
              <a:buFont typeface="Arial" panose="020B0604020202020204" pitchFamily="34" charset="0"/>
              <a:buChar char="•"/>
            </a:pPr>
            <a:r>
              <a:rPr lang="cs-CZ" sz="1600" b="0" i="0" u="none" strike="noStrike" dirty="0">
                <a:effectLst/>
                <a:latin typeface="Arial" panose="020B0604020202020204" pitchFamily="34" charset="0"/>
              </a:rPr>
              <a:t>Dostupný přes webové rozhraní </a:t>
            </a:r>
            <a:r>
              <a:rPr lang="cs-CZ" sz="1600" b="0" i="0" u="sng" strike="noStrike" dirty="0">
                <a:effectLst/>
                <a:latin typeface="Arial" panose="020B0604020202020204" pitchFamily="34" charset="0"/>
                <a:hlinkClick r:id="rId2">
                  <a:extLst>
                    <a:ext uri="{A12FA001-AC4F-418D-AE19-62706E023703}">
                      <ahyp:hlinkClr xmlns:ahyp="http://schemas.microsoft.com/office/drawing/2018/hyperlinkcolor" val="tx"/>
                    </a:ext>
                  </a:extLst>
                </a:hlinkClick>
              </a:rPr>
              <a:t>https://ks.crr.cz/</a:t>
            </a:r>
            <a:r>
              <a:rPr lang="cs-CZ" sz="1600" b="0" i="0" dirty="0">
                <a:effectLst/>
                <a:latin typeface="Arial" panose="020B0604020202020204" pitchFamily="34" charset="0"/>
              </a:rPr>
              <a:t>​</a:t>
            </a:r>
          </a:p>
          <a:p>
            <a:pPr marL="285750" indent="-285750" algn="just" rtl="0" fontAlgn="base">
              <a:lnSpc>
                <a:spcPct val="150000"/>
              </a:lnSpc>
              <a:buClr>
                <a:srgbClr val="0C56A6"/>
              </a:buClr>
              <a:buFont typeface="Arial" panose="020B0604020202020204" pitchFamily="34" charset="0"/>
              <a:buChar char="•"/>
            </a:pPr>
            <a:r>
              <a:rPr lang="cs-CZ" sz="1600" b="0" i="0" u="none" strike="noStrike" dirty="0">
                <a:effectLst/>
                <a:latin typeface="Arial" panose="020B0604020202020204" pitchFamily="34" charset="0"/>
              </a:rPr>
              <a:t>Pro řešení konkrétních dotazů je třeba provedení registrace tazatele</a:t>
            </a:r>
            <a:r>
              <a:rPr lang="cs-CZ" sz="1600" dirty="0">
                <a:latin typeface="Arial" panose="020B0604020202020204" pitchFamily="34" charset="0"/>
              </a:rPr>
              <a:t>.</a:t>
            </a:r>
            <a:r>
              <a:rPr lang="en-US" sz="1600" dirty="0">
                <a:latin typeface="Arial" panose="020B0604020202020204" pitchFamily="34" charset="0"/>
              </a:rPr>
              <a:t>​</a:t>
            </a:r>
            <a:endParaRPr lang="en-US" sz="1600" b="0" i="0" dirty="0">
              <a:effectLst/>
              <a:latin typeface="Arial" panose="020B0604020202020204" pitchFamily="34" charset="0"/>
            </a:endParaRPr>
          </a:p>
          <a:p>
            <a:pPr marL="285750" indent="-285750" rtl="0" fontAlgn="base">
              <a:lnSpc>
                <a:spcPct val="150000"/>
              </a:lnSpc>
              <a:buClr>
                <a:srgbClr val="0B55A2"/>
              </a:buClr>
              <a:buFont typeface="Arial" panose="020B0604020202020204" pitchFamily="34" charset="0"/>
              <a:buChar char="•"/>
            </a:pPr>
            <a:r>
              <a:rPr lang="cs-CZ" sz="1600" b="0" i="0" u="none" strike="noStrike" dirty="0">
                <a:effectLst/>
                <a:latin typeface="Arial" panose="020B0604020202020204" pitchFamily="34" charset="0"/>
              </a:rPr>
              <a:t>Po založení účtu tazatele a jeho validaci </a:t>
            </a:r>
            <a:r>
              <a:rPr lang="en-US" sz="1600" b="0" i="0" dirty="0">
                <a:effectLst/>
                <a:latin typeface="Arial" panose="020B0604020202020204" pitchFamily="34" charset="0"/>
              </a:rPr>
              <a:t>​</a:t>
            </a:r>
            <a:r>
              <a:rPr lang="cs-CZ" sz="1600" b="0" i="0" u="none" strike="noStrike" dirty="0">
                <a:effectLst/>
                <a:latin typeface="Arial" panose="020B0604020202020204" pitchFamily="34" charset="0"/>
              </a:rPr>
              <a:t>skrze mailovou adresu je možné zakládat </a:t>
            </a:r>
            <a:r>
              <a:rPr lang="en-US" sz="1600" b="0" i="0" dirty="0">
                <a:effectLst/>
                <a:latin typeface="Arial" panose="020B0604020202020204" pitchFamily="34" charset="0"/>
              </a:rPr>
              <a:t>​</a:t>
            </a:r>
            <a:r>
              <a:rPr lang="cs-CZ" sz="1600" b="0" i="0" u="none" strike="noStrike" dirty="0">
                <a:effectLst/>
                <a:latin typeface="Arial" panose="020B0604020202020204" pitchFamily="34" charset="0"/>
              </a:rPr>
              <a:t>nové dotazy, které jsou dle zadaných parametrů přiřazovány specialistům </a:t>
            </a:r>
            <a:r>
              <a:rPr lang="en-US" sz="1600" b="0" i="0" dirty="0">
                <a:effectLst/>
                <a:latin typeface="Arial" panose="020B0604020202020204" pitchFamily="34" charset="0"/>
              </a:rPr>
              <a:t>​</a:t>
            </a:r>
            <a:r>
              <a:rPr lang="cs-CZ" sz="1600" b="0" i="0" u="none" strike="noStrike" dirty="0">
                <a:effectLst/>
                <a:latin typeface="Arial" panose="020B0604020202020204" pitchFamily="34" charset="0"/>
              </a:rPr>
              <a:t>Centra pro regionální rozvoj České republiky, </a:t>
            </a:r>
            <a:r>
              <a:rPr lang="en-US" sz="1600" b="0" i="0" dirty="0">
                <a:effectLst/>
                <a:latin typeface="Arial" panose="020B0604020202020204" pitchFamily="34" charset="0"/>
              </a:rPr>
              <a:t>​</a:t>
            </a:r>
            <a:r>
              <a:rPr lang="cs-CZ" sz="1600" b="0" i="0" u="none" strike="noStrike" dirty="0">
                <a:effectLst/>
                <a:latin typeface="Arial" panose="020B0604020202020204" pitchFamily="34" charset="0"/>
              </a:rPr>
              <a:t>kteří zajišťují odpovědi</a:t>
            </a:r>
            <a:r>
              <a:rPr lang="cs-CZ" sz="1600" dirty="0">
                <a:latin typeface="Arial" panose="020B0604020202020204" pitchFamily="34" charset="0"/>
              </a:rPr>
              <a:t>.</a:t>
            </a:r>
            <a:r>
              <a:rPr lang="en-US" sz="1600" dirty="0">
                <a:latin typeface="Arial" panose="020B0604020202020204" pitchFamily="34" charset="0"/>
              </a:rPr>
              <a:t>​</a:t>
            </a:r>
            <a:endParaRPr lang="en-US" sz="1600" b="0" i="0" dirty="0">
              <a:effectLst/>
              <a:latin typeface="Segoe UI" panose="020B0502040204020203" pitchFamily="34" charset="0"/>
            </a:endParaRPr>
          </a:p>
          <a:p>
            <a:pPr marL="285750" indent="-285750" algn="just" fontAlgn="base">
              <a:lnSpc>
                <a:spcPct val="150000"/>
              </a:lnSpc>
              <a:buClr>
                <a:srgbClr val="0B55A2"/>
              </a:buClr>
              <a:buFont typeface="Arial" panose="020B0604020202020204" pitchFamily="34" charset="0"/>
              <a:buChar char="•"/>
            </a:pPr>
            <a:r>
              <a:rPr lang="cs-CZ" sz="1600" b="0" i="0" u="none" strike="noStrike" dirty="0">
                <a:effectLst/>
                <a:latin typeface="Arial" panose="020B0604020202020204" pitchFamily="34" charset="0"/>
              </a:rPr>
              <a:t>Aktuálně je zodpovězeno přes KS více než </a:t>
            </a:r>
            <a:r>
              <a:rPr lang="cs-CZ" sz="1600" dirty="0">
                <a:latin typeface="Arial" panose="020B0604020202020204" pitchFamily="34" charset="0"/>
              </a:rPr>
              <a:t>1035</a:t>
            </a:r>
            <a:r>
              <a:rPr lang="en-US" sz="1600" b="0" i="0" dirty="0">
                <a:effectLst/>
                <a:latin typeface="Arial" panose="020B0604020202020204" pitchFamily="34" charset="0"/>
              </a:rPr>
              <a:t>​</a:t>
            </a:r>
            <a:r>
              <a:rPr lang="cs-CZ" sz="1600" b="0" i="0" dirty="0">
                <a:effectLst/>
                <a:latin typeface="Arial" panose="020B0604020202020204" pitchFamily="34" charset="0"/>
              </a:rPr>
              <a:t> </a:t>
            </a:r>
            <a:r>
              <a:rPr lang="cs-CZ" sz="1600" b="0" i="0" u="none" strike="noStrike" dirty="0">
                <a:effectLst/>
                <a:latin typeface="Arial" panose="020B0604020202020204" pitchFamily="34" charset="0"/>
              </a:rPr>
              <a:t>dotazů</a:t>
            </a:r>
            <a:r>
              <a:rPr lang="cs-CZ" sz="1600" dirty="0">
                <a:latin typeface="Arial" panose="020B0604020202020204" pitchFamily="34" charset="0"/>
              </a:rPr>
              <a:t>.</a:t>
            </a:r>
            <a:r>
              <a:rPr lang="en-US" sz="1600" dirty="0">
                <a:latin typeface="Arial" panose="020B0604020202020204" pitchFamily="34" charset="0"/>
              </a:rPr>
              <a:t>​</a:t>
            </a:r>
            <a:endParaRPr lang="en-US" sz="1600" dirty="0">
              <a:latin typeface="Segoe UI" panose="020B0502040204020203" pitchFamily="34" charset="0"/>
            </a:endParaRPr>
          </a:p>
          <a:p>
            <a:pPr algn="just" fontAlgn="base"/>
            <a:endParaRPr lang="cs-CZ" sz="1600" dirty="0">
              <a:solidFill>
                <a:schemeClr val="bg1"/>
              </a:solidFill>
              <a:latin typeface="Segoe UI" panose="020B0502040204020203" pitchFamily="34" charset="0"/>
            </a:endParaRPr>
          </a:p>
        </p:txBody>
      </p:sp>
      <p:pic>
        <p:nvPicPr>
          <p:cNvPr id="1028" name="Picture 4">
            <a:extLst>
              <a:ext uri="{FF2B5EF4-FFF2-40B4-BE49-F238E27FC236}">
                <a16:creationId xmlns:a16="http://schemas.microsoft.com/office/drawing/2014/main" id="{CB2330C8-1EFB-47FF-917A-532B8B430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47" y="5160213"/>
            <a:ext cx="1407165" cy="13999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Zástupný symbol pro číslo snímku 1">
            <a:extLst>
              <a:ext uri="{FF2B5EF4-FFF2-40B4-BE49-F238E27FC236}">
                <a16:creationId xmlns:a16="http://schemas.microsoft.com/office/drawing/2014/main" id="{B2D36E24-8E1D-4534-B3A1-644C9CBD909E}"/>
              </a:ext>
            </a:extLst>
          </p:cNvPr>
          <p:cNvSpPr>
            <a:spLocks noGrp="1"/>
          </p:cNvSpPr>
          <p:nvPr>
            <p:ph type="sldNum" sz="quarter" idx="12"/>
          </p:nvPr>
        </p:nvSpPr>
        <p:spPr/>
        <p:txBody>
          <a:bodyPr/>
          <a:lstStyle/>
          <a:p>
            <a:fld id="{4000C4B2-41BC-D741-8B94-B76DB6967C01}" type="slidenum">
              <a:rPr lang="en-US" smtClean="0"/>
              <a:pPr/>
              <a:t>123</a:t>
            </a:fld>
            <a:endParaRPr lang="en-US" dirty="0"/>
          </a:p>
        </p:txBody>
      </p:sp>
    </p:spTree>
    <p:extLst>
      <p:ext uri="{BB962C8B-B14F-4D97-AF65-F5344CB8AC3E}">
        <p14:creationId xmlns:p14="http://schemas.microsoft.com/office/powerpoint/2010/main" val="33299855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dirty="0">
                <a:solidFill>
                  <a:srgbClr val="0B55A2"/>
                </a:solidFill>
                <a:effectLst/>
                <a:latin typeface="Arial" panose="020B0604020202020204" pitchFamily="34" charset="0"/>
              </a:rPr>
              <a:t>Konzultační servis IROP</a:t>
            </a:r>
            <a:endParaRPr lang="cs-CZ" sz="2000" kern="0" dirty="0">
              <a:solidFill>
                <a:srgbClr val="0B55A2"/>
              </a:solidFill>
              <a:cs typeface="Arial" panose="020B0604020202020204" pitchFamily="34" charset="0"/>
              <a:sym typeface="Arial"/>
            </a:endParaRPr>
          </a:p>
        </p:txBody>
      </p:sp>
      <p:pic>
        <p:nvPicPr>
          <p:cNvPr id="4" name="Zástupný obsah 8">
            <a:extLst>
              <a:ext uri="{FF2B5EF4-FFF2-40B4-BE49-F238E27FC236}">
                <a16:creationId xmlns:a16="http://schemas.microsoft.com/office/drawing/2014/main" id="{E24C4225-EED2-49BD-8EEA-C46A6D3C77C1}"/>
              </a:ext>
            </a:extLst>
          </p:cNvPr>
          <p:cNvPicPr>
            <a:picLocks/>
          </p:cNvPicPr>
          <p:nvPr/>
        </p:nvPicPr>
        <p:blipFill rotWithShape="1">
          <a:blip r:embed="rId3"/>
          <a:srcRect l="23099" t="8528" r="22056" b="26848"/>
          <a:stretch/>
        </p:blipFill>
        <p:spPr bwMode="auto">
          <a:xfrm>
            <a:off x="624845" y="1150645"/>
            <a:ext cx="7698431" cy="5000048"/>
          </a:xfrm>
          <a:prstGeom prst="rect">
            <a:avLst/>
          </a:prstGeom>
          <a:ln>
            <a:noFill/>
          </a:ln>
          <a:extLst>
            <a:ext uri="{53640926-AAD7-44D8-BBD7-CCE9431645EC}">
              <a14:shadowObscured xmlns:a14="http://schemas.microsoft.com/office/drawing/2010/main"/>
            </a:ext>
          </a:extLst>
        </p:spPr>
      </p:pic>
      <p:sp>
        <p:nvSpPr>
          <p:cNvPr id="2" name="Zástupný symbol pro číslo snímku 1">
            <a:extLst>
              <a:ext uri="{FF2B5EF4-FFF2-40B4-BE49-F238E27FC236}">
                <a16:creationId xmlns:a16="http://schemas.microsoft.com/office/drawing/2014/main" id="{7E41D9D6-7857-484C-980C-45CD8942E977}"/>
              </a:ext>
            </a:extLst>
          </p:cNvPr>
          <p:cNvSpPr>
            <a:spLocks noGrp="1"/>
          </p:cNvSpPr>
          <p:nvPr>
            <p:ph type="sldNum" sz="quarter" idx="12"/>
          </p:nvPr>
        </p:nvSpPr>
        <p:spPr/>
        <p:txBody>
          <a:bodyPr/>
          <a:lstStyle/>
          <a:p>
            <a:fld id="{4000C4B2-41BC-D741-8B94-B76DB6967C01}" type="slidenum">
              <a:rPr lang="en-US" smtClean="0"/>
              <a:pPr/>
              <a:t>124</a:t>
            </a:fld>
            <a:endParaRPr lang="en-US" dirty="0"/>
          </a:p>
        </p:txBody>
      </p:sp>
    </p:spTree>
    <p:extLst>
      <p:ext uri="{BB962C8B-B14F-4D97-AF65-F5344CB8AC3E}">
        <p14:creationId xmlns:p14="http://schemas.microsoft.com/office/powerpoint/2010/main" val="42416307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buFont typeface="Arial"/>
              <a:buNone/>
            </a:pPr>
            <a:r>
              <a:rPr lang="cs-CZ" sz="2000" b="1" kern="0">
                <a:solidFill>
                  <a:schemeClr val="bg1"/>
                </a:solidFill>
                <a:latin typeface="Arial" panose="020B0604020202020204" pitchFamily="34" charset="0"/>
                <a:cs typeface="Arial" panose="020B0604020202020204" pitchFamily="34" charset="0"/>
                <a:sym typeface="Arial"/>
              </a:rPr>
              <a:t>Uživatelské prostředí tazatele</a:t>
            </a:r>
            <a:endParaRPr lang="cs-CZ" sz="2000" kern="0">
              <a:solidFill>
                <a:schemeClr val="bg1"/>
              </a:solidFill>
              <a:cs typeface="Arial" panose="020B0604020202020204" pitchFamily="34" charset="0"/>
              <a:sym typeface="Arial"/>
            </a:endParaRPr>
          </a:p>
        </p:txBody>
      </p:sp>
      <p:pic>
        <p:nvPicPr>
          <p:cNvPr id="6" name="Obrázek 5">
            <a:extLst>
              <a:ext uri="{FF2B5EF4-FFF2-40B4-BE49-F238E27FC236}">
                <a16:creationId xmlns:a16="http://schemas.microsoft.com/office/drawing/2014/main" id="{25F670C5-E3A0-4E2B-B9D5-338ADE36F17C}"/>
              </a:ext>
            </a:extLst>
          </p:cNvPr>
          <p:cNvPicPr>
            <a:picLocks noChangeAspect="1"/>
          </p:cNvPicPr>
          <p:nvPr/>
        </p:nvPicPr>
        <p:blipFill>
          <a:blip r:embed="rId2"/>
          <a:stretch>
            <a:fillRect/>
          </a:stretch>
        </p:blipFill>
        <p:spPr>
          <a:xfrm>
            <a:off x="914400" y="1596871"/>
            <a:ext cx="7288567" cy="4483223"/>
          </a:xfrm>
          <a:prstGeom prst="rect">
            <a:avLst/>
          </a:prstGeom>
        </p:spPr>
      </p:pic>
    </p:spTree>
    <p:extLst>
      <p:ext uri="{BB962C8B-B14F-4D97-AF65-F5344CB8AC3E}">
        <p14:creationId xmlns:p14="http://schemas.microsoft.com/office/powerpoint/2010/main" val="420009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POČET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10" name="Content Placeholder 1">
            <a:extLst>
              <a:ext uri="{FF2B5EF4-FFF2-40B4-BE49-F238E27FC236}">
                <a16:creationId xmlns:a16="http://schemas.microsoft.com/office/drawing/2014/main" id="{4EB49092-16E2-4FDE-B02A-EB789389FE80}"/>
              </a:ext>
            </a:extLst>
          </p:cNvPr>
          <p:cNvSpPr txBox="1">
            <a:spLocks/>
          </p:cNvSpPr>
          <p:nvPr/>
        </p:nvSpPr>
        <p:spPr>
          <a:xfrm>
            <a:off x="516867" y="5441561"/>
            <a:ext cx="6240059" cy="314726"/>
          </a:xfrm>
          <a:prstGeom prst="rect">
            <a:avLst/>
          </a:prstGeom>
        </p:spPr>
        <p:txBody>
          <a:bodyPr>
            <a:normAutofit fontScale="700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tabLst>
                <a:tab pos="457200" algn="l"/>
              </a:tabLst>
            </a:pPr>
            <a:r>
              <a:rPr lang="cs-CZ" sz="2400" dirty="0">
                <a:solidFill>
                  <a:schemeClr val="bg1"/>
                </a:solidFill>
                <a:latin typeface="+mj-lt"/>
              </a:rPr>
              <a:t>IROP 2021 – 2027: Celkem – 1035; </a:t>
            </a:r>
            <a:r>
              <a:rPr lang="cs-CZ" sz="2400" dirty="0" err="1">
                <a:solidFill>
                  <a:schemeClr val="bg1"/>
                </a:solidFill>
                <a:latin typeface="+mj-lt"/>
              </a:rPr>
              <a:t>React</a:t>
            </a:r>
            <a:r>
              <a:rPr lang="cs-CZ" sz="2400" dirty="0">
                <a:solidFill>
                  <a:schemeClr val="bg1"/>
                </a:solidFill>
                <a:latin typeface="+mj-lt"/>
              </a:rPr>
              <a:t> EU - 1685</a:t>
            </a:r>
          </a:p>
        </p:txBody>
      </p:sp>
      <p:graphicFrame>
        <p:nvGraphicFramePr>
          <p:cNvPr id="11" name="Graf 10">
            <a:extLst>
              <a:ext uri="{FF2B5EF4-FFF2-40B4-BE49-F238E27FC236}">
                <a16:creationId xmlns:a16="http://schemas.microsoft.com/office/drawing/2014/main" id="{69FF0173-BC30-48CA-8901-1896BF672402}"/>
              </a:ext>
            </a:extLst>
          </p:cNvPr>
          <p:cNvGraphicFramePr>
            <a:graphicFrameLocks/>
          </p:cNvGraphicFramePr>
          <p:nvPr/>
        </p:nvGraphicFramePr>
        <p:xfrm>
          <a:off x="502647" y="1597981"/>
          <a:ext cx="8321757" cy="36043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786436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Statistika zodpovězených dotazů K 31. 3. 2022</a:t>
            </a:r>
            <a:endParaRPr lang="en-US" sz="1800" cap="all">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6C7D3AB6-DE3D-4761-9DA5-D216D4F24D28}"/>
              </a:ext>
            </a:extLst>
          </p:cNvPr>
          <p:cNvSpPr txBox="1"/>
          <p:nvPr/>
        </p:nvSpPr>
        <p:spPr>
          <a:xfrm>
            <a:off x="1018841" y="1558409"/>
            <a:ext cx="4572000" cy="923330"/>
          </a:xfrm>
          <a:prstGeom prst="rect">
            <a:avLst/>
          </a:prstGeom>
          <a:noFill/>
        </p:spPr>
        <p:txBody>
          <a:bodyPr wrap="square">
            <a:spAutoFit/>
          </a:bodyPr>
          <a:lstStyle/>
          <a:p>
            <a:pPr>
              <a:spcBef>
                <a:spcPts val="0"/>
              </a:spcBef>
              <a:spcAft>
                <a:spcPts val="0"/>
              </a:spcAft>
              <a:tabLst>
                <a:tab pos="457200" algn="l"/>
              </a:tabLst>
            </a:pPr>
            <a:r>
              <a:rPr lang="cs-CZ" sz="1800" dirty="0">
                <a:solidFill>
                  <a:schemeClr val="bg1"/>
                </a:solidFill>
                <a:latin typeface="+mj-lt"/>
              </a:rPr>
              <a:t>Celkem zodpovězených dotazů: </a:t>
            </a:r>
            <a:r>
              <a:rPr lang="cs-CZ" sz="1800" b="1" dirty="0">
                <a:solidFill>
                  <a:schemeClr val="bg1"/>
                </a:solidFill>
                <a:latin typeface="+mj-lt"/>
              </a:rPr>
              <a:t>1012</a:t>
            </a:r>
          </a:p>
          <a:p>
            <a:pPr>
              <a:spcBef>
                <a:spcPts val="0"/>
              </a:spcBef>
              <a:spcAft>
                <a:spcPts val="0"/>
              </a:spcAft>
              <a:tabLst>
                <a:tab pos="457200" algn="l"/>
              </a:tabLst>
            </a:pPr>
            <a:r>
              <a:rPr lang="cs-CZ" sz="1800" dirty="0">
                <a:solidFill>
                  <a:schemeClr val="bg1"/>
                </a:solidFill>
                <a:latin typeface="+mj-lt"/>
              </a:rPr>
              <a:t>Průměrná délka odpovědi: </a:t>
            </a:r>
            <a:r>
              <a:rPr lang="cs-CZ" sz="1800" b="1" dirty="0">
                <a:solidFill>
                  <a:schemeClr val="bg1"/>
                </a:solidFill>
                <a:latin typeface="+mj-lt"/>
              </a:rPr>
              <a:t>3 pracovní dny</a:t>
            </a:r>
          </a:p>
          <a:p>
            <a:pPr>
              <a:spcBef>
                <a:spcPts val="0"/>
              </a:spcBef>
              <a:spcAft>
                <a:spcPts val="0"/>
              </a:spcAft>
              <a:tabLst>
                <a:tab pos="457200" algn="l"/>
              </a:tabLst>
            </a:pPr>
            <a:r>
              <a:rPr lang="cs-CZ" sz="1800" dirty="0">
                <a:solidFill>
                  <a:schemeClr val="bg1"/>
                </a:solidFill>
                <a:latin typeface="+mj-lt"/>
              </a:rPr>
              <a:t>Medián délky odpovědi: </a:t>
            </a:r>
            <a:r>
              <a:rPr lang="cs-CZ" sz="1800" b="1" dirty="0">
                <a:solidFill>
                  <a:schemeClr val="bg1"/>
                </a:solidFill>
                <a:latin typeface="+mj-lt"/>
              </a:rPr>
              <a:t>1 pracovní den </a:t>
            </a:r>
            <a:endParaRPr lang="cs-CZ" b="1" dirty="0">
              <a:solidFill>
                <a:schemeClr val="bg1"/>
              </a:solidFill>
            </a:endParaRPr>
          </a:p>
        </p:txBody>
      </p:sp>
      <p:graphicFrame>
        <p:nvGraphicFramePr>
          <p:cNvPr id="7" name="Graf 6">
            <a:extLst>
              <a:ext uri="{FF2B5EF4-FFF2-40B4-BE49-F238E27FC236}">
                <a16:creationId xmlns:a16="http://schemas.microsoft.com/office/drawing/2014/main" id="{06A928B5-E1B8-4D3C-BAA3-BA728ABD0E7F}"/>
              </a:ext>
            </a:extLst>
          </p:cNvPr>
          <p:cNvGraphicFramePr>
            <a:graphicFrameLocks/>
          </p:cNvGraphicFramePr>
          <p:nvPr>
            <p:extLst>
              <p:ext uri="{D42A27DB-BD31-4B8C-83A1-F6EECF244321}">
                <p14:modId xmlns:p14="http://schemas.microsoft.com/office/powerpoint/2010/main" val="4140067762"/>
              </p:ext>
            </p:extLst>
          </p:nvPr>
        </p:nvGraphicFramePr>
        <p:xfrm>
          <a:off x="1018841" y="2481739"/>
          <a:ext cx="7240255" cy="36260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90522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Tazatelé</a:t>
            </a:r>
            <a:endParaRPr lang="en-US" sz="1800" cap="all" dirty="0">
              <a:solidFill>
                <a:schemeClr val="bg1"/>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4B53387A-D853-4234-9A15-2E2C41169A36}"/>
              </a:ext>
            </a:extLst>
          </p:cNvPr>
          <p:cNvSpPr txBox="1"/>
          <p:nvPr/>
        </p:nvSpPr>
        <p:spPr>
          <a:xfrm>
            <a:off x="790613" y="1616802"/>
            <a:ext cx="7043142" cy="646331"/>
          </a:xfrm>
          <a:prstGeom prst="rect">
            <a:avLst/>
          </a:prstGeom>
          <a:noFill/>
        </p:spPr>
        <p:txBody>
          <a:bodyPr wrap="square">
            <a:spAutoFit/>
          </a:bodyPr>
          <a:lstStyle/>
          <a:p>
            <a:pPr>
              <a:spcBef>
                <a:spcPts val="0"/>
              </a:spcBef>
              <a:spcAft>
                <a:spcPts val="0"/>
              </a:spcAft>
              <a:tabLst>
                <a:tab pos="457200" algn="l"/>
              </a:tabLst>
            </a:pPr>
            <a:r>
              <a:rPr lang="cs-CZ" sz="1800" dirty="0">
                <a:solidFill>
                  <a:schemeClr val="bg1"/>
                </a:solidFill>
                <a:latin typeface="+mj-lt"/>
              </a:rPr>
              <a:t>Z celkových 1012 zodpovězených dotazů k IROP 2021 – 2027 je celkem </a:t>
            </a:r>
            <a:r>
              <a:rPr lang="cs-CZ" sz="1800" b="1" dirty="0">
                <a:solidFill>
                  <a:schemeClr val="bg1"/>
                </a:solidFill>
                <a:latin typeface="+mj-lt"/>
              </a:rPr>
              <a:t>403 tazatelů </a:t>
            </a:r>
            <a:r>
              <a:rPr lang="cs-CZ" sz="1800" dirty="0">
                <a:solidFill>
                  <a:schemeClr val="bg1"/>
                </a:solidFill>
                <a:latin typeface="+mj-lt"/>
              </a:rPr>
              <a:t>v četnosti počtu dotazů </a:t>
            </a:r>
            <a:r>
              <a:rPr lang="cs-CZ" sz="1800" b="1" dirty="0">
                <a:solidFill>
                  <a:schemeClr val="bg1"/>
                </a:solidFill>
                <a:latin typeface="+mj-lt"/>
              </a:rPr>
              <a:t>od 1 po 26 dotazů</a:t>
            </a:r>
          </a:p>
        </p:txBody>
      </p:sp>
      <p:graphicFrame>
        <p:nvGraphicFramePr>
          <p:cNvPr id="9" name="Tabulka 8">
            <a:extLst>
              <a:ext uri="{FF2B5EF4-FFF2-40B4-BE49-F238E27FC236}">
                <a16:creationId xmlns:a16="http://schemas.microsoft.com/office/drawing/2014/main" id="{5923C121-BC9D-402E-8BBE-409FE1D53597}"/>
              </a:ext>
            </a:extLst>
          </p:cNvPr>
          <p:cNvGraphicFramePr>
            <a:graphicFrameLocks noGrp="1"/>
          </p:cNvGraphicFramePr>
          <p:nvPr>
            <p:extLst>
              <p:ext uri="{D42A27DB-BD31-4B8C-83A1-F6EECF244321}">
                <p14:modId xmlns:p14="http://schemas.microsoft.com/office/powerpoint/2010/main" val="599669144"/>
              </p:ext>
            </p:extLst>
          </p:nvPr>
        </p:nvGraphicFramePr>
        <p:xfrm>
          <a:off x="879890" y="2802194"/>
          <a:ext cx="6864588" cy="2448760"/>
        </p:xfrm>
        <a:graphic>
          <a:graphicData uri="http://schemas.openxmlformats.org/drawingml/2006/table">
            <a:tbl>
              <a:tblPr>
                <a:effectLst/>
              </a:tblPr>
              <a:tblGrid>
                <a:gridCol w="3412795">
                  <a:extLst>
                    <a:ext uri="{9D8B030D-6E8A-4147-A177-3AD203B41FA5}">
                      <a16:colId xmlns:a16="http://schemas.microsoft.com/office/drawing/2014/main" val="569653429"/>
                    </a:ext>
                  </a:extLst>
                </a:gridCol>
                <a:gridCol w="1660830">
                  <a:extLst>
                    <a:ext uri="{9D8B030D-6E8A-4147-A177-3AD203B41FA5}">
                      <a16:colId xmlns:a16="http://schemas.microsoft.com/office/drawing/2014/main" val="2418150789"/>
                    </a:ext>
                  </a:extLst>
                </a:gridCol>
                <a:gridCol w="1790963">
                  <a:extLst>
                    <a:ext uri="{9D8B030D-6E8A-4147-A177-3AD203B41FA5}">
                      <a16:colId xmlns:a16="http://schemas.microsoft.com/office/drawing/2014/main" val="771897463"/>
                    </a:ext>
                  </a:extLst>
                </a:gridCol>
              </a:tblGrid>
              <a:tr h="489752">
                <a:tc>
                  <a:txBody>
                    <a:bodyPr/>
                    <a:lstStyle/>
                    <a:p>
                      <a:pPr marL="0" algn="l" defTabSz="457200" rtl="0" eaLnBrk="1" fontAlgn="b" latinLnBrk="0" hangingPunct="1"/>
                      <a:r>
                        <a:rPr lang="cs-CZ" sz="2000" b="0" i="0" u="none" strike="noStrike" kern="1200" dirty="0">
                          <a:solidFill>
                            <a:schemeClr val="tx1"/>
                          </a:solidFill>
                          <a:effectLst/>
                          <a:latin typeface="Calibri"/>
                          <a:ea typeface="+mn-ea"/>
                          <a:cs typeface="+mn-cs"/>
                        </a:rPr>
                        <a:t>Typ tazatele</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ctr" defTabSz="457200" rtl="0" eaLnBrk="1" fontAlgn="b" latinLnBrk="0" hangingPunct="1"/>
                      <a:r>
                        <a:rPr lang="cs-CZ" sz="2000" b="0" i="0" u="none" strike="noStrike" kern="1200" dirty="0">
                          <a:solidFill>
                            <a:schemeClr val="tx1"/>
                          </a:solidFill>
                          <a:effectLst/>
                          <a:latin typeface="Calibri"/>
                          <a:ea typeface="+mn-ea"/>
                          <a:cs typeface="+mn-cs"/>
                        </a:rPr>
                        <a:t>Počet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ctr" defTabSz="457200" rtl="0" eaLnBrk="1" fontAlgn="b" latinLnBrk="0" hangingPunct="1"/>
                      <a:r>
                        <a:rPr lang="cs-CZ" sz="2000" b="0" i="0" u="none" strike="noStrike" kern="1200" dirty="0">
                          <a:solidFill>
                            <a:schemeClr val="tx1"/>
                          </a:solidFill>
                          <a:effectLst/>
                          <a:latin typeface="Calibri"/>
                          <a:ea typeface="+mn-ea"/>
                          <a:cs typeface="+mn-cs"/>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extLst>
                  <a:ext uri="{0D108BD9-81ED-4DB2-BD59-A6C34878D82A}">
                    <a16:rowId xmlns:a16="http://schemas.microsoft.com/office/drawing/2014/main" val="3235130747"/>
                  </a:ext>
                </a:extLst>
              </a:tr>
              <a:tr h="489752">
                <a:tc>
                  <a:txBody>
                    <a:bodyPr/>
                    <a:lstStyle/>
                    <a:p>
                      <a:pPr algn="l" fontAlgn="b"/>
                      <a:r>
                        <a:rPr lang="cs-CZ" sz="2000" b="0" i="0" u="none" strike="noStrike" dirty="0">
                          <a:solidFill>
                            <a:schemeClr val="bg1"/>
                          </a:solidFill>
                          <a:effectLst/>
                          <a:latin typeface="Calibri"/>
                        </a:rPr>
                        <a:t>Žadatel/příjemce</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515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dirty="0">
                          <a:solidFill>
                            <a:schemeClr val="bg1"/>
                          </a:solidFill>
                          <a:effectLst/>
                          <a:latin typeface="Calibri"/>
                        </a:rPr>
                        <a:t>50,9 %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692634"/>
                  </a:ext>
                </a:extLst>
              </a:tr>
              <a:tr h="489752">
                <a:tc>
                  <a:txBody>
                    <a:bodyPr/>
                    <a:lstStyle/>
                    <a:p>
                      <a:pPr algn="l" fontAlgn="b"/>
                      <a:r>
                        <a:rPr lang="cs-CZ" sz="2000" b="0" i="0" u="none" strike="noStrike">
                          <a:solidFill>
                            <a:schemeClr val="bg1"/>
                          </a:solidFill>
                          <a:effectLst/>
                          <a:latin typeface="Calibri"/>
                        </a:rPr>
                        <a:t>Zpracovatel</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388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dirty="0">
                          <a:solidFill>
                            <a:schemeClr val="bg1"/>
                          </a:solidFill>
                          <a:effectLst/>
                          <a:latin typeface="Calibri"/>
                        </a:rPr>
                        <a:t>38,3 %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878936"/>
                  </a:ext>
                </a:extLst>
              </a:tr>
              <a:tr h="489752">
                <a:tc>
                  <a:txBody>
                    <a:bodyPr/>
                    <a:lstStyle/>
                    <a:p>
                      <a:pPr algn="l" fontAlgn="b"/>
                      <a:r>
                        <a:rPr lang="cs-CZ" sz="2000" b="0" i="0" u="none" strike="noStrike">
                          <a:solidFill>
                            <a:schemeClr val="bg1"/>
                          </a:solidFill>
                          <a:effectLst/>
                          <a:latin typeface="Calibri"/>
                        </a:rPr>
                        <a:t>Jiný</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a:rPr>
                        <a:t>109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dirty="0">
                          <a:solidFill>
                            <a:schemeClr val="bg1"/>
                          </a:solidFill>
                          <a:effectLst/>
                          <a:latin typeface="Calibri"/>
                        </a:rPr>
                        <a:t>10,8 %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644553"/>
                  </a:ext>
                </a:extLst>
              </a:tr>
              <a:tr h="489752">
                <a:tc>
                  <a:txBody>
                    <a:bodyPr/>
                    <a:lstStyle/>
                    <a:p>
                      <a:pPr marL="0" algn="l" defTabSz="457200" rtl="0" eaLnBrk="1" fontAlgn="b" latinLnBrk="0" hangingPunct="1"/>
                      <a:r>
                        <a:rPr lang="cs-CZ" sz="2000" b="0" i="0" u="none" strike="noStrike" kern="1200">
                          <a:solidFill>
                            <a:schemeClr val="tx1"/>
                          </a:solidFill>
                          <a:effectLst/>
                          <a:latin typeface="Calibri"/>
                          <a:ea typeface="+mn-ea"/>
                          <a:cs typeface="+mn-cs"/>
                        </a:rPr>
                        <a:t>Celkem</a:t>
                      </a: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marL="0" algn="ctr" defTabSz="457200" rtl="0" eaLnBrk="1" fontAlgn="b" latinLnBrk="0" hangingPunct="1"/>
                      <a:r>
                        <a:rPr lang="cs-CZ" sz="2000" b="0" i="0" u="none" strike="noStrike" kern="1200" dirty="0">
                          <a:solidFill>
                            <a:schemeClr val="tx1"/>
                          </a:solidFill>
                          <a:effectLst/>
                          <a:latin typeface="Calibri"/>
                          <a:ea typeface="+mn-ea"/>
                          <a:cs typeface="+mn-cs"/>
                        </a:rPr>
                        <a:t>1012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marL="0" algn="ctr" defTabSz="457200" rtl="0" eaLnBrk="1" fontAlgn="b" latinLnBrk="0" hangingPunct="1"/>
                      <a:r>
                        <a:rPr lang="cs-CZ" sz="2000" b="0" i="0" u="none" strike="noStrike" kern="1200" dirty="0">
                          <a:solidFill>
                            <a:schemeClr val="tx1"/>
                          </a:solidFill>
                          <a:effectLst/>
                          <a:latin typeface="Calibri"/>
                          <a:ea typeface="+mn-ea"/>
                          <a:cs typeface="+mn-cs"/>
                        </a:rPr>
                        <a:t>100,0 %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extLst>
                  <a:ext uri="{0D108BD9-81ED-4DB2-BD59-A6C34878D82A}">
                    <a16:rowId xmlns:a16="http://schemas.microsoft.com/office/drawing/2014/main" val="2314547876"/>
                  </a:ext>
                </a:extLst>
              </a:tr>
            </a:tbl>
          </a:graphicData>
        </a:graphic>
      </p:graphicFrame>
    </p:spTree>
    <p:extLst>
      <p:ext uri="{BB962C8B-B14F-4D97-AF65-F5344CB8AC3E}">
        <p14:creationId xmlns:p14="http://schemas.microsoft.com/office/powerpoint/2010/main" val="59265657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a:solidFill>
                  <a:schemeClr val="bg1"/>
                </a:solidFill>
                <a:effectLst/>
                <a:latin typeface="Arial" panose="020B0604020202020204" pitchFamily="34" charset="0"/>
              </a:rPr>
              <a:t>Konzultační servis IROP</a:t>
            </a:r>
          </a:p>
          <a:p>
            <a:pPr algn="ctr" defTabSz="914400">
              <a:buClr>
                <a:srgbClr val="000000"/>
              </a:buClr>
            </a:pPr>
            <a:r>
              <a:rPr lang="cs-CZ" sz="2000" cap="all">
                <a:solidFill>
                  <a:schemeClr val="bg1"/>
                </a:solidFill>
                <a:latin typeface="Arial" panose="020B0604020202020204" pitchFamily="34" charset="0"/>
                <a:cs typeface="Arial" panose="020B0604020202020204" pitchFamily="34" charset="0"/>
              </a:rPr>
              <a:t>Tazatelé</a:t>
            </a:r>
            <a:endParaRPr lang="en-US" sz="1800" cap="all">
              <a:solidFill>
                <a:schemeClr val="bg1"/>
              </a:solidFill>
              <a:latin typeface="Arial" panose="020B0604020202020204" pitchFamily="34" charset="0"/>
              <a:cs typeface="Arial" panose="020B0604020202020204" pitchFamily="34" charset="0"/>
            </a:endParaRPr>
          </a:p>
        </p:txBody>
      </p:sp>
      <p:graphicFrame>
        <p:nvGraphicFramePr>
          <p:cNvPr id="4" name="Tabulka 3">
            <a:extLst>
              <a:ext uri="{FF2B5EF4-FFF2-40B4-BE49-F238E27FC236}">
                <a16:creationId xmlns:a16="http://schemas.microsoft.com/office/drawing/2014/main" id="{DA992021-0003-4F68-A056-FF4C7E524D4A}"/>
              </a:ext>
            </a:extLst>
          </p:cNvPr>
          <p:cNvGraphicFramePr>
            <a:graphicFrameLocks noGrp="1"/>
          </p:cNvGraphicFramePr>
          <p:nvPr>
            <p:extLst>
              <p:ext uri="{D42A27DB-BD31-4B8C-83A1-F6EECF244321}">
                <p14:modId xmlns:p14="http://schemas.microsoft.com/office/powerpoint/2010/main" val="1464595526"/>
              </p:ext>
            </p:extLst>
          </p:nvPr>
        </p:nvGraphicFramePr>
        <p:xfrm>
          <a:off x="621030" y="1825108"/>
          <a:ext cx="7901940" cy="1257300"/>
        </p:xfrm>
        <a:graphic>
          <a:graphicData uri="http://schemas.openxmlformats.org/drawingml/2006/table">
            <a:tbl>
              <a:tblPr>
                <a:tableStyleId>{5C22544A-7EE6-4342-B048-85BDC9FD1C3A}</a:tableStyleId>
              </a:tblPr>
              <a:tblGrid>
                <a:gridCol w="2062772">
                  <a:extLst>
                    <a:ext uri="{9D8B030D-6E8A-4147-A177-3AD203B41FA5}">
                      <a16:colId xmlns:a16="http://schemas.microsoft.com/office/drawing/2014/main" val="2268506245"/>
                    </a:ext>
                  </a:extLst>
                </a:gridCol>
                <a:gridCol w="1413833">
                  <a:extLst>
                    <a:ext uri="{9D8B030D-6E8A-4147-A177-3AD203B41FA5}">
                      <a16:colId xmlns:a16="http://schemas.microsoft.com/office/drawing/2014/main" val="3121612395"/>
                    </a:ext>
                  </a:extLst>
                </a:gridCol>
                <a:gridCol w="1341699">
                  <a:extLst>
                    <a:ext uri="{9D8B030D-6E8A-4147-A177-3AD203B41FA5}">
                      <a16:colId xmlns:a16="http://schemas.microsoft.com/office/drawing/2014/main" val="699240698"/>
                    </a:ext>
                  </a:extLst>
                </a:gridCol>
                <a:gridCol w="1327272">
                  <a:extLst>
                    <a:ext uri="{9D8B030D-6E8A-4147-A177-3AD203B41FA5}">
                      <a16:colId xmlns:a16="http://schemas.microsoft.com/office/drawing/2014/main" val="303514728"/>
                    </a:ext>
                  </a:extLst>
                </a:gridCol>
                <a:gridCol w="1756364">
                  <a:extLst>
                    <a:ext uri="{9D8B030D-6E8A-4147-A177-3AD203B41FA5}">
                      <a16:colId xmlns:a16="http://schemas.microsoft.com/office/drawing/2014/main" val="3531715040"/>
                    </a:ext>
                  </a:extLst>
                </a:gridCol>
              </a:tblGrid>
              <a:tr h="0">
                <a:tc>
                  <a:txBody>
                    <a:bodyPr/>
                    <a:lstStyle/>
                    <a:p>
                      <a:pPr algn="ctr" fontAlgn="b"/>
                      <a:r>
                        <a:rPr lang="cs-CZ" sz="1600" b="1" u="none" strike="noStrike" dirty="0">
                          <a:solidFill>
                            <a:schemeClr val="tx1"/>
                          </a:solidFill>
                          <a:effectLst/>
                        </a:rPr>
                        <a:t>Typ tazatele</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solidFill>
                            <a:schemeClr val="tx1"/>
                          </a:solidFill>
                          <a:effectLst/>
                        </a:rPr>
                        <a:t>Celkem</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IROP2 </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81089995"/>
                  </a:ext>
                </a:extLst>
              </a:tr>
              <a:tr h="214867">
                <a:tc>
                  <a:txBody>
                    <a:bodyPr/>
                    <a:lstStyle/>
                    <a:p>
                      <a:pPr marL="71755" algn="l" fontAlgn="b"/>
                      <a:r>
                        <a:rPr lang="cs-CZ" sz="1600" u="none" strike="noStrike">
                          <a:solidFill>
                            <a:schemeClr val="tx1"/>
                          </a:solidFill>
                          <a:effectLst/>
                        </a:rPr>
                        <a:t>Žadatel/příjemce</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525</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60,62%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247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a:rPr>
                        <a:t>62,22 %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023018"/>
                  </a:ext>
                </a:extLst>
              </a:tr>
              <a:tr h="214867">
                <a:tc>
                  <a:txBody>
                    <a:bodyPr/>
                    <a:lstStyle/>
                    <a:p>
                      <a:pPr marL="71755" algn="l" fontAlgn="b"/>
                      <a:r>
                        <a:rPr lang="cs-CZ" sz="1600" u="none" strike="noStrike" dirty="0">
                          <a:solidFill>
                            <a:schemeClr val="tx1"/>
                          </a:solidFill>
                          <a:effectLst/>
                        </a:rPr>
                        <a:t>Zpracovatel</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279</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32,22%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104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a:rPr>
                        <a:t>26,20 %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5723751"/>
                  </a:ext>
                </a:extLst>
              </a:tr>
              <a:tr h="214867">
                <a:tc>
                  <a:txBody>
                    <a:bodyPr/>
                    <a:lstStyle/>
                    <a:p>
                      <a:pPr marL="71755" algn="l" fontAlgn="b"/>
                      <a:r>
                        <a:rPr lang="cs-CZ" sz="1600" u="none" strike="noStrike">
                          <a:solidFill>
                            <a:schemeClr val="tx1"/>
                          </a:solidFill>
                          <a:effectLst/>
                        </a:rPr>
                        <a:t>Jiný </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a:solidFill>
                            <a:schemeClr val="tx1"/>
                          </a:solidFill>
                          <a:effectLst/>
                        </a:rPr>
                        <a:t>62</a:t>
                      </a:r>
                      <a:endParaRPr lang="cs-CZ" sz="1600" b="0"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7,16%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a:solidFill>
                            <a:schemeClr val="tx1"/>
                          </a:solidFill>
                          <a:effectLst/>
                          <a:latin typeface="Calibri"/>
                        </a:rPr>
                        <a:t>46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a:rPr>
                        <a:t>11,59 %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3266711"/>
                  </a:ext>
                </a:extLst>
              </a:tr>
              <a:tr h="214867">
                <a:tc>
                  <a:txBody>
                    <a:bodyPr/>
                    <a:lstStyle/>
                    <a:p>
                      <a:pPr algn="ctr" fontAlgn="b"/>
                      <a:r>
                        <a:rPr lang="cs-CZ" sz="1600" b="1" u="none" strike="noStrike">
                          <a:solidFill>
                            <a:schemeClr val="tx1"/>
                          </a:solidFill>
                          <a:effectLst/>
                        </a:rPr>
                        <a:t>Celkový součet</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solidFill>
                            <a:schemeClr val="tx1"/>
                          </a:solidFill>
                          <a:effectLst/>
                        </a:rPr>
                        <a:t>866</a:t>
                      </a:r>
                      <a:endParaRPr lang="cs-CZ" sz="1600" b="1" i="0" u="none" strike="noStrike">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chemeClr val="tx1"/>
                          </a:solidFill>
                          <a:effectLst/>
                          <a:latin typeface="Calibri"/>
                        </a:rPr>
                        <a:t>397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a:rPr>
                        <a:t>100 %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69245234"/>
                  </a:ext>
                </a:extLst>
              </a:tr>
            </a:tbl>
          </a:graphicData>
        </a:graphic>
      </p:graphicFrame>
      <p:graphicFrame>
        <p:nvGraphicFramePr>
          <p:cNvPr id="7" name="Tabulka 6">
            <a:extLst>
              <a:ext uri="{FF2B5EF4-FFF2-40B4-BE49-F238E27FC236}">
                <a16:creationId xmlns:a16="http://schemas.microsoft.com/office/drawing/2014/main" id="{42AFB5A9-44DC-4656-8D4C-4AF1970A8B6F}"/>
              </a:ext>
            </a:extLst>
          </p:cNvPr>
          <p:cNvGraphicFramePr>
            <a:graphicFrameLocks noGrp="1"/>
          </p:cNvGraphicFramePr>
          <p:nvPr>
            <p:extLst>
              <p:ext uri="{D42A27DB-BD31-4B8C-83A1-F6EECF244321}">
                <p14:modId xmlns:p14="http://schemas.microsoft.com/office/powerpoint/2010/main" val="3642387384"/>
              </p:ext>
            </p:extLst>
          </p:nvPr>
        </p:nvGraphicFramePr>
        <p:xfrm>
          <a:off x="2730434" y="3429000"/>
          <a:ext cx="3683132" cy="2263140"/>
        </p:xfrm>
        <a:graphic>
          <a:graphicData uri="http://schemas.openxmlformats.org/drawingml/2006/table">
            <a:tbl>
              <a:tblPr>
                <a:solidFill>
                  <a:schemeClr val="bg1"/>
                </a:solidFill>
                <a:tableStyleId>{5C22544A-7EE6-4342-B048-85BDC9FD1C3A}</a:tableStyleId>
              </a:tblPr>
              <a:tblGrid>
                <a:gridCol w="1757022">
                  <a:extLst>
                    <a:ext uri="{9D8B030D-6E8A-4147-A177-3AD203B41FA5}">
                      <a16:colId xmlns:a16="http://schemas.microsoft.com/office/drawing/2014/main" val="450795389"/>
                    </a:ext>
                  </a:extLst>
                </a:gridCol>
                <a:gridCol w="963055">
                  <a:extLst>
                    <a:ext uri="{9D8B030D-6E8A-4147-A177-3AD203B41FA5}">
                      <a16:colId xmlns:a16="http://schemas.microsoft.com/office/drawing/2014/main" val="2667078417"/>
                    </a:ext>
                  </a:extLst>
                </a:gridCol>
                <a:gridCol w="963055">
                  <a:extLst>
                    <a:ext uri="{9D8B030D-6E8A-4147-A177-3AD203B41FA5}">
                      <a16:colId xmlns:a16="http://schemas.microsoft.com/office/drawing/2014/main" val="2424729572"/>
                    </a:ext>
                  </a:extLst>
                </a:gridCol>
              </a:tblGrid>
              <a:tr h="179747">
                <a:tc>
                  <a:txBody>
                    <a:bodyPr/>
                    <a:lstStyle/>
                    <a:p>
                      <a:pPr algn="ctr" fontAlgn="b"/>
                      <a:r>
                        <a:rPr lang="cs-CZ" sz="1600" b="1" u="none" strike="noStrike">
                          <a:effectLst/>
                        </a:rPr>
                        <a:t>Typ tazatele</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a:effectLst/>
                        </a:rPr>
                        <a:t>Celkem</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4718440"/>
                  </a:ext>
                </a:extLst>
              </a:tr>
              <a:tr h="179747">
                <a:tc>
                  <a:txBody>
                    <a:bodyPr/>
                    <a:lstStyle/>
                    <a:p>
                      <a:pPr marL="71755" algn="l" fontAlgn="b"/>
                      <a:r>
                        <a:rPr lang="cs-CZ" sz="1600" u="none" strike="noStrike">
                          <a:effectLst/>
                        </a:rPr>
                        <a:t>Obec/ město</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a:effectLst/>
                        </a:rPr>
                        <a:t>232</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a:rPr>
                        <a:t>44,19 %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456893"/>
                  </a:ext>
                </a:extLst>
              </a:tr>
              <a:tr h="179747">
                <a:tc>
                  <a:txBody>
                    <a:bodyPr/>
                    <a:lstStyle/>
                    <a:p>
                      <a:pPr marL="71755" algn="l" fontAlgn="b"/>
                      <a:r>
                        <a:rPr lang="cs-CZ" sz="1600" u="none" strike="noStrike">
                          <a:effectLst/>
                        </a:rPr>
                        <a:t>MAS</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a:rPr>
                        <a:t>10,86 %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0131145"/>
                  </a:ext>
                </a:extLst>
              </a:tr>
              <a:tr h="179747">
                <a:tc>
                  <a:txBody>
                    <a:bodyPr/>
                    <a:lstStyle/>
                    <a:p>
                      <a:pPr marL="71755" algn="l" fontAlgn="b"/>
                      <a:r>
                        <a:rPr lang="cs-CZ" sz="1600" u="none" strike="noStrike">
                          <a:effectLst/>
                        </a:rPr>
                        <a:t>Charita </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dirty="0">
                          <a:effectLst/>
                        </a:rPr>
                        <a:t>24</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a:rPr>
                        <a:t>4,57 %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8690364"/>
                  </a:ext>
                </a:extLst>
              </a:tr>
              <a:tr h="179747">
                <a:tc>
                  <a:txBody>
                    <a:bodyPr/>
                    <a:lstStyle/>
                    <a:p>
                      <a:pPr marL="71755" algn="l" fontAlgn="b"/>
                      <a:r>
                        <a:rPr lang="cs-CZ" sz="1600" b="0" i="0" u="none" strike="noStrike">
                          <a:solidFill>
                            <a:srgbClr val="000000"/>
                          </a:solidFill>
                          <a:effectLst/>
                          <a:latin typeface="Calibri"/>
                        </a:rPr>
                        <a:t>OSVČ</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a:rPr>
                        <a:t>4,00 %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5824546"/>
                  </a:ext>
                </a:extLst>
              </a:tr>
              <a:tr h="179747">
                <a:tc>
                  <a:txBody>
                    <a:bodyPr/>
                    <a:lstStyle/>
                    <a:p>
                      <a:pPr marL="71755" algn="l" fontAlgn="b"/>
                      <a:r>
                        <a:rPr lang="cs-CZ" sz="1600" b="0" i="0" u="none" strike="noStrike">
                          <a:solidFill>
                            <a:srgbClr val="000000"/>
                          </a:solidFill>
                          <a:effectLst/>
                          <a:latin typeface="Calibri"/>
                        </a:rPr>
                        <a:t>Kraj</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a:rPr>
                        <a:t>4,00 %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873884"/>
                  </a:ext>
                </a:extLst>
              </a:tr>
              <a:tr h="179747">
                <a:tc>
                  <a:txBody>
                    <a:bodyPr/>
                    <a:lstStyle/>
                    <a:p>
                      <a:pPr marL="71755" algn="l" fontAlgn="b"/>
                      <a:r>
                        <a:rPr lang="cs-CZ" sz="1600" b="0" i="0" u="none" strike="noStrike">
                          <a:solidFill>
                            <a:srgbClr val="000000"/>
                          </a:solidFill>
                          <a:effectLst/>
                          <a:latin typeface="Calibri"/>
                        </a:rPr>
                        <a:t>Školy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a:rPr>
                        <a:t>3,24 %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9923061"/>
                  </a:ext>
                </a:extLst>
              </a:tr>
              <a:tr h="179747">
                <a:tc>
                  <a:txBody>
                    <a:bodyPr/>
                    <a:lstStyle/>
                    <a:p>
                      <a:pPr marL="71755" algn="l" fontAlgn="b"/>
                      <a:r>
                        <a:rPr lang="cs-CZ" sz="1600" b="0" i="0" u="none" strike="noStrike">
                          <a:solidFill>
                            <a:srgbClr val="000000"/>
                          </a:solidFill>
                          <a:effectLst/>
                          <a:latin typeface="Calibri"/>
                        </a:rPr>
                        <a:t>Jiné/ neurčené</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a:solidFill>
                            <a:srgbClr val="000000"/>
                          </a:solidFill>
                          <a:effectLst/>
                          <a:latin typeface="Calibri"/>
                        </a:rPr>
                        <a:t>153 </a:t>
                      </a:r>
                      <a:endParaRPr lang="cs-CZ"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a:rPr>
                        <a:t>29,14 %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0027989"/>
                  </a:ext>
                </a:extLst>
              </a:tr>
              <a:tr h="179747">
                <a:tc>
                  <a:txBody>
                    <a:bodyPr/>
                    <a:lstStyle/>
                    <a:p>
                      <a:pPr algn="ctr" fontAlgn="b"/>
                      <a:r>
                        <a:rPr lang="cs-CZ" sz="1600" b="1" u="none" strike="noStrike">
                          <a:effectLst/>
                        </a:rPr>
                        <a:t>Celkový součet</a:t>
                      </a:r>
                      <a:endParaRPr lang="cs-CZ" sz="1600" b="1"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a:solidFill>
                            <a:srgbClr val="000000"/>
                          </a:solidFill>
                          <a:effectLst/>
                          <a:latin typeface="Calibri"/>
                        </a:rPr>
                        <a:t>525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rgbClr val="000000"/>
                          </a:solidFill>
                          <a:effectLst/>
                          <a:latin typeface="Calibri"/>
                        </a:rPr>
                        <a:t>100 %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9978362"/>
                  </a:ext>
                </a:extLst>
              </a:tr>
            </a:tbl>
          </a:graphicData>
        </a:graphic>
      </p:graphicFrame>
    </p:spTree>
    <p:extLst>
      <p:ext uri="{BB962C8B-B14F-4D97-AF65-F5344CB8AC3E}">
        <p14:creationId xmlns:p14="http://schemas.microsoft.com/office/powerpoint/2010/main" val="3227760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956427" y="1996051"/>
            <a:ext cx="7007487" cy="3832331"/>
          </a:xfrm>
          <a:prstGeom prst="rect">
            <a:avLst/>
          </a:prstGeom>
          <a:noFill/>
        </p:spPr>
        <p:txBody>
          <a:bodyPr wrap="square" lIns="91440" tIns="45720" rIns="91440" bIns="45720" anchor="t">
            <a:spAutoFit/>
          </a:bodyPr>
          <a:lstStyle/>
          <a:p>
            <a:pPr fontAlgn="base"/>
            <a:r>
              <a:rPr lang="cs-CZ" sz="1600" b="1" u="sng" dirty="0">
                <a:latin typeface="Arial"/>
                <a:cs typeface="Arial"/>
              </a:rPr>
              <a:t>Fáze realizace projektu</a:t>
            </a:r>
          </a:p>
          <a:p>
            <a:pPr fontAlgn="base"/>
            <a:endParaRPr lang="cs-CZ" sz="1600" b="1" dirty="0">
              <a:latin typeface="Arial" panose="020B0604020202020204" pitchFamily="34" charset="0"/>
            </a:endParaRPr>
          </a:p>
          <a:p>
            <a:pPr lvl="1" fontAlgn="base"/>
            <a:r>
              <a:rPr lang="cs-CZ" sz="1600" b="1" dirty="0">
                <a:latin typeface="Arial"/>
                <a:cs typeface="Arial"/>
              </a:rPr>
              <a:t>Zjednodušené metody vykazování</a:t>
            </a:r>
            <a:r>
              <a:rPr lang="en-US" sz="1600" b="1" dirty="0">
                <a:latin typeface="Arial"/>
                <a:cs typeface="Arial"/>
              </a:rPr>
              <a:t>​</a:t>
            </a:r>
            <a:r>
              <a:rPr lang="cs-CZ" sz="1600" b="1" dirty="0">
                <a:latin typeface="Arial"/>
                <a:cs typeface="Arial"/>
              </a:rPr>
              <a:t> - paušál (nepřímé náklady)</a:t>
            </a:r>
            <a:endParaRPr lang="en-US" sz="1600" b="1" dirty="0">
              <a:latin typeface="Arial"/>
              <a:cs typeface="Arial"/>
            </a:endParaRPr>
          </a:p>
          <a:p>
            <a:pPr marL="1085850" lvl="2" indent="-171450" fontAlgn="base">
              <a:buClr>
                <a:srgbClr val="00529C"/>
              </a:buClr>
              <a:buFont typeface="Arial" panose="020B0604020202020204" pitchFamily="34" charset="0"/>
              <a:buChar char="•"/>
            </a:pPr>
            <a:r>
              <a:rPr lang="cs-CZ" sz="1600" dirty="0"/>
              <a:t>Výdaje typu studie proveditelnosti, administrace VŘ, TDI, BOZP, AD, projektová dokumentace apod.</a:t>
            </a:r>
            <a:endParaRPr lang="cs-CZ" sz="1600" dirty="0">
              <a:cs typeface="Arial"/>
            </a:endParaRPr>
          </a:p>
          <a:p>
            <a:pPr marL="1085850" lvl="2" indent="-171450" fontAlgn="base">
              <a:buClr>
                <a:srgbClr val="0C56A6"/>
              </a:buClr>
              <a:buFont typeface="Arial" panose="020B0604020202020204" pitchFamily="34" charset="0"/>
              <a:buChar char="•"/>
            </a:pPr>
            <a:r>
              <a:rPr lang="cs-CZ" sz="1600" dirty="0"/>
              <a:t>Proplácení bez kontroly dokladů do výše stanoveného procenta z celkových </a:t>
            </a:r>
            <a:r>
              <a:rPr lang="cs-CZ" sz="1600" b="1" dirty="0"/>
              <a:t>přímých</a:t>
            </a:r>
            <a:r>
              <a:rPr lang="cs-CZ" sz="1600" dirty="0"/>
              <a:t> způsobilých výdajů projektu ve výši 7% (výše se může lišit dle výzvy; bude stanoveno ve SP)</a:t>
            </a:r>
            <a:endParaRPr lang="cs-CZ" sz="1600" dirty="0">
              <a:cs typeface="Arial"/>
            </a:endParaRPr>
          </a:p>
          <a:p>
            <a:pPr lvl="2" fontAlgn="base"/>
            <a:endParaRPr lang="cs-CZ" sz="1600" dirty="0"/>
          </a:p>
          <a:p>
            <a:pPr lvl="1" fontAlgn="base"/>
            <a:r>
              <a:rPr lang="cs-CZ" sz="1600" b="1" dirty="0">
                <a:latin typeface="Arial"/>
                <a:cs typeface="Arial"/>
              </a:rPr>
              <a:t>Vzorkování</a:t>
            </a:r>
            <a:r>
              <a:rPr lang="en-US" sz="1600" b="1" dirty="0">
                <a:latin typeface="Arial"/>
                <a:cs typeface="Arial"/>
              </a:rPr>
              <a:t>​</a:t>
            </a:r>
            <a:endParaRPr lang="cs-CZ" sz="1600" b="1" dirty="0">
              <a:latin typeface="Arial"/>
              <a:cs typeface="Arial"/>
            </a:endParaRPr>
          </a:p>
          <a:p>
            <a:pPr marL="1085850" lvl="2" indent="-171450" fontAlgn="base">
              <a:lnSpc>
                <a:spcPts val="1800"/>
              </a:lnSpc>
              <a:buClr>
                <a:srgbClr val="00529C"/>
              </a:buClr>
              <a:buFont typeface="Arial" panose="020B0604020202020204" pitchFamily="34" charset="0"/>
              <a:buChar char="•"/>
            </a:pPr>
            <a:r>
              <a:rPr lang="cs-CZ" sz="1600" dirty="0"/>
              <a:t>Kontrola žádostí o platbu a zakázek → dle stanoveného vzorku</a:t>
            </a:r>
            <a:endParaRPr lang="cs-CZ" sz="1600" dirty="0">
              <a:cs typeface="Arial"/>
            </a:endParaRPr>
          </a:p>
          <a:p>
            <a:pPr marL="1085850" lvl="2" indent="-171450" fontAlgn="base">
              <a:lnSpc>
                <a:spcPts val="1800"/>
              </a:lnSpc>
              <a:buClr>
                <a:srgbClr val="00529C"/>
              </a:buClr>
              <a:buFont typeface="Arial" panose="020B0604020202020204" pitchFamily="34" charset="0"/>
              <a:buChar char="•"/>
            </a:pPr>
            <a:r>
              <a:rPr lang="cs-CZ" sz="1600" dirty="0"/>
              <a:t>Blíže upřesněno v OPPŽP </a:t>
            </a:r>
            <a:endParaRPr lang="cs-CZ" sz="1600" dirty="0">
              <a:cs typeface="Arial"/>
            </a:endParaRPr>
          </a:p>
          <a:p>
            <a:pPr lvl="2" fontAlgn="base"/>
            <a:endParaRPr lang="cs-CZ" sz="1600" dirty="0">
              <a:highlight>
                <a:srgbClr val="FF00FF"/>
              </a:highlight>
            </a:endParaRPr>
          </a:p>
          <a:p>
            <a:pPr lvl="2" fontAlgn="base">
              <a:buFont typeface="Arial" panose="020B0604020202020204" pitchFamily="34" charset="0"/>
              <a:buChar char="•"/>
            </a:pPr>
            <a:endParaRPr lang="cs-CZ" sz="1600" dirty="0"/>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82121"/>
            <a:ext cx="8138707" cy="1077218"/>
          </a:xfrm>
          <a:prstGeom prst="rect">
            <a:avLst/>
          </a:prstGeom>
          <a:noFill/>
        </p:spPr>
        <p:txBody>
          <a:bodyPr wrap="square" rtlCol="0">
            <a:spAutoFit/>
          </a:bodyPr>
          <a:lstStyle/>
          <a:p>
            <a:pPr algn="ctr" defTabSz="914400">
              <a:buClr>
                <a:srgbClr val="000000"/>
              </a:buClr>
            </a:pPr>
            <a:r>
              <a:rPr lang="cs-CZ" sz="3200" b="1" kern="0" dirty="0">
                <a:solidFill>
                  <a:srgbClr val="0B55A2"/>
                </a:solidFill>
                <a:cs typeface="Arial" panose="020B0604020202020204" pitchFamily="34" charset="0"/>
                <a:sym typeface="Arial"/>
              </a:rPr>
              <a:t>Změny v administraci projektů</a:t>
            </a:r>
          </a:p>
          <a:p>
            <a:pPr algn="ctr" defTabSz="914400">
              <a:buClr>
                <a:srgbClr val="000000"/>
              </a:buClr>
            </a:pPr>
            <a:r>
              <a:rPr lang="cs-CZ" sz="3200" b="1" kern="0" dirty="0">
                <a:solidFill>
                  <a:srgbClr val="0B55A2"/>
                </a:solidFill>
                <a:cs typeface="Arial" panose="020B0604020202020204" pitchFamily="34" charset="0"/>
                <a:sym typeface="Arial"/>
              </a:rPr>
              <a:t>Co bude nového?</a:t>
            </a:r>
            <a:r>
              <a:rPr lang="cs-CZ" sz="3200" b="0" i="0" dirty="0">
                <a:solidFill>
                  <a:srgbClr val="0B55A2"/>
                </a:solidFill>
                <a:effectLst/>
                <a:latin typeface="Arial" panose="020B0604020202020204" pitchFamily="34" charset="0"/>
              </a:rPr>
              <a:t>​</a:t>
            </a:r>
            <a:endParaRPr lang="cs-CZ" sz="3200" b="1" kern="0" dirty="0">
              <a:solidFill>
                <a:srgbClr val="0B55A2"/>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ADBFD169-2508-41E3-B799-72146B6B1521}"/>
              </a:ext>
            </a:extLst>
          </p:cNvPr>
          <p:cNvSpPr>
            <a:spLocks noGrp="1"/>
          </p:cNvSpPr>
          <p:nvPr>
            <p:ph type="sldNum" sz="quarter" idx="12"/>
          </p:nvPr>
        </p:nvSpPr>
        <p:spPr/>
        <p:txBody>
          <a:bodyPr/>
          <a:lstStyle/>
          <a:p>
            <a:fld id="{4000C4B2-41BC-D741-8B94-B76DB6967C01}" type="slidenum">
              <a:rPr lang="en-US" smtClean="0"/>
              <a:pPr/>
              <a:t>13</a:t>
            </a:fld>
            <a:endParaRPr lang="en-US" dirty="0"/>
          </a:p>
        </p:txBody>
      </p:sp>
    </p:spTree>
    <p:extLst>
      <p:ext uri="{BB962C8B-B14F-4D97-AF65-F5344CB8AC3E}">
        <p14:creationId xmlns:p14="http://schemas.microsoft.com/office/powerpoint/2010/main" val="352377717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81CD06E-30C7-0F4B-9F7B-A86A3F339833}"/>
              </a:ext>
            </a:extLst>
          </p:cNvPr>
          <p:cNvSpPr txBox="1">
            <a:spLocks/>
          </p:cNvSpPr>
          <p:nvPr/>
        </p:nvSpPr>
        <p:spPr>
          <a:xfrm>
            <a:off x="0" y="2938585"/>
            <a:ext cx="9143999" cy="890466"/>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Děkujeme za pozornost</a:t>
            </a:r>
            <a:r>
              <a:rPr lang="cs-CZ" sz="50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686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3240" y="1710897"/>
            <a:ext cx="7007487" cy="3724609"/>
          </a:xfrm>
          <a:prstGeom prst="rect">
            <a:avLst/>
          </a:prstGeom>
          <a:noFill/>
        </p:spPr>
        <p:txBody>
          <a:bodyPr wrap="square" lIns="91440" tIns="45720" rIns="91440" bIns="45720" anchor="t">
            <a:spAutoFit/>
          </a:bodyPr>
          <a:lstStyle/>
          <a:p>
            <a:pPr fontAlgn="base"/>
            <a:r>
              <a:rPr lang="cs-CZ" sz="1600" b="1" u="sng" dirty="0">
                <a:latin typeface="Arial"/>
                <a:cs typeface="Arial"/>
              </a:rPr>
              <a:t>Fáze realizace projektu</a:t>
            </a:r>
          </a:p>
          <a:p>
            <a:pPr fontAlgn="base"/>
            <a:endParaRPr lang="cs-CZ" sz="1600" b="1" dirty="0">
              <a:latin typeface="Arial" panose="020B0604020202020204" pitchFamily="34" charset="0"/>
            </a:endParaRPr>
          </a:p>
          <a:p>
            <a:pPr lvl="2" fontAlgn="base"/>
            <a:endParaRPr lang="cs-CZ" sz="1600" dirty="0">
              <a:highlight>
                <a:srgbClr val="FF00FF"/>
              </a:highlight>
            </a:endParaRPr>
          </a:p>
          <a:p>
            <a:pPr lvl="1" fontAlgn="base"/>
            <a:r>
              <a:rPr lang="cs-CZ" sz="1600" b="1" dirty="0">
                <a:latin typeface="Arial"/>
                <a:cs typeface="Arial"/>
              </a:rPr>
              <a:t>Fikce doručení </a:t>
            </a:r>
            <a:endParaRPr lang="cs-CZ" sz="1600" b="1" dirty="0">
              <a:latin typeface="Arial" panose="020B0604020202020204" pitchFamily="34" charset="0"/>
              <a:cs typeface="Arial"/>
            </a:endParaRPr>
          </a:p>
          <a:p>
            <a:pPr marL="1085850" lvl="2" indent="-171450" fontAlgn="base">
              <a:lnSpc>
                <a:spcPts val="1800"/>
              </a:lnSpc>
              <a:buClr>
                <a:srgbClr val="00529C"/>
              </a:buClr>
              <a:buFont typeface="Arial" panose="020B0604020202020204" pitchFamily="34" charset="0"/>
              <a:buChar char="•"/>
            </a:pPr>
            <a:r>
              <a:rPr lang="cs-CZ" altLang="zh-CN" sz="1600" dirty="0" bmk="_Hlk94009378">
                <a:ea typeface="黑体"/>
              </a:rPr>
              <a:t>V MS2021+ je za okamžik doručení považováno přihlášení žadatele/příjemce nebo jím pověřené osoby do systému MS2021+</a:t>
            </a:r>
            <a:endParaRPr lang="cs-CZ" altLang="zh-CN" sz="1600" dirty="0">
              <a:ea typeface="黑体"/>
              <a:cs typeface="Arial"/>
            </a:endParaRPr>
          </a:p>
          <a:p>
            <a:pPr marL="1085850" lvl="2" indent="-171450" fontAlgn="base">
              <a:lnSpc>
                <a:spcPts val="1800"/>
              </a:lnSpc>
              <a:buClr>
                <a:srgbClr val="00529C"/>
              </a:buClr>
              <a:buFont typeface="Arial" panose="020B0604020202020204" pitchFamily="34" charset="0"/>
              <a:buChar char="•"/>
            </a:pPr>
            <a:r>
              <a:rPr lang="cs-CZ" altLang="zh-CN" sz="1600" dirty="0" bmk="_Hlk94009378">
                <a:ea typeface="黑体"/>
              </a:rPr>
              <a:t>Žadatelem/příjemcem nebo jím pověřenou osobou je myšlena každá osoba s přístupem k žádosti o podporu bez ohledu na přidělenou roli</a:t>
            </a:r>
            <a:endParaRPr lang="cs-CZ" altLang="zh-CN" sz="1600" dirty="0">
              <a:ea typeface="黑体"/>
              <a:cs typeface="Arial"/>
            </a:endParaRPr>
          </a:p>
          <a:p>
            <a:pPr marL="1085850" lvl="2" indent="-171450" fontAlgn="base">
              <a:lnSpc>
                <a:spcPts val="1800"/>
              </a:lnSpc>
              <a:buClr>
                <a:srgbClr val="00529C"/>
              </a:buClr>
              <a:buFont typeface="Arial" panose="020B0604020202020204" pitchFamily="34" charset="0"/>
              <a:buChar char="•"/>
            </a:pPr>
            <a:r>
              <a:rPr lang="cs-CZ" altLang="zh-CN" sz="1600" dirty="0" bmk="_Hlk94009378">
                <a:ea typeface="黑体"/>
              </a:rPr>
              <a:t>V případě, že se taková osoba do MS2021+ </a:t>
            </a:r>
            <a:r>
              <a:rPr lang="cs-CZ" altLang="zh-CN" sz="1600" b="1" dirty="0" bmk="_Hlk94009378">
                <a:ea typeface="黑体"/>
              </a:rPr>
              <a:t>nepřihlásí do 10 kalendářních dnů ode dne odeslání depeše, považuje se za den doručení poslední den této lhůty</a:t>
            </a:r>
            <a:endParaRPr lang="cs-CZ" altLang="zh-CN" sz="1600" b="1" dirty="0">
              <a:ea typeface="黑体"/>
              <a:cs typeface="Arial"/>
            </a:endParaRPr>
          </a:p>
          <a:p>
            <a:pPr lvl="2" fontAlgn="base">
              <a:buFont typeface="Arial" panose="020B0604020202020204" pitchFamily="34" charset="0"/>
              <a:buChar char="•"/>
            </a:pPr>
            <a:endParaRPr lang="cs-CZ" sz="1600" dirty="0"/>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90031"/>
            <a:ext cx="8138707" cy="1077218"/>
          </a:xfrm>
          <a:prstGeom prst="rect">
            <a:avLst/>
          </a:prstGeom>
          <a:noFill/>
        </p:spPr>
        <p:txBody>
          <a:bodyPr wrap="square" rtlCol="0">
            <a:spAutoFit/>
          </a:bodyPr>
          <a:lstStyle/>
          <a:p>
            <a:pPr algn="ctr" defTabSz="914400">
              <a:buClr>
                <a:srgbClr val="000000"/>
              </a:buClr>
            </a:pPr>
            <a:r>
              <a:rPr lang="cs-CZ" sz="3200" b="1" kern="0" dirty="0">
                <a:solidFill>
                  <a:srgbClr val="0C56A6"/>
                </a:solidFill>
                <a:cs typeface="Arial" panose="020B0604020202020204" pitchFamily="34" charset="0"/>
                <a:sym typeface="Arial"/>
              </a:rPr>
              <a:t>Změny v administraci projektů</a:t>
            </a:r>
          </a:p>
          <a:p>
            <a:pPr algn="ctr" defTabSz="914400">
              <a:buClr>
                <a:srgbClr val="000000"/>
              </a:buClr>
            </a:pPr>
            <a:r>
              <a:rPr lang="cs-CZ" sz="3200" b="1" kern="0" dirty="0">
                <a:solidFill>
                  <a:srgbClr val="0C56A6"/>
                </a:solidFill>
                <a:cs typeface="Arial" panose="020B0604020202020204" pitchFamily="34" charset="0"/>
                <a:sym typeface="Arial"/>
              </a:rPr>
              <a:t>Co bude nového?</a:t>
            </a:r>
            <a:r>
              <a:rPr lang="cs-CZ" sz="3200" b="0" i="0" dirty="0">
                <a:solidFill>
                  <a:srgbClr val="0C56A6"/>
                </a:solidFill>
                <a:effectLst/>
                <a:latin typeface="Arial" panose="020B0604020202020204" pitchFamily="34" charset="0"/>
              </a:rPr>
              <a:t>​</a:t>
            </a:r>
            <a:endParaRPr lang="cs-CZ" sz="3200" b="1" kern="0" dirty="0">
              <a:solidFill>
                <a:srgbClr val="0C56A6"/>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173A1A39-71ED-4E96-A2F5-58BF78987E69}"/>
              </a:ext>
            </a:extLst>
          </p:cNvPr>
          <p:cNvSpPr>
            <a:spLocks noGrp="1"/>
          </p:cNvSpPr>
          <p:nvPr>
            <p:ph type="sldNum" sz="quarter" idx="12"/>
          </p:nvPr>
        </p:nvSpPr>
        <p:spPr/>
        <p:txBody>
          <a:bodyPr/>
          <a:lstStyle/>
          <a:p>
            <a:fld id="{4000C4B2-41BC-D741-8B94-B76DB6967C01}" type="slidenum">
              <a:rPr lang="en-US" smtClean="0"/>
              <a:pPr/>
              <a:t>14</a:t>
            </a:fld>
            <a:endParaRPr lang="en-US" dirty="0"/>
          </a:p>
        </p:txBody>
      </p:sp>
    </p:spTree>
    <p:extLst>
      <p:ext uri="{BB962C8B-B14F-4D97-AF65-F5344CB8AC3E}">
        <p14:creationId xmlns:p14="http://schemas.microsoft.com/office/powerpoint/2010/main" val="668774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68256" y="1854760"/>
            <a:ext cx="7007487" cy="4447884"/>
          </a:xfrm>
          <a:prstGeom prst="rect">
            <a:avLst/>
          </a:prstGeom>
          <a:noFill/>
        </p:spPr>
        <p:txBody>
          <a:bodyPr wrap="square" lIns="91440" tIns="45720" rIns="91440" bIns="45720" anchor="t">
            <a:spAutoFit/>
          </a:bodyPr>
          <a:lstStyle/>
          <a:p>
            <a:pPr fontAlgn="base"/>
            <a:r>
              <a:rPr lang="cs-CZ" sz="1600" b="1" u="sng" dirty="0">
                <a:latin typeface="Arial"/>
                <a:cs typeface="Arial"/>
              </a:rPr>
              <a:t>Fáze realizace projektu</a:t>
            </a:r>
          </a:p>
          <a:p>
            <a:pPr fontAlgn="base"/>
            <a:endParaRPr lang="cs-CZ" sz="1600" b="1" dirty="0">
              <a:latin typeface="Arial" panose="020B0604020202020204" pitchFamily="34" charset="0"/>
            </a:endParaRPr>
          </a:p>
          <a:p>
            <a:pPr lvl="1" fontAlgn="base"/>
            <a:r>
              <a:rPr lang="cs-CZ" sz="1600" b="1" dirty="0">
                <a:latin typeface="Arial"/>
                <a:cs typeface="Arial"/>
              </a:rPr>
              <a:t>Zrušení etap a nahrazení FP</a:t>
            </a:r>
            <a:r>
              <a:rPr lang="en-US" sz="1600" b="1" dirty="0">
                <a:latin typeface="Arial"/>
                <a:cs typeface="Arial"/>
              </a:rPr>
              <a:t>​</a:t>
            </a:r>
            <a:endParaRPr lang="cs-CZ" sz="1600" b="1" dirty="0">
              <a:latin typeface="Arial"/>
              <a:cs typeface="Arial"/>
            </a:endParaRPr>
          </a:p>
          <a:p>
            <a:pPr marL="1085850" lvl="2" indent="-171450" fontAlgn="base">
              <a:lnSpc>
                <a:spcPts val="2000"/>
              </a:lnSpc>
              <a:buClr>
                <a:srgbClr val="0C56A4"/>
              </a:buClr>
              <a:buFont typeface="Arial" panose="020B0604020202020204" pitchFamily="34" charset="0"/>
              <a:buChar char="•"/>
            </a:pPr>
            <a:r>
              <a:rPr lang="cs-CZ" sz="1600" dirty="0">
                <a:latin typeface="Arial"/>
                <a:cs typeface="Arial"/>
              </a:rPr>
              <a:t>Formální změna - místo etap bude používán termín </a:t>
            </a:r>
            <a:r>
              <a:rPr lang="cs-CZ" sz="1600" i="1" dirty="0">
                <a:latin typeface="Arial"/>
                <a:cs typeface="Arial"/>
              </a:rPr>
              <a:t>sledované období</a:t>
            </a:r>
            <a:r>
              <a:rPr lang="cs-CZ" sz="1600" dirty="0">
                <a:latin typeface="Arial"/>
                <a:cs typeface="Arial"/>
              </a:rPr>
              <a:t>, které bude  definováno finančními plány</a:t>
            </a:r>
          </a:p>
          <a:p>
            <a:pPr marL="1085850" lvl="2" indent="-171450" fontAlgn="base">
              <a:lnSpc>
                <a:spcPts val="2000"/>
              </a:lnSpc>
              <a:buClr>
                <a:srgbClr val="0C56A4"/>
              </a:buClr>
              <a:buFont typeface="Arial" panose="020B0604020202020204" pitchFamily="34" charset="0"/>
              <a:buChar char="•"/>
            </a:pPr>
            <a:r>
              <a:rPr lang="cs-CZ" sz="1600" dirty="0">
                <a:latin typeface="Arial"/>
                <a:cs typeface="Arial"/>
              </a:rPr>
              <a:t>Sledované období bude končit 20 </a:t>
            </a:r>
            <a:r>
              <a:rPr lang="cs-CZ" sz="1600" dirty="0" err="1">
                <a:latin typeface="Arial"/>
                <a:cs typeface="Arial"/>
              </a:rPr>
              <a:t>pd</a:t>
            </a:r>
            <a:r>
              <a:rPr lang="cs-CZ" sz="1600" dirty="0">
                <a:latin typeface="Arial"/>
                <a:cs typeface="Arial"/>
              </a:rPr>
              <a:t> před datem předložení </a:t>
            </a:r>
            <a:r>
              <a:rPr lang="cs-CZ" sz="1600" dirty="0" err="1">
                <a:latin typeface="Arial"/>
                <a:cs typeface="Arial"/>
              </a:rPr>
              <a:t>ŽoP</a:t>
            </a:r>
            <a:r>
              <a:rPr lang="cs-CZ" sz="1600" dirty="0">
                <a:latin typeface="Arial"/>
                <a:cs typeface="Arial"/>
              </a:rPr>
              <a:t>, obdobně jako nyní etapa</a:t>
            </a:r>
          </a:p>
          <a:p>
            <a:pPr lvl="1" fontAlgn="base"/>
            <a:r>
              <a:rPr lang="cs-CZ" sz="1600" dirty="0">
                <a:highlight>
                  <a:srgbClr val="FF00FF"/>
                </a:highlight>
                <a:latin typeface="Arial"/>
                <a:cs typeface="Arial"/>
              </a:rPr>
              <a:t>​</a:t>
            </a:r>
          </a:p>
          <a:p>
            <a:pPr lvl="1" fontAlgn="base"/>
            <a:endParaRPr lang="cs-CZ" sz="1600" dirty="0">
              <a:highlight>
                <a:srgbClr val="FF00FF"/>
              </a:highlight>
              <a:latin typeface="Arial" panose="020B0604020202020204" pitchFamily="34" charset="0"/>
            </a:endParaRPr>
          </a:p>
          <a:p>
            <a:pPr lvl="1" fontAlgn="base"/>
            <a:r>
              <a:rPr lang="cs-CZ" sz="1600" b="1" dirty="0">
                <a:latin typeface="Arial"/>
                <a:cs typeface="Arial"/>
              </a:rPr>
              <a:t>Platforma BIM na sdílení rozpočtů</a:t>
            </a:r>
          </a:p>
          <a:p>
            <a:pPr marL="1085850" lvl="2" indent="-171450" fontAlgn="base">
              <a:lnSpc>
                <a:spcPts val="2000"/>
              </a:lnSpc>
              <a:buClr>
                <a:srgbClr val="0B55A2"/>
              </a:buClr>
              <a:buFont typeface="Arial" panose="020B0604020202020204" pitchFamily="34" charset="0"/>
              <a:buChar char="•"/>
            </a:pPr>
            <a:r>
              <a:rPr lang="cs-CZ" sz="1600" dirty="0">
                <a:latin typeface="Arial"/>
                <a:cs typeface="Arial"/>
              </a:rPr>
              <a:t>Prostředí s on-line aplikacemi pro odhadování ceny stavby, projektování, oceňování, průběh stavby </a:t>
            </a:r>
            <a:r>
              <a:rPr lang="cs-CZ" sz="1600" dirty="0">
                <a:latin typeface="Calibri"/>
                <a:ea typeface="Calibri"/>
                <a:cs typeface="Calibri"/>
              </a:rPr>
              <a:t>​</a:t>
            </a:r>
          </a:p>
          <a:p>
            <a:pPr marL="1085850" lvl="2" indent="-171450" fontAlgn="base">
              <a:lnSpc>
                <a:spcPts val="2000"/>
              </a:lnSpc>
              <a:buClr>
                <a:srgbClr val="0B55A2"/>
              </a:buClr>
              <a:buFont typeface="Arial" panose="020B0604020202020204" pitchFamily="34" charset="0"/>
              <a:buChar char="•"/>
            </a:pPr>
            <a:r>
              <a:rPr lang="cs-CZ" sz="1600" dirty="0">
                <a:latin typeface="Arial"/>
                <a:cs typeface="Arial"/>
              </a:rPr>
              <a:t>Sdílení informací a dokumentů týkajících se rozpočtů v online prostředí</a:t>
            </a:r>
          </a:p>
          <a:p>
            <a:pPr marL="1085850" lvl="2" indent="-171450" fontAlgn="base">
              <a:lnSpc>
                <a:spcPts val="2000"/>
              </a:lnSpc>
              <a:buClr>
                <a:srgbClr val="0B55A2"/>
              </a:buClr>
              <a:buFont typeface="Arial" panose="020B0604020202020204" pitchFamily="34" charset="0"/>
              <a:buChar char="•"/>
            </a:pPr>
            <a:r>
              <a:rPr lang="cs-CZ" sz="1600" dirty="0">
                <a:latin typeface="Arial"/>
                <a:cs typeface="Arial"/>
              </a:rPr>
              <a:t>Export do potřebných formátů</a:t>
            </a:r>
          </a:p>
          <a:p>
            <a:pPr algn="l" rtl="0" fontAlgn="base">
              <a:buFont typeface="Arial" panose="020B0604020202020204" pitchFamily="34" charset="0"/>
              <a:buChar char="•"/>
            </a:pPr>
            <a:endParaRPr lang="en-US" sz="1600" dirty="0">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20C70E67-7A17-4AB3-A469-681BC4508AE8}"/>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dirty="0">
                <a:solidFill>
                  <a:srgbClr val="00529C"/>
                </a:solidFill>
                <a:cs typeface="Arial" panose="020B0604020202020204" pitchFamily="34" charset="0"/>
                <a:sym typeface="Arial"/>
              </a:rPr>
              <a:t>Změny v administraci projektů</a:t>
            </a:r>
          </a:p>
          <a:p>
            <a:pPr algn="ctr" defTabSz="914400">
              <a:buClr>
                <a:srgbClr val="000000"/>
              </a:buClr>
            </a:pPr>
            <a:r>
              <a:rPr lang="cs-CZ" sz="3200" b="1" kern="0" dirty="0">
                <a:solidFill>
                  <a:srgbClr val="00529C"/>
                </a:solidFill>
                <a:cs typeface="Arial" panose="020B0604020202020204" pitchFamily="34" charset="0"/>
                <a:sym typeface="Arial"/>
              </a:rPr>
              <a:t>Co bude nového?</a:t>
            </a:r>
            <a:r>
              <a:rPr lang="cs-CZ" sz="3200" b="0" i="0" dirty="0">
                <a:solidFill>
                  <a:srgbClr val="00529C"/>
                </a:solidFill>
                <a:effectLst/>
                <a:latin typeface="Arial" panose="020B0604020202020204" pitchFamily="34" charset="0"/>
              </a:rPr>
              <a:t>​</a:t>
            </a:r>
            <a:endParaRPr lang="cs-CZ" sz="3200" b="1" kern="0" dirty="0">
              <a:solidFill>
                <a:srgbClr val="00529C"/>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C007572C-0974-4BA0-858F-F1496F3F5354}"/>
              </a:ext>
            </a:extLst>
          </p:cNvPr>
          <p:cNvSpPr>
            <a:spLocks noGrp="1"/>
          </p:cNvSpPr>
          <p:nvPr>
            <p:ph type="sldNum" sz="quarter" idx="12"/>
          </p:nvPr>
        </p:nvSpPr>
        <p:spPr/>
        <p:txBody>
          <a:bodyPr/>
          <a:lstStyle/>
          <a:p>
            <a:fld id="{4000C4B2-41BC-D741-8B94-B76DB6967C01}" type="slidenum">
              <a:rPr lang="en-US" smtClean="0"/>
              <a:pPr/>
              <a:t>15</a:t>
            </a:fld>
            <a:endParaRPr lang="en-US" dirty="0"/>
          </a:p>
        </p:txBody>
      </p:sp>
    </p:spTree>
    <p:extLst>
      <p:ext uri="{BB962C8B-B14F-4D97-AF65-F5344CB8AC3E}">
        <p14:creationId xmlns:p14="http://schemas.microsoft.com/office/powerpoint/2010/main" val="1328152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179870" y="1890642"/>
            <a:ext cx="7461483" cy="2857192"/>
          </a:xfrm>
          <a:prstGeom prst="rect">
            <a:avLst/>
          </a:prstGeom>
          <a:noFill/>
        </p:spPr>
        <p:txBody>
          <a:bodyPr wrap="square" lIns="91440" tIns="45720" rIns="91440" bIns="45720" anchor="t">
            <a:spAutoFit/>
          </a:bodyPr>
          <a:lstStyle/>
          <a:p>
            <a:pPr algn="l" fontAlgn="base"/>
            <a:r>
              <a:rPr lang="cs-CZ" b="1" u="sng" dirty="0"/>
              <a:t>Integrované projekty</a:t>
            </a:r>
            <a:r>
              <a:rPr lang="en-US" b="1" u="sng" dirty="0"/>
              <a:t>​</a:t>
            </a:r>
            <a:endParaRPr lang="cs-CZ" b="1" u="sng" dirty="0"/>
          </a:p>
          <a:p>
            <a:pPr algn="l" fontAlgn="base"/>
            <a:endParaRPr lang="en-US" b="1" dirty="0"/>
          </a:p>
          <a:p>
            <a:pPr marL="171450" indent="-171450" fontAlgn="base">
              <a:lnSpc>
                <a:spcPts val="2400"/>
              </a:lnSpc>
              <a:buClr>
                <a:srgbClr val="0B55A2"/>
              </a:buClr>
              <a:buFont typeface="Arial" panose="020B0604020202020204" pitchFamily="34" charset="0"/>
              <a:buChar char="•"/>
            </a:pPr>
            <a:r>
              <a:rPr lang="cs-CZ" dirty="0"/>
              <a:t>CLLD - míra spolufinancování zachována na úrovni </a:t>
            </a:r>
            <a:r>
              <a:rPr lang="cs-CZ" b="1" dirty="0"/>
              <a:t>95 % dotace</a:t>
            </a:r>
            <a:r>
              <a:rPr lang="en-US" dirty="0"/>
              <a:t>​</a:t>
            </a:r>
            <a:endParaRPr lang="en-US" dirty="0">
              <a:cs typeface="Arial"/>
            </a:endParaRPr>
          </a:p>
          <a:p>
            <a:pPr marL="171450" indent="-171450" fontAlgn="base">
              <a:lnSpc>
                <a:spcPts val="2400"/>
              </a:lnSpc>
              <a:buClr>
                <a:srgbClr val="0B55A2"/>
              </a:buClr>
              <a:buFont typeface="Arial" panose="020B0604020202020204" pitchFamily="34" charset="0"/>
              <a:buChar char="•"/>
            </a:pPr>
            <a:r>
              <a:rPr lang="cs-CZ" b="1" dirty="0"/>
              <a:t>Nebudou samostatné výzvy </a:t>
            </a:r>
            <a:r>
              <a:rPr lang="cs-CZ" dirty="0"/>
              <a:t>pro IN, pouze jedna ze strany ŘO IROP</a:t>
            </a:r>
            <a:r>
              <a:rPr lang="en-US" dirty="0"/>
              <a:t>​</a:t>
            </a:r>
            <a:endParaRPr lang="en-US" dirty="0">
              <a:cs typeface="Arial"/>
            </a:endParaRPr>
          </a:p>
          <a:p>
            <a:pPr marL="171450" indent="-171450" fontAlgn="base">
              <a:lnSpc>
                <a:spcPts val="2400"/>
              </a:lnSpc>
              <a:buClr>
                <a:srgbClr val="0B55A2"/>
              </a:buClr>
              <a:buFont typeface="Arial" panose="020B0604020202020204" pitchFamily="34" charset="0"/>
              <a:buChar char="•"/>
            </a:pPr>
            <a:r>
              <a:rPr lang="cs-CZ" dirty="0"/>
              <a:t>Součástí žádosti bude </a:t>
            </a:r>
            <a:r>
              <a:rPr lang="cs-CZ" b="1" dirty="0"/>
              <a:t>příloha</a:t>
            </a:r>
            <a:r>
              <a:rPr lang="cs-CZ" dirty="0"/>
              <a:t>, kde </a:t>
            </a:r>
            <a:r>
              <a:rPr lang="cs-CZ" b="1" dirty="0"/>
              <a:t>nositel IN potvrzuje soulad </a:t>
            </a:r>
            <a:r>
              <a:rPr lang="cs-CZ" dirty="0"/>
              <a:t>se strategií IN</a:t>
            </a:r>
            <a:r>
              <a:rPr lang="en-US" dirty="0"/>
              <a:t>​</a:t>
            </a:r>
            <a:endParaRPr lang="en-US" dirty="0">
              <a:cs typeface="Arial"/>
            </a:endParaRPr>
          </a:p>
          <a:p>
            <a:pPr marL="171450" indent="-171450" fontAlgn="base">
              <a:lnSpc>
                <a:spcPts val="2400"/>
              </a:lnSpc>
              <a:buClr>
                <a:srgbClr val="0B55A2"/>
              </a:buClr>
              <a:buFont typeface="Arial" panose="020B0604020202020204" pitchFamily="34" charset="0"/>
              <a:buChar char="•"/>
            </a:pPr>
            <a:r>
              <a:rPr lang="cs-CZ" dirty="0" err="1"/>
              <a:t>Připodepisování</a:t>
            </a:r>
            <a:r>
              <a:rPr lang="cs-CZ" dirty="0"/>
              <a:t> žádosti ze strany nositele IN (vybrané </a:t>
            </a:r>
            <a:r>
              <a:rPr lang="cs-CZ" dirty="0" err="1"/>
              <a:t>ŽoZ</a:t>
            </a:r>
            <a:r>
              <a:rPr lang="cs-CZ" dirty="0"/>
              <a:t>)</a:t>
            </a:r>
            <a:r>
              <a:rPr lang="en-US" dirty="0"/>
              <a:t>​</a:t>
            </a:r>
            <a:endParaRPr lang="en-US" dirty="0">
              <a:cs typeface="Arial"/>
            </a:endParaRPr>
          </a:p>
          <a:p>
            <a:pPr marL="171450" indent="-171450" fontAlgn="base">
              <a:lnSpc>
                <a:spcPts val="2400"/>
              </a:lnSpc>
              <a:buClr>
                <a:srgbClr val="0B55A2"/>
              </a:buClr>
              <a:buFont typeface="Arial" panose="020B0604020202020204" pitchFamily="34" charset="0"/>
              <a:buChar char="•"/>
            </a:pPr>
            <a:r>
              <a:rPr lang="cs-CZ" b="1" dirty="0"/>
              <a:t>(Ne)možnost </a:t>
            </a:r>
            <a:r>
              <a:rPr lang="cs-CZ" dirty="0"/>
              <a:t>podávat totožné projekty do individuálních výzev i do IN​</a:t>
            </a:r>
            <a:endParaRPr lang="cs-CZ" dirty="0">
              <a:cs typeface="Arial"/>
            </a:endParaRPr>
          </a:p>
          <a:p>
            <a:pPr lvl="1">
              <a:lnSpc>
                <a:spcPct val="150000"/>
              </a:lnSpc>
              <a:buClr>
                <a:srgbClr val="1D70B8"/>
              </a:buClr>
            </a:pPr>
            <a:endParaRPr lang="cs-CZ"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4692106-5F47-46AF-828F-B4FDEAD96FC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dirty="0">
                <a:solidFill>
                  <a:srgbClr val="0C56A4"/>
                </a:solidFill>
                <a:cs typeface="Arial" panose="020B0604020202020204" pitchFamily="34" charset="0"/>
                <a:sym typeface="Arial"/>
              </a:rPr>
              <a:t>Změny v administraci projektů</a:t>
            </a:r>
          </a:p>
          <a:p>
            <a:pPr algn="ctr" defTabSz="914400">
              <a:buClr>
                <a:srgbClr val="000000"/>
              </a:buClr>
            </a:pPr>
            <a:r>
              <a:rPr lang="cs-CZ" sz="3200" b="1" kern="0" dirty="0">
                <a:solidFill>
                  <a:srgbClr val="0C56A4"/>
                </a:solidFill>
                <a:cs typeface="Arial" panose="020B0604020202020204" pitchFamily="34" charset="0"/>
                <a:sym typeface="Arial"/>
              </a:rPr>
              <a:t>Co bude nového?</a:t>
            </a:r>
            <a:r>
              <a:rPr lang="cs-CZ" sz="3200" b="0" i="0" dirty="0">
                <a:solidFill>
                  <a:srgbClr val="0C56A4"/>
                </a:solidFill>
                <a:effectLst/>
                <a:latin typeface="Arial" panose="020B0604020202020204" pitchFamily="34" charset="0"/>
              </a:rPr>
              <a:t>​</a:t>
            </a:r>
            <a:endParaRPr lang="cs-CZ" sz="3200" b="1" kern="0" dirty="0">
              <a:solidFill>
                <a:srgbClr val="0C56A4"/>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73B79C88-67BF-46E8-B935-23807341FB82}"/>
              </a:ext>
            </a:extLst>
          </p:cNvPr>
          <p:cNvSpPr>
            <a:spLocks noGrp="1"/>
          </p:cNvSpPr>
          <p:nvPr>
            <p:ph type="sldNum" sz="quarter" idx="12"/>
          </p:nvPr>
        </p:nvSpPr>
        <p:spPr/>
        <p:txBody>
          <a:bodyPr/>
          <a:lstStyle/>
          <a:p>
            <a:fld id="{4000C4B2-41BC-D741-8B94-B76DB6967C01}" type="slidenum">
              <a:rPr lang="en-US" smtClean="0"/>
              <a:pPr/>
              <a:t>16</a:t>
            </a:fld>
            <a:endParaRPr lang="en-US" dirty="0"/>
          </a:p>
        </p:txBody>
      </p:sp>
    </p:spTree>
    <p:extLst>
      <p:ext uri="{BB962C8B-B14F-4D97-AF65-F5344CB8AC3E}">
        <p14:creationId xmlns:p14="http://schemas.microsoft.com/office/powerpoint/2010/main" val="596180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281953" y="1862278"/>
            <a:ext cx="6920753" cy="3780522"/>
          </a:xfrm>
          <a:prstGeom prst="rect">
            <a:avLst/>
          </a:prstGeom>
          <a:noFill/>
        </p:spPr>
        <p:txBody>
          <a:bodyPr wrap="square" lIns="91440" tIns="45720" rIns="91440" bIns="45720" anchor="t">
            <a:spAutoFit/>
          </a:bodyPr>
          <a:lstStyle/>
          <a:p>
            <a:pPr fontAlgn="base"/>
            <a:r>
              <a:rPr lang="cs-CZ" b="1" u="sng" dirty="0"/>
              <a:t>Monitorovací systém 2021+</a:t>
            </a:r>
            <a:r>
              <a:rPr lang="en-US" b="1" u="sng" dirty="0"/>
              <a:t>​</a:t>
            </a:r>
            <a:endParaRPr lang="cs-CZ" b="1" u="sng" dirty="0"/>
          </a:p>
          <a:p>
            <a:pPr fontAlgn="base"/>
            <a:endParaRPr lang="en-US" b="1" dirty="0"/>
          </a:p>
          <a:p>
            <a:pPr lvl="1" fontAlgn="base"/>
            <a:r>
              <a:rPr lang="cs-CZ" b="1" dirty="0"/>
              <a:t>Přihlašování​</a:t>
            </a:r>
            <a:endParaRPr lang="cs-CZ" b="1" dirty="0">
              <a:cs typeface="Arial"/>
            </a:endParaRPr>
          </a:p>
          <a:p>
            <a:pPr marL="1085850" lvl="2" indent="-171450" fontAlgn="base">
              <a:buClr>
                <a:srgbClr val="0C56A6"/>
              </a:buClr>
              <a:buFont typeface="Arial" panose="020B0604020202020204" pitchFamily="34" charset="0"/>
              <a:buChar char="•"/>
            </a:pPr>
            <a:r>
              <a:rPr lang="cs-CZ" dirty="0"/>
              <a:t>Již nyní lze vyzkoušet na </a:t>
            </a:r>
            <a:r>
              <a:rPr lang="cs-CZ" b="1" dirty="0">
                <a:hlinkClick r:id="rId2">
                  <a:extLst>
                    <a:ext uri="{A12FA001-AC4F-418D-AE19-62706E023703}">
                      <ahyp:hlinkClr xmlns:ahyp="http://schemas.microsoft.com/office/drawing/2018/hyperlinkcolor" val="tx"/>
                    </a:ext>
                  </a:extLst>
                </a:hlinkClick>
              </a:rPr>
              <a:t>https://iskp21.mssf.cz/</a:t>
            </a:r>
            <a:endParaRPr lang="cs-CZ" b="1" dirty="0"/>
          </a:p>
          <a:p>
            <a:pPr marL="1085850" lvl="2" indent="-171450" fontAlgn="base">
              <a:buClr>
                <a:srgbClr val="0C56A6"/>
              </a:buClr>
              <a:buFont typeface="Arial" panose="020B0604020202020204" pitchFamily="34" charset="0"/>
              <a:buChar char="•"/>
            </a:pPr>
            <a:r>
              <a:rPr lang="cs-CZ" dirty="0"/>
              <a:t>Doporučujeme registraci přes  NIA - Národní </a:t>
            </a:r>
            <a:r>
              <a:rPr lang="cs-CZ" dirty="0" err="1"/>
              <a:t>identitní</a:t>
            </a:r>
            <a:r>
              <a:rPr lang="cs-CZ" dirty="0"/>
              <a:t> autoritou (e-občanka, bankovní identita); přihlašování přes ADFS (heslo) se bude výhledově rušit</a:t>
            </a:r>
            <a:endParaRPr lang="cs-CZ" dirty="0">
              <a:cs typeface="Arial"/>
            </a:endParaRPr>
          </a:p>
          <a:p>
            <a:pPr marL="1085850" lvl="2" indent="-171450" fontAlgn="base">
              <a:buClr>
                <a:srgbClr val="0C56A6"/>
              </a:buClr>
              <a:buFont typeface="Arial" panose="020B0604020202020204" pitchFamily="34" charset="0"/>
              <a:buChar char="•"/>
            </a:pPr>
            <a:r>
              <a:rPr lang="cs-CZ" dirty="0"/>
              <a:t>Součástí FAQ je návod, jak se přihlásit</a:t>
            </a:r>
            <a:endParaRPr lang="cs-CZ" dirty="0">
              <a:cs typeface="Arial"/>
            </a:endParaRPr>
          </a:p>
          <a:p>
            <a:pPr lvl="2" fontAlgn="base"/>
            <a:endParaRPr lang="cs-CZ" dirty="0"/>
          </a:p>
          <a:p>
            <a:pPr lvl="1" fontAlgn="base"/>
            <a:r>
              <a:rPr lang="cs-CZ" b="1" dirty="0"/>
              <a:t>Nastavení přístupových práv do ISKP21+  </a:t>
            </a:r>
            <a:endParaRPr lang="cs-CZ" b="1" dirty="0">
              <a:cs typeface="Arial"/>
            </a:endParaRPr>
          </a:p>
          <a:p>
            <a:pPr marL="1085850" lvl="2" indent="-171450" fontAlgn="base">
              <a:buClr>
                <a:srgbClr val="0C56A6"/>
              </a:buClr>
              <a:buFont typeface="Arial" panose="020B0604020202020204" pitchFamily="34" charset="0"/>
              <a:buChar char="•"/>
            </a:pPr>
            <a:r>
              <a:rPr lang="cs-CZ" dirty="0"/>
              <a:t>Upřesněno v OPPŽP (kapitola 2.5)</a:t>
            </a:r>
            <a:endParaRPr lang="cs-CZ" dirty="0">
              <a:cs typeface="Arial"/>
            </a:endParaRPr>
          </a:p>
          <a:p>
            <a:pPr lvl="2" fontAlgn="base"/>
            <a:endParaRPr lang="en-US" dirty="0"/>
          </a:p>
          <a:p>
            <a:pPr lvl="1">
              <a:lnSpc>
                <a:spcPct val="150000"/>
              </a:lnSpc>
              <a:buClr>
                <a:srgbClr val="1D70B8"/>
              </a:buClr>
            </a:pPr>
            <a:endParaRPr lang="cs-CZ"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dirty="0">
                <a:solidFill>
                  <a:srgbClr val="0B55A2"/>
                </a:solidFill>
                <a:cs typeface="Arial" panose="020B0604020202020204" pitchFamily="34" charset="0"/>
                <a:sym typeface="Arial"/>
              </a:rPr>
              <a:t>Změny v administraci projektů</a:t>
            </a:r>
          </a:p>
          <a:p>
            <a:pPr algn="ctr" defTabSz="914400">
              <a:buClr>
                <a:srgbClr val="000000"/>
              </a:buClr>
            </a:pPr>
            <a:r>
              <a:rPr lang="cs-CZ" sz="3200" b="1" kern="0" dirty="0">
                <a:solidFill>
                  <a:srgbClr val="0B55A2"/>
                </a:solidFill>
                <a:cs typeface="Arial" panose="020B0604020202020204" pitchFamily="34" charset="0"/>
                <a:sym typeface="Arial"/>
              </a:rPr>
              <a:t>Co bude nového?</a:t>
            </a:r>
            <a:r>
              <a:rPr lang="cs-CZ" sz="3200" b="0" i="0" dirty="0">
                <a:solidFill>
                  <a:srgbClr val="0B55A2"/>
                </a:solidFill>
                <a:effectLst/>
                <a:latin typeface="Arial" panose="020B0604020202020204" pitchFamily="34" charset="0"/>
              </a:rPr>
              <a:t>​</a:t>
            </a:r>
            <a:endParaRPr lang="cs-CZ" sz="3200" b="1" kern="0" dirty="0">
              <a:solidFill>
                <a:srgbClr val="0B55A2"/>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09BEAD6A-9071-476C-8511-2329671F735C}"/>
              </a:ext>
            </a:extLst>
          </p:cNvPr>
          <p:cNvSpPr>
            <a:spLocks noGrp="1"/>
          </p:cNvSpPr>
          <p:nvPr>
            <p:ph type="sldNum" sz="quarter" idx="12"/>
          </p:nvPr>
        </p:nvSpPr>
        <p:spPr/>
        <p:txBody>
          <a:bodyPr/>
          <a:lstStyle/>
          <a:p>
            <a:fld id="{4000C4B2-41BC-D741-8B94-B76DB6967C01}" type="slidenum">
              <a:rPr lang="en-US" smtClean="0"/>
              <a:pPr/>
              <a:t>17</a:t>
            </a:fld>
            <a:endParaRPr lang="en-US" dirty="0"/>
          </a:p>
        </p:txBody>
      </p:sp>
    </p:spTree>
    <p:extLst>
      <p:ext uri="{BB962C8B-B14F-4D97-AF65-F5344CB8AC3E}">
        <p14:creationId xmlns:p14="http://schemas.microsoft.com/office/powerpoint/2010/main" val="2769248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87506" y="1629196"/>
            <a:ext cx="7395882" cy="4888518"/>
          </a:xfrm>
          <a:prstGeom prst="rect">
            <a:avLst/>
          </a:prstGeom>
          <a:noFill/>
        </p:spPr>
        <p:txBody>
          <a:bodyPr wrap="square" lIns="91440" tIns="45720" rIns="91440" bIns="45720" anchor="t">
            <a:spAutoFit/>
          </a:bodyPr>
          <a:lstStyle/>
          <a:p>
            <a:pPr fontAlgn="base"/>
            <a:r>
              <a:rPr lang="cs-CZ" b="1" u="sng" dirty="0"/>
              <a:t>Monitorovací systém 2021+</a:t>
            </a:r>
            <a:r>
              <a:rPr lang="en-US" b="1" u="sng" dirty="0"/>
              <a:t>​</a:t>
            </a:r>
            <a:endParaRPr lang="cs-CZ" b="1" u="sng" dirty="0"/>
          </a:p>
          <a:p>
            <a:pPr fontAlgn="base"/>
            <a:endParaRPr lang="en-US" b="1" dirty="0"/>
          </a:p>
          <a:p>
            <a:pPr lvl="1" fontAlgn="base"/>
            <a:r>
              <a:rPr lang="cs-CZ" b="1" dirty="0"/>
              <a:t>Samostatný modul VZ​</a:t>
            </a:r>
            <a:endParaRPr lang="cs-CZ" b="1" dirty="0">
              <a:cs typeface="Arial"/>
            </a:endParaRPr>
          </a:p>
          <a:p>
            <a:pPr marL="1085850" lvl="2" indent="-171450" fontAlgn="base">
              <a:buClr>
                <a:srgbClr val="0C56A6"/>
              </a:buClr>
              <a:buFont typeface="Arial" panose="020B0604020202020204" pitchFamily="34" charset="0"/>
              <a:buChar char="•"/>
            </a:pPr>
            <a:r>
              <a:rPr lang="cs-CZ" dirty="0"/>
              <a:t>Na jednu VZ je možné navázat více projektů, tj. údaje k VZ vyplňuje a dokumentaci dokládá příjemce pouze jednou, a to i napříč jednotlivými OP</a:t>
            </a:r>
            <a:endParaRPr lang="cs-CZ" dirty="0">
              <a:cs typeface="Arial"/>
            </a:endParaRPr>
          </a:p>
          <a:p>
            <a:pPr marL="1085850" lvl="2" indent="-171450" fontAlgn="base">
              <a:buClr>
                <a:srgbClr val="0C56A6"/>
              </a:buClr>
              <a:buFont typeface="Arial" panose="020B0604020202020204" pitchFamily="34" charset="0"/>
              <a:buChar char="•"/>
            </a:pPr>
            <a:r>
              <a:rPr lang="cs-CZ" dirty="0"/>
              <a:t>Z pohledu žadatele/ příjemce nedochází k výrazným změnám ve vyplňování VZ</a:t>
            </a:r>
            <a:endParaRPr lang="cs-CZ" dirty="0">
              <a:cs typeface="Arial"/>
            </a:endParaRPr>
          </a:p>
          <a:p>
            <a:pPr marL="1085850" lvl="2" indent="-171450" fontAlgn="base">
              <a:buClr>
                <a:srgbClr val="0C56A6"/>
              </a:buClr>
              <a:buFont typeface="Arial" panose="020B0604020202020204" pitchFamily="34" charset="0"/>
              <a:buChar char="•"/>
            </a:pPr>
            <a:r>
              <a:rPr lang="cs-CZ" dirty="0"/>
              <a:t>Postupy budou uvedeny ve speciální příručce </a:t>
            </a:r>
            <a:endParaRPr lang="cs-CZ" dirty="0">
              <a:cs typeface="Arial"/>
            </a:endParaRPr>
          </a:p>
          <a:p>
            <a:pPr lvl="2" fontAlgn="base"/>
            <a:endParaRPr lang="cs-CZ" dirty="0"/>
          </a:p>
          <a:p>
            <a:pPr lvl="1" fontAlgn="base"/>
            <a:r>
              <a:rPr lang="cs-CZ" b="1" dirty="0"/>
              <a:t>Hlavní manažer projektu</a:t>
            </a:r>
          </a:p>
          <a:p>
            <a:pPr marL="1085850" lvl="2" indent="-171450" fontAlgn="base">
              <a:buClr>
                <a:srgbClr val="0C56A6"/>
              </a:buClr>
              <a:buFont typeface="Arial" panose="020B0604020202020204" pitchFamily="34" charset="0"/>
              <a:buChar char="•"/>
            </a:pPr>
            <a:r>
              <a:rPr lang="cs-CZ" dirty="0"/>
              <a:t>V rámci Centra určen jeden pracovník, který bude pro žadatele/ příjemce představovat hlavní kontaktní osobu</a:t>
            </a:r>
            <a:endParaRPr lang="cs-CZ" dirty="0">
              <a:cs typeface="Arial"/>
            </a:endParaRPr>
          </a:p>
          <a:p>
            <a:pPr marL="1085850" lvl="2" indent="-171450" fontAlgn="base">
              <a:buClr>
                <a:srgbClr val="0C56A6"/>
              </a:buClr>
              <a:buFont typeface="Arial" panose="020B0604020202020204" pitchFamily="34" charset="0"/>
              <a:buChar char="•"/>
            </a:pPr>
            <a:r>
              <a:rPr lang="cs-CZ" dirty="0"/>
              <a:t>Tento pracovník se bude zobrazovat v ISKP, na k tomu určené záložce</a:t>
            </a:r>
            <a:endParaRPr lang="cs-CZ" dirty="0">
              <a:cs typeface="Arial"/>
            </a:endParaRPr>
          </a:p>
          <a:p>
            <a:pPr algn="l" rtl="0" fontAlgn="base">
              <a:buFont typeface="Arial" panose="020B0604020202020204" pitchFamily="34" charset="0"/>
              <a:buChar char="•"/>
            </a:pPr>
            <a:endParaRPr lang="en-US" dirty="0"/>
          </a:p>
          <a:p>
            <a:pPr lvl="1">
              <a:lnSpc>
                <a:spcPct val="150000"/>
              </a:lnSpc>
              <a:buClr>
                <a:srgbClr val="1D70B8"/>
              </a:buClr>
            </a:pPr>
            <a:endParaRPr lang="cs-CZ" dirty="0">
              <a:solidFill>
                <a:schemeClr val="bg1"/>
              </a:solidFill>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dirty="0">
                <a:solidFill>
                  <a:srgbClr val="00529C"/>
                </a:solidFill>
                <a:cs typeface="Arial" panose="020B0604020202020204" pitchFamily="34" charset="0"/>
                <a:sym typeface="Arial"/>
              </a:rPr>
              <a:t>Změny v administraci projektů</a:t>
            </a:r>
          </a:p>
          <a:p>
            <a:pPr algn="ctr" defTabSz="914400">
              <a:buClr>
                <a:srgbClr val="000000"/>
              </a:buClr>
            </a:pPr>
            <a:r>
              <a:rPr lang="cs-CZ" sz="3200" b="1" kern="0" dirty="0">
                <a:solidFill>
                  <a:srgbClr val="00529C"/>
                </a:solidFill>
                <a:cs typeface="Arial" panose="020B0604020202020204" pitchFamily="34" charset="0"/>
                <a:sym typeface="Arial"/>
              </a:rPr>
              <a:t>Co bude nového?</a:t>
            </a:r>
            <a:r>
              <a:rPr lang="cs-CZ" sz="3200" b="0" i="0" dirty="0">
                <a:solidFill>
                  <a:srgbClr val="00529C"/>
                </a:solidFill>
                <a:effectLst/>
                <a:latin typeface="Arial" panose="020B0604020202020204" pitchFamily="34" charset="0"/>
              </a:rPr>
              <a:t>​</a:t>
            </a:r>
            <a:endParaRPr lang="cs-CZ" sz="3200" b="1" kern="0" dirty="0">
              <a:solidFill>
                <a:srgbClr val="00529C"/>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E0843976-96E7-45F8-94B1-340FA554B44D}"/>
              </a:ext>
            </a:extLst>
          </p:cNvPr>
          <p:cNvSpPr>
            <a:spLocks noGrp="1"/>
          </p:cNvSpPr>
          <p:nvPr>
            <p:ph type="sldNum" sz="quarter" idx="12"/>
          </p:nvPr>
        </p:nvSpPr>
        <p:spPr/>
        <p:txBody>
          <a:bodyPr/>
          <a:lstStyle/>
          <a:p>
            <a:fld id="{4000C4B2-41BC-D741-8B94-B76DB6967C01}" type="slidenum">
              <a:rPr lang="en-US" smtClean="0"/>
              <a:pPr/>
              <a:t>18</a:t>
            </a:fld>
            <a:endParaRPr lang="en-US" dirty="0"/>
          </a:p>
        </p:txBody>
      </p:sp>
    </p:spTree>
    <p:extLst>
      <p:ext uri="{BB962C8B-B14F-4D97-AF65-F5344CB8AC3E}">
        <p14:creationId xmlns:p14="http://schemas.microsoft.com/office/powerpoint/2010/main" val="506185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8F12B2A-97E4-2C43-8325-B08A28FCF2E6}"/>
              </a:ext>
            </a:extLst>
          </p:cNvPr>
          <p:cNvSpPr>
            <a:spLocks noGrp="1"/>
          </p:cNvSpPr>
          <p:nvPr>
            <p:ph type="sldNum" sz="quarter" idx="12"/>
          </p:nvPr>
        </p:nvSpPr>
        <p:spPr/>
        <p:txBody>
          <a:bodyPr/>
          <a:lstStyle/>
          <a:p>
            <a:fld id="{4000C4B2-41BC-D741-8B94-B76DB6967C01}" type="slidenum">
              <a:rPr lang="en-US" smtClean="0"/>
              <a:pPr/>
              <a:t>19</a:t>
            </a:fld>
            <a:endParaRPr lang="en-US" dirty="0"/>
          </a:p>
        </p:txBody>
      </p:sp>
      <p:sp>
        <p:nvSpPr>
          <p:cNvPr id="3" name="Content Placeholder 1">
            <a:extLst>
              <a:ext uri="{FF2B5EF4-FFF2-40B4-BE49-F238E27FC236}">
                <a16:creationId xmlns:a16="http://schemas.microsoft.com/office/drawing/2014/main" id="{3438C0C9-9787-9242-8582-8935FAF917D8}"/>
              </a:ext>
            </a:extLst>
          </p:cNvPr>
          <p:cNvSpPr txBox="1">
            <a:spLocks/>
          </p:cNvSpPr>
          <p:nvPr/>
        </p:nvSpPr>
        <p:spPr>
          <a:xfrm>
            <a:off x="962510" y="1637071"/>
            <a:ext cx="7650548" cy="4545440"/>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85850" lvl="2" indent="-171450" fontAlgn="base">
              <a:buClr>
                <a:srgbClr val="00529C"/>
              </a:buClr>
              <a:buFont typeface="Arial" panose="020B0604020202020204" pitchFamily="34" charset="0"/>
              <a:buChar char="•"/>
            </a:pPr>
            <a:endParaRPr lang="cs-CZ" dirty="0">
              <a:cs typeface="Arial"/>
            </a:endParaRPr>
          </a:p>
          <a:p>
            <a:pPr marL="457200" lvl="1" indent="0" fontAlgn="base">
              <a:lnSpc>
                <a:spcPts val="2400"/>
              </a:lnSpc>
              <a:buClr>
                <a:srgbClr val="00529C"/>
              </a:buClr>
              <a:buNone/>
            </a:pPr>
            <a:endParaRPr lang="cs-CZ" sz="1900" dirty="0">
              <a:solidFill>
                <a:schemeClr val="tx1"/>
              </a:solidFill>
              <a:cs typeface="Arial"/>
            </a:endParaRPr>
          </a:p>
        </p:txBody>
      </p:sp>
      <p:sp>
        <p:nvSpPr>
          <p:cNvPr id="4" name="Title 3">
            <a:extLst>
              <a:ext uri="{FF2B5EF4-FFF2-40B4-BE49-F238E27FC236}">
                <a16:creationId xmlns:a16="http://schemas.microsoft.com/office/drawing/2014/main" id="{D9135655-E394-5840-A990-731AB244CD14}"/>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defTabSz="914400">
              <a:buClr>
                <a:srgbClr val="000000"/>
              </a:buClr>
            </a:pPr>
            <a:r>
              <a:rPr lang="cs-CZ" sz="2800" b="1" kern="0" dirty="0">
                <a:cs typeface="Arial" panose="020B0604020202020204" pitchFamily="34" charset="0"/>
                <a:sym typeface="Arial"/>
              </a:rPr>
              <a:t>Ukázka způsobu přihlašování do MS</a:t>
            </a:r>
          </a:p>
        </p:txBody>
      </p:sp>
      <p:pic>
        <p:nvPicPr>
          <p:cNvPr id="5" name="Obrázek 4">
            <a:extLst>
              <a:ext uri="{FF2B5EF4-FFF2-40B4-BE49-F238E27FC236}">
                <a16:creationId xmlns:a16="http://schemas.microsoft.com/office/drawing/2014/main" id="{E9CB252F-AA4D-4378-A7A6-C47AD3000840}"/>
              </a:ext>
            </a:extLst>
          </p:cNvPr>
          <p:cNvPicPr>
            <a:picLocks noChangeAspect="1"/>
          </p:cNvPicPr>
          <p:nvPr/>
        </p:nvPicPr>
        <p:blipFill>
          <a:blip r:embed="rId3"/>
          <a:stretch>
            <a:fillRect/>
          </a:stretch>
        </p:blipFill>
        <p:spPr>
          <a:xfrm>
            <a:off x="1505140" y="1433386"/>
            <a:ext cx="6565287" cy="4218485"/>
          </a:xfrm>
          <a:prstGeom prst="rect">
            <a:avLst/>
          </a:prstGeom>
        </p:spPr>
      </p:pic>
    </p:spTree>
    <p:extLst>
      <p:ext uri="{BB962C8B-B14F-4D97-AF65-F5344CB8AC3E}">
        <p14:creationId xmlns:p14="http://schemas.microsoft.com/office/powerpoint/2010/main" val="2441618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E6B78E8-ACB1-4095-9BFE-6E6C4BA86057}"/>
              </a:ext>
            </a:extLst>
          </p:cNvPr>
          <p:cNvSpPr txBox="1">
            <a:spLocks/>
          </p:cNvSpPr>
          <p:nvPr/>
        </p:nvSpPr>
        <p:spPr>
          <a:xfrm>
            <a:off x="1007827" y="671002"/>
            <a:ext cx="7821847" cy="4720990"/>
          </a:xfrm>
          <a:prstGeom prst="rect">
            <a:avLst/>
          </a:prstGeom>
        </p:spPr>
        <p:txBody>
          <a:bodyPr lIns="91440" tIns="45720" rIns="91440" bIns="45720" anchor="t">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4400" dirty="0">
                <a:solidFill>
                  <a:schemeClr val="bg1"/>
                </a:solidFill>
                <a:latin typeface="Arial"/>
                <a:cs typeface="Arial"/>
              </a:rPr>
              <a:t>PROGRAM</a:t>
            </a:r>
            <a:r>
              <a:rPr lang="cs-CZ" sz="5000" dirty="0">
                <a:solidFill>
                  <a:schemeClr val="bg1"/>
                </a:solidFill>
                <a:latin typeface="Arial"/>
                <a:cs typeface="Arial"/>
              </a:rPr>
              <a:t> </a:t>
            </a:r>
            <a:endParaRPr lang="cs-CZ" sz="5000" dirty="0">
              <a:solidFill>
                <a:schemeClr val="bg1"/>
              </a:solidFill>
              <a:latin typeface="Arial" panose="020B0604020202020204" pitchFamily="34" charset="0"/>
              <a:cs typeface="Arial" panose="020B0604020202020204" pitchFamily="34" charset="0"/>
            </a:endParaRPr>
          </a:p>
          <a:p>
            <a:pPr marL="0" indent="0">
              <a:lnSpc>
                <a:spcPct val="150000"/>
              </a:lnSpc>
              <a:buNone/>
            </a:pPr>
            <a:endParaRPr lang="cs-CZ" sz="1600" b="1" dirty="0">
              <a:solidFill>
                <a:schemeClr val="bg1"/>
              </a:solidFill>
            </a:endParaRPr>
          </a:p>
          <a:p>
            <a:pPr marL="0" indent="0">
              <a:lnSpc>
                <a:spcPct val="150000"/>
              </a:lnSpc>
              <a:buNone/>
            </a:pPr>
            <a:r>
              <a:rPr lang="cs-CZ" sz="1600" b="1" dirty="0">
                <a:solidFill>
                  <a:schemeClr val="bg1"/>
                </a:solidFill>
              </a:rPr>
              <a:t>09:00 – 09:30	</a:t>
            </a:r>
            <a:r>
              <a:rPr lang="cs-CZ" sz="1600" dirty="0">
                <a:solidFill>
                  <a:schemeClr val="bg1"/>
                </a:solidFill>
              </a:rPr>
              <a:t>Registrace účastníků</a:t>
            </a:r>
            <a:endParaRPr lang="cs-CZ" sz="1600" dirty="0">
              <a:solidFill>
                <a:schemeClr val="bg1"/>
              </a:solidFill>
              <a:cs typeface="Arial"/>
            </a:endParaRPr>
          </a:p>
          <a:p>
            <a:pPr marL="0" indent="0">
              <a:lnSpc>
                <a:spcPct val="150000"/>
              </a:lnSpc>
              <a:buNone/>
            </a:pPr>
            <a:r>
              <a:rPr lang="cs-CZ" sz="1600" b="1" dirty="0">
                <a:solidFill>
                  <a:schemeClr val="bg1"/>
                </a:solidFill>
              </a:rPr>
              <a:t>09:30 – 09:35	</a:t>
            </a:r>
            <a:r>
              <a:rPr lang="cs-CZ" sz="1600" dirty="0">
                <a:solidFill>
                  <a:schemeClr val="bg1"/>
                </a:solidFill>
              </a:rPr>
              <a:t>Zahájení konference – úvodní slovo</a:t>
            </a:r>
            <a:endParaRPr lang="cs-CZ" sz="1600" dirty="0">
              <a:solidFill>
                <a:schemeClr val="bg1"/>
              </a:solidFill>
              <a:cs typeface="Arial"/>
            </a:endParaRPr>
          </a:p>
          <a:p>
            <a:pPr>
              <a:lnSpc>
                <a:spcPct val="150000"/>
              </a:lnSpc>
            </a:pPr>
            <a:r>
              <a:rPr lang="cs-CZ" sz="1600" b="1" dirty="0">
                <a:solidFill>
                  <a:schemeClr val="bg1"/>
                </a:solidFill>
              </a:rPr>
              <a:t>09:35 – 10:00	Metodické změny v </a:t>
            </a:r>
            <a:r>
              <a:rPr lang="cs-CZ" sz="1600" dirty="0">
                <a:solidFill>
                  <a:schemeClr val="bg1"/>
                </a:solidFill>
              </a:rPr>
              <a:t>IROP 2021 - 2027 </a:t>
            </a:r>
            <a:endParaRPr lang="cs-CZ" sz="1600" dirty="0">
              <a:solidFill>
                <a:schemeClr val="bg1"/>
              </a:solidFill>
              <a:cs typeface="Arial"/>
            </a:endParaRPr>
          </a:p>
          <a:p>
            <a:pPr marL="0" indent="0">
              <a:lnSpc>
                <a:spcPct val="150000"/>
              </a:lnSpc>
              <a:buNone/>
            </a:pPr>
            <a:r>
              <a:rPr lang="cs-CZ" sz="1600" b="1" dirty="0">
                <a:solidFill>
                  <a:schemeClr val="bg1"/>
                </a:solidFill>
              </a:rPr>
              <a:t>10:00 – 11:30	Oblasti podpory v IROP 2021-2027</a:t>
            </a:r>
            <a:endParaRPr lang="cs-CZ" sz="1600" dirty="0">
              <a:solidFill>
                <a:schemeClr val="bg1"/>
              </a:solidFill>
              <a:cs typeface="Arial"/>
            </a:endParaRPr>
          </a:p>
          <a:p>
            <a:pPr>
              <a:lnSpc>
                <a:spcPct val="150000"/>
              </a:lnSpc>
            </a:pPr>
            <a:r>
              <a:rPr lang="cs-CZ" sz="1600" b="1" dirty="0">
                <a:solidFill>
                  <a:schemeClr val="bg1"/>
                </a:solidFill>
              </a:rPr>
              <a:t>11:30 – 12:00</a:t>
            </a:r>
            <a:r>
              <a:rPr lang="cs-CZ" sz="1600" dirty="0">
                <a:solidFill>
                  <a:schemeClr val="bg1"/>
                </a:solidFill>
              </a:rPr>
              <a:t>	Přestávka </a:t>
            </a:r>
            <a:endParaRPr lang="cs-CZ" sz="1600" dirty="0">
              <a:solidFill>
                <a:schemeClr val="bg1"/>
              </a:solidFill>
              <a:cs typeface="Arial"/>
            </a:endParaRPr>
          </a:p>
          <a:p>
            <a:pPr>
              <a:lnSpc>
                <a:spcPct val="150000"/>
              </a:lnSpc>
            </a:pPr>
            <a:r>
              <a:rPr lang="cs-CZ" sz="1600" b="1" dirty="0">
                <a:solidFill>
                  <a:schemeClr val="bg1"/>
                </a:solidFill>
              </a:rPr>
              <a:t>12:00 – 12:15</a:t>
            </a:r>
            <a:r>
              <a:rPr lang="cs-CZ" sz="1600" dirty="0">
                <a:solidFill>
                  <a:schemeClr val="bg1"/>
                </a:solidFill>
              </a:rPr>
              <a:t> </a:t>
            </a:r>
            <a:r>
              <a:rPr lang="cs-CZ" sz="1600" b="1" dirty="0">
                <a:solidFill>
                  <a:schemeClr val="bg1"/>
                </a:solidFill>
              </a:rPr>
              <a:t> Představení konzultačního servisu Centra pro regionální rozvoj</a:t>
            </a:r>
            <a:r>
              <a:rPr lang="cs-CZ" sz="1600" dirty="0">
                <a:solidFill>
                  <a:schemeClr val="bg1"/>
                </a:solidFill>
              </a:rPr>
              <a:t> </a:t>
            </a:r>
            <a:endParaRPr lang="cs-CZ" sz="1600" dirty="0">
              <a:solidFill>
                <a:schemeClr val="bg1"/>
              </a:solidFill>
              <a:cs typeface="Arial"/>
            </a:endParaRPr>
          </a:p>
          <a:p>
            <a:pPr marL="0" indent="0">
              <a:lnSpc>
                <a:spcPct val="150000"/>
              </a:lnSpc>
              <a:buNone/>
            </a:pPr>
            <a:r>
              <a:rPr lang="cs-CZ" sz="1600" b="1" dirty="0">
                <a:solidFill>
                  <a:schemeClr val="bg1"/>
                </a:solidFill>
              </a:rPr>
              <a:t>12:15 – 12:30  Harmonogram IROP, </a:t>
            </a:r>
            <a:r>
              <a:rPr lang="cs-CZ" sz="1600" dirty="0">
                <a:solidFill>
                  <a:schemeClr val="bg1"/>
                </a:solidFill>
              </a:rPr>
              <a:t>Financování, </a:t>
            </a:r>
            <a:r>
              <a:rPr lang="cs-CZ" sz="1600" b="1" dirty="0">
                <a:solidFill>
                  <a:schemeClr val="bg1"/>
                </a:solidFill>
              </a:rPr>
              <a:t>Integrované nástroje</a:t>
            </a:r>
            <a:endParaRPr lang="cs-CZ" sz="1600" dirty="0">
              <a:solidFill>
                <a:schemeClr val="bg1"/>
              </a:solidFill>
              <a:cs typeface="Arial"/>
            </a:endParaRPr>
          </a:p>
          <a:p>
            <a:pPr>
              <a:lnSpc>
                <a:spcPct val="150000"/>
              </a:lnSpc>
            </a:pPr>
            <a:r>
              <a:rPr lang="cs-CZ" sz="1600" b="1" dirty="0">
                <a:solidFill>
                  <a:schemeClr val="bg1"/>
                </a:solidFill>
              </a:rPr>
              <a:t>12:30 – 13:30	</a:t>
            </a:r>
            <a:r>
              <a:rPr lang="cs-CZ" sz="1600" dirty="0">
                <a:solidFill>
                  <a:schemeClr val="bg1"/>
                </a:solidFill>
              </a:rPr>
              <a:t>Přestávka / individuální konzultace </a:t>
            </a:r>
            <a:endParaRPr lang="cs-CZ" sz="1600" dirty="0">
              <a:solidFill>
                <a:schemeClr val="bg1"/>
              </a:solidFill>
              <a:cs typeface="Arial"/>
            </a:endParaRPr>
          </a:p>
          <a:p>
            <a:pPr algn="ctr"/>
            <a:endParaRPr lang="cs-CZ"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7244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48250" y="1597794"/>
            <a:ext cx="7593104" cy="4211922"/>
          </a:xfrm>
          <a:prstGeom prst="rect">
            <a:avLst/>
          </a:prstGeom>
          <a:noFill/>
        </p:spPr>
        <p:txBody>
          <a:bodyPr wrap="square">
            <a:spAutoFit/>
          </a:bodyPr>
          <a:lstStyle/>
          <a:p>
            <a:pPr fontAlgn="base"/>
            <a:r>
              <a:rPr lang="cs-CZ" sz="1600" b="1" dirty="0"/>
              <a:t>Plné moci</a:t>
            </a:r>
          </a:p>
          <a:p>
            <a:pPr fontAlgn="base"/>
            <a:endParaRPr lang="en-US" sz="1600" b="1" dirty="0"/>
          </a:p>
          <a:p>
            <a:pPr marL="171450" indent="-171450" fontAlgn="base">
              <a:lnSpc>
                <a:spcPts val="2000"/>
              </a:lnSpc>
              <a:buClr>
                <a:srgbClr val="0C56A4"/>
              </a:buClr>
              <a:buFont typeface="Arial" panose="020B0604020202020204" pitchFamily="34" charset="0"/>
              <a:buChar char="•"/>
            </a:pPr>
            <a:r>
              <a:rPr lang="cs-CZ" sz="1600" dirty="0"/>
              <a:t>V případě, že žádost o podporu za žadatele bude zpracovávat externí subjekt, doporučujeme žadateli, aby měl k žádosti o podporu přidělen </a:t>
            </a:r>
            <a:r>
              <a:rPr lang="cs-CZ" sz="1600" b="1" dirty="0"/>
              <a:t>přístup s rolí správce přístupů</a:t>
            </a:r>
          </a:p>
          <a:p>
            <a:pPr marL="171450" indent="-171450" fontAlgn="base">
              <a:lnSpc>
                <a:spcPts val="2000"/>
              </a:lnSpc>
              <a:buClr>
                <a:srgbClr val="0C56A4"/>
              </a:buClr>
              <a:buFont typeface="Arial" panose="020B0604020202020204" pitchFamily="34" charset="0"/>
              <a:buChar char="•"/>
            </a:pPr>
            <a:r>
              <a:rPr lang="cs-CZ" sz="1600" dirty="0"/>
              <a:t>Externí subjekt by měl mít </a:t>
            </a:r>
            <a:r>
              <a:rPr lang="cs-CZ" sz="1600" b="1" dirty="0"/>
              <a:t>roli zástupce správce přístupů</a:t>
            </a:r>
          </a:p>
          <a:p>
            <a:pPr marL="171450" indent="-171450" fontAlgn="base">
              <a:lnSpc>
                <a:spcPts val="2000"/>
              </a:lnSpc>
              <a:buClr>
                <a:srgbClr val="0C56A4"/>
              </a:buClr>
              <a:buFont typeface="Arial" panose="020B0604020202020204" pitchFamily="34" charset="0"/>
              <a:buChar char="•"/>
            </a:pPr>
            <a:r>
              <a:rPr lang="cs-CZ" sz="1600" dirty="0"/>
              <a:t>Pokud si žadatel neponechá roli správce přístupů, a externí subjekt nebude spolupracovat, může se stát, že se žadatel </a:t>
            </a:r>
            <a:r>
              <a:rPr lang="cs-CZ" sz="1600" b="1" dirty="0"/>
              <a:t>ztratí přístup ke svému projektu v MS2021+</a:t>
            </a:r>
          </a:p>
          <a:p>
            <a:pPr algn="l" rtl="0" fontAlgn="base"/>
            <a:endParaRPr lang="cs-CZ" sz="1600" b="1" dirty="0"/>
          </a:p>
          <a:p>
            <a:pPr fontAlgn="base"/>
            <a:r>
              <a:rPr lang="cs-CZ" sz="1600" b="1" dirty="0"/>
              <a:t>Modul veřejné zakázky</a:t>
            </a:r>
          </a:p>
          <a:p>
            <a:pPr fontAlgn="base"/>
            <a:endParaRPr lang="cs-CZ" sz="1600" dirty="0"/>
          </a:p>
          <a:p>
            <a:pPr marL="171450" indent="-171450" fontAlgn="base">
              <a:lnSpc>
                <a:spcPts val="2000"/>
              </a:lnSpc>
              <a:buClr>
                <a:srgbClr val="0B55A2"/>
              </a:buClr>
              <a:buFont typeface="Arial" panose="020B0604020202020204" pitchFamily="34" charset="0"/>
              <a:buChar char="•"/>
            </a:pPr>
            <a:r>
              <a:rPr lang="cs-CZ" sz="1600" dirty="0"/>
              <a:t>Lze určit, kteří uživatelé mají k zakázce právo editora a kteří čtenáře</a:t>
            </a:r>
          </a:p>
          <a:p>
            <a:pPr marL="171450" indent="-171450" fontAlgn="base">
              <a:lnSpc>
                <a:spcPts val="2000"/>
              </a:lnSpc>
              <a:buClr>
                <a:srgbClr val="0B55A2"/>
              </a:buClr>
              <a:buFont typeface="Arial" panose="020B0604020202020204" pitchFamily="34" charset="0"/>
              <a:buChar char="•"/>
            </a:pPr>
            <a:r>
              <a:rPr lang="cs-CZ" sz="1600" dirty="0"/>
              <a:t>Komunikace ve vztahu k doložení dokumentace k VZ bude vedena prostřednictvím těchto osob</a:t>
            </a:r>
            <a:endParaRPr lang="en-US" sz="1600" dirty="0">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6BB85B5-2324-48CB-A617-5073BCFBCC56}"/>
              </a:ext>
            </a:extLst>
          </p:cNvPr>
          <p:cNvSpPr txBox="1"/>
          <p:nvPr/>
        </p:nvSpPr>
        <p:spPr>
          <a:xfrm>
            <a:off x="502647" y="598688"/>
            <a:ext cx="8138707" cy="584775"/>
          </a:xfrm>
          <a:prstGeom prst="rect">
            <a:avLst/>
          </a:prstGeom>
          <a:noFill/>
        </p:spPr>
        <p:txBody>
          <a:bodyPr wrap="square" rtlCol="0">
            <a:spAutoFit/>
          </a:bodyPr>
          <a:lstStyle/>
          <a:p>
            <a:pPr algn="ctr">
              <a:buClr>
                <a:srgbClr val="000000"/>
              </a:buClr>
            </a:pPr>
            <a:r>
              <a:rPr lang="cs-CZ" sz="3200" b="1" kern="0" dirty="0">
                <a:solidFill>
                  <a:srgbClr val="0C56A6"/>
                </a:solidFill>
                <a:cs typeface="Arial" panose="020B0604020202020204" pitchFamily="34" charset="0"/>
                <a:sym typeface="Arial"/>
              </a:rPr>
              <a:t>Doporučení k administraci projektů</a:t>
            </a:r>
          </a:p>
        </p:txBody>
      </p:sp>
      <p:sp>
        <p:nvSpPr>
          <p:cNvPr id="2" name="Zástupný symbol pro číslo snímku 1">
            <a:extLst>
              <a:ext uri="{FF2B5EF4-FFF2-40B4-BE49-F238E27FC236}">
                <a16:creationId xmlns:a16="http://schemas.microsoft.com/office/drawing/2014/main" id="{4735BCA0-D4DD-40CE-AF0C-A8E36C11DBCD}"/>
              </a:ext>
            </a:extLst>
          </p:cNvPr>
          <p:cNvSpPr>
            <a:spLocks noGrp="1"/>
          </p:cNvSpPr>
          <p:nvPr>
            <p:ph type="sldNum" sz="quarter" idx="12"/>
          </p:nvPr>
        </p:nvSpPr>
        <p:spPr/>
        <p:txBody>
          <a:bodyPr/>
          <a:lstStyle/>
          <a:p>
            <a:fld id="{4000C4B2-41BC-D741-8B94-B76DB6967C01}" type="slidenum">
              <a:rPr lang="en-US" smtClean="0"/>
              <a:pPr/>
              <a:t>20</a:t>
            </a:fld>
            <a:endParaRPr lang="en-US" dirty="0"/>
          </a:p>
        </p:txBody>
      </p:sp>
    </p:spTree>
    <p:extLst>
      <p:ext uri="{BB962C8B-B14F-4D97-AF65-F5344CB8AC3E}">
        <p14:creationId xmlns:p14="http://schemas.microsoft.com/office/powerpoint/2010/main" val="1045351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1548581"/>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Oblasti podpory </a:t>
            </a:r>
          </a:p>
          <a:p>
            <a:pPr algn="ctr"/>
            <a:r>
              <a:rPr lang="cs-CZ" sz="5000" dirty="0">
                <a:solidFill>
                  <a:schemeClr val="bg1"/>
                </a:solidFill>
                <a:latin typeface="Arial" panose="020B0604020202020204" pitchFamily="34" charset="0"/>
                <a:cs typeface="Arial" panose="020B0604020202020204" pitchFamily="34" charset="0"/>
              </a:rPr>
              <a:t>v 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49" y="4299969"/>
            <a:ext cx="7837590" cy="1009450"/>
          </a:xfrm>
          <a:prstGeom prst="rect">
            <a:avLst/>
          </a:prstGeom>
        </p:spPr>
        <p:txBody>
          <a:bodyPr>
            <a:no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600" dirty="0">
                <a:solidFill>
                  <a:schemeClr val="bg1"/>
                </a:solidFill>
                <a:latin typeface="Arial" panose="020B0604020202020204" pitchFamily="34" charset="0"/>
                <a:cs typeface="Arial" panose="020B0604020202020204" pitchFamily="34" charset="0"/>
              </a:rPr>
              <a:t>Mgr. Petra Janecká, Oddělení hodnocení a kontroly ÚO IROP Libereckého kraje</a:t>
            </a:r>
          </a:p>
          <a:p>
            <a:r>
              <a:rPr lang="cs-CZ" sz="1600" dirty="0">
                <a:solidFill>
                  <a:schemeClr val="bg1"/>
                </a:solidFill>
                <a:latin typeface="Arial" panose="020B0604020202020204" pitchFamily="34" charset="0"/>
                <a:cs typeface="Arial" panose="020B0604020202020204" pitchFamily="34" charset="0"/>
              </a:rPr>
              <a:t>Ing. Jitka Daňhelová, Oddělení hodnocení a kontroly ÚO IROP Libereckého kraje</a:t>
            </a:r>
          </a:p>
          <a:p>
            <a:r>
              <a:rPr lang="cs-CZ" sz="1600" dirty="0">
                <a:solidFill>
                  <a:schemeClr val="bg1"/>
                </a:solidFill>
                <a:latin typeface="Arial" panose="020B0604020202020204" pitchFamily="34" charset="0"/>
                <a:cs typeface="Arial" panose="020B0604020202020204" pitchFamily="34" charset="0"/>
              </a:rPr>
              <a:t>Bc. Radek Fanta, DiS., Oddělení realizace ÚO IROP Libereckého kraje</a:t>
            </a:r>
          </a:p>
          <a:p>
            <a:endParaRPr lang="cs-CZ" sz="1600" dirty="0">
              <a:solidFill>
                <a:schemeClr val="bg1"/>
              </a:solidFill>
              <a:latin typeface="Arial" panose="020B0604020202020204" pitchFamily="34" charset="0"/>
              <a:cs typeface="Arial" panose="020B0604020202020204" pitchFamily="34" charset="0"/>
            </a:endParaRPr>
          </a:p>
          <a:p>
            <a:endParaRPr lang="cs-CZ" sz="1600" dirty="0">
              <a:solidFill>
                <a:schemeClr val="bg1"/>
              </a:solidFill>
              <a:latin typeface="Arial" panose="020B0604020202020204" pitchFamily="34" charset="0"/>
              <a:cs typeface="Arial" panose="020B0604020202020204" pitchFamily="34" charset="0"/>
            </a:endParaRPr>
          </a:p>
          <a:p>
            <a:endParaRPr lang="en-US" sz="1600" dirty="0"/>
          </a:p>
        </p:txBody>
      </p:sp>
    </p:spTree>
    <p:extLst>
      <p:ext uri="{BB962C8B-B14F-4D97-AF65-F5344CB8AC3E}">
        <p14:creationId xmlns:p14="http://schemas.microsoft.com/office/powerpoint/2010/main" val="2805290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rgbClr val="0B55A2"/>
                </a:solidFill>
                <a:cs typeface="Arial" panose="020B0604020202020204" pitchFamily="34" charset="0"/>
                <a:sym typeface="Arial"/>
              </a:rPr>
              <a:t>Změny v IROP ve srovnání s obdobím 2014 - 2020</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478662"/>
          </a:xfrm>
          <a:prstGeom prst="rect">
            <a:avLst/>
          </a:prstGeom>
          <a:noFill/>
        </p:spPr>
        <p:txBody>
          <a:bodyPr wrap="square">
            <a:spAutoFit/>
          </a:bodyPr>
          <a:lstStyle/>
          <a:p>
            <a:pPr lvl="1">
              <a:lnSpc>
                <a:spcPct val="150000"/>
              </a:lnSpc>
              <a:buClr>
                <a:srgbClr val="1D70B8"/>
              </a:buClr>
            </a:pPr>
            <a:r>
              <a:rPr lang="cs-CZ" sz="1600" b="1" dirty="0">
                <a:latin typeface="Arial" panose="020B0604020202020204" pitchFamily="34" charset="0"/>
                <a:cs typeface="Arial" panose="020B0604020202020204" pitchFamily="34" charset="0"/>
              </a:rPr>
              <a:t>Nová témata v IROP</a:t>
            </a:r>
          </a:p>
          <a:p>
            <a:pPr marL="1257300" lvl="2" indent="-342900">
              <a:lnSpc>
                <a:spcPct val="150000"/>
              </a:lnSpc>
              <a:buClr>
                <a:srgbClr val="1D70B8"/>
              </a:buClr>
              <a:buFont typeface="Arial" panose="020B0604020202020204" pitchFamily="34" charset="0"/>
              <a:buChar char="•"/>
            </a:pPr>
            <a:r>
              <a:rPr lang="cs-CZ" sz="1600" dirty="0">
                <a:latin typeface="Arial" panose="020B0604020202020204" pitchFamily="34" charset="0"/>
                <a:cs typeface="Arial" panose="020B0604020202020204" pitchFamily="34" charset="0"/>
              </a:rPr>
              <a:t>Regenerace veřejných prostranství obcí a měst (zelená infrastruktura)</a:t>
            </a:r>
          </a:p>
          <a:p>
            <a:pPr marL="1257300" lvl="2" indent="-342900">
              <a:lnSpc>
                <a:spcPct val="150000"/>
              </a:lnSpc>
              <a:buClr>
                <a:srgbClr val="1D70B8"/>
              </a:buClr>
              <a:buFont typeface="Arial" panose="020B0604020202020204" pitchFamily="34" charset="0"/>
              <a:buChar char="•"/>
            </a:pPr>
            <a:r>
              <a:rPr lang="cs-CZ" sz="1600" dirty="0">
                <a:latin typeface="Arial" panose="020B0604020202020204" pitchFamily="34" charset="0"/>
                <a:cs typeface="Arial" panose="020B0604020202020204" pitchFamily="34" charset="0"/>
              </a:rPr>
              <a:t>Veřejná infrastruktura pro cestovní ruch</a:t>
            </a:r>
          </a:p>
          <a:p>
            <a:pPr marL="1257300" lvl="2" indent="-342900">
              <a:lnSpc>
                <a:spcPct val="150000"/>
              </a:lnSpc>
              <a:buClr>
                <a:srgbClr val="1D70B8"/>
              </a:buClr>
              <a:buFont typeface="Arial" panose="020B0604020202020204" pitchFamily="34" charset="0"/>
              <a:buChar char="•"/>
            </a:pPr>
            <a:r>
              <a:rPr lang="cs-CZ" sz="1600" dirty="0">
                <a:latin typeface="Arial" panose="020B0604020202020204" pitchFamily="34" charset="0"/>
                <a:cs typeface="Arial" panose="020B0604020202020204" pitchFamily="34" charset="0"/>
              </a:rPr>
              <a:t>Jiné dílčí aktivity např. ve zdravotnictví (paliativní péče)</a:t>
            </a:r>
          </a:p>
          <a:p>
            <a:pPr marL="1257300" lvl="2" indent="-342900">
              <a:lnSpc>
                <a:spcPct val="150000"/>
              </a:lnSpc>
              <a:buClr>
                <a:srgbClr val="1D70B8"/>
              </a:buClr>
              <a:buFont typeface="Arial" panose="020B0604020202020204" pitchFamily="34" charset="0"/>
              <a:buChar char="•"/>
            </a:pPr>
            <a:r>
              <a:rPr lang="cs-CZ" sz="1600" dirty="0">
                <a:latin typeface="Arial" panose="020B0604020202020204" pitchFamily="34" charset="0"/>
                <a:cs typeface="Arial" panose="020B0604020202020204" pitchFamily="34" charset="0"/>
              </a:rPr>
              <a:t>Širší možnosti pro CLLD</a:t>
            </a:r>
          </a:p>
          <a:p>
            <a:pPr marL="1200150" lvl="2" indent="-285750">
              <a:lnSpc>
                <a:spcPct val="150000"/>
              </a:lnSpc>
              <a:buClr>
                <a:srgbClr val="1D70B8"/>
              </a:buClr>
              <a:buFont typeface="Arial" panose="020B0604020202020204" pitchFamily="34" charset="0"/>
              <a:buChar char="•"/>
            </a:pPr>
            <a:endParaRPr lang="cs-CZ" sz="1600" dirty="0">
              <a:latin typeface="Arial" panose="020B0604020202020204" pitchFamily="34" charset="0"/>
              <a:cs typeface="Arial" panose="020B0604020202020204" pitchFamily="34" charset="0"/>
            </a:endParaRPr>
          </a:p>
          <a:p>
            <a:pPr lvl="1">
              <a:lnSpc>
                <a:spcPct val="150000"/>
              </a:lnSpc>
              <a:buClr>
                <a:srgbClr val="1D70B8"/>
              </a:buClr>
            </a:pPr>
            <a:r>
              <a:rPr lang="cs-CZ" sz="1600" b="1" dirty="0">
                <a:latin typeface="Arial" panose="020B0604020202020204" pitchFamily="34" charset="0"/>
                <a:cs typeface="Arial" panose="020B0604020202020204" pitchFamily="34" charset="0"/>
              </a:rPr>
              <a:t>Co v IROP nebude</a:t>
            </a:r>
          </a:p>
          <a:p>
            <a:pPr marL="1257300" lvl="2" indent="-342900">
              <a:lnSpc>
                <a:spcPct val="150000"/>
              </a:lnSpc>
              <a:buClr>
                <a:srgbClr val="1D70B8"/>
              </a:buClr>
              <a:buFont typeface="Arial" panose="020B0604020202020204" pitchFamily="34" charset="0"/>
              <a:buChar char="•"/>
            </a:pPr>
            <a:r>
              <a:rPr lang="cs-CZ" sz="1600" dirty="0">
                <a:latin typeface="Arial" panose="020B0604020202020204" pitchFamily="34" charset="0"/>
                <a:cs typeface="Arial" panose="020B0604020202020204" pitchFamily="34" charset="0"/>
              </a:rPr>
              <a:t>Zateplování bytových domů (MŽP – Nová Zelená úsporám)</a:t>
            </a:r>
          </a:p>
          <a:p>
            <a:pPr marL="1257300" lvl="2" indent="-342900">
              <a:lnSpc>
                <a:spcPct val="150000"/>
              </a:lnSpc>
              <a:buClr>
                <a:srgbClr val="1D70B8"/>
              </a:buClr>
              <a:buFont typeface="Arial" panose="020B0604020202020204" pitchFamily="34" charset="0"/>
              <a:buChar char="•"/>
            </a:pPr>
            <a:r>
              <a:rPr lang="cs-CZ" sz="1600" dirty="0">
                <a:latin typeface="Arial" panose="020B0604020202020204" pitchFamily="34" charset="0"/>
                <a:cs typeface="Arial" panose="020B0604020202020204" pitchFamily="34" charset="0"/>
              </a:rPr>
              <a:t>Územní plánování (národní dotace, OPŽP)</a:t>
            </a:r>
          </a:p>
          <a:p>
            <a:pPr marL="1257300" lvl="2" indent="-342900">
              <a:lnSpc>
                <a:spcPct val="150000"/>
              </a:lnSpc>
              <a:buClr>
                <a:srgbClr val="1D70B8"/>
              </a:buClr>
              <a:buFont typeface="Arial" panose="020B0604020202020204" pitchFamily="34" charset="0"/>
              <a:buChar char="•"/>
            </a:pPr>
            <a:r>
              <a:rPr lang="cs-CZ" sz="1600" dirty="0">
                <a:latin typeface="Arial" panose="020B0604020202020204" pitchFamily="34" charset="0"/>
                <a:cs typeface="Arial" panose="020B0604020202020204" pitchFamily="34" charset="0"/>
              </a:rPr>
              <a:t>Komunitní centra (Společná zemědělská politika)</a:t>
            </a:r>
          </a:p>
          <a:p>
            <a:pPr marL="1257300" lvl="2" indent="-342900">
              <a:lnSpc>
                <a:spcPct val="150000"/>
              </a:lnSpc>
              <a:buClr>
                <a:srgbClr val="1D70B8"/>
              </a:buClr>
              <a:buFont typeface="Arial" panose="020B0604020202020204" pitchFamily="34" charset="0"/>
              <a:buChar char="•"/>
            </a:pPr>
            <a:r>
              <a:rPr lang="cs-CZ" sz="1600" dirty="0">
                <a:latin typeface="Arial" panose="020B0604020202020204" pitchFamily="34" charset="0"/>
                <a:cs typeface="Arial" panose="020B0604020202020204" pitchFamily="34" charset="0"/>
              </a:rPr>
              <a:t>Sociální podnikání (OPZ+)</a:t>
            </a:r>
          </a:p>
          <a:p>
            <a:pPr marL="1257300" lvl="2" indent="-342900">
              <a:lnSpc>
                <a:spcPct val="150000"/>
              </a:lnSpc>
              <a:buClr>
                <a:srgbClr val="1D70B8"/>
              </a:buClr>
              <a:buFont typeface="Arial" panose="020B0604020202020204" pitchFamily="34" charset="0"/>
              <a:buChar char="•"/>
            </a:pPr>
            <a:r>
              <a:rPr lang="cs-CZ" sz="1600" dirty="0">
                <a:latin typeface="Arial" panose="020B0604020202020204" pitchFamily="34" charset="0"/>
                <a:cs typeface="Arial" panose="020B0604020202020204" pitchFamily="34" charset="0"/>
              </a:rPr>
              <a:t>Režijní a animační výdaje M</a:t>
            </a:r>
            <a:r>
              <a:rPr lang="cs-CZ" sz="1600" dirty="0">
                <a:solidFill>
                  <a:schemeClr val="bg1"/>
                </a:solidFill>
                <a:latin typeface="Arial" panose="020B0604020202020204" pitchFamily="34" charset="0"/>
                <a:cs typeface="Arial" panose="020B0604020202020204" pitchFamily="34" charset="0"/>
              </a:rPr>
              <a:t>AS (OPTP)</a:t>
            </a:r>
          </a:p>
        </p:txBody>
      </p:sp>
      <p:sp>
        <p:nvSpPr>
          <p:cNvPr id="2" name="Zástupný symbol pro číslo snímku 1">
            <a:extLst>
              <a:ext uri="{FF2B5EF4-FFF2-40B4-BE49-F238E27FC236}">
                <a16:creationId xmlns:a16="http://schemas.microsoft.com/office/drawing/2014/main" id="{C3302D31-3365-4F36-949D-BA38BBFDC581}"/>
              </a:ext>
            </a:extLst>
          </p:cNvPr>
          <p:cNvSpPr>
            <a:spLocks noGrp="1"/>
          </p:cNvSpPr>
          <p:nvPr>
            <p:ph type="sldNum" sz="quarter" idx="12"/>
          </p:nvPr>
        </p:nvSpPr>
        <p:spPr/>
        <p:txBody>
          <a:bodyPr/>
          <a:lstStyle/>
          <a:p>
            <a:fld id="{4000C4B2-41BC-D741-8B94-B76DB6967C01}" type="slidenum">
              <a:rPr lang="en-US" smtClean="0"/>
              <a:pPr/>
              <a:t>22</a:t>
            </a:fld>
            <a:endParaRPr lang="en-US" dirty="0"/>
          </a:p>
        </p:txBody>
      </p:sp>
    </p:spTree>
    <p:extLst>
      <p:ext uri="{BB962C8B-B14F-4D97-AF65-F5344CB8AC3E}">
        <p14:creationId xmlns:p14="http://schemas.microsoft.com/office/powerpoint/2010/main" val="2618524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A5000-5ED9-413F-ACAA-C43A61DB806D}"/>
              </a:ext>
            </a:extLst>
          </p:cNvPr>
          <p:cNvSpPr>
            <a:spLocks noGrp="1"/>
          </p:cNvSpPr>
          <p:nvPr>
            <p:ph type="sldNum" sz="quarter" idx="12"/>
          </p:nvPr>
        </p:nvSpPr>
        <p:spPr/>
        <p:txBody>
          <a:bodyPr/>
          <a:lstStyle/>
          <a:p>
            <a:fld id="{4000C4B2-41BC-D741-8B94-B76DB6967C01}" type="slidenum">
              <a:rPr lang="en-US" smtClean="0"/>
              <a:pPr/>
              <a:t>23</a:t>
            </a:fld>
            <a:endParaRPr lang="en-US"/>
          </a:p>
        </p:txBody>
      </p:sp>
      <p:pic>
        <p:nvPicPr>
          <p:cNvPr id="3" name="Obrázek 2">
            <a:extLst>
              <a:ext uri="{FF2B5EF4-FFF2-40B4-BE49-F238E27FC236}">
                <a16:creationId xmlns:a16="http://schemas.microsoft.com/office/drawing/2014/main" id="{E8645BC2-C113-47AD-9DDD-AA8DBB32A004}"/>
              </a:ext>
            </a:extLst>
          </p:cNvPr>
          <p:cNvPicPr>
            <a:picLocks noChangeAspect="1"/>
          </p:cNvPicPr>
          <p:nvPr/>
        </p:nvPicPr>
        <p:blipFill>
          <a:blip r:embed="rId2"/>
          <a:srcRect l="5556" r="5556"/>
          <a:stretch/>
        </p:blipFill>
        <p:spPr>
          <a:xfrm>
            <a:off x="12009" y="18000"/>
            <a:ext cx="9119981" cy="6840000"/>
          </a:xfrm>
          <a:prstGeom prst="rect">
            <a:avLst/>
          </a:prstGeom>
        </p:spPr>
      </p:pic>
      <p:sp>
        <p:nvSpPr>
          <p:cNvPr id="5" name="Nadpis 1">
            <a:extLst>
              <a:ext uri="{FF2B5EF4-FFF2-40B4-BE49-F238E27FC236}">
                <a16:creationId xmlns:a16="http://schemas.microsoft.com/office/drawing/2014/main" id="{6245E9D1-5D57-4993-A82C-4EFA4400BBB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1.1 </a:t>
            </a:r>
            <a:br>
              <a:rPr lang="cs-CZ" sz="2400" dirty="0">
                <a:solidFill>
                  <a:schemeClr val="bg1"/>
                </a:solidFill>
              </a:rPr>
            </a:br>
            <a:r>
              <a:rPr lang="cs-CZ" sz="2400" dirty="0">
                <a:solidFill>
                  <a:schemeClr val="bg1"/>
                </a:solidFill>
              </a:rPr>
              <a:t>eGovernment a kybernetická bezpečnost</a:t>
            </a:r>
            <a:endParaRPr lang="en-US" sz="2400" dirty="0">
              <a:solidFill>
                <a:schemeClr val="bg1"/>
              </a:solidFill>
            </a:endParaRPr>
          </a:p>
        </p:txBody>
      </p:sp>
      <p:sp>
        <p:nvSpPr>
          <p:cNvPr id="4" name="TextovéPole 3">
            <a:extLst>
              <a:ext uri="{FF2B5EF4-FFF2-40B4-BE49-F238E27FC236}">
                <a16:creationId xmlns:a16="http://schemas.microsoft.com/office/drawing/2014/main" id="{E6A1B065-41D7-4594-B941-D649DB5ACC83}"/>
              </a:ext>
            </a:extLst>
          </p:cNvPr>
          <p:cNvSpPr txBox="1"/>
          <p:nvPr/>
        </p:nvSpPr>
        <p:spPr>
          <a:xfrm>
            <a:off x="4854958" y="6577781"/>
            <a:ext cx="4277032" cy="584775"/>
          </a:xfrm>
          <a:prstGeom prst="rect">
            <a:avLst/>
          </a:prstGeom>
          <a:noFill/>
        </p:spPr>
        <p:txBody>
          <a:bodyPr wrap="square" rtlCol="0">
            <a:spAutoFit/>
          </a:bodyPr>
          <a:lstStyle/>
          <a:p>
            <a:r>
              <a:rPr lang="cs-CZ" sz="1400" dirty="0">
                <a:solidFill>
                  <a:schemeClr val="bg1"/>
                </a:solidFill>
                <a:effectLst/>
                <a:ea typeface="Calibri" panose="020F0502020204030204" pitchFamily="34" charset="0"/>
                <a:cs typeface="Times New Roman" panose="02020603050405020304" pitchFamily="18" charset="0"/>
              </a:rPr>
              <a:t>Systém pomoci na vyžádání (Moravskoslezský kraj)</a:t>
            </a:r>
          </a:p>
          <a:p>
            <a:endParaRPr lang="cs-CZ" dirty="0"/>
          </a:p>
        </p:txBody>
      </p:sp>
    </p:spTree>
    <p:extLst>
      <p:ext uri="{BB962C8B-B14F-4D97-AF65-F5344CB8AC3E}">
        <p14:creationId xmlns:p14="http://schemas.microsoft.com/office/powerpoint/2010/main" val="523997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0529C"/>
                </a:solidFill>
                <a:effectLst/>
                <a:uLnTx/>
                <a:uFillTx/>
                <a:latin typeface="Arial"/>
                <a:cs typeface="Arial"/>
                <a:sym typeface="Arial"/>
              </a:rPr>
              <a:t>Specifický cíl 1.1 </a:t>
            </a:r>
            <a:br>
              <a:rPr kumimoji="0" lang="cs-CZ" sz="3200" b="1" i="0" u="none" strike="noStrike" kern="0" cap="none" spc="0" normalizeH="0" baseline="0" noProof="0" dirty="0">
                <a:ln>
                  <a:noFill/>
                </a:ln>
                <a:solidFill>
                  <a:srgbClr val="00529C"/>
                </a:solidFill>
                <a:effectLst/>
                <a:uLnTx/>
                <a:uFillTx/>
                <a:latin typeface="Arial"/>
                <a:cs typeface="Arial"/>
                <a:sym typeface="Arial"/>
              </a:rPr>
            </a:br>
            <a:r>
              <a:rPr kumimoji="0" lang="cs-CZ" sz="3200" b="1" i="0" u="none" strike="noStrike" kern="0" cap="none" spc="0" normalizeH="0" baseline="0" noProof="0" dirty="0" err="1">
                <a:ln>
                  <a:noFill/>
                </a:ln>
                <a:solidFill>
                  <a:srgbClr val="00529C"/>
                </a:solidFill>
                <a:effectLst/>
                <a:uLnTx/>
                <a:uFillTx/>
                <a:latin typeface="Arial"/>
                <a:cs typeface="Arial"/>
                <a:sym typeface="Arial"/>
              </a:rPr>
              <a:t>eGoverment</a:t>
            </a:r>
            <a:r>
              <a:rPr kumimoji="0" lang="cs-CZ" sz="3200" b="1" i="0" u="none" strike="noStrike" kern="0" cap="none" spc="0" normalizeH="0" baseline="0" noProof="0" dirty="0">
                <a:ln>
                  <a:noFill/>
                </a:ln>
                <a:solidFill>
                  <a:srgbClr val="00529C"/>
                </a:solidFill>
                <a:effectLst/>
                <a:uLnTx/>
                <a:uFillTx/>
                <a:latin typeface="Arial"/>
                <a:cs typeface="Arial"/>
                <a:sym typeface="Arial"/>
              </a:rPr>
              <a:t> a kybernetická bezpečnost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45716" y="2039666"/>
            <a:ext cx="8012179" cy="3739998"/>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b="1" dirty="0"/>
              <a:t>Elektronizace vybraných služeb veřejné správy (např. </a:t>
            </a:r>
            <a:r>
              <a:rPr lang="cs-CZ" sz="1600" b="1" dirty="0" err="1"/>
              <a:t>eHealth</a:t>
            </a:r>
            <a:r>
              <a:rPr lang="cs-CZ" sz="1600" b="1" dirty="0"/>
              <a:t>, </a:t>
            </a:r>
            <a:r>
              <a:rPr lang="cs-CZ" sz="1600" b="1" dirty="0" err="1"/>
              <a:t>eJustice</a:t>
            </a:r>
            <a:r>
              <a:rPr lang="cs-CZ" sz="1600" b="1" dirty="0"/>
              <a:t>…)</a:t>
            </a:r>
          </a:p>
          <a:p>
            <a:pPr marL="0" indent="0" algn="just">
              <a:lnSpc>
                <a:spcPct val="150000"/>
              </a:lnSpc>
              <a:buNone/>
            </a:pPr>
            <a:r>
              <a:rPr lang="cs-CZ" sz="1600" dirty="0"/>
              <a:t>	</a:t>
            </a:r>
            <a:r>
              <a:rPr lang="cs-CZ" sz="1600" u="sng" dirty="0"/>
              <a:t>Příklad:</a:t>
            </a:r>
            <a:r>
              <a:rPr lang="cs-CZ" sz="1600" dirty="0"/>
              <a:t> Digitalizace stavebního řízení – kompletní elektronické podání a 	řízení, standardizované formáty projektových dokumentací, jednotné 	podklady, 	přístup k detailům jednotlivých řízení</a:t>
            </a:r>
          </a:p>
          <a:p>
            <a:pPr marL="285750" indent="-285750">
              <a:lnSpc>
                <a:spcPct val="150000"/>
              </a:lnSpc>
              <a:buFont typeface="Arial" panose="020B0604020202020204" pitchFamily="34" charset="0"/>
              <a:buChar char="•"/>
            </a:pPr>
            <a:r>
              <a:rPr lang="cs-CZ" sz="1600" b="1" dirty="0"/>
              <a:t>Elektronická identita</a:t>
            </a:r>
          </a:p>
          <a:p>
            <a:pPr marL="0" indent="0" algn="just">
              <a:lnSpc>
                <a:spcPct val="150000"/>
              </a:lnSpc>
              <a:buNone/>
            </a:pPr>
            <a:r>
              <a:rPr lang="cs-CZ" sz="1600" dirty="0"/>
              <a:t>	</a:t>
            </a:r>
            <a:r>
              <a:rPr lang="cs-CZ" sz="1600" u="sng" dirty="0"/>
              <a:t>Příklad:</a:t>
            </a:r>
            <a:r>
              <a:rPr lang="cs-CZ" sz="1600" dirty="0"/>
              <a:t> Rozvoj a aplikace elektronické identity občanů a firem pro použití v 	elektronických službách veřejné správy</a:t>
            </a:r>
          </a:p>
          <a:p>
            <a:pPr marL="285750" indent="-285750">
              <a:lnSpc>
                <a:spcPct val="150000"/>
              </a:lnSpc>
              <a:buFont typeface="Arial" panose="020B0604020202020204" pitchFamily="34" charset="0"/>
              <a:buChar char="•"/>
            </a:pPr>
            <a:r>
              <a:rPr lang="cs-CZ" sz="1600" b="1" dirty="0"/>
              <a:t>Rozšíření propojeného datového fondu</a:t>
            </a:r>
          </a:p>
          <a:p>
            <a:pPr marL="0" indent="0" algn="just">
              <a:lnSpc>
                <a:spcPct val="150000"/>
              </a:lnSpc>
              <a:buNone/>
            </a:pPr>
            <a:r>
              <a:rPr lang="cs-CZ" sz="1600" dirty="0"/>
              <a:t>	</a:t>
            </a:r>
            <a:r>
              <a:rPr lang="cs-CZ" sz="1600" u="sng" dirty="0"/>
              <a:t>Příklad:</a:t>
            </a:r>
            <a:r>
              <a:rPr lang="cs-CZ" sz="1600" dirty="0"/>
              <a:t> Pořízení prostorových dat a dalších datových fondů agendových 	informačních systémů</a:t>
            </a:r>
          </a:p>
        </p:txBody>
      </p:sp>
      <p:sp>
        <p:nvSpPr>
          <p:cNvPr id="2" name="Zástupný symbol pro číslo snímku 1">
            <a:extLst>
              <a:ext uri="{FF2B5EF4-FFF2-40B4-BE49-F238E27FC236}">
                <a16:creationId xmlns:a16="http://schemas.microsoft.com/office/drawing/2014/main" id="{C33DDCB9-D052-49E2-81A4-2C9DFE597E4F}"/>
              </a:ext>
            </a:extLst>
          </p:cNvPr>
          <p:cNvSpPr>
            <a:spLocks noGrp="1"/>
          </p:cNvSpPr>
          <p:nvPr>
            <p:ph type="sldNum" sz="quarter" idx="12"/>
          </p:nvPr>
        </p:nvSpPr>
        <p:spPr/>
        <p:txBody>
          <a:bodyPr/>
          <a:lstStyle/>
          <a:p>
            <a:fld id="{4000C4B2-41BC-D741-8B94-B76DB6967C01}" type="slidenum">
              <a:rPr lang="en-US" smtClean="0"/>
              <a:pPr/>
              <a:t>24</a:t>
            </a:fld>
            <a:endParaRPr lang="en-US" dirty="0"/>
          </a:p>
        </p:txBody>
      </p:sp>
    </p:spTree>
    <p:extLst>
      <p:ext uri="{BB962C8B-B14F-4D97-AF65-F5344CB8AC3E}">
        <p14:creationId xmlns:p14="http://schemas.microsoft.com/office/powerpoint/2010/main" val="3216034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rgbClr val="00529C"/>
                </a:solidFill>
                <a:latin typeface="Arial"/>
                <a:cs typeface="Arial"/>
                <a:sym typeface="Arial"/>
              </a:rPr>
              <a:t>Specifický cíl 1.1 </a:t>
            </a:r>
            <a:br>
              <a:rPr lang="cs-CZ" sz="3200" b="1" kern="0" dirty="0">
                <a:solidFill>
                  <a:srgbClr val="00529C"/>
                </a:solidFill>
                <a:latin typeface="Arial"/>
                <a:cs typeface="Arial"/>
                <a:sym typeface="Arial"/>
              </a:rPr>
            </a:br>
            <a:r>
              <a:rPr lang="cs-CZ" sz="3200" b="1" kern="0" dirty="0">
                <a:solidFill>
                  <a:srgbClr val="00529C"/>
                </a:solidFill>
                <a:latin typeface="Arial"/>
                <a:cs typeface="Arial"/>
                <a:sym typeface="Arial"/>
              </a:rPr>
              <a:t>eGovernment a kybernetická bezpečnost </a:t>
            </a:r>
            <a:br>
              <a:rPr lang="cs-CZ" sz="3200" b="1" kern="0" dirty="0">
                <a:solidFill>
                  <a:srgbClr val="00529C"/>
                </a:solidFill>
                <a:latin typeface="Arial"/>
                <a:cs typeface="Arial"/>
                <a:sym typeface="Arial"/>
              </a:rPr>
            </a:br>
            <a:endParaRPr lang="cs-CZ" sz="3200" b="1" kern="0" dirty="0">
              <a:solidFill>
                <a:srgbClr val="00529C"/>
              </a:solidFill>
              <a:latin typeface="Arial"/>
              <a:cs typeface="Arial"/>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93496" y="2086967"/>
            <a:ext cx="8012179" cy="3739998"/>
          </a:xfrm>
          <a:prstGeom prst="rect">
            <a:avLst/>
          </a:prstGeom>
          <a:noFill/>
        </p:spPr>
        <p:txBody>
          <a:bodyPr wrap="square">
            <a:spAutoFit/>
          </a:bodyPr>
          <a:lstStyle/>
          <a:p>
            <a:pPr marL="0" lvl="0" indent="0">
              <a:lnSpc>
                <a:spcPct val="150000"/>
              </a:lnSpc>
              <a:buNone/>
            </a:pPr>
            <a:r>
              <a:rPr lang="cs-CZ" sz="1600" b="1" dirty="0"/>
              <a:t>eGovernment cloud</a:t>
            </a:r>
          </a:p>
          <a:p>
            <a:pPr marL="0" indent="0">
              <a:lnSpc>
                <a:spcPct val="150000"/>
              </a:lnSpc>
              <a:buNone/>
            </a:pPr>
            <a:r>
              <a:rPr lang="cs-CZ" sz="1600" dirty="0"/>
              <a:t>	</a:t>
            </a:r>
            <a:r>
              <a:rPr lang="cs-CZ" sz="1600" u="sng" dirty="0"/>
              <a:t>Příklad:</a:t>
            </a:r>
            <a:r>
              <a:rPr lang="cs-CZ" sz="1600" dirty="0"/>
              <a:t> Vybudování státního datového centra; služby na úrovni SW platforem 	(databáze, webové servery – např. jednotný web pro všechny obce); služby na 	úrovni aplikací (např. jednotný email pro celý stát gov.cz) </a:t>
            </a:r>
          </a:p>
          <a:p>
            <a:pPr marL="0" indent="0">
              <a:lnSpc>
                <a:spcPct val="150000"/>
              </a:lnSpc>
              <a:buNone/>
            </a:pPr>
            <a:r>
              <a:rPr lang="cs-CZ" sz="1600" b="1" dirty="0"/>
              <a:t>Automatizace zpracování digitálních dat </a:t>
            </a:r>
          </a:p>
          <a:p>
            <a:pPr marL="0" indent="0">
              <a:lnSpc>
                <a:spcPct val="150000"/>
              </a:lnSpc>
              <a:buNone/>
            </a:pPr>
            <a:r>
              <a:rPr lang="cs-CZ" sz="1600" dirty="0"/>
              <a:t>	</a:t>
            </a:r>
            <a:r>
              <a:rPr lang="cs-CZ" sz="1600" u="sng" dirty="0"/>
              <a:t>Příklad:</a:t>
            </a:r>
            <a:r>
              <a:rPr lang="cs-CZ" sz="1600" dirty="0"/>
              <a:t> Automatické pořizování snímků aut překračujících rychlost v obci a 	automatické rozesílání pokut bez účasti úředníka</a:t>
            </a:r>
          </a:p>
          <a:p>
            <a:pPr marL="0" indent="0">
              <a:lnSpc>
                <a:spcPct val="150000"/>
              </a:lnSpc>
              <a:buNone/>
            </a:pPr>
            <a:r>
              <a:rPr lang="cs-CZ" sz="1600" b="1" dirty="0"/>
              <a:t>Portály obcí a krajů</a:t>
            </a:r>
          </a:p>
          <a:p>
            <a:pPr marL="0" indent="0">
              <a:lnSpc>
                <a:spcPct val="150000"/>
              </a:lnSpc>
              <a:buNone/>
            </a:pPr>
            <a:r>
              <a:rPr lang="cs-CZ" sz="1600" dirty="0"/>
              <a:t>	</a:t>
            </a:r>
            <a:r>
              <a:rPr lang="cs-CZ" sz="1600" u="sng" dirty="0"/>
              <a:t>Příklad:</a:t>
            </a:r>
            <a:r>
              <a:rPr lang="cs-CZ" sz="1600" dirty="0"/>
              <a:t> Portál obce umožňující občanovi vést si svůj profil občana obce, 	veškerá podání vůči obci na jednom místě, provázanost s Portálem občana</a:t>
            </a:r>
          </a:p>
        </p:txBody>
      </p:sp>
      <p:pic>
        <p:nvPicPr>
          <p:cNvPr id="4" name="Grafický objekt 3" descr="Sociální síť">
            <a:extLst>
              <a:ext uri="{FF2B5EF4-FFF2-40B4-BE49-F238E27FC236}">
                <a16:creationId xmlns:a16="http://schemas.microsoft.com/office/drawing/2014/main" id="{69B48B18-8B4D-476B-A0D8-FAB4C3A72D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236" y="2058322"/>
            <a:ext cx="527259" cy="527259"/>
          </a:xfrm>
          <a:prstGeom prst="rect">
            <a:avLst/>
          </a:prstGeom>
        </p:spPr>
      </p:pic>
      <p:pic>
        <p:nvPicPr>
          <p:cNvPr id="6" name="Grafický objekt 5" descr="Robot">
            <a:extLst>
              <a:ext uri="{FF2B5EF4-FFF2-40B4-BE49-F238E27FC236}">
                <a16:creationId xmlns:a16="http://schemas.microsoft.com/office/drawing/2014/main" id="{7ECE85E7-6B3C-4AD0-9551-75D735A204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1235" y="3525410"/>
            <a:ext cx="527259" cy="527259"/>
          </a:xfrm>
          <a:prstGeom prst="rect">
            <a:avLst/>
          </a:prstGeom>
        </p:spPr>
      </p:pic>
      <p:pic>
        <p:nvPicPr>
          <p:cNvPr id="8" name="Grafický objekt 7" descr="Internet">
            <a:extLst>
              <a:ext uri="{FF2B5EF4-FFF2-40B4-BE49-F238E27FC236}">
                <a16:creationId xmlns:a16="http://schemas.microsoft.com/office/drawing/2014/main" id="{99EF753D-D258-4C13-A066-E47C0B90CC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357" y="4623317"/>
            <a:ext cx="463013" cy="494093"/>
          </a:xfrm>
          <a:prstGeom prst="rect">
            <a:avLst/>
          </a:prstGeom>
        </p:spPr>
      </p:pic>
      <p:sp>
        <p:nvSpPr>
          <p:cNvPr id="2" name="Zástupný symbol pro číslo snímku 1">
            <a:extLst>
              <a:ext uri="{FF2B5EF4-FFF2-40B4-BE49-F238E27FC236}">
                <a16:creationId xmlns:a16="http://schemas.microsoft.com/office/drawing/2014/main" id="{F993C75D-4F30-48EC-9E63-09189F48187C}"/>
              </a:ext>
            </a:extLst>
          </p:cNvPr>
          <p:cNvSpPr>
            <a:spLocks noGrp="1"/>
          </p:cNvSpPr>
          <p:nvPr>
            <p:ph type="sldNum" sz="quarter" idx="12"/>
          </p:nvPr>
        </p:nvSpPr>
        <p:spPr/>
        <p:txBody>
          <a:bodyPr/>
          <a:lstStyle/>
          <a:p>
            <a:fld id="{4000C4B2-41BC-D741-8B94-B76DB6967C01}" type="slidenum">
              <a:rPr lang="en-US" smtClean="0"/>
              <a:pPr/>
              <a:t>25</a:t>
            </a:fld>
            <a:endParaRPr lang="en-US" dirty="0"/>
          </a:p>
        </p:txBody>
      </p:sp>
    </p:spTree>
    <p:extLst>
      <p:ext uri="{BB962C8B-B14F-4D97-AF65-F5344CB8AC3E}">
        <p14:creationId xmlns:p14="http://schemas.microsoft.com/office/powerpoint/2010/main" val="2538143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rgbClr val="00529C"/>
                </a:solidFill>
                <a:cs typeface="Arial" panose="020B0604020202020204" pitchFamily="34" charset="0"/>
                <a:sym typeface="Arial"/>
              </a:rPr>
              <a:t>Specifický cíl 1.1 </a:t>
            </a:r>
            <a:br>
              <a:rPr lang="cs-CZ" sz="3200" b="1" kern="0" dirty="0">
                <a:solidFill>
                  <a:srgbClr val="00529C"/>
                </a:solidFill>
                <a:cs typeface="Arial" panose="020B0604020202020204" pitchFamily="34" charset="0"/>
                <a:sym typeface="Arial"/>
              </a:rPr>
            </a:br>
            <a:r>
              <a:rPr lang="cs-CZ" sz="3200" b="1" kern="0" dirty="0">
                <a:solidFill>
                  <a:srgbClr val="00529C"/>
                </a:solidFill>
                <a:cs typeface="Arial" panose="020B0604020202020204" pitchFamily="34" charset="0"/>
                <a:sym typeface="Arial"/>
              </a:rPr>
              <a:t>eGovernment a kybernetická bezpečnost </a:t>
            </a:r>
            <a:br>
              <a:rPr lang="cs-CZ" sz="3200" b="1" kern="0" dirty="0">
                <a:solidFill>
                  <a:srgbClr val="00529C"/>
                </a:solidFill>
                <a:cs typeface="Arial" panose="020B0604020202020204" pitchFamily="34" charset="0"/>
                <a:sym typeface="Arial"/>
              </a:rPr>
            </a:br>
            <a:endParaRPr lang="cs-CZ" sz="3200" b="1" kern="0" dirty="0">
              <a:solidFill>
                <a:srgbClr val="00529C"/>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60138" y="2086967"/>
            <a:ext cx="8012179" cy="3001334"/>
          </a:xfrm>
          <a:prstGeom prst="rect">
            <a:avLst/>
          </a:prstGeom>
          <a:noFill/>
        </p:spPr>
        <p:txBody>
          <a:bodyPr wrap="square">
            <a:spAutoFit/>
          </a:bodyPr>
          <a:lstStyle/>
          <a:p>
            <a:pPr marL="0" lvl="0" indent="0">
              <a:lnSpc>
                <a:spcPct val="150000"/>
              </a:lnSpc>
              <a:buNone/>
            </a:pPr>
            <a:r>
              <a:rPr lang="cs-CZ" sz="1600" b="1" dirty="0"/>
              <a:t>Metropolitní, krajské a další neveřejné sítě veřejné správy</a:t>
            </a:r>
          </a:p>
          <a:p>
            <a:pPr marL="0" indent="0">
              <a:lnSpc>
                <a:spcPct val="150000"/>
              </a:lnSpc>
              <a:buNone/>
            </a:pPr>
            <a:r>
              <a:rPr lang="cs-CZ" sz="1600" dirty="0"/>
              <a:t>	</a:t>
            </a:r>
            <a:r>
              <a:rPr lang="cs-CZ" sz="1600" u="sng" dirty="0"/>
              <a:t>Příklad:</a:t>
            </a:r>
            <a:r>
              <a:rPr lang="cs-CZ" sz="1600" dirty="0"/>
              <a:t> Rozvoj neveřejných optických sítí – propojení veřejných institucí 	(např. úřadů, nemocnic a škol) </a:t>
            </a:r>
          </a:p>
          <a:p>
            <a:pPr marL="0" indent="0">
              <a:lnSpc>
                <a:spcPct val="150000"/>
              </a:lnSpc>
              <a:buNone/>
            </a:pPr>
            <a:endParaRPr lang="cs-CZ" sz="1600" dirty="0"/>
          </a:p>
          <a:p>
            <a:pPr marL="0" indent="0">
              <a:lnSpc>
                <a:spcPct val="150000"/>
              </a:lnSpc>
              <a:buNone/>
            </a:pPr>
            <a:r>
              <a:rPr lang="cs-CZ" sz="1600" b="1" dirty="0"/>
              <a:t>Kybernetická bezpečnost</a:t>
            </a:r>
          </a:p>
          <a:p>
            <a:pPr marL="457200" lvl="1" indent="0">
              <a:lnSpc>
                <a:spcPct val="150000"/>
              </a:lnSpc>
              <a:buNone/>
            </a:pPr>
            <a:r>
              <a:rPr lang="cs-CZ" sz="1600" u="sng" dirty="0"/>
              <a:t>Příklad:</a:t>
            </a:r>
            <a:r>
              <a:rPr lang="cs-CZ" sz="1600" dirty="0"/>
              <a:t> Komplexní zabezpečení nemocnice - fyzická ochrana serverů; 	antivirus; systém pro sledování síťového provozu; filtrování komunikace 	zvenčí či zevnitř; ověřování identity uživatelů; šifrovací prostředky</a:t>
            </a:r>
          </a:p>
        </p:txBody>
      </p:sp>
      <p:pic>
        <p:nvPicPr>
          <p:cNvPr id="9" name="Grafický objekt 8" descr="Monitor">
            <a:extLst>
              <a:ext uri="{FF2B5EF4-FFF2-40B4-BE49-F238E27FC236}">
                <a16:creationId xmlns:a16="http://schemas.microsoft.com/office/drawing/2014/main" id="{969F4F86-D49E-47DB-AB9E-F1CD246EA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228" y="2128906"/>
            <a:ext cx="476476" cy="476476"/>
          </a:xfrm>
          <a:prstGeom prst="rect">
            <a:avLst/>
          </a:prstGeom>
        </p:spPr>
      </p:pic>
      <p:pic>
        <p:nvPicPr>
          <p:cNvPr id="10" name="Grafický objekt 9" descr="Zámek">
            <a:extLst>
              <a:ext uri="{FF2B5EF4-FFF2-40B4-BE49-F238E27FC236}">
                <a16:creationId xmlns:a16="http://schemas.microsoft.com/office/drawing/2014/main" id="{1E9471BB-B032-4136-B12D-B965E1255D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6228" y="3512303"/>
            <a:ext cx="502783" cy="502783"/>
          </a:xfrm>
          <a:prstGeom prst="rect">
            <a:avLst/>
          </a:prstGeom>
        </p:spPr>
      </p:pic>
      <p:sp>
        <p:nvSpPr>
          <p:cNvPr id="2" name="Zástupný symbol pro číslo snímku 1">
            <a:extLst>
              <a:ext uri="{FF2B5EF4-FFF2-40B4-BE49-F238E27FC236}">
                <a16:creationId xmlns:a16="http://schemas.microsoft.com/office/drawing/2014/main" id="{DCDDD162-688E-43A3-9DA3-A609B5A271C4}"/>
              </a:ext>
            </a:extLst>
          </p:cNvPr>
          <p:cNvSpPr>
            <a:spLocks noGrp="1"/>
          </p:cNvSpPr>
          <p:nvPr>
            <p:ph type="sldNum" sz="quarter" idx="12"/>
          </p:nvPr>
        </p:nvSpPr>
        <p:spPr/>
        <p:txBody>
          <a:bodyPr/>
          <a:lstStyle/>
          <a:p>
            <a:fld id="{4000C4B2-41BC-D741-8B94-B76DB6967C01}" type="slidenum">
              <a:rPr lang="en-US" smtClean="0"/>
              <a:pPr/>
              <a:t>26</a:t>
            </a:fld>
            <a:endParaRPr lang="en-US" dirty="0"/>
          </a:p>
        </p:txBody>
      </p:sp>
    </p:spTree>
    <p:extLst>
      <p:ext uri="{BB962C8B-B14F-4D97-AF65-F5344CB8AC3E}">
        <p14:creationId xmlns:p14="http://schemas.microsoft.com/office/powerpoint/2010/main" val="3812168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dirty="0">
                <a:solidFill>
                  <a:srgbClr val="00529C"/>
                </a:solidFill>
                <a:cs typeface="Arial" panose="020B0604020202020204" pitchFamily="34" charset="0"/>
                <a:sym typeface="Arial"/>
              </a:rPr>
              <a:t>Specifický cíl 1.1 </a:t>
            </a:r>
            <a:br>
              <a:rPr lang="cs-CZ" sz="3200" b="1" kern="0" dirty="0">
                <a:solidFill>
                  <a:srgbClr val="00529C"/>
                </a:solidFill>
                <a:cs typeface="Arial" panose="020B0604020202020204" pitchFamily="34" charset="0"/>
                <a:sym typeface="Arial"/>
              </a:rPr>
            </a:br>
            <a:r>
              <a:rPr lang="cs-CZ" sz="3200" b="1" kern="0" dirty="0">
                <a:solidFill>
                  <a:srgbClr val="00529C"/>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dirty="0">
                <a:solidFill>
                  <a:srgbClr val="00529C"/>
                </a:solidFill>
                <a:cs typeface="Arial" panose="020B0604020202020204" pitchFamily="34" charset="0"/>
                <a:sym typeface="Arial"/>
              </a:rPr>
              <a:t>Klíčové parametry </a:t>
            </a:r>
            <a:br>
              <a:rPr lang="cs-CZ" sz="3200" b="1" kern="0" dirty="0">
                <a:solidFill>
                  <a:srgbClr val="00529C"/>
                </a:solidFill>
                <a:cs typeface="Arial" panose="020B0604020202020204" pitchFamily="34" charset="0"/>
                <a:sym typeface="Arial"/>
              </a:rPr>
            </a:br>
            <a:endParaRPr lang="cs-CZ" sz="3200" b="1" kern="0" dirty="0">
              <a:solidFill>
                <a:srgbClr val="00529C"/>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5208" y="2321462"/>
            <a:ext cx="8012179" cy="1893339"/>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dirty="0"/>
              <a:t>Souhlasné stanovisko hlavního architekta eGovernmentu</a:t>
            </a:r>
          </a:p>
          <a:p>
            <a:pPr marL="285750" lvl="0" indent="-285750">
              <a:lnSpc>
                <a:spcPct val="150000"/>
              </a:lnSpc>
              <a:buFont typeface="Arial" panose="020B0604020202020204" pitchFamily="34" charset="0"/>
              <a:buChar char="•"/>
            </a:pPr>
            <a:r>
              <a:rPr lang="cs-CZ" sz="1600" dirty="0"/>
              <a:t>Soulad projektu se strategií „Digitální Česko“</a:t>
            </a:r>
          </a:p>
          <a:p>
            <a:pPr marL="285750" lvl="0" indent="-285750">
              <a:lnSpc>
                <a:spcPct val="150000"/>
              </a:lnSpc>
              <a:buFont typeface="Arial" panose="020B0604020202020204" pitchFamily="34" charset="0"/>
              <a:buChar char="•"/>
            </a:pPr>
            <a:r>
              <a:rPr lang="cs-CZ" sz="1600" dirty="0"/>
              <a:t>15 let udržitelnosti u neveřejných sítí veřejné správy</a:t>
            </a:r>
          </a:p>
          <a:p>
            <a:pPr marL="285750" lvl="0" indent="-285750">
              <a:lnSpc>
                <a:spcPct val="150000"/>
              </a:lnSpc>
              <a:buFont typeface="Arial" panose="020B0604020202020204" pitchFamily="34" charset="0"/>
              <a:buChar char="•"/>
            </a:pPr>
            <a:r>
              <a:rPr lang="cs-CZ" sz="1600" dirty="0"/>
              <a:t>Realizace i v Praze </a:t>
            </a:r>
          </a:p>
          <a:p>
            <a:pPr marL="285750" lvl="0" indent="-285750">
              <a:lnSpc>
                <a:spcPct val="150000"/>
              </a:lnSpc>
              <a:buFont typeface="Arial" panose="020B0604020202020204" pitchFamily="34" charset="0"/>
              <a:buChar char="•"/>
            </a:pPr>
            <a:r>
              <a:rPr lang="cs-CZ" sz="1600" dirty="0"/>
              <a:t>Využití ITI</a:t>
            </a:r>
          </a:p>
        </p:txBody>
      </p:sp>
      <p:sp>
        <p:nvSpPr>
          <p:cNvPr id="2" name="Zástupný symbol pro číslo snímku 1">
            <a:extLst>
              <a:ext uri="{FF2B5EF4-FFF2-40B4-BE49-F238E27FC236}">
                <a16:creationId xmlns:a16="http://schemas.microsoft.com/office/drawing/2014/main" id="{1587124D-9F94-4172-AC48-E72B4E2541E7}"/>
              </a:ext>
            </a:extLst>
          </p:cNvPr>
          <p:cNvSpPr>
            <a:spLocks noGrp="1"/>
          </p:cNvSpPr>
          <p:nvPr>
            <p:ph type="sldNum" sz="quarter" idx="12"/>
          </p:nvPr>
        </p:nvSpPr>
        <p:spPr/>
        <p:txBody>
          <a:bodyPr/>
          <a:lstStyle/>
          <a:p>
            <a:fld id="{4000C4B2-41BC-D741-8B94-B76DB6967C01}" type="slidenum">
              <a:rPr lang="en-US" smtClean="0"/>
              <a:pPr/>
              <a:t>27</a:t>
            </a:fld>
            <a:endParaRPr lang="en-US" dirty="0"/>
          </a:p>
        </p:txBody>
      </p:sp>
    </p:spTree>
    <p:extLst>
      <p:ext uri="{BB962C8B-B14F-4D97-AF65-F5344CB8AC3E}">
        <p14:creationId xmlns:p14="http://schemas.microsoft.com/office/powerpoint/2010/main" val="2803328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7E3B443-43AB-436D-AD6E-EB1798BE4B9D}"/>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dirty="0">
                <a:solidFill>
                  <a:srgbClr val="00529C"/>
                </a:solidFill>
                <a:cs typeface="Arial" panose="020B0604020202020204" pitchFamily="34" charset="0"/>
                <a:sym typeface="Arial"/>
              </a:rPr>
              <a:t>Specifický cíl 1.1 </a:t>
            </a:r>
            <a:br>
              <a:rPr lang="cs-CZ" sz="3200" b="1" kern="0" dirty="0">
                <a:solidFill>
                  <a:srgbClr val="00529C"/>
                </a:solidFill>
                <a:cs typeface="Arial" panose="020B0604020202020204" pitchFamily="34" charset="0"/>
                <a:sym typeface="Arial"/>
              </a:rPr>
            </a:br>
            <a:r>
              <a:rPr lang="cs-CZ" sz="3200" b="1" kern="0" dirty="0">
                <a:solidFill>
                  <a:srgbClr val="00529C"/>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dirty="0">
                <a:solidFill>
                  <a:srgbClr val="00529C"/>
                </a:solidFill>
                <a:cs typeface="Arial" panose="020B0604020202020204" pitchFamily="34" charset="0"/>
                <a:sym typeface="Arial"/>
              </a:rPr>
              <a:t>Aktuální stav přípravy SC</a:t>
            </a:r>
            <a:br>
              <a:rPr lang="cs-CZ" sz="3200" b="1" kern="0" dirty="0">
                <a:solidFill>
                  <a:srgbClr val="00529C"/>
                </a:solidFill>
                <a:cs typeface="Arial" panose="020B0604020202020204" pitchFamily="34" charset="0"/>
                <a:sym typeface="Arial"/>
              </a:rPr>
            </a:br>
            <a:endParaRPr lang="cs-CZ" sz="3200" b="1" kern="0" dirty="0">
              <a:solidFill>
                <a:srgbClr val="00529C"/>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0752FD72-F8EB-4D1C-A7D2-9A9642EA11EC}"/>
              </a:ext>
            </a:extLst>
          </p:cNvPr>
          <p:cNvSpPr txBox="1"/>
          <p:nvPr/>
        </p:nvSpPr>
        <p:spPr>
          <a:xfrm>
            <a:off x="695593" y="2313469"/>
            <a:ext cx="8012179" cy="3370666"/>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dirty="0"/>
              <a:t>Předpoklad vyhlášení výzvy na téma „</a:t>
            </a:r>
            <a:r>
              <a:rPr lang="cs-CZ" sz="1600" b="1" dirty="0"/>
              <a:t>Kybernetická bezpečnost</a:t>
            </a:r>
            <a:r>
              <a:rPr lang="cs-CZ" sz="1600" dirty="0"/>
              <a:t>“ v polovině roku 2022 – možnost inspirace 10. výzvou minulého období</a:t>
            </a:r>
          </a:p>
          <a:p>
            <a:pPr marL="214313" indent="-214313">
              <a:lnSpc>
                <a:spcPct val="150000"/>
              </a:lnSpc>
              <a:buFont typeface="Arial" panose="020B0604020202020204" pitchFamily="34" charset="0"/>
              <a:buChar char="•"/>
            </a:pPr>
            <a:r>
              <a:rPr lang="cs-CZ" sz="1600" dirty="0"/>
              <a:t>Výzvy pravděpodobně vyhlašovány pro skupiny příjemců (např dle regionu – přechodové, méně rozvinuté, Praha, …)</a:t>
            </a:r>
          </a:p>
          <a:p>
            <a:pPr marL="214313" indent="-214313">
              <a:lnSpc>
                <a:spcPct val="150000"/>
              </a:lnSpc>
              <a:buFont typeface="Arial" panose="020B0604020202020204" pitchFamily="34" charset="0"/>
              <a:buChar char="•"/>
            </a:pPr>
            <a:r>
              <a:rPr lang="cs-CZ" sz="1600" b="1" dirty="0"/>
              <a:t>Povinné Stanovisko OHA </a:t>
            </a:r>
            <a:r>
              <a:rPr lang="cs-CZ" sz="1600" dirty="0"/>
              <a:t>(Odboru hlavního architekta eGovernmentu) pro fázi hodnocení u všech projektů SC 1.1</a:t>
            </a:r>
          </a:p>
          <a:p>
            <a:pPr marL="214313" indent="-214313">
              <a:lnSpc>
                <a:spcPct val="150000"/>
              </a:lnSpc>
              <a:buFont typeface="Arial" panose="020B0604020202020204" pitchFamily="34" charset="0"/>
              <a:buChar char="•"/>
            </a:pPr>
            <a:r>
              <a:rPr lang="cs-CZ" sz="1600" dirty="0"/>
              <a:t>Bude využit integrovaný nástroj integrované územní investice – ITI - podrobnosti po schválení Programového dokumentu</a:t>
            </a:r>
          </a:p>
          <a:p>
            <a:pPr marL="285750" lvl="0" indent="-285750">
              <a:lnSpc>
                <a:spcPct val="150000"/>
              </a:lnSpc>
              <a:buFont typeface="Arial" panose="020B0604020202020204" pitchFamily="34" charset="0"/>
              <a:buChar char="•"/>
            </a:pPr>
            <a:endParaRPr lang="cs-CZ" sz="1600" dirty="0"/>
          </a:p>
        </p:txBody>
      </p:sp>
      <p:sp>
        <p:nvSpPr>
          <p:cNvPr id="2" name="Zástupný symbol pro číslo snímku 1">
            <a:extLst>
              <a:ext uri="{FF2B5EF4-FFF2-40B4-BE49-F238E27FC236}">
                <a16:creationId xmlns:a16="http://schemas.microsoft.com/office/drawing/2014/main" id="{8087165E-6F1D-4D7F-A3CA-6E01B8AE7637}"/>
              </a:ext>
            </a:extLst>
          </p:cNvPr>
          <p:cNvSpPr>
            <a:spLocks noGrp="1"/>
          </p:cNvSpPr>
          <p:nvPr>
            <p:ph type="sldNum" sz="quarter" idx="12"/>
          </p:nvPr>
        </p:nvSpPr>
        <p:spPr/>
        <p:txBody>
          <a:bodyPr/>
          <a:lstStyle/>
          <a:p>
            <a:fld id="{4000C4B2-41BC-D741-8B94-B76DB6967C01}" type="slidenum">
              <a:rPr lang="en-US" smtClean="0"/>
              <a:pPr/>
              <a:t>28</a:t>
            </a:fld>
            <a:endParaRPr lang="en-US" dirty="0"/>
          </a:p>
        </p:txBody>
      </p:sp>
    </p:spTree>
    <p:extLst>
      <p:ext uri="{BB962C8B-B14F-4D97-AF65-F5344CB8AC3E}">
        <p14:creationId xmlns:p14="http://schemas.microsoft.com/office/powerpoint/2010/main" val="371242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2A731A28-706E-49C2-9C6A-EEB9391101D7}"/>
              </a:ext>
            </a:extLst>
          </p:cNvPr>
          <p:cNvSpPr txBox="1"/>
          <p:nvPr/>
        </p:nvSpPr>
        <p:spPr>
          <a:xfrm>
            <a:off x="565910" y="1604500"/>
            <a:ext cx="8012179" cy="4502386"/>
          </a:xfrm>
          <a:prstGeom prst="rect">
            <a:avLst/>
          </a:prstGeom>
          <a:noFill/>
        </p:spPr>
        <p:txBody>
          <a:bodyPr wrap="square" lIns="91440" tIns="45720" rIns="91440" bIns="45720" anchor="t">
            <a:spAutoFit/>
          </a:bodyPr>
          <a:lstStyle/>
          <a:p>
            <a:pPr marL="213995" indent="-213995" algn="just">
              <a:lnSpc>
                <a:spcPts val="2300"/>
              </a:lnSpc>
              <a:buFont typeface="Arial" panose="020B0604020202020204" pitchFamily="34" charset="0"/>
              <a:buChar char="•"/>
            </a:pPr>
            <a:r>
              <a:rPr lang="cs-CZ" sz="1600" b="1" u="sng" dirty="0">
                <a:solidFill>
                  <a:srgbClr val="C00000"/>
                </a:solidFill>
              </a:rPr>
              <a:t>Neplánují </a:t>
            </a:r>
            <a:r>
              <a:rPr lang="cs-CZ" sz="1600" b="1" u="sng" dirty="0"/>
              <a:t>se výzvy podporující provozní systémy</a:t>
            </a:r>
            <a:r>
              <a:rPr lang="cs-CZ" sz="1600" b="1" dirty="0"/>
              <a:t> </a:t>
            </a:r>
            <a:r>
              <a:rPr lang="cs-CZ" sz="1600" dirty="0"/>
              <a:t>úřadu (v minulém období 28. a 26. výzva)</a:t>
            </a:r>
            <a:endParaRPr lang="cs-CZ" dirty="0"/>
          </a:p>
          <a:p>
            <a:pPr marL="213995" indent="-213995" algn="just" fontAlgn="base">
              <a:lnSpc>
                <a:spcPts val="2300"/>
              </a:lnSpc>
              <a:spcBef>
                <a:spcPts val="450"/>
              </a:spcBef>
              <a:buFont typeface="Arial" panose="020B0604020202020204" pitchFamily="34" charset="0"/>
              <a:buChar char="•"/>
            </a:pPr>
            <a:r>
              <a:rPr lang="cs-CZ" sz="1600" b="1" u="sng" dirty="0"/>
              <a:t>Využití cloudu </a:t>
            </a:r>
            <a:r>
              <a:rPr lang="cs-CZ" sz="1600" dirty="0"/>
              <a:t>bude způsobilým výdajem pouze v době realizace projektu,</a:t>
            </a:r>
            <a:endParaRPr lang="cs-CZ" sz="1600" dirty="0">
              <a:cs typeface="Arial" panose="020B0604020202020204"/>
            </a:endParaRPr>
          </a:p>
          <a:p>
            <a:pPr marL="212725" algn="just" fontAlgn="base">
              <a:lnSpc>
                <a:spcPts val="2300"/>
              </a:lnSpc>
            </a:pPr>
            <a:r>
              <a:rPr lang="cs-CZ" sz="1600" dirty="0"/>
              <a:t>nejdéle do ukončení realizace, v udržitelnosti nikoliv</a:t>
            </a:r>
            <a:endParaRPr lang="cs-CZ" sz="1600" dirty="0">
              <a:cs typeface="Arial" panose="020B0604020202020204"/>
            </a:endParaRPr>
          </a:p>
          <a:p>
            <a:pPr marL="213995" indent="-213995" algn="just" fontAlgn="base">
              <a:lnSpc>
                <a:spcPts val="2300"/>
              </a:lnSpc>
              <a:buFont typeface="Arial" panose="020B0604020202020204" pitchFamily="34" charset="0"/>
              <a:buChar char="•"/>
            </a:pPr>
            <a:r>
              <a:rPr lang="cs-CZ" sz="1600" b="1" u="sng" dirty="0"/>
              <a:t>Pořízení periferií </a:t>
            </a:r>
            <a:r>
              <a:rPr lang="cs-CZ" sz="1600" dirty="0"/>
              <a:t>je možné v rámci paušálu stanoveného výzvou, jako vedlejší náklad projektu</a:t>
            </a:r>
            <a:endParaRPr lang="cs-CZ" sz="1600" dirty="0">
              <a:cs typeface="Arial" panose="020B0604020202020204"/>
            </a:endParaRPr>
          </a:p>
          <a:p>
            <a:pPr marL="213995" indent="-213995" algn="just" fontAlgn="base">
              <a:lnSpc>
                <a:spcPts val="2300"/>
              </a:lnSpc>
              <a:spcBef>
                <a:spcPts val="450"/>
              </a:spcBef>
              <a:buFont typeface="Arial" panose="020B0604020202020204" pitchFamily="34" charset="0"/>
              <a:buChar char="•"/>
            </a:pPr>
            <a:r>
              <a:rPr lang="cs-CZ" sz="1600" dirty="0"/>
              <a:t>Proplacení studií, analýz, dozoru, konzultací a dalších podobných vedlejších nákladů je možné do výše paušálu stanoveného výzvou</a:t>
            </a:r>
            <a:endParaRPr lang="cs-CZ" sz="1600" dirty="0">
              <a:cs typeface="Arial" panose="020B0604020202020204"/>
            </a:endParaRPr>
          </a:p>
          <a:p>
            <a:pPr marL="213995" indent="-213995" algn="just" fontAlgn="base">
              <a:lnSpc>
                <a:spcPts val="2300"/>
              </a:lnSpc>
              <a:buFont typeface="Arial" panose="020B0604020202020204" pitchFamily="34" charset="0"/>
              <a:buChar char="•"/>
            </a:pPr>
            <a:r>
              <a:rPr lang="cs-CZ" sz="1600" dirty="0"/>
              <a:t>Ani z IROP2 </a:t>
            </a:r>
            <a:r>
              <a:rPr lang="cs-CZ" sz="1600" b="1" dirty="0"/>
              <a:t>nelze proplatit </a:t>
            </a:r>
            <a:r>
              <a:rPr lang="cs-CZ" sz="1600" dirty="0"/>
              <a:t>předplatné služeb, </a:t>
            </a:r>
            <a:r>
              <a:rPr lang="cs-CZ" sz="1600" dirty="0" err="1"/>
              <a:t>maintenance</a:t>
            </a:r>
            <a:r>
              <a:rPr lang="cs-CZ" sz="1600" dirty="0"/>
              <a:t> a servis</a:t>
            </a:r>
            <a:endParaRPr lang="cs-CZ" sz="1600" dirty="0">
              <a:cs typeface="Arial" panose="020B0604020202020204"/>
            </a:endParaRPr>
          </a:p>
          <a:p>
            <a:pPr marL="213995" indent="-213995" algn="just" fontAlgn="base">
              <a:lnSpc>
                <a:spcPts val="2300"/>
              </a:lnSpc>
              <a:buFont typeface="Arial" panose="020B0604020202020204" pitchFamily="34" charset="0"/>
              <a:buChar char="•"/>
            </a:pPr>
            <a:r>
              <a:rPr lang="cs-CZ" sz="1600" dirty="0"/>
              <a:t>SW a HW pořízený z projektu </a:t>
            </a:r>
            <a:r>
              <a:rPr lang="cs-CZ" sz="1600" b="1" dirty="0"/>
              <a:t>musí být v majetku </a:t>
            </a:r>
            <a:r>
              <a:rPr lang="cs-CZ" sz="1600" dirty="0"/>
              <a:t>příjemce</a:t>
            </a:r>
            <a:endParaRPr lang="cs-CZ" sz="1600" dirty="0">
              <a:cs typeface="Arial" panose="020B0604020202020204"/>
            </a:endParaRPr>
          </a:p>
          <a:p>
            <a:pPr fontAlgn="base">
              <a:lnSpc>
                <a:spcPts val="2300"/>
              </a:lnSpc>
              <a:spcBef>
                <a:spcPts val="900"/>
              </a:spcBef>
            </a:pPr>
            <a:r>
              <a:rPr lang="cs-CZ" sz="1600" b="1" i="1" dirty="0"/>
              <a:t>Může být oprávněným příjemcem i soukromá nemocnice, která poskytuje veřejnou službu v oblasti zdravotní péče podle zákona č. 372/2011 Sb.?</a:t>
            </a:r>
          </a:p>
          <a:p>
            <a:pPr marL="404495" indent="-213995" fontAlgn="base">
              <a:lnSpc>
                <a:spcPts val="2300"/>
              </a:lnSpc>
              <a:spcBef>
                <a:spcPts val="450"/>
              </a:spcBef>
              <a:buFont typeface="Wingdings" panose="05000000000000000000" pitchFamily="2" charset="2"/>
              <a:buChar char="ü"/>
            </a:pPr>
            <a:r>
              <a:rPr lang="cs-CZ" sz="1600" dirty="0"/>
              <a:t>Ano, ve vybraných výzvách a za podmínek definovaných výzvou – tyto soukromé nemocnice budou vydefinovány Ministerstvem zdravotnictví</a:t>
            </a:r>
            <a:endParaRPr lang="cs-CZ" sz="1600" dirty="0">
              <a:cs typeface="Arial" panose="020B0604020202020204"/>
            </a:endParaRPr>
          </a:p>
        </p:txBody>
      </p:sp>
      <p:sp>
        <p:nvSpPr>
          <p:cNvPr id="2" name="TextovéPole 1">
            <a:extLst>
              <a:ext uri="{FF2B5EF4-FFF2-40B4-BE49-F238E27FC236}">
                <a16:creationId xmlns:a16="http://schemas.microsoft.com/office/drawing/2014/main" id="{8C8B5336-7DB2-CADE-5687-EDCAFB962A0F}"/>
              </a:ext>
            </a:extLst>
          </p:cNvPr>
          <p:cNvSpPr txBox="1"/>
          <p:nvPr/>
        </p:nvSpPr>
        <p:spPr>
          <a:xfrm>
            <a:off x="170426" y="598688"/>
            <a:ext cx="8692408" cy="830997"/>
          </a:xfrm>
          <a:prstGeom prst="rect">
            <a:avLst/>
          </a:prstGeom>
          <a:noFill/>
        </p:spPr>
        <p:txBody>
          <a:bodyPr wrap="square" lIns="91440" tIns="45720" rIns="91440" bIns="45720" rtlCol="0" anchor="t">
            <a:spAutoFit/>
          </a:bodyPr>
          <a:lstStyle/>
          <a:p>
            <a:pPr algn="ctr" defTabSz="914400">
              <a:buClr>
                <a:srgbClr val="000000"/>
              </a:buClr>
              <a:buFont typeface="Arial"/>
              <a:buNone/>
            </a:pPr>
            <a:r>
              <a:rPr lang="cs-CZ" sz="2800" b="1" kern="0" dirty="0">
                <a:solidFill>
                  <a:srgbClr val="00529C"/>
                </a:solidFill>
                <a:cs typeface="Arial"/>
                <a:sym typeface="Arial"/>
              </a:rPr>
              <a:t>SC 1.1 eGovernment a kybernetická bezpečnost</a:t>
            </a:r>
          </a:p>
          <a:p>
            <a:pPr algn="ctr" defTabSz="914400"/>
            <a:r>
              <a:rPr lang="cs-CZ" sz="2000" b="1" kern="0" dirty="0">
                <a:solidFill>
                  <a:srgbClr val="00529C"/>
                </a:solidFill>
                <a:cs typeface="Arial"/>
              </a:rPr>
              <a:t>Předpokládané podmínky pro projekty</a:t>
            </a:r>
            <a:endParaRPr lang="cs-CZ" sz="2000" b="1" kern="0" dirty="0">
              <a:solidFill>
                <a:srgbClr val="00529C"/>
              </a:solidFill>
              <a:cs typeface="Arial" panose="020B0604020202020204" pitchFamily="34" charset="0"/>
            </a:endParaRPr>
          </a:p>
        </p:txBody>
      </p:sp>
      <p:sp>
        <p:nvSpPr>
          <p:cNvPr id="3" name="Zástupný symbol pro číslo snímku 2">
            <a:extLst>
              <a:ext uri="{FF2B5EF4-FFF2-40B4-BE49-F238E27FC236}">
                <a16:creationId xmlns:a16="http://schemas.microsoft.com/office/drawing/2014/main" id="{30010797-12ED-4DBF-B156-00F76EA29ACE}"/>
              </a:ext>
            </a:extLst>
          </p:cNvPr>
          <p:cNvSpPr>
            <a:spLocks noGrp="1"/>
          </p:cNvSpPr>
          <p:nvPr>
            <p:ph type="sldNum" sz="quarter" idx="12"/>
          </p:nvPr>
        </p:nvSpPr>
        <p:spPr/>
        <p:txBody>
          <a:bodyPr/>
          <a:lstStyle/>
          <a:p>
            <a:fld id="{4000C4B2-41BC-D741-8B94-B76DB6967C01}" type="slidenum">
              <a:rPr lang="en-US" smtClean="0"/>
              <a:pPr/>
              <a:t>29</a:t>
            </a:fld>
            <a:endParaRPr lang="en-US" dirty="0"/>
          </a:p>
        </p:txBody>
      </p:sp>
    </p:spTree>
    <p:extLst>
      <p:ext uri="{BB962C8B-B14F-4D97-AF65-F5344CB8AC3E}">
        <p14:creationId xmlns:p14="http://schemas.microsoft.com/office/powerpoint/2010/main" val="3357346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8F12B2A-97E4-2C43-8325-B08A28FCF2E6}"/>
              </a:ext>
            </a:extLst>
          </p:cNvPr>
          <p:cNvSpPr>
            <a:spLocks noGrp="1"/>
          </p:cNvSpPr>
          <p:nvPr>
            <p:ph type="sldNum" sz="quarter" idx="12"/>
          </p:nvPr>
        </p:nvSpPr>
        <p:spPr/>
        <p:txBody>
          <a:bodyPr/>
          <a:lstStyle/>
          <a:p>
            <a:fld id="{4000C4B2-41BC-D741-8B94-B76DB6967C01}" type="slidenum">
              <a:rPr lang="en-US" smtClean="0"/>
              <a:pPr/>
              <a:t>3</a:t>
            </a:fld>
            <a:endParaRPr lang="en-US" dirty="0"/>
          </a:p>
        </p:txBody>
      </p:sp>
      <p:sp>
        <p:nvSpPr>
          <p:cNvPr id="3" name="Content Placeholder 1">
            <a:extLst>
              <a:ext uri="{FF2B5EF4-FFF2-40B4-BE49-F238E27FC236}">
                <a16:creationId xmlns:a16="http://schemas.microsoft.com/office/drawing/2014/main" id="{3438C0C9-9787-9242-8582-8935FAF917D8}"/>
              </a:ext>
            </a:extLst>
          </p:cNvPr>
          <p:cNvSpPr txBox="1">
            <a:spLocks/>
          </p:cNvSpPr>
          <p:nvPr/>
        </p:nvSpPr>
        <p:spPr>
          <a:xfrm>
            <a:off x="1127929" y="5346699"/>
            <a:ext cx="7158440" cy="498929"/>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latin typeface="Arial" panose="020B0604020202020204" pitchFamily="34" charset="0"/>
                <a:cs typeface="Arial" panose="020B0604020202020204" pitchFamily="34" charset="0"/>
              </a:rPr>
              <a:t>Ing. Simona Malá, ředitelka ÚO IROP pro Liberecký kraj</a:t>
            </a:r>
          </a:p>
        </p:txBody>
      </p:sp>
      <p:sp>
        <p:nvSpPr>
          <p:cNvPr id="4" name="Title 3">
            <a:extLst>
              <a:ext uri="{FF2B5EF4-FFF2-40B4-BE49-F238E27FC236}">
                <a16:creationId xmlns:a16="http://schemas.microsoft.com/office/drawing/2014/main" id="{D9135655-E394-5840-A990-731AB244CD14}"/>
              </a:ext>
            </a:extLst>
          </p:cNvPr>
          <p:cNvSpPr txBox="1">
            <a:spLocks/>
          </p:cNvSpPr>
          <p:nvPr/>
        </p:nvSpPr>
        <p:spPr>
          <a:xfrm>
            <a:off x="1045219" y="2136775"/>
            <a:ext cx="7053562" cy="1123950"/>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cs-CZ" sz="6600" b="1" i="0" u="none" strike="noStrike" kern="1200" cap="none" spc="0" normalizeH="0" baseline="0" noProof="0" dirty="0">
                <a:ln>
                  <a:noFill/>
                </a:ln>
                <a:solidFill>
                  <a:srgbClr val="0B55A2"/>
                </a:solidFill>
                <a:effectLst/>
                <a:uLnTx/>
                <a:uFillTx/>
                <a:latin typeface="Arial" panose="020B0604020202020204" pitchFamily="34" charset="0"/>
                <a:ea typeface="+mj-ea"/>
                <a:cs typeface="Arial" panose="020B0604020202020204" pitchFamily="34" charset="0"/>
              </a:rPr>
              <a:t>IROP 2021 - 2027</a:t>
            </a:r>
          </a:p>
        </p:txBody>
      </p:sp>
    </p:spTree>
    <p:extLst>
      <p:ext uri="{BB962C8B-B14F-4D97-AF65-F5344CB8AC3E}">
        <p14:creationId xmlns:p14="http://schemas.microsoft.com/office/powerpoint/2010/main" val="1962818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B42D28B-9663-9C4B-B889-DF93729ECE1B}"/>
              </a:ext>
            </a:extLst>
          </p:cNvPr>
          <p:cNvSpPr>
            <a:spLocks noGrp="1"/>
          </p:cNvSpPr>
          <p:nvPr>
            <p:ph type="sldNum" sz="quarter" idx="12"/>
          </p:nvPr>
        </p:nvSpPr>
        <p:spPr>
          <a:xfrm>
            <a:off x="33106" y="6219823"/>
            <a:ext cx="500431" cy="365125"/>
          </a:xfrm>
        </p:spPr>
        <p:txBody>
          <a:bodyPr/>
          <a:lstStyle/>
          <a:p>
            <a:fld id="{4000C4B2-41BC-D741-8B94-B76DB6967C01}" type="slidenum">
              <a:rPr lang="en-US" smtClean="0"/>
              <a:pPr/>
              <a:t>30</a:t>
            </a:fld>
            <a:endParaRPr lang="en-US"/>
          </a:p>
        </p:txBody>
      </p:sp>
      <p:sp>
        <p:nvSpPr>
          <p:cNvPr id="3" name="Content Placeholder 1">
            <a:extLst>
              <a:ext uri="{FF2B5EF4-FFF2-40B4-BE49-F238E27FC236}">
                <a16:creationId xmlns:a16="http://schemas.microsoft.com/office/drawing/2014/main" id="{424DD861-68A1-954C-99B1-26C72E8C314F}"/>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4" name="Title 3">
            <a:extLst>
              <a:ext uri="{FF2B5EF4-FFF2-40B4-BE49-F238E27FC236}">
                <a16:creationId xmlns:a16="http://schemas.microsoft.com/office/drawing/2014/main" id="{F768E24D-3781-724A-AB9B-E8D90906EF30}"/>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3ADE9712-9286-42D3-9773-9E8FFCEA7A87}"/>
              </a:ext>
            </a:extLst>
          </p:cNvPr>
          <p:cNvPicPr>
            <a:picLocks noChangeAspect="1"/>
          </p:cNvPicPr>
          <p:nvPr/>
        </p:nvPicPr>
        <p:blipFill>
          <a:blip r:embed="rId2"/>
          <a:srcRect l="12489" r="12489"/>
          <a:stretch/>
        </p:blipFill>
        <p:spPr>
          <a:xfrm>
            <a:off x="0" y="0"/>
            <a:ext cx="9144000" cy="6858000"/>
          </a:xfrm>
          <a:prstGeom prst="rect">
            <a:avLst/>
          </a:prstGeom>
        </p:spPr>
      </p:pic>
      <p:sp>
        <p:nvSpPr>
          <p:cNvPr id="7" name="Nadpis 1">
            <a:extLst>
              <a:ext uri="{FF2B5EF4-FFF2-40B4-BE49-F238E27FC236}">
                <a16:creationId xmlns:a16="http://schemas.microsoft.com/office/drawing/2014/main" id="{9A341747-AB26-4F5F-91DC-DBCF87D108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2.1 </a:t>
            </a:r>
            <a:br>
              <a:rPr lang="cs-CZ" sz="2400">
                <a:solidFill>
                  <a:schemeClr val="bg1"/>
                </a:solidFill>
              </a:rPr>
            </a:br>
            <a:r>
              <a:rPr lang="cs-CZ" sz="2400">
                <a:solidFill>
                  <a:schemeClr val="bg1"/>
                </a:solidFill>
              </a:rPr>
              <a:t>Prevence rizik, zvýšení odolnosti a ochrana obyvatelstva</a:t>
            </a:r>
            <a:endParaRPr lang="en-US" sz="2400">
              <a:solidFill>
                <a:schemeClr val="bg1"/>
              </a:solidFill>
            </a:endParaRPr>
          </a:p>
        </p:txBody>
      </p:sp>
      <p:sp>
        <p:nvSpPr>
          <p:cNvPr id="6" name="TextovéPole 5">
            <a:extLst>
              <a:ext uri="{FF2B5EF4-FFF2-40B4-BE49-F238E27FC236}">
                <a16:creationId xmlns:a16="http://schemas.microsoft.com/office/drawing/2014/main" id="{EE1A8A72-1EB0-4427-AD73-0F021A418572}"/>
              </a:ext>
            </a:extLst>
          </p:cNvPr>
          <p:cNvSpPr txBox="1"/>
          <p:nvPr/>
        </p:nvSpPr>
        <p:spPr>
          <a:xfrm>
            <a:off x="1504950" y="6577781"/>
            <a:ext cx="7605945" cy="584775"/>
          </a:xfrm>
          <a:prstGeom prst="rect">
            <a:avLst/>
          </a:prstGeom>
          <a:noFill/>
        </p:spPr>
        <p:txBody>
          <a:bodyPr wrap="square" rtlCol="0">
            <a:spAutoFit/>
          </a:bodyPr>
          <a:lstStyle/>
          <a:p>
            <a:r>
              <a:rPr lang="cs-CZ"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Zdravotnická záchranná služba ZK - Vzdělávací a výcvikové středisko Zlín (Zlínský kraj)</a:t>
            </a:r>
            <a:endParaRPr lang="cs-CZ"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68902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877437"/>
          </a:xfrm>
          <a:prstGeom prst="rect">
            <a:avLst/>
          </a:prstGeom>
          <a:noFill/>
        </p:spPr>
        <p:txBody>
          <a:bodyPr wrap="square" rtlCol="0">
            <a:spAutoFit/>
          </a:bodyPr>
          <a:lstStyle/>
          <a:p>
            <a:pPr algn="ctr" defTabSz="914400">
              <a:buClr>
                <a:srgbClr val="000000"/>
              </a:buClr>
              <a:buFont typeface="Arial"/>
              <a:buNone/>
            </a:pPr>
            <a:r>
              <a:rPr lang="cs-CZ" sz="2800" b="1" kern="0" dirty="0">
                <a:solidFill>
                  <a:srgbClr val="00529C"/>
                </a:solidFill>
                <a:cs typeface="Arial" panose="020B0604020202020204" pitchFamily="34" charset="0"/>
                <a:sym typeface="Arial"/>
              </a:rPr>
              <a:t>Specifický cíl 2.1 </a:t>
            </a:r>
            <a:br>
              <a:rPr lang="cs-CZ" sz="2800" b="1" kern="0" dirty="0">
                <a:solidFill>
                  <a:srgbClr val="00529C"/>
                </a:solidFill>
                <a:cs typeface="Arial" panose="020B0604020202020204" pitchFamily="34" charset="0"/>
                <a:sym typeface="Arial"/>
              </a:rPr>
            </a:br>
            <a:r>
              <a:rPr lang="cs-CZ" sz="2800" b="1" kern="0" dirty="0">
                <a:solidFill>
                  <a:srgbClr val="00529C"/>
                </a:solidFill>
                <a:cs typeface="Arial" panose="020B0604020202020204" pitchFamily="34" charset="0"/>
                <a:sym typeface="Arial"/>
              </a:rPr>
              <a:t>Prevence rizik, zvýšení odolnosti a ochrana obyvatelstva</a:t>
            </a:r>
            <a:br>
              <a:rPr lang="cs-CZ" sz="3200" b="1" kern="0" dirty="0">
                <a:solidFill>
                  <a:srgbClr val="00529C"/>
                </a:solidFill>
                <a:cs typeface="Arial" panose="020B0604020202020204" pitchFamily="34" charset="0"/>
                <a:sym typeface="Arial"/>
              </a:rPr>
            </a:br>
            <a:endParaRPr lang="cs-CZ" sz="3200" b="1" kern="0" dirty="0">
              <a:solidFill>
                <a:srgbClr val="00529C"/>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53411"/>
            <a:ext cx="8012179" cy="4031873"/>
          </a:xfrm>
          <a:prstGeom prst="rect">
            <a:avLst/>
          </a:prstGeom>
          <a:noFill/>
        </p:spPr>
        <p:txBody>
          <a:bodyPr wrap="square">
            <a:spAutoFit/>
          </a:bodyPr>
          <a:lstStyle/>
          <a:p>
            <a:pPr marL="0" lvl="0" indent="0">
              <a:buNone/>
            </a:pPr>
            <a:r>
              <a:rPr lang="cs-CZ" sz="1600" b="1" dirty="0"/>
              <a:t>Materiálně-technické vybavení a vytvoření hmotných podmínek pro základní složky IZS (Policie, HZS, ZZS) </a:t>
            </a:r>
            <a:r>
              <a:rPr lang="cs-CZ" sz="1600" dirty="0"/>
              <a:t>pro předcházení změnám klimatu a novým hrozbám, pro zajištění dlouhodobé evakuace obyvatelstva atd. - stanice a technika</a:t>
            </a:r>
          </a:p>
          <a:p>
            <a:pPr marL="0" indent="0">
              <a:buNone/>
            </a:pPr>
            <a:r>
              <a:rPr lang="cs-CZ" sz="1600" dirty="0"/>
              <a:t>	</a:t>
            </a:r>
            <a:r>
              <a:rPr lang="cs-CZ" sz="1600" u="sng" dirty="0"/>
              <a:t>Příklady:</a:t>
            </a:r>
            <a:r>
              <a:rPr lang="cs-CZ" sz="1600" dirty="0"/>
              <a:t> Rekonstrukce hasičské zbrojnice; technický automobil pro zásah při 	haváriích způsobených únikem nebezpečných látek</a:t>
            </a:r>
          </a:p>
          <a:p>
            <a:pPr marL="0" lvl="0" indent="0">
              <a:buNone/>
            </a:pPr>
            <a:endParaRPr lang="cs-CZ" sz="1600" b="1" dirty="0"/>
          </a:p>
          <a:p>
            <a:pPr marL="0" lvl="0" indent="0">
              <a:buNone/>
            </a:pPr>
            <a:r>
              <a:rPr lang="cs-CZ" sz="1600" b="1" dirty="0"/>
              <a:t>Výstavba a modernizace výcvikových a vzdělávacích středisek </a:t>
            </a:r>
          </a:p>
          <a:p>
            <a:pPr marL="0" indent="0">
              <a:buNone/>
            </a:pPr>
            <a:r>
              <a:rPr lang="cs-CZ" sz="1600" dirty="0"/>
              <a:t>	</a:t>
            </a:r>
            <a:r>
              <a:rPr lang="cs-CZ" sz="1600" u="sng" dirty="0"/>
              <a:t>Příklad:</a:t>
            </a:r>
            <a:r>
              <a:rPr lang="cs-CZ" sz="1600" dirty="0"/>
              <a:t> Výcviková a školící základna pro Zdravotnickou záchrannou službu</a:t>
            </a:r>
          </a:p>
          <a:p>
            <a:pPr marL="0" indent="0">
              <a:buNone/>
            </a:pPr>
            <a:endParaRPr lang="cs-CZ" sz="1600" b="1" dirty="0"/>
          </a:p>
          <a:p>
            <a:pPr marL="0" indent="0">
              <a:buNone/>
            </a:pPr>
            <a:r>
              <a:rPr lang="cs-CZ" sz="1600" b="1" dirty="0"/>
              <a:t>Modernizace jednotného systému varování a vyrozumění obyvatelstva </a:t>
            </a:r>
          </a:p>
          <a:p>
            <a:pPr marL="0" indent="0">
              <a:buNone/>
            </a:pPr>
            <a:r>
              <a:rPr lang="cs-CZ" sz="1600" dirty="0"/>
              <a:t>	</a:t>
            </a:r>
            <a:r>
              <a:rPr lang="cs-CZ" sz="1600" u="sng" dirty="0"/>
              <a:t>Příklad:</a:t>
            </a:r>
            <a:r>
              <a:rPr lang="cs-CZ" sz="1600" dirty="0"/>
              <a:t> Zavádění nových technických a technologických možností pro 	informování obyvatelstva</a:t>
            </a:r>
          </a:p>
          <a:p>
            <a:pPr marL="0" indent="0">
              <a:buNone/>
            </a:pPr>
            <a:endParaRPr lang="cs-CZ" sz="1600" b="1" dirty="0"/>
          </a:p>
          <a:p>
            <a:pPr marL="0" indent="0">
              <a:buNone/>
            </a:pPr>
            <a:r>
              <a:rPr lang="cs-CZ" sz="1600" b="1" dirty="0"/>
              <a:t>Výstavba a modernizace strategicky významných ICT systémů základních složek IZS</a:t>
            </a:r>
          </a:p>
          <a:p>
            <a:pPr marL="0" indent="0">
              <a:buNone/>
            </a:pPr>
            <a:r>
              <a:rPr lang="cs-CZ" sz="1600" dirty="0"/>
              <a:t>	</a:t>
            </a:r>
            <a:r>
              <a:rPr lang="cs-CZ" sz="1600" u="sng" dirty="0"/>
              <a:t>Příklad:</a:t>
            </a:r>
            <a:r>
              <a:rPr lang="cs-CZ" sz="1600" dirty="0"/>
              <a:t> Modernizace Národního informačního systému IZS</a:t>
            </a:r>
          </a:p>
        </p:txBody>
      </p:sp>
      <p:pic>
        <p:nvPicPr>
          <p:cNvPr id="4" name="Grafický objekt 3" descr="Policie">
            <a:extLst>
              <a:ext uri="{FF2B5EF4-FFF2-40B4-BE49-F238E27FC236}">
                <a16:creationId xmlns:a16="http://schemas.microsoft.com/office/drawing/2014/main" id="{42A87925-5FE7-431C-A249-A367D48B0C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4512" y="2023374"/>
            <a:ext cx="436270" cy="436270"/>
          </a:xfrm>
          <a:prstGeom prst="rect">
            <a:avLst/>
          </a:prstGeom>
        </p:spPr>
      </p:pic>
      <p:pic>
        <p:nvPicPr>
          <p:cNvPr id="6" name="Grafický objekt 5" descr="Budova">
            <a:extLst>
              <a:ext uri="{FF2B5EF4-FFF2-40B4-BE49-F238E27FC236}">
                <a16:creationId xmlns:a16="http://schemas.microsoft.com/office/drawing/2014/main" id="{03A9C9F5-03D4-4211-A8D3-870C7825CE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84" y="3527799"/>
            <a:ext cx="457199" cy="457199"/>
          </a:xfrm>
          <a:prstGeom prst="rect">
            <a:avLst/>
          </a:prstGeom>
        </p:spPr>
      </p:pic>
      <p:pic>
        <p:nvPicPr>
          <p:cNvPr id="8" name="Grafický objekt 7" descr="Megafon">
            <a:extLst>
              <a:ext uri="{FF2B5EF4-FFF2-40B4-BE49-F238E27FC236}">
                <a16:creationId xmlns:a16="http://schemas.microsoft.com/office/drawing/2014/main" id="{F7503544-065D-4BF2-8AA5-27D9CC1AD4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4047" y="4153332"/>
            <a:ext cx="457200" cy="457200"/>
          </a:xfrm>
          <a:prstGeom prst="rect">
            <a:avLst/>
          </a:prstGeom>
        </p:spPr>
      </p:pic>
      <p:pic>
        <p:nvPicPr>
          <p:cNvPr id="9" name="Grafický objekt 8" descr="Informace">
            <a:extLst>
              <a:ext uri="{FF2B5EF4-FFF2-40B4-BE49-F238E27FC236}">
                <a16:creationId xmlns:a16="http://schemas.microsoft.com/office/drawing/2014/main" id="{65224574-BF88-4E25-B159-82D3977F04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4387" y="5253004"/>
            <a:ext cx="406395" cy="406395"/>
          </a:xfrm>
          <a:prstGeom prst="rect">
            <a:avLst/>
          </a:prstGeom>
        </p:spPr>
      </p:pic>
      <p:sp>
        <p:nvSpPr>
          <p:cNvPr id="2" name="Zástupný symbol pro číslo snímku 1">
            <a:extLst>
              <a:ext uri="{FF2B5EF4-FFF2-40B4-BE49-F238E27FC236}">
                <a16:creationId xmlns:a16="http://schemas.microsoft.com/office/drawing/2014/main" id="{4A255C86-CC4E-48A9-8E9F-3FB1CC688D52}"/>
              </a:ext>
            </a:extLst>
          </p:cNvPr>
          <p:cNvSpPr>
            <a:spLocks noGrp="1"/>
          </p:cNvSpPr>
          <p:nvPr>
            <p:ph type="sldNum" sz="quarter" idx="12"/>
          </p:nvPr>
        </p:nvSpPr>
        <p:spPr/>
        <p:txBody>
          <a:bodyPr/>
          <a:lstStyle/>
          <a:p>
            <a:fld id="{4000C4B2-41BC-D741-8B94-B76DB6967C01}" type="slidenum">
              <a:rPr lang="en-US" smtClean="0"/>
              <a:pPr/>
              <a:t>31</a:t>
            </a:fld>
            <a:endParaRPr lang="en-US" dirty="0"/>
          </a:p>
        </p:txBody>
      </p:sp>
    </p:spTree>
    <p:extLst>
      <p:ext uri="{BB962C8B-B14F-4D97-AF65-F5344CB8AC3E}">
        <p14:creationId xmlns:p14="http://schemas.microsoft.com/office/powerpoint/2010/main" val="1875854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2185214"/>
          </a:xfrm>
          <a:prstGeom prst="rect">
            <a:avLst/>
          </a:prstGeom>
          <a:noFill/>
        </p:spPr>
        <p:txBody>
          <a:bodyPr wrap="square" rtlCol="0">
            <a:spAutoFit/>
          </a:bodyPr>
          <a:lstStyle/>
          <a:p>
            <a:pPr algn="ctr" defTabSz="914400">
              <a:buClr>
                <a:srgbClr val="000000"/>
              </a:buClr>
              <a:buFont typeface="Arial"/>
              <a:buNone/>
            </a:pPr>
            <a:r>
              <a:rPr lang="cs-CZ" sz="2800" b="1" kern="0" dirty="0">
                <a:solidFill>
                  <a:srgbClr val="00529C"/>
                </a:solidFill>
                <a:cs typeface="Arial" panose="020B0604020202020204" pitchFamily="34" charset="0"/>
                <a:sym typeface="Arial"/>
              </a:rPr>
              <a:t>Specifický cíl 2.1 </a:t>
            </a:r>
            <a:br>
              <a:rPr lang="cs-CZ" sz="2800" b="1" kern="0" dirty="0">
                <a:solidFill>
                  <a:srgbClr val="00529C"/>
                </a:solidFill>
                <a:cs typeface="Arial" panose="020B0604020202020204" pitchFamily="34" charset="0"/>
                <a:sym typeface="Arial"/>
              </a:rPr>
            </a:br>
            <a:r>
              <a:rPr lang="cs-CZ" sz="2800" b="1" kern="0" dirty="0">
                <a:solidFill>
                  <a:srgbClr val="00529C"/>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rgbClr val="00529C"/>
                </a:solidFill>
                <a:cs typeface="Arial" panose="020B0604020202020204" pitchFamily="34" charset="0"/>
                <a:sym typeface="Arial"/>
              </a:rPr>
              <a:t>Klíčové parametry</a:t>
            </a:r>
            <a:br>
              <a:rPr lang="cs-CZ" sz="3200" b="1" kern="0" dirty="0">
                <a:solidFill>
                  <a:srgbClr val="00529C"/>
                </a:solidFill>
                <a:cs typeface="Arial" panose="020B0604020202020204" pitchFamily="34" charset="0"/>
                <a:sym typeface="Arial"/>
              </a:rPr>
            </a:br>
            <a:endParaRPr lang="cs-CZ" sz="3200" b="1" kern="0" dirty="0">
              <a:solidFill>
                <a:srgbClr val="00529C"/>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212802"/>
            <a:ext cx="8012179" cy="3237296"/>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endParaRPr kumimoji="0" lang="cs-CZ" sz="1600" b="0" i="0" u="none" strike="noStrike" kern="1200" cap="none" spc="0" normalizeH="0" baseline="0" noProof="0" dirty="0">
              <a:ln>
                <a:noFill/>
              </a:ln>
              <a:effectLst/>
              <a:uLnTx/>
              <a:uFillTx/>
              <a:latin typeface="Arial"/>
              <a:ea typeface="+mn-ea"/>
              <a:cs typeface="Arial"/>
              <a:sym typeface="Arial"/>
            </a:endParaRP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effectLst/>
                <a:uLnTx/>
                <a:uFillTx/>
                <a:latin typeface="Arial"/>
                <a:ea typeface="+mn-ea"/>
                <a:cs typeface="Arial"/>
                <a:sym typeface="Arial"/>
              </a:rPr>
              <a:t>Projekty Zdravotnické záchranné služby musí být v souladu s Regionálním akčním plánem (RAP)</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effectLst/>
                <a:uLnTx/>
                <a:uFillTx/>
                <a:latin typeface="Arial"/>
                <a:ea typeface="+mn-ea"/>
                <a:cs typeface="Arial"/>
                <a:sym typeface="Arial"/>
              </a:rPr>
              <a:t>Žadatelé - výhradně základní složky IZS (Policie, HZS ČR, ZZS), </a:t>
            </a:r>
            <a:r>
              <a:rPr kumimoji="0" lang="cs-CZ" sz="1600" b="0" i="0" u="none" strike="noStrike" kern="1200" cap="none" spc="0" normalizeH="0" baseline="0" noProof="0" dirty="0">
                <a:ln>
                  <a:noFill/>
                </a:ln>
                <a:solidFill>
                  <a:srgbClr val="C00000"/>
                </a:solidFill>
                <a:effectLst/>
                <a:uLnTx/>
                <a:uFillTx/>
                <a:latin typeface="Arial"/>
                <a:ea typeface="+mn-ea"/>
                <a:cs typeface="Arial"/>
                <a:sym typeface="Arial"/>
              </a:rPr>
              <a:t>ne obce</a:t>
            </a:r>
            <a:endParaRPr lang="cs-CZ" sz="1600" b="0" i="0" u="none" strike="noStrike" kern="1200" cap="none" spc="0" normalizeH="0" baseline="0" noProof="0" dirty="0">
              <a:ln>
                <a:noFill/>
              </a:ln>
              <a:solidFill>
                <a:srgbClr val="C00000"/>
              </a:solidFill>
              <a:effectLst/>
              <a:uLnTx/>
              <a:uFillTx/>
              <a:latin typeface="Arial"/>
              <a:cs typeface="Arial"/>
            </a:endParaRPr>
          </a:p>
          <a:p>
            <a:pPr marL="285750" marR="0" lvl="0" indent="-285750" algn="l" defTabSz="914400" rtl="0" eaLnBrk="1" fontAlgn="auto" latinLnBrk="0" hangingPunct="1">
              <a:lnSpc>
                <a:spcPct val="1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effectLst/>
                <a:uLnTx/>
                <a:uFillTx/>
                <a:latin typeface="Arial"/>
                <a:ea typeface="+mn-ea"/>
                <a:cs typeface="Arial"/>
                <a:sym typeface="Arial"/>
              </a:rPr>
              <a:t>Výstavba nových budov - požadavky na budovu s téměř nulovou spotřebou energie</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effectLst/>
                <a:uLnTx/>
                <a:uFillTx/>
                <a:latin typeface="Arial"/>
                <a:ea typeface="+mn-ea"/>
                <a:cs typeface="Arial"/>
                <a:sym typeface="Arial"/>
              </a:rPr>
              <a:t>V případě změny dokončené budovy – podmínka snížení energetické náročnosti  </a:t>
            </a:r>
          </a:p>
        </p:txBody>
      </p:sp>
      <p:sp>
        <p:nvSpPr>
          <p:cNvPr id="2" name="Šipka: doprava 1">
            <a:extLst>
              <a:ext uri="{FF2B5EF4-FFF2-40B4-BE49-F238E27FC236}">
                <a16:creationId xmlns:a16="http://schemas.microsoft.com/office/drawing/2014/main" id="{E66D26BF-084B-469E-8630-43B5B9E6B6AA}"/>
              </a:ext>
            </a:extLst>
          </p:cNvPr>
          <p:cNvSpPr/>
          <p:nvPr/>
        </p:nvSpPr>
        <p:spPr>
          <a:xfrm>
            <a:off x="629175" y="3093396"/>
            <a:ext cx="175097" cy="1459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6" name="Šipka: doprava 5">
            <a:extLst>
              <a:ext uri="{FF2B5EF4-FFF2-40B4-BE49-F238E27FC236}">
                <a16:creationId xmlns:a16="http://schemas.microsoft.com/office/drawing/2014/main" id="{A2A9A358-31A9-4889-A72B-E6CEF2868F00}"/>
              </a:ext>
            </a:extLst>
          </p:cNvPr>
          <p:cNvSpPr/>
          <p:nvPr/>
        </p:nvSpPr>
        <p:spPr>
          <a:xfrm>
            <a:off x="629174" y="4198789"/>
            <a:ext cx="175097" cy="1459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8" name="Šipka: doprava 7">
            <a:extLst>
              <a:ext uri="{FF2B5EF4-FFF2-40B4-BE49-F238E27FC236}">
                <a16:creationId xmlns:a16="http://schemas.microsoft.com/office/drawing/2014/main" id="{EAD78134-3974-4725-AAF4-8C582FF82F13}"/>
              </a:ext>
            </a:extLst>
          </p:cNvPr>
          <p:cNvSpPr/>
          <p:nvPr/>
        </p:nvSpPr>
        <p:spPr>
          <a:xfrm>
            <a:off x="629175" y="5231224"/>
            <a:ext cx="175097" cy="1459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 name="Zástupný symbol pro číslo snímku 2">
            <a:extLst>
              <a:ext uri="{FF2B5EF4-FFF2-40B4-BE49-F238E27FC236}">
                <a16:creationId xmlns:a16="http://schemas.microsoft.com/office/drawing/2014/main" id="{8A881CB8-0845-4014-9317-CB327D0BD77D}"/>
              </a:ext>
            </a:extLst>
          </p:cNvPr>
          <p:cNvSpPr>
            <a:spLocks noGrp="1"/>
          </p:cNvSpPr>
          <p:nvPr>
            <p:ph type="sldNum" sz="quarter" idx="12"/>
          </p:nvPr>
        </p:nvSpPr>
        <p:spPr/>
        <p:txBody>
          <a:bodyPr/>
          <a:lstStyle/>
          <a:p>
            <a:fld id="{4000C4B2-41BC-D741-8B94-B76DB6967C01}" type="slidenum">
              <a:rPr lang="en-US" smtClean="0"/>
              <a:pPr/>
              <a:t>32</a:t>
            </a:fld>
            <a:endParaRPr lang="en-US" dirty="0"/>
          </a:p>
        </p:txBody>
      </p:sp>
    </p:spTree>
    <p:extLst>
      <p:ext uri="{BB962C8B-B14F-4D97-AF65-F5344CB8AC3E}">
        <p14:creationId xmlns:p14="http://schemas.microsoft.com/office/powerpoint/2010/main" val="1766476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BEACEB-DC28-4E49-A7FE-741AB8189826}"/>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rgbClr val="00529C"/>
                </a:solidFill>
                <a:cs typeface="Arial" panose="020B0604020202020204" pitchFamily="34" charset="0"/>
                <a:sym typeface="Arial"/>
              </a:rPr>
              <a:t>Specifický cíl 2.1 </a:t>
            </a:r>
            <a:br>
              <a:rPr lang="cs-CZ" sz="2400" b="1" kern="0" dirty="0">
                <a:solidFill>
                  <a:srgbClr val="00529C"/>
                </a:solidFill>
                <a:cs typeface="Arial" panose="020B0604020202020204" pitchFamily="34" charset="0"/>
                <a:sym typeface="Arial"/>
              </a:rPr>
            </a:br>
            <a:r>
              <a:rPr lang="cs-CZ" sz="2400" b="1" kern="0" dirty="0">
                <a:solidFill>
                  <a:srgbClr val="00529C"/>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rgbClr val="00529C"/>
                </a:solidFill>
                <a:cs typeface="Arial" panose="020B0604020202020204" pitchFamily="34" charset="0"/>
                <a:sym typeface="Arial"/>
              </a:rPr>
              <a:t>Aktuální stav přípravy SC</a:t>
            </a:r>
            <a:br>
              <a:rPr lang="cs-CZ" sz="3200" b="1" kern="0" dirty="0">
                <a:solidFill>
                  <a:srgbClr val="00529C"/>
                </a:solidFill>
                <a:cs typeface="Arial" panose="020B0604020202020204" pitchFamily="34" charset="0"/>
                <a:sym typeface="Arial"/>
              </a:rPr>
            </a:br>
            <a:endParaRPr lang="cs-CZ" sz="3200" b="1" kern="0" dirty="0">
              <a:solidFill>
                <a:srgbClr val="00529C"/>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510B6CD0-7A87-4817-8671-208A9F1B2CFF}"/>
              </a:ext>
            </a:extLst>
          </p:cNvPr>
          <p:cNvSpPr txBox="1"/>
          <p:nvPr/>
        </p:nvSpPr>
        <p:spPr>
          <a:xfrm>
            <a:off x="629175" y="2212802"/>
            <a:ext cx="8012179" cy="3611758"/>
          </a:xfrm>
          <a:prstGeom prst="rect">
            <a:avLst/>
          </a:prstGeom>
          <a:noFill/>
        </p:spPr>
        <p:txBody>
          <a:bodyPr wrap="square">
            <a:spAutoFit/>
          </a:bodyPr>
          <a:lstStyle/>
          <a:p>
            <a:pPr>
              <a:spcAft>
                <a:spcPts val="450"/>
              </a:spcAft>
            </a:pPr>
            <a:r>
              <a:rPr lang="cs-CZ" sz="1600" b="1" u="sng" dirty="0">
                <a:latin typeface="Arial" panose="020B0604020202020204" pitchFamily="34" charset="0"/>
                <a:ea typeface="Calibri" panose="020F0502020204030204" pitchFamily="34" charset="0"/>
                <a:cs typeface="Times New Roman" panose="02020603050405020304" pitchFamily="18" charset="0"/>
              </a:rPr>
              <a:t>TECHNIKA</a:t>
            </a:r>
            <a:endParaRPr lang="cs-CZ" sz="1600" dirty="0">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dirty="0">
                <a:latin typeface="Arial" panose="020B0604020202020204" pitchFamily="34" charset="0"/>
                <a:ea typeface="Times New Roman" panose="02020603050405020304" pitchFamily="18" charset="0"/>
              </a:rPr>
              <a:t>V případě </a:t>
            </a:r>
            <a:r>
              <a:rPr lang="cs-CZ" sz="1600" u="sng" dirty="0">
                <a:latin typeface="Arial" panose="020B0604020202020204" pitchFamily="34" charset="0"/>
                <a:ea typeface="Times New Roman" panose="02020603050405020304" pitchFamily="18" charset="0"/>
              </a:rPr>
              <a:t>nákupu vozidel</a:t>
            </a:r>
            <a:r>
              <a:rPr lang="cs-CZ" sz="1600" dirty="0">
                <a:latin typeface="Arial" panose="020B0604020202020204" pitchFamily="34" charset="0"/>
                <a:ea typeface="Times New Roman" panose="02020603050405020304" pitchFamily="18" charset="0"/>
              </a:rPr>
              <a:t> kategorií L a M1 se bude jednat o vozidla:</a:t>
            </a:r>
          </a:p>
          <a:p>
            <a:pPr marL="257175" indent="-257175">
              <a:spcAft>
                <a:spcPts val="450"/>
              </a:spcAft>
              <a:buFont typeface="Symbol" panose="05050102010706020507" pitchFamily="18" charset="2"/>
              <a:buChar char=""/>
            </a:pPr>
            <a:r>
              <a:rPr lang="cs-CZ" sz="1600" dirty="0">
                <a:latin typeface="Arial" panose="020B0604020202020204" pitchFamily="34" charset="0"/>
                <a:ea typeface="Calibri" panose="020F0502020204030204" pitchFamily="34" charset="0"/>
                <a:cs typeface="Times New Roman" panose="02020603050405020304" pitchFamily="18" charset="0"/>
              </a:rPr>
              <a:t>Na alternativní paliva (CNG/elektro/vodík) NEBO </a:t>
            </a:r>
          </a:p>
          <a:p>
            <a:pPr marL="257175" indent="-257175">
              <a:spcAft>
                <a:spcPts val="450"/>
              </a:spcAft>
              <a:buFont typeface="Symbol" panose="05050102010706020507" pitchFamily="18" charset="2"/>
              <a:buChar char=""/>
            </a:pPr>
            <a:r>
              <a:rPr lang="cs-CZ" sz="1600" dirty="0">
                <a:latin typeface="Arial" panose="020B0604020202020204" pitchFamily="34" charset="0"/>
                <a:ea typeface="Calibri" panose="020F0502020204030204" pitchFamily="34" charset="0"/>
                <a:cs typeface="Times New Roman" panose="02020603050405020304" pitchFamily="18" charset="0"/>
              </a:rPr>
              <a:t>Na konvenční paliva (benzín/diesel) splňující emisní limit 95 g CO2/km. </a:t>
            </a:r>
          </a:p>
          <a:p>
            <a:pPr>
              <a:spcAft>
                <a:spcPts val="450"/>
              </a:spcAft>
            </a:pPr>
            <a:endParaRPr lang="cs-CZ" sz="1600" dirty="0">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u="sng" dirty="0">
                <a:latin typeface="Arial" panose="020B0604020202020204" pitchFamily="34" charset="0"/>
                <a:ea typeface="Times New Roman" panose="02020603050405020304" pitchFamily="18" charset="0"/>
              </a:rPr>
              <a:t>Výjimkou</a:t>
            </a:r>
            <a:r>
              <a:rPr lang="cs-CZ" sz="1600" dirty="0">
                <a:latin typeface="Arial" panose="020B0604020202020204" pitchFamily="34" charset="0"/>
                <a:ea typeface="Times New Roman" panose="02020603050405020304" pitchFamily="18" charset="0"/>
              </a:rPr>
              <a:t> jsou vozidla:</a:t>
            </a:r>
          </a:p>
          <a:p>
            <a:pPr marL="257175" indent="-257175">
              <a:spcAft>
                <a:spcPts val="450"/>
              </a:spcAft>
              <a:buFont typeface="Symbol" panose="05050102010706020507" pitchFamily="18" charset="2"/>
              <a:buChar char=""/>
            </a:pPr>
            <a:r>
              <a:rPr lang="cs-CZ" sz="1600" dirty="0">
                <a:latin typeface="Arial" panose="020B0604020202020204" pitchFamily="34" charset="0"/>
                <a:ea typeface="Calibri" panose="020F0502020204030204" pitchFamily="34" charset="0"/>
                <a:cs typeface="Times New Roman" panose="02020603050405020304" pitchFamily="18" charset="0"/>
              </a:rPr>
              <a:t>Určená pro rychlou lékařskou pomoc, rychlou zdravotnickou pomoc, vozidel zařazených do systému rendez-vous zdravotnické záchranné služby kraje </a:t>
            </a:r>
          </a:p>
          <a:p>
            <a:pPr marL="257175" indent="-257175">
              <a:spcAft>
                <a:spcPts val="450"/>
              </a:spcAft>
              <a:buFont typeface="Symbol" panose="05050102010706020507" pitchFamily="18" charset="2"/>
              <a:buChar char=""/>
            </a:pPr>
            <a:r>
              <a:rPr lang="cs-CZ" sz="1600" dirty="0">
                <a:latin typeface="Arial" panose="020B0604020202020204" pitchFamily="34" charset="0"/>
                <a:ea typeface="Calibri" panose="020F0502020204030204" pitchFamily="34" charset="0"/>
                <a:cs typeface="Times New Roman" panose="02020603050405020304" pitchFamily="18" charset="0"/>
              </a:rPr>
              <a:t>Požární ochrany podle zvláštního právního předpisu (vyhláška č. 35/2007 Sb., o technických podmínkách požární techniky, ve znění pozdějších předpisů)</a:t>
            </a: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dirty="0">
                <a:ln>
                  <a:noFill/>
                </a:ln>
                <a:effectLst/>
                <a:uLnTx/>
                <a:uFillTx/>
                <a:latin typeface="Arial"/>
                <a:ea typeface="+mn-ea"/>
                <a:cs typeface="Arial"/>
                <a:sym typeface="Arial"/>
              </a:rPr>
              <a:t> </a:t>
            </a:r>
          </a:p>
        </p:txBody>
      </p:sp>
      <p:sp>
        <p:nvSpPr>
          <p:cNvPr id="2" name="Zástupný symbol pro číslo snímku 1">
            <a:extLst>
              <a:ext uri="{FF2B5EF4-FFF2-40B4-BE49-F238E27FC236}">
                <a16:creationId xmlns:a16="http://schemas.microsoft.com/office/drawing/2014/main" id="{6E07827C-3759-4442-99A0-6590B8DC0D5A}"/>
              </a:ext>
            </a:extLst>
          </p:cNvPr>
          <p:cNvSpPr>
            <a:spLocks noGrp="1"/>
          </p:cNvSpPr>
          <p:nvPr>
            <p:ph type="sldNum" sz="quarter" idx="12"/>
          </p:nvPr>
        </p:nvSpPr>
        <p:spPr/>
        <p:txBody>
          <a:bodyPr/>
          <a:lstStyle/>
          <a:p>
            <a:fld id="{4000C4B2-41BC-D741-8B94-B76DB6967C01}" type="slidenum">
              <a:rPr lang="en-US" smtClean="0"/>
              <a:pPr/>
              <a:t>33</a:t>
            </a:fld>
            <a:endParaRPr lang="en-US" dirty="0"/>
          </a:p>
        </p:txBody>
      </p:sp>
    </p:spTree>
    <p:extLst>
      <p:ext uri="{BB962C8B-B14F-4D97-AF65-F5344CB8AC3E}">
        <p14:creationId xmlns:p14="http://schemas.microsoft.com/office/powerpoint/2010/main" val="4101411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B74C0B9-31DC-4F35-8DAF-5CA1AD19EA7C}"/>
              </a:ext>
            </a:extLst>
          </p:cNvPr>
          <p:cNvSpPr txBox="1"/>
          <p:nvPr/>
        </p:nvSpPr>
        <p:spPr>
          <a:xfrm>
            <a:off x="309593" y="498020"/>
            <a:ext cx="8524813" cy="1138773"/>
          </a:xfrm>
          <a:prstGeom prst="rect">
            <a:avLst/>
          </a:prstGeom>
          <a:noFill/>
        </p:spPr>
        <p:txBody>
          <a:bodyPr wrap="square" rtlCol="0">
            <a:spAutoFit/>
          </a:bodyPr>
          <a:lstStyle/>
          <a:p>
            <a:pPr algn="ctr" defTabSz="914400">
              <a:buClr>
                <a:srgbClr val="000000"/>
              </a:buClr>
            </a:pPr>
            <a:r>
              <a:rPr lang="cs-CZ" sz="2400" b="1" kern="0" dirty="0">
                <a:solidFill>
                  <a:srgbClr val="00529C"/>
                </a:solidFill>
                <a:cs typeface="Arial" panose="020B0604020202020204" pitchFamily="34" charset="0"/>
                <a:sym typeface="Arial"/>
              </a:rPr>
              <a:t>Specifický cíl 2.1 </a:t>
            </a:r>
            <a:br>
              <a:rPr lang="cs-CZ" sz="2400" b="1" kern="0" dirty="0">
                <a:solidFill>
                  <a:srgbClr val="00529C"/>
                </a:solidFill>
                <a:cs typeface="Arial" panose="020B0604020202020204" pitchFamily="34" charset="0"/>
                <a:sym typeface="Arial"/>
              </a:rPr>
            </a:br>
            <a:r>
              <a:rPr lang="cs-CZ" sz="2400" b="1" kern="0" dirty="0">
                <a:solidFill>
                  <a:srgbClr val="00529C"/>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rgbClr val="00529C"/>
                </a:solidFill>
                <a:cs typeface="Arial" panose="020B0604020202020204" pitchFamily="34" charset="0"/>
                <a:sym typeface="Arial"/>
              </a:rPr>
              <a:t>Aktuální stav přípravy SC</a:t>
            </a:r>
            <a:endParaRPr lang="cs-CZ" sz="3200" b="1" kern="0" dirty="0">
              <a:solidFill>
                <a:srgbClr val="00529C"/>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9AD808C-B817-4CFA-A641-F044F323EDFB}"/>
              </a:ext>
            </a:extLst>
          </p:cNvPr>
          <p:cNvSpPr txBox="1"/>
          <p:nvPr/>
        </p:nvSpPr>
        <p:spPr>
          <a:xfrm>
            <a:off x="565909" y="1914699"/>
            <a:ext cx="8012179" cy="3924151"/>
          </a:xfrm>
          <a:prstGeom prst="rect">
            <a:avLst/>
          </a:prstGeom>
          <a:noFill/>
        </p:spPr>
        <p:txBody>
          <a:bodyPr wrap="square">
            <a:spAutoFit/>
          </a:bodyPr>
          <a:lstStyle/>
          <a:p>
            <a:pPr>
              <a:spcAft>
                <a:spcPts val="450"/>
              </a:spcAft>
            </a:pPr>
            <a:r>
              <a:rPr lang="cs-CZ" sz="1600" b="1" u="sng" dirty="0">
                <a:latin typeface="Arial" panose="020B0604020202020204" pitchFamily="34" charset="0"/>
                <a:ea typeface="Calibri" panose="020F0502020204030204" pitchFamily="34" charset="0"/>
                <a:cs typeface="Times New Roman" panose="02020603050405020304" pitchFamily="18" charset="0"/>
              </a:rPr>
              <a:t>STANICE</a:t>
            </a:r>
            <a:endParaRPr lang="cs-CZ" sz="1600" dirty="0">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dirty="0">
                <a:latin typeface="Arial" panose="020B0604020202020204" pitchFamily="34" charset="0"/>
                <a:ea typeface="Calibri" panose="020F0502020204030204" pitchFamily="34" charset="0"/>
                <a:cs typeface="Times New Roman" panose="02020603050405020304" pitchFamily="18" charset="0"/>
              </a:rPr>
              <a:t>V případě </a:t>
            </a:r>
            <a:r>
              <a:rPr lang="cs-CZ" sz="1600" u="sng" dirty="0">
                <a:latin typeface="Arial" panose="020B0604020202020204" pitchFamily="34" charset="0"/>
                <a:ea typeface="Calibri" panose="020F0502020204030204" pitchFamily="34" charset="0"/>
                <a:cs typeface="Times New Roman" panose="02020603050405020304" pitchFamily="18" charset="0"/>
              </a:rPr>
              <a:t>rekonstrukce budovy </a:t>
            </a:r>
            <a:r>
              <a:rPr lang="cs-CZ" sz="1600" dirty="0">
                <a:latin typeface="Arial" panose="020B0604020202020204" pitchFamily="34" charset="0"/>
                <a:ea typeface="Calibri" panose="020F0502020204030204" pitchFamily="34" charset="0"/>
                <a:cs typeface="Times New Roman" panose="02020603050405020304" pitchFamily="18" charset="0"/>
              </a:rPr>
              <a:t>dojde ke snížení energetické náročnosti budovy.</a:t>
            </a:r>
            <a:endParaRPr lang="cs-CZ" sz="1600" dirty="0">
              <a:latin typeface="Arial" panose="020B0604020202020204" pitchFamily="34" charset="0"/>
              <a:ea typeface="Times New Roman" panose="02020603050405020304" pitchFamily="18" charset="0"/>
            </a:endParaRPr>
          </a:p>
          <a:p>
            <a:pPr>
              <a:spcAft>
                <a:spcPts val="450"/>
              </a:spcAft>
            </a:pPr>
            <a:r>
              <a:rPr lang="cs-CZ" sz="1600" dirty="0">
                <a:latin typeface="Arial" panose="020B0604020202020204" pitchFamily="34" charset="0"/>
                <a:ea typeface="Calibri" panose="020F0502020204030204" pitchFamily="34" charset="0"/>
                <a:cs typeface="Times New Roman" panose="02020603050405020304" pitchFamily="18" charset="0"/>
              </a:rPr>
              <a:t>V případě výstavby </a:t>
            </a:r>
            <a:r>
              <a:rPr lang="cs-CZ" sz="1600" u="sng" dirty="0">
                <a:latin typeface="Arial" panose="020B0604020202020204" pitchFamily="34" charset="0"/>
                <a:ea typeface="Calibri" panose="020F0502020204030204" pitchFamily="34" charset="0"/>
                <a:cs typeface="Times New Roman" panose="02020603050405020304" pitchFamily="18" charset="0"/>
              </a:rPr>
              <a:t>nové budovy </a:t>
            </a:r>
            <a:r>
              <a:rPr lang="cs-CZ" sz="1600" dirty="0">
                <a:latin typeface="Arial" panose="020B0604020202020204" pitchFamily="34" charset="0"/>
                <a:ea typeface="Calibri" panose="020F0502020204030204" pitchFamily="34" charset="0"/>
                <a:cs typeface="Times New Roman" panose="02020603050405020304" pitchFamily="18" charset="0"/>
              </a:rPr>
              <a:t>budou splněny požadavky pasivního standardu (týká se i přístaveb a nástaveb). V případech, u kterých s ohledem na specifický typ provozování, nelze docílit pasivního standardu, bude umožněn tzv. Vysoký energetický standard.</a:t>
            </a:r>
            <a:endParaRPr lang="cs-CZ" sz="1600" u="sng" dirty="0">
              <a:latin typeface="Arial" panose="020B0604020202020204" pitchFamily="34" charset="0"/>
              <a:ea typeface="Times New Roman" panose="02020603050405020304" pitchFamily="18" charset="0"/>
            </a:endParaRPr>
          </a:p>
          <a:p>
            <a:pPr algn="just">
              <a:spcAft>
                <a:spcPts val="450"/>
              </a:spcAft>
            </a:pPr>
            <a:r>
              <a:rPr lang="cs-CZ" sz="1600" u="sng" dirty="0">
                <a:latin typeface="Arial" panose="020B0604020202020204" pitchFamily="34" charset="0"/>
                <a:ea typeface="Times New Roman" panose="02020603050405020304" pitchFamily="18" charset="0"/>
              </a:rPr>
              <a:t>Požadavky</a:t>
            </a:r>
            <a:r>
              <a:rPr lang="cs-CZ" sz="1600" b="1" dirty="0">
                <a:latin typeface="Arial" panose="020B0604020202020204" pitchFamily="34" charset="0"/>
                <a:ea typeface="Times New Roman" panose="02020603050405020304" pitchFamily="18" charset="0"/>
              </a:rPr>
              <a:t> </a:t>
            </a:r>
            <a:r>
              <a:rPr lang="cs-CZ" sz="1600" dirty="0">
                <a:latin typeface="Arial" panose="020B0604020202020204" pitchFamily="34" charset="0"/>
                <a:ea typeface="Times New Roman" panose="02020603050405020304" pitchFamily="18" charset="0"/>
              </a:rPr>
              <a:t>na budovy </a:t>
            </a:r>
            <a:r>
              <a:rPr lang="cs-CZ" sz="1600" u="sng" dirty="0">
                <a:latin typeface="Arial" panose="020B0604020202020204" pitchFamily="34" charset="0"/>
                <a:ea typeface="Times New Roman" panose="02020603050405020304" pitchFamily="18" charset="0"/>
              </a:rPr>
              <a:t>vychází z následujících dokumentů</a:t>
            </a:r>
            <a:r>
              <a:rPr lang="cs-CZ" sz="1600" dirty="0">
                <a:latin typeface="Arial" panose="020B0604020202020204" pitchFamily="34" charset="0"/>
                <a:ea typeface="Times New Roman" panose="02020603050405020304" pitchFamily="18" charset="0"/>
              </a:rPr>
              <a:t>:</a:t>
            </a:r>
          </a:p>
          <a:p>
            <a:pPr marL="257175" indent="-257175">
              <a:buFont typeface="Symbol" panose="05050102010706020507" pitchFamily="18" charset="2"/>
              <a:buChar char=""/>
            </a:pPr>
            <a:r>
              <a:rPr lang="cs-CZ" sz="1600" dirty="0">
                <a:latin typeface="Arial" panose="020B0604020202020204" pitchFamily="34" charset="0"/>
                <a:ea typeface="Calibri" panose="020F0502020204030204" pitchFamily="34" charset="0"/>
                <a:cs typeface="Times New Roman" panose="02020603050405020304" pitchFamily="18" charset="0"/>
              </a:rPr>
              <a:t>Vyhláška č. 264/2020 Sb., o energetické náročnosti budov</a:t>
            </a:r>
          </a:p>
          <a:p>
            <a:pPr marL="257175" indent="-257175">
              <a:spcAft>
                <a:spcPts val="450"/>
              </a:spcAft>
              <a:buFont typeface="Symbol" panose="05050102010706020507" pitchFamily="18" charset="2"/>
              <a:buChar char=""/>
            </a:pPr>
            <a:r>
              <a:rPr lang="cs-CZ" sz="1600" dirty="0">
                <a:latin typeface="Arial" panose="020B0604020202020204" pitchFamily="34" charset="0"/>
                <a:ea typeface="Calibri" panose="020F0502020204030204" pitchFamily="34" charset="0"/>
                <a:cs typeface="Times New Roman" panose="02020603050405020304" pitchFamily="18" charset="0"/>
              </a:rPr>
              <a:t>Pravidlo správné praxe Hospodářské komory ČR, </a:t>
            </a:r>
            <a:r>
              <a:rPr lang="cs-CZ" sz="1600" dirty="0" err="1">
                <a:latin typeface="Arial" panose="020B0604020202020204" pitchFamily="34" charset="0"/>
                <a:ea typeface="Calibri" panose="020F0502020204030204" pitchFamily="34" charset="0"/>
                <a:cs typeface="Times New Roman" panose="02020603050405020304" pitchFamily="18" charset="0"/>
              </a:rPr>
              <a:t>r.č</a:t>
            </a:r>
            <a:r>
              <a:rPr lang="cs-CZ" sz="1600" dirty="0">
                <a:latin typeface="Arial" panose="020B0604020202020204" pitchFamily="34" charset="0"/>
                <a:ea typeface="Calibri" panose="020F0502020204030204" pitchFamily="34" charset="0"/>
                <a:cs typeface="Times New Roman" panose="02020603050405020304" pitchFamily="18" charset="0"/>
              </a:rPr>
              <a:t>. HKCR/4/17/01 ze dne 16. 8. 2017, TPW 170 01</a:t>
            </a:r>
          </a:p>
          <a:p>
            <a:pPr>
              <a:spcAft>
                <a:spcPts val="450"/>
              </a:spcAft>
            </a:pPr>
            <a:r>
              <a:rPr lang="cs-CZ" sz="1600" u="sng" dirty="0">
                <a:latin typeface="Arial" panose="020B0604020202020204" pitchFamily="34" charset="0"/>
                <a:ea typeface="Calibri" panose="020F0502020204030204" pitchFamily="34" charset="0"/>
                <a:cs typeface="Times New Roman" panose="02020603050405020304" pitchFamily="18" charset="0"/>
              </a:rPr>
              <a:t>Žadatel dokládá</a:t>
            </a:r>
            <a:r>
              <a:rPr lang="cs-CZ" sz="1600" dirty="0">
                <a:latin typeface="Arial" panose="020B0604020202020204" pitchFamily="34" charset="0"/>
                <a:ea typeface="Calibri" panose="020F0502020204030204" pitchFamily="34" charset="0"/>
                <a:cs typeface="Times New Roman" panose="02020603050405020304" pitchFamily="18" charset="0"/>
              </a:rPr>
              <a:t>:</a:t>
            </a:r>
            <a:endParaRPr lang="cs-CZ" sz="1600" dirty="0">
              <a:latin typeface="Arial" panose="020B0604020202020204" pitchFamily="34" charset="0"/>
              <a:ea typeface="Times New Roman" panose="02020603050405020304" pitchFamily="18" charset="0"/>
            </a:endParaRPr>
          </a:p>
          <a:p>
            <a:pPr marL="257175" indent="-257175">
              <a:buFont typeface="Symbol" panose="05050102010706020507" pitchFamily="18" charset="2"/>
              <a:buChar char=""/>
            </a:pPr>
            <a:r>
              <a:rPr lang="cs-CZ" sz="1600" dirty="0">
                <a:latin typeface="Arial" panose="020B0604020202020204" pitchFamily="34" charset="0"/>
                <a:ea typeface="Calibri" panose="020F0502020204030204" pitchFamily="34" charset="0"/>
                <a:cs typeface="Times New Roman" panose="02020603050405020304" pitchFamily="18" charset="0"/>
              </a:rPr>
              <a:t>Průkaz energetické náročnosti budovy</a:t>
            </a:r>
          </a:p>
          <a:p>
            <a:pPr marL="257175" indent="-257175">
              <a:buFont typeface="Symbol" panose="05050102010706020507" pitchFamily="18" charset="2"/>
              <a:buChar char=""/>
            </a:pPr>
            <a:r>
              <a:rPr lang="cs-CZ" sz="1600" dirty="0">
                <a:latin typeface="Arial" panose="020B0604020202020204" pitchFamily="34" charset="0"/>
                <a:ea typeface="Calibri" panose="020F0502020204030204" pitchFamily="34" charset="0"/>
                <a:cs typeface="Times New Roman" panose="02020603050405020304" pitchFamily="18" charset="0"/>
              </a:rPr>
              <a:t>Protokol k výpočtu tepelné stability v létě</a:t>
            </a:r>
          </a:p>
          <a:p>
            <a:pPr marL="257175" indent="-257175">
              <a:spcAft>
                <a:spcPts val="450"/>
              </a:spcAft>
              <a:buFont typeface="Symbol" panose="05050102010706020507" pitchFamily="18" charset="2"/>
              <a:buChar char=""/>
            </a:pPr>
            <a:r>
              <a:rPr lang="cs-CZ" sz="1600" dirty="0">
                <a:latin typeface="Arial" panose="020B0604020202020204" pitchFamily="34" charset="0"/>
                <a:ea typeface="Calibri" panose="020F0502020204030204" pitchFamily="34" charset="0"/>
                <a:cs typeface="Times New Roman" panose="02020603050405020304" pitchFamily="18" charset="0"/>
              </a:rPr>
              <a:t>Protokol o měření průvzdušnosti (příloha k realizaci)</a:t>
            </a:r>
          </a:p>
        </p:txBody>
      </p:sp>
      <p:sp>
        <p:nvSpPr>
          <p:cNvPr id="2" name="Zástupný symbol pro číslo snímku 1">
            <a:extLst>
              <a:ext uri="{FF2B5EF4-FFF2-40B4-BE49-F238E27FC236}">
                <a16:creationId xmlns:a16="http://schemas.microsoft.com/office/drawing/2014/main" id="{DDDB1880-9989-4373-BFFF-D1D73440DC36}"/>
              </a:ext>
            </a:extLst>
          </p:cNvPr>
          <p:cNvSpPr>
            <a:spLocks noGrp="1"/>
          </p:cNvSpPr>
          <p:nvPr>
            <p:ph type="sldNum" sz="quarter" idx="12"/>
          </p:nvPr>
        </p:nvSpPr>
        <p:spPr/>
        <p:txBody>
          <a:bodyPr/>
          <a:lstStyle/>
          <a:p>
            <a:fld id="{4000C4B2-41BC-D741-8B94-B76DB6967C01}" type="slidenum">
              <a:rPr lang="en-US" smtClean="0"/>
              <a:pPr/>
              <a:t>34</a:t>
            </a:fld>
            <a:endParaRPr lang="en-US" dirty="0"/>
          </a:p>
        </p:txBody>
      </p:sp>
    </p:spTree>
    <p:extLst>
      <p:ext uri="{BB962C8B-B14F-4D97-AF65-F5344CB8AC3E}">
        <p14:creationId xmlns:p14="http://schemas.microsoft.com/office/powerpoint/2010/main" val="257501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1421EA-1AFF-4E32-9AB1-BBDBC467A421}"/>
              </a:ext>
            </a:extLst>
          </p:cNvPr>
          <p:cNvSpPr txBox="1"/>
          <p:nvPr/>
        </p:nvSpPr>
        <p:spPr>
          <a:xfrm>
            <a:off x="502647" y="498020"/>
            <a:ext cx="8138707" cy="1631216"/>
          </a:xfrm>
          <a:prstGeom prst="rect">
            <a:avLst/>
          </a:prstGeom>
          <a:noFill/>
        </p:spPr>
        <p:txBody>
          <a:bodyPr wrap="square" rtlCol="0">
            <a:spAutoFit/>
          </a:bodyPr>
          <a:lstStyle/>
          <a:p>
            <a:pPr algn="ctr" defTabSz="914400">
              <a:buClr>
                <a:srgbClr val="000000"/>
              </a:buClr>
              <a:buFont typeface="Arial"/>
              <a:buNone/>
            </a:pPr>
            <a:r>
              <a:rPr lang="cs-CZ" sz="2400" b="1" kern="0" dirty="0">
                <a:solidFill>
                  <a:srgbClr val="00529C"/>
                </a:solidFill>
                <a:cs typeface="Arial" panose="020B0604020202020204" pitchFamily="34" charset="0"/>
                <a:sym typeface="Arial"/>
              </a:rPr>
              <a:t>Specifický cíl 2.1 </a:t>
            </a:r>
            <a:br>
              <a:rPr lang="cs-CZ" sz="2400" b="1" kern="0" dirty="0">
                <a:solidFill>
                  <a:srgbClr val="00529C"/>
                </a:solidFill>
                <a:cs typeface="Arial" panose="020B0604020202020204" pitchFamily="34" charset="0"/>
                <a:sym typeface="Arial"/>
              </a:rPr>
            </a:br>
            <a:r>
              <a:rPr lang="cs-CZ" sz="2400" b="1" kern="0" dirty="0">
                <a:solidFill>
                  <a:srgbClr val="00529C"/>
                </a:solidFill>
                <a:cs typeface="Arial" panose="020B0604020202020204" pitchFamily="34" charset="0"/>
                <a:sym typeface="Arial"/>
              </a:rPr>
              <a:t>Integrovaný záchranný systém</a:t>
            </a:r>
          </a:p>
          <a:p>
            <a:pPr algn="ctr" defTabSz="914400">
              <a:buClr>
                <a:srgbClr val="000000"/>
              </a:buClr>
              <a:buFont typeface="Arial"/>
              <a:buNone/>
            </a:pPr>
            <a:r>
              <a:rPr lang="cs-CZ" sz="2000" kern="0" dirty="0">
                <a:solidFill>
                  <a:srgbClr val="00529C"/>
                </a:solidFill>
                <a:cs typeface="Arial" panose="020B0604020202020204" pitchFamily="34" charset="0"/>
                <a:sym typeface="Arial"/>
              </a:rPr>
              <a:t>Aktuální stav přípravy SC</a:t>
            </a:r>
            <a:br>
              <a:rPr lang="cs-CZ" sz="3200" b="1" kern="0" dirty="0">
                <a:solidFill>
                  <a:srgbClr val="00529C"/>
                </a:solidFill>
                <a:cs typeface="Arial" panose="020B0604020202020204" pitchFamily="34" charset="0"/>
                <a:sym typeface="Arial"/>
              </a:rPr>
            </a:br>
            <a:endParaRPr lang="cs-CZ" sz="3200" b="1" kern="0" dirty="0">
              <a:solidFill>
                <a:srgbClr val="00529C"/>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1FBE5C40-BB17-4FC3-BA60-B80746457745}"/>
              </a:ext>
            </a:extLst>
          </p:cNvPr>
          <p:cNvSpPr txBox="1"/>
          <p:nvPr/>
        </p:nvSpPr>
        <p:spPr>
          <a:xfrm>
            <a:off x="629175" y="2219900"/>
            <a:ext cx="8012179" cy="3225242"/>
          </a:xfrm>
          <a:prstGeom prst="rect">
            <a:avLst/>
          </a:prstGeom>
          <a:noFill/>
        </p:spPr>
        <p:txBody>
          <a:bodyPr wrap="square">
            <a:spAutoFit/>
          </a:bodyPr>
          <a:lstStyle/>
          <a:p>
            <a:pPr>
              <a:spcAft>
                <a:spcPts val="450"/>
              </a:spcAft>
            </a:pPr>
            <a:r>
              <a:rPr lang="cs-CZ" b="1" u="sng" dirty="0">
                <a:latin typeface="Arial" panose="020B0604020202020204" pitchFamily="34" charset="0"/>
                <a:ea typeface="Calibri" panose="020F0502020204030204" pitchFamily="34" charset="0"/>
                <a:cs typeface="Times New Roman" panose="02020603050405020304" pitchFamily="18" charset="0"/>
              </a:rPr>
              <a:t>ICT SYSTÉMY</a:t>
            </a:r>
            <a:endParaRPr lang="cs-CZ" dirty="0">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spcAft>
                <a:spcPts val="450"/>
              </a:spcAft>
            </a:pPr>
            <a:r>
              <a:rPr lang="cs-CZ" dirty="0">
                <a:latin typeface="Arial" panose="020B0604020202020204" pitchFamily="34" charset="0"/>
                <a:ea typeface="Times New Roman" panose="02020603050405020304" pitchFamily="18" charset="0"/>
              </a:rPr>
              <a:t>V případě rozvoje strategicky významných </a:t>
            </a:r>
            <a:r>
              <a:rPr lang="cs-CZ" b="1" dirty="0">
                <a:latin typeface="Arial" panose="020B0604020202020204" pitchFamily="34" charset="0"/>
                <a:ea typeface="Times New Roman" panose="02020603050405020304" pitchFamily="18" charset="0"/>
              </a:rPr>
              <a:t>ICT systémů</a:t>
            </a:r>
            <a:r>
              <a:rPr lang="cs-CZ" dirty="0">
                <a:latin typeface="Arial" panose="020B0604020202020204" pitchFamily="34" charset="0"/>
                <a:ea typeface="Times New Roman" panose="02020603050405020304" pitchFamily="18" charset="0"/>
              </a:rPr>
              <a:t>:</a:t>
            </a:r>
          </a:p>
          <a:p>
            <a:pPr marL="257175" indent="-257175">
              <a:lnSpc>
                <a:spcPct val="200000"/>
              </a:lnSpc>
              <a:spcAft>
                <a:spcPts val="450"/>
              </a:spcAft>
              <a:buFont typeface="Symbol" panose="05050102010706020507" pitchFamily="18" charset="2"/>
              <a:buChar char=""/>
            </a:pPr>
            <a:r>
              <a:rPr lang="cs-CZ" dirty="0">
                <a:latin typeface="Arial" panose="020B0604020202020204" pitchFamily="34" charset="0"/>
                <a:ea typeface="Calibri" panose="020F0502020204030204" pitchFamily="34" charset="0"/>
                <a:cs typeface="Times New Roman" panose="02020603050405020304" pitchFamily="18" charset="0"/>
              </a:rPr>
              <a:t>systém bude zavádět aspoň </a:t>
            </a:r>
            <a:r>
              <a:rPr lang="cs-CZ" u="sng" dirty="0">
                <a:latin typeface="Arial" panose="020B0604020202020204" pitchFamily="34" charset="0"/>
                <a:ea typeface="Calibri" panose="020F0502020204030204" pitchFamily="34" charset="0"/>
                <a:cs typeface="Times New Roman" panose="02020603050405020304" pitchFamily="18" charset="0"/>
              </a:rPr>
              <a:t>1 novou funkcionalitu</a:t>
            </a:r>
          </a:p>
          <a:p>
            <a:pPr marL="257175" indent="-257175">
              <a:lnSpc>
                <a:spcPct val="200000"/>
              </a:lnSpc>
              <a:spcAft>
                <a:spcPts val="450"/>
              </a:spcAft>
              <a:buFont typeface="Symbol" panose="05050102010706020507" pitchFamily="18" charset="2"/>
              <a:buChar char=""/>
            </a:pPr>
            <a:r>
              <a:rPr lang="cs-CZ" u="sng" dirty="0">
                <a:latin typeface="Arial" panose="020B0604020202020204" pitchFamily="34" charset="0"/>
                <a:ea typeface="Calibri" panose="020F0502020204030204" pitchFamily="34" charset="0"/>
                <a:cs typeface="Times New Roman" panose="02020603050405020304" pitchFamily="18" charset="0"/>
              </a:rPr>
              <a:t>žadatel dokládá </a:t>
            </a:r>
            <a:r>
              <a:rPr lang="cs-CZ" dirty="0">
                <a:latin typeface="Arial" panose="020B0604020202020204" pitchFamily="34" charset="0"/>
                <a:ea typeface="Calibri" panose="020F0502020204030204" pitchFamily="34" charset="0"/>
                <a:cs typeface="Times New Roman" panose="02020603050405020304" pitchFamily="18" charset="0"/>
              </a:rPr>
              <a:t>Souhlasné stanovisko Hlavního architekta eGovernmentu</a:t>
            </a:r>
          </a:p>
          <a:p>
            <a:pPr marL="257175" indent="-257175">
              <a:spcAft>
                <a:spcPts val="450"/>
              </a:spcAft>
              <a:buFont typeface="Symbol" panose="05050102010706020507" pitchFamily="18" charset="2"/>
              <a:buChar char=""/>
            </a:pPr>
            <a:endParaRPr lang="cs-CZ" dirty="0">
              <a:latin typeface="Arial" panose="020B06040202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200000"/>
              </a:lnSpc>
              <a:spcBef>
                <a:spcPts val="1000"/>
              </a:spcBef>
              <a:spcAft>
                <a:spcPts val="0"/>
              </a:spcAft>
              <a:buClr>
                <a:schemeClr val="bg1"/>
              </a:buClr>
              <a:buSzTx/>
              <a:tabLst/>
              <a:defRPr/>
            </a:pPr>
            <a:r>
              <a:rPr kumimoji="0" lang="cs-CZ" b="0" i="0" u="none" strike="noStrike" kern="1200" cap="none" spc="0" normalizeH="0" baseline="0" noProof="0" dirty="0">
                <a:ln>
                  <a:noFill/>
                </a:ln>
                <a:effectLst/>
                <a:uLnTx/>
                <a:uFillTx/>
                <a:latin typeface="Arial"/>
                <a:ea typeface="+mn-ea"/>
                <a:cs typeface="Arial"/>
                <a:sym typeface="Arial"/>
              </a:rPr>
              <a:t> </a:t>
            </a:r>
          </a:p>
        </p:txBody>
      </p:sp>
      <p:sp>
        <p:nvSpPr>
          <p:cNvPr id="2" name="Zástupný symbol pro číslo snímku 1">
            <a:extLst>
              <a:ext uri="{FF2B5EF4-FFF2-40B4-BE49-F238E27FC236}">
                <a16:creationId xmlns:a16="http://schemas.microsoft.com/office/drawing/2014/main" id="{02FBBE00-EC78-43EF-AF5F-74993A52597B}"/>
              </a:ext>
            </a:extLst>
          </p:cNvPr>
          <p:cNvSpPr>
            <a:spLocks noGrp="1"/>
          </p:cNvSpPr>
          <p:nvPr>
            <p:ph type="sldNum" sz="quarter" idx="12"/>
          </p:nvPr>
        </p:nvSpPr>
        <p:spPr/>
        <p:txBody>
          <a:bodyPr/>
          <a:lstStyle/>
          <a:p>
            <a:fld id="{4000C4B2-41BC-D741-8B94-B76DB6967C01}" type="slidenum">
              <a:rPr lang="en-US" smtClean="0"/>
              <a:pPr/>
              <a:t>35</a:t>
            </a:fld>
            <a:endParaRPr lang="en-US" dirty="0"/>
          </a:p>
        </p:txBody>
      </p:sp>
    </p:spTree>
    <p:extLst>
      <p:ext uri="{BB962C8B-B14F-4D97-AF65-F5344CB8AC3E}">
        <p14:creationId xmlns:p14="http://schemas.microsoft.com/office/powerpoint/2010/main" val="704677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56042" y="2129236"/>
            <a:ext cx="6269192" cy="3249608"/>
          </a:xfrm>
          <a:prstGeom prst="rect">
            <a:avLst/>
          </a:prstGeom>
          <a:noFill/>
        </p:spPr>
        <p:txBody>
          <a:bodyPr wrap="square">
            <a:spAutoFit/>
          </a:bodyPr>
          <a:lstStyle/>
          <a:p>
            <a:pPr lvl="1">
              <a:spcAft>
                <a:spcPts val="450"/>
              </a:spcAft>
            </a:pPr>
            <a:endParaRPr lang="cs-CZ" sz="1600" dirty="0">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dirty="0">
                <a:latin typeface="Arial" panose="020B0604020202020204" pitchFamily="34" charset="0"/>
                <a:ea typeface="Calibri" panose="020F0502020204030204" pitchFamily="34" charset="0"/>
                <a:cs typeface="Times New Roman" panose="02020603050405020304" pitchFamily="18" charset="0"/>
              </a:rPr>
              <a:t>Pořízení materiálně technického vybavení</a:t>
            </a:r>
          </a:p>
          <a:p>
            <a:pPr marL="628650" lvl="1" indent="-285750">
              <a:spcAft>
                <a:spcPts val="450"/>
              </a:spcAft>
              <a:buFont typeface="Arial" panose="020B0604020202020204" pitchFamily="34" charset="0"/>
              <a:buChar char="•"/>
            </a:pPr>
            <a:r>
              <a:rPr lang="cs-CZ" sz="1600" dirty="0">
                <a:latin typeface="Arial" panose="020B0604020202020204" pitchFamily="34" charset="0"/>
                <a:ea typeface="Calibri" panose="020F0502020204030204" pitchFamily="34" charset="0"/>
                <a:cs typeface="Times New Roman" panose="02020603050405020304" pitchFamily="18" charset="0"/>
              </a:rPr>
              <a:t>v připomínkovém jednání je návrh normativu pro nákup techniky a materiálně technického vybavení jednotek SDH obcí, který bude obdobný jako v IROP 1</a:t>
            </a:r>
          </a:p>
          <a:p>
            <a:pPr>
              <a:spcAft>
                <a:spcPts val="450"/>
              </a:spcAft>
            </a:pPr>
            <a:endParaRPr lang="cs-CZ" sz="1600" dirty="0">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600" b="1" dirty="0">
                <a:latin typeface="Arial" panose="020B0604020202020204" pitchFamily="34" charset="0"/>
                <a:ea typeface="Calibri" panose="020F0502020204030204" pitchFamily="34" charset="0"/>
                <a:cs typeface="Times New Roman" panose="02020603050405020304" pitchFamily="18" charset="0"/>
              </a:rPr>
              <a:t>Umělé zdroje požární vody</a:t>
            </a:r>
          </a:p>
          <a:p>
            <a:pPr marL="628650" lvl="1" indent="-285750">
              <a:spcAft>
                <a:spcPts val="450"/>
              </a:spcAft>
              <a:buFont typeface="Arial" panose="020B0604020202020204" pitchFamily="34" charset="0"/>
              <a:buChar char="•"/>
            </a:pPr>
            <a:r>
              <a:rPr lang="cs-CZ" sz="1600" dirty="0">
                <a:latin typeface="Arial" panose="020B0604020202020204" pitchFamily="34" charset="0"/>
                <a:ea typeface="Calibri" panose="020F0502020204030204" pitchFamily="34" charset="0"/>
                <a:cs typeface="Times New Roman" panose="02020603050405020304" pitchFamily="18" charset="0"/>
              </a:rPr>
              <a:t>Jsou stanoveny podmínky pro opravu stávajících a výstavby nových umělých zdrojů požární vody</a:t>
            </a:r>
          </a:p>
          <a:p>
            <a:pPr marL="342900" lvl="1">
              <a:spcAft>
                <a:spcPts val="450"/>
              </a:spcAft>
            </a:pPr>
            <a:endParaRPr lang="cs-CZ" sz="1600" dirty="0">
              <a:latin typeface="Arial" panose="020B0604020202020204" pitchFamily="34" charset="0"/>
              <a:ea typeface="Calibri" panose="020F0502020204030204" pitchFamily="34" charset="0"/>
              <a:cs typeface="Times New Roman" panose="02020603050405020304" pitchFamily="18" charset="0"/>
            </a:endParaRPr>
          </a:p>
          <a:p>
            <a:pPr marL="214313" indent="-214313">
              <a:spcAft>
                <a:spcPts val="450"/>
              </a:spcAft>
              <a:buFont typeface="Arial" panose="020B0604020202020204" pitchFamily="34" charset="0"/>
              <a:buChar char="•"/>
            </a:pPr>
            <a:endParaRPr lang="cs-CZ" sz="1600" dirty="0">
              <a:latin typeface="Arial" panose="020B0604020202020204" pitchFamily="34" charset="0"/>
              <a:ea typeface="Calibri" panose="020F0502020204030204" pitchFamily="34" charset="0"/>
              <a:cs typeface="Times New Roman" panose="02020603050405020304" pitchFamily="18" charset="0"/>
            </a:endParaRPr>
          </a:p>
        </p:txBody>
      </p:sp>
      <p:sp>
        <p:nvSpPr>
          <p:cNvPr id="6" name="TextovéPole 5">
            <a:extLst>
              <a:ext uri="{FF2B5EF4-FFF2-40B4-BE49-F238E27FC236}">
                <a16:creationId xmlns:a16="http://schemas.microsoft.com/office/drawing/2014/main" id="{C3746116-0D35-4B73-86DA-4EFE1D7E60C3}"/>
              </a:ext>
            </a:extLst>
          </p:cNvPr>
          <p:cNvSpPr txBox="1"/>
          <p:nvPr/>
        </p:nvSpPr>
        <p:spPr>
          <a:xfrm>
            <a:off x="277907" y="498020"/>
            <a:ext cx="8615082" cy="1631216"/>
          </a:xfrm>
          <a:prstGeom prst="rect">
            <a:avLst/>
          </a:prstGeom>
          <a:noFill/>
        </p:spPr>
        <p:txBody>
          <a:bodyPr wrap="square" lIns="91440" tIns="45720" rIns="91440" bIns="45720" rtlCol="0" anchor="t">
            <a:spAutoFit/>
          </a:bodyPr>
          <a:lstStyle/>
          <a:p>
            <a:pPr algn="ctr" defTabSz="914400">
              <a:buClr>
                <a:srgbClr val="000000"/>
              </a:buClr>
            </a:pPr>
            <a:r>
              <a:rPr lang="cs-CZ" sz="2400" b="1" kern="0" dirty="0">
                <a:solidFill>
                  <a:srgbClr val="00529C"/>
                </a:solidFill>
                <a:cs typeface="Arial"/>
                <a:sym typeface="Arial"/>
              </a:rPr>
              <a:t>Specifický cíl 5.1 </a:t>
            </a:r>
            <a:br>
              <a:rPr lang="cs-CZ" sz="2400" b="1" kern="0" dirty="0">
                <a:solidFill>
                  <a:srgbClr val="00529C"/>
                </a:solidFill>
                <a:cs typeface="Arial" panose="020B0604020202020204" pitchFamily="34" charset="0"/>
              </a:rPr>
            </a:br>
            <a:r>
              <a:rPr lang="cs-CZ" sz="2400" b="1" kern="0" dirty="0">
                <a:solidFill>
                  <a:srgbClr val="00529C"/>
                </a:solidFill>
                <a:cs typeface="Arial"/>
                <a:sym typeface="Arial"/>
              </a:rPr>
              <a:t>Prevence rizik, zvýšení odolnosti a ochrana obyvatelstva</a:t>
            </a:r>
          </a:p>
          <a:p>
            <a:pPr algn="ctr" defTabSz="914400">
              <a:buClr>
                <a:srgbClr val="000000"/>
              </a:buClr>
              <a:buFont typeface="Arial"/>
              <a:buNone/>
            </a:pPr>
            <a:r>
              <a:rPr lang="cs-CZ" sz="2000" kern="0" dirty="0">
                <a:solidFill>
                  <a:srgbClr val="00529C"/>
                </a:solidFill>
                <a:cs typeface="Arial"/>
                <a:sym typeface="Arial"/>
              </a:rPr>
              <a:t>Aktuální stav přípravy SC</a:t>
            </a:r>
            <a:br>
              <a:rPr lang="cs-CZ" sz="3200" b="1" kern="0" dirty="0">
                <a:solidFill>
                  <a:srgbClr val="00529C"/>
                </a:solidFill>
                <a:cs typeface="Arial" panose="020B0604020202020204" pitchFamily="34" charset="0"/>
              </a:rPr>
            </a:br>
            <a:endParaRPr lang="cs-CZ" sz="3200" b="1" kern="0" dirty="0">
              <a:solidFill>
                <a:srgbClr val="00529C"/>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0A6E3DBC-88C6-4F02-BA50-BC30054E52EA}"/>
              </a:ext>
            </a:extLst>
          </p:cNvPr>
          <p:cNvSpPr>
            <a:spLocks noGrp="1"/>
          </p:cNvSpPr>
          <p:nvPr>
            <p:ph type="sldNum" sz="quarter" idx="12"/>
          </p:nvPr>
        </p:nvSpPr>
        <p:spPr/>
        <p:txBody>
          <a:bodyPr/>
          <a:lstStyle/>
          <a:p>
            <a:fld id="{4000C4B2-41BC-D741-8B94-B76DB6967C01}" type="slidenum">
              <a:rPr lang="en-US" smtClean="0"/>
              <a:pPr/>
              <a:t>36</a:t>
            </a:fld>
            <a:endParaRPr lang="en-US" dirty="0"/>
          </a:p>
        </p:txBody>
      </p:sp>
    </p:spTree>
    <p:extLst>
      <p:ext uri="{BB962C8B-B14F-4D97-AF65-F5344CB8AC3E}">
        <p14:creationId xmlns:p14="http://schemas.microsoft.com/office/powerpoint/2010/main" val="2594716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EC9D8B61-96A1-4820-82EA-0BDCF7B9A541}"/>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Velkokapacitní požární cisterna</a:t>
            </a:r>
          </a:p>
        </p:txBody>
      </p:sp>
      <p:sp>
        <p:nvSpPr>
          <p:cNvPr id="6" name="Nadpis 5">
            <a:extLst>
              <a:ext uri="{FF2B5EF4-FFF2-40B4-BE49-F238E27FC236}">
                <a16:creationId xmlns:a16="http://schemas.microsoft.com/office/drawing/2014/main" id="{6810A412-30D5-460D-990E-3E994EAD7F7B}"/>
              </a:ext>
            </a:extLst>
          </p:cNvPr>
          <p:cNvSpPr>
            <a:spLocks noGrp="1"/>
          </p:cNvSpPr>
          <p:nvPr>
            <p:ph type="title"/>
          </p:nvPr>
        </p:nvSpPr>
        <p:spPr/>
        <p:txBody>
          <a:bodyPr/>
          <a:lstStyle/>
          <a:p>
            <a:br>
              <a:rPr kumimoji="0" lang="cs-CZ" sz="3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br>
            <a:endParaRPr lang="cs-CZ"/>
          </a:p>
        </p:txBody>
      </p:sp>
      <p:sp>
        <p:nvSpPr>
          <p:cNvPr id="2" name="Zástupný symbol pro číslo snímku 1">
            <a:extLst>
              <a:ext uri="{FF2B5EF4-FFF2-40B4-BE49-F238E27FC236}">
                <a16:creationId xmlns:a16="http://schemas.microsoft.com/office/drawing/2014/main" id="{95FE4EC5-F7D2-4074-B593-72644BB4FF80}"/>
              </a:ext>
            </a:extLst>
          </p:cNvPr>
          <p:cNvSpPr>
            <a:spLocks noGrp="1"/>
          </p:cNvSpPr>
          <p:nvPr>
            <p:ph type="sldNum" sz="quarter" idx="12"/>
          </p:nvPr>
        </p:nvSpPr>
        <p:spPr>
          <a:xfrm>
            <a:off x="183137" y="6053559"/>
            <a:ext cx="500431" cy="365125"/>
          </a:xfrm>
        </p:spPr>
        <p:txBody>
          <a:bodyPr/>
          <a:lstStyle/>
          <a:p>
            <a:fld id="{FDE5F6C0-4E17-4BB5-911A-51F62883F08C}" type="slidenum">
              <a:rPr lang="cs-CZ" smtClean="0"/>
              <a:t>37</a:t>
            </a:fld>
            <a:endParaRPr lang="cs-CZ" dirty="0"/>
          </a:p>
        </p:txBody>
      </p:sp>
      <p:sp>
        <p:nvSpPr>
          <p:cNvPr id="5" name="TextovéPole 4">
            <a:extLst>
              <a:ext uri="{FF2B5EF4-FFF2-40B4-BE49-F238E27FC236}">
                <a16:creationId xmlns:a16="http://schemas.microsoft.com/office/drawing/2014/main" id="{ABC564BD-1E8D-48FA-A0F4-0F1669383C3F}"/>
              </a:ext>
            </a:extLst>
          </p:cNvPr>
          <p:cNvSpPr txBox="1"/>
          <p:nvPr/>
        </p:nvSpPr>
        <p:spPr>
          <a:xfrm>
            <a:off x="4455886" y="6477407"/>
            <a:ext cx="4688114" cy="307777"/>
          </a:xfrm>
          <a:prstGeom prst="rect">
            <a:avLst/>
          </a:prstGeom>
          <a:noFill/>
        </p:spPr>
        <p:txBody>
          <a:bodyPr wrap="square" rtlCol="0">
            <a:spAutoFit/>
          </a:bodyPr>
          <a:lstStyle/>
          <a:p>
            <a:r>
              <a:rPr lang="cs-CZ" sz="1400" dirty="0">
                <a:effectLst/>
                <a:latin typeface="Arial" panose="020B0604020202020204" pitchFamily="34" charset="0"/>
                <a:ea typeface="Calibri" panose="020F0502020204030204" pitchFamily="34" charset="0"/>
                <a:cs typeface="Times New Roman" panose="02020603050405020304" pitchFamily="18" charset="0"/>
              </a:rPr>
              <a:t>Pořízení CAS pro Město Golčův Jeníkov (Kraj Vysočina)</a:t>
            </a:r>
            <a:endParaRPr lang="cs-CZ" dirty="0"/>
          </a:p>
        </p:txBody>
      </p:sp>
    </p:spTree>
    <p:extLst>
      <p:ext uri="{BB962C8B-B14F-4D97-AF65-F5344CB8AC3E}">
        <p14:creationId xmlns:p14="http://schemas.microsoft.com/office/powerpoint/2010/main" val="211733029"/>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1B9097-D240-154A-A09B-2A85D58E1FD7}"/>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a:solidFill>
                  <a:srgbClr val="00529C"/>
                </a:solidFill>
                <a:latin typeface="Arial" panose="020B0604020202020204" pitchFamily="34" charset="0"/>
                <a:ea typeface="+mj-ea"/>
                <a:cs typeface="Arial" panose="020B0604020202020204" pitchFamily="34" charset="0"/>
              </a:rPr>
              <a:t>Text</a:t>
            </a:r>
          </a:p>
        </p:txBody>
      </p:sp>
      <p:sp>
        <p:nvSpPr>
          <p:cNvPr id="3" name="Title 3">
            <a:extLst>
              <a:ext uri="{FF2B5EF4-FFF2-40B4-BE49-F238E27FC236}">
                <a16:creationId xmlns:a16="http://schemas.microsoft.com/office/drawing/2014/main" id="{394E8B13-D9A1-6E4D-A5A3-AB540DAFCB99}"/>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err="1">
                <a:latin typeface="Arial" panose="020B0604020202020204" pitchFamily="34" charset="0"/>
                <a:cs typeface="Arial" panose="020B0604020202020204" pitchFamily="34" charset="0"/>
              </a:rPr>
              <a:t>Nadpis</a:t>
            </a:r>
            <a:endParaRPr lang="en-US" sz="280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1CCBB1C8-18D1-1846-A4A6-1818B460633C}"/>
              </a:ext>
            </a:extLst>
          </p:cNvPr>
          <p:cNvSpPr>
            <a:spLocks noGrp="1"/>
          </p:cNvSpPr>
          <p:nvPr>
            <p:ph type="sldNum" sz="quarter" idx="12"/>
          </p:nvPr>
        </p:nvSpPr>
        <p:spPr/>
        <p:txBody>
          <a:bodyPr/>
          <a:lstStyle/>
          <a:p>
            <a:fld id="{4000C4B2-41BC-D741-8B94-B76DB6967C01}" type="slidenum">
              <a:rPr lang="en-US" smtClean="0"/>
              <a:pPr/>
              <a:t>38</a:t>
            </a:fld>
            <a:endParaRPr lang="en-US"/>
          </a:p>
        </p:txBody>
      </p:sp>
      <p:pic>
        <p:nvPicPr>
          <p:cNvPr id="5" name="Obrázek 4">
            <a:extLst>
              <a:ext uri="{FF2B5EF4-FFF2-40B4-BE49-F238E27FC236}">
                <a16:creationId xmlns:a16="http://schemas.microsoft.com/office/drawing/2014/main" id="{5FC4F43C-5F6F-4467-8963-7CBE41D937F7}"/>
              </a:ext>
            </a:extLst>
          </p:cNvPr>
          <p:cNvPicPr>
            <a:picLocks noChangeAspect="1"/>
          </p:cNvPicPr>
          <p:nvPr/>
        </p:nvPicPr>
        <p:blipFill>
          <a:blip r:embed="rId3"/>
          <a:srcRect l="5600" r="5600"/>
          <a:stretch/>
        </p:blipFill>
        <p:spPr>
          <a:xfrm>
            <a:off x="20" y="1"/>
            <a:ext cx="9143980" cy="6857999"/>
          </a:xfrm>
          <a:prstGeom prst="rect">
            <a:avLst/>
          </a:prstGeom>
        </p:spPr>
      </p:pic>
      <p:sp>
        <p:nvSpPr>
          <p:cNvPr id="7" name="Nadpis 1">
            <a:extLst>
              <a:ext uri="{FF2B5EF4-FFF2-40B4-BE49-F238E27FC236}">
                <a16:creationId xmlns:a16="http://schemas.microsoft.com/office/drawing/2014/main" id="{2D8A89EC-F2B3-4505-A8C5-61FB40C2B4F3}"/>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2.2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Revitalizace měst a obcí</a:t>
            </a:r>
            <a:endParaRPr lang="en-US" sz="2400">
              <a:solidFill>
                <a:schemeClr val="bg1"/>
              </a:solidFill>
            </a:endParaRPr>
          </a:p>
        </p:txBody>
      </p:sp>
      <p:sp>
        <p:nvSpPr>
          <p:cNvPr id="6" name="TextovéPole 5">
            <a:extLst>
              <a:ext uri="{FF2B5EF4-FFF2-40B4-BE49-F238E27FC236}">
                <a16:creationId xmlns:a16="http://schemas.microsoft.com/office/drawing/2014/main" id="{06614BB0-414D-4324-8667-94F824084100}"/>
              </a:ext>
            </a:extLst>
          </p:cNvPr>
          <p:cNvSpPr txBox="1"/>
          <p:nvPr/>
        </p:nvSpPr>
        <p:spPr>
          <a:xfrm>
            <a:off x="4572000" y="6429086"/>
            <a:ext cx="5622577" cy="584775"/>
          </a:xfrm>
          <a:prstGeom prst="rect">
            <a:avLst/>
          </a:prstGeom>
          <a:noFill/>
        </p:spPr>
        <p:txBody>
          <a:bodyPr wrap="square" rtlCol="0">
            <a:spAutoFit/>
          </a:bodyPr>
          <a:lstStyle/>
          <a:p>
            <a:r>
              <a:rPr lang="cs-CZ"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Obnova parku Stromovka (Humpolec Kraj Vysočina</a:t>
            </a:r>
            <a:r>
              <a:rPr lang="cs-CZ"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cs-CZ"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34661938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569660"/>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0529C"/>
                </a:solidFill>
                <a:effectLst/>
                <a:uLnTx/>
                <a:uFillTx/>
                <a:latin typeface="Arial"/>
                <a:cs typeface="Arial"/>
                <a:sym typeface="Arial"/>
              </a:rPr>
              <a:t>Specifický cíl 2.2 </a:t>
            </a:r>
            <a:br>
              <a:rPr kumimoji="0" lang="cs-CZ" sz="3200" b="1" i="0" u="none" strike="noStrike" kern="0" cap="none" spc="0" normalizeH="0" baseline="0" noProof="0" dirty="0">
                <a:ln>
                  <a:noFill/>
                </a:ln>
                <a:solidFill>
                  <a:srgbClr val="00529C"/>
                </a:solidFill>
                <a:effectLst/>
                <a:uLnTx/>
                <a:uFillTx/>
                <a:latin typeface="Arial"/>
                <a:cs typeface="Arial"/>
                <a:sym typeface="Arial"/>
              </a:rPr>
            </a:br>
            <a:r>
              <a:rPr kumimoji="0" lang="cs-CZ" sz="3200" b="1" i="0" u="none" strike="noStrike" kern="0" cap="none" spc="0" normalizeH="0" baseline="0" noProof="0" dirty="0">
                <a:ln>
                  <a:noFill/>
                </a:ln>
                <a:solidFill>
                  <a:srgbClr val="00529C"/>
                </a:solidFill>
                <a:effectLst/>
                <a:uLnTx/>
                <a:uFillTx/>
                <a:latin typeface="Arial"/>
                <a:cs typeface="Arial"/>
                <a:sym typeface="Arial"/>
              </a:rPr>
              <a:t>Zelená infrastruktura měst a obcí</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45716" y="2039666"/>
            <a:ext cx="8012179" cy="3192156"/>
          </a:xfrm>
          <a:prstGeom prst="rect">
            <a:avLst/>
          </a:prstGeom>
          <a:noFill/>
        </p:spPr>
        <p:txBody>
          <a:bodyPr wrap="square">
            <a:spAutoFit/>
          </a:bodyPr>
          <a:lstStyle/>
          <a:p>
            <a:pPr marL="0" indent="0" algn="just">
              <a:lnSpc>
                <a:spcPct val="160000"/>
              </a:lnSpc>
              <a:buNone/>
            </a:pPr>
            <a:r>
              <a:rPr lang="cs-CZ" sz="1600" b="1" dirty="0"/>
              <a:t>Zelená infrastruktura ve veřejném prostranství měst a obcí</a:t>
            </a:r>
          </a:p>
          <a:p>
            <a:pPr marL="0" lvl="0" indent="0" algn="just">
              <a:lnSpc>
                <a:spcPct val="160000"/>
              </a:lnSpc>
              <a:buNone/>
            </a:pPr>
            <a:r>
              <a:rPr lang="cs-CZ" sz="1600" dirty="0"/>
              <a:t>Ucelené (komplexní) projekty veřejných prostranství zaměřené na zelenou infrastrukturu (modrou i zelenou složku), veřejnou a technickou infrastrukturu a související opatření v řešeném území </a:t>
            </a:r>
          </a:p>
          <a:p>
            <a:pPr marL="0" lvl="0" indent="0" algn="just">
              <a:lnSpc>
                <a:spcPct val="160000"/>
              </a:lnSpc>
              <a:buNone/>
            </a:pPr>
            <a:endParaRPr lang="cs-CZ" sz="1600" dirty="0"/>
          </a:p>
          <a:p>
            <a:pPr marL="0" lvl="0" indent="0" algn="just">
              <a:lnSpc>
                <a:spcPct val="160000"/>
              </a:lnSpc>
              <a:buNone/>
            </a:pPr>
            <a:r>
              <a:rPr lang="cs-CZ" sz="1600" u="sng" dirty="0"/>
              <a:t>Příklady</a:t>
            </a:r>
            <a:r>
              <a:rPr lang="cs-CZ" sz="1600" dirty="0"/>
              <a:t>: Revitalizace náměstí na základě architektonické soutěže vč. výměny nevhodného povrchu za povrch umožňující vsakování vody, výsadby stromů, lampy veřejného osvětlení s prvky SMART řešení</a:t>
            </a:r>
          </a:p>
        </p:txBody>
      </p:sp>
      <p:pic>
        <p:nvPicPr>
          <p:cNvPr id="4" name="Grafický objekt 3" descr="Les">
            <a:extLst>
              <a:ext uri="{FF2B5EF4-FFF2-40B4-BE49-F238E27FC236}">
                <a16:creationId xmlns:a16="http://schemas.microsoft.com/office/drawing/2014/main" id="{E9CC9DB6-FAE3-4EB7-AD73-34C71DAE70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9654" y="2011558"/>
            <a:ext cx="440194" cy="440194"/>
          </a:xfrm>
          <a:prstGeom prst="rect">
            <a:avLst/>
          </a:prstGeom>
        </p:spPr>
      </p:pic>
      <p:sp>
        <p:nvSpPr>
          <p:cNvPr id="2" name="Zástupný symbol pro číslo snímku 1">
            <a:extLst>
              <a:ext uri="{FF2B5EF4-FFF2-40B4-BE49-F238E27FC236}">
                <a16:creationId xmlns:a16="http://schemas.microsoft.com/office/drawing/2014/main" id="{4FA7D515-F51B-48A0-A62B-C67E73CE009B}"/>
              </a:ext>
            </a:extLst>
          </p:cNvPr>
          <p:cNvSpPr>
            <a:spLocks noGrp="1"/>
          </p:cNvSpPr>
          <p:nvPr>
            <p:ph type="sldNum" sz="quarter" idx="12"/>
          </p:nvPr>
        </p:nvSpPr>
        <p:spPr/>
        <p:txBody>
          <a:bodyPr/>
          <a:lstStyle/>
          <a:p>
            <a:fld id="{4000C4B2-41BC-D741-8B94-B76DB6967C01}" type="slidenum">
              <a:rPr lang="en-US" smtClean="0"/>
              <a:pPr/>
              <a:t>39</a:t>
            </a:fld>
            <a:endParaRPr lang="en-US" dirty="0"/>
          </a:p>
        </p:txBody>
      </p:sp>
    </p:spTree>
    <p:extLst>
      <p:ext uri="{BB962C8B-B14F-4D97-AF65-F5344CB8AC3E}">
        <p14:creationId xmlns:p14="http://schemas.microsoft.com/office/powerpoint/2010/main" val="3264143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8F12B2A-97E4-2C43-8325-B08A28FCF2E6}"/>
              </a:ext>
            </a:extLst>
          </p:cNvPr>
          <p:cNvSpPr>
            <a:spLocks noGrp="1"/>
          </p:cNvSpPr>
          <p:nvPr>
            <p:ph type="sldNum" sz="quarter" idx="12"/>
          </p:nvPr>
        </p:nvSpPr>
        <p:spPr/>
        <p:txBody>
          <a:bodyPr/>
          <a:lstStyle/>
          <a:p>
            <a:fld id="{4000C4B2-41BC-D741-8B94-B76DB6967C01}" type="slidenum">
              <a:rPr lang="en-US" smtClean="0"/>
              <a:pPr/>
              <a:t>4</a:t>
            </a:fld>
            <a:endParaRPr lang="en-US" dirty="0"/>
          </a:p>
        </p:txBody>
      </p:sp>
      <p:sp>
        <p:nvSpPr>
          <p:cNvPr id="3" name="Content Placeholder 1">
            <a:extLst>
              <a:ext uri="{FF2B5EF4-FFF2-40B4-BE49-F238E27FC236}">
                <a16:creationId xmlns:a16="http://schemas.microsoft.com/office/drawing/2014/main" id="{3438C0C9-9787-9242-8582-8935FAF917D8}"/>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cs-CZ" sz="2000"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D9135655-E394-5840-A990-731AB244CD14}"/>
              </a:ext>
            </a:extLst>
          </p:cNvPr>
          <p:cNvSpPr txBox="1">
            <a:spLocks/>
          </p:cNvSpPr>
          <p:nvPr/>
        </p:nvSpPr>
        <p:spPr>
          <a:xfrm>
            <a:off x="1180368" y="827554"/>
            <a:ext cx="7053562" cy="757898"/>
          </a:xfrm>
          <a:prstGeom prst="rect">
            <a:avLst/>
          </a:prstGeom>
        </p:spPr>
        <p:txBody>
          <a:bodyPr>
            <a:normAutofit fontScale="92500"/>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cs-CZ" sz="2800" b="1" i="0" u="none" strike="noStrike" dirty="0">
                <a:solidFill>
                  <a:srgbClr val="0C56A4"/>
                </a:solidFill>
                <a:effectLst/>
                <a:latin typeface="Arial" panose="020B0604020202020204" pitchFamily="34" charset="0"/>
              </a:rPr>
              <a:t>Implementační struktura IROP 2021-2027</a:t>
            </a:r>
            <a:endParaRPr lang="en-US" sz="2800" dirty="0">
              <a:solidFill>
                <a:srgbClr val="0C56A4"/>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E7338587-D3C3-41FB-AB7A-0C42A2BD65BB}"/>
              </a:ext>
            </a:extLst>
          </p:cNvPr>
          <p:cNvSpPr txBox="1"/>
          <p:nvPr/>
        </p:nvSpPr>
        <p:spPr>
          <a:xfrm>
            <a:off x="857631" y="1795507"/>
            <a:ext cx="8012179" cy="3266985"/>
          </a:xfrm>
          <a:prstGeom prst="rect">
            <a:avLst/>
          </a:prstGeom>
          <a:noFill/>
        </p:spPr>
        <p:txBody>
          <a:bodyPr wrap="square">
            <a:spAutoFit/>
          </a:bodyPr>
          <a:lstStyle/>
          <a:p>
            <a:pPr marL="285750" indent="-285750" fontAlgn="base">
              <a:buClr>
                <a:srgbClr val="0B55A2"/>
              </a:buClr>
              <a:buFont typeface="Arial" panose="020B0604020202020204" pitchFamily="34" charset="0"/>
              <a:buChar char="•"/>
            </a:pPr>
            <a:r>
              <a:rPr lang="cs-CZ" sz="2000" b="1" i="0" u="none" strike="noStrike" dirty="0">
                <a:effectLst/>
                <a:latin typeface="Arial" panose="020B0604020202020204" pitchFamily="34" charset="0"/>
              </a:rPr>
              <a:t>Řídicí orgán IROP </a:t>
            </a:r>
            <a:r>
              <a:rPr lang="cs-CZ" sz="2000" b="0" i="0" u="none" strike="noStrike" dirty="0">
                <a:effectLst/>
                <a:latin typeface="Arial" panose="020B0604020202020204" pitchFamily="34" charset="0"/>
              </a:rPr>
              <a:t>= Ministerstvo pro místní rozvoj; odbor řízení operačních programů</a:t>
            </a:r>
            <a:r>
              <a:rPr lang="en-US" sz="2000" dirty="0">
                <a:solidFill>
                  <a:srgbClr val="0C56A4"/>
                </a:solidFill>
                <a:latin typeface="Arial" panose="020B0604020202020204" pitchFamily="34" charset="0"/>
              </a:rPr>
              <a:t>​</a:t>
            </a:r>
            <a:endParaRPr lang="cs-CZ" sz="2000" dirty="0">
              <a:solidFill>
                <a:srgbClr val="0C56A4"/>
              </a:solidFill>
              <a:latin typeface="Arial" panose="020B0604020202020204" pitchFamily="34" charset="0"/>
            </a:endParaRPr>
          </a:p>
          <a:p>
            <a:pPr fontAlgn="base">
              <a:lnSpc>
                <a:spcPct val="150000"/>
              </a:lnSpc>
            </a:pPr>
            <a:endParaRPr lang="cs-CZ" sz="2000" dirty="0">
              <a:solidFill>
                <a:srgbClr val="0C56A4"/>
              </a:solidFill>
              <a:latin typeface="Arial" panose="020B0604020202020204" pitchFamily="34" charset="0"/>
            </a:endParaRPr>
          </a:p>
          <a:p>
            <a:pPr marL="285750" indent="-285750" fontAlgn="base">
              <a:buClr>
                <a:srgbClr val="0B55A2"/>
              </a:buClr>
              <a:buFont typeface="Arial" panose="020B0604020202020204" pitchFamily="34" charset="0"/>
              <a:buChar char="•"/>
            </a:pPr>
            <a:r>
              <a:rPr lang="cs-CZ" sz="2000" b="1" i="0" u="none" strike="noStrike" dirty="0">
                <a:effectLst/>
                <a:latin typeface="Arial" panose="020B0604020202020204" pitchFamily="34" charset="0"/>
              </a:rPr>
              <a:t>Zprostředkující subjekt </a:t>
            </a:r>
            <a:r>
              <a:rPr lang="cs-CZ" sz="2000" b="0" i="0" u="none" strike="noStrike" dirty="0">
                <a:effectLst/>
                <a:latin typeface="Arial" panose="020B0604020202020204" pitchFamily="34" charset="0"/>
              </a:rPr>
              <a:t>= Centrum pro regionální rozvoj České republiky s krajskými pobočkami</a:t>
            </a:r>
            <a:r>
              <a:rPr lang="en-US" sz="2000" b="0" i="0" dirty="0">
                <a:effectLst/>
                <a:latin typeface="Arial" panose="020B0604020202020204" pitchFamily="34" charset="0"/>
              </a:rPr>
              <a:t>​</a:t>
            </a:r>
            <a:endParaRPr lang="cs-CZ" sz="2000" b="0" i="0" dirty="0">
              <a:effectLst/>
              <a:latin typeface="Arial" panose="020B0604020202020204" pitchFamily="34" charset="0"/>
            </a:endParaRPr>
          </a:p>
          <a:p>
            <a:pPr fontAlgn="base">
              <a:lnSpc>
                <a:spcPct val="150000"/>
              </a:lnSpc>
            </a:pPr>
            <a:endParaRPr lang="cs-CZ" sz="2000" dirty="0">
              <a:latin typeface="Arial" panose="020B0604020202020204" pitchFamily="34" charset="0"/>
            </a:endParaRPr>
          </a:p>
          <a:p>
            <a:pPr marL="285750" indent="-285750" fontAlgn="base">
              <a:buClr>
                <a:srgbClr val="0C56A6"/>
              </a:buClr>
              <a:buFont typeface="Arial" panose="020B0604020202020204" pitchFamily="34" charset="0"/>
              <a:buChar char="•"/>
            </a:pPr>
            <a:r>
              <a:rPr lang="cs-CZ" sz="2000" b="1" i="0" u="none" strike="noStrike" dirty="0">
                <a:effectLst/>
                <a:latin typeface="Arial" panose="020B0604020202020204" pitchFamily="34" charset="0"/>
              </a:rPr>
              <a:t>Nositelé integrovaných strategií ITI a CLLD</a:t>
            </a:r>
            <a:r>
              <a:rPr lang="cs-CZ" sz="2000" b="0" i="0" u="none" strike="noStrike" dirty="0">
                <a:effectLst/>
                <a:latin typeface="Arial" panose="020B0604020202020204" pitchFamily="34" charset="0"/>
              </a:rPr>
              <a:t>; stávající IPRÚ se stanou ITI</a:t>
            </a:r>
            <a:r>
              <a:rPr lang="en-US" sz="2000" b="0" i="0" dirty="0">
                <a:effectLst/>
                <a:latin typeface="Arial" panose="020B0604020202020204" pitchFamily="34" charset="0"/>
              </a:rPr>
              <a:t>​</a:t>
            </a:r>
            <a:endParaRPr lang="en-US" sz="2000" dirty="0">
              <a:latin typeface="Arial" panose="020B0604020202020204" pitchFamily="34" charset="0"/>
            </a:endParaRPr>
          </a:p>
          <a:p>
            <a:pPr lvl="1">
              <a:lnSpc>
                <a:spcPct val="150000"/>
              </a:lnSpc>
              <a:buClr>
                <a:srgbClr val="1D70B8"/>
              </a:buClr>
            </a:pPr>
            <a:endParaRPr lang="cs-CZ" sz="2000" dirty="0">
              <a:solidFill>
                <a:srgbClr val="0C56A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1337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6">
            <a:extLst>
              <a:ext uri="{FF2B5EF4-FFF2-40B4-BE49-F238E27FC236}">
                <a16:creationId xmlns:a16="http://schemas.microsoft.com/office/drawing/2014/main" id="{0FB24D0E-1967-4585-A814-E9433E23C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5268" cy="4654115"/>
          </a:xfrm>
          <a:prstGeom prst="rect">
            <a:avLst/>
          </a:prstGeom>
        </p:spPr>
      </p:pic>
      <p:pic>
        <p:nvPicPr>
          <p:cNvPr id="6" name="Obrázek 5">
            <a:extLst>
              <a:ext uri="{FF2B5EF4-FFF2-40B4-BE49-F238E27FC236}">
                <a16:creationId xmlns:a16="http://schemas.microsoft.com/office/drawing/2014/main" id="{FA704195-4BBD-4449-A48C-D08081226E43}"/>
              </a:ext>
            </a:extLst>
          </p:cNvPr>
          <p:cNvPicPr>
            <a:picLocks noChangeAspect="1"/>
          </p:cNvPicPr>
          <p:nvPr/>
        </p:nvPicPr>
        <p:blipFill>
          <a:blip r:embed="rId3"/>
          <a:stretch>
            <a:fillRect/>
          </a:stretch>
        </p:blipFill>
        <p:spPr>
          <a:xfrm>
            <a:off x="0" y="3070243"/>
            <a:ext cx="5379693" cy="3167743"/>
          </a:xfrm>
          <a:prstGeom prst="rect">
            <a:avLst/>
          </a:prstGeom>
        </p:spPr>
      </p:pic>
    </p:spTree>
    <p:extLst>
      <p:ext uri="{BB962C8B-B14F-4D97-AF65-F5344CB8AC3E}">
        <p14:creationId xmlns:p14="http://schemas.microsoft.com/office/powerpoint/2010/main" val="8101067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F7C38A-6EBD-4836-9F0F-91BE6932751B}"/>
              </a:ext>
            </a:extLst>
          </p:cNvPr>
          <p:cNvPicPr>
            <a:picLocks noChangeAspect="1"/>
          </p:cNvPicPr>
          <p:nvPr/>
        </p:nvPicPr>
        <p:blipFill rotWithShape="1">
          <a:blip r:embed="rId2"/>
          <a:srcRect l="16078" r="3605" b="-3"/>
          <a:stretch/>
        </p:blipFill>
        <p:spPr>
          <a:xfrm>
            <a:off x="0" y="-2"/>
            <a:ext cx="5741664" cy="6857999"/>
          </a:xfrm>
          <a:prstGeom prst="rect">
            <a:avLst/>
          </a:prstGeom>
        </p:spPr>
      </p:pic>
      <p:pic>
        <p:nvPicPr>
          <p:cNvPr id="7" name="Obrázek 6">
            <a:extLst>
              <a:ext uri="{FF2B5EF4-FFF2-40B4-BE49-F238E27FC236}">
                <a16:creationId xmlns:a16="http://schemas.microsoft.com/office/drawing/2014/main" id="{B13F6ED8-0A40-44FB-8EBA-F569DBD1DCCA}"/>
              </a:ext>
            </a:extLst>
          </p:cNvPr>
          <p:cNvPicPr>
            <a:picLocks noChangeAspect="1"/>
          </p:cNvPicPr>
          <p:nvPr/>
        </p:nvPicPr>
        <p:blipFill rotWithShape="1">
          <a:blip r:embed="rId3"/>
          <a:srcRect l="7982" r="11362" b="1"/>
          <a:stretch/>
        </p:blipFill>
        <p:spPr>
          <a:xfrm>
            <a:off x="5693310" y="-1"/>
            <a:ext cx="3450690" cy="3512355"/>
          </a:xfrm>
          <a:prstGeom prst="rect">
            <a:avLst/>
          </a:prstGeom>
        </p:spPr>
      </p:pic>
      <p:pic>
        <p:nvPicPr>
          <p:cNvPr id="8" name="Obrázek 7">
            <a:extLst>
              <a:ext uri="{FF2B5EF4-FFF2-40B4-BE49-F238E27FC236}">
                <a16:creationId xmlns:a16="http://schemas.microsoft.com/office/drawing/2014/main" id="{8992F296-682B-49D6-8E40-BF85D09BB4C4}"/>
              </a:ext>
            </a:extLst>
          </p:cNvPr>
          <p:cNvPicPr>
            <a:picLocks noChangeAspect="1"/>
          </p:cNvPicPr>
          <p:nvPr/>
        </p:nvPicPr>
        <p:blipFill rotWithShape="1">
          <a:blip r:embed="rId4"/>
          <a:srcRect l="1968" r="25332" b="1"/>
          <a:stretch/>
        </p:blipFill>
        <p:spPr>
          <a:xfrm>
            <a:off x="5693310" y="3512354"/>
            <a:ext cx="3450696" cy="3345646"/>
          </a:xfrm>
          <a:prstGeom prst="rect">
            <a:avLst/>
          </a:prstGeom>
        </p:spPr>
      </p:pic>
      <p:sp>
        <p:nvSpPr>
          <p:cNvPr id="6" name="TextovéPole 5">
            <a:extLst>
              <a:ext uri="{FF2B5EF4-FFF2-40B4-BE49-F238E27FC236}">
                <a16:creationId xmlns:a16="http://schemas.microsoft.com/office/drawing/2014/main" id="{02E6BBEF-DAFB-4CB4-A286-E9F1856BE5E9}"/>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SMART </a:t>
            </a:r>
            <a:r>
              <a:rPr kumimoji="0" lang="en-US" sz="3200" b="1" i="0" u="none" strike="noStrike" kern="0" cap="none" spc="0" normalizeH="0" baseline="0" noProof="0">
                <a:ln>
                  <a:noFill/>
                </a:ln>
                <a:solidFill>
                  <a:srgbClr val="FFFFFF"/>
                </a:solidFill>
                <a:effectLst/>
                <a:uLnTx/>
                <a:uFillTx/>
                <a:latin typeface="Arial"/>
                <a:cs typeface="Arial"/>
                <a:sym typeface="Arial"/>
              </a:rPr>
              <a:t>&amp;</a:t>
            </a:r>
            <a:r>
              <a:rPr kumimoji="0" lang="cs-CZ" sz="3200" b="1" i="0" u="none" strike="noStrike" kern="0" cap="none" spc="0" normalizeH="0" baseline="0" noProof="0">
                <a:ln>
                  <a:noFill/>
                </a:ln>
                <a:solidFill>
                  <a:srgbClr val="FFFFFF"/>
                </a:solidFill>
                <a:effectLst/>
                <a:uLnTx/>
                <a:uFillTx/>
                <a:latin typeface="Arial"/>
                <a:cs typeface="Arial"/>
                <a:sym typeface="Arial"/>
              </a:rPr>
              <a:t> GREEN prvky</a:t>
            </a:r>
          </a:p>
        </p:txBody>
      </p:sp>
    </p:spTree>
    <p:extLst>
      <p:ext uri="{BB962C8B-B14F-4D97-AF65-F5344CB8AC3E}">
        <p14:creationId xmlns:p14="http://schemas.microsoft.com/office/powerpoint/2010/main" val="1433701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2.2 </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Zelená infrastruktura měst a obcí</a:t>
            </a:r>
            <a:br>
              <a:rPr lang="cs-CZ" sz="3200" b="1" kern="0" dirty="0">
                <a:solidFill>
                  <a:schemeClr val="tx2"/>
                </a:solidFill>
                <a:cs typeface="Arial" panose="020B0604020202020204" pitchFamily="34" charset="0"/>
                <a:sym typeface="Arial"/>
              </a:rPr>
            </a:br>
            <a:r>
              <a:rPr lang="cs-CZ" sz="2000" kern="0" dirty="0">
                <a:solidFill>
                  <a:schemeClr val="tx2"/>
                </a:solidFill>
                <a:cs typeface="Arial" panose="020B0604020202020204" pitchFamily="34" charset="0"/>
                <a:sym typeface="Arial"/>
              </a:rPr>
              <a:t>Klíčové parametry</a:t>
            </a:r>
            <a:endParaRPr lang="cs-CZ" sz="3200" kern="0" dirty="0">
              <a:solidFill>
                <a:schemeClr val="tx2"/>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975960"/>
          </a:xfrm>
          <a:prstGeom prst="rect">
            <a:avLst/>
          </a:prstGeom>
          <a:noFill/>
        </p:spPr>
        <p:txBody>
          <a:bodyPr wrap="square">
            <a:spAutoFit/>
          </a:bodyPr>
          <a:lstStyle/>
          <a:p>
            <a:pPr marL="419100" marR="0" lvl="0" indent="-2857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sz="1600" b="0" i="0" u="none" strike="noStrike" kern="0" cap="none" spc="0" normalizeH="0" baseline="0" noProof="0" dirty="0">
                <a:ln>
                  <a:noFill/>
                </a:ln>
                <a:effectLst/>
                <a:uLnTx/>
                <a:uFillTx/>
                <a:latin typeface="Arial"/>
                <a:cs typeface="Arial"/>
                <a:sym typeface="Arial"/>
              </a:rPr>
              <a:t>Spolupráce s MŽP a  Agenturou pro ochranu přírody a krajiny (AOPK) na „zelených“ kritériích hodnocení</a:t>
            </a:r>
          </a:p>
          <a:p>
            <a:pPr marL="419100" marR="0" lvl="0" indent="-2857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sz="1600" b="0" i="0" u="none" strike="noStrike" kern="0" cap="none" spc="0" normalizeH="0" baseline="0" noProof="0" dirty="0">
                <a:ln>
                  <a:noFill/>
                </a:ln>
                <a:effectLst/>
                <a:uLnTx/>
                <a:uFillTx/>
                <a:latin typeface="Arial"/>
                <a:cs typeface="Arial"/>
                <a:sym typeface="Arial"/>
              </a:rPr>
              <a:t>Stanoviska AOPK k projektům SC 2.2 pro oblast sídelní zeleně</a:t>
            </a:r>
          </a:p>
          <a:p>
            <a:pPr marL="419100" marR="0" lvl="0" indent="-2857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sz="1600" b="0" i="0" u="none" strike="noStrike" kern="0" cap="none" spc="0" normalizeH="0" baseline="0" noProof="0" dirty="0">
                <a:ln>
                  <a:noFill/>
                </a:ln>
                <a:effectLst/>
                <a:uLnTx/>
                <a:uFillTx/>
                <a:latin typeface="Arial"/>
                <a:cs typeface="Arial"/>
                <a:sym typeface="Arial"/>
              </a:rPr>
              <a:t>Z IROP nebudou podporovány projekty izolovaně řešící pouze vegetaci nebo srážkovou vodu  - řešeno v OPŽP</a:t>
            </a:r>
          </a:p>
          <a:p>
            <a:pPr marL="419100" marR="0" lvl="0" indent="-2857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sz="1600" b="0" i="0" u="none" strike="noStrike" kern="0" cap="none" spc="0" normalizeH="0" baseline="0" noProof="0" dirty="0">
                <a:ln>
                  <a:noFill/>
                </a:ln>
                <a:effectLst/>
                <a:uLnTx/>
                <a:uFillTx/>
                <a:latin typeface="Arial"/>
                <a:cs typeface="Arial"/>
                <a:sym typeface="Arial"/>
              </a:rPr>
              <a:t>Realizace i v Praze</a:t>
            </a:r>
          </a:p>
          <a:p>
            <a:pPr marL="419100" marR="0" lvl="0" indent="-2857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sz="1600" b="0" i="0" u="none" strike="noStrike" kern="0" cap="none" spc="0" normalizeH="0" baseline="0" noProof="0" dirty="0">
                <a:ln>
                  <a:noFill/>
                </a:ln>
                <a:effectLst/>
                <a:uLnTx/>
                <a:uFillTx/>
                <a:latin typeface="Arial"/>
                <a:cs typeface="Arial"/>
                <a:sym typeface="Arial"/>
              </a:rPr>
              <a:t>Využití ITI</a:t>
            </a:r>
          </a:p>
        </p:txBody>
      </p:sp>
      <p:sp>
        <p:nvSpPr>
          <p:cNvPr id="2" name="Zástupný symbol pro číslo snímku 1">
            <a:extLst>
              <a:ext uri="{FF2B5EF4-FFF2-40B4-BE49-F238E27FC236}">
                <a16:creationId xmlns:a16="http://schemas.microsoft.com/office/drawing/2014/main" id="{DFA2FD86-D4BA-46EE-B3D0-8926E8BE8F2D}"/>
              </a:ext>
            </a:extLst>
          </p:cNvPr>
          <p:cNvSpPr>
            <a:spLocks noGrp="1"/>
          </p:cNvSpPr>
          <p:nvPr>
            <p:ph type="sldNum" sz="quarter" idx="12"/>
          </p:nvPr>
        </p:nvSpPr>
        <p:spPr/>
        <p:txBody>
          <a:bodyPr/>
          <a:lstStyle/>
          <a:p>
            <a:fld id="{4000C4B2-41BC-D741-8B94-B76DB6967C01}" type="slidenum">
              <a:rPr lang="en-US" smtClean="0"/>
              <a:pPr/>
              <a:t>42</a:t>
            </a:fld>
            <a:endParaRPr lang="en-US" dirty="0"/>
          </a:p>
        </p:txBody>
      </p:sp>
    </p:spTree>
    <p:extLst>
      <p:ext uri="{BB962C8B-B14F-4D97-AF65-F5344CB8AC3E}">
        <p14:creationId xmlns:p14="http://schemas.microsoft.com/office/powerpoint/2010/main" val="69330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37495" y="2143582"/>
            <a:ext cx="8208169" cy="3365024"/>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dirty="0"/>
              <a:t>Předpokládané podmínky pro projekty:</a:t>
            </a:r>
            <a:endParaRPr lang="cs-CZ" dirty="0"/>
          </a:p>
          <a:p>
            <a:pPr marL="556895" lvl="1" indent="-213995">
              <a:lnSpc>
                <a:spcPct val="150000"/>
              </a:lnSpc>
              <a:buFont typeface="Arial" panose="020B0604020202020204" pitchFamily="34" charset="0"/>
              <a:buChar char="•"/>
            </a:pPr>
            <a:r>
              <a:rPr lang="cs-CZ" dirty="0"/>
              <a:t>Realizace na základě strategického rozvojového dokumentu pro dané území</a:t>
            </a:r>
            <a:endParaRPr lang="cs-CZ" dirty="0">
              <a:cs typeface="Arial"/>
            </a:endParaRPr>
          </a:p>
          <a:p>
            <a:pPr marL="971550" lvl="2" indent="-285750">
              <a:lnSpc>
                <a:spcPct val="150000"/>
              </a:lnSpc>
              <a:buFont typeface="Wingdings" panose="020B0604020202020204" pitchFamily="34" charset="0"/>
              <a:buChar char="Ø"/>
            </a:pPr>
            <a:r>
              <a:rPr lang="cs-CZ" dirty="0"/>
              <a:t>Územní studie řešící veřejné prostranství registrovaná v Evidenci územně plánovací činnosti</a:t>
            </a:r>
            <a:endParaRPr lang="cs-CZ" dirty="0">
              <a:cs typeface="Arial" panose="020B0604020202020204"/>
            </a:endParaRPr>
          </a:p>
          <a:p>
            <a:pPr marL="971550" lvl="2" indent="-285750">
              <a:lnSpc>
                <a:spcPct val="150000"/>
              </a:lnSpc>
              <a:buFont typeface="Wingdings" panose="020B0604020202020204" pitchFamily="34" charset="0"/>
              <a:buChar char="Ø"/>
            </a:pPr>
            <a:r>
              <a:rPr lang="cs-CZ" dirty="0"/>
              <a:t>Regulační plán</a:t>
            </a:r>
            <a:endParaRPr lang="cs-CZ" dirty="0">
              <a:cs typeface="Arial" panose="020B0604020202020204"/>
            </a:endParaRPr>
          </a:p>
          <a:p>
            <a:pPr marL="971550" lvl="2" indent="-285750">
              <a:lnSpc>
                <a:spcPct val="150000"/>
              </a:lnSpc>
              <a:buFont typeface="Wingdings" panose="020B0604020202020204" pitchFamily="34" charset="0"/>
              <a:buChar char="Ø"/>
            </a:pPr>
            <a:r>
              <a:rPr lang="cs-CZ" dirty="0"/>
              <a:t>Architektonická/urbanistická studie/koncepce veřejného prostranství zpracovaná autorizovaným architektem ČKA</a:t>
            </a:r>
            <a:endParaRPr lang="cs-CZ" dirty="0">
              <a:cs typeface="Arial" panose="020B0604020202020204"/>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dirty="0">
                <a:ln>
                  <a:noFill/>
                </a:ln>
                <a:solidFill>
                  <a:srgbClr val="0B55A2"/>
                </a:solidFill>
                <a:effectLst/>
                <a:uLnTx/>
                <a:uFillTx/>
                <a:latin typeface="Arial"/>
                <a:cs typeface="Arial"/>
                <a:sym typeface="Arial"/>
              </a:rPr>
              <a:t>Specifický cíl 2.2 </a:t>
            </a:r>
            <a:br>
              <a:rPr kumimoji="0" lang="cs-CZ" sz="2800" b="1" i="0" u="none" strike="noStrike" kern="0" cap="none" spc="0" normalizeH="0" baseline="0" noProof="0" dirty="0">
                <a:ln>
                  <a:noFill/>
                </a:ln>
                <a:solidFill>
                  <a:srgbClr val="0B55A2"/>
                </a:solidFill>
                <a:effectLst/>
                <a:uLnTx/>
                <a:uFillTx/>
                <a:latin typeface="Arial"/>
                <a:cs typeface="Arial"/>
                <a:sym typeface="Arial"/>
              </a:rPr>
            </a:br>
            <a:r>
              <a:rPr kumimoji="0" lang="cs-CZ" sz="2800" b="1" i="0" u="none" strike="noStrike" kern="0" cap="none" spc="0" normalizeH="0" baseline="0" noProof="0" dirty="0">
                <a:ln>
                  <a:noFill/>
                </a:ln>
                <a:solidFill>
                  <a:srgbClr val="0B55A2"/>
                </a:solidFill>
                <a:effectLst/>
                <a:uLnTx/>
                <a:uFillTx/>
                <a:latin typeface="Arial"/>
                <a:cs typeface="Arial"/>
                <a:sym typeface="Arial"/>
              </a:rPr>
              <a:t>Zelená infrastruktura ve veřejném prostranství měst a obcí</a:t>
            </a:r>
            <a:endParaRPr lang="cs-CZ" sz="3200" kern="0" dirty="0">
              <a:solidFill>
                <a:srgbClr val="0B55A2"/>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4771BEB6-4FEB-4F93-8D68-FA0F1F6AA726}"/>
              </a:ext>
            </a:extLst>
          </p:cNvPr>
          <p:cNvSpPr>
            <a:spLocks noGrp="1"/>
          </p:cNvSpPr>
          <p:nvPr>
            <p:ph type="sldNum" sz="quarter" idx="12"/>
          </p:nvPr>
        </p:nvSpPr>
        <p:spPr/>
        <p:txBody>
          <a:bodyPr/>
          <a:lstStyle/>
          <a:p>
            <a:fld id="{4000C4B2-41BC-D741-8B94-B76DB6967C01}" type="slidenum">
              <a:rPr lang="en-US" smtClean="0"/>
              <a:pPr/>
              <a:t>43</a:t>
            </a:fld>
            <a:endParaRPr lang="en-US" dirty="0"/>
          </a:p>
        </p:txBody>
      </p:sp>
    </p:spTree>
    <p:extLst>
      <p:ext uri="{BB962C8B-B14F-4D97-AF65-F5344CB8AC3E}">
        <p14:creationId xmlns:p14="http://schemas.microsoft.com/office/powerpoint/2010/main" val="1653229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85788" y="1883761"/>
            <a:ext cx="8208169" cy="4196020"/>
          </a:xfrm>
          <a:prstGeom prst="rect">
            <a:avLst/>
          </a:prstGeom>
          <a:noFill/>
        </p:spPr>
        <p:txBody>
          <a:bodyPr wrap="square" lIns="91440" tIns="45720" rIns="91440" bIns="45720" anchor="t">
            <a:spAutoFit/>
          </a:bodyPr>
          <a:lstStyle/>
          <a:p>
            <a:pPr marL="213995" indent="-213995">
              <a:lnSpc>
                <a:spcPct val="150000"/>
              </a:lnSpc>
              <a:buFont typeface="Arial" panose="020B0604020202020204" pitchFamily="34" charset="0"/>
              <a:buChar char="•"/>
            </a:pPr>
            <a:r>
              <a:rPr lang="cs-CZ" b="1" u="sng" dirty="0"/>
              <a:t>Předpokládané podmínky pro projekty:</a:t>
            </a:r>
            <a:endParaRPr lang="cs-CZ" dirty="0"/>
          </a:p>
          <a:p>
            <a:pPr marL="556895" lvl="1" indent="-213995">
              <a:lnSpc>
                <a:spcPct val="150000"/>
              </a:lnSpc>
              <a:buFont typeface="Arial" panose="020B0604020202020204" pitchFamily="34" charset="0"/>
              <a:buChar char="•"/>
            </a:pPr>
            <a:r>
              <a:rPr lang="cs-CZ" dirty="0">
                <a:ea typeface="+mn-lt"/>
                <a:cs typeface="+mn-lt"/>
              </a:rPr>
              <a:t>Povinnost projednání projektu s občany</a:t>
            </a:r>
            <a:endParaRPr lang="cs-CZ" dirty="0"/>
          </a:p>
          <a:p>
            <a:pPr marL="556895" lvl="1" indent="-213995">
              <a:lnSpc>
                <a:spcPct val="150000"/>
              </a:lnSpc>
              <a:buFont typeface="Arial" panose="020B0604020202020204" pitchFamily="34" charset="0"/>
              <a:buChar char="•"/>
            </a:pPr>
            <a:r>
              <a:rPr lang="cs-CZ" dirty="0"/>
              <a:t>Realizace v zastavěném území nebo v zastavitelných plochách v souladu s platným územním plánem</a:t>
            </a:r>
            <a:endParaRPr lang="cs-CZ" dirty="0">
              <a:cs typeface="Arial"/>
            </a:endParaRPr>
          </a:p>
          <a:p>
            <a:pPr marL="556895" lvl="1" indent="-213995">
              <a:lnSpc>
                <a:spcPct val="150000"/>
              </a:lnSpc>
              <a:buFont typeface="Arial" panose="020B0604020202020204" pitchFamily="34" charset="0"/>
              <a:buChar char="•"/>
            </a:pPr>
            <a:r>
              <a:rPr lang="cs-CZ" dirty="0">
                <a:ea typeface="+mn-lt"/>
                <a:cs typeface="+mn-lt"/>
              </a:rPr>
              <a:t>Realizace projektu ve veřejném prostranství, přístupné bez omezení a sloužící k obecnému užívání</a:t>
            </a:r>
          </a:p>
          <a:p>
            <a:pPr marL="556895" lvl="1" indent="-213995">
              <a:lnSpc>
                <a:spcPct val="150000"/>
              </a:lnSpc>
              <a:buFont typeface="Arial" panose="020B0604020202020204" pitchFamily="34" charset="0"/>
              <a:buChar char="•"/>
            </a:pPr>
            <a:r>
              <a:rPr lang="cs-CZ" dirty="0">
                <a:ea typeface="+mn-lt"/>
                <a:cs typeface="+mn-lt"/>
              </a:rPr>
              <a:t>Stanovisko Agentury ochrany krajiny a přírody ČR</a:t>
            </a:r>
            <a:endParaRPr lang="cs-CZ" dirty="0"/>
          </a:p>
          <a:p>
            <a:pPr marL="556895" lvl="1" indent="-213995">
              <a:lnSpc>
                <a:spcPct val="150000"/>
              </a:lnSpc>
              <a:buFont typeface="Arial" panose="020B0604020202020204" pitchFamily="34" charset="0"/>
              <a:buChar char="•"/>
            </a:pPr>
            <a:r>
              <a:rPr lang="cs-CZ" dirty="0"/>
              <a:t>Realizované projekty v obci nad 10.000 obyvatel musí být v souladu se studií systému sídelní zeleně nebo s obdobným strategickým dokumentem pro sídelní zeleně</a:t>
            </a:r>
            <a:endParaRPr lang="cs-CZ" dirty="0">
              <a:cs typeface="Arial"/>
            </a:endParaRP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dirty="0">
                <a:ln>
                  <a:noFill/>
                </a:ln>
                <a:solidFill>
                  <a:srgbClr val="00529C"/>
                </a:solidFill>
                <a:effectLst/>
                <a:uLnTx/>
                <a:uFillTx/>
                <a:latin typeface="Arial"/>
                <a:cs typeface="Arial"/>
                <a:sym typeface="Arial"/>
              </a:rPr>
              <a:t>Specifický cíl 2.2 </a:t>
            </a:r>
            <a:br>
              <a:rPr kumimoji="0" lang="cs-CZ" sz="2800" b="1" i="0" u="none" strike="noStrike" kern="0" cap="none" spc="0" normalizeH="0" baseline="0" noProof="0" dirty="0">
                <a:ln>
                  <a:noFill/>
                </a:ln>
                <a:solidFill>
                  <a:srgbClr val="00529C"/>
                </a:solidFill>
                <a:effectLst/>
                <a:uLnTx/>
                <a:uFillTx/>
                <a:latin typeface="Arial"/>
                <a:cs typeface="Arial"/>
                <a:sym typeface="Arial"/>
              </a:rPr>
            </a:br>
            <a:r>
              <a:rPr kumimoji="0" lang="cs-CZ" sz="2800" b="1" i="0" u="none" strike="noStrike" kern="0" cap="none" spc="0" normalizeH="0" baseline="0" noProof="0" dirty="0">
                <a:ln>
                  <a:noFill/>
                </a:ln>
                <a:solidFill>
                  <a:srgbClr val="00529C"/>
                </a:solidFill>
                <a:effectLst/>
                <a:uLnTx/>
                <a:uFillTx/>
                <a:latin typeface="Arial"/>
                <a:cs typeface="Arial"/>
                <a:sym typeface="Arial"/>
              </a:rPr>
              <a:t>Zelená infrastruktura ve veřejném prostranství měst a obcí</a:t>
            </a:r>
            <a:endParaRPr lang="cs-CZ" sz="3200" kern="0" dirty="0">
              <a:solidFill>
                <a:srgbClr val="00529C"/>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A7129C63-5A7B-4150-BE1D-A7B263D23EB6}"/>
              </a:ext>
            </a:extLst>
          </p:cNvPr>
          <p:cNvSpPr>
            <a:spLocks noGrp="1"/>
          </p:cNvSpPr>
          <p:nvPr>
            <p:ph type="sldNum" sz="quarter" idx="12"/>
          </p:nvPr>
        </p:nvSpPr>
        <p:spPr/>
        <p:txBody>
          <a:bodyPr/>
          <a:lstStyle/>
          <a:p>
            <a:fld id="{4000C4B2-41BC-D741-8B94-B76DB6967C01}" type="slidenum">
              <a:rPr lang="en-US" smtClean="0"/>
              <a:pPr/>
              <a:t>44</a:t>
            </a:fld>
            <a:endParaRPr lang="en-US" dirty="0"/>
          </a:p>
        </p:txBody>
      </p:sp>
    </p:spTree>
    <p:extLst>
      <p:ext uri="{BB962C8B-B14F-4D97-AF65-F5344CB8AC3E}">
        <p14:creationId xmlns:p14="http://schemas.microsoft.com/office/powerpoint/2010/main" val="31934820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73739" y="1813811"/>
            <a:ext cx="7996519" cy="4524315"/>
          </a:xfrm>
          <a:prstGeom prst="rect">
            <a:avLst/>
          </a:prstGeom>
          <a:noFill/>
        </p:spPr>
        <p:txBody>
          <a:bodyPr wrap="square">
            <a:spAutoFit/>
          </a:bodyPr>
          <a:lstStyle/>
          <a:p>
            <a:pPr algn="just" fontAlgn="base"/>
            <a:r>
              <a:rPr lang="cs-CZ" sz="1600" b="1" i="1" dirty="0">
                <a:latin typeface="+mj-lt"/>
                <a:ea typeface="Calibri" panose="020F0502020204030204" pitchFamily="34" charset="0"/>
                <a:cs typeface="Times New Roman" panose="02020603050405020304" pitchFamily="18" charset="0"/>
              </a:rPr>
              <a:t>Musí být plánovaný projekt v souladu s některým strategickým </a:t>
            </a:r>
            <a:r>
              <a:rPr lang="cs-CZ" sz="1600" b="1" i="1" dirty="0">
                <a:latin typeface="+mj-lt"/>
                <a:cs typeface="Times New Roman" panose="02020603050405020304" pitchFamily="18" charset="0"/>
              </a:rPr>
              <a:t>dokumentem?</a:t>
            </a:r>
          </a:p>
          <a:p>
            <a:pPr marL="171450" indent="-171450" algn="just" fontAlgn="base">
              <a:buFont typeface="Arial" panose="020B0604020202020204" pitchFamily="34" charset="0"/>
              <a:buChar char="•"/>
            </a:pPr>
            <a:r>
              <a:rPr lang="cs-CZ" sz="1600" dirty="0">
                <a:latin typeface="+mj-lt"/>
                <a:ea typeface="Calibri" panose="020F0502020204030204" pitchFamily="34" charset="0"/>
                <a:cs typeface="Times New Roman" panose="02020603050405020304" pitchFamily="18" charset="0"/>
              </a:rPr>
              <a:t>Ano, projekty musejí být v souladu např.:</a:t>
            </a:r>
          </a:p>
          <a:p>
            <a:pPr marL="342900" indent="-342900" algn="just" fontAlgn="base">
              <a:buFont typeface="+mj-lt"/>
              <a:buAutoNum type="alphaLcParenR"/>
            </a:pPr>
            <a:r>
              <a:rPr lang="cs-CZ" sz="1600" dirty="0">
                <a:latin typeface="+mj-lt"/>
                <a:ea typeface="Calibri" panose="020F0502020204030204" pitchFamily="34" charset="0"/>
                <a:cs typeface="Times New Roman" panose="02020603050405020304" pitchFamily="18" charset="0"/>
              </a:rPr>
              <a:t> s územní studií řešící příslušné veřejné prostranství registrované v Evidenci územně plánovací činnosti,</a:t>
            </a:r>
          </a:p>
          <a:p>
            <a:pPr marL="342900" indent="-342900" algn="just" fontAlgn="base">
              <a:buFont typeface="+mj-lt"/>
              <a:buAutoNum type="alphaLcParenR"/>
            </a:pPr>
            <a:r>
              <a:rPr lang="cs-CZ" sz="1600" dirty="0">
                <a:latin typeface="+mj-lt"/>
                <a:ea typeface="Calibri" panose="020F0502020204030204" pitchFamily="34" charset="0"/>
                <a:cs typeface="Times New Roman" panose="02020603050405020304" pitchFamily="18" charset="0"/>
              </a:rPr>
              <a:t>nebo regulačním plánem,</a:t>
            </a:r>
          </a:p>
          <a:p>
            <a:pPr marL="342900" indent="-342900" algn="just" fontAlgn="base">
              <a:buFont typeface="+mj-lt"/>
              <a:buAutoNum type="alphaLcParenR"/>
            </a:pPr>
            <a:r>
              <a:rPr lang="cs-CZ" sz="1600" dirty="0">
                <a:latin typeface="+mj-lt"/>
                <a:ea typeface="Calibri" panose="020F0502020204030204" pitchFamily="34" charset="0"/>
                <a:cs typeface="Times New Roman" panose="02020603050405020304" pitchFamily="18" charset="0"/>
              </a:rPr>
              <a:t>anebo v souladu s architektonickou/urbanistickou koncepcí veřejného prostranství vypracovanou autorizovaným architektem ČKA.</a:t>
            </a:r>
          </a:p>
          <a:p>
            <a:pPr algn="just" fontAlgn="base"/>
            <a:endParaRPr lang="cs-CZ" sz="1600" dirty="0">
              <a:latin typeface="+mj-lt"/>
              <a:ea typeface="Calibri" panose="020F0502020204030204" pitchFamily="34" charset="0"/>
              <a:cs typeface="Times New Roman" panose="02020603050405020304" pitchFamily="18" charset="0"/>
            </a:endParaRPr>
          </a:p>
          <a:p>
            <a:pPr algn="just" fontAlgn="base"/>
            <a:r>
              <a:rPr lang="cs-CZ" sz="1600" b="1" i="1" dirty="0">
                <a:latin typeface="+mj-lt"/>
                <a:cs typeface="Times New Roman" panose="02020603050405020304" pitchFamily="18" charset="0"/>
              </a:rPr>
              <a:t>Jaká budou kritéria pro splnění zelené infrastruktury, resp. „zelená“ a „modrá“ složka?</a:t>
            </a:r>
          </a:p>
          <a:p>
            <a:pPr marL="171450" indent="-171450" algn="just" fontAlgn="base">
              <a:buFont typeface="Arial" panose="020B0604020202020204" pitchFamily="34" charset="0"/>
              <a:buChar char="•"/>
            </a:pPr>
            <a:r>
              <a:rPr lang="cs-CZ" sz="1600" dirty="0">
                <a:latin typeface="+mj-lt"/>
                <a:cs typeface="Times New Roman" panose="02020603050405020304" pitchFamily="18" charset="0"/>
              </a:rPr>
              <a:t>Tato kritéria jsou nyní v přípravě mezi MMR a AOPK („zelená“ složka) a MMR a MŽP/SFŽP („modrá“ složka).</a:t>
            </a:r>
          </a:p>
          <a:p>
            <a:pPr marL="171450" indent="-171450" algn="just" fontAlgn="base">
              <a:buFont typeface="Arial" panose="020B0604020202020204" pitchFamily="34" charset="0"/>
              <a:buChar char="•"/>
            </a:pPr>
            <a:r>
              <a:rPr lang="cs-CZ" sz="1600" dirty="0">
                <a:latin typeface="+mj-lt"/>
                <a:cs typeface="Times New Roman" panose="02020603050405020304" pitchFamily="18" charset="0"/>
              </a:rPr>
              <a:t>Po schválení budou součástí specifických pravidel a hodnotících kritérií, která budou při vyhlášení výzvy zveřejněna.</a:t>
            </a:r>
          </a:p>
          <a:p>
            <a:pPr marL="171450" indent="-171450" algn="just" fontAlgn="base">
              <a:buFont typeface="Arial" panose="020B0604020202020204" pitchFamily="34" charset="0"/>
              <a:buChar char="•"/>
            </a:pPr>
            <a:r>
              <a:rPr lang="cs-CZ" sz="1600" dirty="0">
                <a:latin typeface="+mj-lt"/>
                <a:cs typeface="Times New Roman" panose="02020603050405020304" pitchFamily="18" charset="0"/>
              </a:rPr>
              <a:t>Jedním z cílů bude eliminace odtoku vody z území a bude nepřijatelný svod veškeré dešťové vody do jednotné stokové sítě.</a:t>
            </a:r>
          </a:p>
          <a:p>
            <a:pPr algn="just" fontAlgn="base"/>
            <a:endParaRPr lang="cs-CZ" sz="1600" dirty="0">
              <a:solidFill>
                <a:schemeClr val="bg1"/>
              </a:solidFill>
              <a:latin typeface="+mj-lt"/>
              <a:cs typeface="Times New Roman" panose="02020603050405020304" pitchFamily="18" charset="0"/>
            </a:endParaRPr>
          </a:p>
          <a:p>
            <a:pPr marL="214313" indent="-214313" algn="just" fontAlgn="base">
              <a:buFont typeface="Arial" panose="020B0604020202020204" pitchFamily="34" charset="0"/>
              <a:buChar char="•"/>
            </a:pPr>
            <a:endParaRPr lang="cs-CZ" sz="1600" i="1" dirty="0">
              <a:solidFill>
                <a:srgbClr val="FF0000"/>
              </a:solidFill>
              <a:latin typeface="+mj-lt"/>
            </a:endParaRPr>
          </a:p>
        </p:txBody>
      </p:sp>
      <p:sp>
        <p:nvSpPr>
          <p:cNvPr id="6" name="TextovéPole 5">
            <a:extLst>
              <a:ext uri="{FF2B5EF4-FFF2-40B4-BE49-F238E27FC236}">
                <a16:creationId xmlns:a16="http://schemas.microsoft.com/office/drawing/2014/main" id="{E5E66B8B-2F6A-48A1-B578-9703B91936FA}"/>
              </a:ext>
            </a:extLst>
          </p:cNvPr>
          <p:cNvSpPr txBox="1"/>
          <p:nvPr/>
        </p:nvSpPr>
        <p:spPr>
          <a:xfrm>
            <a:off x="502646" y="593937"/>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dirty="0">
                <a:ln>
                  <a:noFill/>
                </a:ln>
                <a:solidFill>
                  <a:schemeClr val="tx2"/>
                </a:solidFill>
                <a:effectLst/>
                <a:uLnTx/>
                <a:uFillTx/>
                <a:latin typeface="Arial"/>
                <a:cs typeface="Arial"/>
                <a:sym typeface="Arial"/>
              </a:rPr>
              <a:t>Zelená infrastruktura ve veřejném prostranství měst a obcí</a:t>
            </a:r>
            <a:endParaRPr lang="cs-CZ" sz="2000" kern="0" dirty="0">
              <a:solidFill>
                <a:schemeClr val="tx2"/>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F8420296-41C5-48E8-BBEF-97F849E3441C}"/>
              </a:ext>
            </a:extLst>
          </p:cNvPr>
          <p:cNvSpPr>
            <a:spLocks noGrp="1"/>
          </p:cNvSpPr>
          <p:nvPr>
            <p:ph type="sldNum" sz="quarter" idx="12"/>
          </p:nvPr>
        </p:nvSpPr>
        <p:spPr/>
        <p:txBody>
          <a:bodyPr/>
          <a:lstStyle/>
          <a:p>
            <a:fld id="{4000C4B2-41BC-D741-8B94-B76DB6967C01}" type="slidenum">
              <a:rPr lang="en-US" smtClean="0"/>
              <a:pPr/>
              <a:t>45</a:t>
            </a:fld>
            <a:endParaRPr lang="en-US" dirty="0"/>
          </a:p>
        </p:txBody>
      </p:sp>
    </p:spTree>
    <p:extLst>
      <p:ext uri="{BB962C8B-B14F-4D97-AF65-F5344CB8AC3E}">
        <p14:creationId xmlns:p14="http://schemas.microsoft.com/office/powerpoint/2010/main" val="2266638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228598" y="1159145"/>
            <a:ext cx="8686800" cy="5509200"/>
          </a:xfrm>
          <a:prstGeom prst="rect">
            <a:avLst/>
          </a:prstGeom>
          <a:noFill/>
        </p:spPr>
        <p:txBody>
          <a:bodyPr wrap="square">
            <a:spAutoFit/>
          </a:bodyPr>
          <a:lstStyle/>
          <a:p>
            <a:pPr algn="just" fontAlgn="base"/>
            <a:endParaRPr lang="cs-CZ" sz="1600" dirty="0">
              <a:solidFill>
                <a:schemeClr val="bg1"/>
              </a:solidFill>
              <a:latin typeface="+mj-lt"/>
              <a:cs typeface="Times New Roman" panose="02020603050405020304" pitchFamily="18" charset="0"/>
            </a:endParaRPr>
          </a:p>
          <a:p>
            <a:pPr algn="just" fontAlgn="base"/>
            <a:r>
              <a:rPr lang="cs-CZ" sz="1600" b="1" i="1" dirty="0">
                <a:latin typeface="+mj-lt"/>
                <a:cs typeface="Times New Roman" panose="02020603050405020304" pitchFamily="18" charset="0"/>
              </a:rPr>
              <a:t>Předkládané projekty do SC 2.2 musejí mít stanovisko Agentury ochrany přírody a krajiny (AOPK ČR)?</a:t>
            </a:r>
          </a:p>
          <a:p>
            <a:pPr marL="171450" indent="-171450" algn="just" fontAlgn="base">
              <a:buFont typeface="Arial" panose="020B0604020202020204" pitchFamily="34" charset="0"/>
              <a:buChar char="•"/>
            </a:pPr>
            <a:r>
              <a:rPr lang="cs-CZ" sz="1600" dirty="0">
                <a:latin typeface="+mj-lt"/>
                <a:cs typeface="Times New Roman" panose="02020603050405020304" pitchFamily="18" charset="0"/>
              </a:rPr>
              <a:t>Ano, předpokládá se předložení stanoviska AOPK ČR společně se žádostí o podporu.</a:t>
            </a:r>
          </a:p>
          <a:p>
            <a:pPr marL="171450" indent="-171450" algn="just" fontAlgn="base">
              <a:buFont typeface="Arial" panose="020B0604020202020204" pitchFamily="34" charset="0"/>
              <a:buChar char="•"/>
            </a:pPr>
            <a:r>
              <a:rPr lang="cs-CZ" sz="1600" dirty="0">
                <a:latin typeface="+mj-lt"/>
                <a:cs typeface="Times New Roman" panose="02020603050405020304" pitchFamily="18" charset="0"/>
              </a:rPr>
              <a:t>AOPK ČR bude posuzovat všechny projekty a vydávat stanovisko pro kritéria </a:t>
            </a:r>
            <a:r>
              <a:rPr lang="cs-CZ" sz="1600" u="sng" dirty="0">
                <a:latin typeface="+mj-lt"/>
                <a:cs typeface="Times New Roman" panose="02020603050405020304" pitchFamily="18" charset="0"/>
              </a:rPr>
              <a:t>řešící zelenou složku</a:t>
            </a:r>
            <a:r>
              <a:rPr lang="cs-CZ" sz="1600" dirty="0">
                <a:latin typeface="+mj-lt"/>
                <a:cs typeface="Times New Roman" panose="02020603050405020304" pitchFamily="18" charset="0"/>
              </a:rPr>
              <a:t>, (např. rozšiřování zelených ploch, výsadbu stromů, vegetace apod). </a:t>
            </a:r>
          </a:p>
          <a:p>
            <a:pPr marL="171450" indent="-171450" algn="just" fontAlgn="base">
              <a:buFont typeface="Arial" panose="020B0604020202020204" pitchFamily="34" charset="0"/>
              <a:buChar char="•"/>
            </a:pPr>
            <a:r>
              <a:rPr lang="cs-CZ" sz="1600" dirty="0">
                <a:latin typeface="+mj-lt"/>
                <a:cs typeface="Times New Roman" panose="02020603050405020304" pitchFamily="18" charset="0"/>
              </a:rPr>
              <a:t>Metodika pro zajištění stanoviska a samotný vzor stanoviska je nyní v přípravě a dokumenty budou po schválení zveřejněny. </a:t>
            </a:r>
          </a:p>
          <a:p>
            <a:pPr algn="just" fontAlgn="base"/>
            <a:endParaRPr lang="cs-CZ" sz="1600" dirty="0">
              <a:latin typeface="+mj-lt"/>
              <a:cs typeface="Times New Roman" panose="02020603050405020304" pitchFamily="18" charset="0"/>
            </a:endParaRPr>
          </a:p>
          <a:p>
            <a:pPr algn="just" fontAlgn="base"/>
            <a:r>
              <a:rPr lang="cs-CZ" sz="1600" b="1" i="1" dirty="0">
                <a:latin typeface="+mj-lt"/>
                <a:cs typeface="Times New Roman" panose="02020603050405020304" pitchFamily="18" charset="0"/>
              </a:rPr>
              <a:t>Bude podporována také „šedá“ infrastruktura (např. parkoviště) a v jakém rozsahu?</a:t>
            </a:r>
          </a:p>
          <a:p>
            <a:pPr marL="171450" indent="-171450" algn="just" fontAlgn="base">
              <a:buFont typeface="Arial" panose="020B0604020202020204" pitchFamily="34" charset="0"/>
              <a:buChar char="•"/>
            </a:pPr>
            <a:r>
              <a:rPr lang="cs-CZ" sz="1600" dirty="0">
                <a:latin typeface="+mj-lt"/>
                <a:cs typeface="Times New Roman" panose="02020603050405020304" pitchFamily="18" charset="0"/>
              </a:rPr>
              <a:t>Základním zaměřením je řešení nevhodných a nepropustných povrchů, eliminace odtoku vody z území a vytvoření volnočasových míst v sídelním veřejném prostoru s přizpůsobením se změně klimatu ve městech a obcích a např. snižování přehřívání.</a:t>
            </a:r>
          </a:p>
          <a:p>
            <a:pPr marL="171450" indent="-171450" algn="just" fontAlgn="base">
              <a:buFont typeface="Arial" panose="020B0604020202020204" pitchFamily="34" charset="0"/>
              <a:buChar char="•"/>
            </a:pPr>
            <a:r>
              <a:rPr lang="cs-CZ" sz="1600" dirty="0">
                <a:latin typeface="+mj-lt"/>
                <a:cs typeface="Times New Roman" panose="02020603050405020304" pitchFamily="18" charset="0"/>
              </a:rPr>
              <a:t>Předpokládáme však, že z části </a:t>
            </a:r>
            <a:r>
              <a:rPr lang="cs-CZ" sz="1600" u="sng" dirty="0">
                <a:latin typeface="+mj-lt"/>
                <a:cs typeface="Times New Roman" panose="02020603050405020304" pitchFamily="18" charset="0"/>
              </a:rPr>
              <a:t>bude podporovaná také „šedá“ infrastruktura, ale zřejmě v limitu způsobilých výdajů 5-10</a:t>
            </a:r>
            <a:r>
              <a:rPr lang="en-US" sz="1600" u="sng" dirty="0">
                <a:latin typeface="+mj-lt"/>
                <a:cs typeface="Times New Roman" panose="02020603050405020304" pitchFamily="18" charset="0"/>
              </a:rPr>
              <a:t>%</a:t>
            </a:r>
            <a:r>
              <a:rPr lang="cs-CZ" sz="1600" u="sng" dirty="0">
                <a:latin typeface="+mj-lt"/>
                <a:cs typeface="Times New Roman" panose="02020603050405020304" pitchFamily="18" charset="0"/>
              </a:rPr>
              <a:t> z výdajů projektu.</a:t>
            </a:r>
          </a:p>
          <a:p>
            <a:pPr algn="just" fontAlgn="base"/>
            <a:endParaRPr lang="cs-CZ" sz="1600" dirty="0">
              <a:latin typeface="+mj-lt"/>
              <a:cs typeface="Times New Roman" panose="02020603050405020304" pitchFamily="18" charset="0"/>
            </a:endParaRPr>
          </a:p>
          <a:p>
            <a:pPr algn="just" fontAlgn="base"/>
            <a:r>
              <a:rPr lang="cs-CZ" sz="1600" b="1" i="1" dirty="0">
                <a:latin typeface="+mj-lt"/>
                <a:cs typeface="Times New Roman" panose="02020603050405020304" pitchFamily="18" charset="0"/>
              </a:rPr>
              <a:t>Musí projekt plnit některé prvky SMART řešení?</a:t>
            </a:r>
          </a:p>
          <a:p>
            <a:pPr marL="171450" indent="-171450" algn="just" fontAlgn="base">
              <a:buFont typeface="Arial" panose="020B0604020202020204" pitchFamily="34" charset="0"/>
              <a:buChar char="•"/>
            </a:pPr>
            <a:r>
              <a:rPr lang="cs-CZ" sz="1600" dirty="0">
                <a:latin typeface="+mj-lt"/>
                <a:cs typeface="Times New Roman" panose="02020603050405020304" pitchFamily="18" charset="0"/>
              </a:rPr>
              <a:t>Pokud v projektu budou používány SMART řešení jako související opatření v řešeném území a nezbytná pro rozvoj a zlepšení kvality služeb měst a obcí, </a:t>
            </a:r>
            <a:r>
              <a:rPr lang="cs-CZ" sz="1600" u="sng" dirty="0">
                <a:latin typeface="+mj-lt"/>
                <a:cs typeface="Times New Roman" panose="02020603050405020304" pitchFamily="18" charset="0"/>
              </a:rPr>
              <a:t>budou tato řešení způsobilým výdajem</a:t>
            </a:r>
            <a:r>
              <a:rPr lang="cs-CZ" sz="1600" dirty="0">
                <a:latin typeface="+mj-lt"/>
                <a:cs typeface="Times New Roman" panose="02020603050405020304" pitchFamily="18" charset="0"/>
              </a:rPr>
              <a:t>. </a:t>
            </a:r>
            <a:r>
              <a:rPr lang="cs-CZ" sz="1600" u="sng" dirty="0">
                <a:latin typeface="+mj-lt"/>
                <a:cs typeface="Times New Roman" panose="02020603050405020304" pitchFamily="18" charset="0"/>
              </a:rPr>
              <a:t>Není však uvažováno, že by SMART prvky musely být povinnou součástí</a:t>
            </a:r>
            <a:r>
              <a:rPr lang="cs-CZ" sz="1600" dirty="0">
                <a:latin typeface="+mj-lt"/>
                <a:cs typeface="Times New Roman" panose="02020603050405020304" pitchFamily="18" charset="0"/>
              </a:rPr>
              <a:t>.  </a:t>
            </a:r>
            <a:endParaRPr lang="cs-CZ" sz="1600" b="1" dirty="0">
              <a:latin typeface="+mj-lt"/>
              <a:cs typeface="Times New Roman" panose="02020603050405020304" pitchFamily="18" charset="0"/>
            </a:endParaRPr>
          </a:p>
          <a:p>
            <a:pPr marL="214313" indent="-214313" algn="just" fontAlgn="base">
              <a:buFont typeface="Arial" panose="020B0604020202020204" pitchFamily="34" charset="0"/>
              <a:buChar char="•"/>
            </a:pPr>
            <a:endParaRPr lang="cs-CZ" sz="1600" i="1" dirty="0">
              <a:solidFill>
                <a:srgbClr val="FF0000"/>
              </a:solidFill>
              <a:latin typeface="+mj-lt"/>
            </a:endParaRPr>
          </a:p>
        </p:txBody>
      </p:sp>
      <p:sp>
        <p:nvSpPr>
          <p:cNvPr id="4" name="TextovéPole 3">
            <a:extLst>
              <a:ext uri="{FF2B5EF4-FFF2-40B4-BE49-F238E27FC236}">
                <a16:creationId xmlns:a16="http://schemas.microsoft.com/office/drawing/2014/main" id="{356ABA6B-CE83-43EB-9328-A19A2C8166A4}"/>
              </a:ext>
            </a:extLst>
          </p:cNvPr>
          <p:cNvSpPr txBox="1"/>
          <p:nvPr/>
        </p:nvSpPr>
        <p:spPr>
          <a:xfrm>
            <a:off x="502645" y="451259"/>
            <a:ext cx="8138707" cy="892552"/>
          </a:xfrm>
          <a:prstGeom prst="rect">
            <a:avLst/>
          </a:prstGeom>
          <a:noFill/>
        </p:spPr>
        <p:txBody>
          <a:bodyPr wrap="square" lIns="91440" tIns="45720" rIns="91440" bIns="45720" rtlCol="0" anchor="t">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Nejčastější dotazy z KS ke SC 2.2</a:t>
            </a:r>
          </a:p>
          <a:p>
            <a:pPr algn="ctr" defTabSz="914400">
              <a:buClr>
                <a:srgbClr val="000000"/>
              </a:buClr>
              <a:buFont typeface="Arial"/>
              <a:buNone/>
            </a:pPr>
            <a:r>
              <a:rPr kumimoji="0" lang="cs-CZ" sz="2000" b="1" i="0" u="none" strike="noStrike" kern="0" cap="none" spc="0" normalizeH="0" baseline="0" noProof="0" dirty="0">
                <a:ln>
                  <a:noFill/>
                </a:ln>
                <a:solidFill>
                  <a:schemeClr val="tx2"/>
                </a:solidFill>
                <a:effectLst/>
                <a:uLnTx/>
                <a:uFillTx/>
                <a:latin typeface="Arial"/>
                <a:cs typeface="Arial"/>
                <a:sym typeface="Arial"/>
              </a:rPr>
              <a:t>Zelená infrastruktura ve veřejném prostranství měst a obcí</a:t>
            </a:r>
            <a:endParaRPr lang="cs-CZ" sz="2000" kern="0" dirty="0">
              <a:solidFill>
                <a:schemeClr val="tx2"/>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E584B831-AB7F-4898-90F6-83132017D5D5}"/>
              </a:ext>
            </a:extLst>
          </p:cNvPr>
          <p:cNvSpPr>
            <a:spLocks noGrp="1"/>
          </p:cNvSpPr>
          <p:nvPr>
            <p:ph type="sldNum" sz="quarter" idx="12"/>
          </p:nvPr>
        </p:nvSpPr>
        <p:spPr/>
        <p:txBody>
          <a:bodyPr/>
          <a:lstStyle/>
          <a:p>
            <a:fld id="{4000C4B2-41BC-D741-8B94-B76DB6967C01}" type="slidenum">
              <a:rPr lang="en-US" smtClean="0"/>
              <a:pPr/>
              <a:t>46</a:t>
            </a:fld>
            <a:endParaRPr lang="en-US" dirty="0"/>
          </a:p>
        </p:txBody>
      </p:sp>
    </p:spTree>
    <p:extLst>
      <p:ext uri="{BB962C8B-B14F-4D97-AF65-F5344CB8AC3E}">
        <p14:creationId xmlns:p14="http://schemas.microsoft.com/office/powerpoint/2010/main" val="26719392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04C90D9-8B06-4FC1-B09F-E8CB2819583B}"/>
              </a:ext>
            </a:extLst>
          </p:cNvPr>
          <p:cNvPicPr>
            <a:picLocks noChangeAspect="1"/>
          </p:cNvPicPr>
          <p:nvPr/>
        </p:nvPicPr>
        <p:blipFill>
          <a:blip r:embed="rId2"/>
          <a:srcRect l="5593" r="5593"/>
          <a:stretch/>
        </p:blipFill>
        <p:spPr>
          <a:xfrm>
            <a:off x="0" y="0"/>
            <a:ext cx="9144000" cy="6858000"/>
          </a:xfrm>
          <a:prstGeom prst="rect">
            <a:avLst/>
          </a:prstGeom>
        </p:spPr>
      </p:pic>
      <p:sp>
        <p:nvSpPr>
          <p:cNvPr id="7" name="Nadpis 1">
            <a:extLst>
              <a:ext uri="{FF2B5EF4-FFF2-40B4-BE49-F238E27FC236}">
                <a16:creationId xmlns:a16="http://schemas.microsoft.com/office/drawing/2014/main" id="{3E17113A-1F82-4733-B7C0-52582B11753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3.1 </a:t>
            </a:r>
            <a:br>
              <a:rPr lang="cs-CZ" sz="2400">
                <a:solidFill>
                  <a:schemeClr val="bg1"/>
                </a:solidFill>
              </a:rPr>
            </a:br>
            <a:r>
              <a:rPr lang="cs-CZ" sz="2400">
                <a:solidFill>
                  <a:schemeClr val="bg1"/>
                </a:solidFill>
              </a:rPr>
              <a:t>Silnice II. třídy</a:t>
            </a:r>
            <a:endParaRPr lang="en-US" sz="2400">
              <a:solidFill>
                <a:schemeClr val="bg1"/>
              </a:solidFill>
            </a:endParaRPr>
          </a:p>
        </p:txBody>
      </p:sp>
      <p:sp>
        <p:nvSpPr>
          <p:cNvPr id="2" name="TextovéPole 1">
            <a:extLst>
              <a:ext uri="{FF2B5EF4-FFF2-40B4-BE49-F238E27FC236}">
                <a16:creationId xmlns:a16="http://schemas.microsoft.com/office/drawing/2014/main" id="{F509B354-6A23-47E3-89D5-B4783B6997D4}"/>
              </a:ext>
            </a:extLst>
          </p:cNvPr>
          <p:cNvSpPr txBox="1"/>
          <p:nvPr/>
        </p:nvSpPr>
        <p:spPr>
          <a:xfrm>
            <a:off x="1582057" y="6525441"/>
            <a:ext cx="7895771" cy="311239"/>
          </a:xfrm>
          <a:prstGeom prst="rect">
            <a:avLst/>
          </a:prstGeom>
          <a:noFill/>
        </p:spPr>
        <p:txBody>
          <a:bodyPr wrap="square" rtlCol="0">
            <a:spAutoFit/>
          </a:bodyPr>
          <a:lstStyle/>
          <a:p>
            <a:pPr>
              <a:lnSpc>
                <a:spcPct val="107000"/>
              </a:lnSpc>
              <a:spcAft>
                <a:spcPts val="800"/>
              </a:spcAft>
            </a:pPr>
            <a:r>
              <a:rPr lang="cs-CZ" sz="1400" b="1" dirty="0">
                <a:effectLst/>
                <a:latin typeface="Arial" panose="020B0604020202020204" pitchFamily="34" charset="0"/>
                <a:ea typeface="Calibri" panose="020F0502020204030204" pitchFamily="34" charset="0"/>
                <a:cs typeface="Times New Roman" panose="02020603050405020304" pitchFamily="18" charset="0"/>
              </a:rPr>
              <a:t>II/112 Struhařov, rekonstrukce silnice provozní staničení km 6,70-9,48 (Středočeský kraj)</a:t>
            </a:r>
            <a:endParaRPr lang="cs-CZ"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71699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Silnice II. třídy</a:t>
            </a:r>
            <a:endParaRPr lang="cs-CZ" sz="3200" kern="0" dirty="0">
              <a:solidFill>
                <a:schemeClr val="tx2"/>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56187"/>
            <a:ext cx="8462059" cy="2776401"/>
          </a:xfrm>
          <a:prstGeom prst="rect">
            <a:avLst/>
          </a:prstGeom>
          <a:noFill/>
        </p:spPr>
        <p:txBody>
          <a:bodyPr wrap="square">
            <a:spAutoFit/>
          </a:bodyPr>
          <a:lstStyle/>
          <a:p>
            <a:pPr marL="0" lvl="0" indent="0">
              <a:lnSpc>
                <a:spcPct val="200000"/>
              </a:lnSpc>
              <a:buNone/>
            </a:pPr>
            <a:r>
              <a:rPr lang="cs-CZ" b="1" dirty="0"/>
              <a:t>Silnice II. třídy na Prioritní regionální silniční síti</a:t>
            </a:r>
          </a:p>
          <a:p>
            <a:pPr marL="742950" lvl="1" indent="-285750">
              <a:lnSpc>
                <a:spcPct val="200000"/>
              </a:lnSpc>
              <a:buFont typeface="Arial" panose="020B0604020202020204" pitchFamily="34" charset="0"/>
              <a:buChar char="•"/>
            </a:pPr>
            <a:r>
              <a:rPr lang="cs-CZ" dirty="0"/>
              <a:t>Výstavba obchvatů obcí a silničních přeložek</a:t>
            </a:r>
          </a:p>
          <a:p>
            <a:pPr marL="742950" lvl="1" indent="-285750">
              <a:lnSpc>
                <a:spcPct val="200000"/>
              </a:lnSpc>
              <a:buFont typeface="Arial" panose="020B0604020202020204" pitchFamily="34" charset="0"/>
              <a:buChar char="•"/>
            </a:pPr>
            <a:r>
              <a:rPr lang="cs-CZ" dirty="0"/>
              <a:t>Rekonstrukce a modernizace silnic II. třídy</a:t>
            </a:r>
          </a:p>
          <a:p>
            <a:pPr marL="742950" lvl="1" indent="-285750">
              <a:lnSpc>
                <a:spcPct val="200000"/>
              </a:lnSpc>
              <a:buFont typeface="Arial" panose="020B0604020202020204" pitchFamily="34" charset="0"/>
              <a:buChar char="•"/>
            </a:pPr>
            <a:r>
              <a:rPr lang="cs-CZ" dirty="0"/>
              <a:t>Technické zhodnocení a výstavba mostů na vybraných úsecích silnic II. třídy</a:t>
            </a:r>
          </a:p>
        </p:txBody>
      </p:sp>
      <p:pic>
        <p:nvPicPr>
          <p:cNvPr id="4" name="Grafický objekt 3" descr="Ukazatel směru">
            <a:extLst>
              <a:ext uri="{FF2B5EF4-FFF2-40B4-BE49-F238E27FC236}">
                <a16:creationId xmlns:a16="http://schemas.microsoft.com/office/drawing/2014/main" id="{447B774B-ACD1-49FC-8239-1732DFB73A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175" y="2615649"/>
            <a:ext cx="457200" cy="457200"/>
          </a:xfrm>
          <a:prstGeom prst="rect">
            <a:avLst/>
          </a:prstGeom>
        </p:spPr>
      </p:pic>
      <p:cxnSp>
        <p:nvCxnSpPr>
          <p:cNvPr id="6" name="Spojnice: zakřivená 5">
            <a:extLst>
              <a:ext uri="{FF2B5EF4-FFF2-40B4-BE49-F238E27FC236}">
                <a16:creationId xmlns:a16="http://schemas.microsoft.com/office/drawing/2014/main" id="{F736D07E-B3FC-42D9-A5DE-43413CD55681}"/>
              </a:ext>
            </a:extLst>
          </p:cNvPr>
          <p:cNvCxnSpPr/>
          <p:nvPr/>
        </p:nvCxnSpPr>
        <p:spPr>
          <a:xfrm rot="16200000" flipH="1">
            <a:off x="738032" y="3202180"/>
            <a:ext cx="239486" cy="228600"/>
          </a:xfrm>
          <a:prstGeom prst="curved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cký objekt 7" descr="Scéna na mostě">
            <a:extLst>
              <a:ext uri="{FF2B5EF4-FFF2-40B4-BE49-F238E27FC236}">
                <a16:creationId xmlns:a16="http://schemas.microsoft.com/office/drawing/2014/main" id="{C6F2B10C-B735-4CF7-B33F-33D7C87A69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952" y="3612329"/>
            <a:ext cx="345645" cy="345645"/>
          </a:xfrm>
          <a:prstGeom prst="rect">
            <a:avLst/>
          </a:prstGeom>
        </p:spPr>
      </p:pic>
      <p:sp>
        <p:nvSpPr>
          <p:cNvPr id="2" name="Zástupný symbol pro číslo snímku 1">
            <a:extLst>
              <a:ext uri="{FF2B5EF4-FFF2-40B4-BE49-F238E27FC236}">
                <a16:creationId xmlns:a16="http://schemas.microsoft.com/office/drawing/2014/main" id="{FEEB8317-78A1-4E17-B711-0ADCA4B7D035}"/>
              </a:ext>
            </a:extLst>
          </p:cNvPr>
          <p:cNvSpPr>
            <a:spLocks noGrp="1"/>
          </p:cNvSpPr>
          <p:nvPr>
            <p:ph type="sldNum" sz="quarter" idx="12"/>
          </p:nvPr>
        </p:nvSpPr>
        <p:spPr/>
        <p:txBody>
          <a:bodyPr/>
          <a:lstStyle/>
          <a:p>
            <a:fld id="{4000C4B2-41BC-D741-8B94-B76DB6967C01}" type="slidenum">
              <a:rPr lang="en-US" smtClean="0"/>
              <a:pPr/>
              <a:t>48</a:t>
            </a:fld>
            <a:endParaRPr lang="en-US" dirty="0"/>
          </a:p>
        </p:txBody>
      </p:sp>
    </p:spTree>
    <p:extLst>
      <p:ext uri="{BB962C8B-B14F-4D97-AF65-F5344CB8AC3E}">
        <p14:creationId xmlns:p14="http://schemas.microsoft.com/office/powerpoint/2010/main" val="15065888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Silnice II. Třídy</a:t>
            </a:r>
          </a:p>
          <a:p>
            <a:pPr algn="ctr" defTabSz="914400">
              <a:buClr>
                <a:srgbClr val="000000"/>
              </a:buClr>
              <a:buFont typeface="Arial"/>
              <a:buNone/>
            </a:pPr>
            <a:r>
              <a:rPr lang="cs-CZ" sz="2000" kern="0" dirty="0">
                <a:solidFill>
                  <a:schemeClr val="tx2"/>
                </a:solidFill>
                <a:latin typeface="Arial"/>
                <a:cs typeface="Arial"/>
                <a:sym typeface="Arial"/>
              </a:rPr>
              <a:t>Klíčové parametry</a:t>
            </a:r>
            <a:endParaRPr lang="cs-CZ" sz="2000" kern="0" dirty="0">
              <a:solidFill>
                <a:schemeClr val="tx2"/>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2607124"/>
          </a:xfrm>
          <a:prstGeom prst="rect">
            <a:avLst/>
          </a:prstGeom>
          <a:noFill/>
        </p:spPr>
        <p:txBody>
          <a:bodyPr wrap="square">
            <a:spAutoFit/>
          </a:bodyPr>
          <a:lstStyle/>
          <a:p>
            <a:pPr marL="419100" marR="0" lvl="0" indent="-2857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b="0" i="0" u="none" strike="noStrike" kern="0" cap="none" spc="0" normalizeH="0" baseline="0" noProof="0" dirty="0">
                <a:ln>
                  <a:noFill/>
                </a:ln>
                <a:effectLst/>
                <a:uLnTx/>
                <a:uFillTx/>
                <a:latin typeface="Arial"/>
                <a:cs typeface="Arial"/>
                <a:sym typeface="Arial"/>
              </a:rPr>
              <a:t>Projekty musí být v souladu s Regionálním akčním plánem </a:t>
            </a:r>
          </a:p>
          <a:p>
            <a:pPr marL="419100" marR="0" lvl="0" indent="-2857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b="0" i="0" u="none" strike="noStrike" kern="0" cap="none" spc="0" normalizeH="0" baseline="0" noProof="0" dirty="0">
                <a:ln>
                  <a:noFill/>
                </a:ln>
                <a:effectLst/>
                <a:uLnTx/>
                <a:uFillTx/>
                <a:latin typeface="Arial"/>
                <a:cs typeface="Arial"/>
                <a:sym typeface="Arial"/>
              </a:rPr>
              <a:t>Projekt musí být realizován na Prioritní regionální silniční síti</a:t>
            </a:r>
          </a:p>
          <a:p>
            <a:pPr marL="419100" marR="0" lvl="0" indent="-2857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b="0" i="0" u="none" strike="noStrike" kern="0" cap="none" spc="0" normalizeH="0" baseline="0" noProof="0" dirty="0">
                <a:ln>
                  <a:noFill/>
                </a:ln>
                <a:effectLst/>
                <a:uLnTx/>
                <a:uFillTx/>
                <a:latin typeface="Arial"/>
                <a:cs typeface="Arial"/>
                <a:sym typeface="Arial"/>
              </a:rPr>
              <a:t>Žadatelé – kraje nebo organizace zřizované/zakládané kraji</a:t>
            </a:r>
          </a:p>
          <a:p>
            <a:pPr marL="419100" marR="0" lvl="0" indent="-285750" algn="l" defTabSz="914400" rtl="0" eaLnBrk="1" fontAlgn="auto" latinLnBrk="0" hangingPunct="1">
              <a:lnSpc>
                <a:spcPct val="200000"/>
              </a:lnSpc>
              <a:spcBef>
                <a:spcPts val="1000"/>
              </a:spcBef>
              <a:spcAft>
                <a:spcPts val="0"/>
              </a:spcAft>
              <a:buSzPts val="1500"/>
              <a:buFont typeface="Arial" panose="020B0604020202020204" pitchFamily="34" charset="0"/>
              <a:buChar char="•"/>
              <a:tabLst/>
              <a:defRPr/>
            </a:pPr>
            <a:r>
              <a:rPr kumimoji="0" lang="cs-CZ" b="0" i="0" u="none" strike="noStrike" kern="0" cap="none" spc="0" normalizeH="0" baseline="0" noProof="0" dirty="0">
                <a:ln>
                  <a:noFill/>
                </a:ln>
                <a:effectLst/>
                <a:uLnTx/>
                <a:uFillTx/>
                <a:latin typeface="Arial"/>
                <a:cs typeface="Arial"/>
                <a:sym typeface="Arial"/>
              </a:rPr>
              <a:t>Podmínka provedení auditu bezpečnosti pozemní komunikace </a:t>
            </a:r>
          </a:p>
        </p:txBody>
      </p:sp>
      <p:sp>
        <p:nvSpPr>
          <p:cNvPr id="2" name="Zástupný symbol pro číslo snímku 1">
            <a:extLst>
              <a:ext uri="{FF2B5EF4-FFF2-40B4-BE49-F238E27FC236}">
                <a16:creationId xmlns:a16="http://schemas.microsoft.com/office/drawing/2014/main" id="{F2600CFF-31A0-4342-A0F6-0766A91D8851}"/>
              </a:ext>
            </a:extLst>
          </p:cNvPr>
          <p:cNvSpPr>
            <a:spLocks noGrp="1"/>
          </p:cNvSpPr>
          <p:nvPr>
            <p:ph type="sldNum" sz="quarter" idx="12"/>
          </p:nvPr>
        </p:nvSpPr>
        <p:spPr/>
        <p:txBody>
          <a:bodyPr/>
          <a:lstStyle/>
          <a:p>
            <a:fld id="{4000C4B2-41BC-D741-8B94-B76DB6967C01}" type="slidenum">
              <a:rPr lang="en-US" smtClean="0"/>
              <a:pPr/>
              <a:t>49</a:t>
            </a:fld>
            <a:endParaRPr lang="en-US" dirty="0"/>
          </a:p>
        </p:txBody>
      </p:sp>
    </p:spTree>
    <p:extLst>
      <p:ext uri="{BB962C8B-B14F-4D97-AF65-F5344CB8AC3E}">
        <p14:creationId xmlns:p14="http://schemas.microsoft.com/office/powerpoint/2010/main" val="1258393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8F12B2A-97E4-2C43-8325-B08A28FCF2E6}"/>
              </a:ext>
            </a:extLst>
          </p:cNvPr>
          <p:cNvSpPr>
            <a:spLocks noGrp="1"/>
          </p:cNvSpPr>
          <p:nvPr>
            <p:ph type="sldNum" sz="quarter" idx="12"/>
          </p:nvPr>
        </p:nvSpPr>
        <p:spPr/>
        <p:txBody>
          <a:bodyPr/>
          <a:lstStyle/>
          <a:p>
            <a:fld id="{4000C4B2-41BC-D741-8B94-B76DB6967C01}" type="slidenum">
              <a:rPr lang="en-US" smtClean="0"/>
              <a:pPr/>
              <a:t>5</a:t>
            </a:fld>
            <a:endParaRPr lang="en-US" dirty="0"/>
          </a:p>
        </p:txBody>
      </p:sp>
      <p:sp>
        <p:nvSpPr>
          <p:cNvPr id="3" name="Content Placeholder 1">
            <a:extLst>
              <a:ext uri="{FF2B5EF4-FFF2-40B4-BE49-F238E27FC236}">
                <a16:creationId xmlns:a16="http://schemas.microsoft.com/office/drawing/2014/main" id="{3438C0C9-9787-9242-8582-8935FAF917D8}"/>
              </a:ext>
            </a:extLst>
          </p:cNvPr>
          <p:cNvSpPr txBox="1">
            <a:spLocks/>
          </p:cNvSpPr>
          <p:nvPr/>
        </p:nvSpPr>
        <p:spPr>
          <a:xfrm>
            <a:off x="990600" y="1716045"/>
            <a:ext cx="7543800" cy="3829349"/>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fontAlgn="base">
              <a:lnSpc>
                <a:spcPts val="2500"/>
              </a:lnSpc>
              <a:buClr>
                <a:srgbClr val="0C56A4"/>
              </a:buClr>
              <a:buFont typeface="Arial" panose="020B0604020202020204" pitchFamily="34" charset="0"/>
              <a:buChar char="•"/>
            </a:pPr>
            <a:r>
              <a:rPr lang="cs-CZ" sz="1400" b="0" i="0" u="none" strike="noStrike" dirty="0">
                <a:effectLst/>
                <a:latin typeface="Arial"/>
                <a:cs typeface="Arial"/>
              </a:rPr>
              <a:t>Máme </a:t>
            </a:r>
            <a:r>
              <a:rPr lang="pt-BR" sz="1400" b="1" i="0" u="none" strike="noStrike" dirty="0">
                <a:effectLst/>
                <a:latin typeface="Arial"/>
                <a:cs typeface="Arial"/>
              </a:rPr>
              <a:t>25let</a:t>
            </a:r>
            <a:r>
              <a:rPr lang="cs-CZ" sz="1400" b="1" i="0" u="none" strike="noStrike" dirty="0">
                <a:effectLst/>
                <a:latin typeface="Arial"/>
                <a:cs typeface="Arial"/>
              </a:rPr>
              <a:t>ou</a:t>
            </a:r>
            <a:r>
              <a:rPr lang="pt-BR" sz="1400" b="1" i="0" u="none" strike="noStrike" dirty="0">
                <a:effectLst/>
                <a:latin typeface="Arial"/>
                <a:cs typeface="Arial"/>
              </a:rPr>
              <a:t> zkušenost</a:t>
            </a:r>
            <a:r>
              <a:rPr lang="pt-BR" sz="1400" b="0" i="0" u="none" strike="noStrike" dirty="0">
                <a:effectLst/>
                <a:latin typeface="Arial"/>
                <a:cs typeface="Arial"/>
              </a:rPr>
              <a:t> s administrací </a:t>
            </a:r>
            <a:r>
              <a:rPr lang="cs-CZ" sz="1400" b="0" i="0" u="none" strike="noStrike" dirty="0">
                <a:effectLst/>
                <a:latin typeface="Arial"/>
                <a:cs typeface="Arial"/>
              </a:rPr>
              <a:t>a kontrolou projektů</a:t>
            </a:r>
            <a:r>
              <a:rPr lang="en-US" sz="1400" b="0" i="0" dirty="0">
                <a:effectLst/>
                <a:latin typeface="Arial"/>
                <a:cs typeface="Arial"/>
              </a:rPr>
              <a:t>​</a:t>
            </a:r>
            <a:endParaRPr lang="cs-CZ" sz="1400" dirty="0">
              <a:latin typeface="Arial"/>
              <a:cs typeface="Arial"/>
            </a:endParaRPr>
          </a:p>
          <a:p>
            <a:pPr marL="285750" indent="-285750" fontAlgn="base">
              <a:lnSpc>
                <a:spcPts val="2500"/>
              </a:lnSpc>
              <a:buClr>
                <a:srgbClr val="0C56A4"/>
              </a:buClr>
              <a:buFont typeface="Arial" panose="020B0604020202020204" pitchFamily="34" charset="0"/>
              <a:buChar char="•"/>
            </a:pPr>
            <a:r>
              <a:rPr lang="cs-CZ" sz="1400" dirty="0">
                <a:latin typeface="Arial"/>
                <a:cs typeface="Arial"/>
              </a:rPr>
              <a:t>Máme pobočky </a:t>
            </a:r>
            <a:r>
              <a:rPr lang="cs-CZ" sz="1400" b="1" dirty="0">
                <a:latin typeface="Arial"/>
                <a:cs typeface="Arial"/>
              </a:rPr>
              <a:t>ve 13 krajských městech </a:t>
            </a:r>
            <a:r>
              <a:rPr lang="cs-CZ" sz="1400" dirty="0">
                <a:latin typeface="Arial"/>
                <a:cs typeface="Arial"/>
              </a:rPr>
              <a:t>České republiky</a:t>
            </a:r>
          </a:p>
          <a:p>
            <a:pPr marL="285750" indent="-285750" fontAlgn="base">
              <a:lnSpc>
                <a:spcPts val="2500"/>
              </a:lnSpc>
              <a:buClr>
                <a:srgbClr val="0C56A4"/>
              </a:buClr>
              <a:buFont typeface="Arial" panose="020B0604020202020204" pitchFamily="34" charset="0"/>
              <a:buChar char="•"/>
            </a:pPr>
            <a:r>
              <a:rPr lang="cs-CZ" sz="1400" dirty="0">
                <a:latin typeface="Arial"/>
                <a:cs typeface="Arial"/>
              </a:rPr>
              <a:t>Disponujeme </a:t>
            </a:r>
            <a:r>
              <a:rPr lang="cs-CZ" sz="1400" b="1" dirty="0">
                <a:latin typeface="Arial"/>
                <a:cs typeface="Arial"/>
              </a:rPr>
              <a:t>specializovanými odborníky </a:t>
            </a:r>
            <a:r>
              <a:rPr lang="cs-CZ" sz="1400" dirty="0">
                <a:latin typeface="Arial"/>
                <a:cs typeface="Arial"/>
              </a:rPr>
              <a:t>na všech krajských pracovištích</a:t>
            </a:r>
          </a:p>
          <a:p>
            <a:pPr marL="285750" indent="-285750" fontAlgn="base">
              <a:lnSpc>
                <a:spcPts val="2500"/>
              </a:lnSpc>
              <a:buClr>
                <a:srgbClr val="0C56A4"/>
              </a:buClr>
              <a:buFont typeface="Arial" panose="020B0604020202020204" pitchFamily="34" charset="0"/>
              <a:buChar char="•"/>
            </a:pPr>
            <a:r>
              <a:rPr lang="cs-CZ" sz="1400" dirty="0">
                <a:latin typeface="Arial"/>
                <a:cs typeface="Arial"/>
              </a:rPr>
              <a:t>Etablovali jsme </a:t>
            </a:r>
            <a:r>
              <a:rPr lang="cs-CZ" sz="1400" b="1" dirty="0">
                <a:latin typeface="Arial"/>
                <a:cs typeface="Arial"/>
              </a:rPr>
              <a:t>odborná pracoviště pro administraci veřejných zakázek </a:t>
            </a:r>
            <a:r>
              <a:rPr lang="cs-CZ" sz="1400" dirty="0">
                <a:latin typeface="Arial"/>
                <a:cs typeface="Arial"/>
              </a:rPr>
              <a:t>v IROP</a:t>
            </a:r>
          </a:p>
          <a:p>
            <a:pPr marL="285750" indent="-285750" fontAlgn="base">
              <a:lnSpc>
                <a:spcPts val="2500"/>
              </a:lnSpc>
              <a:buClr>
                <a:srgbClr val="0C56A4"/>
              </a:buClr>
              <a:buFont typeface="Arial" panose="020B0604020202020204" pitchFamily="34" charset="0"/>
              <a:buChar char="•"/>
            </a:pPr>
            <a:r>
              <a:rPr lang="cs-CZ" sz="1400" dirty="0">
                <a:latin typeface="Arial"/>
                <a:cs typeface="Arial"/>
              </a:rPr>
              <a:t>O</a:t>
            </a:r>
            <a:r>
              <a:rPr lang="cs-CZ" sz="1400" b="0" i="0" u="none" strike="noStrike" dirty="0">
                <a:effectLst/>
                <a:latin typeface="Arial"/>
                <a:cs typeface="Arial"/>
              </a:rPr>
              <a:t>d počátku své historie Centrum administrovalo programy za </a:t>
            </a:r>
            <a:r>
              <a:rPr lang="cs-CZ" sz="1400" b="1" i="0" u="none" strike="noStrike" dirty="0">
                <a:effectLst/>
                <a:latin typeface="Arial"/>
                <a:cs typeface="Arial"/>
              </a:rPr>
              <a:t>více než 200 mld. Kč </a:t>
            </a:r>
            <a:r>
              <a:rPr lang="cs-CZ" sz="1400" b="0" i="0" u="none" strike="noStrike" dirty="0">
                <a:effectLst/>
                <a:latin typeface="Arial"/>
                <a:cs typeface="Arial"/>
              </a:rPr>
              <a:t>(7,35 mld. EUR) a přispělo k realizaci </a:t>
            </a:r>
            <a:r>
              <a:rPr lang="cs-CZ" sz="1400" b="1" i="0" u="none" strike="noStrike" dirty="0">
                <a:effectLst/>
                <a:latin typeface="Arial"/>
                <a:cs typeface="Arial"/>
              </a:rPr>
              <a:t>více než 25 tisíc projektů</a:t>
            </a:r>
            <a:endParaRPr lang="en-US" sz="1400" b="1" dirty="0">
              <a:latin typeface="Arial"/>
              <a:cs typeface="Arial"/>
            </a:endParaRPr>
          </a:p>
          <a:p>
            <a:pPr marL="285750" indent="-285750" fontAlgn="base">
              <a:lnSpc>
                <a:spcPts val="2500"/>
              </a:lnSpc>
              <a:buClr>
                <a:srgbClr val="0C56A4"/>
              </a:buClr>
              <a:buFont typeface="Arial" panose="020B0604020202020204" pitchFamily="34" charset="0"/>
              <a:buChar char="•"/>
            </a:pPr>
            <a:r>
              <a:rPr lang="cs-CZ" sz="1400" b="0" i="0" u="none" strike="noStrike" dirty="0">
                <a:effectLst/>
                <a:latin typeface="Arial"/>
                <a:cs typeface="Arial"/>
              </a:rPr>
              <a:t>V programovém období 2021 – 2027 je Centrum</a:t>
            </a:r>
            <a:r>
              <a:rPr lang="cs-CZ" sz="1400" dirty="0">
                <a:latin typeface="Arial"/>
                <a:cs typeface="Arial"/>
              </a:rPr>
              <a:t> </a:t>
            </a:r>
            <a:r>
              <a:rPr lang="cs-CZ" sz="1400" b="1" dirty="0">
                <a:latin typeface="Arial"/>
                <a:cs typeface="Arial"/>
              </a:rPr>
              <a:t>jediným zprostředkujícím</a:t>
            </a:r>
            <a:r>
              <a:rPr lang="cs-CZ" sz="1400" b="1" i="0" u="none" strike="noStrike" dirty="0">
                <a:effectLst/>
                <a:latin typeface="Arial"/>
                <a:cs typeface="Arial"/>
              </a:rPr>
              <a:t> subjektem </a:t>
            </a:r>
            <a:r>
              <a:rPr lang="cs-CZ" sz="1400" b="0" i="0" u="none" strike="noStrike" dirty="0">
                <a:effectLst/>
                <a:latin typeface="Arial"/>
                <a:cs typeface="Arial"/>
              </a:rPr>
              <a:t>pro IROP</a:t>
            </a:r>
            <a:endParaRPr lang="cs-CZ" sz="1400" dirty="0">
              <a:latin typeface="Arial"/>
              <a:cs typeface="Arial"/>
            </a:endParaRPr>
          </a:p>
          <a:p>
            <a:pPr marL="285750" indent="-285750" fontAlgn="base">
              <a:buClr>
                <a:srgbClr val="0C56A4"/>
              </a:buClr>
              <a:buFont typeface="Arial" panose="020B0604020202020204" pitchFamily="34" charset="0"/>
              <a:buChar char="•"/>
            </a:pPr>
            <a:r>
              <a:rPr lang="cs-CZ" sz="1400" dirty="0">
                <a:latin typeface="Arial"/>
                <a:cs typeface="Arial"/>
              </a:rPr>
              <a:t>Vůči svým klientům jsme maximálně </a:t>
            </a:r>
            <a:r>
              <a:rPr lang="cs-CZ" sz="1400" b="1" dirty="0">
                <a:latin typeface="Arial"/>
                <a:cs typeface="Arial"/>
              </a:rPr>
              <a:t>otevření, féroví </a:t>
            </a:r>
            <a:r>
              <a:rPr lang="cs-CZ" sz="1400" b="1" dirty="0">
                <a:solidFill>
                  <a:schemeClr val="bg1"/>
                </a:solidFill>
                <a:latin typeface="Arial"/>
                <a:cs typeface="Arial"/>
              </a:rPr>
              <a:t>a spolehliví</a:t>
            </a:r>
          </a:p>
        </p:txBody>
      </p:sp>
      <p:sp>
        <p:nvSpPr>
          <p:cNvPr id="4" name="Title 3">
            <a:extLst>
              <a:ext uri="{FF2B5EF4-FFF2-40B4-BE49-F238E27FC236}">
                <a16:creationId xmlns:a16="http://schemas.microsoft.com/office/drawing/2014/main" id="{D9135655-E394-5840-A990-731AB244CD14}"/>
              </a:ext>
            </a:extLst>
          </p:cNvPr>
          <p:cNvSpPr txBox="1">
            <a:spLocks/>
          </p:cNvSpPr>
          <p:nvPr/>
        </p:nvSpPr>
        <p:spPr>
          <a:xfrm>
            <a:off x="1127928" y="675488"/>
            <a:ext cx="7053562" cy="757898"/>
          </a:xfrm>
          <a:prstGeom prst="rect">
            <a:avLst/>
          </a:prstGeom>
        </p:spPr>
        <p:txBody>
          <a:bodyPr>
            <a:normAutofit fontScale="92500" lnSpcReduction="20000"/>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800" b="1" i="0" u="none" strike="noStrike" dirty="0">
                <a:solidFill>
                  <a:srgbClr val="0B55A2"/>
                </a:solidFill>
                <a:effectLst/>
                <a:latin typeface="Arial" panose="020B0604020202020204" pitchFamily="34" charset="0"/>
              </a:rPr>
              <a:t>Centrum pro regionální rozvoj České republiky</a:t>
            </a:r>
            <a:endParaRPr lang="en-US" sz="2800" dirty="0">
              <a:solidFill>
                <a:srgbClr val="0B55A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78433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5421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Silnice II. třídy</a:t>
            </a:r>
          </a:p>
          <a:p>
            <a:pPr algn="ctr" defTabSz="914400">
              <a:buClr>
                <a:srgbClr val="000000"/>
              </a:buClr>
              <a:buFont typeface="Arial"/>
              <a:buNone/>
            </a:pPr>
            <a:r>
              <a:rPr lang="cs-CZ" kern="0" dirty="0">
                <a:solidFill>
                  <a:schemeClr val="tx2"/>
                </a:solidFill>
                <a:latin typeface="Arial"/>
                <a:cs typeface="Arial"/>
                <a:sym typeface="Arial"/>
              </a:rPr>
              <a:t>Aktuální stav přípravy SC</a:t>
            </a:r>
            <a:endParaRPr lang="cs-CZ" kern="0" dirty="0">
              <a:solidFill>
                <a:schemeClr val="tx2"/>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224118" y="1923871"/>
            <a:ext cx="8353971" cy="4247830"/>
          </a:xfrm>
          <a:prstGeom prst="rect">
            <a:avLst/>
          </a:prstGeom>
          <a:noFill/>
        </p:spPr>
        <p:txBody>
          <a:bodyPr wrap="square" lIns="91440" tIns="45720" rIns="91440" bIns="45720" anchor="t">
            <a:spAutoFit/>
          </a:bodyPr>
          <a:lstStyle/>
          <a:p>
            <a:pPr marL="457200" indent="-323850" defTabSz="914400">
              <a:lnSpc>
                <a:spcPct val="200000"/>
              </a:lnSpc>
              <a:spcBef>
                <a:spcPts val="1000"/>
              </a:spcBef>
              <a:buClr>
                <a:schemeClr val="bg1"/>
              </a:buClr>
              <a:buSzPts val="1500"/>
              <a:buFont typeface="Arial"/>
              <a:buChar char="•"/>
              <a:defRPr/>
            </a:pPr>
            <a:r>
              <a:rPr kumimoji="0" lang="cs-CZ" sz="1600" b="1" i="0" u="none" strike="noStrike" kern="0" cap="none" spc="0" normalizeH="0" baseline="0" noProof="0" dirty="0">
                <a:ln>
                  <a:noFill/>
                </a:ln>
                <a:effectLst/>
                <a:uLnTx/>
                <a:uFillTx/>
                <a:latin typeface="Arial"/>
                <a:cs typeface="Arial"/>
                <a:sym typeface="Arial"/>
              </a:rPr>
              <a:t>Nově požadované přílohy:</a:t>
            </a:r>
          </a:p>
          <a:p>
            <a:pPr marL="457200" indent="-323850" defTabSz="914400">
              <a:lnSpc>
                <a:spcPct val="200000"/>
              </a:lnSpc>
              <a:spcBef>
                <a:spcPts val="1000"/>
              </a:spcBef>
              <a:buSzPts val="1500"/>
              <a:buFont typeface="Arial"/>
              <a:buChar char="•"/>
              <a:defRPr/>
            </a:pPr>
            <a:r>
              <a:rPr kumimoji="0" lang="cs-CZ" sz="1600" b="0" i="0" u="none" strike="noStrike" kern="0" cap="none" spc="0" normalizeH="0" baseline="0" noProof="0" dirty="0">
                <a:ln>
                  <a:noFill/>
                </a:ln>
                <a:effectLst/>
                <a:uLnTx/>
                <a:uFillTx/>
                <a:latin typeface="Arial"/>
                <a:cs typeface="Arial"/>
                <a:sym typeface="Arial"/>
              </a:rPr>
              <a:t>Dokumentace k prověřování z hlediska klimatického posouzení</a:t>
            </a:r>
            <a:endParaRPr lang="cs-CZ" sz="1600" b="0" i="0" u="none" strike="noStrike" kern="0" cap="none" spc="0" normalizeH="0" baseline="0" noProof="0" dirty="0">
              <a:ln>
                <a:noFill/>
              </a:ln>
              <a:effectLst/>
              <a:uLnTx/>
              <a:uFillTx/>
              <a:latin typeface="Arial"/>
              <a:cs typeface="Arial"/>
            </a:endParaRPr>
          </a:p>
          <a:p>
            <a:pPr marL="590550" lvl="1" defTabSz="914400">
              <a:lnSpc>
                <a:spcPct val="200000"/>
              </a:lnSpc>
              <a:buClr>
                <a:schemeClr val="bg1"/>
              </a:buClr>
              <a:buSzPts val="1500"/>
              <a:defRPr/>
            </a:pPr>
            <a:r>
              <a:rPr lang="cs-CZ" sz="1400" kern="0" dirty="0">
                <a:latin typeface="Arial"/>
                <a:cs typeface="Arial"/>
                <a:sym typeface="Arial"/>
                <a:hlinkClick r:id="rId2">
                  <a:extLst>
                    <a:ext uri="{A12FA001-AC4F-418D-AE19-62706E023703}">
                      <ahyp:hlinkClr xmlns:ahyp="http://schemas.microsoft.com/office/drawing/2018/hyperlinkcolor" val="tx"/>
                    </a:ext>
                  </a:extLst>
                </a:hlinkClick>
              </a:rPr>
              <a:t>https://eur-lex.europa.eu/</a:t>
            </a:r>
            <a:r>
              <a:rPr lang="cs-CZ" sz="1400" kern="0" dirty="0" err="1">
                <a:latin typeface="Arial"/>
                <a:cs typeface="Arial"/>
                <a:sym typeface="Arial"/>
                <a:hlinkClick r:id="rId2">
                  <a:extLst>
                    <a:ext uri="{A12FA001-AC4F-418D-AE19-62706E023703}">
                      <ahyp:hlinkClr xmlns:ahyp="http://schemas.microsoft.com/office/drawing/2018/hyperlinkcolor" val="tx"/>
                    </a:ext>
                  </a:extLst>
                </a:hlinkClick>
              </a:rPr>
              <a:t>legal-content</a:t>
            </a:r>
            <a:r>
              <a:rPr lang="cs-CZ" sz="1400" kern="0" dirty="0">
                <a:latin typeface="Arial"/>
                <a:cs typeface="Arial"/>
                <a:sym typeface="Arial"/>
                <a:hlinkClick r:id="rId2">
                  <a:extLst>
                    <a:ext uri="{A12FA001-AC4F-418D-AE19-62706E023703}">
                      <ahyp:hlinkClr xmlns:ahyp="http://schemas.microsoft.com/office/drawing/2018/hyperlinkcolor" val="tx"/>
                    </a:ext>
                  </a:extLst>
                </a:hlinkClick>
              </a:rPr>
              <a:t>/CS/TXT/PDF/?</a:t>
            </a:r>
            <a:r>
              <a:rPr lang="cs-CZ" sz="1400" kern="0" dirty="0" err="1">
                <a:latin typeface="Arial"/>
                <a:cs typeface="Arial"/>
                <a:sym typeface="Arial"/>
                <a:hlinkClick r:id="rId2">
                  <a:extLst>
                    <a:ext uri="{A12FA001-AC4F-418D-AE19-62706E023703}">
                      <ahyp:hlinkClr xmlns:ahyp="http://schemas.microsoft.com/office/drawing/2018/hyperlinkcolor" val="tx"/>
                    </a:ext>
                  </a:extLst>
                </a:hlinkClick>
              </a:rPr>
              <a:t>uri</a:t>
            </a:r>
            <a:r>
              <a:rPr lang="cs-CZ" sz="1400" kern="0" dirty="0">
                <a:latin typeface="Arial"/>
                <a:cs typeface="Arial"/>
                <a:sym typeface="Arial"/>
                <a:hlinkClick r:id="rId2">
                  <a:extLst>
                    <a:ext uri="{A12FA001-AC4F-418D-AE19-62706E023703}">
                      <ahyp:hlinkClr xmlns:ahyp="http://schemas.microsoft.com/office/drawing/2018/hyperlinkcolor" val="tx"/>
                    </a:ext>
                  </a:extLst>
                </a:hlinkClick>
              </a:rPr>
              <a:t>=CELEX:52021XC0916(03)&amp;</a:t>
            </a:r>
            <a:r>
              <a:rPr lang="cs-CZ" sz="1400" kern="0" dirty="0" err="1">
                <a:latin typeface="Arial"/>
                <a:cs typeface="Arial"/>
                <a:sym typeface="Arial"/>
                <a:hlinkClick r:id="rId2">
                  <a:extLst>
                    <a:ext uri="{A12FA001-AC4F-418D-AE19-62706E023703}">
                      <ahyp:hlinkClr xmlns:ahyp="http://schemas.microsoft.com/office/drawing/2018/hyperlinkcolor" val="tx"/>
                    </a:ext>
                  </a:extLst>
                </a:hlinkClick>
              </a:rPr>
              <a:t>from</a:t>
            </a:r>
            <a:r>
              <a:rPr lang="cs-CZ" sz="1400" kern="0" dirty="0">
                <a:latin typeface="Arial"/>
                <a:cs typeface="Arial"/>
                <a:sym typeface="Arial"/>
                <a:hlinkClick r:id="rId2">
                  <a:extLst>
                    <a:ext uri="{A12FA001-AC4F-418D-AE19-62706E023703}">
                      <ahyp:hlinkClr xmlns:ahyp="http://schemas.microsoft.com/office/drawing/2018/hyperlinkcolor" val="tx"/>
                    </a:ext>
                  </a:extLst>
                </a:hlinkClick>
              </a:rPr>
              <a:t>=CS</a:t>
            </a:r>
            <a:r>
              <a:rPr lang="cs-CZ" sz="1400" kern="0" dirty="0">
                <a:latin typeface="Arial"/>
                <a:cs typeface="Arial"/>
                <a:sym typeface="Arial"/>
              </a:rPr>
              <a:t>)</a:t>
            </a:r>
          </a:p>
          <a:p>
            <a:pPr marL="876300" lvl="1" indent="-285750" defTabSz="914400">
              <a:lnSpc>
                <a:spcPct val="200000"/>
              </a:lnSpc>
              <a:buSzPts val="1500"/>
              <a:buFont typeface="Arial" panose="020B0604020202020204" pitchFamily="34" charset="0"/>
              <a:buChar char="•"/>
              <a:defRPr/>
            </a:pPr>
            <a:r>
              <a:rPr lang="cs-CZ" sz="1600" kern="0" dirty="0">
                <a:latin typeface="Arial"/>
                <a:cs typeface="Arial"/>
                <a:sym typeface="Arial"/>
              </a:rPr>
              <a:t>Zpráva o provedení auditu bezpečnosti pozemní komunikace </a:t>
            </a:r>
            <a:endParaRPr lang="cs-CZ" sz="1600" kern="0" dirty="0">
              <a:latin typeface="Arial"/>
              <a:cs typeface="Arial"/>
            </a:endParaRPr>
          </a:p>
          <a:p>
            <a:pPr marL="590550" lvl="1" defTabSz="914400">
              <a:lnSpc>
                <a:spcPct val="200000"/>
              </a:lnSpc>
              <a:buClr>
                <a:schemeClr val="bg1"/>
              </a:buClr>
              <a:buSzPts val="1500"/>
              <a:defRPr/>
            </a:pPr>
            <a:r>
              <a:rPr lang="cs-CZ" sz="1400" kern="0" dirty="0">
                <a:latin typeface="Arial"/>
                <a:cs typeface="Arial"/>
                <a:sym typeface="Arial"/>
                <a:hlinkClick r:id="rId3">
                  <a:extLst>
                    <a:ext uri="{A12FA001-AC4F-418D-AE19-62706E023703}">
                      <ahyp:hlinkClr xmlns:ahyp="http://schemas.microsoft.com/office/drawing/2018/hyperlinkcolor" val="tx"/>
                    </a:ext>
                  </a:extLst>
                </a:hlinkClick>
              </a:rPr>
              <a:t>https://www.shopcdv.cz/cs/audit-bezpecnosti-pozemnich-komunikaci</a:t>
            </a:r>
            <a:endParaRPr lang="cs-CZ" sz="1400" kern="0" dirty="0">
              <a:latin typeface="Arial"/>
              <a:cs typeface="Arial"/>
              <a:sym typeface="Arial"/>
            </a:endParaRPr>
          </a:p>
          <a:p>
            <a:pPr marL="419100" marR="0" lvl="0" indent="-285750" algn="l" defTabSz="914400" rtl="0" eaLnBrk="1" fontAlgn="auto" latinLnBrk="0" hangingPunct="1">
              <a:lnSpc>
                <a:spcPct val="150000"/>
              </a:lnSpc>
              <a:spcBef>
                <a:spcPts val="1000"/>
              </a:spcBef>
              <a:spcAft>
                <a:spcPts val="0"/>
              </a:spcAft>
              <a:buSzPts val="1500"/>
              <a:buFont typeface="Arial" panose="020B0604020202020204" pitchFamily="34" charset="0"/>
              <a:buChar char="•"/>
              <a:tabLst/>
              <a:defRPr/>
            </a:pPr>
            <a:r>
              <a:rPr lang="cs-CZ" sz="1600" kern="0" dirty="0">
                <a:latin typeface="Arial"/>
                <a:cs typeface="Arial"/>
                <a:sym typeface="Arial"/>
              </a:rPr>
              <a:t>Plán opětovného použití určitého objemu (pracovně hodnota 70 %) stavebního a demoličního odpadu</a:t>
            </a:r>
            <a:endParaRPr lang="cs-CZ" sz="1600" kern="0" dirty="0">
              <a:latin typeface="Arial"/>
              <a:cs typeface="Arial"/>
            </a:endParaRPr>
          </a:p>
          <a:p>
            <a:pPr marL="419100" marR="0" lvl="0" indent="-285750" algn="l" defTabSz="914400" rtl="0" eaLnBrk="1" fontAlgn="auto" latinLnBrk="0" hangingPunct="1">
              <a:lnSpc>
                <a:spcPct val="150000"/>
              </a:lnSpc>
              <a:spcBef>
                <a:spcPts val="1000"/>
              </a:spcBef>
              <a:spcAft>
                <a:spcPts val="0"/>
              </a:spcAft>
              <a:buSzPts val="1500"/>
              <a:buFont typeface="Arial" panose="020B0604020202020204" pitchFamily="34" charset="0"/>
              <a:buChar char="•"/>
              <a:tabLst/>
              <a:defRPr/>
            </a:pPr>
            <a:r>
              <a:rPr kumimoji="0" lang="cs-CZ" sz="1600" b="0" i="0" u="none" strike="noStrike" kern="0" cap="none" spc="0" normalizeH="0" baseline="0" noProof="0" dirty="0">
                <a:ln>
                  <a:noFill/>
                </a:ln>
                <a:effectLst/>
                <a:uLnTx/>
                <a:uFillTx/>
                <a:latin typeface="Arial"/>
                <a:cs typeface="Arial"/>
                <a:sym typeface="Arial"/>
              </a:rPr>
              <a:t>Pro novostavby a určité typy modernizací nový indikátor</a:t>
            </a:r>
            <a:r>
              <a:rPr kumimoji="0" lang="cs-CZ" sz="1600" b="0" i="1" u="none" strike="noStrike" kern="0" cap="none" spc="0" normalizeH="0" baseline="0" noProof="0" dirty="0">
                <a:ln>
                  <a:noFill/>
                </a:ln>
                <a:effectLst/>
                <a:uLnTx/>
                <a:uFillTx/>
                <a:latin typeface="Arial"/>
                <a:cs typeface="Arial"/>
                <a:sym typeface="Arial"/>
              </a:rPr>
              <a:t> Časové úspory díky lepší silniční infrastruktuře</a:t>
            </a:r>
            <a:r>
              <a:rPr kumimoji="0" lang="cs-CZ" sz="1600" b="0" i="0" u="none" strike="noStrike" kern="0" cap="none" spc="0" normalizeH="0" baseline="0" noProof="0" dirty="0">
                <a:ln>
                  <a:noFill/>
                </a:ln>
                <a:effectLst/>
                <a:uLnTx/>
                <a:uFillTx/>
                <a:latin typeface="Arial"/>
                <a:cs typeface="Arial"/>
                <a:sym typeface="Arial"/>
              </a:rPr>
              <a:t> (metodika pro výpočet bude nastavena)</a:t>
            </a:r>
            <a:endParaRPr lang="cs-CZ" sz="1600" b="0" i="0" u="none" strike="noStrike" kern="0" cap="none" spc="0" normalizeH="0" baseline="0" noProof="0" dirty="0">
              <a:ln>
                <a:noFill/>
              </a:ln>
              <a:effectLst/>
              <a:uLnTx/>
              <a:uFillTx/>
              <a:latin typeface="Arial"/>
              <a:cs typeface="Arial"/>
            </a:endParaRPr>
          </a:p>
        </p:txBody>
      </p:sp>
      <p:sp>
        <p:nvSpPr>
          <p:cNvPr id="2" name="Zástupný symbol pro číslo snímku 1">
            <a:extLst>
              <a:ext uri="{FF2B5EF4-FFF2-40B4-BE49-F238E27FC236}">
                <a16:creationId xmlns:a16="http://schemas.microsoft.com/office/drawing/2014/main" id="{1FF52B75-B794-413E-B1D4-90CCC1C1223D}"/>
              </a:ext>
            </a:extLst>
          </p:cNvPr>
          <p:cNvSpPr>
            <a:spLocks noGrp="1"/>
          </p:cNvSpPr>
          <p:nvPr>
            <p:ph type="sldNum" sz="quarter" idx="12"/>
          </p:nvPr>
        </p:nvSpPr>
        <p:spPr/>
        <p:txBody>
          <a:bodyPr/>
          <a:lstStyle/>
          <a:p>
            <a:fld id="{4000C4B2-41BC-D741-8B94-B76DB6967C01}" type="slidenum">
              <a:rPr lang="en-US" smtClean="0"/>
              <a:pPr/>
              <a:t>50</a:t>
            </a:fld>
            <a:endParaRPr lang="en-US" dirty="0"/>
          </a:p>
        </p:txBody>
      </p:sp>
    </p:spTree>
    <p:extLst>
      <p:ext uri="{BB962C8B-B14F-4D97-AF65-F5344CB8AC3E}">
        <p14:creationId xmlns:p14="http://schemas.microsoft.com/office/powerpoint/2010/main" val="3499813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8A7A245-8FD1-43C2-86A2-E9A838E9D1B7}"/>
              </a:ext>
            </a:extLst>
          </p:cNvPr>
          <p:cNvPicPr>
            <a:picLocks noChangeAspect="1"/>
          </p:cNvPicPr>
          <p:nvPr/>
        </p:nvPicPr>
        <p:blipFill>
          <a:blip r:embed="rId2"/>
          <a:srcRect l="5556" r="5556"/>
          <a:stretch/>
        </p:blipFill>
        <p:spPr>
          <a:xfrm>
            <a:off x="20" y="10"/>
            <a:ext cx="9143980" cy="6857990"/>
          </a:xfrm>
          <a:prstGeom prst="rect">
            <a:avLst/>
          </a:prstGeom>
          <a:effectLst>
            <a:glow>
              <a:schemeClr val="accent1">
                <a:alpha val="40000"/>
              </a:schemeClr>
            </a:glow>
            <a:outerShdw blurRad="50800" dist="50800" dir="5400000" algn="ctr" rotWithShape="0">
              <a:srgbClr val="000000"/>
            </a:outerShdw>
          </a:effectLst>
        </p:spPr>
      </p:pic>
      <p:sp>
        <p:nvSpPr>
          <p:cNvPr id="4" name="TextovéPole 3">
            <a:extLst>
              <a:ext uri="{FF2B5EF4-FFF2-40B4-BE49-F238E27FC236}">
                <a16:creationId xmlns:a16="http://schemas.microsoft.com/office/drawing/2014/main" id="{A2C69BE9-BFD8-482B-821F-7DEB10A36005}"/>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Rekonstrukce mostu</a:t>
            </a:r>
          </a:p>
        </p:txBody>
      </p:sp>
      <p:sp>
        <p:nvSpPr>
          <p:cNvPr id="2" name="TextovéPole 1">
            <a:extLst>
              <a:ext uri="{FF2B5EF4-FFF2-40B4-BE49-F238E27FC236}">
                <a16:creationId xmlns:a16="http://schemas.microsoft.com/office/drawing/2014/main" id="{385B32D5-C3CA-4D47-BA24-93DADD9C21DA}"/>
              </a:ext>
            </a:extLst>
          </p:cNvPr>
          <p:cNvSpPr txBox="1"/>
          <p:nvPr/>
        </p:nvSpPr>
        <p:spPr>
          <a:xfrm>
            <a:off x="1625601" y="6471634"/>
            <a:ext cx="7649028" cy="772712"/>
          </a:xfrm>
          <a:prstGeom prst="rect">
            <a:avLst/>
          </a:prstGeom>
          <a:noFill/>
        </p:spPr>
        <p:txBody>
          <a:bodyPr wrap="square" rtlCol="0">
            <a:spAutoFit/>
          </a:bodyPr>
          <a:lstStyle/>
          <a:p>
            <a:pPr>
              <a:lnSpc>
                <a:spcPct val="107000"/>
              </a:lnSpc>
              <a:spcAft>
                <a:spcPts val="800"/>
              </a:spcAft>
            </a:pPr>
            <a:r>
              <a:rPr lang="cs-CZ" sz="1800" b="1" dirty="0">
                <a:effectLst/>
                <a:latin typeface="Arial" panose="020B0604020202020204" pitchFamily="34" charset="0"/>
                <a:ea typeface="Calibri" panose="020F0502020204030204" pitchFamily="34" charset="0"/>
                <a:cs typeface="Times New Roman" panose="02020603050405020304" pitchFamily="18" charset="0"/>
              </a:rPr>
              <a:t>Rekonstrukce mostu ev. č. 180-010 pod obcí Dolany (Plzeňský kraj) </a:t>
            </a:r>
            <a:endParaRPr lang="cs-CZ"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dirty="0">
                <a:effectLst/>
                <a:latin typeface="Arial" panose="020B0604020202020204" pitchFamily="34" charset="0"/>
                <a:ea typeface="Calibri" panose="020F0502020204030204" pitchFamily="34" charset="0"/>
                <a:cs typeface="Times New Roman" panose="02020603050405020304" pitchFamily="18" charset="0"/>
              </a:rPr>
              <a:t>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9918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954D2A-3FE6-4CC6-908B-B86E08F57996}"/>
              </a:ext>
            </a:extLst>
          </p:cNvPr>
          <p:cNvPicPr>
            <a:picLocks noChangeAspect="1"/>
          </p:cNvPicPr>
          <p:nvPr/>
        </p:nvPicPr>
        <p:blipFill>
          <a:blip r:embed="rId2"/>
          <a:srcRect l="13299" r="13299"/>
          <a:stretch/>
        </p:blipFill>
        <p:spPr>
          <a:xfrm>
            <a:off x="20" y="-2"/>
            <a:ext cx="9143980" cy="6857999"/>
          </a:xfrm>
          <a:prstGeom prst="rect">
            <a:avLst/>
          </a:prstGeom>
        </p:spPr>
      </p:pic>
      <p:sp>
        <p:nvSpPr>
          <p:cNvPr id="4" name="Nadpis 1">
            <a:extLst>
              <a:ext uri="{FF2B5EF4-FFF2-40B4-BE49-F238E27FC236}">
                <a16:creationId xmlns:a16="http://schemas.microsoft.com/office/drawing/2014/main" id="{8D765896-9378-4A36-A165-56C7240A0D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4.1 </a:t>
            </a:r>
            <a:br>
              <a:rPr lang="cs-CZ" sz="2400">
                <a:solidFill>
                  <a:schemeClr val="bg1"/>
                </a:solidFill>
              </a:rPr>
            </a:br>
            <a:r>
              <a:rPr lang="cs-CZ" sz="2400">
                <a:solidFill>
                  <a:schemeClr val="bg1"/>
                </a:solidFill>
              </a:rPr>
              <a:t>Vzdělávací infrastruktura</a:t>
            </a:r>
            <a:endParaRPr lang="en-US" sz="2400">
              <a:solidFill>
                <a:schemeClr val="bg1"/>
              </a:solidFill>
            </a:endParaRPr>
          </a:p>
        </p:txBody>
      </p:sp>
      <p:sp>
        <p:nvSpPr>
          <p:cNvPr id="3" name="TextovéPole 2">
            <a:extLst>
              <a:ext uri="{FF2B5EF4-FFF2-40B4-BE49-F238E27FC236}">
                <a16:creationId xmlns:a16="http://schemas.microsoft.com/office/drawing/2014/main" id="{2BB32174-09C3-4DD7-AE2D-67185B9A8DDC}"/>
              </a:ext>
            </a:extLst>
          </p:cNvPr>
          <p:cNvSpPr txBox="1"/>
          <p:nvPr/>
        </p:nvSpPr>
        <p:spPr>
          <a:xfrm>
            <a:off x="5094514" y="6473371"/>
            <a:ext cx="4644572" cy="615553"/>
          </a:xfrm>
          <a:prstGeom prst="rect">
            <a:avLst/>
          </a:prstGeom>
          <a:noFill/>
        </p:spPr>
        <p:txBody>
          <a:bodyPr wrap="square" rtlCol="0">
            <a:spAutoFit/>
          </a:bodyPr>
          <a:lstStyle/>
          <a:p>
            <a:r>
              <a:rPr lang="cs-CZ" sz="1600" b="1" dirty="0">
                <a:effectLst/>
                <a:latin typeface="Arial" panose="020B0604020202020204" pitchFamily="34" charset="0"/>
                <a:ea typeface="Calibri" panose="020F0502020204030204" pitchFamily="34" charset="0"/>
                <a:cs typeface="Times New Roman" panose="02020603050405020304" pitchFamily="18" charset="0"/>
              </a:rPr>
              <a:t>Navýšení kapacit MŠ Pastelka (Liberec)</a:t>
            </a:r>
            <a:endParaRPr lang="cs-CZ" sz="1600" b="1"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11375392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B55A2"/>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B55A2"/>
                </a:solidFill>
                <a:effectLst/>
                <a:uLnTx/>
                <a:uFillTx/>
                <a:latin typeface="Arial"/>
                <a:cs typeface="Arial"/>
                <a:sym typeface="Arial"/>
              </a:rPr>
            </a:br>
            <a:r>
              <a:rPr kumimoji="0" lang="cs-CZ" sz="3200" b="1" i="0" u="none" strike="noStrike" kern="0" cap="none" spc="0" normalizeH="0" baseline="0" noProof="0" dirty="0">
                <a:ln>
                  <a:noFill/>
                </a:ln>
                <a:solidFill>
                  <a:srgbClr val="0B55A2"/>
                </a:solidFill>
                <a:effectLst/>
                <a:uLnTx/>
                <a:uFillTx/>
                <a:latin typeface="Arial"/>
                <a:cs typeface="Arial"/>
                <a:sym typeface="Arial"/>
              </a:rPr>
              <a:t>Vzdělávací infrastruktura</a:t>
            </a:r>
            <a:endParaRPr lang="cs-CZ" sz="2000" kern="0" dirty="0">
              <a:solidFill>
                <a:srgbClr val="0B55A2"/>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1684884"/>
            <a:ext cx="7862598" cy="3493264"/>
          </a:xfrm>
          <a:prstGeom prst="rect">
            <a:avLst/>
          </a:prstGeom>
          <a:noFill/>
        </p:spPr>
        <p:txBody>
          <a:bodyPr wrap="square" lIns="91440" tIns="45720" rIns="91440" bIns="45720" anchor="t">
            <a:spAutoFit/>
          </a:bodyPr>
          <a:lstStyle/>
          <a:p>
            <a:r>
              <a:rPr lang="cs-CZ" sz="2000" b="1" u="sng" dirty="0">
                <a:cs typeface="Arial"/>
              </a:rPr>
              <a:t>Mateřské školy</a:t>
            </a:r>
            <a:endParaRPr lang="cs-CZ" sz="2000" b="1" u="sng" dirty="0"/>
          </a:p>
          <a:p>
            <a:endParaRPr lang="cs-CZ" sz="1600" b="1" dirty="0"/>
          </a:p>
          <a:p>
            <a:pPr marL="285750" indent="-285750">
              <a:buFont typeface="Arial"/>
              <a:buChar char="•"/>
            </a:pPr>
            <a:r>
              <a:rPr lang="cs-CZ" b="1" dirty="0"/>
              <a:t>Navyšování kapacit MŠ na území ORP s jejich nedostatečnou kapacitou</a:t>
            </a:r>
          </a:p>
          <a:p>
            <a:endParaRPr lang="cs-CZ" sz="1600" b="1" dirty="0">
              <a:cs typeface="Arial" panose="020B0604020202020204"/>
            </a:endParaRPr>
          </a:p>
          <a:p>
            <a:r>
              <a:rPr lang="cs-CZ" sz="1600" dirty="0"/>
              <a:t>	</a:t>
            </a:r>
            <a:r>
              <a:rPr lang="cs-CZ" sz="1600" i="1" u="sng" dirty="0"/>
              <a:t>Příklad:</a:t>
            </a:r>
            <a:r>
              <a:rPr lang="cs-CZ" sz="1600" i="1" dirty="0"/>
              <a:t> Přístavba mateřské školky, novostavba mateřské školy</a:t>
            </a:r>
            <a:endParaRPr lang="cs-CZ" sz="1800" b="0" i="1" u="none" strike="noStrike" baseline="0" dirty="0">
              <a:solidFill>
                <a:srgbClr val="000000"/>
              </a:solidFill>
            </a:endParaRPr>
          </a:p>
          <a:p>
            <a:pPr marL="0" lvl="0" indent="0">
              <a:buNone/>
            </a:pPr>
            <a:endParaRPr lang="cs-CZ" sz="1600" b="1" dirty="0"/>
          </a:p>
          <a:p>
            <a:pPr marL="285750" lvl="0" indent="-285750">
              <a:buFont typeface="Arial" panose="020B0604020202020204" pitchFamily="34" charset="0"/>
              <a:buChar char="•"/>
            </a:pPr>
            <a:r>
              <a:rPr lang="cs-CZ" b="1" dirty="0"/>
              <a:t>Zvyšování kvality podmínek v MŠ s ohledem na zajištění hygienických požadavků</a:t>
            </a:r>
          </a:p>
          <a:p>
            <a:pPr lvl="0"/>
            <a:endParaRPr lang="cs-CZ" sz="1600" dirty="0">
              <a:cs typeface="Arial"/>
            </a:endParaRPr>
          </a:p>
          <a:p>
            <a:r>
              <a:rPr lang="cs-CZ" sz="1600" dirty="0"/>
              <a:t>	</a:t>
            </a:r>
            <a:r>
              <a:rPr lang="cs-CZ" sz="1600" i="1" u="sng" dirty="0"/>
              <a:t>Příklad:</a:t>
            </a:r>
            <a:r>
              <a:rPr lang="cs-CZ" sz="1600" i="1" dirty="0"/>
              <a:t> Rekonstrukce mateřské školky takovým způsobem, aby nemusela</a:t>
            </a:r>
            <a:br>
              <a:rPr lang="cs-CZ" sz="1600" i="1" dirty="0"/>
            </a:br>
            <a:r>
              <a:rPr lang="cs-CZ" sz="1600" i="1" dirty="0"/>
              <a:t>        fungovat na základě výjimky krajské hygienické stanice</a:t>
            </a:r>
            <a:endParaRPr lang="cs-CZ" sz="1600" i="1" dirty="0">
              <a:cs typeface="Arial"/>
            </a:endParaRPr>
          </a:p>
          <a:p>
            <a:endParaRPr lang="cs-CZ" sz="1700" dirty="0">
              <a:solidFill>
                <a:schemeClr val="bg1"/>
              </a:solidFill>
            </a:endParaRPr>
          </a:p>
        </p:txBody>
      </p:sp>
      <p:pic>
        <p:nvPicPr>
          <p:cNvPr id="4" name="Grafický objekt 3" descr="Děti">
            <a:extLst>
              <a:ext uri="{FF2B5EF4-FFF2-40B4-BE49-F238E27FC236}">
                <a16:creationId xmlns:a16="http://schemas.microsoft.com/office/drawing/2014/main" id="{715FC2EF-31D4-43BA-939C-F138315166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1684884"/>
            <a:ext cx="480288" cy="480288"/>
          </a:xfrm>
          <a:prstGeom prst="rect">
            <a:avLst/>
          </a:prstGeom>
        </p:spPr>
      </p:pic>
      <p:sp>
        <p:nvSpPr>
          <p:cNvPr id="2" name="Zástupný symbol pro číslo snímku 1">
            <a:extLst>
              <a:ext uri="{FF2B5EF4-FFF2-40B4-BE49-F238E27FC236}">
                <a16:creationId xmlns:a16="http://schemas.microsoft.com/office/drawing/2014/main" id="{16593E77-9C61-435F-8B68-42DF80965BEA}"/>
              </a:ext>
            </a:extLst>
          </p:cNvPr>
          <p:cNvSpPr>
            <a:spLocks noGrp="1"/>
          </p:cNvSpPr>
          <p:nvPr>
            <p:ph type="sldNum" sz="quarter" idx="12"/>
          </p:nvPr>
        </p:nvSpPr>
        <p:spPr/>
        <p:txBody>
          <a:bodyPr/>
          <a:lstStyle/>
          <a:p>
            <a:fld id="{4000C4B2-41BC-D741-8B94-B76DB6967C01}" type="slidenum">
              <a:rPr lang="en-US" smtClean="0"/>
              <a:pPr/>
              <a:t>53</a:t>
            </a:fld>
            <a:endParaRPr lang="en-US" dirty="0"/>
          </a:p>
        </p:txBody>
      </p:sp>
    </p:spTree>
    <p:extLst>
      <p:ext uri="{BB962C8B-B14F-4D97-AF65-F5344CB8AC3E}">
        <p14:creationId xmlns:p14="http://schemas.microsoft.com/office/powerpoint/2010/main" val="2378152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6" y="412959"/>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B55A2"/>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B55A2"/>
                </a:solidFill>
                <a:effectLst/>
                <a:uLnTx/>
                <a:uFillTx/>
                <a:latin typeface="Arial"/>
                <a:cs typeface="Arial"/>
                <a:sym typeface="Arial"/>
              </a:rPr>
            </a:br>
            <a:r>
              <a:rPr kumimoji="0" lang="cs-CZ" sz="3200" b="1" i="0" u="none" strike="noStrike" kern="0" cap="none" spc="0" normalizeH="0" baseline="0" noProof="0" dirty="0">
                <a:ln>
                  <a:noFill/>
                </a:ln>
                <a:solidFill>
                  <a:srgbClr val="0B55A2"/>
                </a:solidFill>
                <a:effectLst/>
                <a:uLnTx/>
                <a:uFillTx/>
                <a:latin typeface="Arial"/>
                <a:cs typeface="Arial"/>
                <a:sym typeface="Arial"/>
              </a:rPr>
              <a:t>Vzdělávací infrastruktura</a:t>
            </a:r>
            <a:endParaRPr lang="cs-CZ" sz="2000" kern="0" dirty="0">
              <a:solidFill>
                <a:srgbClr val="0B55A2"/>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6" y="1575238"/>
            <a:ext cx="8290480" cy="4462760"/>
          </a:xfrm>
          <a:prstGeom prst="rect">
            <a:avLst/>
          </a:prstGeom>
          <a:noFill/>
        </p:spPr>
        <p:txBody>
          <a:bodyPr wrap="square" lIns="91440" tIns="45720" rIns="91440" bIns="45720" anchor="t">
            <a:spAutoFit/>
          </a:bodyPr>
          <a:lstStyle/>
          <a:p>
            <a:endParaRPr lang="cs-CZ" sz="1600" b="1" dirty="0"/>
          </a:p>
          <a:p>
            <a:pPr marL="285750" indent="-285750">
              <a:buFont typeface="Arial"/>
              <a:buChar char="•"/>
            </a:pPr>
            <a:r>
              <a:rPr lang="cs-CZ" b="1" dirty="0"/>
              <a:t>Navyšování kapacit MŠ na území ORP s jejich nedostatečnou kapacitou </a:t>
            </a:r>
            <a:endParaRPr lang="cs-CZ" b="1" dirty="0">
              <a:cs typeface="Arial" panose="020B0604020202020204"/>
            </a:endParaRPr>
          </a:p>
          <a:p>
            <a:endParaRPr lang="cs-CZ" sz="1600" b="0" i="0" u="none" strike="noStrike" baseline="0" dirty="0">
              <a:solidFill>
                <a:srgbClr val="000000"/>
              </a:solidFill>
            </a:endParaRPr>
          </a:p>
          <a:p>
            <a:pPr marL="542925" indent="-277813" algn="just">
              <a:buFont typeface="Wingdings" panose="05000000000000000000" pitchFamily="2" charset="2"/>
              <a:buChar char="Ø"/>
            </a:pPr>
            <a:r>
              <a:rPr lang="cs-CZ" sz="1800" b="0" i="0" u="none" strike="noStrike" baseline="0" dirty="0">
                <a:solidFill>
                  <a:srgbClr val="000000"/>
                </a:solidFill>
              </a:rPr>
              <a:t>v SO ORP, kde je to možné </a:t>
            </a:r>
            <a:r>
              <a:rPr lang="cs-CZ" sz="1800" u="none" strike="noStrike" baseline="0" dirty="0">
                <a:solidFill>
                  <a:srgbClr val="000000"/>
                </a:solidFill>
              </a:rPr>
              <a:t>dle demografické analýzy MŠMT </a:t>
            </a:r>
            <a:r>
              <a:rPr lang="cs-CZ" sz="1800" b="0" i="0" u="none" strike="noStrike" baseline="0" dirty="0">
                <a:solidFill>
                  <a:srgbClr val="000000"/>
                </a:solidFill>
              </a:rPr>
              <a:t>(skóre 6+ při vyhlášení individuálních výzev</a:t>
            </a:r>
            <a:r>
              <a:rPr lang="cs-CZ" dirty="0">
                <a:solidFill>
                  <a:srgbClr val="000000"/>
                </a:solidFill>
              </a:rPr>
              <a:t>; v ITI se uvažuje nižší skóre; pro </a:t>
            </a:r>
            <a:r>
              <a:rPr lang="cs-CZ" sz="1800" b="0" i="0" u="none" strike="noStrike" baseline="0" dirty="0">
                <a:solidFill>
                  <a:srgbClr val="000000"/>
                </a:solidFill>
              </a:rPr>
              <a:t>CLLD nerelevantní)</a:t>
            </a:r>
          </a:p>
          <a:p>
            <a:pPr marL="265112" algn="just"/>
            <a:r>
              <a:rPr lang="cs-CZ" sz="1800" b="0" i="0" u="none" strike="noStrike" baseline="0" dirty="0">
                <a:solidFill>
                  <a:srgbClr val="000000"/>
                </a:solidFill>
              </a:rPr>
              <a:t>		</a:t>
            </a:r>
            <a:r>
              <a:rPr lang="cs-CZ" sz="1800" b="0" i="0" u="none" strike="noStrike" baseline="0" dirty="0">
                <a:solidFill>
                  <a:srgbClr val="000000"/>
                </a:solidFill>
                <a:hlinkClick r:id="rId2"/>
              </a:rPr>
              <a:t>https://irop.mmr.cz/cs/vyzvy/detaily-temat/vzdelavani</a:t>
            </a:r>
            <a:endParaRPr lang="cs-CZ" sz="1800" b="0" i="0" u="none" strike="noStrike" baseline="0" dirty="0">
              <a:solidFill>
                <a:srgbClr val="000000"/>
              </a:solidFill>
            </a:endParaRPr>
          </a:p>
          <a:p>
            <a:pPr marL="265112"/>
            <a:endParaRPr lang="cs-CZ" sz="1800" b="0" i="0" u="none" strike="noStrike" baseline="0" dirty="0">
              <a:solidFill>
                <a:srgbClr val="000000"/>
              </a:solidFill>
            </a:endParaRPr>
          </a:p>
          <a:p>
            <a:pPr marL="542925" indent="-277813" algn="just">
              <a:buFont typeface="Wingdings" panose="05000000000000000000" pitchFamily="2" charset="2"/>
              <a:buChar char="Ø"/>
            </a:pPr>
            <a:r>
              <a:rPr lang="cs-CZ" dirty="0">
                <a:solidFill>
                  <a:srgbClr val="000000"/>
                </a:solidFill>
              </a:rPr>
              <a:t>v individuálních výzvách navýšení minimálně o 20 míst; v ITI se uvažuje  o možném snížení; pro CLLD platí minimálně o 10 míst (navýšení stávající kapacity mateřské školy nebo dětské skupiny) a minimálně o 13 míst (vznik nové mateřské školy nebo dětské skupiny)</a:t>
            </a:r>
          </a:p>
          <a:p>
            <a:pPr marL="265112" algn="just"/>
            <a:endParaRPr lang="cs-CZ" dirty="0">
              <a:solidFill>
                <a:srgbClr val="000000"/>
              </a:solidFill>
            </a:endParaRPr>
          </a:p>
          <a:p>
            <a:pPr marL="542925" indent="-277813" algn="just">
              <a:buFont typeface="Wingdings" panose="05000000000000000000" pitchFamily="2" charset="2"/>
              <a:buChar char="Ø"/>
            </a:pPr>
            <a:r>
              <a:rPr lang="cs-CZ" dirty="0">
                <a:solidFill>
                  <a:srgbClr val="000000"/>
                </a:solidFill>
              </a:rPr>
              <a:t>15 – 30 % kapacity musí být určeno pro děti do 3 let věku (vybudováno/ připraveno, nikoli nutně v udržitelnosti obsazeno)</a:t>
            </a:r>
          </a:p>
        </p:txBody>
      </p:sp>
      <p:sp>
        <p:nvSpPr>
          <p:cNvPr id="2" name="Zástupný symbol pro číslo snímku 1">
            <a:extLst>
              <a:ext uri="{FF2B5EF4-FFF2-40B4-BE49-F238E27FC236}">
                <a16:creationId xmlns:a16="http://schemas.microsoft.com/office/drawing/2014/main" id="{06C3EFD7-0B29-43B4-A9BC-723B3FBD88B0}"/>
              </a:ext>
            </a:extLst>
          </p:cNvPr>
          <p:cNvSpPr>
            <a:spLocks noGrp="1"/>
          </p:cNvSpPr>
          <p:nvPr>
            <p:ph type="sldNum" sz="quarter" idx="12"/>
          </p:nvPr>
        </p:nvSpPr>
        <p:spPr/>
        <p:txBody>
          <a:bodyPr/>
          <a:lstStyle/>
          <a:p>
            <a:fld id="{4000C4B2-41BC-D741-8B94-B76DB6967C01}" type="slidenum">
              <a:rPr lang="en-US" smtClean="0"/>
              <a:pPr/>
              <a:t>54</a:t>
            </a:fld>
            <a:endParaRPr lang="en-US" dirty="0"/>
          </a:p>
        </p:txBody>
      </p:sp>
    </p:spTree>
    <p:extLst>
      <p:ext uri="{BB962C8B-B14F-4D97-AF65-F5344CB8AC3E}">
        <p14:creationId xmlns:p14="http://schemas.microsoft.com/office/powerpoint/2010/main" val="24062696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B55A2"/>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B55A2"/>
                </a:solidFill>
                <a:effectLst/>
                <a:uLnTx/>
                <a:uFillTx/>
                <a:latin typeface="Arial"/>
                <a:cs typeface="Arial"/>
                <a:sym typeface="Arial"/>
              </a:rPr>
            </a:br>
            <a:r>
              <a:rPr kumimoji="0" lang="cs-CZ" sz="3200" b="1" i="0" u="none" strike="noStrike" kern="0" cap="none" spc="0" normalizeH="0" baseline="0" noProof="0" dirty="0">
                <a:ln>
                  <a:noFill/>
                </a:ln>
                <a:solidFill>
                  <a:srgbClr val="0B55A2"/>
                </a:solidFill>
                <a:effectLst/>
                <a:uLnTx/>
                <a:uFillTx/>
                <a:latin typeface="Arial"/>
                <a:cs typeface="Arial"/>
                <a:sym typeface="Arial"/>
              </a:rPr>
              <a:t>Vzdělávací infrastruktura</a:t>
            </a:r>
            <a:endParaRPr lang="cs-CZ" sz="2000" kern="0" dirty="0">
              <a:solidFill>
                <a:srgbClr val="0B55A2"/>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78756" y="1597729"/>
            <a:ext cx="7862598" cy="2816156"/>
          </a:xfrm>
          <a:prstGeom prst="rect">
            <a:avLst/>
          </a:prstGeom>
          <a:noFill/>
        </p:spPr>
        <p:txBody>
          <a:bodyPr wrap="square" lIns="91440" tIns="45720" rIns="91440" bIns="45720" anchor="t">
            <a:spAutoFit/>
          </a:bodyPr>
          <a:lstStyle/>
          <a:p>
            <a:pPr marL="0" lvl="0" indent="0">
              <a:buNone/>
            </a:pPr>
            <a:endParaRPr lang="cs-CZ" sz="1600" b="1" dirty="0"/>
          </a:p>
          <a:p>
            <a:pPr marL="285750" lvl="0" indent="-285750">
              <a:buFont typeface="Arial" panose="020B0604020202020204" pitchFamily="34" charset="0"/>
              <a:buChar char="•"/>
            </a:pPr>
            <a:r>
              <a:rPr lang="cs-CZ" b="1" dirty="0"/>
              <a:t>Zvyšování kvality podmínek v MŠ s ohledem na zajištění hygienických požadavků</a:t>
            </a:r>
          </a:p>
          <a:p>
            <a:pPr marL="265113" lvl="0"/>
            <a:endParaRPr lang="cs-CZ" dirty="0">
              <a:solidFill>
                <a:srgbClr val="000000"/>
              </a:solidFill>
            </a:endParaRPr>
          </a:p>
          <a:p>
            <a:pPr marL="542925" indent="-285750" algn="just">
              <a:buFont typeface="Wingdings" panose="05000000000000000000" pitchFamily="2" charset="2"/>
              <a:buChar char="Ø"/>
            </a:pPr>
            <a:r>
              <a:rPr lang="cs-CZ" dirty="0">
                <a:solidFill>
                  <a:srgbClr val="000000"/>
                </a:solidFill>
              </a:rPr>
              <a:t>žadatel musí explicitně doložit, že provoz MŠ funguje na základě výjimky z hygienických požadavků stanovených v § 7 odst. 1 zákona č. 258/2000 Sb. (zákon o ochraně veřejného zdraví)</a:t>
            </a:r>
          </a:p>
          <a:p>
            <a:pPr marL="257175" algn="just"/>
            <a:endParaRPr lang="cs-CZ" dirty="0">
              <a:solidFill>
                <a:srgbClr val="000000"/>
              </a:solidFill>
            </a:endParaRPr>
          </a:p>
          <a:p>
            <a:pPr marL="542925" indent="-285750" algn="just">
              <a:buFont typeface="Wingdings" panose="05000000000000000000" pitchFamily="2" charset="2"/>
              <a:buChar char="Ø"/>
            </a:pPr>
            <a:r>
              <a:rPr lang="cs-CZ" dirty="0">
                <a:solidFill>
                  <a:srgbClr val="000000"/>
                </a:solidFill>
              </a:rPr>
              <a:t>realizací projektu se kapacita zvýší / sníží / zůstane stejná</a:t>
            </a:r>
          </a:p>
          <a:p>
            <a:endParaRPr lang="cs-CZ" sz="1700" dirty="0">
              <a:solidFill>
                <a:schemeClr val="bg1"/>
              </a:solidFill>
            </a:endParaRPr>
          </a:p>
        </p:txBody>
      </p:sp>
      <p:sp>
        <p:nvSpPr>
          <p:cNvPr id="2" name="Zástupný symbol pro číslo snímku 1">
            <a:extLst>
              <a:ext uri="{FF2B5EF4-FFF2-40B4-BE49-F238E27FC236}">
                <a16:creationId xmlns:a16="http://schemas.microsoft.com/office/drawing/2014/main" id="{24EE6A8C-FDEB-45C0-828A-C234D0C122AF}"/>
              </a:ext>
            </a:extLst>
          </p:cNvPr>
          <p:cNvSpPr>
            <a:spLocks noGrp="1"/>
          </p:cNvSpPr>
          <p:nvPr>
            <p:ph type="sldNum" sz="quarter" idx="12"/>
          </p:nvPr>
        </p:nvSpPr>
        <p:spPr/>
        <p:txBody>
          <a:bodyPr/>
          <a:lstStyle/>
          <a:p>
            <a:fld id="{4000C4B2-41BC-D741-8B94-B76DB6967C01}" type="slidenum">
              <a:rPr lang="en-US" smtClean="0"/>
              <a:pPr/>
              <a:t>55</a:t>
            </a:fld>
            <a:endParaRPr lang="en-US" dirty="0"/>
          </a:p>
        </p:txBody>
      </p:sp>
    </p:spTree>
    <p:extLst>
      <p:ext uri="{BB962C8B-B14F-4D97-AF65-F5344CB8AC3E}">
        <p14:creationId xmlns:p14="http://schemas.microsoft.com/office/powerpoint/2010/main" val="35911908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B55A2"/>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B55A2"/>
                </a:solidFill>
                <a:effectLst/>
                <a:uLnTx/>
                <a:uFillTx/>
                <a:latin typeface="Arial"/>
                <a:cs typeface="Arial"/>
                <a:sym typeface="Arial"/>
              </a:rPr>
            </a:br>
            <a:r>
              <a:rPr kumimoji="0" lang="cs-CZ" sz="3200" b="1" i="0" u="none" strike="noStrike" kern="0" cap="none" spc="0" normalizeH="0" baseline="0" noProof="0" dirty="0">
                <a:ln>
                  <a:noFill/>
                </a:ln>
                <a:solidFill>
                  <a:srgbClr val="0B55A2"/>
                </a:solidFill>
                <a:effectLst/>
                <a:uLnTx/>
                <a:uFillTx/>
                <a:latin typeface="Arial"/>
                <a:cs typeface="Arial"/>
                <a:sym typeface="Arial"/>
              </a:rPr>
              <a:t>Vzdělávací infrastruktura</a:t>
            </a:r>
          </a:p>
          <a:p>
            <a:pPr algn="ctr" defTabSz="914400">
              <a:buClr>
                <a:srgbClr val="000000"/>
              </a:buClr>
            </a:pPr>
            <a:r>
              <a:rPr lang="cs-CZ" sz="2000" kern="0" dirty="0">
                <a:solidFill>
                  <a:srgbClr val="0C56A4"/>
                </a:solidFill>
                <a:latin typeface="Arial"/>
                <a:cs typeface="Arial"/>
                <a:sym typeface="Arial"/>
              </a:rPr>
              <a:t>Další parametry k MŠ</a:t>
            </a:r>
            <a:endParaRPr lang="cs-CZ" sz="1400" kern="0" dirty="0">
              <a:solidFill>
                <a:srgbClr val="0C56A4"/>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78755" y="2051700"/>
            <a:ext cx="7862598" cy="3642023"/>
          </a:xfrm>
          <a:prstGeom prst="rect">
            <a:avLst/>
          </a:prstGeom>
          <a:noFill/>
        </p:spPr>
        <p:txBody>
          <a:bodyPr wrap="square" lIns="91440" tIns="45720" rIns="91440" bIns="45720" anchor="t">
            <a:spAutoFit/>
          </a:bodyPr>
          <a:lstStyle/>
          <a:p>
            <a:pPr marL="213995" indent="-213995">
              <a:spcAft>
                <a:spcPts val="800"/>
              </a:spcAft>
              <a:buFont typeface="Arial" panose="020B0604020202020204" pitchFamily="34" charset="0"/>
              <a:buChar char="•"/>
            </a:pPr>
            <a:r>
              <a:rPr lang="cs-CZ" sz="1700" dirty="0"/>
              <a:t>Parametry pro </a:t>
            </a:r>
            <a:r>
              <a:rPr lang="cs-CZ" sz="1700" b="1" dirty="0"/>
              <a:t>bezbariérovost</a:t>
            </a:r>
            <a:r>
              <a:rPr lang="cs-CZ" sz="1700" dirty="0"/>
              <a:t> by měly být shodné s obdobím 2014–2020</a:t>
            </a:r>
          </a:p>
          <a:p>
            <a:pPr marL="213995" indent="-213995" algn="just">
              <a:spcAft>
                <a:spcPts val="800"/>
              </a:spcAft>
              <a:buFont typeface="Arial" panose="020B0604020202020204" pitchFamily="34" charset="0"/>
              <a:buChar char="•"/>
            </a:pPr>
            <a:r>
              <a:rPr lang="cs-CZ" sz="1700" dirty="0"/>
              <a:t>Je možný </a:t>
            </a:r>
            <a:r>
              <a:rPr lang="cs-CZ" sz="1700" b="1" dirty="0"/>
              <a:t>vznik zcela nových MŠ</a:t>
            </a:r>
            <a:r>
              <a:rPr lang="cs-CZ" sz="1700" dirty="0"/>
              <a:t>, ale ne u soukromoprávních subjektů (tj. ostatní právnické osoby, vykonávající činnost škol a školských zařízení, zapsané v Rejstříku škol a školských zařízení)</a:t>
            </a:r>
          </a:p>
          <a:p>
            <a:pPr marL="213995" indent="-213995">
              <a:spcAft>
                <a:spcPts val="800"/>
              </a:spcAft>
              <a:buFont typeface="Arial" panose="020B0604020202020204" pitchFamily="34" charset="0"/>
              <a:buChar char="•"/>
            </a:pPr>
            <a:r>
              <a:rPr lang="cs-CZ" sz="1700" dirty="0"/>
              <a:t>V CLLD je možná i </a:t>
            </a:r>
            <a:r>
              <a:rPr lang="cs-CZ" sz="1700" b="1" dirty="0"/>
              <a:t>podpora dětských skupin</a:t>
            </a:r>
          </a:p>
          <a:p>
            <a:pPr marL="213995" indent="-213995" algn="just">
              <a:spcAft>
                <a:spcPts val="800"/>
              </a:spcAft>
              <a:buFont typeface="Arial" panose="020B0604020202020204" pitchFamily="34" charset="0"/>
              <a:buChar char="•"/>
            </a:pPr>
            <a:r>
              <a:rPr lang="cs-CZ" sz="1700" b="1" dirty="0"/>
              <a:t>Soulad s MAP</a:t>
            </a:r>
            <a:r>
              <a:rPr lang="cs-CZ" sz="1700" dirty="0"/>
              <a:t> (musí být platný k datu předložení žádosti o podporu; CZV projektu v předložené žádosti nesmí přesáhnout CZV projektu uvedené v příslušném sloupci v MAP; projekt uvedený v MAP nesmí být opakovaně využit pro jiný projekt v IROP)</a:t>
            </a:r>
          </a:p>
          <a:p>
            <a:pPr marL="213995" indent="-213995" algn="just">
              <a:spcAft>
                <a:spcPts val="800"/>
              </a:spcAft>
              <a:buFont typeface="Arial" panose="020B0604020202020204" pitchFamily="34" charset="0"/>
              <a:buChar char="•"/>
            </a:pPr>
            <a:r>
              <a:rPr lang="cs-CZ" sz="1700" dirty="0"/>
              <a:t>Podmínky </a:t>
            </a:r>
            <a:r>
              <a:rPr lang="cs-CZ" sz="1700" b="1" dirty="0"/>
              <a:t>udržitelnosti</a:t>
            </a:r>
            <a:r>
              <a:rPr lang="cs-CZ" sz="1700" dirty="0"/>
              <a:t> SC 4.1 i SC 5.1 CLLD: minimální limit pro obsazenost nejvyššího povoleného počtu dětí v MŠ/DS je stanoven na </a:t>
            </a:r>
            <a:r>
              <a:rPr lang="cs-CZ" sz="1700" b="1" dirty="0"/>
              <a:t>80 % kapacity </a:t>
            </a:r>
            <a:r>
              <a:rPr lang="cs-CZ" sz="1700" dirty="0"/>
              <a:t>a musí být naplněn vždy na začátku každého školního roku</a:t>
            </a:r>
            <a:endParaRPr lang="cs-CZ" dirty="0">
              <a:solidFill>
                <a:srgbClr val="000000"/>
              </a:solidFill>
            </a:endParaRPr>
          </a:p>
        </p:txBody>
      </p:sp>
      <p:sp>
        <p:nvSpPr>
          <p:cNvPr id="2" name="Zástupný symbol pro číslo snímku 1">
            <a:extLst>
              <a:ext uri="{FF2B5EF4-FFF2-40B4-BE49-F238E27FC236}">
                <a16:creationId xmlns:a16="http://schemas.microsoft.com/office/drawing/2014/main" id="{C65524B4-F618-47CD-8598-34E8F5A2B292}"/>
              </a:ext>
            </a:extLst>
          </p:cNvPr>
          <p:cNvSpPr>
            <a:spLocks noGrp="1"/>
          </p:cNvSpPr>
          <p:nvPr>
            <p:ph type="sldNum" sz="quarter" idx="12"/>
          </p:nvPr>
        </p:nvSpPr>
        <p:spPr/>
        <p:txBody>
          <a:bodyPr/>
          <a:lstStyle/>
          <a:p>
            <a:fld id="{4000C4B2-41BC-D741-8B94-B76DB6967C01}" type="slidenum">
              <a:rPr lang="en-US" smtClean="0"/>
              <a:pPr/>
              <a:t>56</a:t>
            </a:fld>
            <a:endParaRPr lang="en-US" dirty="0"/>
          </a:p>
        </p:txBody>
      </p:sp>
    </p:spTree>
    <p:extLst>
      <p:ext uri="{BB962C8B-B14F-4D97-AF65-F5344CB8AC3E}">
        <p14:creationId xmlns:p14="http://schemas.microsoft.com/office/powerpoint/2010/main" val="36020998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fld id="{4000C4B2-41BC-D741-8B94-B76DB6967C01}" type="slidenum">
              <a:rPr lang="en-US" smtClean="0"/>
              <a:pPr/>
              <a:t>57</a:t>
            </a:fld>
            <a:endParaRPr lang="en-US" dirty="0"/>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Vzdělávací infrastruktura</a:t>
            </a:r>
            <a:endParaRPr lang="cs-CZ" sz="2000" kern="0" dirty="0">
              <a:solidFill>
                <a:srgbClr val="0C56A4"/>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880845" y="1660360"/>
            <a:ext cx="8012179" cy="4308872"/>
          </a:xfrm>
          <a:prstGeom prst="rect">
            <a:avLst/>
          </a:prstGeom>
          <a:noFill/>
        </p:spPr>
        <p:txBody>
          <a:bodyPr wrap="square" lIns="91440" tIns="45720" rIns="91440" bIns="45720" anchor="t">
            <a:spAutoFit/>
          </a:bodyPr>
          <a:lstStyle/>
          <a:p>
            <a:r>
              <a:rPr lang="cs-CZ" sz="2000" b="1" u="sng" dirty="0">
                <a:cs typeface="Arial"/>
              </a:rPr>
              <a:t>Základní školy</a:t>
            </a:r>
          </a:p>
          <a:p>
            <a:endParaRPr lang="cs-CZ" sz="1600" b="1" dirty="0"/>
          </a:p>
          <a:p>
            <a:pPr marL="285750" indent="-285750">
              <a:buFont typeface="Arial"/>
              <a:buChar char="•"/>
            </a:pPr>
            <a:r>
              <a:rPr lang="cs-CZ" sz="1600" b="1" dirty="0"/>
              <a:t>Vybudování, modernizace a vybavení odborných učeben ve vazbě na přírodní vědy, polytechnické vzdělávání, cizí jazyky, práce s digitálními technologiemi</a:t>
            </a:r>
            <a:endParaRPr lang="cs-CZ" sz="1600" dirty="0">
              <a:cs typeface="Arial" panose="020B0604020202020204"/>
            </a:endParaRPr>
          </a:p>
          <a:p>
            <a:r>
              <a:rPr lang="cs-CZ" sz="1400" dirty="0">
                <a:ea typeface="+mn-lt"/>
                <a:cs typeface="+mn-lt"/>
              </a:rPr>
              <a:t>     </a:t>
            </a:r>
            <a:endParaRPr lang="cs-CZ" sz="1400" dirty="0">
              <a:cs typeface="Arial"/>
            </a:endParaRPr>
          </a:p>
          <a:p>
            <a:pPr marL="285750" indent="-285750">
              <a:buFont typeface="Arial"/>
              <a:buChar char="•"/>
            </a:pPr>
            <a:r>
              <a:rPr lang="cs-CZ" sz="1600" b="1" dirty="0"/>
              <a:t>Budování vnitřní konektivity škol</a:t>
            </a:r>
            <a:endParaRPr lang="cs-CZ" sz="1600" dirty="0">
              <a:cs typeface="Arial" panose="020B0604020202020204"/>
            </a:endParaRPr>
          </a:p>
          <a:p>
            <a:pPr marL="285750" indent="-285750">
              <a:buFont typeface="Arial"/>
              <a:buChar char="•"/>
            </a:pPr>
            <a:endParaRPr lang="cs-CZ" sz="1600" b="1" dirty="0">
              <a:cs typeface="Arial" panose="020B0604020202020204"/>
            </a:endParaRPr>
          </a:p>
          <a:p>
            <a:pPr marL="285750" indent="-285750">
              <a:buFont typeface="Arial"/>
              <a:buChar char="•"/>
            </a:pPr>
            <a:r>
              <a:rPr lang="cs-CZ" sz="1600" b="1" dirty="0"/>
              <a:t>Budování zázemí pro školní družiny a školní kluby</a:t>
            </a:r>
            <a:endParaRPr lang="cs-CZ" sz="1600" dirty="0">
              <a:cs typeface="Arial"/>
            </a:endParaRPr>
          </a:p>
          <a:p>
            <a:pPr marL="285750" indent="-285750">
              <a:buFont typeface="Arial"/>
              <a:buChar char="•"/>
            </a:pPr>
            <a:endParaRPr lang="cs-CZ" sz="1600" b="1" dirty="0">
              <a:cs typeface="Arial"/>
            </a:endParaRPr>
          </a:p>
          <a:p>
            <a:pPr marL="285750" indent="-285750">
              <a:buFont typeface="Arial"/>
              <a:buChar char="•"/>
            </a:pPr>
            <a:r>
              <a:rPr lang="cs-CZ" sz="1600" b="1" dirty="0">
                <a:cs typeface="Arial"/>
              </a:rPr>
              <a:t>Doprovodná část projektu </a:t>
            </a:r>
            <a:r>
              <a:rPr lang="cs-CZ" sz="1600" dirty="0">
                <a:cs typeface="Arial"/>
              </a:rPr>
              <a:t>(dle návrhu PD 30 % CZV nebo přímých nákladů)</a:t>
            </a:r>
          </a:p>
          <a:p>
            <a:pPr marL="808038" indent="-285750">
              <a:buFont typeface="Wingdings" panose="05000000000000000000" pitchFamily="2" charset="2"/>
              <a:buChar char="Ø"/>
            </a:pPr>
            <a:r>
              <a:rPr lang="cs-CZ" sz="1600" dirty="0">
                <a:cs typeface="Arial"/>
              </a:rPr>
              <a:t>vnitřní i venkovní zázemí pro komunitní aktivity vedoucí k sociální inkluzi</a:t>
            </a:r>
          </a:p>
          <a:p>
            <a:pPr marL="808038" indent="-285750">
              <a:buFont typeface="Wingdings" panose="05000000000000000000" pitchFamily="2" charset="2"/>
              <a:buChar char="Ø"/>
            </a:pPr>
            <a:r>
              <a:rPr lang="cs-CZ" sz="1600" dirty="0">
                <a:cs typeface="Arial"/>
              </a:rPr>
              <a:t>zázemí pro školní poradenská pracoviště (ŠPP) a pro práci s žáky se speciálními vzdělávacími potřebami (např. klidové zóny, reedukační učebny); </a:t>
            </a:r>
          </a:p>
          <a:p>
            <a:pPr marL="808038" indent="-285750">
              <a:buFont typeface="Wingdings" panose="05000000000000000000" pitchFamily="2" charset="2"/>
              <a:buChar char="Ø"/>
            </a:pPr>
            <a:r>
              <a:rPr lang="cs-CZ" sz="1600" dirty="0">
                <a:cs typeface="Arial"/>
              </a:rPr>
              <a:t>zázemí pro pedagogické i nepedagogické pracovníky škol vedoucí k vyšší kvalitě vzdělávání ve školách (např. kabinety) </a:t>
            </a:r>
          </a:p>
          <a:p>
            <a:pPr marL="285750" indent="-285750">
              <a:buFont typeface="Wingdings" panose="05000000000000000000" pitchFamily="2" charset="2"/>
              <a:buChar char="Ø"/>
            </a:pPr>
            <a:endParaRPr lang="cs-CZ" sz="1600" dirty="0">
              <a:cs typeface="Arial"/>
            </a:endParaRPr>
          </a:p>
          <a:p>
            <a:endParaRPr lang="cs-CZ" sz="1600" dirty="0">
              <a:solidFill>
                <a:schemeClr val="bg1"/>
              </a:solidFill>
              <a:cs typeface="Arial"/>
            </a:endParaRPr>
          </a:p>
        </p:txBody>
      </p:sp>
      <p:pic>
        <p:nvPicPr>
          <p:cNvPr id="10" name="Grafický objekt 9" descr="Třída">
            <a:extLst>
              <a:ext uri="{FF2B5EF4-FFF2-40B4-BE49-F238E27FC236}">
                <a16:creationId xmlns:a16="http://schemas.microsoft.com/office/drawing/2014/main" id="{A677352F-5B5B-DE9B-FA72-0A49DB9674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0557" y="1660360"/>
            <a:ext cx="480288" cy="480288"/>
          </a:xfrm>
          <a:prstGeom prst="rect">
            <a:avLst/>
          </a:prstGeom>
        </p:spPr>
      </p:pic>
    </p:spTree>
    <p:extLst>
      <p:ext uri="{BB962C8B-B14F-4D97-AF65-F5344CB8AC3E}">
        <p14:creationId xmlns:p14="http://schemas.microsoft.com/office/powerpoint/2010/main" val="11107982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fld id="{4000C4B2-41BC-D741-8B94-B76DB6967C01}" type="slidenum">
              <a:rPr lang="en-US" smtClean="0"/>
              <a:pPr/>
              <a:t>58</a:t>
            </a:fld>
            <a:endParaRPr lang="en-US" dirty="0"/>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Vzdělávací infrastruktura</a:t>
            </a:r>
          </a:p>
          <a:p>
            <a:pPr algn="ctr" defTabSz="914400">
              <a:buClr>
                <a:srgbClr val="000000"/>
              </a:buClr>
            </a:pPr>
            <a:r>
              <a:rPr lang="cs-CZ" sz="2000" kern="0" dirty="0">
                <a:solidFill>
                  <a:srgbClr val="0C56A4"/>
                </a:solidFill>
                <a:latin typeface="Arial"/>
                <a:cs typeface="Arial"/>
                <a:sym typeface="Arial"/>
              </a:rPr>
              <a:t>Další parametry k ZŠ</a:t>
            </a:r>
            <a:endParaRPr lang="cs-CZ" sz="1400" kern="0" dirty="0">
              <a:solidFill>
                <a:srgbClr val="0C56A4"/>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795784" y="1883015"/>
            <a:ext cx="8012179" cy="4401205"/>
          </a:xfrm>
          <a:prstGeom prst="rect">
            <a:avLst/>
          </a:prstGeom>
          <a:noFill/>
        </p:spPr>
        <p:txBody>
          <a:bodyPr wrap="square" lIns="91440" tIns="45720" rIns="91440" bIns="45720" anchor="t">
            <a:spAutoFit/>
          </a:bodyPr>
          <a:lstStyle/>
          <a:p>
            <a:pPr marL="285750" indent="-285750" algn="just">
              <a:spcAft>
                <a:spcPts val="800"/>
              </a:spcAft>
              <a:buFont typeface="Arial" panose="020B0604020202020204" pitchFamily="34" charset="0"/>
              <a:buChar char="•"/>
            </a:pPr>
            <a:r>
              <a:rPr lang="cs-CZ" sz="1700" dirty="0"/>
              <a:t>Mezi oblasti podpory ve vazbě na „polytechnické vzdělávání“ bude spadat i </a:t>
            </a:r>
            <a:r>
              <a:rPr lang="cs-CZ" sz="1700" b="1" dirty="0"/>
              <a:t>podpora Výtvarné výchovy</a:t>
            </a:r>
            <a:endParaRPr lang="cs-CZ" sz="1700" dirty="0"/>
          </a:p>
          <a:p>
            <a:pPr marL="285750" indent="-285750">
              <a:spcAft>
                <a:spcPts val="800"/>
              </a:spcAft>
              <a:buFont typeface="Arial" panose="020B0604020202020204" pitchFamily="34" charset="0"/>
              <a:buChar char="•"/>
            </a:pPr>
            <a:r>
              <a:rPr lang="cs-CZ" sz="1700" b="1" dirty="0"/>
              <a:t>Formální i neformální </a:t>
            </a:r>
            <a:r>
              <a:rPr lang="cs-CZ" sz="1700" dirty="0"/>
              <a:t>vzdělávání pro ZŠ v rámci jedné výzvy</a:t>
            </a:r>
          </a:p>
          <a:p>
            <a:pPr marL="285750" indent="-285750" algn="just">
              <a:spcAft>
                <a:spcPts val="800"/>
              </a:spcAft>
              <a:buFont typeface="Arial" panose="020B0604020202020204" pitchFamily="34" charset="0"/>
              <a:buChar char="•"/>
            </a:pPr>
            <a:r>
              <a:rPr lang="cs-CZ" sz="1700" b="1" dirty="0"/>
              <a:t>Nebudou podporovány nové kmenové třídy </a:t>
            </a:r>
            <a:r>
              <a:rPr lang="cs-CZ" sz="1700" dirty="0"/>
              <a:t>ani stávající kmenové třídy, nicméně v CLLD projektech je možná rekonstrukce učeben neúplných škol</a:t>
            </a:r>
          </a:p>
          <a:p>
            <a:pPr marL="285750" indent="-285750" algn="just">
              <a:spcAft>
                <a:spcPts val="800"/>
              </a:spcAft>
              <a:buFont typeface="Arial" panose="020B0604020202020204" pitchFamily="34" charset="0"/>
              <a:buChar char="•"/>
            </a:pPr>
            <a:r>
              <a:rPr lang="cs-CZ" sz="1700" dirty="0"/>
              <a:t>Parametry pro </a:t>
            </a:r>
            <a:r>
              <a:rPr lang="cs-CZ" sz="1700" b="1" dirty="0"/>
              <a:t>bezbariérovost</a:t>
            </a:r>
            <a:r>
              <a:rPr lang="cs-CZ" sz="1700" dirty="0"/>
              <a:t> by měly být shodné s obdobím 2014–2020</a:t>
            </a:r>
            <a:endParaRPr lang="cs-CZ" sz="1800" b="0" i="0" u="none" strike="noStrike" baseline="0" dirty="0">
              <a:solidFill>
                <a:srgbClr val="000000"/>
              </a:solidFill>
              <a:latin typeface="Calibri" panose="020F0502020204030204" pitchFamily="34" charset="0"/>
            </a:endParaRPr>
          </a:p>
          <a:p>
            <a:pPr marL="285750" indent="-285750" algn="just">
              <a:spcAft>
                <a:spcPts val="800"/>
              </a:spcAft>
              <a:buFont typeface="Arial" panose="020B0604020202020204" pitchFamily="34" charset="0"/>
              <a:buChar char="•"/>
            </a:pPr>
            <a:r>
              <a:rPr lang="cs-CZ" sz="1800" b="0" i="0" u="none" strike="noStrike" baseline="0" dirty="0">
                <a:solidFill>
                  <a:srgbClr val="000000"/>
                </a:solidFill>
                <a:latin typeface="Calibri" panose="020F0502020204030204" pitchFamily="34" charset="0"/>
              </a:rPr>
              <a:t>V případě, že bude ZŠ realizovat </a:t>
            </a:r>
            <a:r>
              <a:rPr lang="cs-CZ" sz="1800" b="1" i="0" u="none" strike="noStrike" baseline="0" dirty="0">
                <a:solidFill>
                  <a:srgbClr val="000000"/>
                </a:solidFill>
                <a:latin typeface="Calibri" panose="020F0502020204030204" pitchFamily="34" charset="0"/>
              </a:rPr>
              <a:t>pouze aktivitu „konektivita“ </a:t>
            </a:r>
            <a:r>
              <a:rPr lang="cs-CZ" sz="1800" b="0" i="0" u="none" strike="noStrike" baseline="0" dirty="0">
                <a:solidFill>
                  <a:srgbClr val="000000"/>
                </a:solidFill>
                <a:latin typeface="Calibri" panose="020F0502020204030204" pitchFamily="34" charset="0"/>
              </a:rPr>
              <a:t>- bezbariérovost pouze jako „vstup do budovy“ + bezbariérové WC v budově</a:t>
            </a:r>
            <a:endParaRPr lang="cs-CZ" sz="1700" dirty="0"/>
          </a:p>
          <a:p>
            <a:pPr marL="285750" indent="-285750" algn="just">
              <a:spcAft>
                <a:spcPts val="800"/>
              </a:spcAft>
              <a:buFont typeface="Arial" panose="020B0604020202020204" pitchFamily="34" charset="0"/>
              <a:buChar char="•"/>
            </a:pPr>
            <a:r>
              <a:rPr lang="cs-CZ" sz="1700" b="1" dirty="0"/>
              <a:t>Soulad s MAP</a:t>
            </a:r>
          </a:p>
          <a:p>
            <a:pPr marL="285750" indent="-285750" algn="just">
              <a:spcAft>
                <a:spcPts val="800"/>
              </a:spcAft>
              <a:buFont typeface="Arial" panose="020B0604020202020204" pitchFamily="34" charset="0"/>
              <a:buChar char="•"/>
            </a:pPr>
            <a:r>
              <a:rPr lang="cs-CZ" sz="1700" dirty="0"/>
              <a:t>Podmínky pro </a:t>
            </a:r>
            <a:r>
              <a:rPr lang="cs-CZ" sz="1700" b="1" dirty="0"/>
              <a:t>udržitelnost</a:t>
            </a:r>
            <a:r>
              <a:rPr lang="cs-CZ" sz="1700" dirty="0"/>
              <a:t>: odborná učebna podpořená z IROP bude využívána v průběhu udržitelnosti pro (formální i neformální) výuku odborných předmětů </a:t>
            </a:r>
            <a:r>
              <a:rPr lang="cs-CZ" sz="1700" b="1" dirty="0"/>
              <a:t>minimálně 75 % časového využití </a:t>
            </a:r>
            <a:r>
              <a:rPr lang="cs-CZ" sz="1700" dirty="0"/>
              <a:t>učeben dle rozvrhu učebny v období září – červen. Bez rozdílu primárního odborného zaměření učebny budou do limitu započítávány všechny čtyři podporované oblasti vzdělávání </a:t>
            </a:r>
          </a:p>
        </p:txBody>
      </p:sp>
    </p:spTree>
    <p:extLst>
      <p:ext uri="{BB962C8B-B14F-4D97-AF65-F5344CB8AC3E}">
        <p14:creationId xmlns:p14="http://schemas.microsoft.com/office/powerpoint/2010/main" val="9779810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Vzdělávací infrastruktura</a:t>
            </a:r>
            <a:endParaRPr lang="cs-CZ" sz="2000" kern="0" dirty="0">
              <a:solidFill>
                <a:srgbClr val="0C56A4"/>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1694672"/>
            <a:ext cx="8012179" cy="4339650"/>
          </a:xfrm>
          <a:prstGeom prst="rect">
            <a:avLst/>
          </a:prstGeom>
          <a:noFill/>
        </p:spPr>
        <p:txBody>
          <a:bodyPr wrap="square" lIns="91440" tIns="45720" rIns="91440" bIns="45720" anchor="t">
            <a:spAutoFit/>
          </a:bodyPr>
          <a:lstStyle/>
          <a:p>
            <a:r>
              <a:rPr lang="cs-CZ" sz="2000" b="1" u="sng" dirty="0"/>
              <a:t>Střední a vyšší odborné školy, konzervatoře</a:t>
            </a:r>
            <a:endParaRPr lang="cs-CZ" sz="2000" u="sng" dirty="0"/>
          </a:p>
          <a:p>
            <a:endParaRPr lang="cs-CZ" sz="1600" b="1" dirty="0"/>
          </a:p>
          <a:p>
            <a:pPr marL="285750" indent="-285750">
              <a:buFont typeface="Arial"/>
              <a:buChar char="•"/>
            </a:pPr>
            <a:r>
              <a:rPr lang="cs-CZ" sz="1600" b="1" dirty="0"/>
              <a:t>Vybudování, modernizace a vybavení odborné učebny ve vazbě na odborné předměty (cizí jazyky, přírodní vědy, polytechnické obory, digitální technologie)</a:t>
            </a:r>
            <a:endParaRPr lang="cs-CZ" b="1" dirty="0">
              <a:cs typeface="Arial" panose="020B0604020202020204"/>
            </a:endParaRPr>
          </a:p>
          <a:p>
            <a:pPr marL="285750" indent="-285750">
              <a:buFont typeface="Arial"/>
              <a:buChar char="•"/>
            </a:pPr>
            <a:endParaRPr lang="cs-CZ" sz="1600" b="1" dirty="0">
              <a:cs typeface="Arial" panose="020B0604020202020204"/>
            </a:endParaRPr>
          </a:p>
          <a:p>
            <a:pPr marL="285750" indent="-285750">
              <a:buFont typeface="Arial"/>
              <a:buChar char="•"/>
            </a:pPr>
            <a:r>
              <a:rPr lang="cs-CZ" sz="1600" b="1" dirty="0"/>
              <a:t>Budování vnitřní konektivity školy</a:t>
            </a:r>
            <a:endParaRPr lang="cs-CZ" b="1" dirty="0">
              <a:cs typeface="Arial" panose="020B0604020202020204"/>
            </a:endParaRPr>
          </a:p>
          <a:p>
            <a:pPr marL="285750" indent="-285750">
              <a:buFont typeface="Arial"/>
              <a:buChar char="•"/>
            </a:pPr>
            <a:endParaRPr lang="cs-CZ" sz="1600" b="1" dirty="0">
              <a:cs typeface="Arial" panose="020B0604020202020204"/>
            </a:endParaRPr>
          </a:p>
          <a:p>
            <a:pPr marL="285750" indent="-285750">
              <a:buFont typeface="Arial"/>
              <a:buChar char="•"/>
            </a:pPr>
            <a:r>
              <a:rPr lang="cs-CZ" sz="1600" b="1" dirty="0"/>
              <a:t>Budování zázemí školních klubů u víceletých gymnázií</a:t>
            </a:r>
            <a:endParaRPr lang="cs-CZ" b="1" dirty="0">
              <a:cs typeface="Arial" panose="020B0604020202020204"/>
            </a:endParaRPr>
          </a:p>
          <a:p>
            <a:pPr marL="285750" indent="-285750">
              <a:buFont typeface="Arial"/>
              <a:buChar char="•"/>
            </a:pPr>
            <a:endParaRPr lang="cs-CZ" sz="1600" b="1" dirty="0">
              <a:cs typeface="Arial" panose="020B0604020202020204"/>
            </a:endParaRPr>
          </a:p>
          <a:p>
            <a:pPr marL="285750" indent="-285750">
              <a:buFont typeface="Arial"/>
              <a:buChar char="•"/>
            </a:pPr>
            <a:r>
              <a:rPr lang="cs-CZ" sz="1600" b="1" dirty="0">
                <a:cs typeface="Arial" panose="020B0604020202020204"/>
              </a:rPr>
              <a:t>Doprovodná část projektu </a:t>
            </a:r>
            <a:r>
              <a:rPr lang="cs-CZ" sz="1600" dirty="0">
                <a:cs typeface="Arial"/>
              </a:rPr>
              <a:t>(dle návrhu PD 30 % CZV nebo přímých nákladů)</a:t>
            </a:r>
          </a:p>
          <a:p>
            <a:pPr marL="808038" indent="-285750">
              <a:buFont typeface="Wingdings" panose="05000000000000000000" pitchFamily="2" charset="2"/>
              <a:buChar char="Ø"/>
            </a:pPr>
            <a:r>
              <a:rPr lang="cs-CZ" sz="1600" dirty="0">
                <a:cs typeface="Arial"/>
              </a:rPr>
              <a:t>vnitřní i venkovní zázemí pro komunitní aktivity vedoucí k sociální inkluzi</a:t>
            </a:r>
          </a:p>
          <a:p>
            <a:pPr marL="808038" indent="-285750">
              <a:buFont typeface="Wingdings" panose="05000000000000000000" pitchFamily="2" charset="2"/>
              <a:buChar char="Ø"/>
            </a:pPr>
            <a:r>
              <a:rPr lang="cs-CZ" sz="1600" dirty="0">
                <a:cs typeface="Arial"/>
              </a:rPr>
              <a:t>zázemí pro školní poradenská pracoviště (ŠPP) a pro práci s žáky se speciálními vzdělávacími potřebami (např. klidové zóny, reedukační učebny); </a:t>
            </a:r>
          </a:p>
          <a:p>
            <a:pPr marL="808038" indent="-285750">
              <a:buFont typeface="Wingdings" panose="05000000000000000000" pitchFamily="2" charset="2"/>
              <a:buChar char="Ø"/>
            </a:pPr>
            <a:r>
              <a:rPr lang="cs-CZ" sz="1600" dirty="0">
                <a:cs typeface="Arial"/>
              </a:rPr>
              <a:t>zázemí pro pedagogické i nepedagogické pracovníky škol vedoucí k vyšší kvalitě vzdělávání ve školách (např. kabinety) </a:t>
            </a:r>
          </a:p>
          <a:p>
            <a:endParaRPr lang="cs-CZ" sz="1600" dirty="0">
              <a:solidFill>
                <a:schemeClr val="bg1"/>
              </a:solidFill>
              <a:cs typeface="Arial"/>
            </a:endParaRPr>
          </a:p>
        </p:txBody>
      </p:sp>
      <p:pic>
        <p:nvPicPr>
          <p:cNvPr id="9" name="Grafický objekt 8" descr="Kádinka">
            <a:extLst>
              <a:ext uri="{FF2B5EF4-FFF2-40B4-BE49-F238E27FC236}">
                <a16:creationId xmlns:a16="http://schemas.microsoft.com/office/drawing/2014/main" id="{389F0968-8547-4293-9216-71CF0A5777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6394" y="1622521"/>
            <a:ext cx="441482" cy="441482"/>
          </a:xfrm>
          <a:prstGeom prst="rect">
            <a:avLst/>
          </a:prstGeom>
        </p:spPr>
      </p:pic>
      <p:sp>
        <p:nvSpPr>
          <p:cNvPr id="2" name="Zástupný symbol pro číslo snímku 1">
            <a:extLst>
              <a:ext uri="{FF2B5EF4-FFF2-40B4-BE49-F238E27FC236}">
                <a16:creationId xmlns:a16="http://schemas.microsoft.com/office/drawing/2014/main" id="{08FACCE6-D4F3-4A38-95EE-957FAF3848BC}"/>
              </a:ext>
            </a:extLst>
          </p:cNvPr>
          <p:cNvSpPr>
            <a:spLocks noGrp="1"/>
          </p:cNvSpPr>
          <p:nvPr>
            <p:ph type="sldNum" sz="quarter" idx="12"/>
          </p:nvPr>
        </p:nvSpPr>
        <p:spPr/>
        <p:txBody>
          <a:bodyPr/>
          <a:lstStyle/>
          <a:p>
            <a:fld id="{4000C4B2-41BC-D741-8B94-B76DB6967C01}" type="slidenum">
              <a:rPr lang="en-US" smtClean="0"/>
              <a:pPr/>
              <a:t>59</a:t>
            </a:fld>
            <a:endParaRPr lang="en-US" dirty="0"/>
          </a:p>
        </p:txBody>
      </p:sp>
    </p:spTree>
    <p:extLst>
      <p:ext uri="{BB962C8B-B14F-4D97-AF65-F5344CB8AC3E}">
        <p14:creationId xmlns:p14="http://schemas.microsoft.com/office/powerpoint/2010/main" val="2554198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8F12B2A-97E4-2C43-8325-B08A28FCF2E6}"/>
              </a:ext>
            </a:extLst>
          </p:cNvPr>
          <p:cNvSpPr>
            <a:spLocks noGrp="1"/>
          </p:cNvSpPr>
          <p:nvPr>
            <p:ph type="sldNum" sz="quarter" idx="12"/>
          </p:nvPr>
        </p:nvSpPr>
        <p:spPr/>
        <p:txBody>
          <a:bodyPr/>
          <a:lstStyle/>
          <a:p>
            <a:fld id="{4000C4B2-41BC-D741-8B94-B76DB6967C01}" type="slidenum">
              <a:rPr lang="en-US" smtClean="0"/>
              <a:pPr/>
              <a:t>6</a:t>
            </a:fld>
            <a:endParaRPr lang="en-US" dirty="0"/>
          </a:p>
        </p:txBody>
      </p:sp>
      <p:sp>
        <p:nvSpPr>
          <p:cNvPr id="3" name="Content Placeholder 1">
            <a:extLst>
              <a:ext uri="{FF2B5EF4-FFF2-40B4-BE49-F238E27FC236}">
                <a16:creationId xmlns:a16="http://schemas.microsoft.com/office/drawing/2014/main" id="{3438C0C9-9787-9242-8582-8935FAF917D8}"/>
              </a:ext>
            </a:extLst>
          </p:cNvPr>
          <p:cNvSpPr txBox="1">
            <a:spLocks/>
          </p:cNvSpPr>
          <p:nvPr/>
        </p:nvSpPr>
        <p:spPr>
          <a:xfrm>
            <a:off x="863600" y="1433386"/>
            <a:ext cx="7670800" cy="4412243"/>
          </a:xfrm>
          <a:prstGeom prst="rect">
            <a:avLst/>
          </a:prstGeom>
        </p:spPr>
        <p:txBody>
          <a:bodyPr>
            <a:normAutofit fontScale="700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fontAlgn="base">
              <a:lnSpc>
                <a:spcPts val="2700"/>
              </a:lnSpc>
              <a:buClr>
                <a:srgbClr val="0C56A4"/>
              </a:buClr>
              <a:buFont typeface="Arial" panose="020B0604020202020204" pitchFamily="34" charset="0"/>
              <a:buChar char="•"/>
            </a:pPr>
            <a:r>
              <a:rPr lang="cs-CZ" sz="2000" b="0" i="0" u="none" strike="noStrike" dirty="0">
                <a:effectLst/>
                <a:latin typeface="Arial" panose="020B0604020202020204" pitchFamily="34" charset="0"/>
              </a:rPr>
              <a:t>Jsme </a:t>
            </a:r>
            <a:r>
              <a:rPr lang="cs-CZ" sz="2000" b="1" i="0" u="none" strike="noStrike" dirty="0">
                <a:effectLst/>
                <a:latin typeface="Arial" panose="020B0604020202020204" pitchFamily="34" charset="0"/>
              </a:rPr>
              <a:t>konzultační místo </a:t>
            </a:r>
            <a:r>
              <a:rPr lang="cs-CZ" sz="2000" b="0" i="0" u="none" strike="noStrike" dirty="0">
                <a:effectLst/>
                <a:latin typeface="Arial" panose="020B0604020202020204" pitchFamily="34" charset="0"/>
              </a:rPr>
              <a:t>pro vaše dotazy při přípravě projektů</a:t>
            </a:r>
            <a:r>
              <a:rPr lang="en-US" sz="2000" b="0" i="0" dirty="0">
                <a:effectLst/>
                <a:latin typeface="Arial" panose="020B0604020202020204" pitchFamily="34" charset="0"/>
              </a:rPr>
              <a:t>​</a:t>
            </a:r>
            <a:endParaRPr lang="en-US" sz="2000" dirty="0">
              <a:latin typeface="Arial" panose="020B0604020202020204" pitchFamily="34" charset="0"/>
            </a:endParaRPr>
          </a:p>
          <a:p>
            <a:pPr marL="285750" indent="-285750" fontAlgn="base">
              <a:lnSpc>
                <a:spcPts val="2700"/>
              </a:lnSpc>
              <a:buClr>
                <a:srgbClr val="0C56A4"/>
              </a:buClr>
              <a:buFont typeface="Arial" panose="020B0604020202020204" pitchFamily="34" charset="0"/>
              <a:buChar char="•"/>
            </a:pPr>
            <a:r>
              <a:rPr lang="cs-CZ" sz="2000" b="0" i="0" u="none" strike="noStrike" dirty="0">
                <a:effectLst/>
                <a:latin typeface="Arial" panose="020B0604020202020204" pitchFamily="34" charset="0"/>
              </a:rPr>
              <a:t>Pořádáme </a:t>
            </a:r>
            <a:r>
              <a:rPr lang="cs-CZ" sz="2000" b="1" i="0" u="none" strike="noStrike" dirty="0">
                <a:effectLst/>
                <a:latin typeface="Arial" panose="020B0604020202020204" pitchFamily="34" charset="0"/>
              </a:rPr>
              <a:t>semináře</a:t>
            </a:r>
            <a:r>
              <a:rPr lang="cs-CZ" sz="2000" b="0" i="0" u="none" strike="noStrike" dirty="0">
                <a:effectLst/>
                <a:latin typeface="Arial" panose="020B0604020202020204" pitchFamily="34" charset="0"/>
              </a:rPr>
              <a:t> pro žadatele a příjemce</a:t>
            </a:r>
            <a:r>
              <a:rPr lang="en-US" sz="2000" b="0" i="0" dirty="0">
                <a:effectLst/>
                <a:latin typeface="Arial" panose="020B0604020202020204" pitchFamily="34" charset="0"/>
              </a:rPr>
              <a:t>​</a:t>
            </a:r>
            <a:endParaRPr lang="en-US" sz="2000" dirty="0">
              <a:latin typeface="Arial" panose="020B0604020202020204" pitchFamily="34" charset="0"/>
            </a:endParaRPr>
          </a:p>
          <a:p>
            <a:pPr marL="285750" indent="-285750" fontAlgn="base">
              <a:lnSpc>
                <a:spcPts val="2700"/>
              </a:lnSpc>
              <a:buClr>
                <a:srgbClr val="0C56A4"/>
              </a:buClr>
              <a:buFont typeface="Arial" panose="020B0604020202020204" pitchFamily="34" charset="0"/>
              <a:buChar char="•"/>
            </a:pPr>
            <a:r>
              <a:rPr lang="cs-CZ" sz="2000" b="0" i="0" u="none" strike="noStrike" dirty="0">
                <a:effectLst/>
                <a:latin typeface="Arial" panose="020B0604020202020204" pitchFamily="34" charset="0"/>
              </a:rPr>
              <a:t>Po podání projektu </a:t>
            </a:r>
            <a:r>
              <a:rPr lang="cs-CZ" sz="2000" b="1" i="0" u="none" strike="noStrike" dirty="0">
                <a:effectLst/>
                <a:latin typeface="Arial" panose="020B0604020202020204" pitchFamily="34" charset="0"/>
              </a:rPr>
              <a:t>hodnotíme a připravujeme pro ŘO IROP doporučení/nedoporučení </a:t>
            </a:r>
            <a:r>
              <a:rPr lang="cs-CZ" sz="2000" b="0" i="0" u="none" strike="noStrike" dirty="0">
                <a:effectLst/>
                <a:latin typeface="Arial" panose="020B0604020202020204" pitchFamily="34" charset="0"/>
              </a:rPr>
              <a:t>k financování</a:t>
            </a:r>
            <a:r>
              <a:rPr lang="en-US" sz="2000" b="0" i="0" dirty="0">
                <a:effectLst/>
                <a:latin typeface="Arial" panose="020B0604020202020204" pitchFamily="34" charset="0"/>
              </a:rPr>
              <a:t>​</a:t>
            </a:r>
            <a:endParaRPr lang="en-US" sz="2000" dirty="0">
              <a:latin typeface="Arial" panose="020B0604020202020204" pitchFamily="34" charset="0"/>
            </a:endParaRPr>
          </a:p>
          <a:p>
            <a:pPr marL="285750" indent="-285750" fontAlgn="base">
              <a:lnSpc>
                <a:spcPts val="2700"/>
              </a:lnSpc>
              <a:buClr>
                <a:srgbClr val="0C56A4"/>
              </a:buClr>
              <a:buFont typeface="Arial" panose="020B0604020202020204" pitchFamily="34" charset="0"/>
              <a:buChar char="•"/>
            </a:pPr>
            <a:r>
              <a:rPr lang="cs-CZ" sz="2000" b="0" i="0" u="none" strike="noStrike" dirty="0">
                <a:effectLst/>
                <a:latin typeface="Arial" panose="020B0604020202020204" pitchFamily="34" charset="0"/>
              </a:rPr>
              <a:t>Po vydání právního aktu s vámi </a:t>
            </a:r>
            <a:r>
              <a:rPr lang="cs-CZ" sz="2000" b="1" i="0" u="none" strike="noStrike" dirty="0">
                <a:effectLst/>
                <a:latin typeface="Arial" panose="020B0604020202020204" pitchFamily="34" charset="0"/>
              </a:rPr>
              <a:t>řešíme veškeré změny </a:t>
            </a:r>
            <a:r>
              <a:rPr lang="cs-CZ" sz="2000" b="0" i="0" u="none" strike="noStrike" dirty="0">
                <a:effectLst/>
                <a:latin typeface="Arial" panose="020B0604020202020204" pitchFamily="34" charset="0"/>
              </a:rPr>
              <a:t>v</a:t>
            </a:r>
            <a:r>
              <a:rPr lang="cs-CZ" sz="2000" b="0" i="0" u="none" strike="noStrike" dirty="0">
                <a:effectLst/>
                <a:latin typeface="Cambria" panose="02040503050406030204" pitchFamily="18" charset="0"/>
              </a:rPr>
              <a:t> </a:t>
            </a:r>
            <a:r>
              <a:rPr lang="cs-CZ" sz="2000" b="0" i="0" u="none" strike="noStrike" dirty="0">
                <a:effectLst/>
                <a:latin typeface="Arial" panose="020B0604020202020204" pitchFamily="34" charset="0"/>
              </a:rPr>
              <a:t>projektu</a:t>
            </a:r>
            <a:r>
              <a:rPr lang="en-US" sz="2000" b="0" i="0" dirty="0">
                <a:effectLst/>
                <a:latin typeface="Arial" panose="020B0604020202020204" pitchFamily="34" charset="0"/>
              </a:rPr>
              <a:t>​</a:t>
            </a:r>
            <a:endParaRPr lang="en-US" sz="2000" dirty="0">
              <a:latin typeface="Arial" panose="020B0604020202020204" pitchFamily="34" charset="0"/>
            </a:endParaRPr>
          </a:p>
          <a:p>
            <a:pPr marL="285750" indent="-285750" fontAlgn="base">
              <a:lnSpc>
                <a:spcPts val="2700"/>
              </a:lnSpc>
              <a:buClr>
                <a:srgbClr val="0C56A4"/>
              </a:buClr>
              <a:buFont typeface="Arial" panose="020B0604020202020204" pitchFamily="34" charset="0"/>
              <a:buChar char="•"/>
            </a:pPr>
            <a:r>
              <a:rPr lang="cs-CZ" sz="2000" b="0" i="0" u="none" strike="noStrike" dirty="0">
                <a:effectLst/>
                <a:latin typeface="Arial" panose="020B0604020202020204" pitchFamily="34" charset="0"/>
              </a:rPr>
              <a:t>Administrujeme </a:t>
            </a:r>
            <a:r>
              <a:rPr lang="cs-CZ" sz="2000" b="1" i="0" u="none" strike="noStrike" dirty="0">
                <a:effectLst/>
                <a:latin typeface="Arial" panose="020B0604020202020204" pitchFamily="34" charset="0"/>
              </a:rPr>
              <a:t>žádosti o platbu </a:t>
            </a:r>
            <a:r>
              <a:rPr lang="en-US" sz="2000" b="0" i="0" dirty="0">
                <a:effectLst/>
                <a:latin typeface="Arial" panose="020B0604020202020204" pitchFamily="34" charset="0"/>
              </a:rPr>
              <a:t>​</a:t>
            </a:r>
            <a:endParaRPr lang="en-US" sz="2000" dirty="0">
              <a:latin typeface="Arial" panose="020B0604020202020204" pitchFamily="34" charset="0"/>
            </a:endParaRPr>
          </a:p>
          <a:p>
            <a:pPr marL="285750" indent="-285750" fontAlgn="base">
              <a:lnSpc>
                <a:spcPts val="2700"/>
              </a:lnSpc>
              <a:buClr>
                <a:srgbClr val="0C56A4"/>
              </a:buClr>
              <a:buFont typeface="Arial" panose="020B0604020202020204" pitchFamily="34" charset="0"/>
              <a:buChar char="•"/>
            </a:pPr>
            <a:r>
              <a:rPr lang="cs-CZ" sz="2000" b="0" i="0" u="none" strike="noStrike" dirty="0">
                <a:effectLst/>
                <a:latin typeface="Arial" panose="020B0604020202020204" pitchFamily="34" charset="0"/>
              </a:rPr>
              <a:t>Kontrolujeme </a:t>
            </a:r>
            <a:r>
              <a:rPr lang="cs-CZ" sz="2000" b="1" i="0" u="none" strike="noStrike" dirty="0">
                <a:effectLst/>
                <a:latin typeface="Arial" panose="020B0604020202020204" pitchFamily="34" charset="0"/>
              </a:rPr>
              <a:t>veřejné zakázky</a:t>
            </a:r>
            <a:r>
              <a:rPr lang="en-US" sz="2000" b="0" i="0" dirty="0">
                <a:effectLst/>
                <a:latin typeface="Arial" panose="020B0604020202020204" pitchFamily="34" charset="0"/>
              </a:rPr>
              <a:t>​</a:t>
            </a:r>
            <a:endParaRPr lang="en-US" sz="2000" dirty="0">
              <a:latin typeface="Arial" panose="020B0604020202020204" pitchFamily="34" charset="0"/>
            </a:endParaRPr>
          </a:p>
          <a:p>
            <a:pPr marL="285750" indent="-285750" fontAlgn="base">
              <a:lnSpc>
                <a:spcPts val="2700"/>
              </a:lnSpc>
              <a:buClr>
                <a:srgbClr val="0C56A4"/>
              </a:buClr>
              <a:buFont typeface="Arial" panose="020B0604020202020204" pitchFamily="34" charset="0"/>
              <a:buChar char="•"/>
            </a:pPr>
            <a:r>
              <a:rPr lang="cs-CZ" sz="2000" b="0" i="0" u="none" strike="noStrike" dirty="0">
                <a:effectLst/>
                <a:latin typeface="Arial" panose="020B0604020202020204" pitchFamily="34" charset="0"/>
              </a:rPr>
              <a:t>Provádíme </a:t>
            </a:r>
            <a:r>
              <a:rPr lang="cs-CZ" sz="2000" b="1" i="0" u="none" strike="noStrike" dirty="0">
                <a:effectLst/>
                <a:latin typeface="Arial" panose="020B0604020202020204" pitchFamily="34" charset="0"/>
              </a:rPr>
              <a:t>kontrolu</a:t>
            </a:r>
            <a:r>
              <a:rPr lang="cs-CZ" sz="2000" b="0" i="0" u="none" strike="noStrike" dirty="0">
                <a:effectLst/>
                <a:latin typeface="Arial" panose="020B0604020202020204" pitchFamily="34" charset="0"/>
              </a:rPr>
              <a:t> projektů </a:t>
            </a:r>
            <a:r>
              <a:rPr lang="cs-CZ" sz="2000" b="1" i="0" u="none" strike="noStrike" dirty="0">
                <a:effectLst/>
                <a:latin typeface="Arial" panose="020B0604020202020204" pitchFamily="34" charset="0"/>
              </a:rPr>
              <a:t>v udržitelnosti</a:t>
            </a:r>
            <a:r>
              <a:rPr lang="en-US" sz="2000" b="0" i="0" dirty="0">
                <a:effectLst/>
                <a:latin typeface="Arial" panose="020B0604020202020204" pitchFamily="34" charset="0"/>
              </a:rPr>
              <a:t>​</a:t>
            </a:r>
            <a:endParaRPr lang="en-US" sz="2000" dirty="0">
              <a:latin typeface="Arial" panose="020B0604020202020204" pitchFamily="34" charset="0"/>
            </a:endParaRPr>
          </a:p>
          <a:p>
            <a:pPr marL="285750" indent="-285750" fontAlgn="base">
              <a:lnSpc>
                <a:spcPts val="2700"/>
              </a:lnSpc>
              <a:buClr>
                <a:srgbClr val="0C56A4"/>
              </a:buClr>
              <a:buFont typeface="Arial" panose="020B0604020202020204" pitchFamily="34" charset="0"/>
              <a:buChar char="•"/>
            </a:pPr>
            <a:r>
              <a:rPr lang="cs-CZ" sz="2000" b="0" i="0" u="none" strike="noStrike" dirty="0">
                <a:effectLst/>
                <a:latin typeface="Arial" panose="020B0604020202020204" pitchFamily="34" charset="0"/>
              </a:rPr>
              <a:t>Snažíme se být nápomocni a stále </a:t>
            </a:r>
            <a:r>
              <a:rPr lang="cs-CZ" sz="2000" b="1" i="0" u="none" strike="noStrike" dirty="0">
                <a:effectLst/>
                <a:latin typeface="Arial" panose="020B0604020202020204" pitchFamily="34" charset="0"/>
              </a:rPr>
              <a:t>hledáme cesty</a:t>
            </a:r>
            <a:r>
              <a:rPr lang="cs-CZ" sz="2000" b="0" i="0" u="none" strike="noStrike" dirty="0">
                <a:effectLst/>
                <a:latin typeface="Arial" panose="020B0604020202020204" pitchFamily="34" charset="0"/>
              </a:rPr>
              <a:t>,  jak co nejlépe pomoci žadatelům a příjemcům</a:t>
            </a:r>
            <a:r>
              <a:rPr lang="en-US" sz="2000" b="0" i="0" dirty="0">
                <a:effectLst/>
                <a:latin typeface="Arial" panose="020B0604020202020204" pitchFamily="34" charset="0"/>
              </a:rPr>
              <a:t>​</a:t>
            </a:r>
            <a:endParaRPr lang="en-US" sz="2000" dirty="0">
              <a:latin typeface="Arial" panose="020B0604020202020204" pitchFamily="34" charset="0"/>
            </a:endParaRPr>
          </a:p>
          <a:p>
            <a:pPr marL="285750" indent="-285750" fontAlgn="base">
              <a:lnSpc>
                <a:spcPts val="2700"/>
              </a:lnSpc>
              <a:buClr>
                <a:srgbClr val="0C56A4"/>
              </a:buClr>
              <a:buFont typeface="Arial" panose="020B0604020202020204" pitchFamily="34" charset="0"/>
              <a:buChar char="•"/>
            </a:pPr>
            <a:r>
              <a:rPr lang="pt-BR" sz="2000" b="1" i="0" u="none" strike="noStrike" dirty="0">
                <a:effectLst/>
                <a:latin typeface="Arial" panose="020B0604020202020204" pitchFamily="34" charset="0"/>
              </a:rPr>
              <a:t>Podílíme se na nastavení </a:t>
            </a:r>
            <a:r>
              <a:rPr lang="pt-BR" sz="2000" b="0" i="0" u="none" strike="noStrike" dirty="0">
                <a:effectLst/>
                <a:latin typeface="Arial" panose="020B0604020202020204" pitchFamily="34" charset="0"/>
              </a:rPr>
              <a:t>nového </a:t>
            </a:r>
            <a:r>
              <a:rPr lang="cs-CZ" sz="2000" b="0" i="0" u="none" strike="noStrike" dirty="0">
                <a:effectLst/>
                <a:latin typeface="Arial" panose="020B0604020202020204" pitchFamily="34" charset="0"/>
              </a:rPr>
              <a:t>období I</a:t>
            </a:r>
            <a:r>
              <a:rPr lang="pt-BR" sz="2000" b="0" i="0" u="none" strike="noStrike" dirty="0">
                <a:effectLst/>
                <a:latin typeface="Arial" panose="020B0604020202020204" pitchFamily="34" charset="0"/>
              </a:rPr>
              <a:t>ROP 202</a:t>
            </a:r>
            <a:r>
              <a:rPr lang="cs-CZ" sz="2000" b="0" i="0" u="none" strike="noStrike" dirty="0">
                <a:effectLst/>
                <a:latin typeface="Arial" panose="020B0604020202020204" pitchFamily="34" charset="0"/>
              </a:rPr>
              <a:t>1</a:t>
            </a:r>
            <a:r>
              <a:rPr lang="pt-BR" sz="2000" b="0" i="0" u="none" strike="noStrike" dirty="0">
                <a:effectLst/>
                <a:latin typeface="Arial" panose="020B0604020202020204" pitchFamily="34" charset="0"/>
              </a:rPr>
              <a:t> - 2027 </a:t>
            </a:r>
            <a:endParaRPr lang="cs-CZ" sz="2000" b="1" dirty="0">
              <a:latin typeface="Arial"/>
              <a:cs typeface="Arial"/>
            </a:endParaRPr>
          </a:p>
        </p:txBody>
      </p:sp>
      <p:sp>
        <p:nvSpPr>
          <p:cNvPr id="4" name="Title 3">
            <a:extLst>
              <a:ext uri="{FF2B5EF4-FFF2-40B4-BE49-F238E27FC236}">
                <a16:creationId xmlns:a16="http://schemas.microsoft.com/office/drawing/2014/main" id="{D9135655-E394-5840-A990-731AB244CD14}"/>
              </a:ext>
            </a:extLst>
          </p:cNvPr>
          <p:cNvSpPr txBox="1">
            <a:spLocks/>
          </p:cNvSpPr>
          <p:nvPr/>
        </p:nvSpPr>
        <p:spPr>
          <a:xfrm>
            <a:off x="1127928" y="675488"/>
            <a:ext cx="7053562" cy="757898"/>
          </a:xfrm>
          <a:prstGeom prst="rect">
            <a:avLst/>
          </a:prstGeom>
        </p:spPr>
        <p:txBody>
          <a:bodyPr>
            <a:normAutofit fontScale="92500" lnSpcReduction="20000"/>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800" b="1" i="0" u="none" strike="noStrike" dirty="0">
                <a:solidFill>
                  <a:srgbClr val="0B55A2"/>
                </a:solidFill>
                <a:effectLst/>
                <a:latin typeface="Arial" panose="020B0604020202020204" pitchFamily="34" charset="0"/>
              </a:rPr>
              <a:t>Centrum pro regionální rozvoj České republiky</a:t>
            </a:r>
            <a:endParaRPr lang="en-US" sz="2800" dirty="0">
              <a:solidFill>
                <a:srgbClr val="0B55A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78709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fld id="{4000C4B2-41BC-D741-8B94-B76DB6967C01}" type="slidenum">
              <a:rPr lang="en-US" smtClean="0"/>
              <a:pPr/>
              <a:t>60</a:t>
            </a:fld>
            <a:endParaRPr lang="en-US" dirty="0"/>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Vzdělávací infrastruktura</a:t>
            </a:r>
          </a:p>
          <a:p>
            <a:pPr algn="ctr" defTabSz="914400">
              <a:buClr>
                <a:srgbClr val="000000"/>
              </a:buClr>
            </a:pPr>
            <a:r>
              <a:rPr lang="cs-CZ" sz="2000" kern="0" dirty="0">
                <a:solidFill>
                  <a:srgbClr val="0C56A4"/>
                </a:solidFill>
                <a:latin typeface="Arial"/>
                <a:cs typeface="Arial"/>
                <a:sym typeface="Arial"/>
              </a:rPr>
              <a:t>Další parametry k SŠ</a:t>
            </a:r>
            <a:endParaRPr lang="cs-CZ" sz="1400" kern="0" dirty="0">
              <a:solidFill>
                <a:srgbClr val="0C56A4"/>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795784" y="1883015"/>
            <a:ext cx="8012179" cy="4231928"/>
          </a:xfrm>
          <a:prstGeom prst="rect">
            <a:avLst/>
          </a:prstGeom>
          <a:noFill/>
        </p:spPr>
        <p:txBody>
          <a:bodyPr wrap="square" lIns="91440" tIns="45720" rIns="91440" bIns="45720" anchor="t">
            <a:spAutoFit/>
          </a:bodyPr>
          <a:lstStyle/>
          <a:p>
            <a:pPr marL="285750" indent="-285750" algn="just">
              <a:spcAft>
                <a:spcPts val="800"/>
              </a:spcAft>
              <a:buFont typeface="Arial" panose="020B0604020202020204" pitchFamily="34" charset="0"/>
              <a:buChar char="•"/>
            </a:pPr>
            <a:r>
              <a:rPr lang="cs-CZ" sz="1700" dirty="0"/>
              <a:t>Mezi oblasti podpory ve vazbě na „polytechnické vzdělávání“ bude spadat i </a:t>
            </a:r>
            <a:r>
              <a:rPr lang="cs-CZ" sz="1700" b="1" dirty="0"/>
              <a:t>podpora Výtvarné výchovy</a:t>
            </a:r>
            <a:endParaRPr lang="cs-CZ" sz="1800" b="0" i="0" u="none" strike="noStrike" baseline="0" dirty="0">
              <a:solidFill>
                <a:srgbClr val="000000"/>
              </a:solidFill>
            </a:endParaRPr>
          </a:p>
          <a:p>
            <a:pPr marL="285750" indent="-285750">
              <a:spcAft>
                <a:spcPts val="800"/>
              </a:spcAft>
              <a:buFont typeface="Arial" panose="020B0604020202020204" pitchFamily="34" charset="0"/>
              <a:buChar char="•"/>
            </a:pPr>
            <a:r>
              <a:rPr lang="cs-CZ" sz="1800" b="0" i="0" u="none" strike="noStrike" baseline="0" dirty="0">
                <a:solidFill>
                  <a:srgbClr val="000000"/>
                </a:solidFill>
              </a:rPr>
              <a:t>Možné podporované </a:t>
            </a:r>
            <a:r>
              <a:rPr lang="cs-CZ" sz="1700" dirty="0"/>
              <a:t>obory</a:t>
            </a:r>
            <a:r>
              <a:rPr lang="cs-CZ" sz="1800" b="0" i="0" u="none" strike="noStrike" baseline="0" dirty="0">
                <a:solidFill>
                  <a:srgbClr val="000000"/>
                </a:solidFill>
              </a:rPr>
              <a:t> vzdělávání specifikovalo MŠMT </a:t>
            </a:r>
            <a:endParaRPr lang="cs-CZ" sz="1700" dirty="0"/>
          </a:p>
          <a:p>
            <a:pPr marL="285750" indent="-285750">
              <a:spcAft>
                <a:spcPts val="800"/>
              </a:spcAft>
              <a:buFont typeface="Arial" panose="020B0604020202020204" pitchFamily="34" charset="0"/>
              <a:buChar char="•"/>
            </a:pPr>
            <a:r>
              <a:rPr lang="cs-CZ" sz="1700" b="1" dirty="0"/>
              <a:t>Formální i neformální </a:t>
            </a:r>
            <a:r>
              <a:rPr lang="cs-CZ" sz="1700" dirty="0"/>
              <a:t>vzdělávání pro SŠ v rámci jedné výzvy</a:t>
            </a:r>
          </a:p>
          <a:p>
            <a:pPr marL="285750" indent="-285750" algn="just">
              <a:spcAft>
                <a:spcPts val="800"/>
              </a:spcAft>
              <a:buFont typeface="Arial" panose="020B0604020202020204" pitchFamily="34" charset="0"/>
              <a:buChar char="•"/>
            </a:pPr>
            <a:r>
              <a:rPr lang="cs-CZ" sz="1700" b="1" dirty="0"/>
              <a:t>Nebudou podporovány nové kmenové třídy </a:t>
            </a:r>
            <a:r>
              <a:rPr lang="cs-CZ" sz="1700" dirty="0"/>
              <a:t>ani stávající kmenové třídy</a:t>
            </a:r>
          </a:p>
          <a:p>
            <a:pPr marL="285750" indent="-285750" algn="just">
              <a:spcAft>
                <a:spcPts val="800"/>
              </a:spcAft>
              <a:buFont typeface="Arial" panose="020B0604020202020204" pitchFamily="34" charset="0"/>
              <a:buChar char="•"/>
            </a:pPr>
            <a:r>
              <a:rPr lang="cs-CZ" sz="1700" dirty="0"/>
              <a:t>Parametry pro </a:t>
            </a:r>
            <a:r>
              <a:rPr lang="cs-CZ" sz="1700" b="1" dirty="0"/>
              <a:t>bezbariérovost</a:t>
            </a:r>
            <a:r>
              <a:rPr lang="cs-CZ" sz="1700" dirty="0"/>
              <a:t> by měly být shodné s obdobím 2014–2020</a:t>
            </a:r>
            <a:endParaRPr lang="cs-CZ" sz="1800" b="0" i="0" u="none" strike="noStrike" baseline="0" dirty="0">
              <a:solidFill>
                <a:srgbClr val="000000"/>
              </a:solidFill>
            </a:endParaRPr>
          </a:p>
          <a:p>
            <a:pPr marL="285750" indent="-285750" algn="just">
              <a:spcAft>
                <a:spcPts val="800"/>
              </a:spcAft>
              <a:buFont typeface="Arial" panose="020B0604020202020204" pitchFamily="34" charset="0"/>
              <a:buChar char="•"/>
            </a:pPr>
            <a:r>
              <a:rPr lang="cs-CZ" sz="1800" b="0" i="0" u="none" strike="noStrike" baseline="0" dirty="0">
                <a:solidFill>
                  <a:srgbClr val="000000"/>
                </a:solidFill>
              </a:rPr>
              <a:t>V případě, že bude </a:t>
            </a:r>
            <a:r>
              <a:rPr lang="cs-CZ" dirty="0">
                <a:solidFill>
                  <a:srgbClr val="000000"/>
                </a:solidFill>
              </a:rPr>
              <a:t>S</a:t>
            </a:r>
            <a:r>
              <a:rPr lang="cs-CZ" sz="1800" b="0" i="0" u="none" strike="noStrike" baseline="0" dirty="0">
                <a:solidFill>
                  <a:srgbClr val="000000"/>
                </a:solidFill>
              </a:rPr>
              <a:t>Š realizovat </a:t>
            </a:r>
            <a:r>
              <a:rPr lang="cs-CZ" sz="1800" b="1" i="0" u="none" strike="noStrike" baseline="0" dirty="0">
                <a:solidFill>
                  <a:srgbClr val="000000"/>
                </a:solidFill>
              </a:rPr>
              <a:t>pouze aktivitu „konektivita“ </a:t>
            </a:r>
            <a:r>
              <a:rPr lang="cs-CZ" sz="1800" b="0" i="0" u="none" strike="noStrike" baseline="0" dirty="0">
                <a:solidFill>
                  <a:srgbClr val="000000"/>
                </a:solidFill>
              </a:rPr>
              <a:t>- bezbariérovost pouze jako „vstup do budovy“ + bezbariérové WC v budově</a:t>
            </a:r>
            <a:endParaRPr lang="cs-CZ" sz="1700" dirty="0"/>
          </a:p>
          <a:p>
            <a:pPr marL="285750" indent="-285750" algn="just">
              <a:buFont typeface="Arial" panose="020B0604020202020204" pitchFamily="34" charset="0"/>
              <a:buChar char="•"/>
            </a:pPr>
            <a:r>
              <a:rPr lang="cs-CZ" sz="1700" b="1" dirty="0"/>
              <a:t>Soulad s RAP </a:t>
            </a:r>
            <a:r>
              <a:rPr lang="cs-CZ" sz="1800" dirty="0"/>
              <a:t>(</a:t>
            </a:r>
            <a:r>
              <a:rPr lang="cs-CZ" sz="1800" b="0" i="0" u="none" strike="noStrike" baseline="0" dirty="0">
                <a:solidFill>
                  <a:srgbClr val="000000"/>
                </a:solidFill>
              </a:rPr>
              <a:t>projekt spadá do seznamu prioritních projektů RAP, přičemž pořadí pro nás není rozhodující; </a:t>
            </a:r>
            <a:r>
              <a:rPr lang="cs-CZ" dirty="0">
                <a:solidFill>
                  <a:srgbClr val="000000"/>
                </a:solidFill>
              </a:rPr>
              <a:t>al</a:t>
            </a:r>
            <a:r>
              <a:rPr lang="cs-CZ" sz="1800" b="0" i="0" u="none" strike="noStrike" baseline="0" dirty="0">
                <a:solidFill>
                  <a:srgbClr val="000000"/>
                </a:solidFill>
              </a:rPr>
              <a:t>okace EFRR projektu předloženého do IROP nepřesahuje alokaci EFRR projektu uvedenou v RAP</a:t>
            </a:r>
            <a:r>
              <a:rPr lang="cs-CZ" sz="1800" dirty="0"/>
              <a:t>)</a:t>
            </a:r>
            <a:endParaRPr lang="cs-CZ" sz="1800" b="0"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3637330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fld id="{4000C4B2-41BC-D741-8B94-B76DB6967C01}" type="slidenum">
              <a:rPr lang="en-US" smtClean="0"/>
              <a:pPr/>
              <a:t>61</a:t>
            </a:fld>
            <a:endParaRPr lang="en-US" dirty="0"/>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Vzdělávací infrastruktura</a:t>
            </a:r>
          </a:p>
          <a:p>
            <a:pPr algn="ctr" defTabSz="914400">
              <a:buClr>
                <a:srgbClr val="000000"/>
              </a:buClr>
            </a:pPr>
            <a:r>
              <a:rPr lang="cs-CZ" sz="2000" kern="0" dirty="0">
                <a:solidFill>
                  <a:srgbClr val="0C56A4"/>
                </a:solidFill>
                <a:latin typeface="Arial"/>
                <a:cs typeface="Arial"/>
                <a:sym typeface="Arial"/>
              </a:rPr>
              <a:t>Další parametry k SŠ</a:t>
            </a:r>
            <a:endParaRPr lang="cs-CZ" sz="1400" kern="0" dirty="0">
              <a:solidFill>
                <a:srgbClr val="0C56A4"/>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785952" y="2126829"/>
            <a:ext cx="8012179" cy="3606115"/>
          </a:xfrm>
          <a:prstGeom prst="rect">
            <a:avLst/>
          </a:prstGeom>
          <a:noFill/>
        </p:spPr>
        <p:txBody>
          <a:bodyPr wrap="square" lIns="91440" tIns="45720" rIns="91440" bIns="45720" anchor="t">
            <a:spAutoFit/>
          </a:bodyPr>
          <a:lstStyle/>
          <a:p>
            <a:pPr marL="285750" indent="-285750" algn="just">
              <a:spcAft>
                <a:spcPts val="800"/>
              </a:spcAft>
              <a:buFont typeface="Arial" panose="020B0604020202020204" pitchFamily="34" charset="0"/>
              <a:buChar char="•"/>
            </a:pPr>
            <a:r>
              <a:rPr lang="cs-CZ" dirty="0">
                <a:solidFill>
                  <a:srgbClr val="000000"/>
                </a:solidFill>
              </a:rPr>
              <a:t>Podmínky pro </a:t>
            </a:r>
            <a:r>
              <a:rPr lang="cs-CZ" b="1" dirty="0">
                <a:solidFill>
                  <a:srgbClr val="000000"/>
                </a:solidFill>
              </a:rPr>
              <a:t>udržitelnost</a:t>
            </a:r>
            <a:r>
              <a:rPr lang="cs-CZ" dirty="0">
                <a:solidFill>
                  <a:srgbClr val="000000"/>
                </a:solidFill>
              </a:rPr>
              <a:t>: odborná učebna podpořená z IROP bude využívána v průběhu udržitelnosti pro (formální i neformální) výuku odborných předmětů </a:t>
            </a:r>
            <a:r>
              <a:rPr lang="cs-CZ" b="1" dirty="0">
                <a:solidFill>
                  <a:srgbClr val="000000"/>
                </a:solidFill>
              </a:rPr>
              <a:t>minimálně 75 % časového využití </a:t>
            </a:r>
            <a:r>
              <a:rPr lang="cs-CZ" dirty="0">
                <a:solidFill>
                  <a:srgbClr val="000000"/>
                </a:solidFill>
              </a:rPr>
              <a:t>učeben dle rozvrhu učebny v období září – červen. Bez rozdílu primárního odborného zaměření učebny budou do limitu započítávány všechny čtyři podporované oblasti vzdělávání </a:t>
            </a:r>
            <a:endParaRPr lang="cs-CZ" b="0" i="0" u="none" strike="noStrike" baseline="0" dirty="0">
              <a:solidFill>
                <a:srgbClr val="000000"/>
              </a:solidFill>
            </a:endParaRPr>
          </a:p>
          <a:p>
            <a:pPr marL="285750" indent="-285750" algn="just">
              <a:spcAft>
                <a:spcPts val="800"/>
              </a:spcAft>
              <a:buFont typeface="Arial" panose="020B0604020202020204" pitchFamily="34" charset="0"/>
              <a:buChar char="•"/>
            </a:pPr>
            <a:r>
              <a:rPr lang="cs-CZ" dirty="0">
                <a:solidFill>
                  <a:srgbClr val="000000"/>
                </a:solidFill>
              </a:rPr>
              <a:t>M</a:t>
            </a:r>
            <a:r>
              <a:rPr lang="cs-CZ" b="0" i="0" u="none" strike="noStrike" baseline="0" dirty="0">
                <a:solidFill>
                  <a:srgbClr val="000000"/>
                </a:solidFill>
              </a:rPr>
              <a:t>ožná podpora pro střední školu, střední školu a VOŠ, školní hospodářství nebo středisko praktického vyučování </a:t>
            </a:r>
          </a:p>
          <a:p>
            <a:pPr marL="285750" indent="-285750" algn="just">
              <a:buFont typeface="Arial" panose="020B0604020202020204" pitchFamily="34" charset="0"/>
              <a:buChar char="•"/>
            </a:pPr>
            <a:r>
              <a:rPr kumimoji="0" lang="cs-CZ" sz="1800" b="0" i="0" u="none" strike="noStrike" kern="0" cap="none" spc="0" normalizeH="0" baseline="0" noProof="0" dirty="0">
                <a:ln>
                  <a:noFill/>
                </a:ln>
                <a:effectLst/>
                <a:uLnTx/>
                <a:uFillTx/>
                <a:latin typeface="Arial"/>
                <a:cs typeface="Arial"/>
                <a:sym typeface="Arial"/>
              </a:rPr>
              <a:t>Realizace i v Praze</a:t>
            </a:r>
          </a:p>
          <a:p>
            <a:pPr marL="285750" indent="-285750" algn="just">
              <a:buFont typeface="Arial" panose="020B0604020202020204" pitchFamily="34" charset="0"/>
              <a:buChar char="•"/>
            </a:pPr>
            <a:endParaRPr lang="cs-CZ" b="0" i="0" u="none" strike="noStrike" baseline="0" dirty="0">
              <a:solidFill>
                <a:srgbClr val="000000"/>
              </a:solidFill>
            </a:endParaRPr>
          </a:p>
          <a:p>
            <a:endParaRPr lang="cs-CZ" sz="1800" b="0" i="0" u="none" strike="noStrike" baseline="0" dirty="0">
              <a:solidFill>
                <a:srgbClr val="000000"/>
              </a:solidFill>
            </a:endParaRPr>
          </a:p>
          <a:p>
            <a:pPr marL="213995" indent="-213995" algn="just">
              <a:spcAft>
                <a:spcPts val="800"/>
              </a:spcAft>
              <a:buFont typeface="Arial" panose="020B0604020202020204" pitchFamily="34" charset="0"/>
              <a:buChar char="•"/>
            </a:pPr>
            <a:endParaRPr lang="cs-CZ" sz="1700" dirty="0"/>
          </a:p>
        </p:txBody>
      </p:sp>
    </p:spTree>
    <p:extLst>
      <p:ext uri="{BB962C8B-B14F-4D97-AF65-F5344CB8AC3E}">
        <p14:creationId xmlns:p14="http://schemas.microsoft.com/office/powerpoint/2010/main" val="6672055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B688DDB-75D9-8E99-257F-D3B07417C2EC}"/>
              </a:ext>
            </a:extLst>
          </p:cNvPr>
          <p:cNvSpPr>
            <a:spLocks noGrp="1"/>
          </p:cNvSpPr>
          <p:nvPr>
            <p:ph type="sldNum" sz="quarter" idx="12"/>
          </p:nvPr>
        </p:nvSpPr>
        <p:spPr/>
        <p:txBody>
          <a:bodyPr/>
          <a:lstStyle/>
          <a:p>
            <a:fld id="{4000C4B2-41BC-D741-8B94-B76DB6967C01}" type="slidenum">
              <a:rPr lang="en-US" smtClean="0"/>
              <a:pPr/>
              <a:t>62</a:t>
            </a:fld>
            <a:endParaRPr lang="en-US"/>
          </a:p>
        </p:txBody>
      </p:sp>
      <p:sp>
        <p:nvSpPr>
          <p:cNvPr id="4" name="TextovéPole 3">
            <a:extLst>
              <a:ext uri="{FF2B5EF4-FFF2-40B4-BE49-F238E27FC236}">
                <a16:creationId xmlns:a16="http://schemas.microsoft.com/office/drawing/2014/main" id="{24AD510A-66A7-EC17-1DB0-958602403653}"/>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Vzdělávací infrastruktura</a:t>
            </a:r>
            <a:endParaRPr lang="cs-CZ" sz="2000" kern="0" dirty="0">
              <a:solidFill>
                <a:srgbClr val="0C56A4"/>
              </a:solidFill>
              <a:cs typeface="Arial" panose="020B0604020202020204" pitchFamily="34" charset="0"/>
              <a:sym typeface="Arial"/>
            </a:endParaRPr>
          </a:p>
        </p:txBody>
      </p:sp>
      <p:sp>
        <p:nvSpPr>
          <p:cNvPr id="5" name="TextovéPole 4">
            <a:extLst>
              <a:ext uri="{FF2B5EF4-FFF2-40B4-BE49-F238E27FC236}">
                <a16:creationId xmlns:a16="http://schemas.microsoft.com/office/drawing/2014/main" id="{48C0FB8C-0837-11FF-0946-CBC2BA6F5255}"/>
              </a:ext>
            </a:extLst>
          </p:cNvPr>
          <p:cNvSpPr txBox="1"/>
          <p:nvPr/>
        </p:nvSpPr>
        <p:spPr>
          <a:xfrm>
            <a:off x="930220" y="1768684"/>
            <a:ext cx="7647421"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sz="2000" b="1" u="sng" dirty="0">
                <a:cs typeface="Segoe UI"/>
              </a:rPr>
              <a:t>Zájmové, neformální a celoživotní vzdělávání</a:t>
            </a:r>
          </a:p>
          <a:p>
            <a:endParaRPr lang="cs-CZ" sz="1600" dirty="0">
              <a:cs typeface="Segoe UI"/>
            </a:endParaRPr>
          </a:p>
          <a:p>
            <a:pPr marL="285750" indent="-285750" algn="just">
              <a:buFont typeface="Arial"/>
              <a:buChar char="•"/>
            </a:pPr>
            <a:r>
              <a:rPr lang="cs-CZ" b="1" dirty="0">
                <a:cs typeface="Segoe UI"/>
              </a:rPr>
              <a:t>Vybudování, modernizace a vybavení odborných prostor ve vazbě na přírodní vědy, polytechnické vzdělávání, cizí jazyky, práce s digitálními technologiemi v zařízeních pro zájmové, neformální a celoživotní vzdělávání</a:t>
            </a:r>
          </a:p>
          <a:p>
            <a:pPr algn="just"/>
            <a:endParaRPr lang="cs-CZ" sz="1600" b="1" dirty="0">
              <a:cs typeface="Segoe UI"/>
            </a:endParaRPr>
          </a:p>
          <a:p>
            <a:pPr marL="541338" indent="-276225" algn="just">
              <a:buFont typeface="Wingdings" panose="05000000000000000000" pitchFamily="2" charset="2"/>
              <a:buChar char="Ø"/>
            </a:pPr>
            <a:r>
              <a:rPr lang="cs-CZ" dirty="0">
                <a:solidFill>
                  <a:srgbClr val="000000"/>
                </a:solidFill>
              </a:rPr>
              <a:t>aktivita není určena pro MŠ, ZŠ, SŠ/VOŠ, konzervatoře, školy dle § 16 odst. 9 školského zákona)</a:t>
            </a:r>
          </a:p>
          <a:p>
            <a:pPr algn="l"/>
            <a:endParaRPr lang="cs-CZ" sz="1600" b="0" i="0" u="none" strike="noStrike" baseline="0" dirty="0">
              <a:solidFill>
                <a:srgbClr val="000000"/>
              </a:solidFill>
            </a:endParaRPr>
          </a:p>
          <a:p>
            <a:pPr marL="541338" indent="-276225" algn="just">
              <a:buFont typeface="Wingdings" panose="05000000000000000000" pitchFamily="2" charset="2"/>
              <a:buChar char="Ø"/>
            </a:pPr>
            <a:r>
              <a:rPr lang="cs-CZ" b="0" i="0" u="none" strike="noStrike" baseline="0" dirty="0">
                <a:solidFill>
                  <a:srgbClr val="000000"/>
                </a:solidFill>
              </a:rPr>
              <a:t>typy podporovaných zařízení</a:t>
            </a:r>
            <a:r>
              <a:rPr lang="cs-CZ" b="1" i="0" u="none" strike="noStrike" baseline="0" dirty="0">
                <a:solidFill>
                  <a:srgbClr val="000000"/>
                </a:solidFill>
              </a:rPr>
              <a:t>: střediska volného času</a:t>
            </a:r>
            <a:r>
              <a:rPr lang="cs-CZ" dirty="0">
                <a:solidFill>
                  <a:srgbClr val="000000"/>
                </a:solidFill>
              </a:rPr>
              <a:t> (tj. </a:t>
            </a:r>
            <a:r>
              <a:rPr lang="cs-CZ" b="1" i="0" u="none" strike="noStrike" baseline="0" dirty="0">
                <a:solidFill>
                  <a:srgbClr val="000000"/>
                </a:solidFill>
              </a:rPr>
              <a:t>domy dětí a mládeže </a:t>
            </a:r>
            <a:r>
              <a:rPr lang="cs-CZ" b="0" i="0" u="none" strike="noStrike" baseline="0" dirty="0">
                <a:solidFill>
                  <a:srgbClr val="000000"/>
                </a:solidFill>
              </a:rPr>
              <a:t>nebo </a:t>
            </a:r>
            <a:r>
              <a:rPr lang="cs-CZ" b="1" i="0" u="none" strike="noStrike" baseline="0" dirty="0">
                <a:solidFill>
                  <a:srgbClr val="000000"/>
                </a:solidFill>
              </a:rPr>
              <a:t>stanice zájmových činností</a:t>
            </a:r>
            <a:r>
              <a:rPr lang="cs-CZ" b="0" i="0" u="none" strike="noStrike" baseline="0" dirty="0">
                <a:solidFill>
                  <a:srgbClr val="000000"/>
                </a:solidFill>
              </a:rPr>
              <a:t>, zapsané v rejstříku škol a školských zařízení k datu vyhlášení výzvy); </a:t>
            </a:r>
            <a:r>
              <a:rPr lang="cs-CZ" b="1" i="0" u="none" strike="noStrike" baseline="0" dirty="0">
                <a:solidFill>
                  <a:srgbClr val="000000"/>
                </a:solidFill>
              </a:rPr>
              <a:t>základní umělecké školy </a:t>
            </a:r>
            <a:r>
              <a:rPr lang="cs-CZ" b="0" i="0" u="none" strike="noStrike" baseline="0" dirty="0">
                <a:solidFill>
                  <a:srgbClr val="000000"/>
                </a:solidFill>
              </a:rPr>
              <a:t>a </a:t>
            </a:r>
            <a:r>
              <a:rPr lang="cs-CZ" b="1" i="0" u="none" strike="noStrike" baseline="0" dirty="0">
                <a:solidFill>
                  <a:srgbClr val="000000"/>
                </a:solidFill>
              </a:rPr>
              <a:t>základní knihovny dle zákona č. 257/2001 Sb</a:t>
            </a:r>
            <a:r>
              <a:rPr lang="cs-CZ" b="0" i="0" u="none" strike="noStrike" baseline="0" dirty="0">
                <a:solidFill>
                  <a:srgbClr val="000000"/>
                </a:solidFill>
              </a:rPr>
              <a:t>. </a:t>
            </a:r>
          </a:p>
          <a:p>
            <a:pPr algn="just"/>
            <a:endParaRPr lang="cs-CZ" sz="1600" dirty="0">
              <a:solidFill>
                <a:srgbClr val="000000"/>
              </a:solidFill>
            </a:endParaRPr>
          </a:p>
          <a:p>
            <a:pPr algn="just"/>
            <a:r>
              <a:rPr lang="cs-CZ" dirty="0">
                <a:solidFill>
                  <a:srgbClr val="000000"/>
                </a:solidFill>
              </a:rPr>
              <a:t>	</a:t>
            </a:r>
            <a:r>
              <a:rPr lang="cs-CZ" i="1" u="sng" dirty="0">
                <a:solidFill>
                  <a:srgbClr val="000000"/>
                </a:solidFill>
              </a:rPr>
              <a:t>Příklad:</a:t>
            </a:r>
            <a:r>
              <a:rPr lang="cs-CZ" i="1" dirty="0">
                <a:solidFill>
                  <a:srgbClr val="000000"/>
                </a:solidFill>
              </a:rPr>
              <a:t> Technické dílny domu dětí a mládeže</a:t>
            </a:r>
          </a:p>
          <a:p>
            <a:r>
              <a:rPr lang="cs-CZ" dirty="0">
                <a:cs typeface="Segoe UI"/>
              </a:rPr>
              <a:t>​</a:t>
            </a:r>
          </a:p>
        </p:txBody>
      </p:sp>
      <p:pic>
        <p:nvPicPr>
          <p:cNvPr id="7" name="Grafický objekt 6" descr="Úspěšná skupina">
            <a:extLst>
              <a:ext uri="{FF2B5EF4-FFF2-40B4-BE49-F238E27FC236}">
                <a16:creationId xmlns:a16="http://schemas.microsoft.com/office/drawing/2014/main" id="{919F9DBB-61A6-D765-6A9E-8766152BC05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085" y="1771523"/>
            <a:ext cx="441483" cy="441483"/>
          </a:xfrm>
          <a:prstGeom prst="rect">
            <a:avLst/>
          </a:prstGeom>
        </p:spPr>
      </p:pic>
    </p:spTree>
    <p:extLst>
      <p:ext uri="{BB962C8B-B14F-4D97-AF65-F5344CB8AC3E}">
        <p14:creationId xmlns:p14="http://schemas.microsoft.com/office/powerpoint/2010/main" val="69528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fld id="{4000C4B2-41BC-D741-8B94-B76DB6967C01}" type="slidenum">
              <a:rPr lang="en-US" smtClean="0"/>
              <a:pPr/>
              <a:t>63</a:t>
            </a:fld>
            <a:endParaRPr lang="en-US" dirty="0"/>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Vzdělávací infrastruktura</a:t>
            </a:r>
          </a:p>
          <a:p>
            <a:pPr algn="ctr" defTabSz="914400">
              <a:buClr>
                <a:srgbClr val="000000"/>
              </a:buClr>
            </a:pPr>
            <a:r>
              <a:rPr lang="cs-CZ" sz="2000" kern="0" dirty="0">
                <a:solidFill>
                  <a:srgbClr val="0C56A4"/>
                </a:solidFill>
                <a:latin typeface="Arial"/>
                <a:cs typeface="Arial"/>
                <a:sym typeface="Arial"/>
              </a:rPr>
              <a:t>Další parametry k zájmovému vzdělávání</a:t>
            </a:r>
            <a:endParaRPr lang="cs-CZ" sz="1400" kern="0" dirty="0">
              <a:solidFill>
                <a:srgbClr val="0C56A4"/>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776119" y="2033746"/>
            <a:ext cx="8012179" cy="3139321"/>
          </a:xfrm>
          <a:prstGeom prst="rect">
            <a:avLst/>
          </a:prstGeom>
          <a:noFill/>
        </p:spPr>
        <p:txBody>
          <a:bodyPr wrap="square" lIns="91440" tIns="45720" rIns="91440" bIns="45720" anchor="t">
            <a:spAutoFit/>
          </a:bodyPr>
          <a:lstStyle/>
          <a:p>
            <a:pPr marL="285750" indent="-285750" algn="just">
              <a:buFont typeface="Arial" panose="020B0604020202020204" pitchFamily="34" charset="0"/>
              <a:buChar char="•"/>
            </a:pPr>
            <a:r>
              <a:rPr lang="cs-CZ" dirty="0">
                <a:solidFill>
                  <a:srgbClr val="000000"/>
                </a:solidFill>
              </a:rPr>
              <a:t>B</a:t>
            </a:r>
            <a:r>
              <a:rPr lang="cs-CZ" b="0" i="0" u="none" strike="noStrike" baseline="0" dirty="0">
                <a:solidFill>
                  <a:srgbClr val="000000"/>
                </a:solidFill>
              </a:rPr>
              <a:t>ude možné realizovat také aktivitu „</a:t>
            </a:r>
            <a:r>
              <a:rPr lang="cs-CZ" b="1" i="0" u="none" strike="noStrike" baseline="0" dirty="0">
                <a:solidFill>
                  <a:srgbClr val="000000"/>
                </a:solidFill>
              </a:rPr>
              <a:t>konektivita</a:t>
            </a:r>
            <a:r>
              <a:rPr lang="cs-CZ" b="0" i="0" u="none" strike="noStrike" baseline="0" dirty="0">
                <a:solidFill>
                  <a:srgbClr val="000000"/>
                </a:solidFill>
              </a:rPr>
              <a:t>“ – pořízení SW a HW bude upřesněno ve výzvě, ŘO IROP však nepočítá se Standardem konektivity pro danou aktivitu; zároveň platí, že v této aktivitě nebude moci být projekt zaměřen pouze na konektivitu</a:t>
            </a:r>
          </a:p>
          <a:p>
            <a:pPr algn="just"/>
            <a:endParaRPr lang="cs-CZ" b="0" i="0" u="none" strike="noStrike" baseline="0" dirty="0">
              <a:solidFill>
                <a:srgbClr val="000000"/>
              </a:solidFill>
            </a:endParaRPr>
          </a:p>
          <a:p>
            <a:pPr marL="285750" indent="-285750" algn="just">
              <a:buFont typeface="Arial" panose="020B0604020202020204" pitchFamily="34" charset="0"/>
              <a:buChar char="•"/>
            </a:pPr>
            <a:r>
              <a:rPr lang="cs-CZ" dirty="0"/>
              <a:t>Parametry pro </a:t>
            </a:r>
            <a:r>
              <a:rPr lang="cs-CZ" b="1" dirty="0"/>
              <a:t>bezbariérovost</a:t>
            </a:r>
            <a:r>
              <a:rPr lang="cs-CZ" dirty="0"/>
              <a:t> by měly být shodné s obdobím 2014–2020</a:t>
            </a:r>
          </a:p>
          <a:p>
            <a:pPr algn="just"/>
            <a:endParaRPr lang="cs-CZ" b="0" i="0" u="none" strike="noStrike" baseline="0" dirty="0">
              <a:solidFill>
                <a:srgbClr val="000000"/>
              </a:solidFill>
            </a:endParaRPr>
          </a:p>
          <a:p>
            <a:pPr marL="285750" indent="-285750" algn="just">
              <a:buFont typeface="Arial" panose="020B0604020202020204" pitchFamily="34" charset="0"/>
              <a:buChar char="•"/>
            </a:pPr>
            <a:r>
              <a:rPr lang="cs-CZ" b="1" dirty="0"/>
              <a:t>Soulad s MAP nebo KAP </a:t>
            </a:r>
            <a:r>
              <a:rPr lang="cs-CZ" dirty="0"/>
              <a:t>(musí být platný k datu předložení žádosti o podporu; CZV projektu v předložené žádosti nesmí přesáhnout CZV projektu uvedené v příslušném sloupci v MAP/KAP; projekt uvedený v MAP/KAP nesmí být opakovaně využit pro jiný projekt v IROP)</a:t>
            </a:r>
          </a:p>
        </p:txBody>
      </p:sp>
    </p:spTree>
    <p:extLst>
      <p:ext uri="{BB962C8B-B14F-4D97-AF65-F5344CB8AC3E}">
        <p14:creationId xmlns:p14="http://schemas.microsoft.com/office/powerpoint/2010/main" val="19531400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fld id="{4000C4B2-41BC-D741-8B94-B76DB6967C01}" type="slidenum">
              <a:rPr lang="en-US" smtClean="0"/>
              <a:pPr/>
              <a:t>64</a:t>
            </a:fld>
            <a:endParaRPr lang="en-US" dirty="0"/>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Vzdělávací infrastruktura</a:t>
            </a:r>
          </a:p>
          <a:p>
            <a:pPr algn="ctr" defTabSz="914400">
              <a:buClr>
                <a:srgbClr val="000000"/>
              </a:buClr>
            </a:pPr>
            <a:r>
              <a:rPr lang="cs-CZ" sz="2000" kern="0" dirty="0">
                <a:solidFill>
                  <a:srgbClr val="0C56A4"/>
                </a:solidFill>
                <a:latin typeface="Arial"/>
                <a:cs typeface="Arial"/>
                <a:sym typeface="Arial"/>
              </a:rPr>
              <a:t>Další parametry k zájmovému vzdělávání</a:t>
            </a:r>
            <a:endParaRPr lang="cs-CZ" sz="1400" kern="0" dirty="0">
              <a:solidFill>
                <a:srgbClr val="0C56A4"/>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785952" y="2079660"/>
            <a:ext cx="8012179" cy="3139321"/>
          </a:xfrm>
          <a:prstGeom prst="rect">
            <a:avLst/>
          </a:prstGeom>
          <a:noFill/>
        </p:spPr>
        <p:txBody>
          <a:bodyPr wrap="square" lIns="91440" tIns="45720" rIns="91440" bIns="45720" anchor="t">
            <a:spAutoFit/>
          </a:bodyPr>
          <a:lstStyle/>
          <a:p>
            <a:pPr marL="285750" indent="-285750" algn="just">
              <a:buFont typeface="Arial" panose="020B0604020202020204" pitchFamily="34" charset="0"/>
              <a:buChar char="•"/>
            </a:pPr>
            <a:r>
              <a:rPr lang="cs-CZ" dirty="0">
                <a:solidFill>
                  <a:srgbClr val="000000"/>
                </a:solidFill>
              </a:rPr>
              <a:t>Podmínky pro </a:t>
            </a:r>
            <a:r>
              <a:rPr lang="cs-CZ" b="1" dirty="0">
                <a:solidFill>
                  <a:srgbClr val="000000"/>
                </a:solidFill>
              </a:rPr>
              <a:t>udržitelnost</a:t>
            </a:r>
            <a:r>
              <a:rPr lang="cs-CZ" dirty="0">
                <a:solidFill>
                  <a:srgbClr val="000000"/>
                </a:solidFill>
              </a:rPr>
              <a:t>:</a:t>
            </a:r>
            <a:endParaRPr lang="cs-CZ" b="0" i="0" u="none" strike="noStrike" baseline="0" dirty="0">
              <a:solidFill>
                <a:srgbClr val="000000"/>
              </a:solidFill>
            </a:endParaRPr>
          </a:p>
          <a:p>
            <a:pPr marL="541338" indent="-285750" algn="just">
              <a:buFont typeface="Wingdings" panose="05000000000000000000" pitchFamily="2" charset="2"/>
              <a:buChar char="Ø"/>
            </a:pPr>
            <a:r>
              <a:rPr lang="cs-CZ" b="0" i="0" u="none" strike="noStrike" baseline="0" dirty="0"/>
              <a:t>výstupy projektu budou využívány </a:t>
            </a:r>
            <a:r>
              <a:rPr lang="cs-CZ" b="1" i="0" u="none" strike="noStrike" baseline="0" dirty="0"/>
              <a:t>pro spolupráci podpořeného zařízení a škol minimálně 4 vyučovací hodiny za měsíc </a:t>
            </a:r>
            <a:r>
              <a:rPr lang="cs-CZ" b="0" i="0" u="none" strike="noStrike" baseline="0" dirty="0"/>
              <a:t>v období říjen – květen. Bez rozdílu primárního odborného zaměření učebny budou do limitu započítávány všechny čtyři podporované oblasti vzdělávání. </a:t>
            </a:r>
          </a:p>
          <a:p>
            <a:pPr marL="541338" indent="-285750" algn="just">
              <a:buFont typeface="Wingdings" panose="05000000000000000000" pitchFamily="2" charset="2"/>
              <a:buChar char="Ø"/>
            </a:pPr>
            <a:r>
              <a:rPr lang="cs-CZ" b="0" i="0" u="none" strike="noStrike" baseline="0" dirty="0"/>
              <a:t>výstupy projektu budou v běžném týdnu v období říjen – květen využívány pro vzdělávání s dopadem na hlavní cílové skupiny </a:t>
            </a:r>
            <a:r>
              <a:rPr lang="cs-CZ" b="1" i="0" u="none" strike="noStrike" baseline="0" dirty="0"/>
              <a:t>minimálně 10 vyučovacích hodin týdně</a:t>
            </a:r>
            <a:r>
              <a:rPr lang="cs-CZ" b="0" i="0" u="none" strike="noStrike" baseline="0" dirty="0"/>
              <a:t>. Bez rozdílu primárního odborného zamření učebny budou do limitu započítávány všechny čtyři podporované oblasti vzdělávání. </a:t>
            </a:r>
          </a:p>
        </p:txBody>
      </p:sp>
    </p:spTree>
    <p:extLst>
      <p:ext uri="{BB962C8B-B14F-4D97-AF65-F5344CB8AC3E}">
        <p14:creationId xmlns:p14="http://schemas.microsoft.com/office/powerpoint/2010/main" val="28685583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B688DDB-75D9-8E99-257F-D3B07417C2EC}"/>
              </a:ext>
            </a:extLst>
          </p:cNvPr>
          <p:cNvSpPr>
            <a:spLocks noGrp="1"/>
          </p:cNvSpPr>
          <p:nvPr>
            <p:ph type="sldNum" sz="quarter" idx="12"/>
          </p:nvPr>
        </p:nvSpPr>
        <p:spPr/>
        <p:txBody>
          <a:bodyPr/>
          <a:lstStyle/>
          <a:p>
            <a:fld id="{4000C4B2-41BC-D741-8B94-B76DB6967C01}" type="slidenum">
              <a:rPr lang="en-US" smtClean="0"/>
              <a:pPr/>
              <a:t>65</a:t>
            </a:fld>
            <a:endParaRPr lang="en-US"/>
          </a:p>
        </p:txBody>
      </p:sp>
      <p:sp>
        <p:nvSpPr>
          <p:cNvPr id="4" name="TextovéPole 3">
            <a:extLst>
              <a:ext uri="{FF2B5EF4-FFF2-40B4-BE49-F238E27FC236}">
                <a16:creationId xmlns:a16="http://schemas.microsoft.com/office/drawing/2014/main" id="{24AD510A-66A7-EC17-1DB0-958602403653}"/>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Vzdělávací infrastruktura</a:t>
            </a:r>
            <a:endParaRPr lang="cs-CZ" sz="2000" kern="0" dirty="0">
              <a:solidFill>
                <a:srgbClr val="0C56A4"/>
              </a:solidFill>
              <a:cs typeface="Arial" panose="020B0604020202020204" pitchFamily="34" charset="0"/>
              <a:sym typeface="Arial"/>
            </a:endParaRPr>
          </a:p>
        </p:txBody>
      </p:sp>
      <p:sp>
        <p:nvSpPr>
          <p:cNvPr id="5" name="TextovéPole 4">
            <a:extLst>
              <a:ext uri="{FF2B5EF4-FFF2-40B4-BE49-F238E27FC236}">
                <a16:creationId xmlns:a16="http://schemas.microsoft.com/office/drawing/2014/main" id="{48C0FB8C-0837-11FF-0946-CBC2BA6F5255}"/>
              </a:ext>
            </a:extLst>
          </p:cNvPr>
          <p:cNvSpPr txBox="1"/>
          <p:nvPr/>
        </p:nvSpPr>
        <p:spPr>
          <a:xfrm>
            <a:off x="930220" y="1768684"/>
            <a:ext cx="7647421"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sz="2000" b="1" u="sng" dirty="0">
                <a:cs typeface="Segoe UI"/>
              </a:rPr>
              <a:t>Školská poradenská zařízení, speciální školy a střediska výchovné péče</a:t>
            </a:r>
            <a:r>
              <a:rPr lang="cs-CZ" sz="2000" b="1" dirty="0">
                <a:cs typeface="Segoe UI"/>
              </a:rPr>
              <a:t> </a:t>
            </a:r>
          </a:p>
          <a:p>
            <a:pPr algn="l"/>
            <a:endParaRPr lang="cs-CZ" sz="1600" b="0" i="0" u="none" strike="noStrike" baseline="0" dirty="0">
              <a:solidFill>
                <a:srgbClr val="000000"/>
              </a:solidFill>
            </a:endParaRPr>
          </a:p>
          <a:p>
            <a:pPr marL="285750" indent="-285750" algn="just">
              <a:buFont typeface="Arial"/>
              <a:buChar char="•"/>
            </a:pPr>
            <a:r>
              <a:rPr lang="cs-CZ" b="1" dirty="0">
                <a:cs typeface="Segoe UI"/>
              </a:rPr>
              <a:t>Podporovaná zařízení</a:t>
            </a:r>
          </a:p>
          <a:p>
            <a:pPr marL="541338" indent="-285750" algn="just" defTabSz="541338">
              <a:buFont typeface="Wingdings" panose="05000000000000000000" pitchFamily="2" charset="2"/>
              <a:buChar char="Ø"/>
            </a:pPr>
            <a:r>
              <a:rPr lang="cs-CZ" dirty="0">
                <a:cs typeface="Segoe UI"/>
              </a:rPr>
              <a:t>školy zřízené dle § 16 odst. 9 školského zákona </a:t>
            </a:r>
          </a:p>
          <a:p>
            <a:pPr marL="541338" indent="-285750" algn="just" defTabSz="541338">
              <a:buFont typeface="Wingdings" panose="05000000000000000000" pitchFamily="2" charset="2"/>
              <a:buChar char="Ø"/>
            </a:pPr>
            <a:r>
              <a:rPr lang="cs-CZ" sz="1800" b="0" i="0" u="none" strike="noStrike" baseline="0" dirty="0">
                <a:solidFill>
                  <a:srgbClr val="000000"/>
                </a:solidFill>
              </a:rPr>
              <a:t>třídy zřízených dle § 16 odst. 9 v běžných školách</a:t>
            </a:r>
          </a:p>
          <a:p>
            <a:pPr marL="541338" indent="-285750" algn="just" defTabSz="541338">
              <a:buFont typeface="Wingdings" panose="05000000000000000000" pitchFamily="2" charset="2"/>
              <a:buChar char="Ø"/>
            </a:pPr>
            <a:r>
              <a:rPr lang="cs-CZ" dirty="0">
                <a:cs typeface="Segoe UI"/>
              </a:rPr>
              <a:t>školská poradenská zařízení (tj. pedagogicko-psychologické poradny a speciálně pedagogická centra)</a:t>
            </a:r>
          </a:p>
          <a:p>
            <a:pPr marL="541338" indent="-285750" algn="just" defTabSz="541338">
              <a:buFont typeface="Wingdings" panose="05000000000000000000" pitchFamily="2" charset="2"/>
              <a:buChar char="Ø"/>
            </a:pPr>
            <a:r>
              <a:rPr lang="cs-CZ" dirty="0">
                <a:cs typeface="Segoe UI"/>
              </a:rPr>
              <a:t>střediska výchovné péče</a:t>
            </a:r>
          </a:p>
          <a:p>
            <a:pPr algn="l"/>
            <a:endParaRPr lang="cs-CZ" sz="1800" b="0" i="0" u="none" strike="noStrike" baseline="0" dirty="0">
              <a:solidFill>
                <a:srgbClr val="000000"/>
              </a:solidFill>
            </a:endParaRPr>
          </a:p>
          <a:p>
            <a:pPr marL="285750" indent="-285750" algn="just">
              <a:buFont typeface="Arial" panose="020B0604020202020204" pitchFamily="34" charset="0"/>
              <a:buChar char="•"/>
            </a:pPr>
            <a:r>
              <a:rPr lang="cs-CZ" dirty="0">
                <a:solidFill>
                  <a:srgbClr val="000000"/>
                </a:solidFill>
              </a:rPr>
              <a:t>V</a:t>
            </a:r>
            <a:r>
              <a:rPr lang="cs-CZ" sz="1800" b="0" i="0" u="none" strike="noStrike" baseline="0" dirty="0">
                <a:solidFill>
                  <a:srgbClr val="000000"/>
                </a:solidFill>
              </a:rPr>
              <a:t>ýzva nebude určena pro školy či školská zařízení, která mají pod jedním RED_IZO dětský domov či dětský domov se školou a rovněž nebude určena pro ústavy uvedené v zákoně č. 109/2002 Sb., příp. pobytové služby podle zákona č. 359/1999 Sb., o sociálně právní ochraně dětí </a:t>
            </a:r>
          </a:p>
        </p:txBody>
      </p:sp>
      <p:pic>
        <p:nvPicPr>
          <p:cNvPr id="9" name="Grafický objekt 8" descr="Neslyšící">
            <a:extLst>
              <a:ext uri="{FF2B5EF4-FFF2-40B4-BE49-F238E27FC236}">
                <a16:creationId xmlns:a16="http://schemas.microsoft.com/office/drawing/2014/main" id="{BC248368-D84C-4C20-C2E7-A0271E738A5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7621" y="1768684"/>
            <a:ext cx="441482" cy="441482"/>
          </a:xfrm>
          <a:prstGeom prst="rect">
            <a:avLst/>
          </a:prstGeom>
        </p:spPr>
      </p:pic>
    </p:spTree>
    <p:extLst>
      <p:ext uri="{BB962C8B-B14F-4D97-AF65-F5344CB8AC3E}">
        <p14:creationId xmlns:p14="http://schemas.microsoft.com/office/powerpoint/2010/main" val="777359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4314260-7F42-8890-8CB1-96AA2884D58D}"/>
              </a:ext>
            </a:extLst>
          </p:cNvPr>
          <p:cNvSpPr>
            <a:spLocks noGrp="1"/>
          </p:cNvSpPr>
          <p:nvPr>
            <p:ph type="sldNum" sz="quarter" idx="12"/>
          </p:nvPr>
        </p:nvSpPr>
        <p:spPr/>
        <p:txBody>
          <a:bodyPr/>
          <a:lstStyle/>
          <a:p>
            <a:fld id="{4000C4B2-41BC-D741-8B94-B76DB6967C01}" type="slidenum">
              <a:rPr lang="en-US" smtClean="0"/>
              <a:pPr/>
              <a:t>66</a:t>
            </a:fld>
            <a:endParaRPr lang="en-US" dirty="0"/>
          </a:p>
        </p:txBody>
      </p:sp>
      <p:sp>
        <p:nvSpPr>
          <p:cNvPr id="4" name="TextovéPole 3">
            <a:extLst>
              <a:ext uri="{FF2B5EF4-FFF2-40B4-BE49-F238E27FC236}">
                <a16:creationId xmlns:a16="http://schemas.microsoft.com/office/drawing/2014/main" id="{EEA53E3C-4F23-AA56-1856-63C5304628DE}"/>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Vzdělávací infrastruktura</a:t>
            </a:r>
          </a:p>
          <a:p>
            <a:pPr algn="ctr" defTabSz="914400">
              <a:buClr>
                <a:srgbClr val="000000"/>
              </a:buClr>
            </a:pPr>
            <a:r>
              <a:rPr lang="cs-CZ" sz="2000" kern="0" dirty="0">
                <a:solidFill>
                  <a:srgbClr val="0C56A4"/>
                </a:solidFill>
                <a:latin typeface="Arial"/>
                <a:cs typeface="Arial"/>
                <a:sym typeface="Arial"/>
              </a:rPr>
              <a:t>Další parametry ke speciálním školám</a:t>
            </a:r>
            <a:endParaRPr lang="cs-CZ" sz="1400" kern="0" dirty="0">
              <a:solidFill>
                <a:srgbClr val="0C56A4"/>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23BEBED-A3D0-872F-FF39-CD14D86E75EF}"/>
              </a:ext>
            </a:extLst>
          </p:cNvPr>
          <p:cNvSpPr txBox="1"/>
          <p:nvPr/>
        </p:nvSpPr>
        <p:spPr>
          <a:xfrm>
            <a:off x="805617" y="1969513"/>
            <a:ext cx="8012179" cy="3447098"/>
          </a:xfrm>
          <a:prstGeom prst="rect">
            <a:avLst/>
          </a:prstGeom>
          <a:noFill/>
        </p:spPr>
        <p:txBody>
          <a:bodyPr wrap="square" lIns="91440" tIns="45720" rIns="91440" bIns="45720" anchor="t">
            <a:spAutoFit/>
          </a:bodyPr>
          <a:lstStyle/>
          <a:p>
            <a:pPr marL="285750" indent="-285750">
              <a:spcAft>
                <a:spcPts val="800"/>
              </a:spcAft>
              <a:buFont typeface="Arial" panose="020B0604020202020204" pitchFamily="34" charset="0"/>
              <a:buChar char="•"/>
            </a:pPr>
            <a:r>
              <a:rPr lang="cs-CZ" dirty="0">
                <a:solidFill>
                  <a:srgbClr val="000000"/>
                </a:solidFill>
              </a:rPr>
              <a:t>V</a:t>
            </a:r>
            <a:r>
              <a:rPr lang="cs-CZ" b="0" i="0" u="none" strike="noStrike" baseline="0" dirty="0">
                <a:solidFill>
                  <a:srgbClr val="000000"/>
                </a:solidFill>
              </a:rPr>
              <a:t>ýzva bude věcně kopírovat historicky vyhlášenou </a:t>
            </a:r>
            <a:r>
              <a:rPr lang="cs-CZ" b="1" i="0" u="none" strike="noStrike" baseline="0" dirty="0">
                <a:solidFill>
                  <a:srgbClr val="000000"/>
                </a:solidFill>
              </a:rPr>
              <a:t>výzvu č. 86</a:t>
            </a:r>
          </a:p>
          <a:p>
            <a:pPr marL="285750" indent="-285750" algn="just">
              <a:spcAft>
                <a:spcPts val="800"/>
              </a:spcAft>
              <a:buFont typeface="Arial" panose="020B0604020202020204" pitchFamily="34" charset="0"/>
              <a:buChar char="•"/>
            </a:pPr>
            <a:r>
              <a:rPr lang="cs-CZ" dirty="0">
                <a:solidFill>
                  <a:srgbClr val="000000"/>
                </a:solidFill>
              </a:rPr>
              <a:t>P</a:t>
            </a:r>
            <a:r>
              <a:rPr lang="cs-CZ" b="0" i="0" u="none" strike="noStrike" baseline="0" dirty="0">
                <a:solidFill>
                  <a:srgbClr val="000000"/>
                </a:solidFill>
              </a:rPr>
              <a:t>odpora bude určena zejména na odborné a terapeutické učebny škol pro </a:t>
            </a:r>
            <a:r>
              <a:rPr lang="cs-CZ" b="1" i="0" u="none" strike="noStrike" baseline="0" dirty="0">
                <a:solidFill>
                  <a:srgbClr val="000000"/>
                </a:solidFill>
              </a:rPr>
              <a:t>aktivizační opatření a tranzitní program</a:t>
            </a:r>
            <a:r>
              <a:rPr lang="cs-CZ" b="0" i="0" u="none" strike="noStrike" baseline="0" dirty="0">
                <a:solidFill>
                  <a:srgbClr val="000000"/>
                </a:solidFill>
              </a:rPr>
              <a:t> (tréninkové byty, tréninková pracoviště a dílny pro ergoterapii, rehabilitační, smyslové a </a:t>
            </a:r>
            <a:r>
              <a:rPr lang="cs-CZ" b="0" i="0" u="none" strike="noStrike" baseline="0" dirty="0" err="1">
                <a:solidFill>
                  <a:srgbClr val="000000"/>
                </a:solidFill>
              </a:rPr>
              <a:t>multismyslové</a:t>
            </a:r>
            <a:r>
              <a:rPr lang="cs-CZ" b="0" i="0" u="none" strike="noStrike" baseline="0" dirty="0">
                <a:solidFill>
                  <a:srgbClr val="000000"/>
                </a:solidFill>
              </a:rPr>
              <a:t> či relaxační místnosti); modernizaci a rozšiřování kapacit pedagogicko-psychologických poraden nebo speciálně pedagogických center</a:t>
            </a:r>
          </a:p>
          <a:p>
            <a:pPr marL="285750" indent="-285750" algn="just">
              <a:spcAft>
                <a:spcPts val="800"/>
              </a:spcAft>
              <a:buFont typeface="Arial" panose="020B0604020202020204" pitchFamily="34" charset="0"/>
              <a:buChar char="•"/>
            </a:pPr>
            <a:r>
              <a:rPr lang="cs-CZ" dirty="0"/>
              <a:t>Parametry pro </a:t>
            </a:r>
            <a:r>
              <a:rPr lang="cs-CZ" b="1" dirty="0"/>
              <a:t>bezbariérovost</a:t>
            </a:r>
            <a:r>
              <a:rPr lang="cs-CZ" dirty="0"/>
              <a:t> by měly být shodné s obdobím 2014–2020</a:t>
            </a:r>
            <a:endParaRPr lang="cs-CZ" dirty="0">
              <a:solidFill>
                <a:srgbClr val="000000"/>
              </a:solidFill>
            </a:endParaRPr>
          </a:p>
          <a:p>
            <a:pPr marL="285750" indent="-285750" algn="just">
              <a:spcAft>
                <a:spcPts val="800"/>
              </a:spcAft>
              <a:buFont typeface="Arial" panose="020B0604020202020204" pitchFamily="34" charset="0"/>
              <a:buChar char="•"/>
            </a:pPr>
            <a:r>
              <a:rPr lang="cs-CZ" b="1" dirty="0"/>
              <a:t>Soulad s RAP </a:t>
            </a:r>
            <a:r>
              <a:rPr lang="cs-CZ" dirty="0"/>
              <a:t>(</a:t>
            </a:r>
            <a:r>
              <a:rPr lang="cs-CZ" b="0" i="0" u="none" strike="noStrike" baseline="0" dirty="0">
                <a:solidFill>
                  <a:srgbClr val="000000"/>
                </a:solidFill>
              </a:rPr>
              <a:t>projekt spadá do seznamu prioritních projektů RAP, přičemž pořadí pro nás není rozhodující; </a:t>
            </a:r>
            <a:r>
              <a:rPr lang="cs-CZ" dirty="0">
                <a:solidFill>
                  <a:srgbClr val="000000"/>
                </a:solidFill>
              </a:rPr>
              <a:t>al</a:t>
            </a:r>
            <a:r>
              <a:rPr lang="cs-CZ" b="0" i="0" u="none" strike="noStrike" baseline="0" dirty="0">
                <a:solidFill>
                  <a:srgbClr val="000000"/>
                </a:solidFill>
              </a:rPr>
              <a:t>okace EFRR projektu předloženého do IROP nepřesahuje alokaci EFRR projektu uvedenou v RAP</a:t>
            </a:r>
            <a:r>
              <a:rPr lang="cs-CZ" dirty="0"/>
              <a:t>)</a:t>
            </a:r>
            <a:endParaRPr lang="cs-CZ" b="0" i="0" u="none" strike="noStrike" baseline="0" dirty="0">
              <a:solidFill>
                <a:srgbClr val="000000"/>
              </a:solidFill>
              <a:highlight>
                <a:srgbClr val="FFFF00"/>
              </a:highlight>
            </a:endParaRPr>
          </a:p>
        </p:txBody>
      </p:sp>
    </p:spTree>
    <p:extLst>
      <p:ext uri="{BB962C8B-B14F-4D97-AF65-F5344CB8AC3E}">
        <p14:creationId xmlns:p14="http://schemas.microsoft.com/office/powerpoint/2010/main" val="34406671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Vzdělávací infrastruktura</a:t>
            </a:r>
          </a:p>
          <a:p>
            <a:pPr algn="ctr" defTabSz="914400">
              <a:buClr>
                <a:srgbClr val="000000"/>
              </a:buClr>
              <a:buFont typeface="Arial"/>
              <a:buNone/>
            </a:pPr>
            <a:r>
              <a:rPr lang="cs-CZ" sz="2000" kern="0" dirty="0">
                <a:solidFill>
                  <a:srgbClr val="0C56A4"/>
                </a:solidFill>
                <a:latin typeface="Arial"/>
                <a:cs typeface="Arial"/>
                <a:sym typeface="Arial"/>
              </a:rPr>
              <a:t>Klíčové parametry</a:t>
            </a:r>
            <a:endParaRPr lang="cs-CZ" sz="1400" kern="0" dirty="0">
              <a:solidFill>
                <a:srgbClr val="0C56A4"/>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86937" y="1858572"/>
            <a:ext cx="8138707" cy="2123658"/>
          </a:xfrm>
          <a:prstGeom prst="rect">
            <a:avLst/>
          </a:prstGeom>
          <a:noFill/>
        </p:spPr>
        <p:txBody>
          <a:bodyPr wrap="square">
            <a:spAutoFit/>
          </a:bodyPr>
          <a:lstStyle/>
          <a:p>
            <a:pPr marL="285750" marR="0" lvl="0" indent="-285750" algn="just" fontAlgn="auto">
              <a:spcAft>
                <a:spcPts val="800"/>
              </a:spcAft>
              <a:buSzPts val="1500"/>
              <a:buFont typeface="Arial" panose="020B0604020202020204" pitchFamily="34" charset="0"/>
              <a:buChar char="•"/>
              <a:tabLst/>
              <a:defRPr/>
            </a:pPr>
            <a:r>
              <a:rPr lang="cs-CZ" sz="1600" dirty="0">
                <a:solidFill>
                  <a:srgbClr val="000000"/>
                </a:solidFill>
                <a:sym typeface="Arial"/>
              </a:rPr>
              <a:t>Projekty MŠ, ZŠ a zájmového, neformálního vzdělávání a celoživotního učení musí být v souladu s akčním plánem rozvoje vzdělávání </a:t>
            </a:r>
            <a:r>
              <a:rPr lang="cs-CZ" sz="1600" b="1" dirty="0">
                <a:solidFill>
                  <a:srgbClr val="000000"/>
                </a:solidFill>
                <a:sym typeface="Arial"/>
              </a:rPr>
              <a:t>(MAP/KAP)</a:t>
            </a:r>
          </a:p>
          <a:p>
            <a:pPr marL="285750" marR="0" lvl="0" indent="-285750" algn="just" fontAlgn="auto">
              <a:spcAft>
                <a:spcPts val="800"/>
              </a:spcAft>
              <a:buSzPts val="1500"/>
              <a:buFont typeface="Arial" panose="020B0604020202020204" pitchFamily="34" charset="0"/>
              <a:buChar char="•"/>
              <a:tabLst/>
              <a:defRPr/>
            </a:pPr>
            <a:r>
              <a:rPr lang="cs-CZ" sz="1600" dirty="0">
                <a:solidFill>
                  <a:srgbClr val="000000"/>
                </a:solidFill>
                <a:sym typeface="Arial"/>
              </a:rPr>
              <a:t>Projekty středních a speciálních škol musí být v souladu s Regionálním akčním plánem </a:t>
            </a:r>
            <a:r>
              <a:rPr lang="cs-CZ" sz="1600" b="1" dirty="0">
                <a:solidFill>
                  <a:srgbClr val="000000"/>
                </a:solidFill>
                <a:sym typeface="Arial"/>
              </a:rPr>
              <a:t>(RAP)</a:t>
            </a:r>
          </a:p>
          <a:p>
            <a:pPr marL="285750" marR="0" lvl="0" indent="-285750" algn="just" fontAlgn="auto">
              <a:spcAft>
                <a:spcPts val="800"/>
              </a:spcAft>
              <a:buSzPts val="1500"/>
              <a:buFont typeface="Arial" panose="020B0604020202020204" pitchFamily="34" charset="0"/>
              <a:buChar char="•"/>
              <a:tabLst/>
              <a:defRPr/>
            </a:pPr>
            <a:r>
              <a:rPr lang="cs-CZ" sz="1600" b="1" dirty="0">
                <a:solidFill>
                  <a:srgbClr val="000000"/>
                </a:solidFill>
                <a:sym typeface="Arial"/>
              </a:rPr>
              <a:t>Žadatelé – NNO</a:t>
            </a:r>
            <a:r>
              <a:rPr lang="cs-CZ" sz="1600" dirty="0">
                <a:solidFill>
                  <a:srgbClr val="000000"/>
                </a:solidFill>
                <a:sym typeface="Arial"/>
              </a:rPr>
              <a:t> musí minimálně 2 roky před podáním projektu nepřetržitě působit v oblasti vzdělávání nebo asistenčních služeb</a:t>
            </a:r>
          </a:p>
          <a:p>
            <a:pPr marL="285750" marR="0" lvl="0" indent="-285750" algn="l" fontAlgn="auto">
              <a:spcAft>
                <a:spcPts val="800"/>
              </a:spcAft>
              <a:buSzPts val="1500"/>
              <a:buFont typeface="Arial" panose="020B0604020202020204" pitchFamily="34" charset="0"/>
              <a:buChar char="•"/>
              <a:tabLst/>
              <a:defRPr/>
            </a:pPr>
            <a:r>
              <a:rPr lang="cs-CZ" sz="1600" dirty="0">
                <a:solidFill>
                  <a:srgbClr val="000000"/>
                </a:solidFill>
                <a:sym typeface="Arial"/>
              </a:rPr>
              <a:t>Využití </a:t>
            </a:r>
            <a:r>
              <a:rPr lang="cs-CZ" sz="1600" b="1" dirty="0">
                <a:solidFill>
                  <a:srgbClr val="000000"/>
                </a:solidFill>
                <a:sym typeface="Arial"/>
              </a:rPr>
              <a:t>ITI</a:t>
            </a:r>
            <a:r>
              <a:rPr lang="cs-CZ" sz="1600" dirty="0">
                <a:solidFill>
                  <a:srgbClr val="000000"/>
                </a:solidFill>
                <a:sym typeface="Arial"/>
              </a:rPr>
              <a:t> a </a:t>
            </a:r>
            <a:r>
              <a:rPr lang="cs-CZ" sz="1600" b="1" dirty="0">
                <a:solidFill>
                  <a:srgbClr val="000000"/>
                </a:solidFill>
                <a:sym typeface="Arial"/>
              </a:rPr>
              <a:t>KPSV+</a:t>
            </a:r>
            <a:r>
              <a:rPr lang="cs-CZ" sz="1600" dirty="0">
                <a:solidFill>
                  <a:srgbClr val="000000"/>
                </a:solidFill>
                <a:sym typeface="Arial"/>
              </a:rPr>
              <a:t> (Koordinovaného přístupu k sociálnímu vyloučení 2021+)</a:t>
            </a:r>
          </a:p>
        </p:txBody>
      </p:sp>
      <p:pic>
        <p:nvPicPr>
          <p:cNvPr id="3" name="Obrázek 2">
            <a:extLst>
              <a:ext uri="{FF2B5EF4-FFF2-40B4-BE49-F238E27FC236}">
                <a16:creationId xmlns:a16="http://schemas.microsoft.com/office/drawing/2014/main" id="{8FB87C1A-1B20-429C-AAB8-63EA960E3356}"/>
              </a:ext>
            </a:extLst>
          </p:cNvPr>
          <p:cNvPicPr>
            <a:picLocks noChangeAspect="1"/>
          </p:cNvPicPr>
          <p:nvPr/>
        </p:nvPicPr>
        <p:blipFill>
          <a:blip r:embed="rId3"/>
          <a:stretch>
            <a:fillRect/>
          </a:stretch>
        </p:blipFill>
        <p:spPr>
          <a:xfrm>
            <a:off x="2434789" y="4098562"/>
            <a:ext cx="4274421" cy="2046906"/>
          </a:xfrm>
          <a:prstGeom prst="rect">
            <a:avLst/>
          </a:prstGeom>
        </p:spPr>
      </p:pic>
      <p:sp>
        <p:nvSpPr>
          <p:cNvPr id="2" name="Zástupný symbol pro číslo snímku 1">
            <a:extLst>
              <a:ext uri="{FF2B5EF4-FFF2-40B4-BE49-F238E27FC236}">
                <a16:creationId xmlns:a16="http://schemas.microsoft.com/office/drawing/2014/main" id="{21E15E85-FE2A-431E-B770-DFAC64E0A0E7}"/>
              </a:ext>
            </a:extLst>
          </p:cNvPr>
          <p:cNvSpPr>
            <a:spLocks noGrp="1"/>
          </p:cNvSpPr>
          <p:nvPr>
            <p:ph type="sldNum" sz="quarter" idx="12"/>
          </p:nvPr>
        </p:nvSpPr>
        <p:spPr/>
        <p:txBody>
          <a:bodyPr/>
          <a:lstStyle/>
          <a:p>
            <a:fld id="{4000C4B2-41BC-D741-8B94-B76DB6967C01}" type="slidenum">
              <a:rPr lang="en-US" smtClean="0"/>
              <a:pPr/>
              <a:t>67</a:t>
            </a:fld>
            <a:endParaRPr lang="en-US" dirty="0"/>
          </a:p>
        </p:txBody>
      </p:sp>
    </p:spTree>
    <p:extLst>
      <p:ext uri="{BB962C8B-B14F-4D97-AF65-F5344CB8AC3E}">
        <p14:creationId xmlns:p14="http://schemas.microsoft.com/office/powerpoint/2010/main" val="30315696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1F6E4C8-A31E-47DE-B615-74F0AEC15960}"/>
              </a:ext>
            </a:extLst>
          </p:cNvPr>
          <p:cNvSpPr txBox="1"/>
          <p:nvPr/>
        </p:nvSpPr>
        <p:spPr>
          <a:xfrm>
            <a:off x="502646" y="435877"/>
            <a:ext cx="8138707" cy="1323439"/>
          </a:xfrm>
          <a:prstGeom prst="rect">
            <a:avLst/>
          </a:prstGeom>
          <a:noFill/>
        </p:spPr>
        <p:txBody>
          <a:bodyPr wrap="square" rtlCol="0">
            <a:spAutoFit/>
          </a:bodyPr>
          <a:lstStyle/>
          <a:p>
            <a:pPr algn="ctr" defTabSz="914400">
              <a:buClr>
                <a:srgbClr val="000000"/>
              </a:buClr>
              <a:buFont typeface="Arial"/>
              <a:buNone/>
            </a:pPr>
            <a:r>
              <a:rPr kumimoji="0" lang="cs-CZ" sz="3000" b="1" i="0" u="none" strike="noStrike" kern="0" cap="none" spc="0" normalizeH="0" baseline="0" noProof="0" dirty="0">
                <a:ln>
                  <a:noFill/>
                </a:ln>
                <a:solidFill>
                  <a:srgbClr val="0C56A4"/>
                </a:solidFill>
                <a:effectLst/>
                <a:uLnTx/>
                <a:uFillTx/>
                <a:latin typeface="Arial"/>
                <a:cs typeface="Arial"/>
                <a:sym typeface="Arial"/>
              </a:rPr>
              <a:t>Specifický cíl 4.1 </a:t>
            </a:r>
            <a:br>
              <a:rPr kumimoji="0" lang="cs-CZ" sz="3000" b="1" i="0" u="none" strike="noStrike" kern="0" cap="none" spc="0" normalizeH="0" baseline="0" noProof="0" dirty="0">
                <a:ln>
                  <a:noFill/>
                </a:ln>
                <a:solidFill>
                  <a:srgbClr val="0C56A4"/>
                </a:solidFill>
                <a:effectLst/>
                <a:uLnTx/>
                <a:uFillTx/>
                <a:latin typeface="Arial"/>
                <a:cs typeface="Arial"/>
                <a:sym typeface="Arial"/>
              </a:rPr>
            </a:br>
            <a:r>
              <a:rPr kumimoji="0" lang="cs-CZ" sz="3000" b="1" i="0" u="none" strike="noStrike" kern="0" cap="none" spc="0" normalizeH="0" baseline="0" noProof="0" dirty="0">
                <a:ln>
                  <a:noFill/>
                </a:ln>
                <a:solidFill>
                  <a:srgbClr val="0C56A4"/>
                </a:solidFill>
                <a:effectLst/>
                <a:uLnTx/>
                <a:uFillTx/>
                <a:latin typeface="Arial"/>
                <a:cs typeface="Arial"/>
                <a:sym typeface="Arial"/>
              </a:rPr>
              <a:t>Vzdělávací infrastruktura</a:t>
            </a:r>
          </a:p>
          <a:p>
            <a:pPr algn="ctr" defTabSz="914400">
              <a:buClr>
                <a:srgbClr val="000000"/>
              </a:buClr>
              <a:buFont typeface="Arial"/>
              <a:buNone/>
            </a:pPr>
            <a:r>
              <a:rPr lang="cs-CZ" sz="2000" kern="0" dirty="0">
                <a:solidFill>
                  <a:srgbClr val="0C56A4"/>
                </a:solidFill>
                <a:latin typeface="Arial"/>
                <a:cs typeface="Arial"/>
                <a:sym typeface="Arial"/>
              </a:rPr>
              <a:t>Aktuální stav přípravy</a:t>
            </a:r>
            <a:endParaRPr lang="cs-CZ" sz="1400" kern="0" dirty="0">
              <a:solidFill>
                <a:srgbClr val="0C56A4"/>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D924C5E-7208-479A-A7ED-D72F7D974106}"/>
              </a:ext>
            </a:extLst>
          </p:cNvPr>
          <p:cNvSpPr txBox="1"/>
          <p:nvPr/>
        </p:nvSpPr>
        <p:spPr>
          <a:xfrm>
            <a:off x="787296" y="1857638"/>
            <a:ext cx="8012179" cy="2837187"/>
          </a:xfrm>
          <a:prstGeom prst="rect">
            <a:avLst/>
          </a:prstGeom>
          <a:noFill/>
        </p:spPr>
        <p:txBody>
          <a:bodyPr wrap="square" lIns="91440" tIns="45720" rIns="91440" bIns="45720" anchor="t">
            <a:spAutoFit/>
          </a:bodyPr>
          <a:lstStyle/>
          <a:p>
            <a:pPr marL="285750" indent="-285750" algn="just">
              <a:spcAft>
                <a:spcPts val="800"/>
              </a:spcAft>
              <a:buFont typeface="Arial" panose="020B0604020202020204" pitchFamily="34" charset="0"/>
              <a:buChar char="•"/>
            </a:pPr>
            <a:r>
              <a:rPr lang="cs-CZ" b="1" dirty="0">
                <a:solidFill>
                  <a:srgbClr val="000000"/>
                </a:solidFill>
              </a:rPr>
              <a:t>Pravděpodobné pořadí vyhlašování individuálních výzev </a:t>
            </a:r>
            <a:r>
              <a:rPr lang="cs-CZ" dirty="0">
                <a:solidFill>
                  <a:srgbClr val="000000"/>
                </a:solidFill>
              </a:rPr>
              <a:t>pro oblast vzdělávání: MŠ – ZŠ – SŠ/VOŠ – zájmové/neformální – školy a třídy dle § 16 odst. 9 školského zákona + školská poradenská zařízení</a:t>
            </a:r>
          </a:p>
          <a:p>
            <a:pPr marL="285750" indent="-285750" algn="just">
              <a:spcAft>
                <a:spcPts val="800"/>
              </a:spcAft>
              <a:buFont typeface="Arial" panose="020B0604020202020204" pitchFamily="34" charset="0"/>
              <a:buChar char="•"/>
            </a:pPr>
            <a:r>
              <a:rPr lang="cs-CZ" b="1" dirty="0">
                <a:solidFill>
                  <a:srgbClr val="000000"/>
                </a:solidFill>
              </a:rPr>
              <a:t>Parametry konektivity ZŠ a SŠ </a:t>
            </a:r>
            <a:r>
              <a:rPr lang="cs-CZ" dirty="0">
                <a:solidFill>
                  <a:srgbClr val="000000"/>
                </a:solidFill>
              </a:rPr>
              <a:t>jsou mj. předmětem meziresortní debaty mezi MMR a MŠMT jako věcným garantem aktivit v SC 4.1; výsledné povinné prvky konektivity škol v tuto chvíli nelze předvídat. Podmínky realizace aktivity konektivita škol stanoví vyhlášená výzva samotná, resp. Specifická pravidla“</a:t>
            </a:r>
          </a:p>
          <a:p>
            <a:pPr marL="213995" indent="-213995">
              <a:lnSpc>
                <a:spcPct val="150000"/>
              </a:lnSpc>
              <a:buFont typeface="Arial" panose="020B0604020202020204" pitchFamily="34" charset="0"/>
              <a:buChar char="•"/>
            </a:pPr>
            <a:endParaRPr lang="cs-CZ" sz="1600" dirty="0">
              <a:solidFill>
                <a:schemeClr val="bg1"/>
              </a:solidFill>
              <a:cs typeface="Arial" panose="020B0604020202020204"/>
            </a:endParaRPr>
          </a:p>
        </p:txBody>
      </p:sp>
      <p:sp>
        <p:nvSpPr>
          <p:cNvPr id="2" name="Zástupný symbol pro číslo snímku 1">
            <a:extLst>
              <a:ext uri="{FF2B5EF4-FFF2-40B4-BE49-F238E27FC236}">
                <a16:creationId xmlns:a16="http://schemas.microsoft.com/office/drawing/2014/main" id="{4BB3866A-6298-4D10-8681-CE77D2BBA2AB}"/>
              </a:ext>
            </a:extLst>
          </p:cNvPr>
          <p:cNvSpPr>
            <a:spLocks noGrp="1"/>
          </p:cNvSpPr>
          <p:nvPr>
            <p:ph type="sldNum" sz="quarter" idx="12"/>
          </p:nvPr>
        </p:nvSpPr>
        <p:spPr/>
        <p:txBody>
          <a:bodyPr/>
          <a:lstStyle/>
          <a:p>
            <a:fld id="{4000C4B2-41BC-D741-8B94-B76DB6967C01}" type="slidenum">
              <a:rPr lang="en-US" smtClean="0"/>
              <a:pPr/>
              <a:t>68</a:t>
            </a:fld>
            <a:endParaRPr lang="en-US" dirty="0"/>
          </a:p>
        </p:txBody>
      </p:sp>
    </p:spTree>
    <p:extLst>
      <p:ext uri="{BB962C8B-B14F-4D97-AF65-F5344CB8AC3E}">
        <p14:creationId xmlns:p14="http://schemas.microsoft.com/office/powerpoint/2010/main" val="28710879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8F32FD-A2B3-41CA-A89D-50625451003A}"/>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dirty="0">
                <a:ln>
                  <a:noFill/>
                </a:ln>
                <a:solidFill>
                  <a:srgbClr val="0C56A4"/>
                </a:solidFill>
                <a:effectLst/>
                <a:uLnTx/>
                <a:uFillTx/>
                <a:latin typeface="Arial"/>
                <a:cs typeface="Arial"/>
                <a:sym typeface="Arial"/>
              </a:rPr>
              <a:t>Nejčastější dotazy v KS</a:t>
            </a:r>
            <a:r>
              <a:rPr lang="cs-CZ" sz="3200" b="1" kern="0" dirty="0">
                <a:solidFill>
                  <a:srgbClr val="0C56A4"/>
                </a:solidFill>
                <a:latin typeface="Arial"/>
                <a:cs typeface="Arial"/>
                <a:sym typeface="Arial"/>
              </a:rPr>
              <a:t> SC 4.1</a:t>
            </a:r>
            <a:endParaRPr lang="cs-CZ" sz="3200" b="1" kern="0" dirty="0">
              <a:solidFill>
                <a:srgbClr val="0C56A4"/>
              </a:solidFill>
              <a:latin typeface="Arial"/>
              <a:cs typeface="Arial"/>
            </a:endParaRPr>
          </a:p>
          <a:p>
            <a:pPr algn="ctr" defTabSz="914400"/>
            <a:r>
              <a:rPr lang="cs-CZ" sz="2400" b="1" kern="0" dirty="0">
                <a:solidFill>
                  <a:srgbClr val="0C56A4"/>
                </a:solidFill>
                <a:cs typeface="Arial"/>
              </a:rPr>
              <a:t>Vzdělávací infrastruktura</a:t>
            </a:r>
            <a:endParaRPr lang="cs-CZ" sz="2400" b="1" kern="0" dirty="0">
              <a:solidFill>
                <a:srgbClr val="0C56A4"/>
              </a:solidFill>
              <a:cs typeface="Arial" panose="020B0604020202020204" pitchFamily="34" charset="0"/>
            </a:endParaRPr>
          </a:p>
        </p:txBody>
      </p:sp>
      <p:sp>
        <p:nvSpPr>
          <p:cNvPr id="6" name="TextovéPole 5">
            <a:extLst>
              <a:ext uri="{FF2B5EF4-FFF2-40B4-BE49-F238E27FC236}">
                <a16:creationId xmlns:a16="http://schemas.microsoft.com/office/drawing/2014/main" id="{13292223-B433-4636-8FB8-24E1D3B7DF69}"/>
              </a:ext>
            </a:extLst>
          </p:cNvPr>
          <p:cNvSpPr txBox="1"/>
          <p:nvPr/>
        </p:nvSpPr>
        <p:spPr>
          <a:xfrm>
            <a:off x="706824" y="1539776"/>
            <a:ext cx="8012179" cy="4985980"/>
          </a:xfrm>
          <a:prstGeom prst="rect">
            <a:avLst/>
          </a:prstGeom>
          <a:noFill/>
        </p:spPr>
        <p:txBody>
          <a:bodyPr wrap="square" lIns="91440" tIns="45720" rIns="91440" bIns="45720" anchor="t">
            <a:spAutoFit/>
          </a:bodyPr>
          <a:lstStyle/>
          <a:p>
            <a:pPr algn="just" fontAlgn="base"/>
            <a:r>
              <a:rPr lang="cs-CZ" sz="1600" b="1" i="1" dirty="0"/>
              <a:t>Bude možno v rámci projektu podpořit výstavbu úplně nové mateřské školy?</a:t>
            </a:r>
            <a:endParaRPr lang="cs-CZ" sz="1600" b="1" i="1" dirty="0">
              <a:cs typeface="Arial"/>
            </a:endParaRPr>
          </a:p>
          <a:p>
            <a:pPr algn="just"/>
            <a:endParaRPr lang="cs-CZ" sz="1200" i="1" dirty="0"/>
          </a:p>
          <a:p>
            <a:pPr algn="just"/>
            <a:endParaRPr lang="cs-CZ" sz="1200" i="1" dirty="0">
              <a:cs typeface="Arial"/>
            </a:endParaRPr>
          </a:p>
          <a:p>
            <a:pPr marL="171450" indent="-171450" algn="just">
              <a:buFont typeface="Arial"/>
              <a:buChar char="•"/>
            </a:pPr>
            <a:r>
              <a:rPr lang="cs-CZ" sz="1600" dirty="0">
                <a:cs typeface="Arial"/>
              </a:rPr>
              <a:t>Ano</a:t>
            </a:r>
            <a:r>
              <a:rPr lang="cs-CZ" sz="1600" i="1" dirty="0">
                <a:cs typeface="Arial"/>
              </a:rPr>
              <a:t>,</a:t>
            </a:r>
            <a:r>
              <a:rPr lang="cs-CZ" sz="1600" dirty="0">
                <a:cs typeface="Arial"/>
              </a:rPr>
              <a:t> bude možné podpořit i výstavbu zcela nové MŠ, která bude zapsána do rejstříku škol s ukončením realizace projektu, nejpozději s první Zprávou o udržitelnosti, pokud žadatelem o dotaci bude některý z oprávněných příjemců dle návrhu Programového dokumentu IROP.</a:t>
            </a:r>
            <a:endParaRPr lang="cs-CZ" sz="1600" i="1" dirty="0">
              <a:cs typeface="Arial" panose="020B0604020202020204"/>
            </a:endParaRPr>
          </a:p>
          <a:p>
            <a:pPr algn="just"/>
            <a:endParaRPr lang="cs-CZ" sz="1400" dirty="0">
              <a:cs typeface="Arial"/>
            </a:endParaRPr>
          </a:p>
          <a:p>
            <a:pPr algn="just"/>
            <a:endParaRPr lang="cs-CZ" sz="1200" dirty="0"/>
          </a:p>
          <a:p>
            <a:pPr algn="just"/>
            <a:r>
              <a:rPr lang="cs-CZ" sz="1600" b="1" i="1" dirty="0"/>
              <a:t>Co se týče posuzování dle skóre ORP, tak je zde nějaká možnost individuálního posouzení pokud žadatel nesplňuje skóre 6+?</a:t>
            </a:r>
            <a:endParaRPr lang="cs-CZ" sz="1600" b="1" i="1" dirty="0">
              <a:cs typeface="Arial"/>
            </a:endParaRPr>
          </a:p>
          <a:p>
            <a:pPr algn="just"/>
            <a:endParaRPr lang="cs-CZ" sz="1600" dirty="0"/>
          </a:p>
          <a:p>
            <a:pPr marL="285750" indent="-285750" algn="just">
              <a:buFont typeface="Arial"/>
              <a:buChar char="•"/>
            </a:pPr>
            <a:r>
              <a:rPr lang="cs-CZ" sz="1600" dirty="0">
                <a:cs typeface="Arial"/>
              </a:rPr>
              <a:t>Ne, individuální posuzování možné nebude. V individuálních výzvách při jejich vyhlášení budou podpořeny jen ty mateřské školy, které splňují limit skóre 6+ dle demografické predikce MŠMT.</a:t>
            </a:r>
          </a:p>
          <a:p>
            <a:pPr marL="285750" indent="-285750" algn="just">
              <a:buFont typeface="Arial"/>
              <a:buChar char="•"/>
            </a:pPr>
            <a:endParaRPr lang="cs-CZ" sz="1600" dirty="0">
              <a:cs typeface="Arial"/>
            </a:endParaRPr>
          </a:p>
          <a:p>
            <a:pPr marL="285750" indent="-285750" algn="just">
              <a:buFont typeface="Arial"/>
              <a:buChar char="•"/>
            </a:pPr>
            <a:r>
              <a:rPr lang="cs-CZ" sz="1600" dirty="0">
                <a:cs typeface="Arial"/>
              </a:rPr>
              <a:t>V případě, že MŠ sídlí v ORP, které nesplňuje skóre 6+, může teoreticky žádat ve výzvách pro komunitně vedený místní rozvoj (CLLD), pokud do něj příslušná obec spadá. Záleží však na strategii daného území v CLLD, zda s podporou MŠ počítá / nepočítá.</a:t>
            </a:r>
            <a:endParaRPr lang="cs-CZ" sz="1600" dirty="0"/>
          </a:p>
          <a:p>
            <a:pPr algn="just" fontAlgn="base"/>
            <a:endParaRPr lang="cs-CZ" sz="1200" i="1" dirty="0">
              <a:solidFill>
                <a:schemeClr val="bg1"/>
              </a:solidFill>
              <a:latin typeface="Segoe UI" panose="020B0502040204020203" pitchFamily="34" charset="0"/>
            </a:endParaRPr>
          </a:p>
        </p:txBody>
      </p:sp>
      <p:pic>
        <p:nvPicPr>
          <p:cNvPr id="2" name="Grafický objekt 1" descr="Děti">
            <a:extLst>
              <a:ext uri="{FF2B5EF4-FFF2-40B4-BE49-F238E27FC236}">
                <a16:creationId xmlns:a16="http://schemas.microsoft.com/office/drawing/2014/main" id="{1EFE1754-296F-48F8-D7E5-1C0292ED569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166" y="1474494"/>
            <a:ext cx="480288" cy="480288"/>
          </a:xfrm>
          <a:prstGeom prst="rect">
            <a:avLst/>
          </a:prstGeom>
        </p:spPr>
      </p:pic>
      <p:pic>
        <p:nvPicPr>
          <p:cNvPr id="7" name="Grafický objekt 6" descr="Děti">
            <a:extLst>
              <a:ext uri="{FF2B5EF4-FFF2-40B4-BE49-F238E27FC236}">
                <a16:creationId xmlns:a16="http://schemas.microsoft.com/office/drawing/2014/main" id="{3E3ACC09-4AC3-FA5B-34AE-6B2AA61574D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7435" y="3459912"/>
            <a:ext cx="480288" cy="480288"/>
          </a:xfrm>
          <a:prstGeom prst="rect">
            <a:avLst/>
          </a:prstGeom>
        </p:spPr>
      </p:pic>
      <p:sp>
        <p:nvSpPr>
          <p:cNvPr id="3" name="Zástupný symbol pro číslo snímku 2">
            <a:extLst>
              <a:ext uri="{FF2B5EF4-FFF2-40B4-BE49-F238E27FC236}">
                <a16:creationId xmlns:a16="http://schemas.microsoft.com/office/drawing/2014/main" id="{B025BED7-3F18-4DB3-BD3B-5E07DB60A984}"/>
              </a:ext>
            </a:extLst>
          </p:cNvPr>
          <p:cNvSpPr>
            <a:spLocks noGrp="1"/>
          </p:cNvSpPr>
          <p:nvPr>
            <p:ph type="sldNum" sz="quarter" idx="12"/>
          </p:nvPr>
        </p:nvSpPr>
        <p:spPr/>
        <p:txBody>
          <a:bodyPr/>
          <a:lstStyle/>
          <a:p>
            <a:fld id="{4000C4B2-41BC-D741-8B94-B76DB6967C01}" type="slidenum">
              <a:rPr lang="en-US" smtClean="0"/>
              <a:pPr/>
              <a:t>69</a:t>
            </a:fld>
            <a:endParaRPr lang="en-US" dirty="0"/>
          </a:p>
        </p:txBody>
      </p:sp>
    </p:spTree>
    <p:extLst>
      <p:ext uri="{BB962C8B-B14F-4D97-AF65-F5344CB8AC3E}">
        <p14:creationId xmlns:p14="http://schemas.microsoft.com/office/powerpoint/2010/main" val="2971076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8F12B2A-97E4-2C43-8325-B08A28FCF2E6}"/>
              </a:ext>
            </a:extLst>
          </p:cNvPr>
          <p:cNvSpPr>
            <a:spLocks noGrp="1"/>
          </p:cNvSpPr>
          <p:nvPr>
            <p:ph type="sldNum" sz="quarter" idx="12"/>
          </p:nvPr>
        </p:nvSpPr>
        <p:spPr/>
        <p:txBody>
          <a:bodyPr/>
          <a:lstStyle/>
          <a:p>
            <a:fld id="{4000C4B2-41BC-D741-8B94-B76DB6967C01}" type="slidenum">
              <a:rPr lang="en-US" smtClean="0"/>
              <a:pPr/>
              <a:t>7</a:t>
            </a:fld>
            <a:endParaRPr lang="en-US" dirty="0"/>
          </a:p>
        </p:txBody>
      </p:sp>
      <p:sp>
        <p:nvSpPr>
          <p:cNvPr id="3" name="Content Placeholder 1">
            <a:extLst>
              <a:ext uri="{FF2B5EF4-FFF2-40B4-BE49-F238E27FC236}">
                <a16:creationId xmlns:a16="http://schemas.microsoft.com/office/drawing/2014/main" id="{3438C0C9-9787-9242-8582-8935FAF917D8}"/>
              </a:ext>
            </a:extLst>
          </p:cNvPr>
          <p:cNvSpPr txBox="1">
            <a:spLocks/>
          </p:cNvSpPr>
          <p:nvPr/>
        </p:nvSpPr>
        <p:spPr>
          <a:xfrm>
            <a:off x="1127929" y="1257300"/>
            <a:ext cx="7158440" cy="4588329"/>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Clr>
                <a:srgbClr val="00529C"/>
              </a:buClr>
              <a:buFont typeface="Arial" panose="020B0604020202020204" pitchFamily="34" charset="0"/>
              <a:buChar char="•"/>
            </a:pPr>
            <a:r>
              <a:rPr lang="cs-CZ" sz="2000" b="1" dirty="0">
                <a:solidFill>
                  <a:schemeClr val="tx1"/>
                </a:solidFill>
              </a:rPr>
              <a:t>Adresa</a:t>
            </a:r>
            <a:r>
              <a:rPr lang="cs-CZ" sz="2000" dirty="0">
                <a:solidFill>
                  <a:schemeClr val="tx1"/>
                </a:solidFill>
              </a:rPr>
              <a:t>: Evropský dům, U Jezu 525/4, 460 01  Liberec </a:t>
            </a:r>
          </a:p>
          <a:p>
            <a:pPr marL="342900" indent="-342900">
              <a:buClr>
                <a:srgbClr val="00529C"/>
              </a:buClr>
              <a:buFont typeface="Arial" panose="020B0604020202020204" pitchFamily="34" charset="0"/>
              <a:buChar char="•"/>
            </a:pPr>
            <a:r>
              <a:rPr lang="cs-CZ" sz="2000" b="1" dirty="0"/>
              <a:t>Kontaktní osoby:</a:t>
            </a:r>
          </a:p>
          <a:p>
            <a:pPr marL="342900" indent="-342900">
              <a:buClr>
                <a:srgbClr val="00529C"/>
              </a:buClr>
              <a:buFont typeface="Arial" panose="020B0604020202020204" pitchFamily="34" charset="0"/>
              <a:buChar char="•"/>
            </a:pPr>
            <a:endParaRPr lang="cs-CZ" sz="2000" i="1"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D9135655-E394-5840-A990-731AB244CD14}"/>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defTabSz="914400">
              <a:buClr>
                <a:srgbClr val="000000"/>
              </a:buClr>
              <a:buFont typeface="Arial"/>
              <a:buNone/>
            </a:pPr>
            <a:r>
              <a:rPr lang="cs-CZ" sz="2800" b="1" i="0" dirty="0">
                <a:solidFill>
                  <a:srgbClr val="0C56A4"/>
                </a:solidFill>
                <a:effectLst/>
                <a:latin typeface="Arial" panose="020B0604020202020204" pitchFamily="34" charset="0"/>
              </a:rPr>
              <a:t>Územní odbor IROP pro Liberecký kraj</a:t>
            </a:r>
            <a:endParaRPr lang="cs-CZ" sz="2800" b="1" kern="0" dirty="0">
              <a:solidFill>
                <a:srgbClr val="0C56A4"/>
              </a:solidFill>
              <a:cs typeface="Arial" panose="020B0604020202020204" pitchFamily="34" charset="0"/>
              <a:sym typeface="Arial"/>
            </a:endParaRPr>
          </a:p>
        </p:txBody>
      </p:sp>
      <p:graphicFrame>
        <p:nvGraphicFramePr>
          <p:cNvPr id="5" name="Diagram 4">
            <a:extLst>
              <a:ext uri="{FF2B5EF4-FFF2-40B4-BE49-F238E27FC236}">
                <a16:creationId xmlns:a16="http://schemas.microsoft.com/office/drawing/2014/main" id="{F145BB3B-6BB6-4885-8FB3-09DB31B13E9D}"/>
              </a:ext>
            </a:extLst>
          </p:cNvPr>
          <p:cNvGraphicFramePr/>
          <p:nvPr>
            <p:extLst>
              <p:ext uri="{D42A27DB-BD31-4B8C-83A1-F6EECF244321}">
                <p14:modId xmlns:p14="http://schemas.microsoft.com/office/powerpoint/2010/main" val="3775353313"/>
              </p:ext>
            </p:extLst>
          </p:nvPr>
        </p:nvGraphicFramePr>
        <p:xfrm>
          <a:off x="656468" y="2059764"/>
          <a:ext cx="4921006" cy="3946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Obrázek 5">
            <a:extLst>
              <a:ext uri="{FF2B5EF4-FFF2-40B4-BE49-F238E27FC236}">
                <a16:creationId xmlns:a16="http://schemas.microsoft.com/office/drawing/2014/main" id="{0504FCA6-A33F-454E-A7AD-E608EFC0D786}"/>
              </a:ext>
            </a:extLst>
          </p:cNvPr>
          <p:cNvPicPr>
            <a:picLocks noChangeAspect="1"/>
          </p:cNvPicPr>
          <p:nvPr/>
        </p:nvPicPr>
        <p:blipFill>
          <a:blip r:embed="rId7"/>
          <a:stretch>
            <a:fillRect/>
          </a:stretch>
        </p:blipFill>
        <p:spPr>
          <a:xfrm>
            <a:off x="5780527" y="2151007"/>
            <a:ext cx="2760679" cy="18280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contourW="12700" prstMaterial="plastic">
            <a:bevelT w="381000" h="114300" prst="relaxedInset"/>
            <a:contourClr>
              <a:schemeClr val="tx1"/>
            </a:contourClr>
          </a:sp3d>
        </p:spPr>
        <p:style>
          <a:lnRef idx="2">
            <a:schemeClr val="accent1"/>
          </a:lnRef>
          <a:fillRef idx="1">
            <a:schemeClr val="lt1"/>
          </a:fillRef>
          <a:effectRef idx="0">
            <a:schemeClr val="accent1"/>
          </a:effectRef>
          <a:fontRef idx="minor">
            <a:schemeClr val="dk1"/>
          </a:fontRef>
        </p:style>
      </p:pic>
      <p:pic>
        <p:nvPicPr>
          <p:cNvPr id="7" name="Obrázek 6">
            <a:extLst>
              <a:ext uri="{FF2B5EF4-FFF2-40B4-BE49-F238E27FC236}">
                <a16:creationId xmlns:a16="http://schemas.microsoft.com/office/drawing/2014/main" id="{58709C6D-EBD2-415F-9C3D-6B3967E5D609}"/>
              </a:ext>
            </a:extLst>
          </p:cNvPr>
          <p:cNvPicPr>
            <a:picLocks noChangeAspect="1"/>
          </p:cNvPicPr>
          <p:nvPr/>
        </p:nvPicPr>
        <p:blipFill>
          <a:blip r:embed="rId8"/>
          <a:stretch>
            <a:fillRect/>
          </a:stretch>
        </p:blipFill>
        <p:spPr>
          <a:xfrm>
            <a:off x="5780527" y="4140200"/>
            <a:ext cx="2791685" cy="18665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contourW="12700" prstMaterial="plastic">
            <a:bevelT w="381000" h="114300" prst="relaxedInset"/>
            <a:contourClr>
              <a:schemeClr val="tx1"/>
            </a:contourClr>
          </a:sp3d>
        </p:spPr>
      </p:pic>
    </p:spTree>
    <p:extLst>
      <p:ext uri="{BB962C8B-B14F-4D97-AF65-F5344CB8AC3E}">
        <p14:creationId xmlns:p14="http://schemas.microsoft.com/office/powerpoint/2010/main" val="2064481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CDA8637F-3EDC-433B-B698-92C8A1C6AA59}"/>
              </a:ext>
            </a:extLst>
          </p:cNvPr>
          <p:cNvSpPr txBox="1"/>
          <p:nvPr/>
        </p:nvSpPr>
        <p:spPr>
          <a:xfrm>
            <a:off x="629175" y="1444548"/>
            <a:ext cx="8012179" cy="4678204"/>
          </a:xfrm>
          <a:prstGeom prst="rect">
            <a:avLst/>
          </a:prstGeom>
          <a:noFill/>
        </p:spPr>
        <p:txBody>
          <a:bodyPr wrap="square" lIns="91440" tIns="45720" rIns="91440" bIns="45720" anchor="t">
            <a:spAutoFit/>
          </a:bodyPr>
          <a:lstStyle/>
          <a:p>
            <a:pPr algn="just" fontAlgn="base"/>
            <a:endParaRPr lang="cs-CZ" sz="1200" i="1" u="sng" dirty="0">
              <a:solidFill>
                <a:schemeClr val="bg1"/>
              </a:solidFill>
              <a:cs typeface="Arial"/>
            </a:endParaRPr>
          </a:p>
          <a:p>
            <a:pPr algn="just" fontAlgn="base"/>
            <a:r>
              <a:rPr lang="cs-CZ" sz="1600" b="1" i="1" dirty="0"/>
              <a:t>Základní škola v současné době obývá prostory, která má v pronájmu. Je přijatelným záměrem vybudování nové budovy školy, nebo se vždy musí jednat o rekonstrukci, přístavbu, nástavbu stávající budovy?</a:t>
            </a:r>
            <a:endParaRPr lang="cs-CZ" sz="1200" b="1" i="1" dirty="0"/>
          </a:p>
          <a:p>
            <a:pPr algn="just"/>
            <a:endParaRPr lang="cs-CZ" sz="1200" i="1" dirty="0">
              <a:cs typeface="Arial"/>
            </a:endParaRPr>
          </a:p>
          <a:p>
            <a:pPr marL="285750" indent="-285750" algn="just">
              <a:buFont typeface="Arial"/>
              <a:buChar char="•"/>
            </a:pPr>
            <a:r>
              <a:rPr lang="cs-CZ" sz="1600" dirty="0">
                <a:cs typeface="Arial"/>
              </a:rPr>
              <a:t>Ano. Vybudování nové školy je možné, ale zcela jistě nebudou způsobilé veškeré výdaje související s tímto přesunem. Přesun všech kmenových (běžných tříd) školy bude tvořit nezpůsobilé výdaje, stejně tak zázemí pro administrativní či řídící pracovníky, příp. jídelna aj. Bude možná pouze podpora odborných učeben ve vazbě na přírodní vědy, polytechniku, cizí jazyky, práci s digitálními technologiemi.</a:t>
            </a:r>
          </a:p>
          <a:p>
            <a:pPr algn="just"/>
            <a:endParaRPr lang="cs-CZ" sz="1400" dirty="0">
              <a:cs typeface="Arial"/>
            </a:endParaRPr>
          </a:p>
          <a:p>
            <a:pPr algn="just"/>
            <a:endParaRPr lang="cs-CZ" sz="1200" i="1" dirty="0"/>
          </a:p>
          <a:p>
            <a:pPr algn="just"/>
            <a:r>
              <a:rPr lang="cs-CZ" sz="1600" b="1" i="1" dirty="0"/>
              <a:t>Může být projekt zaměřen pouze na pořízení vybavení odborných učeben?</a:t>
            </a:r>
            <a:endParaRPr lang="cs-CZ" sz="1600" b="1" i="1" dirty="0">
              <a:cs typeface="Arial"/>
            </a:endParaRPr>
          </a:p>
          <a:p>
            <a:pPr algn="just"/>
            <a:endParaRPr lang="cs-CZ" sz="1600" dirty="0"/>
          </a:p>
          <a:p>
            <a:pPr marL="285750" indent="-285750" algn="just">
              <a:buFont typeface="Arial"/>
              <a:buChar char="•"/>
            </a:pPr>
            <a:r>
              <a:rPr lang="cs-CZ" sz="1600" dirty="0">
                <a:cs typeface="Arial"/>
              </a:rPr>
              <a:t>Ano, i v novém období 2021–2027 bude možné do prostor ZŠ pouze pořizovat vybavení odborných učeben (bez stavební části projektu), nicméně detailní podmínky a parametry aktivit stanoví až vyhlášená výzva samotná.</a:t>
            </a:r>
            <a:endParaRPr lang="cs-CZ" sz="1600" i="1" dirty="0">
              <a:cs typeface="Arial"/>
            </a:endParaRPr>
          </a:p>
          <a:p>
            <a:pPr marL="285750" indent="-285750" algn="just">
              <a:buFont typeface="Arial"/>
              <a:buChar char="•"/>
            </a:pPr>
            <a:endParaRPr lang="cs-CZ" sz="1400" dirty="0">
              <a:cs typeface="Arial"/>
            </a:endParaRPr>
          </a:p>
          <a:p>
            <a:pPr algn="just"/>
            <a:endParaRPr lang="cs-CZ" sz="1400" dirty="0">
              <a:solidFill>
                <a:schemeClr val="bg1"/>
              </a:solidFill>
              <a:cs typeface="Arial"/>
            </a:endParaRPr>
          </a:p>
          <a:p>
            <a:pPr algn="just" fontAlgn="base"/>
            <a:endParaRPr lang="cs-CZ" sz="1200" i="1" dirty="0">
              <a:solidFill>
                <a:srgbClr val="FF0000"/>
              </a:solidFill>
              <a:cs typeface="Arial" panose="020B0604020202020204"/>
            </a:endParaRPr>
          </a:p>
        </p:txBody>
      </p:sp>
      <p:pic>
        <p:nvPicPr>
          <p:cNvPr id="2" name="Grafický objekt 1" descr="Třída">
            <a:extLst>
              <a:ext uri="{FF2B5EF4-FFF2-40B4-BE49-F238E27FC236}">
                <a16:creationId xmlns:a16="http://schemas.microsoft.com/office/drawing/2014/main" id="{A04C0B91-80AD-A9B4-1262-9B51CF6975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346" y="1615812"/>
            <a:ext cx="480288" cy="480288"/>
          </a:xfrm>
          <a:prstGeom prst="rect">
            <a:avLst/>
          </a:prstGeom>
        </p:spPr>
      </p:pic>
      <p:pic>
        <p:nvPicPr>
          <p:cNvPr id="3" name="Grafický objekt 2" descr="Třída">
            <a:extLst>
              <a:ext uri="{FF2B5EF4-FFF2-40B4-BE49-F238E27FC236}">
                <a16:creationId xmlns:a16="http://schemas.microsoft.com/office/drawing/2014/main" id="{C5DC9C38-D052-7CEB-47C4-827516749C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886" y="3909722"/>
            <a:ext cx="480288" cy="480288"/>
          </a:xfrm>
          <a:prstGeom prst="rect">
            <a:avLst/>
          </a:prstGeom>
        </p:spPr>
      </p:pic>
      <p:sp>
        <p:nvSpPr>
          <p:cNvPr id="5" name="TextovéPole 4">
            <a:extLst>
              <a:ext uri="{FF2B5EF4-FFF2-40B4-BE49-F238E27FC236}">
                <a16:creationId xmlns:a16="http://schemas.microsoft.com/office/drawing/2014/main" id="{3AF788DD-AEB9-B5D7-7450-55D6ECA0E3D3}"/>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dirty="0">
                <a:ln>
                  <a:noFill/>
                </a:ln>
                <a:solidFill>
                  <a:srgbClr val="0C56A4"/>
                </a:solidFill>
                <a:effectLst/>
                <a:uLnTx/>
                <a:uFillTx/>
                <a:latin typeface="Arial"/>
                <a:cs typeface="Arial"/>
                <a:sym typeface="Arial"/>
              </a:rPr>
              <a:t>Nejčastější dotazy v KS</a:t>
            </a:r>
            <a:r>
              <a:rPr lang="cs-CZ" sz="3200" b="1" kern="0" dirty="0">
                <a:solidFill>
                  <a:srgbClr val="0C56A4"/>
                </a:solidFill>
                <a:latin typeface="Arial"/>
                <a:cs typeface="Arial"/>
                <a:sym typeface="Arial"/>
              </a:rPr>
              <a:t> SC 4.1</a:t>
            </a:r>
            <a:endParaRPr lang="cs-CZ" sz="3200" b="1" kern="0" dirty="0">
              <a:solidFill>
                <a:srgbClr val="0C56A4"/>
              </a:solidFill>
              <a:latin typeface="Arial"/>
              <a:cs typeface="Arial"/>
            </a:endParaRPr>
          </a:p>
          <a:p>
            <a:pPr algn="ctr" defTabSz="914400"/>
            <a:r>
              <a:rPr lang="cs-CZ" sz="2400" b="1" kern="0" dirty="0">
                <a:solidFill>
                  <a:srgbClr val="0C56A4"/>
                </a:solidFill>
                <a:cs typeface="Arial"/>
              </a:rPr>
              <a:t>Vzdělávací infrastruktura</a:t>
            </a:r>
            <a:endParaRPr lang="cs-CZ" sz="2400" b="1" kern="0" dirty="0">
              <a:solidFill>
                <a:srgbClr val="0C56A4"/>
              </a:solidFill>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2F3F6030-1948-454A-9586-9F25912A8B9D}"/>
              </a:ext>
            </a:extLst>
          </p:cNvPr>
          <p:cNvSpPr>
            <a:spLocks noGrp="1"/>
          </p:cNvSpPr>
          <p:nvPr>
            <p:ph type="sldNum" sz="quarter" idx="12"/>
          </p:nvPr>
        </p:nvSpPr>
        <p:spPr/>
        <p:txBody>
          <a:bodyPr/>
          <a:lstStyle/>
          <a:p>
            <a:fld id="{4000C4B2-41BC-D741-8B94-B76DB6967C01}" type="slidenum">
              <a:rPr lang="en-US" smtClean="0"/>
              <a:pPr/>
              <a:t>70</a:t>
            </a:fld>
            <a:endParaRPr lang="en-US" dirty="0"/>
          </a:p>
        </p:txBody>
      </p:sp>
    </p:spTree>
    <p:extLst>
      <p:ext uri="{BB962C8B-B14F-4D97-AF65-F5344CB8AC3E}">
        <p14:creationId xmlns:p14="http://schemas.microsoft.com/office/powerpoint/2010/main" val="31322643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7834CBA-17E3-4B72-9E14-F6F6BC098A9E}"/>
              </a:ext>
            </a:extLst>
          </p:cNvPr>
          <p:cNvSpPr txBox="1"/>
          <p:nvPr/>
        </p:nvSpPr>
        <p:spPr>
          <a:xfrm>
            <a:off x="778015" y="1560274"/>
            <a:ext cx="8012179" cy="4707186"/>
          </a:xfrm>
          <a:prstGeom prst="rect">
            <a:avLst/>
          </a:prstGeom>
          <a:noFill/>
        </p:spPr>
        <p:txBody>
          <a:bodyPr wrap="square" lIns="91440" tIns="45720" rIns="91440" bIns="45720" anchor="t">
            <a:spAutoFit/>
          </a:bodyPr>
          <a:lstStyle/>
          <a:p>
            <a:pPr algn="just" fontAlgn="base"/>
            <a:r>
              <a:rPr lang="cs-CZ" sz="1500" b="1" i="1" dirty="0"/>
              <a:t>Jakým způsobem budou zohledněny rostoucí ceny ve stavebnictví?</a:t>
            </a:r>
            <a:endParaRPr lang="cs-CZ" sz="1500" b="1" i="1" dirty="0">
              <a:cs typeface="Arial"/>
            </a:endParaRPr>
          </a:p>
          <a:p>
            <a:pPr algn="just"/>
            <a:endParaRPr lang="cs-CZ" sz="1500" dirty="0">
              <a:cs typeface="Arial"/>
            </a:endParaRPr>
          </a:p>
          <a:p>
            <a:pPr marL="285750" indent="-285750" algn="just">
              <a:buFont typeface="Arial"/>
              <a:buChar char="•"/>
            </a:pPr>
            <a:r>
              <a:rPr lang="cs-CZ" sz="1500" dirty="0">
                <a:cs typeface="Arial"/>
              </a:rPr>
              <a:t>Rostoucí ceny ve stavebnictví nebudou zohledněny v následné realizaci projektu. Žadatel sám musí provést takovou rozvahu, aby např. v položkovém rozpočtu stavby zohlednil předpokládaný nárůst cen ve stavebnictví.</a:t>
            </a:r>
          </a:p>
          <a:p>
            <a:pPr algn="just"/>
            <a:endParaRPr lang="cs-CZ" sz="1500" dirty="0">
              <a:cs typeface="Arial"/>
            </a:endParaRPr>
          </a:p>
          <a:p>
            <a:pPr marL="285750" indent="-285750" algn="just">
              <a:buFont typeface="Arial"/>
              <a:buChar char="•"/>
            </a:pPr>
            <a:r>
              <a:rPr lang="cs-CZ" sz="1500" dirty="0">
                <a:cs typeface="Arial"/>
              </a:rPr>
              <a:t>Částku přidělené dotace není možné navyšovat.</a:t>
            </a:r>
          </a:p>
          <a:p>
            <a:pPr algn="just"/>
            <a:endParaRPr lang="cs-CZ" sz="1500" dirty="0">
              <a:cs typeface="Arial"/>
            </a:endParaRPr>
          </a:p>
          <a:p>
            <a:pPr marL="285750" indent="-285750" algn="just">
              <a:buFont typeface="Arial"/>
              <a:buChar char="•"/>
            </a:pPr>
            <a:r>
              <a:rPr lang="cs-CZ" sz="1500" dirty="0">
                <a:cs typeface="Arial"/>
              </a:rPr>
              <a:t>Zároveň projekty předložené do IROP musí respektovat částky EFRR uvedené v Regionálním akčním plánu vzdělávání (RAP) a není možné, aby střední školy žádaly na vyšší částky, než bude uvedeno v RAP.</a:t>
            </a:r>
            <a:endParaRPr lang="cs-CZ" sz="1500" dirty="0">
              <a:ea typeface="+mn-lt"/>
              <a:cs typeface="+mn-lt"/>
            </a:endParaRPr>
          </a:p>
          <a:p>
            <a:pPr marL="285750" indent="-285750" algn="just">
              <a:buFont typeface="Arial"/>
              <a:buChar char="•"/>
            </a:pPr>
            <a:endParaRPr lang="cs-CZ" sz="1500" dirty="0">
              <a:cs typeface="Arial"/>
            </a:endParaRPr>
          </a:p>
          <a:p>
            <a:pPr algn="just"/>
            <a:r>
              <a:rPr lang="cs-CZ" sz="1500" b="1" i="1" dirty="0">
                <a:ea typeface="+mn-lt"/>
                <a:cs typeface="+mn-lt"/>
              </a:rPr>
              <a:t>A je možné spustit projekt dřív, než bude schválen IROP? Od kdy půjde o uznatelné výdaje?</a:t>
            </a:r>
          </a:p>
          <a:p>
            <a:pPr algn="just"/>
            <a:endParaRPr lang="cs-CZ" sz="1500" dirty="0">
              <a:cs typeface="Arial"/>
            </a:endParaRPr>
          </a:p>
          <a:p>
            <a:pPr marL="285750" indent="-285750" algn="just">
              <a:buFont typeface="Arial"/>
              <a:buChar char="•"/>
            </a:pPr>
            <a:r>
              <a:rPr lang="cs-CZ" sz="1500" dirty="0">
                <a:ea typeface="Calibri"/>
                <a:cs typeface="Arial"/>
              </a:rPr>
              <a:t>Z pohledu pravidel IROP pro nové období 2021–2027 bude platit, že realizace projektu nesmí být ukončena před podáním žádosti o podporu (tzn. nesmí být prokazatelně uzavřeny veškeré aktivity z předkládané žádosti o podporu). Uznatelnost výdajů je dána návrhem PD IROP, a to již od 1. ledna 2021.</a:t>
            </a:r>
          </a:p>
          <a:p>
            <a:pPr>
              <a:lnSpc>
                <a:spcPct val="107000"/>
              </a:lnSpc>
              <a:spcAft>
                <a:spcPts val="600"/>
              </a:spcAft>
            </a:pPr>
            <a:endParaRPr lang="cs-CZ" sz="1500" dirty="0">
              <a:solidFill>
                <a:schemeClr val="bg1"/>
              </a:solidFill>
              <a:ea typeface="Calibri" panose="020F0502020204030204" pitchFamily="34" charset="0"/>
              <a:cs typeface="Times New Roman" panose="02020603050405020304" pitchFamily="18" charset="0"/>
            </a:endParaRPr>
          </a:p>
        </p:txBody>
      </p:sp>
      <p:pic>
        <p:nvPicPr>
          <p:cNvPr id="2" name="Grafický objekt 1" descr="Kádinka">
            <a:extLst>
              <a:ext uri="{FF2B5EF4-FFF2-40B4-BE49-F238E27FC236}">
                <a16:creationId xmlns:a16="http://schemas.microsoft.com/office/drawing/2014/main" id="{E40329FD-AEA8-058E-3B0E-B3B54BCB1BB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8482" y="1562055"/>
            <a:ext cx="441482" cy="441482"/>
          </a:xfrm>
          <a:prstGeom prst="rect">
            <a:avLst/>
          </a:prstGeom>
        </p:spPr>
      </p:pic>
      <p:pic>
        <p:nvPicPr>
          <p:cNvPr id="3" name="Grafický objekt 2" descr="Kádinka">
            <a:extLst>
              <a:ext uri="{FF2B5EF4-FFF2-40B4-BE49-F238E27FC236}">
                <a16:creationId xmlns:a16="http://schemas.microsoft.com/office/drawing/2014/main" id="{5107F406-3CCF-0519-EDE2-7EC49466D2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842" y="4385936"/>
            <a:ext cx="441482" cy="441482"/>
          </a:xfrm>
          <a:prstGeom prst="rect">
            <a:avLst/>
          </a:prstGeom>
        </p:spPr>
      </p:pic>
      <p:sp>
        <p:nvSpPr>
          <p:cNvPr id="5" name="TextovéPole 4">
            <a:extLst>
              <a:ext uri="{FF2B5EF4-FFF2-40B4-BE49-F238E27FC236}">
                <a16:creationId xmlns:a16="http://schemas.microsoft.com/office/drawing/2014/main" id="{45B78D27-22CC-8A5D-9F90-E461FEDBFA94}"/>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dirty="0">
                <a:ln>
                  <a:noFill/>
                </a:ln>
                <a:solidFill>
                  <a:srgbClr val="0C56A4"/>
                </a:solidFill>
                <a:effectLst/>
                <a:uLnTx/>
                <a:uFillTx/>
                <a:latin typeface="Arial"/>
                <a:cs typeface="Arial"/>
                <a:sym typeface="Arial"/>
              </a:rPr>
              <a:t>Nejčastější dotazy v KS</a:t>
            </a:r>
            <a:r>
              <a:rPr lang="cs-CZ" sz="3200" b="1" kern="0" dirty="0">
                <a:solidFill>
                  <a:srgbClr val="0C56A4"/>
                </a:solidFill>
                <a:latin typeface="Arial"/>
                <a:cs typeface="Arial"/>
                <a:sym typeface="Arial"/>
              </a:rPr>
              <a:t> SC 4.1</a:t>
            </a:r>
            <a:endParaRPr lang="cs-CZ" sz="3200" b="1" kern="0" dirty="0">
              <a:solidFill>
                <a:srgbClr val="0C56A4"/>
              </a:solidFill>
              <a:latin typeface="Arial"/>
              <a:cs typeface="Arial"/>
            </a:endParaRPr>
          </a:p>
          <a:p>
            <a:pPr algn="ctr" defTabSz="914400"/>
            <a:r>
              <a:rPr lang="cs-CZ" sz="2400" b="1" kern="0" dirty="0">
                <a:solidFill>
                  <a:srgbClr val="0C56A4"/>
                </a:solidFill>
                <a:cs typeface="Arial"/>
              </a:rPr>
              <a:t>Vzdělávací infrastruktura</a:t>
            </a:r>
            <a:endParaRPr lang="cs-CZ" sz="2400" b="1" kern="0" dirty="0">
              <a:solidFill>
                <a:srgbClr val="0C56A4"/>
              </a:solidFill>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6A11683C-A1C1-4FBC-9889-C57C64EF00E8}"/>
              </a:ext>
            </a:extLst>
          </p:cNvPr>
          <p:cNvSpPr>
            <a:spLocks noGrp="1"/>
          </p:cNvSpPr>
          <p:nvPr>
            <p:ph type="sldNum" sz="quarter" idx="12"/>
          </p:nvPr>
        </p:nvSpPr>
        <p:spPr/>
        <p:txBody>
          <a:bodyPr/>
          <a:lstStyle/>
          <a:p>
            <a:fld id="{4000C4B2-41BC-D741-8B94-B76DB6967C01}" type="slidenum">
              <a:rPr lang="en-US" smtClean="0"/>
              <a:pPr/>
              <a:t>71</a:t>
            </a:fld>
            <a:endParaRPr lang="en-US" dirty="0"/>
          </a:p>
        </p:txBody>
      </p:sp>
    </p:spTree>
    <p:extLst>
      <p:ext uri="{BB962C8B-B14F-4D97-AF65-F5344CB8AC3E}">
        <p14:creationId xmlns:p14="http://schemas.microsoft.com/office/powerpoint/2010/main" val="21828414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6F38AB4-D951-4C53-B9C1-FA1B05691DED}"/>
              </a:ext>
            </a:extLst>
          </p:cNvPr>
          <p:cNvSpPr txBox="1"/>
          <p:nvPr/>
        </p:nvSpPr>
        <p:spPr>
          <a:xfrm>
            <a:off x="714734" y="1931214"/>
            <a:ext cx="8012179" cy="4185761"/>
          </a:xfrm>
          <a:prstGeom prst="rect">
            <a:avLst/>
          </a:prstGeom>
          <a:noFill/>
        </p:spPr>
        <p:txBody>
          <a:bodyPr wrap="square" lIns="91440" tIns="45720" rIns="91440" bIns="45720" anchor="t">
            <a:spAutoFit/>
          </a:bodyPr>
          <a:lstStyle/>
          <a:p>
            <a:pPr algn="just" fontAlgn="base"/>
            <a:r>
              <a:rPr lang="cs-CZ" sz="1600" b="1" i="1" dirty="0"/>
              <a:t>Bude možné podpořit základní umělecké školy (ZUŠ)?</a:t>
            </a:r>
          </a:p>
          <a:p>
            <a:pPr algn="just"/>
            <a:endParaRPr lang="cs-CZ" sz="1600" dirty="0"/>
          </a:p>
          <a:p>
            <a:pPr marL="285750" indent="-285750" algn="just">
              <a:buFont typeface="Arial"/>
              <a:buChar char="•"/>
            </a:pPr>
            <a:r>
              <a:rPr lang="cs-CZ" sz="1600" dirty="0">
                <a:cs typeface="Arial"/>
              </a:rPr>
              <a:t>Ano, podpora bude možná. Nicméně obdobně jako v programovém období 2014 – 2020 bude omezená.</a:t>
            </a:r>
          </a:p>
          <a:p>
            <a:pPr marL="285750" indent="-285750" algn="just">
              <a:buFont typeface="Arial"/>
              <a:buChar char="•"/>
            </a:pPr>
            <a:endParaRPr lang="cs-CZ" sz="1600" dirty="0">
              <a:cs typeface="Arial"/>
            </a:endParaRPr>
          </a:p>
          <a:p>
            <a:pPr marL="285750" indent="-285750" algn="just">
              <a:buFont typeface="Arial"/>
              <a:buChar char="•"/>
            </a:pPr>
            <a:r>
              <a:rPr lang="cs-CZ" sz="1600" dirty="0">
                <a:cs typeface="Arial"/>
              </a:rPr>
              <a:t>Z IROP 2021–2027 bude možné podpořit modernizaci odborných učeben ve vazbě na práci s digitálními technologiemi, a to pouze v těch případech, kdy primárním výstupem činnosti nebude umělecké dílo samo, ale osvojení si práce např. ve střižně, se speciálním SW a HW k multimediální tvorbě aj.</a:t>
            </a:r>
          </a:p>
          <a:p>
            <a:pPr marL="285750" indent="-285750" algn="just">
              <a:buFont typeface="Arial"/>
              <a:buChar char="•"/>
            </a:pPr>
            <a:endParaRPr lang="cs-CZ" sz="1600" dirty="0">
              <a:cs typeface="Arial"/>
            </a:endParaRPr>
          </a:p>
          <a:p>
            <a:pPr marL="285750" indent="-285750" algn="just">
              <a:buFont typeface="Arial"/>
              <a:buChar char="•"/>
            </a:pPr>
            <a:r>
              <a:rPr lang="cs-CZ" sz="1600" dirty="0">
                <a:ea typeface="+mn-lt"/>
                <a:cs typeface="+mn-lt"/>
              </a:rPr>
              <a:t>V případě podpory v oblasti polytechnického vzdělávání půjde podpořit např. modernizaci učeben pro výtvarné obory ZUŠ.</a:t>
            </a:r>
          </a:p>
          <a:p>
            <a:pPr algn="just"/>
            <a:endParaRPr lang="cs-CZ" sz="1600" dirty="0">
              <a:cs typeface="Arial"/>
            </a:endParaRPr>
          </a:p>
          <a:p>
            <a:pPr marL="285750" indent="-285750" algn="just">
              <a:buFont typeface="Arial"/>
              <a:buChar char="•"/>
            </a:pPr>
            <a:r>
              <a:rPr lang="cs-CZ" sz="1600" dirty="0">
                <a:cs typeface="Arial"/>
              </a:rPr>
              <a:t>Z IROP2 zároveň nikdy nepůjde podpořit samotné prostory typu hudebních učeben či sálů, tanečních učeben či sálů. </a:t>
            </a:r>
          </a:p>
          <a:p>
            <a:pPr algn="just"/>
            <a:endParaRPr lang="cs-CZ" sz="1400" dirty="0">
              <a:solidFill>
                <a:schemeClr val="bg1"/>
              </a:solidFill>
              <a:cs typeface="Arial"/>
            </a:endParaRPr>
          </a:p>
          <a:p>
            <a:pPr algn="just"/>
            <a:endParaRPr lang="cs-CZ" sz="1200" i="1" dirty="0">
              <a:solidFill>
                <a:schemeClr val="bg1"/>
              </a:solidFill>
              <a:ea typeface="Calibri"/>
              <a:cs typeface="Times New Roman"/>
            </a:endParaRPr>
          </a:p>
        </p:txBody>
      </p:sp>
      <p:pic>
        <p:nvPicPr>
          <p:cNvPr id="2" name="Grafický objekt 1" descr="Úspěšná skupina">
            <a:extLst>
              <a:ext uri="{FF2B5EF4-FFF2-40B4-BE49-F238E27FC236}">
                <a16:creationId xmlns:a16="http://schemas.microsoft.com/office/drawing/2014/main" id="{D4ECD4BB-05EC-7270-E462-4198EE2D42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1165" y="1929723"/>
            <a:ext cx="441483" cy="441483"/>
          </a:xfrm>
          <a:prstGeom prst="rect">
            <a:avLst/>
          </a:prstGeom>
        </p:spPr>
      </p:pic>
      <p:sp>
        <p:nvSpPr>
          <p:cNvPr id="3" name="TextovéPole 2">
            <a:extLst>
              <a:ext uri="{FF2B5EF4-FFF2-40B4-BE49-F238E27FC236}">
                <a16:creationId xmlns:a16="http://schemas.microsoft.com/office/drawing/2014/main" id="{FE0C8A5A-5BA8-753B-37A5-4BB5AA36EC77}"/>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dirty="0">
                <a:ln>
                  <a:noFill/>
                </a:ln>
                <a:solidFill>
                  <a:srgbClr val="0C56A4"/>
                </a:solidFill>
                <a:effectLst/>
                <a:uLnTx/>
                <a:uFillTx/>
                <a:latin typeface="Arial"/>
                <a:cs typeface="Arial"/>
                <a:sym typeface="Arial"/>
              </a:rPr>
              <a:t>Nejčastější dotazy v KS</a:t>
            </a:r>
            <a:r>
              <a:rPr lang="cs-CZ" sz="3200" b="1" kern="0" dirty="0">
                <a:solidFill>
                  <a:srgbClr val="0C56A4"/>
                </a:solidFill>
                <a:latin typeface="Arial"/>
                <a:cs typeface="Arial"/>
                <a:sym typeface="Arial"/>
              </a:rPr>
              <a:t> SC 4.1</a:t>
            </a:r>
            <a:endParaRPr lang="cs-CZ" sz="3200" b="1" kern="0" dirty="0">
              <a:solidFill>
                <a:srgbClr val="0C56A4"/>
              </a:solidFill>
              <a:latin typeface="Arial"/>
              <a:cs typeface="Arial"/>
            </a:endParaRPr>
          </a:p>
          <a:p>
            <a:pPr algn="ctr" defTabSz="914400"/>
            <a:r>
              <a:rPr lang="cs-CZ" sz="2400" b="1" kern="0" dirty="0">
                <a:solidFill>
                  <a:srgbClr val="0C56A4"/>
                </a:solidFill>
                <a:cs typeface="Arial"/>
              </a:rPr>
              <a:t>Vzdělávací infrastruktura</a:t>
            </a:r>
            <a:endParaRPr lang="cs-CZ" sz="2400" b="1" kern="0" dirty="0">
              <a:solidFill>
                <a:srgbClr val="0C56A4"/>
              </a:solidFill>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FDCFD78B-836E-44C7-90CE-AC2153018742}"/>
              </a:ext>
            </a:extLst>
          </p:cNvPr>
          <p:cNvSpPr>
            <a:spLocks noGrp="1"/>
          </p:cNvSpPr>
          <p:nvPr>
            <p:ph type="sldNum" sz="quarter" idx="12"/>
          </p:nvPr>
        </p:nvSpPr>
        <p:spPr/>
        <p:txBody>
          <a:bodyPr/>
          <a:lstStyle/>
          <a:p>
            <a:fld id="{4000C4B2-41BC-D741-8B94-B76DB6967C01}" type="slidenum">
              <a:rPr lang="en-US" smtClean="0"/>
              <a:pPr/>
              <a:t>72</a:t>
            </a:fld>
            <a:endParaRPr lang="en-US" dirty="0"/>
          </a:p>
        </p:txBody>
      </p:sp>
    </p:spTree>
    <p:extLst>
      <p:ext uri="{BB962C8B-B14F-4D97-AF65-F5344CB8AC3E}">
        <p14:creationId xmlns:p14="http://schemas.microsoft.com/office/powerpoint/2010/main" val="13333473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E26E8EF-0941-4385-BDC0-CE2EB726D4D7}"/>
              </a:ext>
            </a:extLst>
          </p:cNvPr>
          <p:cNvSpPr txBox="1"/>
          <p:nvPr/>
        </p:nvSpPr>
        <p:spPr>
          <a:xfrm>
            <a:off x="833385" y="2073594"/>
            <a:ext cx="7482208" cy="3785652"/>
          </a:xfrm>
          <a:prstGeom prst="rect">
            <a:avLst/>
          </a:prstGeom>
          <a:noFill/>
        </p:spPr>
        <p:txBody>
          <a:bodyPr wrap="square" lIns="91440" tIns="45720" rIns="91440" bIns="45720" anchor="t">
            <a:spAutoFit/>
          </a:bodyPr>
          <a:lstStyle/>
          <a:p>
            <a:pPr algn="just" fontAlgn="base"/>
            <a:r>
              <a:rPr lang="cs-CZ" sz="1600" b="1" i="1" dirty="0"/>
              <a:t>Prosím o informaci, zda v rámci výzev IROP 2021–2027 budou moci žádat o dotaci na vybudování odborných učeben speciální školy (školy podle § 16 odst. 9 školského zákona)?</a:t>
            </a:r>
            <a:endParaRPr lang="cs-CZ" sz="1600" b="1" dirty="0">
              <a:cs typeface="Arial"/>
            </a:endParaRPr>
          </a:p>
          <a:p>
            <a:pPr algn="just" fontAlgn="base"/>
            <a:endParaRPr lang="cs-CZ" sz="1600" i="1" dirty="0">
              <a:cs typeface="Arial"/>
            </a:endParaRPr>
          </a:p>
          <a:p>
            <a:pPr marL="285750" indent="-285750" algn="just">
              <a:buFont typeface="Arial"/>
              <a:buChar char="•"/>
            </a:pPr>
            <a:r>
              <a:rPr lang="cs-CZ" sz="1600" dirty="0"/>
              <a:t>Ano, žádat o dotaci na vybudování odborných učeben speciální školy bude možné. Možnosti podpory budou obdobné jako v IROP 2014-2020.   </a:t>
            </a:r>
            <a:r>
              <a:rPr lang="cs-CZ" sz="1600" i="1" dirty="0"/>
              <a:t>       </a:t>
            </a:r>
            <a:endParaRPr lang="cs-CZ" sz="1600" i="1" dirty="0">
              <a:cs typeface="Arial"/>
            </a:endParaRPr>
          </a:p>
          <a:p>
            <a:pPr algn="just"/>
            <a:r>
              <a:rPr lang="cs-CZ" sz="1600" i="1" dirty="0"/>
              <a:t>               </a:t>
            </a:r>
            <a:endParaRPr lang="cs-CZ" sz="1600" dirty="0">
              <a:cs typeface="Arial"/>
            </a:endParaRPr>
          </a:p>
          <a:p>
            <a:pPr marL="285750" indent="-285750" algn="just">
              <a:buFont typeface="Arial"/>
              <a:buChar char="•"/>
            </a:pPr>
            <a:r>
              <a:rPr lang="cs-CZ" sz="1600" dirty="0">
                <a:cs typeface="Arial"/>
              </a:rPr>
              <a:t>Nebude se jednat ani tak o podporu odborných učeben ve vazbě na podporované oblasti vzdělávání. Řešena by měla být opatření, která budou směrovat k přechodu do škol hlavního vzdělávacího proudu a k přípravě na nezávislý způsob života a zapojení se do společnosti.</a:t>
            </a:r>
          </a:p>
          <a:p>
            <a:pPr algn="just"/>
            <a:endParaRPr lang="cs-CZ" sz="1600" dirty="0">
              <a:ea typeface="Calibri"/>
              <a:cs typeface="Arial" panose="020B0604020202020204"/>
            </a:endParaRPr>
          </a:p>
          <a:p>
            <a:pPr marL="285750" indent="-285750" algn="just">
              <a:buFont typeface="Arial"/>
              <a:buChar char="•"/>
            </a:pPr>
            <a:r>
              <a:rPr lang="cs-CZ" sz="1600" dirty="0">
                <a:ea typeface="Calibri"/>
                <a:cs typeface="Arial" panose="020B0604020202020204"/>
              </a:rPr>
              <a:t>Bude možné podpořit např. Výstavbu či modernizaci terapeutických učeben škol, rehabilitační, smyslové či </a:t>
            </a:r>
            <a:r>
              <a:rPr lang="cs-CZ" sz="1600" dirty="0" err="1">
                <a:ea typeface="Calibri"/>
                <a:cs typeface="Arial" panose="020B0604020202020204"/>
              </a:rPr>
              <a:t>multismyslové</a:t>
            </a:r>
            <a:r>
              <a:rPr lang="cs-CZ" sz="1600" dirty="0">
                <a:ea typeface="Calibri"/>
                <a:cs typeface="Arial" panose="020B0604020202020204"/>
              </a:rPr>
              <a:t> místnosti, relaxační místnosti, školní poradenská pracoviště v budově školy, atd.</a:t>
            </a:r>
            <a:endParaRPr lang="cs-CZ" sz="1600" dirty="0">
              <a:latin typeface="Arial"/>
              <a:ea typeface="Calibri"/>
              <a:cs typeface="Arial"/>
            </a:endParaRPr>
          </a:p>
        </p:txBody>
      </p:sp>
      <p:pic>
        <p:nvPicPr>
          <p:cNvPr id="2" name="Grafický objekt 1" descr="Neslyšící">
            <a:extLst>
              <a:ext uri="{FF2B5EF4-FFF2-40B4-BE49-F238E27FC236}">
                <a16:creationId xmlns:a16="http://schemas.microsoft.com/office/drawing/2014/main" id="{57DC2D92-247E-6FE9-5659-ECCE870FE34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9817" y="2150184"/>
            <a:ext cx="441482" cy="441482"/>
          </a:xfrm>
          <a:prstGeom prst="rect">
            <a:avLst/>
          </a:prstGeom>
        </p:spPr>
      </p:pic>
      <p:sp>
        <p:nvSpPr>
          <p:cNvPr id="3" name="TextovéPole 2">
            <a:extLst>
              <a:ext uri="{FF2B5EF4-FFF2-40B4-BE49-F238E27FC236}">
                <a16:creationId xmlns:a16="http://schemas.microsoft.com/office/drawing/2014/main" id="{DD055747-6148-6D16-DF9F-FD263F0CACAF}"/>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dirty="0">
                <a:ln>
                  <a:noFill/>
                </a:ln>
                <a:solidFill>
                  <a:srgbClr val="0C56A4"/>
                </a:solidFill>
                <a:effectLst/>
                <a:uLnTx/>
                <a:uFillTx/>
                <a:latin typeface="Arial"/>
                <a:cs typeface="Arial"/>
                <a:sym typeface="Arial"/>
              </a:rPr>
              <a:t>Nejčastější dotazy v KS</a:t>
            </a:r>
            <a:r>
              <a:rPr lang="cs-CZ" sz="3200" b="1" kern="0" dirty="0">
                <a:solidFill>
                  <a:srgbClr val="0C56A4"/>
                </a:solidFill>
                <a:latin typeface="Arial"/>
                <a:cs typeface="Arial"/>
                <a:sym typeface="Arial"/>
              </a:rPr>
              <a:t> SC 4.1</a:t>
            </a:r>
            <a:endParaRPr lang="cs-CZ" sz="3200" b="1" kern="0" dirty="0">
              <a:solidFill>
                <a:srgbClr val="0C56A4"/>
              </a:solidFill>
              <a:latin typeface="Arial"/>
              <a:cs typeface="Arial"/>
            </a:endParaRPr>
          </a:p>
          <a:p>
            <a:pPr algn="ctr" defTabSz="914400"/>
            <a:r>
              <a:rPr lang="cs-CZ" sz="2400" b="1" kern="0" dirty="0">
                <a:solidFill>
                  <a:srgbClr val="0C56A4"/>
                </a:solidFill>
                <a:cs typeface="Arial"/>
              </a:rPr>
              <a:t>Vzdělávací infrastruktura</a:t>
            </a:r>
            <a:endParaRPr lang="cs-CZ" sz="2400" b="1" kern="0" dirty="0">
              <a:solidFill>
                <a:srgbClr val="0C56A4"/>
              </a:solidFill>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89C9722A-B030-47AA-9D91-7011329F7D43}"/>
              </a:ext>
            </a:extLst>
          </p:cNvPr>
          <p:cNvSpPr>
            <a:spLocks noGrp="1"/>
          </p:cNvSpPr>
          <p:nvPr>
            <p:ph type="sldNum" sz="quarter" idx="12"/>
          </p:nvPr>
        </p:nvSpPr>
        <p:spPr/>
        <p:txBody>
          <a:bodyPr/>
          <a:lstStyle/>
          <a:p>
            <a:fld id="{4000C4B2-41BC-D741-8B94-B76DB6967C01}" type="slidenum">
              <a:rPr lang="en-US" smtClean="0"/>
              <a:pPr/>
              <a:t>73</a:t>
            </a:fld>
            <a:endParaRPr lang="en-US" dirty="0"/>
          </a:p>
        </p:txBody>
      </p:sp>
    </p:spTree>
    <p:extLst>
      <p:ext uri="{BB962C8B-B14F-4D97-AF65-F5344CB8AC3E}">
        <p14:creationId xmlns:p14="http://schemas.microsoft.com/office/powerpoint/2010/main" val="16724131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E5F77C-6455-49A7-AC9C-BA70C2F36548}"/>
              </a:ext>
            </a:extLst>
          </p:cNvPr>
          <p:cNvPicPr>
            <a:picLocks noChangeAspect="1"/>
          </p:cNvPicPr>
          <p:nvPr/>
        </p:nvPicPr>
        <p:blipFill>
          <a:blip r:embed="rId2"/>
          <a:srcRect l="12489" r="12489"/>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DCCDD837-8C43-4AA8-AA96-D48C6530CD2F}"/>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a:ln>
                  <a:noFill/>
                </a:ln>
                <a:solidFill>
                  <a:srgbClr val="FFFFFF"/>
                </a:solidFill>
                <a:effectLst/>
                <a:uLnTx/>
                <a:uFillTx/>
                <a:latin typeface="Arial"/>
                <a:cs typeface="Arial"/>
                <a:sym typeface="Arial"/>
              </a:rPr>
              <a:t>Novostavba MŠ Nekoř</a:t>
            </a:r>
          </a:p>
        </p:txBody>
      </p:sp>
      <p:sp>
        <p:nvSpPr>
          <p:cNvPr id="3" name="TextovéPole 2">
            <a:extLst>
              <a:ext uri="{FF2B5EF4-FFF2-40B4-BE49-F238E27FC236}">
                <a16:creationId xmlns:a16="http://schemas.microsoft.com/office/drawing/2014/main" id="{8FC1F646-75A3-47F9-82EF-114516DB972B}"/>
              </a:ext>
            </a:extLst>
          </p:cNvPr>
          <p:cNvSpPr txBox="1"/>
          <p:nvPr/>
        </p:nvSpPr>
        <p:spPr>
          <a:xfrm>
            <a:off x="5080000" y="6487886"/>
            <a:ext cx="4571980" cy="615553"/>
          </a:xfrm>
          <a:prstGeom prst="rect">
            <a:avLst/>
          </a:prstGeom>
          <a:noFill/>
        </p:spPr>
        <p:txBody>
          <a:bodyPr wrap="square" rtlCol="0">
            <a:spAutoFit/>
          </a:bodyPr>
          <a:lstStyle/>
          <a:p>
            <a:r>
              <a:rPr lang="cs-CZ" sz="1600" b="1" dirty="0">
                <a:effectLst/>
                <a:latin typeface="Arial" panose="020B0604020202020204" pitchFamily="34" charset="0"/>
                <a:ea typeface="Calibri" panose="020F0502020204030204" pitchFamily="34" charset="0"/>
                <a:cs typeface="Times New Roman" panose="02020603050405020304" pitchFamily="18" charset="0"/>
              </a:rPr>
              <a:t>MŠ Nekoř novostavba (Pardubický kraj) </a:t>
            </a:r>
            <a:endParaRPr lang="cs-CZ" sz="1600" b="1"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6386510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CDF689-52BA-4085-AFBC-CB7D51CE5205}"/>
              </a:ext>
            </a:extLst>
          </p:cNvPr>
          <p:cNvPicPr>
            <a:picLocks noChangeAspect="1"/>
          </p:cNvPicPr>
          <p:nvPr/>
        </p:nvPicPr>
        <p:blipFill>
          <a:blip r:embed="rId2"/>
          <a:srcRect l="5537" r="5537"/>
          <a:stretch/>
        </p:blipFill>
        <p:spPr>
          <a:xfrm>
            <a:off x="20" y="1"/>
            <a:ext cx="9143980" cy="6857999"/>
          </a:xfrm>
          <a:prstGeom prst="rect">
            <a:avLst/>
          </a:prstGeom>
        </p:spPr>
      </p:pic>
      <p:sp>
        <p:nvSpPr>
          <p:cNvPr id="4" name="Nadpis 1">
            <a:extLst>
              <a:ext uri="{FF2B5EF4-FFF2-40B4-BE49-F238E27FC236}">
                <a16:creationId xmlns:a16="http://schemas.microsoft.com/office/drawing/2014/main" id="{53E03BB9-FCF7-4596-BED3-82EFE63D59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4.2 </a:t>
            </a:r>
            <a:br>
              <a:rPr lang="cs-CZ" sz="2400">
                <a:solidFill>
                  <a:schemeClr val="bg1"/>
                </a:solidFill>
              </a:rPr>
            </a:br>
            <a:r>
              <a:rPr lang="cs-CZ" sz="2400">
                <a:solidFill>
                  <a:schemeClr val="bg1"/>
                </a:solidFill>
              </a:rPr>
              <a:t>Sociální infrastruktura</a:t>
            </a:r>
            <a:endParaRPr lang="en-US" sz="2400">
              <a:solidFill>
                <a:schemeClr val="bg1"/>
              </a:solidFill>
            </a:endParaRPr>
          </a:p>
        </p:txBody>
      </p:sp>
      <p:sp>
        <p:nvSpPr>
          <p:cNvPr id="3" name="TextovéPole 2">
            <a:extLst>
              <a:ext uri="{FF2B5EF4-FFF2-40B4-BE49-F238E27FC236}">
                <a16:creationId xmlns:a16="http://schemas.microsoft.com/office/drawing/2014/main" id="{78A4C16B-1019-4465-9074-F60C051E9ACA}"/>
              </a:ext>
            </a:extLst>
          </p:cNvPr>
          <p:cNvSpPr txBox="1"/>
          <p:nvPr/>
        </p:nvSpPr>
        <p:spPr>
          <a:xfrm>
            <a:off x="308263" y="6376869"/>
            <a:ext cx="8895813" cy="800219"/>
          </a:xfrm>
          <a:prstGeom prst="rect">
            <a:avLst/>
          </a:prstGeom>
          <a:noFill/>
        </p:spPr>
        <p:txBody>
          <a:bodyPr wrap="square" rtlCol="0">
            <a:spAutoFit/>
          </a:bodyPr>
          <a:lstStyle/>
          <a:p>
            <a:r>
              <a:rPr lang="cs-CZ"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Automobily pro </a:t>
            </a:r>
            <a:r>
              <a:rPr lang="cs-CZ" sz="1400" b="1"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DomA</a:t>
            </a:r>
            <a:r>
              <a:rPr lang="cs-CZ"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2 (Moravskoslezský kraj) - rozvoj terénních sociálních služeb v Mikroregionu Hlučínsko: nákup automobilů pro účely poskytování pečovatelské služby a osobní asistence.</a:t>
            </a:r>
            <a:endParaRPr lang="cs-CZ"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0758493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5B60176-41FB-4139-BC43-D3EFACB31CD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4.2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Sociální infrastruktura</a:t>
            </a:r>
          </a:p>
        </p:txBody>
      </p:sp>
      <p:sp>
        <p:nvSpPr>
          <p:cNvPr id="6" name="TextovéPole 5">
            <a:extLst>
              <a:ext uri="{FF2B5EF4-FFF2-40B4-BE49-F238E27FC236}">
                <a16:creationId xmlns:a16="http://schemas.microsoft.com/office/drawing/2014/main" id="{D9E7634B-C368-4D53-88FA-8023D7549F36}"/>
              </a:ext>
            </a:extLst>
          </p:cNvPr>
          <p:cNvSpPr txBox="1"/>
          <p:nvPr/>
        </p:nvSpPr>
        <p:spPr>
          <a:xfrm>
            <a:off x="830672" y="1575238"/>
            <a:ext cx="8012179" cy="4940327"/>
          </a:xfrm>
          <a:prstGeom prst="rect">
            <a:avLst/>
          </a:prstGeom>
          <a:noFill/>
        </p:spPr>
        <p:txBody>
          <a:bodyPr wrap="square">
            <a:spAutoFit/>
          </a:bodyPr>
          <a:lstStyle/>
          <a:p>
            <a:r>
              <a:rPr lang="cs-CZ" sz="2000" b="1" u="sng" dirty="0"/>
              <a:t>Infrastruktura sociálních služeb</a:t>
            </a:r>
          </a:p>
          <a:p>
            <a:pPr marL="285750" indent="-285750" algn="just">
              <a:buFont typeface="Arial" panose="020B0604020202020204" pitchFamily="34" charset="0"/>
              <a:buChar char="•"/>
            </a:pPr>
            <a:r>
              <a:rPr lang="cs-CZ" sz="1600" b="1" dirty="0"/>
              <a:t>sociální služby poskytované podle zákona č. 108/2006 Sb., o sociálních službách, ve znění pozdějších předpisů („zákon o sociálních službách“)</a:t>
            </a:r>
          </a:p>
          <a:p>
            <a:pPr lvl="0" algn="just"/>
            <a:r>
              <a:rPr lang="cs-CZ" sz="1600" dirty="0"/>
              <a:t>	</a:t>
            </a:r>
            <a:r>
              <a:rPr lang="cs-CZ" sz="1600" i="1" u="sng" dirty="0"/>
              <a:t>Příklad:</a:t>
            </a:r>
            <a:r>
              <a:rPr lang="cs-CZ" sz="1600" i="1" dirty="0"/>
              <a:t> Nákup automobilů pro terénní sociální služby, výstavba nebo 	rekonstrukce zázemí pro poskytování terénních sociálních služeb, pořízení 	vybavení pro zajištění provozu těchto služeb</a:t>
            </a:r>
          </a:p>
          <a:p>
            <a:pPr lvl="0" algn="just"/>
            <a:endParaRPr lang="cs-CZ" sz="1600" dirty="0"/>
          </a:p>
          <a:p>
            <a:r>
              <a:rPr lang="cs-CZ" sz="2000" b="1" u="sng" dirty="0"/>
              <a:t>Deinstitucionalizace sociálních služeb</a:t>
            </a:r>
          </a:p>
          <a:p>
            <a:pPr marL="285750" indent="-285750" algn="just">
              <a:buFont typeface="Arial" panose="020B0604020202020204" pitchFamily="34" charset="0"/>
              <a:buChar char="•"/>
            </a:pPr>
            <a:r>
              <a:rPr lang="cs-CZ" sz="1600" b="1" dirty="0"/>
              <a:t>deinstitucionalizace sociálních služeb pro osoby se zdravotním postižením, seniory a osoby s mentálním postižením</a:t>
            </a:r>
            <a:endParaRPr lang="cs-CZ" sz="2000" b="1" u="sng" dirty="0"/>
          </a:p>
          <a:p>
            <a:pPr algn="just"/>
            <a:r>
              <a:rPr lang="cs-CZ" sz="1600" dirty="0"/>
              <a:t>	</a:t>
            </a:r>
            <a:r>
              <a:rPr lang="cs-CZ" sz="1600" i="1" u="sng" dirty="0"/>
              <a:t>Příklad:</a:t>
            </a:r>
            <a:r>
              <a:rPr lang="cs-CZ" sz="1600" i="1" dirty="0"/>
              <a:t> Přeměna ústavu sociální péče v pobytové sociální služby komunitního 	charakteru, stavby, rekonstrukce a úpravy objektu, který splňuje kritéria sociálních 	služeb komunitního charakteru a kritéria transformace a deinstitucionalizace</a:t>
            </a:r>
          </a:p>
          <a:p>
            <a:pPr algn="just"/>
            <a:endParaRPr lang="cs-CZ" sz="1600" dirty="0"/>
          </a:p>
          <a:p>
            <a:r>
              <a:rPr lang="cs-CZ" sz="2000" b="1" u="sng" dirty="0"/>
              <a:t>Sociální bydlení</a:t>
            </a:r>
          </a:p>
          <a:p>
            <a:pPr lvl="0" algn="just"/>
            <a:r>
              <a:rPr lang="cs-CZ" sz="1600" dirty="0"/>
              <a:t>	</a:t>
            </a:r>
            <a:r>
              <a:rPr lang="cs-CZ" sz="1600" i="1" u="sng" dirty="0"/>
              <a:t>Příklad:</a:t>
            </a:r>
            <a:r>
              <a:rPr lang="cs-CZ" sz="1600" i="1" dirty="0"/>
              <a:t> Pořízení a adaptace bytů, bytových domů a nebytových prostor pro 	potřeby sociálního bydlení a pořízení nezbytného základního vybavení</a:t>
            </a:r>
          </a:p>
          <a:p>
            <a:pPr algn="just">
              <a:lnSpc>
                <a:spcPct val="150000"/>
              </a:lnSpc>
            </a:pPr>
            <a:endParaRPr lang="cs-CZ" sz="1600" dirty="0">
              <a:solidFill>
                <a:schemeClr val="bg1"/>
              </a:solidFill>
            </a:endParaRPr>
          </a:p>
        </p:txBody>
      </p:sp>
      <p:pic>
        <p:nvPicPr>
          <p:cNvPr id="8" name="Grafický objekt 7" descr="Auto">
            <a:extLst>
              <a:ext uri="{FF2B5EF4-FFF2-40B4-BE49-F238E27FC236}">
                <a16:creationId xmlns:a16="http://schemas.microsoft.com/office/drawing/2014/main" id="{E96C3FB3-9988-4F8E-89A7-55BE80685B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3997" y="1575238"/>
            <a:ext cx="461963" cy="461963"/>
          </a:xfrm>
          <a:prstGeom prst="rect">
            <a:avLst/>
          </a:prstGeom>
        </p:spPr>
      </p:pic>
      <p:pic>
        <p:nvPicPr>
          <p:cNvPr id="9" name="Grafický objekt 8" descr="Připojení">
            <a:extLst>
              <a:ext uri="{FF2B5EF4-FFF2-40B4-BE49-F238E27FC236}">
                <a16:creationId xmlns:a16="http://schemas.microsoft.com/office/drawing/2014/main" id="{6972254A-43F9-42E8-B323-8F533E9577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811" y="3314594"/>
            <a:ext cx="461963" cy="461963"/>
          </a:xfrm>
          <a:prstGeom prst="rect">
            <a:avLst/>
          </a:prstGeom>
        </p:spPr>
      </p:pic>
      <p:pic>
        <p:nvPicPr>
          <p:cNvPr id="10" name="Grafický objekt 9" descr="Domů">
            <a:extLst>
              <a:ext uri="{FF2B5EF4-FFF2-40B4-BE49-F238E27FC236}">
                <a16:creationId xmlns:a16="http://schemas.microsoft.com/office/drawing/2014/main" id="{ACE5F022-20F0-4586-A30E-6C74CCDFB2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5811" y="5085202"/>
            <a:ext cx="395119" cy="395119"/>
          </a:xfrm>
          <a:prstGeom prst="rect">
            <a:avLst/>
          </a:prstGeom>
        </p:spPr>
      </p:pic>
      <p:sp>
        <p:nvSpPr>
          <p:cNvPr id="2" name="Zástupný symbol pro číslo snímku 1">
            <a:extLst>
              <a:ext uri="{FF2B5EF4-FFF2-40B4-BE49-F238E27FC236}">
                <a16:creationId xmlns:a16="http://schemas.microsoft.com/office/drawing/2014/main" id="{C279D40D-7F79-47F2-BCFD-79D15FED1483}"/>
              </a:ext>
            </a:extLst>
          </p:cNvPr>
          <p:cNvSpPr>
            <a:spLocks noGrp="1"/>
          </p:cNvSpPr>
          <p:nvPr>
            <p:ph type="sldNum" sz="quarter" idx="12"/>
          </p:nvPr>
        </p:nvSpPr>
        <p:spPr/>
        <p:txBody>
          <a:bodyPr/>
          <a:lstStyle/>
          <a:p>
            <a:fld id="{4000C4B2-41BC-D741-8B94-B76DB6967C01}" type="slidenum">
              <a:rPr lang="en-US" smtClean="0"/>
              <a:pPr/>
              <a:t>76</a:t>
            </a:fld>
            <a:endParaRPr lang="en-US" dirty="0"/>
          </a:p>
        </p:txBody>
      </p:sp>
    </p:spTree>
    <p:extLst>
      <p:ext uri="{BB962C8B-B14F-4D97-AF65-F5344CB8AC3E}">
        <p14:creationId xmlns:p14="http://schemas.microsoft.com/office/powerpoint/2010/main" val="14081270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E14B12-C5FB-4EB4-AAD2-D7BB004C796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4.2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rgbClr val="0C56A4"/>
                </a:solidFill>
                <a:latin typeface="Arial"/>
                <a:cs typeface="Arial"/>
                <a:sym typeface="Arial"/>
              </a:rPr>
              <a:t>Klíčové parametry</a:t>
            </a:r>
            <a:endParaRPr kumimoji="0" lang="cs-CZ" sz="2000" i="0" u="none" strike="noStrike" kern="0" cap="none" spc="0" normalizeH="0" baseline="0" noProof="0" dirty="0">
              <a:ln>
                <a:noFill/>
              </a:ln>
              <a:solidFill>
                <a:srgbClr val="0C56A4"/>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F69448F7-F04F-401E-8DB0-554FC8BA3E15}"/>
              </a:ext>
            </a:extLst>
          </p:cNvPr>
          <p:cNvSpPr txBox="1"/>
          <p:nvPr/>
        </p:nvSpPr>
        <p:spPr>
          <a:xfrm>
            <a:off x="1100408" y="1883015"/>
            <a:ext cx="7626520" cy="4322850"/>
          </a:xfrm>
          <a:prstGeom prst="rect">
            <a:avLst/>
          </a:prstGeom>
          <a:noFill/>
        </p:spPr>
        <p:txBody>
          <a:bodyPr wrap="square" lIns="91440" tIns="45720" rIns="91440" bIns="45720" anchor="t">
            <a:spAutoFit/>
          </a:bodyPr>
          <a:lstStyle/>
          <a:p>
            <a:pPr>
              <a:lnSpc>
                <a:spcPts val="3100"/>
              </a:lnSpc>
              <a:spcAft>
                <a:spcPts val="800"/>
              </a:spcAft>
            </a:pPr>
            <a:r>
              <a:rPr lang="cs-CZ" sz="2000" b="1" dirty="0">
                <a:cs typeface="Arial" panose="020B0604020202020204"/>
              </a:rPr>
              <a:t>Infrastruktura sociálních služeb</a:t>
            </a:r>
          </a:p>
          <a:p>
            <a:pPr marL="213995" indent="-213995" algn="just">
              <a:spcAft>
                <a:spcPts val="800"/>
              </a:spcAft>
              <a:buFont typeface="Arial" pitchFamily="34" charset="0"/>
              <a:buChar char="•"/>
            </a:pPr>
            <a:r>
              <a:rPr lang="cs-CZ" dirty="0"/>
              <a:t>Soulad s Národní strategií rozvoje sociálních služeb 2016 - 2025</a:t>
            </a:r>
          </a:p>
          <a:p>
            <a:pPr marL="213995" indent="-213995" algn="just">
              <a:spcAft>
                <a:spcPts val="800"/>
              </a:spcAft>
              <a:buFont typeface="Arial" pitchFamily="34" charset="0"/>
              <a:buChar char="•"/>
            </a:pPr>
            <a:r>
              <a:rPr lang="cs-CZ" dirty="0"/>
              <a:t>Soulad projektu se </a:t>
            </a:r>
            <a:r>
              <a:rPr lang="cs-CZ" dirty="0">
                <a:cs typeface="Arial"/>
              </a:rPr>
              <a:t>Strategickým plánem sociálního začleňování nebo Plánem sociálního začleňování nebo s komunitním plánem nebo s Krajským střednědobým plánem rozvoje sociálních služeb</a:t>
            </a:r>
          </a:p>
          <a:p>
            <a:pPr marL="213995" indent="-213995" algn="just">
              <a:spcAft>
                <a:spcPts val="800"/>
              </a:spcAft>
              <a:buFont typeface="Arial" pitchFamily="34" charset="0"/>
              <a:buChar char="•"/>
            </a:pPr>
            <a:r>
              <a:rPr lang="cs-CZ" dirty="0">
                <a:cs typeface="Arial"/>
              </a:rPr>
              <a:t>K projektu bylo doloženo souhlasné stanovisko subjektu, který vydal komunitní/krajský střednědobý plán rozvoje sociálních služeb</a:t>
            </a:r>
          </a:p>
          <a:p>
            <a:pPr marL="213995" indent="-213995" algn="just">
              <a:spcAft>
                <a:spcPts val="800"/>
              </a:spcAft>
              <a:buFont typeface="Arial" pitchFamily="34" charset="0"/>
              <a:buChar char="•"/>
            </a:pPr>
            <a:r>
              <a:rPr lang="cs-CZ" dirty="0">
                <a:cs typeface="Arial"/>
              </a:rPr>
              <a:t>Projekt má vazbu na schválený strategický dokument obce zpracovaný dle metodiky KPSV+, je-li pro projekt relevantní</a:t>
            </a:r>
          </a:p>
          <a:p>
            <a:pPr algn="just">
              <a:spcAft>
                <a:spcPts val="800"/>
              </a:spcAft>
            </a:pPr>
            <a:endParaRPr lang="cs-CZ" dirty="0">
              <a:highlight>
                <a:srgbClr val="FFFF00"/>
              </a:highlight>
              <a:cs typeface="Arial"/>
            </a:endParaRPr>
          </a:p>
          <a:p>
            <a:pPr algn="just">
              <a:spcAft>
                <a:spcPts val="800"/>
              </a:spcAft>
            </a:pPr>
            <a:r>
              <a:rPr lang="cs-CZ" i="1" dirty="0">
                <a:cs typeface="Arial"/>
              </a:rPr>
              <a:t>(Zdroj inspirace výzva č. 101 IROP 1)</a:t>
            </a:r>
          </a:p>
          <a:p>
            <a:pPr>
              <a:lnSpc>
                <a:spcPts val="3100"/>
              </a:lnSpc>
            </a:pPr>
            <a:endParaRPr lang="cs-CZ" sz="1600" dirty="0">
              <a:solidFill>
                <a:schemeClr val="bg1"/>
              </a:solidFill>
              <a:cs typeface="Arial"/>
            </a:endParaRPr>
          </a:p>
        </p:txBody>
      </p:sp>
      <p:pic>
        <p:nvPicPr>
          <p:cNvPr id="2" name="Grafický objekt 1" descr="Auto">
            <a:extLst>
              <a:ext uri="{FF2B5EF4-FFF2-40B4-BE49-F238E27FC236}">
                <a16:creationId xmlns:a16="http://schemas.microsoft.com/office/drawing/2014/main" id="{03B0D30E-49AD-AC8D-BA3D-399123532D8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080" y="1914160"/>
            <a:ext cx="461963" cy="461963"/>
          </a:xfrm>
          <a:prstGeom prst="rect">
            <a:avLst/>
          </a:prstGeom>
        </p:spPr>
      </p:pic>
      <p:sp>
        <p:nvSpPr>
          <p:cNvPr id="3" name="Zástupný symbol pro číslo snímku 2">
            <a:extLst>
              <a:ext uri="{FF2B5EF4-FFF2-40B4-BE49-F238E27FC236}">
                <a16:creationId xmlns:a16="http://schemas.microsoft.com/office/drawing/2014/main" id="{907008F0-AF7B-48D2-8B1D-F014D2485FD3}"/>
              </a:ext>
            </a:extLst>
          </p:cNvPr>
          <p:cNvSpPr>
            <a:spLocks noGrp="1"/>
          </p:cNvSpPr>
          <p:nvPr>
            <p:ph type="sldNum" sz="quarter" idx="12"/>
          </p:nvPr>
        </p:nvSpPr>
        <p:spPr/>
        <p:txBody>
          <a:bodyPr/>
          <a:lstStyle/>
          <a:p>
            <a:fld id="{4000C4B2-41BC-D741-8B94-B76DB6967C01}" type="slidenum">
              <a:rPr lang="en-US" smtClean="0"/>
              <a:pPr/>
              <a:t>77</a:t>
            </a:fld>
            <a:endParaRPr lang="en-US" dirty="0"/>
          </a:p>
        </p:txBody>
      </p:sp>
    </p:spTree>
    <p:extLst>
      <p:ext uri="{BB962C8B-B14F-4D97-AF65-F5344CB8AC3E}">
        <p14:creationId xmlns:p14="http://schemas.microsoft.com/office/powerpoint/2010/main" val="29857441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22F8ECB-7074-B855-97E8-E05AED8C623C}"/>
              </a:ext>
            </a:extLst>
          </p:cNvPr>
          <p:cNvSpPr>
            <a:spLocks noGrp="1"/>
          </p:cNvSpPr>
          <p:nvPr>
            <p:ph type="sldNum" sz="quarter" idx="12"/>
          </p:nvPr>
        </p:nvSpPr>
        <p:spPr/>
        <p:txBody>
          <a:bodyPr/>
          <a:lstStyle/>
          <a:p>
            <a:fld id="{4000C4B2-41BC-D741-8B94-B76DB6967C01}" type="slidenum">
              <a:rPr lang="en-US" dirty="0" smtClean="0"/>
              <a:pPr/>
              <a:t>78</a:t>
            </a:fld>
            <a:endParaRPr lang="en-US"/>
          </a:p>
        </p:txBody>
      </p:sp>
      <p:sp>
        <p:nvSpPr>
          <p:cNvPr id="3" name="TextovéPole 2">
            <a:extLst>
              <a:ext uri="{FF2B5EF4-FFF2-40B4-BE49-F238E27FC236}">
                <a16:creationId xmlns:a16="http://schemas.microsoft.com/office/drawing/2014/main" id="{010ACE96-DE7E-70EE-D377-978E1137A4ED}"/>
              </a:ext>
            </a:extLst>
          </p:cNvPr>
          <p:cNvSpPr txBox="1"/>
          <p:nvPr/>
        </p:nvSpPr>
        <p:spPr>
          <a:xfrm>
            <a:off x="1033051" y="1855695"/>
            <a:ext cx="7307288" cy="42678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800"/>
              </a:spcAft>
            </a:pPr>
            <a:r>
              <a:rPr lang="cs-CZ" sz="2000" b="1" dirty="0">
                <a:ea typeface="+mn-lt"/>
                <a:cs typeface="+mn-lt"/>
              </a:rPr>
              <a:t>Deinstitucionalizace sociálních služeb</a:t>
            </a:r>
            <a:endParaRPr lang="cs-CZ" b="1" dirty="0">
              <a:cs typeface="Arial"/>
            </a:endParaRPr>
          </a:p>
          <a:p>
            <a:pPr marL="285750" indent="-285750" algn="just">
              <a:spcAft>
                <a:spcPts val="800"/>
              </a:spcAft>
              <a:buFont typeface="Arial"/>
              <a:buChar char="•"/>
            </a:pPr>
            <a:r>
              <a:rPr lang="cs-CZ" dirty="0">
                <a:cs typeface="Arial"/>
              </a:rPr>
              <a:t>Soulad s Národní strategií rozvoje sociálních služeb 2016 – 2025</a:t>
            </a:r>
          </a:p>
          <a:p>
            <a:pPr marL="285750" indent="-285750" algn="just">
              <a:spcAft>
                <a:spcPts val="800"/>
              </a:spcAft>
              <a:buFont typeface="Arial"/>
              <a:buChar char="•"/>
            </a:pPr>
            <a:r>
              <a:rPr lang="cs-CZ" dirty="0">
                <a:cs typeface="Arial"/>
              </a:rPr>
              <a:t>Soulad s komunitním plánem nebo s krajským střednědobým plánem rozvoje sociálních služeb</a:t>
            </a:r>
          </a:p>
          <a:p>
            <a:pPr marL="285750" indent="-285750" algn="just">
              <a:spcAft>
                <a:spcPts val="800"/>
              </a:spcAft>
              <a:buFont typeface="Arial"/>
              <a:buChar char="•"/>
            </a:pPr>
            <a:r>
              <a:rPr lang="cs-CZ" dirty="0">
                <a:ea typeface="+mn-lt"/>
                <a:cs typeface="+mn-lt"/>
              </a:rPr>
              <a:t>K projektu bylo doloženo souhlasné stanovisko subjektu, který vydal komunitní/krajský střednědobý plán rozvoje sociálních služeb</a:t>
            </a:r>
          </a:p>
          <a:p>
            <a:pPr marL="285750" indent="-285750" algn="just">
              <a:spcAft>
                <a:spcPts val="800"/>
              </a:spcAft>
              <a:buFont typeface="Arial"/>
              <a:buChar char="•"/>
            </a:pPr>
            <a:r>
              <a:rPr lang="cs-CZ" dirty="0">
                <a:cs typeface="Arial"/>
              </a:rPr>
              <a:t>Deinstitucionalizace je v souladu s transformačním plánem zařízení/služby</a:t>
            </a:r>
          </a:p>
          <a:p>
            <a:pPr marL="285750" indent="-285750" algn="just">
              <a:spcAft>
                <a:spcPts val="800"/>
              </a:spcAft>
              <a:buFont typeface="Arial"/>
              <a:buChar char="•"/>
            </a:pPr>
            <a:r>
              <a:rPr lang="cs-CZ" dirty="0">
                <a:cs typeface="Arial"/>
              </a:rPr>
              <a:t>Soulad s Regionálním akčním plánem (RAP)</a:t>
            </a:r>
          </a:p>
          <a:p>
            <a:pPr marL="285750" indent="-285750" algn="just">
              <a:spcAft>
                <a:spcPts val="800"/>
              </a:spcAft>
              <a:buFont typeface="Arial"/>
              <a:buChar char="•"/>
            </a:pPr>
            <a:r>
              <a:rPr lang="cs-CZ" dirty="0">
                <a:cs typeface="Arial"/>
              </a:rPr>
              <a:t>Projekt má souhlasné stanovisko MPSV</a:t>
            </a:r>
          </a:p>
          <a:p>
            <a:pPr algn="just">
              <a:spcAft>
                <a:spcPts val="800"/>
              </a:spcAft>
            </a:pPr>
            <a:endParaRPr lang="cs-CZ" dirty="0">
              <a:cs typeface="Arial"/>
            </a:endParaRPr>
          </a:p>
          <a:p>
            <a:pPr algn="just">
              <a:spcAft>
                <a:spcPts val="800"/>
              </a:spcAft>
            </a:pPr>
            <a:r>
              <a:rPr lang="cs-CZ" i="1" dirty="0">
                <a:cs typeface="Arial"/>
              </a:rPr>
              <a:t>(Zdroj inspirace výzva č. 77 z IROP 1)</a:t>
            </a:r>
            <a:endParaRPr lang="cs-CZ" b="1" dirty="0">
              <a:solidFill>
                <a:srgbClr val="FFFFFF"/>
              </a:solidFill>
            </a:endParaRPr>
          </a:p>
        </p:txBody>
      </p:sp>
      <p:sp>
        <p:nvSpPr>
          <p:cNvPr id="5" name="TextovéPole 4">
            <a:extLst>
              <a:ext uri="{FF2B5EF4-FFF2-40B4-BE49-F238E27FC236}">
                <a16:creationId xmlns:a16="http://schemas.microsoft.com/office/drawing/2014/main" id="{5B7CE157-F818-CA09-1B2F-C8D89D87FD2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4.2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rgbClr val="0C56A4"/>
                </a:solidFill>
                <a:latin typeface="Arial"/>
                <a:cs typeface="Arial"/>
                <a:sym typeface="Arial"/>
              </a:rPr>
              <a:t>Klíčové parametry</a:t>
            </a:r>
            <a:endParaRPr kumimoji="0" lang="cs-CZ" sz="2000" i="0" u="none" strike="noStrike" kern="0" cap="none" spc="0" normalizeH="0" baseline="0" noProof="0" dirty="0">
              <a:ln>
                <a:noFill/>
              </a:ln>
              <a:solidFill>
                <a:srgbClr val="0C56A4"/>
              </a:solidFill>
              <a:effectLst/>
              <a:uLnTx/>
              <a:uFillTx/>
              <a:latin typeface="Arial"/>
              <a:cs typeface="Arial"/>
              <a:sym typeface="Arial"/>
            </a:endParaRPr>
          </a:p>
        </p:txBody>
      </p:sp>
      <p:pic>
        <p:nvPicPr>
          <p:cNvPr id="7" name="Grafický objekt 6" descr="Připojení">
            <a:extLst>
              <a:ext uri="{FF2B5EF4-FFF2-40B4-BE49-F238E27FC236}">
                <a16:creationId xmlns:a16="http://schemas.microsoft.com/office/drawing/2014/main" id="{860631A5-678E-3125-684F-8AA769F1373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1623" y="1788488"/>
            <a:ext cx="461963" cy="461963"/>
          </a:xfrm>
          <a:prstGeom prst="rect">
            <a:avLst/>
          </a:prstGeom>
        </p:spPr>
      </p:pic>
    </p:spTree>
    <p:extLst>
      <p:ext uri="{BB962C8B-B14F-4D97-AF65-F5344CB8AC3E}">
        <p14:creationId xmlns:p14="http://schemas.microsoft.com/office/powerpoint/2010/main" val="26077615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4.2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rgbClr val="0C56A4"/>
                </a:solidFill>
                <a:latin typeface="Arial"/>
                <a:cs typeface="Arial"/>
                <a:sym typeface="Arial"/>
              </a:rPr>
              <a:t>Aktuální stav přípravy – sociální služby</a:t>
            </a:r>
            <a:endParaRPr kumimoji="0" lang="cs-CZ" sz="2000" i="0" u="none" strike="noStrike" kern="0" cap="none" spc="0" normalizeH="0" baseline="0" noProof="0" dirty="0">
              <a:ln>
                <a:noFill/>
              </a:ln>
              <a:solidFill>
                <a:srgbClr val="0C56A4"/>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786492" y="1997584"/>
            <a:ext cx="8012179" cy="4043928"/>
          </a:xfrm>
          <a:prstGeom prst="rect">
            <a:avLst/>
          </a:prstGeom>
          <a:noFill/>
        </p:spPr>
        <p:txBody>
          <a:bodyPr wrap="square" lIns="91440" tIns="45720" rIns="91440" bIns="45720" anchor="t">
            <a:spAutoFit/>
          </a:bodyPr>
          <a:lstStyle/>
          <a:p>
            <a:pPr marL="213995" indent="-213995" algn="just">
              <a:buFont typeface="Arial" pitchFamily="34" charset="0"/>
              <a:buChar char="•"/>
            </a:pPr>
            <a:r>
              <a:rPr lang="cs-CZ" sz="1600" dirty="0"/>
              <a:t>MPSV dokončuje výzvu NPO; domluveno je rozdělení NPO – pobytové sociální služby péče, IROP – všechny (pobytové, terénní, ambulantní) služby prevence a terénní a ambulantní sociální služby péče (auta a zázemí služeb)</a:t>
            </a:r>
          </a:p>
          <a:p>
            <a:pPr algn="just"/>
            <a:endParaRPr lang="cs-CZ" sz="1600" dirty="0"/>
          </a:p>
          <a:p>
            <a:pPr marL="213995" indent="-213995" algn="just">
              <a:buFont typeface="Arial" pitchFamily="34" charset="0"/>
              <a:buChar char="•"/>
            </a:pPr>
            <a:r>
              <a:rPr lang="cs-CZ" sz="1600" dirty="0"/>
              <a:t>V případě pobytových služeb péče spojených se zázemím pro ambulantní či terénní služby je zatím dohoda, že by se vše financovalo z NPO.</a:t>
            </a:r>
          </a:p>
          <a:p>
            <a:pPr marL="213995" indent="-213995" algn="just">
              <a:buFont typeface="Arial" pitchFamily="34" charset="0"/>
              <a:buChar char="•"/>
            </a:pPr>
            <a:endParaRPr lang="cs-CZ" sz="1600" dirty="0"/>
          </a:p>
          <a:p>
            <a:pPr marL="213995" indent="-213995" algn="just">
              <a:buFont typeface="Arial" pitchFamily="34" charset="0"/>
              <a:buChar char="•"/>
            </a:pPr>
            <a:r>
              <a:rPr lang="cs-CZ" sz="1600" dirty="0"/>
              <a:t>Sociálně zdravotní služby nelze podpořit v SC 4.2 (jedná se o rozdílné SC, ale je možné rozdělit do dvou projektů)</a:t>
            </a:r>
          </a:p>
          <a:p>
            <a:pPr algn="just"/>
            <a:endParaRPr lang="cs-CZ" sz="1600" dirty="0">
              <a:cs typeface="Arial" panose="020B0604020202020204"/>
            </a:endParaRPr>
          </a:p>
          <a:p>
            <a:pPr marL="213995" indent="-213995" algn="just">
              <a:buFont typeface="Arial" pitchFamily="34" charset="0"/>
              <a:buChar char="•"/>
            </a:pPr>
            <a:r>
              <a:rPr lang="cs-CZ" sz="1600" dirty="0"/>
              <a:t>Deinstitucionalizace (DI): EK podmiňuje schválením Akčního plánu DI Vládou ČR – bude cca červen až září, pak mohou být vyhlášeny výzvy v IROP na DI</a:t>
            </a:r>
            <a:endParaRPr lang="cs-CZ" sz="1600" dirty="0">
              <a:cs typeface="Arial"/>
            </a:endParaRPr>
          </a:p>
          <a:p>
            <a:pPr algn="just"/>
            <a:endParaRPr lang="cs-CZ" sz="1600" dirty="0"/>
          </a:p>
          <a:p>
            <a:pPr marL="213995" indent="-213995" algn="just">
              <a:buFont typeface="Arial" pitchFamily="34" charset="0"/>
              <a:buChar char="•"/>
            </a:pPr>
            <a:r>
              <a:rPr lang="cs-CZ" sz="1600" dirty="0"/>
              <a:t>Rozdělení alokace na služby a DI: pro DI je částka v KČ zafixovaná v RAP, zbývající alokace na služby se přepočítává podle aktuálního kurzu</a:t>
            </a:r>
            <a:endParaRPr lang="cs-CZ" sz="1600" dirty="0">
              <a:cs typeface="Arial"/>
            </a:endParaRPr>
          </a:p>
          <a:p>
            <a:pPr>
              <a:lnSpc>
                <a:spcPts val="2200"/>
              </a:lnSpc>
            </a:pPr>
            <a:endParaRPr lang="cs-CZ" sz="1600" dirty="0">
              <a:solidFill>
                <a:schemeClr val="bg1"/>
              </a:solidFill>
              <a:cs typeface="Arial"/>
            </a:endParaRPr>
          </a:p>
        </p:txBody>
      </p:sp>
      <p:pic>
        <p:nvPicPr>
          <p:cNvPr id="2" name="Grafický objekt 1" descr="Auto">
            <a:extLst>
              <a:ext uri="{FF2B5EF4-FFF2-40B4-BE49-F238E27FC236}">
                <a16:creationId xmlns:a16="http://schemas.microsoft.com/office/drawing/2014/main" id="{8439BC1F-0D2C-0856-F5F9-17D6F2148B0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6064" y="2973913"/>
            <a:ext cx="461963" cy="461963"/>
          </a:xfrm>
          <a:prstGeom prst="rect">
            <a:avLst/>
          </a:prstGeom>
        </p:spPr>
      </p:pic>
      <p:pic>
        <p:nvPicPr>
          <p:cNvPr id="3" name="Grafický objekt 2" descr="Připojení">
            <a:extLst>
              <a:ext uri="{FF2B5EF4-FFF2-40B4-BE49-F238E27FC236}">
                <a16:creationId xmlns:a16="http://schemas.microsoft.com/office/drawing/2014/main" id="{5B3C2858-93C0-0997-6DF3-FF0F15D779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3122" y="4457366"/>
            <a:ext cx="461963" cy="461963"/>
          </a:xfrm>
          <a:prstGeom prst="rect">
            <a:avLst/>
          </a:prstGeom>
        </p:spPr>
      </p:pic>
      <p:pic>
        <p:nvPicPr>
          <p:cNvPr id="9" name="Grafický objekt 8" descr="Auto">
            <a:extLst>
              <a:ext uri="{FF2B5EF4-FFF2-40B4-BE49-F238E27FC236}">
                <a16:creationId xmlns:a16="http://schemas.microsoft.com/office/drawing/2014/main" id="{B0E10711-063F-674E-0933-777504D6F8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0566" y="3684006"/>
            <a:ext cx="461963" cy="461963"/>
          </a:xfrm>
          <a:prstGeom prst="rect">
            <a:avLst/>
          </a:prstGeom>
        </p:spPr>
      </p:pic>
      <p:pic>
        <p:nvPicPr>
          <p:cNvPr id="10" name="Grafický objekt 9" descr="Připojení">
            <a:extLst>
              <a:ext uri="{FF2B5EF4-FFF2-40B4-BE49-F238E27FC236}">
                <a16:creationId xmlns:a16="http://schemas.microsoft.com/office/drawing/2014/main" id="{C57EC007-D0EC-E054-B024-6634D664524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2684" y="5191084"/>
            <a:ext cx="461963" cy="461963"/>
          </a:xfrm>
          <a:prstGeom prst="rect">
            <a:avLst/>
          </a:prstGeom>
        </p:spPr>
      </p:pic>
      <p:pic>
        <p:nvPicPr>
          <p:cNvPr id="11" name="Grafický objekt 10" descr="Auto">
            <a:extLst>
              <a:ext uri="{FF2B5EF4-FFF2-40B4-BE49-F238E27FC236}">
                <a16:creationId xmlns:a16="http://schemas.microsoft.com/office/drawing/2014/main" id="{E1E51DA4-BECB-4C4A-A25B-A1C24903DDE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1665" y="1938672"/>
            <a:ext cx="461963" cy="461963"/>
          </a:xfrm>
          <a:prstGeom prst="rect">
            <a:avLst/>
          </a:prstGeom>
        </p:spPr>
      </p:pic>
      <p:sp>
        <p:nvSpPr>
          <p:cNvPr id="5" name="Zástupný symbol pro číslo snímku 4">
            <a:extLst>
              <a:ext uri="{FF2B5EF4-FFF2-40B4-BE49-F238E27FC236}">
                <a16:creationId xmlns:a16="http://schemas.microsoft.com/office/drawing/2014/main" id="{B20A5512-378E-41A6-848A-CC672FF931D3}"/>
              </a:ext>
            </a:extLst>
          </p:cNvPr>
          <p:cNvSpPr>
            <a:spLocks noGrp="1"/>
          </p:cNvSpPr>
          <p:nvPr>
            <p:ph type="sldNum" sz="quarter" idx="12"/>
          </p:nvPr>
        </p:nvSpPr>
        <p:spPr/>
        <p:txBody>
          <a:bodyPr/>
          <a:lstStyle/>
          <a:p>
            <a:fld id="{4000C4B2-41BC-D741-8B94-B76DB6967C01}" type="slidenum">
              <a:rPr lang="en-US" smtClean="0"/>
              <a:pPr/>
              <a:t>79</a:t>
            </a:fld>
            <a:endParaRPr lang="en-US" dirty="0"/>
          </a:p>
        </p:txBody>
      </p:sp>
    </p:spTree>
    <p:extLst>
      <p:ext uri="{BB962C8B-B14F-4D97-AF65-F5344CB8AC3E}">
        <p14:creationId xmlns:p14="http://schemas.microsoft.com/office/powerpoint/2010/main" val="3872348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8F12B2A-97E4-2C43-8325-B08A28FCF2E6}"/>
              </a:ext>
            </a:extLst>
          </p:cNvPr>
          <p:cNvSpPr>
            <a:spLocks noGrp="1"/>
          </p:cNvSpPr>
          <p:nvPr>
            <p:ph type="sldNum" sz="quarter" idx="12"/>
          </p:nvPr>
        </p:nvSpPr>
        <p:spPr/>
        <p:txBody>
          <a:bodyPr/>
          <a:lstStyle/>
          <a:p>
            <a:fld id="{4000C4B2-41BC-D741-8B94-B76DB6967C01}" type="slidenum">
              <a:rPr lang="en-US" smtClean="0"/>
              <a:pPr/>
              <a:t>8</a:t>
            </a:fld>
            <a:endParaRPr lang="en-US" dirty="0"/>
          </a:p>
        </p:txBody>
      </p:sp>
      <p:sp>
        <p:nvSpPr>
          <p:cNvPr id="3" name="Content Placeholder 1">
            <a:extLst>
              <a:ext uri="{FF2B5EF4-FFF2-40B4-BE49-F238E27FC236}">
                <a16:creationId xmlns:a16="http://schemas.microsoft.com/office/drawing/2014/main" id="{3438C0C9-9787-9242-8582-8935FAF917D8}"/>
              </a:ext>
            </a:extLst>
          </p:cNvPr>
          <p:cNvSpPr txBox="1">
            <a:spLocks/>
          </p:cNvSpPr>
          <p:nvPr/>
        </p:nvSpPr>
        <p:spPr>
          <a:xfrm>
            <a:off x="1127929" y="2171127"/>
            <a:ext cx="7158440" cy="3674501"/>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cs-CZ" sz="2000"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D9135655-E394-5840-A990-731AB244CD14}"/>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defTabSz="914400">
              <a:buClr>
                <a:srgbClr val="000000"/>
              </a:buClr>
              <a:buFont typeface="Arial"/>
              <a:buNone/>
            </a:pPr>
            <a:r>
              <a:rPr lang="cs-CZ" sz="2800" b="1" i="0" dirty="0">
                <a:solidFill>
                  <a:srgbClr val="0C56A4"/>
                </a:solidFill>
                <a:effectLst/>
                <a:latin typeface="Arial" panose="020B0604020202020204" pitchFamily="34" charset="0"/>
              </a:rPr>
              <a:t>Územní odbor IROP pro Liberecký kraj</a:t>
            </a:r>
            <a:endParaRPr lang="cs-CZ" sz="2800" b="1" kern="0" dirty="0">
              <a:solidFill>
                <a:srgbClr val="0C56A4"/>
              </a:solidFill>
              <a:cs typeface="Arial" panose="020B0604020202020204" pitchFamily="34" charset="0"/>
              <a:sym typeface="Arial"/>
            </a:endParaRPr>
          </a:p>
        </p:txBody>
      </p:sp>
      <p:sp>
        <p:nvSpPr>
          <p:cNvPr id="5" name="Obdélník 4">
            <a:extLst>
              <a:ext uri="{FF2B5EF4-FFF2-40B4-BE49-F238E27FC236}">
                <a16:creationId xmlns:a16="http://schemas.microsoft.com/office/drawing/2014/main" id="{DE9A3D39-12A5-45E2-8674-A9B0474150B2}"/>
              </a:ext>
            </a:extLst>
          </p:cNvPr>
          <p:cNvSpPr/>
          <p:nvPr/>
        </p:nvSpPr>
        <p:spPr>
          <a:xfrm>
            <a:off x="1017413" y="1308778"/>
            <a:ext cx="7164077" cy="479690"/>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spcBef>
                <a:spcPct val="20000"/>
              </a:spcBef>
              <a:spcAft>
                <a:spcPts val="200"/>
              </a:spcAft>
            </a:pPr>
            <a:r>
              <a:rPr lang="cs-CZ" sz="2000" b="1" dirty="0">
                <a:solidFill>
                  <a:schemeClr val="bg1"/>
                </a:solidFill>
              </a:rPr>
              <a:t>Specializace</a:t>
            </a:r>
            <a:r>
              <a:rPr lang="cs-CZ" sz="2000" b="1" dirty="0"/>
              <a:t> – infrastruktura ve zdravotnictví</a:t>
            </a:r>
            <a:endParaRPr lang="cs-CZ" sz="2000" b="1" dirty="0">
              <a:solidFill>
                <a:schemeClr val="bg1"/>
              </a:solidFill>
            </a:endParaRPr>
          </a:p>
        </p:txBody>
      </p:sp>
      <p:sp>
        <p:nvSpPr>
          <p:cNvPr id="6" name="Obdélník 5">
            <a:extLst>
              <a:ext uri="{FF2B5EF4-FFF2-40B4-BE49-F238E27FC236}">
                <a16:creationId xmlns:a16="http://schemas.microsoft.com/office/drawing/2014/main" id="{48282403-D600-4CAE-B7F4-1259B596B167}"/>
              </a:ext>
            </a:extLst>
          </p:cNvPr>
          <p:cNvSpPr/>
          <p:nvPr/>
        </p:nvSpPr>
        <p:spPr>
          <a:xfrm>
            <a:off x="1031930" y="1882500"/>
            <a:ext cx="4027064" cy="1815882"/>
          </a:xfrm>
          <a:prstGeom prst="rect">
            <a:avLst/>
          </a:prstGeom>
        </p:spPr>
        <p:txBody>
          <a:bodyPr wrap="none" lIns="91440" tIns="45720" rIns="91440" bIns="45720" anchor="t">
            <a:spAutoFit/>
          </a:bodyPr>
          <a:lstStyle/>
          <a:p>
            <a:pPr marL="285750" indent="-285750" algn="just">
              <a:buClr>
                <a:srgbClr val="0B55A2"/>
              </a:buClr>
              <a:buFont typeface="Arial" panose="020B0604020202020204" pitchFamily="34" charset="0"/>
              <a:buChar char="•"/>
            </a:pPr>
            <a:r>
              <a:rPr lang="cs-CZ" sz="1600" b="1" u="sng" dirty="0">
                <a:effectLst>
                  <a:outerShdw blurRad="38100" dist="38100" dir="2700000" algn="tl">
                    <a:srgbClr val="000000">
                      <a:alpha val="43137"/>
                    </a:srgbClr>
                  </a:outerShdw>
                </a:effectLst>
              </a:rPr>
              <a:t>Dále zajišťujeme administraci:</a:t>
            </a:r>
            <a:r>
              <a:rPr lang="cs-CZ" sz="1600" b="1" dirty="0">
                <a:effectLst>
                  <a:outerShdw blurRad="38100" dist="38100" dir="2700000" algn="tl">
                    <a:srgbClr val="000000">
                      <a:alpha val="43137"/>
                    </a:srgbClr>
                  </a:outerShdw>
                </a:effectLst>
              </a:rPr>
              <a:t> </a:t>
            </a:r>
            <a:endParaRPr lang="cs-CZ" dirty="0">
              <a:cs typeface="Arial" panose="020B0604020202020204"/>
            </a:endParaRPr>
          </a:p>
          <a:p>
            <a:pPr marL="285750" indent="-285750" algn="just">
              <a:buClr>
                <a:srgbClr val="0B55A2"/>
              </a:buClr>
              <a:buFont typeface="Arial" panose="020B0604020202020204" pitchFamily="34" charset="0"/>
              <a:buChar char="•"/>
            </a:pPr>
            <a:r>
              <a:rPr lang="cs-CZ" sz="1600" b="1" dirty="0">
                <a:effectLst>
                  <a:outerShdw blurRad="38100" dist="38100" dir="2700000" algn="tl">
                    <a:srgbClr val="000000">
                      <a:alpha val="43137"/>
                    </a:srgbClr>
                  </a:outerShdw>
                </a:effectLst>
              </a:rPr>
              <a:t>Vybrané úseky silnic II. a III. třídy</a:t>
            </a:r>
            <a:endParaRPr lang="cs-CZ" dirty="0"/>
          </a:p>
          <a:p>
            <a:pPr marL="285750" indent="-285750" algn="just">
              <a:buClr>
                <a:srgbClr val="0B55A2"/>
              </a:buClr>
              <a:buFont typeface="Arial" panose="020B0604020202020204" pitchFamily="34" charset="0"/>
              <a:buChar char="•"/>
            </a:pPr>
            <a:r>
              <a:rPr lang="cs-CZ" sz="1600" b="1" dirty="0">
                <a:effectLst>
                  <a:outerShdw blurRad="38100" dist="38100" dir="2700000" algn="tl">
                    <a:srgbClr val="000000">
                      <a:alpha val="43137"/>
                    </a:srgbClr>
                  </a:outerShdw>
                </a:effectLst>
              </a:rPr>
              <a:t>Bezpečnost dopravy a </a:t>
            </a:r>
            <a:r>
              <a:rPr lang="cs-CZ" sz="1600" b="1" dirty="0" err="1">
                <a:effectLst>
                  <a:outerShdw blurRad="38100" dist="38100" dir="2700000" algn="tl">
                    <a:srgbClr val="000000">
                      <a:alpha val="43137"/>
                    </a:srgbClr>
                  </a:outerShdw>
                </a:effectLst>
              </a:rPr>
              <a:t>cyklodopravy</a:t>
            </a:r>
            <a:endParaRPr lang="cs-CZ" sz="1600" b="1" dirty="0">
              <a:effectLst>
                <a:outerShdw blurRad="38100" dist="38100" dir="2700000" algn="tl">
                  <a:srgbClr val="000000">
                    <a:alpha val="43137"/>
                  </a:srgbClr>
                </a:outerShdw>
              </a:effectLst>
            </a:endParaRPr>
          </a:p>
          <a:p>
            <a:pPr marL="285750" indent="-285750" algn="just">
              <a:buClr>
                <a:srgbClr val="0B55A2"/>
              </a:buClr>
              <a:buFont typeface="Arial" panose="020B0604020202020204" pitchFamily="34" charset="0"/>
              <a:buChar char="•"/>
            </a:pPr>
            <a:r>
              <a:rPr lang="cs-CZ" sz="1600" b="1" dirty="0">
                <a:effectLst>
                  <a:outerShdw blurRad="38100" dist="38100" dir="2700000" algn="tl">
                    <a:srgbClr val="000000">
                      <a:alpha val="43137"/>
                    </a:srgbClr>
                  </a:outerShdw>
                </a:effectLst>
              </a:rPr>
              <a:t>Sociální bydlení</a:t>
            </a:r>
            <a:endParaRPr lang="cs-CZ" sz="1600" b="1" dirty="0">
              <a:effectLst>
                <a:outerShdw blurRad="38100" dist="38100" dir="2700000" algn="tl">
                  <a:srgbClr val="000000">
                    <a:alpha val="43137"/>
                  </a:srgbClr>
                </a:outerShdw>
              </a:effectLst>
              <a:cs typeface="Arial"/>
            </a:endParaRPr>
          </a:p>
          <a:p>
            <a:pPr marL="285750" indent="-285750" algn="just">
              <a:buClr>
                <a:srgbClr val="0B55A2"/>
              </a:buClr>
              <a:buFont typeface="Arial" panose="020B0604020202020204" pitchFamily="34" charset="0"/>
              <a:buChar char="•"/>
            </a:pPr>
            <a:r>
              <a:rPr lang="cs-CZ" sz="1600" b="1" dirty="0">
                <a:effectLst>
                  <a:outerShdw blurRad="38100" dist="38100" dir="2700000" algn="tl">
                    <a:srgbClr val="000000">
                      <a:alpha val="43137"/>
                    </a:srgbClr>
                  </a:outerShdw>
                </a:effectLst>
              </a:rPr>
              <a:t>Vzdělávání - ZŠ, MŠ, SŠ a VOŠ</a:t>
            </a:r>
            <a:endParaRPr lang="cs-CZ" sz="1600" b="1" dirty="0">
              <a:effectLst>
                <a:outerShdw blurRad="38100" dist="38100" dir="2700000" algn="tl">
                  <a:srgbClr val="000000">
                    <a:alpha val="43137"/>
                  </a:srgbClr>
                </a:outerShdw>
              </a:effectLst>
              <a:cs typeface="Arial"/>
            </a:endParaRPr>
          </a:p>
          <a:p>
            <a:pPr marL="285750" indent="-285750" algn="just">
              <a:buClr>
                <a:srgbClr val="0B55A2"/>
              </a:buClr>
              <a:buFont typeface="Arial" panose="020B0604020202020204" pitchFamily="34" charset="0"/>
              <a:buChar char="•"/>
            </a:pPr>
            <a:r>
              <a:rPr lang="cs-CZ" sz="1600" b="1" dirty="0">
                <a:effectLst>
                  <a:outerShdw blurRad="38100" dist="38100" dir="2700000" algn="tl">
                    <a:srgbClr val="000000">
                      <a:alpha val="43137"/>
                    </a:srgbClr>
                  </a:outerShdw>
                </a:effectLst>
              </a:rPr>
              <a:t>CLLD</a:t>
            </a:r>
          </a:p>
          <a:p>
            <a:pPr marL="285750" indent="-285750" algn="just">
              <a:buClr>
                <a:srgbClr val="0B55A2"/>
              </a:buClr>
              <a:buFont typeface="Arial" panose="020B0604020202020204" pitchFamily="34" charset="0"/>
              <a:buChar char="•"/>
            </a:pPr>
            <a:r>
              <a:rPr lang="cs-CZ" sz="1600" b="1" dirty="0">
                <a:effectLst>
                  <a:outerShdw blurRad="38100" dist="38100" dir="2700000" algn="tl">
                    <a:srgbClr val="000000">
                      <a:alpha val="43137"/>
                    </a:srgbClr>
                  </a:outerShdw>
                </a:effectLst>
                <a:cs typeface="Arial"/>
              </a:rPr>
              <a:t>komunitní centra</a:t>
            </a:r>
          </a:p>
        </p:txBody>
      </p:sp>
      <p:pic>
        <p:nvPicPr>
          <p:cNvPr id="7" name="Obrázek 6">
            <a:extLst>
              <a:ext uri="{FF2B5EF4-FFF2-40B4-BE49-F238E27FC236}">
                <a16:creationId xmlns:a16="http://schemas.microsoft.com/office/drawing/2014/main" id="{647F6C31-1D28-42A2-B45A-F1CB7926C68F}"/>
              </a:ext>
            </a:extLst>
          </p:cNvPr>
          <p:cNvPicPr>
            <a:picLocks noChangeAspect="1"/>
          </p:cNvPicPr>
          <p:nvPr/>
        </p:nvPicPr>
        <p:blipFill>
          <a:blip r:embed="rId2"/>
          <a:stretch>
            <a:fillRect/>
          </a:stretch>
        </p:blipFill>
        <p:spPr>
          <a:xfrm>
            <a:off x="6046839" y="2054352"/>
            <a:ext cx="2095918" cy="1392800"/>
          </a:xfrm>
          <a:prstGeom prst="rect">
            <a:avLst/>
          </a:prstGeom>
        </p:spPr>
      </p:pic>
      <p:pic>
        <p:nvPicPr>
          <p:cNvPr id="8" name="Obrázek 7">
            <a:extLst>
              <a:ext uri="{FF2B5EF4-FFF2-40B4-BE49-F238E27FC236}">
                <a16:creationId xmlns:a16="http://schemas.microsoft.com/office/drawing/2014/main" id="{F12710EC-2851-47AF-A708-A915F88CCE95}"/>
              </a:ext>
            </a:extLst>
          </p:cNvPr>
          <p:cNvPicPr>
            <a:picLocks noChangeAspect="1"/>
          </p:cNvPicPr>
          <p:nvPr/>
        </p:nvPicPr>
        <p:blipFill>
          <a:blip r:embed="rId3"/>
          <a:stretch>
            <a:fillRect/>
          </a:stretch>
        </p:blipFill>
        <p:spPr>
          <a:xfrm>
            <a:off x="1161049" y="3798435"/>
            <a:ext cx="1519979" cy="1031912"/>
          </a:xfrm>
          <a:prstGeom prst="rect">
            <a:avLst/>
          </a:prstGeom>
        </p:spPr>
      </p:pic>
      <p:pic>
        <p:nvPicPr>
          <p:cNvPr id="10" name="Obrázek 9">
            <a:extLst>
              <a:ext uri="{FF2B5EF4-FFF2-40B4-BE49-F238E27FC236}">
                <a16:creationId xmlns:a16="http://schemas.microsoft.com/office/drawing/2014/main" id="{8B214227-B056-4913-83D5-4D14BE76A3D7}"/>
              </a:ext>
            </a:extLst>
          </p:cNvPr>
          <p:cNvPicPr>
            <a:picLocks noChangeAspect="1"/>
          </p:cNvPicPr>
          <p:nvPr/>
        </p:nvPicPr>
        <p:blipFill>
          <a:blip r:embed="rId4"/>
          <a:stretch>
            <a:fillRect/>
          </a:stretch>
        </p:blipFill>
        <p:spPr>
          <a:xfrm>
            <a:off x="3236859" y="4975500"/>
            <a:ext cx="1470290" cy="1100601"/>
          </a:xfrm>
          <a:prstGeom prst="rect">
            <a:avLst/>
          </a:prstGeom>
        </p:spPr>
      </p:pic>
      <p:pic>
        <p:nvPicPr>
          <p:cNvPr id="11" name="Obrázek 10">
            <a:extLst>
              <a:ext uri="{FF2B5EF4-FFF2-40B4-BE49-F238E27FC236}">
                <a16:creationId xmlns:a16="http://schemas.microsoft.com/office/drawing/2014/main" id="{EDBEFC82-5E98-4917-9332-E9ACA8670CA4}"/>
              </a:ext>
            </a:extLst>
          </p:cNvPr>
          <p:cNvPicPr>
            <a:picLocks noChangeAspect="1"/>
          </p:cNvPicPr>
          <p:nvPr/>
        </p:nvPicPr>
        <p:blipFill>
          <a:blip r:embed="rId5"/>
          <a:stretch>
            <a:fillRect/>
          </a:stretch>
        </p:blipFill>
        <p:spPr>
          <a:xfrm>
            <a:off x="3236859" y="3798435"/>
            <a:ext cx="1470290" cy="1031912"/>
          </a:xfrm>
          <a:prstGeom prst="rect">
            <a:avLst/>
          </a:prstGeom>
        </p:spPr>
      </p:pic>
      <p:pic>
        <p:nvPicPr>
          <p:cNvPr id="12" name="Obrázek 11">
            <a:extLst>
              <a:ext uri="{FF2B5EF4-FFF2-40B4-BE49-F238E27FC236}">
                <a16:creationId xmlns:a16="http://schemas.microsoft.com/office/drawing/2014/main" id="{D8F5D4B2-002C-4D4D-AA92-1063235EBEB6}"/>
              </a:ext>
            </a:extLst>
          </p:cNvPr>
          <p:cNvPicPr>
            <a:picLocks noChangeAspect="1"/>
          </p:cNvPicPr>
          <p:nvPr/>
        </p:nvPicPr>
        <p:blipFill>
          <a:blip r:embed="rId6"/>
          <a:stretch>
            <a:fillRect/>
          </a:stretch>
        </p:blipFill>
        <p:spPr>
          <a:xfrm>
            <a:off x="1161049" y="4872843"/>
            <a:ext cx="1606412" cy="1203258"/>
          </a:xfrm>
          <a:prstGeom prst="rect">
            <a:avLst/>
          </a:prstGeom>
        </p:spPr>
      </p:pic>
      <p:pic>
        <p:nvPicPr>
          <p:cNvPr id="13" name="Obrázek 12">
            <a:extLst>
              <a:ext uri="{FF2B5EF4-FFF2-40B4-BE49-F238E27FC236}">
                <a16:creationId xmlns:a16="http://schemas.microsoft.com/office/drawing/2014/main" id="{BC2B6197-CC16-4D46-8557-ECD426C0DD1E}"/>
              </a:ext>
            </a:extLst>
          </p:cNvPr>
          <p:cNvPicPr>
            <a:picLocks noChangeAspect="1"/>
          </p:cNvPicPr>
          <p:nvPr/>
        </p:nvPicPr>
        <p:blipFill>
          <a:blip r:embed="rId7"/>
          <a:stretch>
            <a:fillRect/>
          </a:stretch>
        </p:blipFill>
        <p:spPr>
          <a:xfrm>
            <a:off x="5079477" y="3798435"/>
            <a:ext cx="1496463" cy="1031912"/>
          </a:xfrm>
          <a:prstGeom prst="rect">
            <a:avLst/>
          </a:prstGeom>
        </p:spPr>
      </p:pic>
      <p:pic>
        <p:nvPicPr>
          <p:cNvPr id="14" name="Obrázek 13">
            <a:extLst>
              <a:ext uri="{FF2B5EF4-FFF2-40B4-BE49-F238E27FC236}">
                <a16:creationId xmlns:a16="http://schemas.microsoft.com/office/drawing/2014/main" id="{DBA453C5-AAA9-4D27-91FD-70AC04AAC041}"/>
              </a:ext>
            </a:extLst>
          </p:cNvPr>
          <p:cNvPicPr>
            <a:picLocks noChangeAspect="1"/>
          </p:cNvPicPr>
          <p:nvPr/>
        </p:nvPicPr>
        <p:blipFill>
          <a:blip r:embed="rId8"/>
          <a:stretch>
            <a:fillRect/>
          </a:stretch>
        </p:blipFill>
        <p:spPr>
          <a:xfrm>
            <a:off x="5092564" y="4968457"/>
            <a:ext cx="1470290" cy="1107644"/>
          </a:xfrm>
          <a:prstGeom prst="rect">
            <a:avLst/>
          </a:prstGeom>
        </p:spPr>
      </p:pic>
      <p:pic>
        <p:nvPicPr>
          <p:cNvPr id="15" name="Obrázek 14">
            <a:extLst>
              <a:ext uri="{FF2B5EF4-FFF2-40B4-BE49-F238E27FC236}">
                <a16:creationId xmlns:a16="http://schemas.microsoft.com/office/drawing/2014/main" id="{C336E809-E8A0-4E9C-8C57-4557E0B631B6}"/>
              </a:ext>
            </a:extLst>
          </p:cNvPr>
          <p:cNvPicPr>
            <a:picLocks noChangeAspect="1"/>
          </p:cNvPicPr>
          <p:nvPr/>
        </p:nvPicPr>
        <p:blipFill>
          <a:blip r:embed="rId9"/>
          <a:stretch>
            <a:fillRect/>
          </a:stretch>
        </p:blipFill>
        <p:spPr>
          <a:xfrm>
            <a:off x="6768647" y="4111338"/>
            <a:ext cx="1338100" cy="1724835"/>
          </a:xfrm>
          <a:prstGeom prst="rect">
            <a:avLst/>
          </a:prstGeom>
        </p:spPr>
      </p:pic>
    </p:spTree>
    <p:extLst>
      <p:ext uri="{BB962C8B-B14F-4D97-AF65-F5344CB8AC3E}">
        <p14:creationId xmlns:p14="http://schemas.microsoft.com/office/powerpoint/2010/main" val="18887564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19E99F9-9DDD-4DC6-FBA8-C1C75446870F}"/>
              </a:ext>
            </a:extLst>
          </p:cNvPr>
          <p:cNvSpPr>
            <a:spLocks noGrp="1"/>
          </p:cNvSpPr>
          <p:nvPr>
            <p:ph type="sldNum" sz="quarter" idx="12"/>
          </p:nvPr>
        </p:nvSpPr>
        <p:spPr/>
        <p:txBody>
          <a:bodyPr/>
          <a:lstStyle/>
          <a:p>
            <a:fld id="{4000C4B2-41BC-D741-8B94-B76DB6967C01}" type="slidenum">
              <a:rPr lang="en-US" smtClean="0"/>
              <a:pPr/>
              <a:t>80</a:t>
            </a:fld>
            <a:endParaRPr lang="en-US"/>
          </a:p>
        </p:txBody>
      </p:sp>
      <p:sp>
        <p:nvSpPr>
          <p:cNvPr id="4" name="TextovéPole 3">
            <a:extLst>
              <a:ext uri="{FF2B5EF4-FFF2-40B4-BE49-F238E27FC236}">
                <a16:creationId xmlns:a16="http://schemas.microsoft.com/office/drawing/2014/main" id="{F19EE7F1-3B95-CE3F-2648-79E06BB140C8}"/>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4.2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rgbClr val="0C56A4"/>
                </a:solidFill>
                <a:latin typeface="Arial"/>
                <a:cs typeface="Arial"/>
                <a:sym typeface="Arial"/>
              </a:rPr>
              <a:t>Klíčové parametry</a:t>
            </a:r>
            <a:endParaRPr kumimoji="0" lang="cs-CZ" sz="2000" i="0" u="none" strike="noStrike" kern="0" cap="none" spc="0" normalizeH="0" baseline="0" noProof="0" dirty="0">
              <a:ln>
                <a:noFill/>
              </a:ln>
              <a:solidFill>
                <a:srgbClr val="0C56A4"/>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21E45268-E968-F831-C30B-B0B19986DBC9}"/>
              </a:ext>
            </a:extLst>
          </p:cNvPr>
          <p:cNvSpPr txBox="1"/>
          <p:nvPr/>
        </p:nvSpPr>
        <p:spPr>
          <a:xfrm>
            <a:off x="1033051" y="1855695"/>
            <a:ext cx="7307288" cy="41036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800"/>
              </a:spcAft>
            </a:pPr>
            <a:r>
              <a:rPr lang="cs-CZ" sz="2000" b="1" dirty="0">
                <a:ea typeface="+mn-lt"/>
                <a:cs typeface="+mn-lt"/>
              </a:rPr>
              <a:t>Sociální bydlení</a:t>
            </a:r>
            <a:endParaRPr lang="cs-CZ" b="1" dirty="0">
              <a:cs typeface="Arial"/>
            </a:endParaRPr>
          </a:p>
          <a:p>
            <a:pPr marL="285750" indent="-285750">
              <a:spcAft>
                <a:spcPts val="800"/>
              </a:spcAft>
              <a:buFont typeface="Arial"/>
              <a:buChar char="•"/>
            </a:pPr>
            <a:r>
              <a:rPr lang="cs-CZ" b="1" dirty="0">
                <a:cs typeface="Arial"/>
              </a:rPr>
              <a:t>Projekt splňuje parametry SB v IROP:</a:t>
            </a:r>
          </a:p>
          <a:p>
            <a:pPr marL="541338" indent="-285750" algn="just">
              <a:buFont typeface="Wingdings" panose="05000000000000000000" pitchFamily="2" charset="2"/>
              <a:buChar char="Ø"/>
            </a:pPr>
            <a:r>
              <a:rPr lang="cs-CZ" dirty="0">
                <a:cs typeface="Arial"/>
              </a:rPr>
              <a:t>stavebně technické parametry dané stavebními předpisy</a:t>
            </a:r>
          </a:p>
          <a:p>
            <a:pPr marL="541338" indent="-285750" algn="just">
              <a:buFont typeface="Wingdings" panose="05000000000000000000" pitchFamily="2" charset="2"/>
              <a:buChar char="Ø"/>
            </a:pPr>
            <a:r>
              <a:rPr lang="cs-CZ" dirty="0">
                <a:cs typeface="Arial"/>
              </a:rPr>
              <a:t>umístění v lokalitě s dostupným občanským vybavením, s dostupností veřejné dopravy</a:t>
            </a:r>
          </a:p>
          <a:p>
            <a:pPr marL="541338" indent="-285750" algn="just">
              <a:buFont typeface="Wingdings" panose="05000000000000000000" pitchFamily="2" charset="2"/>
              <a:buChar char="Ø"/>
            </a:pPr>
            <a:r>
              <a:rPr lang="cs-CZ" dirty="0">
                <a:cs typeface="Arial"/>
              </a:rPr>
              <a:t>určeno osobám v bytové nouzi dle typologie ETHOS</a:t>
            </a:r>
          </a:p>
          <a:p>
            <a:pPr marL="541338" indent="-285750" algn="just">
              <a:buFont typeface="Wingdings" panose="05000000000000000000" pitchFamily="2" charset="2"/>
              <a:buChar char="Ø"/>
            </a:pPr>
            <a:r>
              <a:rPr lang="cs-CZ" dirty="0">
                <a:cs typeface="Arial"/>
              </a:rPr>
              <a:t>pořizovací náklady nesmí přesáhnout limit stanovený ve výzvě</a:t>
            </a:r>
          </a:p>
          <a:p>
            <a:pPr marL="255588"/>
            <a:endParaRPr lang="cs-CZ" sz="1600" dirty="0">
              <a:cs typeface="Arial"/>
            </a:endParaRPr>
          </a:p>
          <a:p>
            <a:pPr marL="285750" indent="-285750" algn="just">
              <a:spcAft>
                <a:spcPts val="800"/>
              </a:spcAft>
              <a:buFont typeface="Arial"/>
              <a:buChar char="•"/>
            </a:pPr>
            <a:r>
              <a:rPr lang="cs-CZ" b="1" dirty="0">
                <a:cs typeface="Arial"/>
              </a:rPr>
              <a:t>Povinný souhlas obce s realizací </a:t>
            </a:r>
            <a:r>
              <a:rPr lang="cs-CZ" dirty="0">
                <a:cs typeface="Arial"/>
              </a:rPr>
              <a:t>projektu sociálního bydlení osvědčující také budoucí spolupráci obce se žadatelem (v IROP 1 nepovinná příloha)</a:t>
            </a:r>
          </a:p>
          <a:p>
            <a:pPr marL="285750" indent="-285750" algn="just">
              <a:spcAft>
                <a:spcPts val="800"/>
              </a:spcAft>
              <a:buFont typeface="Arial"/>
              <a:buChar char="•"/>
            </a:pPr>
            <a:r>
              <a:rPr lang="cs-CZ" dirty="0"/>
              <a:t>B</a:t>
            </a:r>
            <a:r>
              <a:rPr lang="cs-CZ" sz="1800" dirty="0"/>
              <a:t>ude možné uzavřít nájemní smlouvu i s </a:t>
            </a:r>
            <a:r>
              <a:rPr lang="cs-CZ" sz="1800" b="1" dirty="0"/>
              <a:t>osobou 65 +</a:t>
            </a:r>
          </a:p>
          <a:p>
            <a:pPr marL="285750" indent="-285750" algn="just">
              <a:spcAft>
                <a:spcPts val="800"/>
              </a:spcAft>
              <a:buFont typeface="Arial"/>
              <a:buChar char="•"/>
            </a:pPr>
            <a:r>
              <a:rPr lang="cs-CZ" sz="1800" b="1" dirty="0">
                <a:cs typeface="Arial"/>
              </a:rPr>
              <a:t>20-letá udržitelnost </a:t>
            </a:r>
          </a:p>
        </p:txBody>
      </p:sp>
      <p:pic>
        <p:nvPicPr>
          <p:cNvPr id="10" name="Grafický objekt 9" descr="Domů">
            <a:extLst>
              <a:ext uri="{FF2B5EF4-FFF2-40B4-BE49-F238E27FC236}">
                <a16:creationId xmlns:a16="http://schemas.microsoft.com/office/drawing/2014/main" id="{038E4948-6BA1-B6EA-825D-2E3D72EA36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0760" y="1797512"/>
            <a:ext cx="395119" cy="395119"/>
          </a:xfrm>
          <a:prstGeom prst="rect">
            <a:avLst/>
          </a:prstGeom>
        </p:spPr>
      </p:pic>
    </p:spTree>
    <p:extLst>
      <p:ext uri="{BB962C8B-B14F-4D97-AF65-F5344CB8AC3E}">
        <p14:creationId xmlns:p14="http://schemas.microsoft.com/office/powerpoint/2010/main" val="32797787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19E99F9-9DDD-4DC6-FBA8-C1C75446870F}"/>
              </a:ext>
            </a:extLst>
          </p:cNvPr>
          <p:cNvSpPr>
            <a:spLocks noGrp="1"/>
          </p:cNvSpPr>
          <p:nvPr>
            <p:ph type="sldNum" sz="quarter" idx="12"/>
          </p:nvPr>
        </p:nvSpPr>
        <p:spPr/>
        <p:txBody>
          <a:bodyPr/>
          <a:lstStyle/>
          <a:p>
            <a:fld id="{4000C4B2-41BC-D741-8B94-B76DB6967C01}" type="slidenum">
              <a:rPr lang="en-US" smtClean="0"/>
              <a:pPr/>
              <a:t>81</a:t>
            </a:fld>
            <a:endParaRPr lang="en-US"/>
          </a:p>
        </p:txBody>
      </p:sp>
      <p:sp>
        <p:nvSpPr>
          <p:cNvPr id="4" name="TextovéPole 3">
            <a:extLst>
              <a:ext uri="{FF2B5EF4-FFF2-40B4-BE49-F238E27FC236}">
                <a16:creationId xmlns:a16="http://schemas.microsoft.com/office/drawing/2014/main" id="{F19EE7F1-3B95-CE3F-2648-79E06BB140C8}"/>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4.2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rgbClr val="0C56A4"/>
                </a:solidFill>
                <a:latin typeface="Arial"/>
                <a:cs typeface="Arial"/>
                <a:sym typeface="Arial"/>
              </a:rPr>
              <a:t>Klíčové parametry</a:t>
            </a:r>
            <a:endParaRPr kumimoji="0" lang="cs-CZ" sz="2000" i="0" u="none" strike="noStrike" kern="0" cap="none" spc="0" normalizeH="0" baseline="0" noProof="0" dirty="0">
              <a:ln>
                <a:noFill/>
              </a:ln>
              <a:solidFill>
                <a:srgbClr val="0C56A4"/>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21E45268-E968-F831-C30B-B0B19986DBC9}"/>
              </a:ext>
            </a:extLst>
          </p:cNvPr>
          <p:cNvSpPr txBox="1"/>
          <p:nvPr/>
        </p:nvSpPr>
        <p:spPr>
          <a:xfrm>
            <a:off x="1033051" y="1855695"/>
            <a:ext cx="7307288" cy="8104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800"/>
              </a:spcAft>
            </a:pPr>
            <a:r>
              <a:rPr lang="cs-CZ" sz="2000" b="1" dirty="0">
                <a:ea typeface="+mn-lt"/>
                <a:cs typeface="+mn-lt"/>
              </a:rPr>
              <a:t>Sociální bydlení</a:t>
            </a:r>
          </a:p>
          <a:p>
            <a:pPr>
              <a:spcAft>
                <a:spcPts val="800"/>
              </a:spcAft>
            </a:pPr>
            <a:r>
              <a:rPr lang="cs-CZ" dirty="0">
                <a:ea typeface="+mn-lt"/>
                <a:cs typeface="+mn-lt"/>
              </a:rPr>
              <a:t>Typy příjemců:</a:t>
            </a:r>
          </a:p>
        </p:txBody>
      </p:sp>
      <p:pic>
        <p:nvPicPr>
          <p:cNvPr id="10" name="Grafický objekt 9" descr="Domů">
            <a:extLst>
              <a:ext uri="{FF2B5EF4-FFF2-40B4-BE49-F238E27FC236}">
                <a16:creationId xmlns:a16="http://schemas.microsoft.com/office/drawing/2014/main" id="{038E4948-6BA1-B6EA-825D-2E3D72EA36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0760" y="1797512"/>
            <a:ext cx="395119" cy="395119"/>
          </a:xfrm>
          <a:prstGeom prst="rect">
            <a:avLst/>
          </a:prstGeom>
        </p:spPr>
      </p:pic>
      <p:graphicFrame>
        <p:nvGraphicFramePr>
          <p:cNvPr id="9" name="Tabulka 8">
            <a:extLst>
              <a:ext uri="{FF2B5EF4-FFF2-40B4-BE49-F238E27FC236}">
                <a16:creationId xmlns:a16="http://schemas.microsoft.com/office/drawing/2014/main" id="{34676B20-D52E-4D19-8310-D69742992796}"/>
              </a:ext>
            </a:extLst>
          </p:cNvPr>
          <p:cNvGraphicFramePr>
            <a:graphicFrameLocks noGrp="1"/>
          </p:cNvGraphicFramePr>
          <p:nvPr/>
        </p:nvGraphicFramePr>
        <p:xfrm>
          <a:off x="1033051" y="2666173"/>
          <a:ext cx="7551629" cy="3209544"/>
        </p:xfrm>
        <a:graphic>
          <a:graphicData uri="http://schemas.openxmlformats.org/drawingml/2006/table">
            <a:tbl>
              <a:tblPr firstRow="1" firstCol="1" bandRow="1">
                <a:tableStyleId>{5C22544A-7EE6-4342-B048-85BDC9FD1C3A}</a:tableStyleId>
              </a:tblPr>
              <a:tblGrid>
                <a:gridCol w="3931255">
                  <a:extLst>
                    <a:ext uri="{9D8B030D-6E8A-4147-A177-3AD203B41FA5}">
                      <a16:colId xmlns:a16="http://schemas.microsoft.com/office/drawing/2014/main" val="2878920802"/>
                    </a:ext>
                  </a:extLst>
                </a:gridCol>
                <a:gridCol w="3620374">
                  <a:extLst>
                    <a:ext uri="{9D8B030D-6E8A-4147-A177-3AD203B41FA5}">
                      <a16:colId xmlns:a16="http://schemas.microsoft.com/office/drawing/2014/main" val="962223249"/>
                    </a:ext>
                  </a:extLst>
                </a:gridCol>
              </a:tblGrid>
              <a:tr h="0">
                <a:tc>
                  <a:txBody>
                    <a:bodyPr/>
                    <a:lstStyle/>
                    <a:p>
                      <a:pPr algn="ctr"/>
                      <a:r>
                        <a:rPr lang="cs-CZ" sz="1600" dirty="0">
                          <a:effectLst/>
                          <a:latin typeface="Calibri "/>
                        </a:rPr>
                        <a:t>IROP II</a:t>
                      </a:r>
                      <a:endParaRPr lang="cs-CZ" sz="1600" dirty="0">
                        <a:solidFill>
                          <a:srgbClr val="000000"/>
                        </a:solidFill>
                        <a:effectLst/>
                        <a:latin typeface="Calibri "/>
                        <a:ea typeface="Calibri" panose="020F0502020204030204" pitchFamily="34" charset="0"/>
                        <a:cs typeface="Times New Roman" panose="02020603050405020304" pitchFamily="18" charset="0"/>
                      </a:endParaRPr>
                    </a:p>
                  </a:txBody>
                  <a:tcPr marL="68580" marR="68580" marT="0" marB="0"/>
                </a:tc>
                <a:tc>
                  <a:txBody>
                    <a:bodyPr/>
                    <a:lstStyle/>
                    <a:p>
                      <a:pPr algn="ctr"/>
                      <a:r>
                        <a:rPr lang="cs-CZ" sz="1600">
                          <a:effectLst/>
                          <a:latin typeface="Calibri "/>
                        </a:rPr>
                        <a:t>IROP I</a:t>
                      </a:r>
                      <a:endParaRPr lang="cs-CZ" sz="1600">
                        <a:solidFill>
                          <a:srgbClr val="000000"/>
                        </a:solidFill>
                        <a:effectLst/>
                        <a:latin typeface="Calibri "/>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2145354"/>
                  </a:ext>
                </a:extLst>
              </a:tr>
              <a:tr h="0">
                <a:tc>
                  <a:txBody>
                    <a:bodyPr/>
                    <a:lstStyle/>
                    <a:p>
                      <a:pPr marL="342900" lvl="0" indent="-342900">
                        <a:buFont typeface="Symbol" panose="05050102010706020507" pitchFamily="18" charset="2"/>
                        <a:buChar char=""/>
                      </a:pPr>
                      <a:r>
                        <a:rPr lang="cs-CZ" sz="1600" b="0" dirty="0">
                          <a:solidFill>
                            <a:schemeClr val="tx1"/>
                          </a:solidFill>
                          <a:effectLst/>
                          <a:latin typeface="Calibri "/>
                        </a:rPr>
                        <a:t>obce</a:t>
                      </a:r>
                    </a:p>
                    <a:p>
                      <a:pPr marL="342900" lvl="0" indent="-342900">
                        <a:buFont typeface="Symbol" panose="05050102010706020507" pitchFamily="18" charset="2"/>
                        <a:buChar char=""/>
                      </a:pPr>
                      <a:r>
                        <a:rPr lang="cs-CZ" sz="1600" b="0" dirty="0">
                          <a:solidFill>
                            <a:schemeClr val="tx1"/>
                          </a:solidFill>
                          <a:effectLst/>
                          <a:latin typeface="Calibri "/>
                        </a:rPr>
                        <a:t>církve</a:t>
                      </a:r>
                    </a:p>
                    <a:p>
                      <a:pPr marL="342900" lvl="0" indent="-342900">
                        <a:buFont typeface="Symbol" panose="05050102010706020507" pitchFamily="18" charset="2"/>
                        <a:buChar char=""/>
                      </a:pPr>
                      <a:r>
                        <a:rPr lang="cs-CZ" sz="1600" b="0" dirty="0">
                          <a:solidFill>
                            <a:schemeClr val="tx1"/>
                          </a:solidFill>
                          <a:effectLst/>
                          <a:latin typeface="Calibri "/>
                        </a:rPr>
                        <a:t>církevní organizace</a:t>
                      </a:r>
                    </a:p>
                    <a:p>
                      <a:pPr marL="342900" lvl="0" indent="-342900">
                        <a:buFont typeface="Symbol" panose="05050102010706020507" pitchFamily="18" charset="2"/>
                        <a:buChar char=""/>
                      </a:pPr>
                      <a:r>
                        <a:rPr lang="cs-CZ" sz="1600" b="0" dirty="0">
                          <a:solidFill>
                            <a:schemeClr val="tx1"/>
                          </a:solidFill>
                          <a:effectLst/>
                          <a:latin typeface="Calibri "/>
                        </a:rPr>
                        <a:t>NNO, které </a:t>
                      </a:r>
                      <a:r>
                        <a:rPr lang="cs-CZ" sz="1600" b="0" kern="1200" dirty="0">
                          <a:solidFill>
                            <a:schemeClr val="tx1"/>
                          </a:solidFill>
                          <a:effectLst/>
                          <a:latin typeface="Calibri "/>
                          <a:ea typeface="+mn-ea"/>
                          <a:cs typeface="+mn-cs"/>
                        </a:rPr>
                        <a:t>minimálně 5 let bezprostředně před podáním žádosti nepřetržitě poskytovaly sociální bydlení nebo úspěšně realizovaly projekt sociálního bydlení v OP Zaměstnanost</a:t>
                      </a: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cs-CZ" sz="1600" b="0" dirty="0">
                          <a:solidFill>
                            <a:schemeClr val="tx1"/>
                          </a:solidFill>
                          <a:effectLst/>
                          <a:latin typeface="Calibri "/>
                        </a:rPr>
                        <a:t>kraje</a:t>
                      </a:r>
                    </a:p>
                    <a:p>
                      <a:pPr marL="342900" lvl="0" indent="-342900">
                        <a:lnSpc>
                          <a:spcPct val="107000"/>
                        </a:lnSpc>
                        <a:buFont typeface="Symbol" panose="05050102010706020507" pitchFamily="18" charset="2"/>
                        <a:buChar char=""/>
                      </a:pPr>
                      <a:r>
                        <a:rPr lang="cs-CZ" sz="1600" b="0" dirty="0">
                          <a:solidFill>
                            <a:schemeClr val="tx1"/>
                          </a:solidFill>
                          <a:effectLst/>
                          <a:latin typeface="Calibri "/>
                        </a:rPr>
                        <a:t>organizace zřizované nebo zakládané kraji/obcemi</a:t>
                      </a:r>
                    </a:p>
                    <a:p>
                      <a:pPr marL="342900" lvl="0" indent="-342900">
                        <a:lnSpc>
                          <a:spcPct val="107000"/>
                        </a:lnSpc>
                        <a:spcAft>
                          <a:spcPts val="800"/>
                        </a:spcAft>
                        <a:buFont typeface="Symbol" panose="05050102010706020507" pitchFamily="18" charset="2"/>
                        <a:buChar char=""/>
                      </a:pPr>
                      <a:r>
                        <a:rPr lang="cs-CZ" sz="1600" b="0" dirty="0">
                          <a:solidFill>
                            <a:schemeClr val="tx1"/>
                          </a:solidFill>
                          <a:effectLst/>
                          <a:latin typeface="Calibri "/>
                        </a:rPr>
                        <a:t>PO OSS</a:t>
                      </a:r>
                    </a:p>
                  </a:txBody>
                  <a:tcPr marL="68580" marR="68580" marT="0" marB="0">
                    <a:solidFill>
                      <a:schemeClr val="accent5">
                        <a:lumMod val="20000"/>
                        <a:lumOff val="80000"/>
                      </a:schemeClr>
                    </a:solidFill>
                  </a:tcPr>
                </a:tc>
                <a:tc>
                  <a:txBody>
                    <a:bodyPr/>
                    <a:lstStyle/>
                    <a:p>
                      <a:pPr marL="342900" lvl="0" indent="-342900" algn="l" defTabSz="457200" rtl="0" eaLnBrk="1" latinLnBrk="0" hangingPunct="1">
                        <a:buFont typeface="Symbol" panose="05050102010706020507" pitchFamily="18" charset="2"/>
                        <a:buChar char=""/>
                      </a:pPr>
                      <a:r>
                        <a:rPr lang="cs-CZ" sz="1600" kern="1200" dirty="0">
                          <a:solidFill>
                            <a:schemeClr val="dk1"/>
                          </a:solidFill>
                          <a:effectLst/>
                          <a:latin typeface="Calibri "/>
                          <a:ea typeface="+mn-ea"/>
                          <a:cs typeface="+mn-cs"/>
                        </a:rPr>
                        <a:t>obce</a:t>
                      </a:r>
                    </a:p>
                    <a:p>
                      <a:pPr marL="342900" lvl="0" indent="-342900" algn="l" defTabSz="457200" rtl="0" eaLnBrk="1" latinLnBrk="0" hangingPunct="1">
                        <a:buFont typeface="Symbol" panose="05050102010706020507" pitchFamily="18" charset="2"/>
                        <a:buChar char=""/>
                      </a:pPr>
                      <a:r>
                        <a:rPr lang="cs-CZ" sz="1600" kern="1200" dirty="0">
                          <a:solidFill>
                            <a:schemeClr val="dk1"/>
                          </a:solidFill>
                          <a:effectLst/>
                          <a:latin typeface="Calibri "/>
                          <a:ea typeface="+mn-ea"/>
                          <a:cs typeface="+mn-cs"/>
                        </a:rPr>
                        <a:t>církve </a:t>
                      </a:r>
                    </a:p>
                    <a:p>
                      <a:pPr marL="342900" lvl="0" indent="-342900" algn="l" defTabSz="457200" rtl="0" eaLnBrk="1" latinLnBrk="0" hangingPunct="1">
                        <a:buFont typeface="Symbol" panose="05050102010706020507" pitchFamily="18" charset="2"/>
                        <a:buChar char=""/>
                      </a:pPr>
                      <a:r>
                        <a:rPr lang="cs-CZ" sz="1600" kern="1200" dirty="0">
                          <a:solidFill>
                            <a:schemeClr val="dk1"/>
                          </a:solidFill>
                          <a:effectLst/>
                          <a:latin typeface="Calibri "/>
                          <a:ea typeface="+mn-ea"/>
                          <a:cs typeface="+mn-cs"/>
                        </a:rPr>
                        <a:t>církevní organizace</a:t>
                      </a:r>
                    </a:p>
                    <a:p>
                      <a:pPr marL="342900" lvl="0" indent="-342900" algn="l" defTabSz="457200" rtl="0" eaLnBrk="1" latinLnBrk="0" hangingPunct="1">
                        <a:buFont typeface="Symbol" panose="05050102010706020507" pitchFamily="18" charset="2"/>
                        <a:buChar char=""/>
                      </a:pPr>
                      <a:r>
                        <a:rPr lang="cs-CZ" sz="1600" kern="1200" dirty="0">
                          <a:solidFill>
                            <a:schemeClr val="dk1"/>
                          </a:solidFill>
                          <a:effectLst/>
                          <a:latin typeface="Calibri "/>
                          <a:ea typeface="+mn-ea"/>
                          <a:cs typeface="+mn-cs"/>
                        </a:rPr>
                        <a:t>nestátní neziskové organizace </a:t>
                      </a:r>
                    </a:p>
                    <a:p>
                      <a:pPr marL="457200" algn="l" defTabSz="457200" rtl="0" eaLnBrk="1" latinLnBrk="0" hangingPunct="1"/>
                      <a:r>
                        <a:rPr lang="cs-CZ" sz="1600" kern="1200" dirty="0">
                          <a:solidFill>
                            <a:schemeClr val="dk1"/>
                          </a:solidFill>
                          <a:effectLst/>
                          <a:latin typeface="Calibri "/>
                          <a:ea typeface="+mn-ea"/>
                          <a:cs typeface="+mn-cs"/>
                        </a:rPr>
                        <a:t> </a:t>
                      </a:r>
                    </a:p>
                  </a:txBody>
                  <a:tcPr marL="68580" marR="68580" marT="0" marB="0">
                    <a:solidFill>
                      <a:schemeClr val="accent5">
                        <a:lumMod val="20000"/>
                        <a:lumOff val="80000"/>
                      </a:schemeClr>
                    </a:solidFill>
                  </a:tcPr>
                </a:tc>
                <a:extLst>
                  <a:ext uri="{0D108BD9-81ED-4DB2-BD59-A6C34878D82A}">
                    <a16:rowId xmlns:a16="http://schemas.microsoft.com/office/drawing/2014/main" val="4047728656"/>
                  </a:ext>
                </a:extLst>
              </a:tr>
            </a:tbl>
          </a:graphicData>
        </a:graphic>
      </p:graphicFrame>
    </p:spTree>
    <p:extLst>
      <p:ext uri="{BB962C8B-B14F-4D97-AF65-F5344CB8AC3E}">
        <p14:creationId xmlns:p14="http://schemas.microsoft.com/office/powerpoint/2010/main" val="26912113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AD13A4B-3DDB-876C-8198-D645EE7798EF}"/>
              </a:ext>
            </a:extLst>
          </p:cNvPr>
          <p:cNvSpPr>
            <a:spLocks noGrp="1"/>
          </p:cNvSpPr>
          <p:nvPr>
            <p:ph type="sldNum" sz="quarter" idx="12"/>
          </p:nvPr>
        </p:nvSpPr>
        <p:spPr/>
        <p:txBody>
          <a:bodyPr/>
          <a:lstStyle/>
          <a:p>
            <a:fld id="{4000C4B2-41BC-D741-8B94-B76DB6967C01}" type="slidenum">
              <a:rPr lang="en-US" smtClean="0"/>
              <a:pPr/>
              <a:t>82</a:t>
            </a:fld>
            <a:endParaRPr lang="en-US"/>
          </a:p>
        </p:txBody>
      </p:sp>
      <p:sp>
        <p:nvSpPr>
          <p:cNvPr id="4" name="TextovéPole 3">
            <a:extLst>
              <a:ext uri="{FF2B5EF4-FFF2-40B4-BE49-F238E27FC236}">
                <a16:creationId xmlns:a16="http://schemas.microsoft.com/office/drawing/2014/main" id="{A1D65F6D-2DD8-4EA7-9D9F-6B6F92A7D2D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4.2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rgbClr val="0C56A4"/>
                </a:solidFill>
                <a:latin typeface="Arial"/>
                <a:cs typeface="Arial"/>
                <a:sym typeface="Arial"/>
              </a:rPr>
              <a:t>Aktuální stav přípravy – sociální bydlení</a:t>
            </a:r>
            <a:endParaRPr kumimoji="0" lang="cs-CZ" sz="2000" i="0" u="none" strike="noStrike" kern="0" cap="none" spc="0" normalizeH="0" baseline="0" noProof="0" dirty="0">
              <a:ln>
                <a:noFill/>
              </a:ln>
              <a:solidFill>
                <a:srgbClr val="0C56A4"/>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254E5F9D-74CB-B40F-5155-46A81A1CA2CF}"/>
              </a:ext>
            </a:extLst>
          </p:cNvPr>
          <p:cNvSpPr txBox="1"/>
          <p:nvPr/>
        </p:nvSpPr>
        <p:spPr>
          <a:xfrm>
            <a:off x="786491" y="1988435"/>
            <a:ext cx="8012179" cy="3920817"/>
          </a:xfrm>
          <a:prstGeom prst="rect">
            <a:avLst/>
          </a:prstGeom>
          <a:noFill/>
        </p:spPr>
        <p:txBody>
          <a:bodyPr wrap="square" lIns="91440" tIns="45720" rIns="91440" bIns="45720" anchor="t">
            <a:spAutoFit/>
          </a:bodyPr>
          <a:lstStyle/>
          <a:p>
            <a:pPr marL="285750" indent="-285750" algn="just">
              <a:buFont typeface="Arial" panose="020B0604020202020204" pitchFamily="34" charset="0"/>
              <a:buChar char="•"/>
            </a:pPr>
            <a:r>
              <a:rPr lang="cs-CZ" dirty="0">
                <a:cs typeface="Arial" panose="020B0604020202020204"/>
              </a:rPr>
              <a:t>Bude způsobilé i pořízení nezbytně nutného nábytku do SB</a:t>
            </a:r>
          </a:p>
          <a:p>
            <a:pPr algn="just"/>
            <a:endParaRPr lang="cs-CZ" dirty="0">
              <a:cs typeface="Arial" panose="020B0604020202020204"/>
            </a:endParaRPr>
          </a:p>
          <a:p>
            <a:pPr marL="285750" indent="-285750" algn="just">
              <a:buFont typeface="Arial"/>
              <a:buChar char="•"/>
            </a:pPr>
            <a:r>
              <a:rPr lang="cs-CZ" dirty="0">
                <a:cs typeface="Arial" panose="020B0604020202020204"/>
              </a:rPr>
              <a:t>Není možné podpořit projekt, jehož realizací by se stávající nájemci stali podporovanou cílovou skupinou</a:t>
            </a:r>
          </a:p>
          <a:p>
            <a:pPr algn="just"/>
            <a:endParaRPr lang="cs-CZ" dirty="0">
              <a:cs typeface="Arial" panose="020B0604020202020204"/>
            </a:endParaRPr>
          </a:p>
          <a:p>
            <a:pPr marL="285750" indent="-285750" algn="just">
              <a:buFont typeface="Arial"/>
              <a:buChar char="•"/>
            </a:pPr>
            <a:r>
              <a:rPr lang="cs-CZ" dirty="0">
                <a:cs typeface="Arial" panose="020B0604020202020204"/>
              </a:rPr>
              <a:t>Předmětem jednání je případné snížení minimálního počtu sociálních bytů v bytovém domě (nyní 12 bytů a podíl 20 %)</a:t>
            </a:r>
          </a:p>
          <a:p>
            <a:pPr algn="just"/>
            <a:endParaRPr lang="cs-CZ" dirty="0">
              <a:cs typeface="Arial" panose="020B0604020202020204"/>
            </a:endParaRPr>
          </a:p>
          <a:p>
            <a:pPr marL="285750" indent="-285750" algn="just">
              <a:buFont typeface="Arial"/>
              <a:buChar char="•"/>
            </a:pPr>
            <a:r>
              <a:rPr lang="cs-CZ" dirty="0">
                <a:cs typeface="Arial" panose="020B0604020202020204"/>
              </a:rPr>
              <a:t>V případě, že nájemce bude pobírat hmotnou nouzi, nebude nutné dokládat příjmy</a:t>
            </a:r>
          </a:p>
          <a:p>
            <a:pPr marL="285750" indent="-285750">
              <a:buFont typeface="Arial"/>
              <a:buChar char="•"/>
            </a:pPr>
            <a:endParaRPr lang="cs-CZ" dirty="0">
              <a:cs typeface="Arial" panose="020B0604020202020204"/>
            </a:endParaRPr>
          </a:p>
          <a:p>
            <a:r>
              <a:rPr lang="cs-CZ" i="1" dirty="0">
                <a:cs typeface="Arial"/>
              </a:rPr>
              <a:t>(Zdroj inspirace výzva č. 79 IROP 1)</a:t>
            </a:r>
          </a:p>
          <a:p>
            <a:pPr marL="285750" indent="-285750">
              <a:buFont typeface="Arial"/>
              <a:buChar char="•"/>
            </a:pPr>
            <a:endParaRPr lang="cs-CZ" sz="1600" dirty="0">
              <a:cs typeface="Arial" panose="020B0604020202020204"/>
            </a:endParaRPr>
          </a:p>
          <a:p>
            <a:pPr marL="285750" indent="-285750">
              <a:lnSpc>
                <a:spcPts val="2200"/>
              </a:lnSpc>
              <a:buFont typeface="Arial"/>
              <a:buChar char="•"/>
            </a:pPr>
            <a:endParaRPr lang="cs-CZ" sz="1600" dirty="0">
              <a:solidFill>
                <a:schemeClr val="bg1"/>
              </a:solidFill>
              <a:cs typeface="Arial" panose="020B0604020202020204"/>
            </a:endParaRPr>
          </a:p>
        </p:txBody>
      </p:sp>
    </p:spTree>
    <p:extLst>
      <p:ext uri="{BB962C8B-B14F-4D97-AF65-F5344CB8AC3E}">
        <p14:creationId xmlns:p14="http://schemas.microsoft.com/office/powerpoint/2010/main" val="31172624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6BF7A4A-25BC-4330-9E51-BBB6E7460F50}"/>
              </a:ext>
            </a:extLst>
          </p:cNvPr>
          <p:cNvSpPr txBox="1"/>
          <p:nvPr/>
        </p:nvSpPr>
        <p:spPr>
          <a:xfrm>
            <a:off x="502647" y="498020"/>
            <a:ext cx="8138707" cy="95410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Nejčastější dotazy z KS SC 4.2</a:t>
            </a:r>
          </a:p>
          <a:p>
            <a:pPr algn="ctr" defTabSz="914400">
              <a:buClr>
                <a:srgbClr val="000000"/>
              </a:buClr>
              <a:buFont typeface="Arial"/>
              <a:buNone/>
            </a:pPr>
            <a:r>
              <a:rPr lang="cs-CZ" sz="2400" b="1" kern="0" dirty="0">
                <a:solidFill>
                  <a:srgbClr val="0C56A4"/>
                </a:solidFill>
                <a:latin typeface="Arial"/>
                <a:cs typeface="Arial"/>
                <a:sym typeface="Arial"/>
              </a:rPr>
              <a:t>Sociální infrastruktura</a:t>
            </a:r>
            <a:endParaRPr kumimoji="0" lang="cs-CZ" sz="2400" i="0" u="none" strike="noStrike" kern="0" cap="none" spc="0" normalizeH="0" baseline="0" noProof="0" dirty="0">
              <a:ln>
                <a:noFill/>
              </a:ln>
              <a:solidFill>
                <a:srgbClr val="0C56A4"/>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F43E5D3B-0582-4D0C-99B9-EDFCE11BA49C}"/>
              </a:ext>
            </a:extLst>
          </p:cNvPr>
          <p:cNvSpPr txBox="1"/>
          <p:nvPr/>
        </p:nvSpPr>
        <p:spPr>
          <a:xfrm>
            <a:off x="629175" y="1590124"/>
            <a:ext cx="8012179" cy="4031873"/>
          </a:xfrm>
          <a:prstGeom prst="rect">
            <a:avLst/>
          </a:prstGeom>
          <a:noFill/>
        </p:spPr>
        <p:txBody>
          <a:bodyPr wrap="square">
            <a:spAutoFit/>
          </a:bodyPr>
          <a:lstStyle/>
          <a:p>
            <a:pPr marL="214313" indent="-214313" algn="just" fontAlgn="base"/>
            <a:endParaRPr lang="cs-CZ" sz="1600" i="1" dirty="0">
              <a:solidFill>
                <a:schemeClr val="bg1"/>
              </a:solidFill>
            </a:endParaRPr>
          </a:p>
          <a:p>
            <a:pPr marL="214313" indent="-214313" algn="just" fontAlgn="base"/>
            <a:r>
              <a:rPr lang="cs-CZ" sz="1600" b="1" dirty="0"/>
              <a:t>Nejčastější:</a:t>
            </a:r>
          </a:p>
          <a:p>
            <a:pPr marL="214313" indent="-214313" algn="just" fontAlgn="base">
              <a:buFont typeface="Arial" panose="020B0604020202020204" pitchFamily="34" charset="0"/>
              <a:buChar char="•"/>
            </a:pPr>
            <a:endParaRPr lang="cs-CZ" sz="1600" i="1" dirty="0"/>
          </a:p>
          <a:p>
            <a:pPr algn="just" fontAlgn="base"/>
            <a:r>
              <a:rPr lang="cs-CZ" sz="1600" i="1" u="sng" dirty="0"/>
              <a:t>Energetické parametry</a:t>
            </a:r>
          </a:p>
          <a:p>
            <a:pPr marL="285750" indent="-285750" algn="just" fontAlgn="base">
              <a:buFont typeface="Arial" panose="020B0604020202020204" pitchFamily="34" charset="0"/>
              <a:buChar char="•"/>
            </a:pPr>
            <a:r>
              <a:rPr lang="cs-CZ" sz="1600" i="1" dirty="0"/>
              <a:t>Splnění kritérií pro energetickou náročnost budov nebude s největší pravděpodobností vyžadováno. Zároveň, pokud se žadatel rozhodne tento požadavek naplnit, bude se jednat o způsobilý výdaj.</a:t>
            </a:r>
          </a:p>
          <a:p>
            <a:pPr marL="214313" indent="-214313" algn="just" fontAlgn="base"/>
            <a:endParaRPr lang="cs-CZ" sz="1600" i="1" dirty="0"/>
          </a:p>
          <a:p>
            <a:pPr marL="214313" indent="-214313" algn="just" fontAlgn="base"/>
            <a:r>
              <a:rPr lang="cs-CZ" sz="1600" b="1" dirty="0"/>
              <a:t>Důležité: </a:t>
            </a:r>
          </a:p>
          <a:p>
            <a:pPr marL="214313" indent="-214313" algn="just" fontAlgn="base"/>
            <a:endParaRPr lang="cs-CZ" sz="1600" b="1" dirty="0"/>
          </a:p>
          <a:p>
            <a:pPr algn="just" fontAlgn="base"/>
            <a:r>
              <a:rPr lang="cs-CZ" sz="1600" i="1" u="sng" dirty="0"/>
              <a:t>Podpora pobytových služeb a naplňování Materiálně technických standardů</a:t>
            </a:r>
          </a:p>
          <a:p>
            <a:pPr marL="285750" indent="-285750" algn="just" fontAlgn="base">
              <a:buFont typeface="Arial" panose="020B0604020202020204" pitchFamily="34" charset="0"/>
              <a:buChar char="•"/>
            </a:pPr>
            <a:r>
              <a:rPr lang="cs-CZ" sz="1600" i="1" dirty="0"/>
              <a:t>MPSV dokončuje výzvu NPO, ze které budou s největší pravděpodobností podporovány pobytové sociální služby péče. Doporučujeme sledovat internetové stránky MPSV https://www.mpsv.cz/web/cz/vyzvy1</a:t>
            </a:r>
          </a:p>
          <a:p>
            <a:pPr marL="214313" indent="-214313" algn="just" fontAlgn="base">
              <a:buFont typeface="Arial" panose="020B0604020202020204" pitchFamily="34" charset="0"/>
              <a:buChar char="•"/>
            </a:pPr>
            <a:endParaRPr lang="cs-CZ" sz="1600" i="1" dirty="0">
              <a:solidFill>
                <a:srgbClr val="FF0000"/>
              </a:solidFill>
              <a:latin typeface="Segoe UI" panose="020B0502040204020203" pitchFamily="34" charset="0"/>
            </a:endParaRPr>
          </a:p>
          <a:p>
            <a:pPr marL="214313" indent="-214313" algn="just" fontAlgn="base">
              <a:buFont typeface="Arial" panose="020B0604020202020204" pitchFamily="34" charset="0"/>
              <a:buChar char="•"/>
            </a:pPr>
            <a:endParaRPr lang="cs-CZ" sz="1600" i="1" dirty="0">
              <a:solidFill>
                <a:srgbClr val="FF0000"/>
              </a:solidFill>
              <a:latin typeface="Segoe UI" panose="020B0502040204020203" pitchFamily="34" charset="0"/>
            </a:endParaRPr>
          </a:p>
        </p:txBody>
      </p:sp>
      <p:sp>
        <p:nvSpPr>
          <p:cNvPr id="2" name="Zástupný symbol pro číslo snímku 1">
            <a:extLst>
              <a:ext uri="{FF2B5EF4-FFF2-40B4-BE49-F238E27FC236}">
                <a16:creationId xmlns:a16="http://schemas.microsoft.com/office/drawing/2014/main" id="{F8D9FB95-4620-463B-A4FB-C36D299218C8}"/>
              </a:ext>
            </a:extLst>
          </p:cNvPr>
          <p:cNvSpPr>
            <a:spLocks noGrp="1"/>
          </p:cNvSpPr>
          <p:nvPr>
            <p:ph type="sldNum" sz="quarter" idx="12"/>
          </p:nvPr>
        </p:nvSpPr>
        <p:spPr/>
        <p:txBody>
          <a:bodyPr/>
          <a:lstStyle/>
          <a:p>
            <a:fld id="{4000C4B2-41BC-D741-8B94-B76DB6967C01}" type="slidenum">
              <a:rPr lang="en-US" smtClean="0"/>
              <a:pPr/>
              <a:t>83</a:t>
            </a:fld>
            <a:endParaRPr lang="en-US" dirty="0"/>
          </a:p>
        </p:txBody>
      </p:sp>
    </p:spTree>
    <p:extLst>
      <p:ext uri="{BB962C8B-B14F-4D97-AF65-F5344CB8AC3E}">
        <p14:creationId xmlns:p14="http://schemas.microsoft.com/office/powerpoint/2010/main" val="41866816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509847-D1C1-4D49-A9B9-CF16D8780AFB}"/>
              </a:ext>
            </a:extLst>
          </p:cNvPr>
          <p:cNvPicPr>
            <a:picLocks noChangeAspect="1"/>
          </p:cNvPicPr>
          <p:nvPr/>
        </p:nvPicPr>
        <p:blipFill>
          <a:blip r:embed="rId2"/>
          <a:srcRect l="5593" r="5593"/>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CDB62B2-2C07-4936-A9FF-1D6E91DEEDDD}"/>
              </a:ext>
            </a:extLst>
          </p:cNvPr>
          <p:cNvSpPr txBox="1"/>
          <p:nvPr/>
        </p:nvSpPr>
        <p:spPr>
          <a:xfrm>
            <a:off x="117466" y="58724"/>
            <a:ext cx="8907461" cy="553998"/>
          </a:xfrm>
          <a:prstGeom prst="rect">
            <a:avLst/>
          </a:prstGeom>
          <a:solidFill>
            <a:srgbClr val="0B55A2">
              <a:alpha val="74000"/>
            </a:srgbClr>
          </a:solidFill>
        </p:spPr>
        <p:txBody>
          <a:bodyPr wrap="square">
            <a:spAutoFit/>
          </a:bodyPr>
          <a:lstStyle/>
          <a:p>
            <a:pPr defTabSz="914400">
              <a:buClr>
                <a:srgbClr val="000000"/>
              </a:buClr>
              <a:defRPr/>
            </a:pPr>
            <a:r>
              <a:rPr kumimoji="0" lang="cs-CZ" sz="3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Sociální bydlení Bílovice nad Svitavou</a:t>
            </a:r>
            <a:endParaRPr kumimoji="0" lang="cs-CZ" sz="3000" b="1" i="0" u="none" strike="noStrike" kern="0" cap="none" spc="0" normalizeH="0" baseline="0" noProof="0">
              <a:ln>
                <a:noFill/>
              </a:ln>
              <a:solidFill>
                <a:srgbClr val="FFFFFF"/>
              </a:solidFill>
              <a:effectLst/>
              <a:uLnTx/>
              <a:uFillTx/>
              <a:latin typeface="Arial"/>
              <a:cs typeface="Arial"/>
              <a:sym typeface="Arial"/>
            </a:endParaRPr>
          </a:p>
        </p:txBody>
      </p:sp>
      <p:sp>
        <p:nvSpPr>
          <p:cNvPr id="3" name="TextovéPole 2">
            <a:extLst>
              <a:ext uri="{FF2B5EF4-FFF2-40B4-BE49-F238E27FC236}">
                <a16:creationId xmlns:a16="http://schemas.microsoft.com/office/drawing/2014/main" id="{E11B397E-5480-423B-B52C-35A6CDE20D5E}"/>
              </a:ext>
            </a:extLst>
          </p:cNvPr>
          <p:cNvSpPr txBox="1"/>
          <p:nvPr/>
        </p:nvSpPr>
        <p:spPr>
          <a:xfrm>
            <a:off x="3251200" y="6502400"/>
            <a:ext cx="6078528" cy="615553"/>
          </a:xfrm>
          <a:prstGeom prst="rect">
            <a:avLst/>
          </a:prstGeom>
          <a:noFill/>
        </p:spPr>
        <p:txBody>
          <a:bodyPr wrap="square" rtlCol="0">
            <a:spAutoFit/>
          </a:bodyPr>
          <a:lstStyle/>
          <a:p>
            <a:r>
              <a:rPr lang="cs-CZ" sz="1600" b="1" dirty="0">
                <a:effectLst/>
                <a:latin typeface="Arial" panose="020B0604020202020204" pitchFamily="34" charset="0"/>
                <a:ea typeface="Calibri" panose="020F0502020204030204" pitchFamily="34" charset="0"/>
                <a:cs typeface="Times New Roman" panose="02020603050405020304" pitchFamily="18" charset="0"/>
              </a:rPr>
              <a:t>Sociální bydlení Bílovice nad Svitavou (Jihomoravský kraj)</a:t>
            </a:r>
            <a:endParaRPr lang="cs-CZ" sz="1600" b="1"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41711284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6A6D34E-7AA3-4C70-8B27-1FADECB39ACA}"/>
              </a:ext>
            </a:extLst>
          </p:cNvPr>
          <p:cNvPicPr>
            <a:picLocks noChangeAspect="1"/>
          </p:cNvPicPr>
          <p:nvPr/>
        </p:nvPicPr>
        <p:blipFill>
          <a:blip r:embed="rId2"/>
          <a:srcRect l="5593" r="5593"/>
          <a:stretch/>
        </p:blipFill>
        <p:spPr>
          <a:xfrm>
            <a:off x="20" y="1"/>
            <a:ext cx="9143980" cy="6857999"/>
          </a:xfrm>
          <a:prstGeom prst="rect">
            <a:avLst/>
          </a:prstGeom>
        </p:spPr>
      </p:pic>
      <p:sp>
        <p:nvSpPr>
          <p:cNvPr id="4" name="Nadpis 1">
            <a:extLst>
              <a:ext uri="{FF2B5EF4-FFF2-40B4-BE49-F238E27FC236}">
                <a16:creationId xmlns:a16="http://schemas.microsoft.com/office/drawing/2014/main" id="{097B6E30-5343-4C99-AFF1-A041DC2E9730}"/>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4.3 </a:t>
            </a:r>
            <a:br>
              <a:rPr lang="cs-CZ" sz="2400">
                <a:solidFill>
                  <a:schemeClr val="bg1"/>
                </a:solidFill>
              </a:rPr>
            </a:br>
            <a:r>
              <a:rPr lang="cs-CZ" sz="2400">
                <a:solidFill>
                  <a:schemeClr val="bg1"/>
                </a:solidFill>
              </a:rPr>
              <a:t>Infrastruktura ve zdravotnictví</a:t>
            </a:r>
            <a:endParaRPr lang="en-US" sz="2400">
              <a:solidFill>
                <a:schemeClr val="bg1"/>
              </a:solidFill>
            </a:endParaRPr>
          </a:p>
        </p:txBody>
      </p:sp>
      <p:sp>
        <p:nvSpPr>
          <p:cNvPr id="3" name="TextovéPole 2">
            <a:extLst>
              <a:ext uri="{FF2B5EF4-FFF2-40B4-BE49-F238E27FC236}">
                <a16:creationId xmlns:a16="http://schemas.microsoft.com/office/drawing/2014/main" id="{496BF101-D241-4B99-BB66-965A63A6E719}"/>
              </a:ext>
            </a:extLst>
          </p:cNvPr>
          <p:cNvSpPr txBox="1"/>
          <p:nvPr/>
        </p:nvSpPr>
        <p:spPr>
          <a:xfrm>
            <a:off x="4151086" y="6386286"/>
            <a:ext cx="4690460" cy="584775"/>
          </a:xfrm>
          <a:prstGeom prst="rect">
            <a:avLst/>
          </a:prstGeom>
          <a:noFill/>
        </p:spPr>
        <p:txBody>
          <a:bodyPr wrap="square" rtlCol="0">
            <a:spAutoFit/>
          </a:bodyPr>
          <a:lstStyle/>
          <a:p>
            <a:r>
              <a:rPr lang="cs-CZ" sz="1400" b="1" dirty="0">
                <a:effectLst/>
                <a:latin typeface="Arial" panose="020B0604020202020204" pitchFamily="34" charset="0"/>
                <a:ea typeface="Calibri" panose="020F0502020204030204" pitchFamily="34" charset="0"/>
                <a:cs typeface="Times New Roman" panose="02020603050405020304" pitchFamily="18" charset="0"/>
              </a:rPr>
              <a:t>Nová psychiatrie – Nemocnice Tábor (Jihočeský kraj)</a:t>
            </a:r>
            <a:endParaRPr lang="cs-CZ" sz="1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2258622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4.3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Infrastruktura ve zdravotnictví</a:t>
            </a:r>
            <a:endParaRPr lang="cs-CZ" sz="2000" kern="0" dirty="0">
              <a:solidFill>
                <a:srgbClr val="0C56A4"/>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35930" y="1575238"/>
            <a:ext cx="7805424" cy="4390946"/>
          </a:xfrm>
          <a:prstGeom prst="rect">
            <a:avLst/>
          </a:prstGeom>
          <a:noFill/>
        </p:spPr>
        <p:txBody>
          <a:bodyPr wrap="square">
            <a:spAutoFit/>
          </a:bodyPr>
          <a:lstStyle/>
          <a:p>
            <a:pPr marL="0" lvl="0" indent="0">
              <a:buNone/>
            </a:pPr>
            <a:r>
              <a:rPr lang="cs-CZ" sz="2000" b="1" u="sng" dirty="0"/>
              <a:t>Primární péče – vznik a modernizace urgentních příjmů</a:t>
            </a:r>
          </a:p>
          <a:p>
            <a:pPr marL="0" indent="0">
              <a:buNone/>
            </a:pPr>
            <a:r>
              <a:rPr lang="cs-CZ" sz="1600" dirty="0"/>
              <a:t>	</a:t>
            </a:r>
            <a:r>
              <a:rPr lang="cs-CZ" sz="1600" i="1" u="sng" dirty="0"/>
              <a:t>Příklad:</a:t>
            </a:r>
            <a:r>
              <a:rPr lang="cs-CZ" sz="1600" i="1" dirty="0"/>
              <a:t> Výstavba krajského urgentního příjmu poskytujícího urgentní a 	intenzivní péči v jednom celku </a:t>
            </a:r>
            <a:endParaRPr lang="cs-CZ" sz="1800" b="1" i="1" dirty="0"/>
          </a:p>
          <a:p>
            <a:pPr>
              <a:lnSpc>
                <a:spcPct val="150000"/>
              </a:lnSpc>
            </a:pPr>
            <a:r>
              <a:rPr lang="cs-CZ" sz="2000" b="1" u="sng" dirty="0"/>
              <a:t>Integrovaná péče, integrace zdravotních a sociálních služeb</a:t>
            </a:r>
          </a:p>
          <a:p>
            <a:pPr marL="354013" lvl="1" indent="-177800">
              <a:buFont typeface="Arial" panose="020B0604020202020204" pitchFamily="34" charset="0"/>
              <a:buChar char="•"/>
            </a:pPr>
            <a:r>
              <a:rPr lang="cs-CZ" b="1" dirty="0"/>
              <a:t>deinstitucionalizace psychiatrické péče</a:t>
            </a:r>
          </a:p>
          <a:p>
            <a:pPr marL="0" indent="0">
              <a:spcAft>
                <a:spcPts val="800"/>
              </a:spcAft>
              <a:buNone/>
            </a:pPr>
            <a:r>
              <a:rPr lang="cs-CZ" sz="1600" dirty="0"/>
              <a:t>	</a:t>
            </a:r>
            <a:r>
              <a:rPr lang="cs-CZ" sz="1600" i="1" u="sng" dirty="0"/>
              <a:t>Příklad:</a:t>
            </a:r>
            <a:r>
              <a:rPr lang="cs-CZ" sz="1600" i="1" dirty="0"/>
              <a:t> Vybudování centra duševního zdraví komunitního typu</a:t>
            </a:r>
          </a:p>
          <a:p>
            <a:pPr marL="354013" lvl="1" indent="-177800" algn="just">
              <a:buFont typeface="Arial" panose="020B0604020202020204" pitchFamily="34" charset="0"/>
              <a:buChar char="•"/>
            </a:pPr>
            <a:r>
              <a:rPr lang="cs-CZ" b="1" dirty="0"/>
              <a:t>následná a dlouhodobá péče vč. paliativní a hospicové péče</a:t>
            </a:r>
          </a:p>
          <a:p>
            <a:pPr marL="0" indent="0" algn="just">
              <a:spcAft>
                <a:spcPts val="800"/>
              </a:spcAft>
              <a:buNone/>
            </a:pPr>
            <a:r>
              <a:rPr lang="cs-CZ" sz="1600" i="1" dirty="0"/>
              <a:t>	</a:t>
            </a:r>
            <a:r>
              <a:rPr lang="cs-CZ" sz="1600" i="1" u="sng" dirty="0"/>
              <a:t>Příklad:</a:t>
            </a:r>
            <a:r>
              <a:rPr lang="cs-CZ" sz="1600" i="1" dirty="0"/>
              <a:t> Technické vybavení poskytovatelů péče (monitory vitálních funkcí, 	polohovací elektrická lůžka, chodítka, zvedáky do vany); přístrojové vybavení 	lůžkového hospice/mobilního paliativního týmu</a:t>
            </a:r>
          </a:p>
          <a:p>
            <a:pPr marL="354013" lvl="1" indent="-177800" algn="just">
              <a:buFont typeface="Arial" panose="020B0604020202020204" pitchFamily="34" charset="0"/>
              <a:buChar char="•"/>
            </a:pPr>
            <a:r>
              <a:rPr lang="cs-CZ" b="1" dirty="0"/>
              <a:t>onkologická péče; (?perinatologické a gerontologické péče ve všeobecných nemocnicích?)</a:t>
            </a:r>
          </a:p>
          <a:p>
            <a:pPr marL="0" indent="0" algn="just">
              <a:buNone/>
            </a:pPr>
            <a:r>
              <a:rPr lang="cs-CZ" sz="1600" dirty="0"/>
              <a:t>	</a:t>
            </a:r>
            <a:r>
              <a:rPr lang="cs-CZ" sz="1600" i="1" u="sng" dirty="0"/>
              <a:t>Příklad:</a:t>
            </a:r>
            <a:r>
              <a:rPr lang="cs-CZ" sz="1600" i="1" dirty="0"/>
              <a:t> Přístrojové vybavení (sonografické přístroje, polohovací lůžka, 	ventilátory, rehabilitační pomůcky apod.)</a:t>
            </a:r>
          </a:p>
          <a:p>
            <a:pPr marL="0" indent="0">
              <a:buNone/>
            </a:pPr>
            <a:endParaRPr lang="cs-CZ" sz="1600" i="1" dirty="0"/>
          </a:p>
        </p:txBody>
      </p:sp>
      <p:pic>
        <p:nvPicPr>
          <p:cNvPr id="4" name="Grafický objekt 3" descr="Ambulance">
            <a:extLst>
              <a:ext uri="{FF2B5EF4-FFF2-40B4-BE49-F238E27FC236}">
                <a16:creationId xmlns:a16="http://schemas.microsoft.com/office/drawing/2014/main" id="{4A04109C-9DCB-416E-8599-48568359D41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7601" y="1575238"/>
            <a:ext cx="528328" cy="528328"/>
          </a:xfrm>
          <a:prstGeom prst="rect">
            <a:avLst/>
          </a:prstGeom>
        </p:spPr>
      </p:pic>
      <p:pic>
        <p:nvPicPr>
          <p:cNvPr id="6" name="Grafický objekt 5" descr="Nemocnice">
            <a:extLst>
              <a:ext uri="{FF2B5EF4-FFF2-40B4-BE49-F238E27FC236}">
                <a16:creationId xmlns:a16="http://schemas.microsoft.com/office/drawing/2014/main" id="{B5401651-8B41-49AC-A513-F42278C4D94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1649" y="2840552"/>
            <a:ext cx="340232" cy="340232"/>
          </a:xfrm>
          <a:prstGeom prst="rect">
            <a:avLst/>
          </a:prstGeom>
        </p:spPr>
      </p:pic>
      <p:pic>
        <p:nvPicPr>
          <p:cNvPr id="8" name="Grafický objekt 7" descr="Přespání">
            <a:extLst>
              <a:ext uri="{FF2B5EF4-FFF2-40B4-BE49-F238E27FC236}">
                <a16:creationId xmlns:a16="http://schemas.microsoft.com/office/drawing/2014/main" id="{2785CE69-E15F-482E-83AF-AE0650BC91E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1649" y="3507101"/>
            <a:ext cx="340232" cy="340232"/>
          </a:xfrm>
          <a:prstGeom prst="rect">
            <a:avLst/>
          </a:prstGeom>
        </p:spPr>
      </p:pic>
      <p:pic>
        <p:nvPicPr>
          <p:cNvPr id="9" name="Grafický objekt 8" descr="Jehla">
            <a:extLst>
              <a:ext uri="{FF2B5EF4-FFF2-40B4-BE49-F238E27FC236}">
                <a16:creationId xmlns:a16="http://schemas.microsoft.com/office/drawing/2014/main" id="{83BCEB65-59A3-4FAE-9818-6BC87DDCA5D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1649" y="4703717"/>
            <a:ext cx="340232" cy="340232"/>
          </a:xfrm>
          <a:prstGeom prst="rect">
            <a:avLst/>
          </a:prstGeom>
        </p:spPr>
      </p:pic>
      <p:sp>
        <p:nvSpPr>
          <p:cNvPr id="2" name="Zástupný symbol pro číslo snímku 1">
            <a:extLst>
              <a:ext uri="{FF2B5EF4-FFF2-40B4-BE49-F238E27FC236}">
                <a16:creationId xmlns:a16="http://schemas.microsoft.com/office/drawing/2014/main" id="{3040681D-6E8B-4979-8AED-CC31E3F0D217}"/>
              </a:ext>
            </a:extLst>
          </p:cNvPr>
          <p:cNvSpPr>
            <a:spLocks noGrp="1"/>
          </p:cNvSpPr>
          <p:nvPr>
            <p:ph type="sldNum" sz="quarter" idx="12"/>
          </p:nvPr>
        </p:nvSpPr>
        <p:spPr/>
        <p:txBody>
          <a:bodyPr/>
          <a:lstStyle/>
          <a:p>
            <a:fld id="{4000C4B2-41BC-D741-8B94-B76DB6967C01}" type="slidenum">
              <a:rPr lang="en-US" smtClean="0"/>
              <a:pPr/>
              <a:t>86</a:t>
            </a:fld>
            <a:endParaRPr lang="en-US" dirty="0"/>
          </a:p>
        </p:txBody>
      </p:sp>
    </p:spTree>
    <p:extLst>
      <p:ext uri="{BB962C8B-B14F-4D97-AF65-F5344CB8AC3E}">
        <p14:creationId xmlns:p14="http://schemas.microsoft.com/office/powerpoint/2010/main" val="14826764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4"/>
                </a:solidFill>
                <a:effectLst/>
                <a:uLnTx/>
                <a:uFillTx/>
                <a:latin typeface="Arial"/>
                <a:cs typeface="Arial"/>
                <a:sym typeface="Arial"/>
              </a:rPr>
              <a:t>Specifický cíl 4.3 </a:t>
            </a:r>
            <a:br>
              <a:rPr kumimoji="0" lang="cs-CZ" sz="3200" b="1" i="0" u="none" strike="noStrike" kern="0" cap="none" spc="0" normalizeH="0" baseline="0" noProof="0" dirty="0">
                <a:ln>
                  <a:noFill/>
                </a:ln>
                <a:solidFill>
                  <a:srgbClr val="0C56A4"/>
                </a:solidFill>
                <a:effectLst/>
                <a:uLnTx/>
                <a:uFillTx/>
                <a:latin typeface="Arial"/>
                <a:cs typeface="Arial"/>
                <a:sym typeface="Arial"/>
              </a:rPr>
            </a:br>
            <a:r>
              <a:rPr kumimoji="0" lang="cs-CZ" sz="3200" b="1" i="0" u="none" strike="noStrike" kern="0" cap="none" spc="0" normalizeH="0" baseline="0" noProof="0" dirty="0">
                <a:ln>
                  <a:noFill/>
                </a:ln>
                <a:solidFill>
                  <a:srgbClr val="0C56A4"/>
                </a:solidFill>
                <a:effectLst/>
                <a:uLnTx/>
                <a:uFillTx/>
                <a:latin typeface="Arial"/>
                <a:cs typeface="Arial"/>
                <a:sym typeface="Arial"/>
              </a:rPr>
              <a:t>Infrastruktura ve zdravotnictví</a:t>
            </a:r>
            <a:endParaRPr lang="cs-CZ" sz="2000" kern="0" dirty="0">
              <a:solidFill>
                <a:srgbClr val="0C56A4"/>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74778" y="1853548"/>
            <a:ext cx="7588191" cy="4109330"/>
          </a:xfrm>
          <a:prstGeom prst="rect">
            <a:avLst/>
          </a:prstGeom>
          <a:noFill/>
        </p:spPr>
        <p:txBody>
          <a:bodyPr wrap="square">
            <a:spAutoFit/>
          </a:bodyPr>
          <a:lstStyle/>
          <a:p>
            <a:pPr marL="0" indent="0">
              <a:lnSpc>
                <a:spcPct val="150000"/>
              </a:lnSpc>
              <a:buNone/>
            </a:pPr>
            <a:r>
              <a:rPr lang="cs-CZ" sz="2000" b="1" u="sng" dirty="0"/>
              <a:t>Podpora ochrany veřejného zdraví</a:t>
            </a:r>
          </a:p>
          <a:p>
            <a:pPr marL="452438" lvl="1" indent="-276225" algn="just">
              <a:buFont typeface="Arial" panose="020B0604020202020204" pitchFamily="34" charset="0"/>
              <a:buChar char="•"/>
            </a:pPr>
            <a:r>
              <a:rPr lang="cs-CZ" b="1" dirty="0"/>
              <a:t>	rozvoj kapacit zdravotních ústavů, krajských hygienických stanic a 	klinik infekčních onemocnění, včetně podpory rozvoje odběrových míst a laboratoří </a:t>
            </a:r>
          </a:p>
          <a:p>
            <a:pPr marL="628650" indent="-628650">
              <a:lnSpc>
                <a:spcPct val="150000"/>
              </a:lnSpc>
              <a:buNone/>
            </a:pPr>
            <a:r>
              <a:rPr lang="cs-CZ" sz="1600" b="1" dirty="0"/>
              <a:t>	</a:t>
            </a:r>
            <a:r>
              <a:rPr lang="cs-CZ" sz="1600" i="1" u="sng" dirty="0"/>
              <a:t>Příklad:</a:t>
            </a:r>
            <a:r>
              <a:rPr lang="cs-CZ" sz="1600" i="1" dirty="0"/>
              <a:t> Infrastruktura a přístrojové vybavení</a:t>
            </a:r>
          </a:p>
          <a:p>
            <a:pPr marL="628650" indent="-628650">
              <a:lnSpc>
                <a:spcPct val="150000"/>
              </a:lnSpc>
              <a:buNone/>
            </a:pPr>
            <a:endParaRPr lang="cs-CZ" sz="1600" i="1" kern="0" dirty="0">
              <a:solidFill>
                <a:srgbClr val="0C56A4"/>
              </a:solidFill>
              <a:latin typeface="Arial"/>
              <a:cs typeface="Arial"/>
              <a:sym typeface="Arial"/>
            </a:endParaRPr>
          </a:p>
          <a:p>
            <a:pPr marL="628650" indent="-628650">
              <a:lnSpc>
                <a:spcPct val="150000"/>
              </a:lnSpc>
              <a:buNone/>
            </a:pPr>
            <a:r>
              <a:rPr lang="cs-CZ" sz="1600" i="1" kern="0" dirty="0">
                <a:solidFill>
                  <a:srgbClr val="0C56A4"/>
                </a:solidFill>
                <a:latin typeface="Arial"/>
                <a:cs typeface="Arial"/>
                <a:sym typeface="Arial"/>
              </a:rPr>
              <a:t>					</a:t>
            </a:r>
            <a:r>
              <a:rPr lang="cs-CZ" sz="2400" kern="0" dirty="0">
                <a:solidFill>
                  <a:srgbClr val="0C56A4"/>
                </a:solidFill>
                <a:latin typeface="Arial"/>
                <a:cs typeface="Arial"/>
                <a:sym typeface="Arial"/>
              </a:rPr>
              <a:t>Klíčové parametry</a:t>
            </a:r>
            <a:endParaRPr kumimoji="0" lang="cs-CZ" sz="2400" b="0" i="0" u="none" strike="noStrike" kern="0" cap="none" spc="0" normalizeH="0" baseline="0" noProof="0" dirty="0">
              <a:ln>
                <a:noFill/>
              </a:ln>
              <a:effectLst/>
              <a:uLnTx/>
              <a:uFillTx/>
              <a:latin typeface="Arial"/>
              <a:cs typeface="Arial"/>
              <a:sym typeface="Arial"/>
            </a:endParaRPr>
          </a:p>
          <a:p>
            <a:pPr marL="323850" marR="0" lvl="0" indent="-323850" algn="just" defTabSz="914400" rtl="0" eaLnBrk="1" fontAlgn="auto" latinLnBrk="0" hangingPunct="1">
              <a:spcAft>
                <a:spcPts val="0"/>
              </a:spcAft>
              <a:buSzPts val="1500"/>
              <a:buFont typeface="Arial"/>
              <a:buChar char="•"/>
              <a:tabLst/>
              <a:defRPr/>
            </a:pPr>
            <a:r>
              <a:rPr kumimoji="0" lang="cs-CZ" b="0" i="0" u="none" strike="noStrike" kern="0" cap="none" spc="0" normalizeH="0" baseline="0" noProof="0" dirty="0">
                <a:ln>
                  <a:noFill/>
                </a:ln>
                <a:effectLst/>
                <a:uLnTx/>
                <a:uFillTx/>
                <a:cs typeface="Arial"/>
                <a:sym typeface="Arial"/>
              </a:rPr>
              <a:t>Projekt s výdaji na zdravotní přístroje je v souladu se stanoviskem Přístrojové komise Ministerstva zdravotnictví</a:t>
            </a:r>
          </a:p>
          <a:p>
            <a:pPr marL="323850" marR="0" lvl="0" indent="-323850" algn="just" defTabSz="914400" rtl="0" eaLnBrk="1" fontAlgn="auto" latinLnBrk="0" hangingPunct="1">
              <a:spcAft>
                <a:spcPts val="0"/>
              </a:spcAft>
              <a:buSzPts val="1500"/>
              <a:buFont typeface="Arial"/>
              <a:buChar char="•"/>
              <a:tabLst/>
              <a:defRPr/>
            </a:pPr>
            <a:r>
              <a:rPr kumimoji="0" lang="cs-CZ" b="0" i="0" u="none" strike="noStrike" kern="0" cap="none" spc="0" normalizeH="0" baseline="0" noProof="0" dirty="0">
                <a:ln>
                  <a:noFill/>
                </a:ln>
                <a:effectLst/>
                <a:uLnTx/>
                <a:uFillTx/>
                <a:cs typeface="Arial"/>
                <a:sym typeface="Arial"/>
              </a:rPr>
              <a:t>Projekt deinstitucionalizace psychiatrické péče je v souladu s Národním akčním plánem pro duševní zdraví 2020–2030</a:t>
            </a:r>
          </a:p>
          <a:p>
            <a:pPr marL="628650" indent="-628650">
              <a:lnSpc>
                <a:spcPct val="150000"/>
              </a:lnSpc>
              <a:buNone/>
            </a:pPr>
            <a:endParaRPr lang="cs-CZ" sz="1600" i="1" dirty="0"/>
          </a:p>
        </p:txBody>
      </p:sp>
      <p:pic>
        <p:nvPicPr>
          <p:cNvPr id="10" name="Grafický objekt 9" descr="Zdravotnictví">
            <a:extLst>
              <a:ext uri="{FF2B5EF4-FFF2-40B4-BE49-F238E27FC236}">
                <a16:creationId xmlns:a16="http://schemas.microsoft.com/office/drawing/2014/main" id="{DEF48D52-03AE-405B-88E6-BB2C334FA2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240" y="1944604"/>
            <a:ext cx="607538" cy="607538"/>
          </a:xfrm>
          <a:prstGeom prst="rect">
            <a:avLst/>
          </a:prstGeom>
        </p:spPr>
      </p:pic>
      <p:sp>
        <p:nvSpPr>
          <p:cNvPr id="2" name="Zástupný symbol pro číslo snímku 1">
            <a:extLst>
              <a:ext uri="{FF2B5EF4-FFF2-40B4-BE49-F238E27FC236}">
                <a16:creationId xmlns:a16="http://schemas.microsoft.com/office/drawing/2014/main" id="{EB34E3BD-D574-41F9-97AE-DA4759CEC688}"/>
              </a:ext>
            </a:extLst>
          </p:cNvPr>
          <p:cNvSpPr>
            <a:spLocks noGrp="1"/>
          </p:cNvSpPr>
          <p:nvPr>
            <p:ph type="sldNum" sz="quarter" idx="12"/>
          </p:nvPr>
        </p:nvSpPr>
        <p:spPr/>
        <p:txBody>
          <a:bodyPr/>
          <a:lstStyle/>
          <a:p>
            <a:fld id="{4000C4B2-41BC-D741-8B94-B76DB6967C01}" type="slidenum">
              <a:rPr lang="en-US" smtClean="0"/>
              <a:pPr/>
              <a:t>87</a:t>
            </a:fld>
            <a:endParaRPr lang="en-US" dirty="0"/>
          </a:p>
        </p:txBody>
      </p:sp>
    </p:spTree>
    <p:extLst>
      <p:ext uri="{BB962C8B-B14F-4D97-AF65-F5344CB8AC3E}">
        <p14:creationId xmlns:p14="http://schemas.microsoft.com/office/powerpoint/2010/main" val="12585626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645460" y="1711471"/>
            <a:ext cx="7745506" cy="4698722"/>
          </a:xfrm>
          <a:prstGeom prst="rect">
            <a:avLst/>
          </a:prstGeom>
          <a:noFill/>
        </p:spPr>
        <p:txBody>
          <a:bodyPr wrap="square">
            <a:spAutoFit/>
          </a:bodyPr>
          <a:lstStyle/>
          <a:p>
            <a:pPr algn="just" fontAlgn="base">
              <a:lnSpc>
                <a:spcPts val="2000"/>
              </a:lnSpc>
            </a:pPr>
            <a:r>
              <a:rPr lang="cs-CZ" sz="1600" b="1" i="1" dirty="0"/>
              <a:t>Mohou v oblasti onkologické péče žádat o podporu Komplexní onkologická centra? </a:t>
            </a:r>
          </a:p>
          <a:p>
            <a:pPr marL="171450" indent="-171450" algn="just" fontAlgn="base">
              <a:lnSpc>
                <a:spcPts val="2000"/>
              </a:lnSpc>
              <a:buFont typeface="Arial" panose="020B0604020202020204" pitchFamily="34" charset="0"/>
              <a:buChar char="•"/>
            </a:pPr>
            <a:r>
              <a:rPr lang="cs-CZ" sz="1600" dirty="0"/>
              <a:t>Ne – mezi oprávněné žadatele patří pouze Regionální onkologické skupiny.</a:t>
            </a:r>
          </a:p>
          <a:p>
            <a:pPr algn="just" fontAlgn="base">
              <a:lnSpc>
                <a:spcPts val="2000"/>
              </a:lnSpc>
            </a:pPr>
            <a:endParaRPr lang="cs-CZ" sz="1600" i="1" dirty="0">
              <a:latin typeface="Segoe UI" panose="020B0502040204020203" pitchFamily="34" charset="0"/>
            </a:endParaRPr>
          </a:p>
          <a:p>
            <a:pPr algn="just" fontAlgn="base">
              <a:lnSpc>
                <a:spcPts val="2000"/>
              </a:lnSpc>
            </a:pPr>
            <a:r>
              <a:rPr lang="cs-CZ" sz="1600" b="1" i="1" dirty="0"/>
              <a:t>Je možné ze SC 4.3 žádat na rozvoj infrastruktury navazujících pracovišť na UP, které byly podporovány z </a:t>
            </a:r>
            <a:r>
              <a:rPr lang="cs-CZ" sz="1600" b="1" i="1" dirty="0" err="1"/>
              <a:t>React</a:t>
            </a:r>
            <a:r>
              <a:rPr lang="cs-CZ" sz="1600" b="1" i="1" dirty="0"/>
              <a:t>-EU? </a:t>
            </a:r>
          </a:p>
          <a:p>
            <a:pPr marL="171450" indent="-171450" algn="just" fontAlgn="base">
              <a:lnSpc>
                <a:spcPts val="2000"/>
              </a:lnSpc>
              <a:buFont typeface="Arial" panose="020B0604020202020204" pitchFamily="34" charset="0"/>
              <a:buChar char="•"/>
            </a:pPr>
            <a:r>
              <a:rPr lang="cs-CZ" sz="1600" dirty="0"/>
              <a:t>Ne – ze SC 4.3 lze žádat pouze na výstavbu či modernizaci samotného urgentního příjmu (UP), který splňuje strukturu UP upravenou Metodickým pokynem pro zřízení a vedení UP poskytovateli akutní lůžkové péče, Věstník MZ částka 9/2020.</a:t>
            </a:r>
          </a:p>
          <a:p>
            <a:pPr algn="just" fontAlgn="base">
              <a:lnSpc>
                <a:spcPts val="2000"/>
              </a:lnSpc>
            </a:pPr>
            <a:endParaRPr lang="cs-CZ" sz="1600" i="1" dirty="0">
              <a:latin typeface="Segoe UI" panose="020B0502040204020203" pitchFamily="34" charset="0"/>
            </a:endParaRPr>
          </a:p>
          <a:p>
            <a:pPr algn="just" fontAlgn="base">
              <a:lnSpc>
                <a:spcPts val="2000"/>
              </a:lnSpc>
            </a:pPr>
            <a:r>
              <a:rPr lang="cs-CZ" sz="1600" b="1" i="1" dirty="0"/>
              <a:t>Může být město nebo kraj oprávněným žadatelem ve zdravotnických výzvách?</a:t>
            </a:r>
          </a:p>
          <a:p>
            <a:pPr marL="171450" indent="-171450" algn="just" fontAlgn="base">
              <a:lnSpc>
                <a:spcPts val="2000"/>
              </a:lnSpc>
              <a:buFont typeface="Arial" panose="020B0604020202020204" pitchFamily="34" charset="0"/>
              <a:buChar char="•"/>
            </a:pPr>
            <a:r>
              <a:rPr lang="cs-CZ" sz="1600" dirty="0"/>
              <a:t>Konkrétní okruh oprávněných žadatelů bude projednáván až na pracovním týmu pro přípravu výzev. Pokud bude umožněno žádat kraji/obci, vždy budou muset tyto plnit stejné podmínky, jako poskytovatelé zdravotní péče podle zákona č. 372/2021 Sb.</a:t>
            </a:r>
          </a:p>
          <a:p>
            <a:pPr algn="just" fontAlgn="base"/>
            <a:endParaRPr lang="cs-CZ" sz="1600" i="1" dirty="0">
              <a:solidFill>
                <a:schemeClr val="bg1"/>
              </a:solidFill>
              <a:latin typeface="Segoe UI" panose="020B0502040204020203" pitchFamily="34" charset="0"/>
            </a:endParaRPr>
          </a:p>
        </p:txBody>
      </p:sp>
      <p:sp>
        <p:nvSpPr>
          <p:cNvPr id="4" name="TextovéPole 3">
            <a:extLst>
              <a:ext uri="{FF2B5EF4-FFF2-40B4-BE49-F238E27FC236}">
                <a16:creationId xmlns:a16="http://schemas.microsoft.com/office/drawing/2014/main" id="{C43FBCE2-4F81-4D39-8A51-BD77FD2019AD}"/>
              </a:ext>
            </a:extLst>
          </p:cNvPr>
          <p:cNvSpPr txBox="1"/>
          <p:nvPr/>
        </p:nvSpPr>
        <p:spPr>
          <a:xfrm>
            <a:off x="502647" y="498020"/>
            <a:ext cx="8138707" cy="954107"/>
          </a:xfrm>
          <a:prstGeom prst="rect">
            <a:avLst/>
          </a:prstGeom>
          <a:noFill/>
        </p:spPr>
        <p:txBody>
          <a:bodyPr wrap="square" lIns="91440" tIns="45720" rIns="91440" bIns="45720" rtlCol="0" anchor="t">
            <a:spAutoFit/>
          </a:bodyPr>
          <a:lstStyle/>
          <a:p>
            <a:pPr algn="ctr" defTabSz="914400">
              <a:buClr>
                <a:srgbClr val="000000"/>
              </a:buClr>
            </a:pPr>
            <a:r>
              <a:rPr kumimoji="0" lang="cs-CZ" sz="3200" b="1" i="0" u="none" strike="noStrike" kern="0" cap="none" spc="0" normalizeH="0" baseline="0" noProof="0" dirty="0">
                <a:ln>
                  <a:noFill/>
                </a:ln>
                <a:solidFill>
                  <a:srgbClr val="0C56A4"/>
                </a:solidFill>
                <a:effectLst/>
                <a:uLnTx/>
                <a:uFillTx/>
                <a:latin typeface="Arial"/>
                <a:cs typeface="Arial"/>
                <a:sym typeface="Arial"/>
              </a:rPr>
              <a:t>Nejčastější dotazy z KS</a:t>
            </a:r>
            <a:r>
              <a:rPr lang="cs-CZ" sz="3200" b="1" kern="0" dirty="0">
                <a:solidFill>
                  <a:srgbClr val="0C56A4"/>
                </a:solidFill>
                <a:latin typeface="Arial"/>
                <a:cs typeface="Arial"/>
                <a:sym typeface="Arial"/>
              </a:rPr>
              <a:t> SC 4.3</a:t>
            </a:r>
            <a:endParaRPr kumimoji="0" lang="cs-CZ" sz="3200" b="1" i="0" u="none" strike="noStrike" kern="0" cap="none" spc="0" normalizeH="0" baseline="0" noProof="0" dirty="0">
              <a:ln>
                <a:noFill/>
              </a:ln>
              <a:solidFill>
                <a:srgbClr val="0C56A4"/>
              </a:solidFill>
              <a:effectLst/>
              <a:uLnTx/>
              <a:uFillTx/>
              <a:latin typeface="Arial"/>
              <a:cs typeface="Arial"/>
              <a:sym typeface="Arial"/>
            </a:endParaRPr>
          </a:p>
          <a:p>
            <a:pPr algn="ctr" defTabSz="914400"/>
            <a:r>
              <a:rPr lang="cs-CZ" sz="2400" b="1" kern="0" dirty="0">
                <a:solidFill>
                  <a:srgbClr val="0C56A4"/>
                </a:solidFill>
                <a:cs typeface="Arial"/>
              </a:rPr>
              <a:t>Infrastruktura ve zdravotnictví </a:t>
            </a:r>
            <a:endParaRPr lang="cs-CZ" sz="3200" b="1" kern="0" dirty="0">
              <a:solidFill>
                <a:srgbClr val="0C56A4"/>
              </a:solidFill>
              <a:cs typeface="Arial" panose="020B0604020202020204" pitchFamily="34" charset="0"/>
            </a:endParaRPr>
          </a:p>
        </p:txBody>
      </p:sp>
      <p:sp>
        <p:nvSpPr>
          <p:cNvPr id="2" name="Zástupný symbol pro číslo snímku 1">
            <a:extLst>
              <a:ext uri="{FF2B5EF4-FFF2-40B4-BE49-F238E27FC236}">
                <a16:creationId xmlns:a16="http://schemas.microsoft.com/office/drawing/2014/main" id="{8528A71C-4158-4CEF-889A-582F6B7A9CD2}"/>
              </a:ext>
            </a:extLst>
          </p:cNvPr>
          <p:cNvSpPr>
            <a:spLocks noGrp="1"/>
          </p:cNvSpPr>
          <p:nvPr>
            <p:ph type="sldNum" sz="quarter" idx="12"/>
          </p:nvPr>
        </p:nvSpPr>
        <p:spPr/>
        <p:txBody>
          <a:bodyPr/>
          <a:lstStyle/>
          <a:p>
            <a:fld id="{4000C4B2-41BC-D741-8B94-B76DB6967C01}" type="slidenum">
              <a:rPr lang="en-US" smtClean="0"/>
              <a:pPr/>
              <a:t>88</a:t>
            </a:fld>
            <a:endParaRPr lang="en-US" dirty="0"/>
          </a:p>
        </p:txBody>
      </p:sp>
    </p:spTree>
    <p:extLst>
      <p:ext uri="{BB962C8B-B14F-4D97-AF65-F5344CB8AC3E}">
        <p14:creationId xmlns:p14="http://schemas.microsoft.com/office/powerpoint/2010/main" val="5797136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AF4E26-F01B-41FE-9222-0C553C995B39}"/>
              </a:ext>
            </a:extLst>
          </p:cNvPr>
          <p:cNvPicPr/>
          <p:nvPr/>
        </p:nvPicPr>
        <p:blipFill>
          <a:blip r:embed="rId2"/>
          <a:srcRect l="5537" r="5537"/>
          <a:stretch/>
        </p:blipFill>
        <p:spPr>
          <a:xfrm>
            <a:off x="20" y="1"/>
            <a:ext cx="9143980" cy="6633028"/>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91A38AC-5FF8-4711-9AA6-40AE3A80CEB0}"/>
              </a:ext>
            </a:extLst>
          </p:cNvPr>
          <p:cNvSpPr txBox="1"/>
          <p:nvPr/>
        </p:nvSpPr>
        <p:spPr>
          <a:xfrm>
            <a:off x="521781" y="1095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Vybavení pro intenzivní péči</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p:txBody>
      </p:sp>
      <p:sp>
        <p:nvSpPr>
          <p:cNvPr id="3" name="TextovéPole 2">
            <a:extLst>
              <a:ext uri="{FF2B5EF4-FFF2-40B4-BE49-F238E27FC236}">
                <a16:creationId xmlns:a16="http://schemas.microsoft.com/office/drawing/2014/main" id="{4C9D75C3-A546-48E9-9EDD-CCE659618009}"/>
              </a:ext>
            </a:extLst>
          </p:cNvPr>
          <p:cNvSpPr txBox="1"/>
          <p:nvPr/>
        </p:nvSpPr>
        <p:spPr>
          <a:xfrm>
            <a:off x="3526970" y="6560458"/>
            <a:ext cx="5733143" cy="369332"/>
          </a:xfrm>
          <a:prstGeom prst="rect">
            <a:avLst/>
          </a:prstGeom>
          <a:noFill/>
        </p:spPr>
        <p:txBody>
          <a:bodyPr wrap="square" rtlCol="0">
            <a:spAutoFit/>
          </a:bodyPr>
          <a:lstStyle/>
          <a:p>
            <a:r>
              <a:rPr lang="cs-CZ" sz="1400" dirty="0">
                <a:solidFill>
                  <a:schemeClr val="bg1"/>
                </a:solidFill>
                <a:effectLst/>
                <a:latin typeface="Arial" panose="020B0604020202020204" pitchFamily="34" charset="0"/>
                <a:ea typeface="Calibri" panose="020F0502020204030204" pitchFamily="34" charset="0"/>
              </a:rPr>
              <a:t>Nemocnice Česká Lípa - vybavení intenzivní péče v Libereckém kraji</a:t>
            </a:r>
            <a:r>
              <a:rPr lang="cs-CZ" sz="1800" dirty="0">
                <a:solidFill>
                  <a:srgbClr val="000000"/>
                </a:solidFill>
                <a:effectLst/>
                <a:latin typeface="Arial" panose="020B0604020202020204" pitchFamily="34" charset="0"/>
                <a:ea typeface="Calibri" panose="020F0502020204030204" pitchFamily="34" charset="0"/>
              </a:rPr>
              <a:t>.</a:t>
            </a:r>
            <a:endParaRPr lang="cs-CZ" dirty="0"/>
          </a:p>
        </p:txBody>
      </p:sp>
    </p:spTree>
    <p:extLst>
      <p:ext uri="{BB962C8B-B14F-4D97-AF65-F5344CB8AC3E}">
        <p14:creationId xmlns:p14="http://schemas.microsoft.com/office/powerpoint/2010/main" val="3669673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8F12B2A-97E4-2C43-8325-B08A28FCF2E6}"/>
              </a:ext>
            </a:extLst>
          </p:cNvPr>
          <p:cNvSpPr>
            <a:spLocks noGrp="1"/>
          </p:cNvSpPr>
          <p:nvPr>
            <p:ph type="sldNum" sz="quarter" idx="12"/>
          </p:nvPr>
        </p:nvSpPr>
        <p:spPr/>
        <p:txBody>
          <a:bodyPr/>
          <a:lstStyle/>
          <a:p>
            <a:fld id="{4000C4B2-41BC-D741-8B94-B76DB6967C01}" type="slidenum">
              <a:rPr lang="en-US" smtClean="0"/>
              <a:pPr/>
              <a:t>9</a:t>
            </a:fld>
            <a:endParaRPr lang="en-US" dirty="0"/>
          </a:p>
        </p:txBody>
      </p:sp>
      <p:sp>
        <p:nvSpPr>
          <p:cNvPr id="3" name="Content Placeholder 1">
            <a:extLst>
              <a:ext uri="{FF2B5EF4-FFF2-40B4-BE49-F238E27FC236}">
                <a16:creationId xmlns:a16="http://schemas.microsoft.com/office/drawing/2014/main" id="{3438C0C9-9787-9242-8582-8935FAF917D8}"/>
              </a:ext>
            </a:extLst>
          </p:cNvPr>
          <p:cNvSpPr txBox="1">
            <a:spLocks/>
          </p:cNvSpPr>
          <p:nvPr/>
        </p:nvSpPr>
        <p:spPr>
          <a:xfrm>
            <a:off x="1127929" y="5346699"/>
            <a:ext cx="7158440" cy="498929"/>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latin typeface="Arial" panose="020B0604020202020204" pitchFamily="34" charset="0"/>
                <a:cs typeface="Arial" panose="020B0604020202020204" pitchFamily="34" charset="0"/>
              </a:rPr>
              <a:t>Ing. Simona Malá, ředitelka ÚO IROP pro Liberecký kraj</a:t>
            </a:r>
          </a:p>
        </p:txBody>
      </p:sp>
      <p:sp>
        <p:nvSpPr>
          <p:cNvPr id="4" name="Title 3">
            <a:extLst>
              <a:ext uri="{FF2B5EF4-FFF2-40B4-BE49-F238E27FC236}">
                <a16:creationId xmlns:a16="http://schemas.microsoft.com/office/drawing/2014/main" id="{D9135655-E394-5840-A990-731AB244CD14}"/>
              </a:ext>
            </a:extLst>
          </p:cNvPr>
          <p:cNvSpPr txBox="1">
            <a:spLocks/>
          </p:cNvSpPr>
          <p:nvPr/>
        </p:nvSpPr>
        <p:spPr>
          <a:xfrm>
            <a:off x="1045219" y="1765300"/>
            <a:ext cx="7053562" cy="1495425"/>
          </a:xfrm>
          <a:prstGeom prst="rect">
            <a:avLst/>
          </a:prstGeom>
        </p:spPr>
        <p:txBody>
          <a:bodyPr>
            <a:normAutofit fontScale="85000" lnSpcReduction="20000"/>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cs-CZ" sz="6600" b="1" i="0" u="none" strike="noStrike" kern="1200" cap="none" spc="0" normalizeH="0" baseline="0" noProof="0" dirty="0">
                <a:ln>
                  <a:noFill/>
                </a:ln>
                <a:solidFill>
                  <a:srgbClr val="0B55A2"/>
                </a:solidFill>
                <a:effectLst/>
                <a:uLnTx/>
                <a:uFillTx/>
                <a:latin typeface="Arial" panose="020B0604020202020204" pitchFamily="34" charset="0"/>
                <a:ea typeface="+mj-ea"/>
                <a:cs typeface="Arial" panose="020B0604020202020204" pitchFamily="34" charset="0"/>
              </a:rPr>
              <a:t>Metodické změny                v IROP 2021 - 2027</a:t>
            </a:r>
          </a:p>
        </p:txBody>
      </p:sp>
    </p:spTree>
    <p:extLst>
      <p:ext uri="{BB962C8B-B14F-4D97-AF65-F5344CB8AC3E}">
        <p14:creationId xmlns:p14="http://schemas.microsoft.com/office/powerpoint/2010/main" val="26701609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20F8FD-768A-4636-9469-BE93B6ED21AC}"/>
              </a:ext>
            </a:extLst>
          </p:cNvPr>
          <p:cNvPicPr>
            <a:picLocks noChangeAspect="1"/>
          </p:cNvPicPr>
          <p:nvPr/>
        </p:nvPicPr>
        <p:blipFill>
          <a:blip r:embed="rId2"/>
          <a:srcRect l="5593" r="5593"/>
          <a:stretch/>
        </p:blipFill>
        <p:spPr>
          <a:xfrm>
            <a:off x="0" y="0"/>
            <a:ext cx="9143980" cy="6857999"/>
          </a:xfrm>
          <a:prstGeom prst="rect">
            <a:avLst/>
          </a:prstGeom>
        </p:spPr>
      </p:pic>
      <p:sp>
        <p:nvSpPr>
          <p:cNvPr id="4" name="Nadpis 1">
            <a:extLst>
              <a:ext uri="{FF2B5EF4-FFF2-40B4-BE49-F238E27FC236}">
                <a16:creationId xmlns:a16="http://schemas.microsoft.com/office/drawing/2014/main" id="{8B8297CB-A462-4266-8EDD-EDB8E8126634}"/>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4.4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Kulturní dědictví a cestovní ruch</a:t>
            </a:r>
            <a:endParaRPr lang="en-US" sz="2400">
              <a:solidFill>
                <a:schemeClr val="bg1"/>
              </a:solidFill>
            </a:endParaRPr>
          </a:p>
        </p:txBody>
      </p:sp>
      <p:sp>
        <p:nvSpPr>
          <p:cNvPr id="3" name="TextovéPole 2">
            <a:extLst>
              <a:ext uri="{FF2B5EF4-FFF2-40B4-BE49-F238E27FC236}">
                <a16:creationId xmlns:a16="http://schemas.microsoft.com/office/drawing/2014/main" id="{00DF0F77-E038-49D3-88E8-9010812B03B4}"/>
              </a:ext>
            </a:extLst>
          </p:cNvPr>
          <p:cNvSpPr txBox="1"/>
          <p:nvPr/>
        </p:nvSpPr>
        <p:spPr>
          <a:xfrm>
            <a:off x="5950856" y="6516914"/>
            <a:ext cx="2890689" cy="584775"/>
          </a:xfrm>
          <a:prstGeom prst="rect">
            <a:avLst/>
          </a:prstGeom>
          <a:noFill/>
        </p:spPr>
        <p:txBody>
          <a:bodyPr wrap="square" rtlCol="0">
            <a:spAutoFit/>
          </a:bodyPr>
          <a:lstStyle/>
          <a:p>
            <a:r>
              <a:rPr lang="cs-CZ"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Hrad </a:t>
            </a:r>
            <a:r>
              <a:rPr lang="cs-CZ" sz="1400" b="1"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Helfštýn</a:t>
            </a:r>
            <a:r>
              <a:rPr lang="cs-CZ"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(Olomoucký kraj)</a:t>
            </a:r>
            <a:endParaRPr lang="cs-CZ"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34724730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Kulturní dědictví a cestovní ruch</a:t>
            </a:r>
            <a:endParaRPr lang="cs-CZ" sz="2000" kern="0" dirty="0">
              <a:solidFill>
                <a:schemeClr val="tx2"/>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654495"/>
            <a:ext cx="8012179" cy="4524828"/>
          </a:xfrm>
          <a:prstGeom prst="rect">
            <a:avLst/>
          </a:prstGeom>
          <a:noFill/>
        </p:spPr>
        <p:txBody>
          <a:bodyPr wrap="square" lIns="91440" tIns="45720" rIns="91440" bIns="45720" anchor="t">
            <a:spAutoFit/>
          </a:bodyPr>
          <a:lstStyle/>
          <a:p>
            <a:pPr>
              <a:lnSpc>
                <a:spcPct val="150000"/>
              </a:lnSpc>
            </a:pPr>
            <a:r>
              <a:rPr lang="cs-CZ" sz="1800" b="1" dirty="0"/>
              <a:t>Revitalizace, odborná infrastruktura a vybavení pro:</a:t>
            </a:r>
            <a:r>
              <a:rPr lang="cs-CZ" b="1" dirty="0"/>
              <a:t> </a:t>
            </a:r>
            <a:endParaRPr lang="cs-CZ" sz="1800" b="1" dirty="0"/>
          </a:p>
          <a:p>
            <a:pPr marL="457200" lvl="1" indent="0">
              <a:lnSpc>
                <a:spcPct val="150000"/>
              </a:lnSpc>
              <a:buNone/>
            </a:pPr>
            <a:r>
              <a:rPr lang="cs-CZ" sz="1600" b="1" dirty="0"/>
              <a:t>Národní kulturní památky + UNESCO památky + památky z Indikativního seznamu UNESCO </a:t>
            </a:r>
            <a:r>
              <a:rPr lang="cs-CZ" sz="1600" dirty="0"/>
              <a:t>(individuální projekty)</a:t>
            </a:r>
            <a:endParaRPr lang="cs-CZ" sz="1600" b="1" dirty="0"/>
          </a:p>
          <a:p>
            <a:pPr lvl="1">
              <a:lnSpc>
                <a:spcPct val="150000"/>
              </a:lnSpc>
            </a:pPr>
            <a:r>
              <a:rPr lang="cs-CZ" sz="1600" b="1" dirty="0"/>
              <a:t>Národní kulturní památky + kulturní památky + UNESCO památky + památky z Indikativního seznamu UNESCO  </a:t>
            </a:r>
            <a:r>
              <a:rPr lang="cs-CZ" sz="1600" dirty="0"/>
              <a:t>(ITI projekty)</a:t>
            </a:r>
            <a:endParaRPr lang="cs-CZ" sz="1600" dirty="0">
              <a:cs typeface="Arial"/>
            </a:endParaRPr>
          </a:p>
          <a:p>
            <a:pPr lvl="1">
              <a:lnSpc>
                <a:spcPct val="150000"/>
              </a:lnSpc>
            </a:pPr>
            <a:endParaRPr lang="cs-CZ" sz="1600" b="1" dirty="0"/>
          </a:p>
          <a:p>
            <a:pPr marL="457200" lvl="1" indent="0">
              <a:lnSpc>
                <a:spcPct val="150000"/>
              </a:lnSpc>
              <a:buNone/>
            </a:pPr>
            <a:r>
              <a:rPr lang="cs-CZ" sz="1600" b="1" dirty="0"/>
              <a:t>Krajská, státní a obecní muzea</a:t>
            </a:r>
            <a:endParaRPr lang="cs-CZ" sz="1600" b="1" dirty="0">
              <a:cs typeface="Arial"/>
            </a:endParaRPr>
          </a:p>
          <a:p>
            <a:pPr marL="457200" lvl="1" indent="0">
              <a:lnSpc>
                <a:spcPct val="150000"/>
              </a:lnSpc>
              <a:buNone/>
            </a:pPr>
            <a:endParaRPr lang="cs-CZ" sz="1600" b="1" dirty="0"/>
          </a:p>
          <a:p>
            <a:pPr marL="457200" lvl="1" indent="0">
              <a:lnSpc>
                <a:spcPct val="150000"/>
              </a:lnSpc>
              <a:buNone/>
            </a:pPr>
            <a:r>
              <a:rPr lang="cs-CZ" sz="1600" b="1" dirty="0"/>
              <a:t>Knihovny vykonávající regionální funkce, základní knihovny obcí od 10 tis. obyvatel a základní knihovny se specializovaným knihovním fondem</a:t>
            </a:r>
            <a:endParaRPr lang="cs-CZ" sz="1600" b="1" dirty="0">
              <a:cs typeface="Arial"/>
            </a:endParaRPr>
          </a:p>
          <a:p>
            <a:pPr marL="0" indent="0">
              <a:lnSpc>
                <a:spcPct val="150000"/>
              </a:lnSpc>
              <a:buNone/>
            </a:pPr>
            <a:r>
              <a:rPr lang="cs-CZ" sz="1600" dirty="0"/>
              <a:t>	</a:t>
            </a:r>
            <a:r>
              <a:rPr lang="cs-CZ" sz="1600" u="sng" dirty="0"/>
              <a:t>Příklady:</a:t>
            </a:r>
            <a:r>
              <a:rPr lang="cs-CZ" sz="1600" dirty="0"/>
              <a:t> Expozice, depozitáře, návštěvnická centra, technické zázemí, 	edukační centra, konzervace a restaurování, revitalizace, parky u 	památek</a:t>
            </a:r>
            <a:endParaRPr lang="cs-CZ" sz="1600" dirty="0">
              <a:cs typeface="Arial"/>
            </a:endParaRPr>
          </a:p>
        </p:txBody>
      </p:sp>
      <p:pic>
        <p:nvPicPr>
          <p:cNvPr id="9" name="Grafický objekt 8" descr="Scéna na hradě">
            <a:extLst>
              <a:ext uri="{FF2B5EF4-FFF2-40B4-BE49-F238E27FC236}">
                <a16:creationId xmlns:a16="http://schemas.microsoft.com/office/drawing/2014/main" id="{71974AA3-E609-4EF9-A854-DB2CFFA822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653" y="2129005"/>
            <a:ext cx="379791" cy="379791"/>
          </a:xfrm>
          <a:prstGeom prst="rect">
            <a:avLst/>
          </a:prstGeom>
        </p:spPr>
      </p:pic>
      <p:pic>
        <p:nvPicPr>
          <p:cNvPr id="10" name="Grafický objekt 9" descr="Banka">
            <a:extLst>
              <a:ext uri="{FF2B5EF4-FFF2-40B4-BE49-F238E27FC236}">
                <a16:creationId xmlns:a16="http://schemas.microsoft.com/office/drawing/2014/main" id="{41898B4E-7074-42BA-9B25-426AC4E3A0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7834" y="3944492"/>
            <a:ext cx="379791" cy="379791"/>
          </a:xfrm>
          <a:prstGeom prst="rect">
            <a:avLst/>
          </a:prstGeom>
        </p:spPr>
      </p:pic>
      <p:pic>
        <p:nvPicPr>
          <p:cNvPr id="11" name="Grafický objekt 10" descr="Knihy">
            <a:extLst>
              <a:ext uri="{FF2B5EF4-FFF2-40B4-BE49-F238E27FC236}">
                <a16:creationId xmlns:a16="http://schemas.microsoft.com/office/drawing/2014/main" id="{2BF11FFD-D117-47DF-A469-121DF6D202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0073" y="4735459"/>
            <a:ext cx="379791" cy="379791"/>
          </a:xfrm>
          <a:prstGeom prst="rect">
            <a:avLst/>
          </a:prstGeom>
        </p:spPr>
      </p:pic>
      <p:sp>
        <p:nvSpPr>
          <p:cNvPr id="2" name="Zástupný symbol pro číslo snímku 1">
            <a:extLst>
              <a:ext uri="{FF2B5EF4-FFF2-40B4-BE49-F238E27FC236}">
                <a16:creationId xmlns:a16="http://schemas.microsoft.com/office/drawing/2014/main" id="{787253B5-074F-43E2-A715-01FFD6262CBC}"/>
              </a:ext>
            </a:extLst>
          </p:cNvPr>
          <p:cNvSpPr>
            <a:spLocks noGrp="1"/>
          </p:cNvSpPr>
          <p:nvPr>
            <p:ph type="sldNum" sz="quarter" idx="12"/>
          </p:nvPr>
        </p:nvSpPr>
        <p:spPr/>
        <p:txBody>
          <a:bodyPr/>
          <a:lstStyle/>
          <a:p>
            <a:fld id="{4000C4B2-41BC-D741-8B94-B76DB6967C01}" type="slidenum">
              <a:rPr lang="en-US" smtClean="0"/>
              <a:pPr/>
              <a:t>91</a:t>
            </a:fld>
            <a:endParaRPr lang="en-US" dirty="0"/>
          </a:p>
        </p:txBody>
      </p:sp>
    </p:spTree>
    <p:extLst>
      <p:ext uri="{BB962C8B-B14F-4D97-AF65-F5344CB8AC3E}">
        <p14:creationId xmlns:p14="http://schemas.microsoft.com/office/powerpoint/2010/main" val="5340800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Kulturní dědictví a cestovní ruch</a:t>
            </a:r>
            <a:endParaRPr lang="cs-CZ" sz="2000" kern="0" dirty="0">
              <a:solidFill>
                <a:schemeClr val="tx2"/>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843131"/>
            <a:ext cx="8012179" cy="3365024"/>
          </a:xfrm>
          <a:prstGeom prst="rect">
            <a:avLst/>
          </a:prstGeom>
          <a:noFill/>
        </p:spPr>
        <p:txBody>
          <a:bodyPr wrap="square" lIns="91440" tIns="45720" rIns="91440" bIns="45720" anchor="t">
            <a:spAutoFit/>
          </a:bodyPr>
          <a:lstStyle/>
          <a:p>
            <a:pPr marL="0" lvl="0" indent="0">
              <a:lnSpc>
                <a:spcPct val="150000"/>
              </a:lnSpc>
              <a:buNone/>
            </a:pPr>
            <a:r>
              <a:rPr lang="cs-CZ" sz="2000" b="1" dirty="0"/>
              <a:t>Veřejná infrastruktura udržitelného cestovního ruchu</a:t>
            </a:r>
          </a:p>
          <a:p>
            <a:pPr marL="285750" indent="-285750">
              <a:lnSpc>
                <a:spcPct val="150000"/>
              </a:lnSpc>
              <a:buFont typeface="Arial"/>
              <a:buChar char="•"/>
            </a:pPr>
            <a:r>
              <a:rPr lang="cs-CZ" sz="1600" dirty="0"/>
              <a:t>i ve zvláště chráněných územích, se stanoviskem AOPK</a:t>
            </a:r>
            <a:endParaRPr lang="cs-CZ" sz="1600" dirty="0">
              <a:cs typeface="Arial" panose="020B0604020202020204"/>
            </a:endParaRPr>
          </a:p>
          <a:p>
            <a:pPr>
              <a:lnSpc>
                <a:spcPct val="150000"/>
              </a:lnSpc>
            </a:pPr>
            <a:endParaRPr lang="cs-CZ" u="sng" dirty="0"/>
          </a:p>
          <a:p>
            <a:pPr marL="0" indent="0">
              <a:lnSpc>
                <a:spcPct val="150000"/>
              </a:lnSpc>
              <a:buNone/>
            </a:pPr>
            <a:r>
              <a:rPr lang="cs-CZ" sz="1800" u="sng" dirty="0"/>
              <a:t>Příklady:</a:t>
            </a:r>
            <a:r>
              <a:rPr lang="cs-CZ" sz="1800" dirty="0"/>
              <a:t> Doprovodná infrastruktura cestovního ruchu - záchytná 	parkoviště, odpočívadla, sociální zařízení, veřejná infrastruktura pro 	vodáckou a vodní turistiku / rekreační plavbu); turistická informační 	centra; budování turistických tras a revitalizace sítě značení; 	</a:t>
            </a:r>
            <a:br>
              <a:rPr lang="cs-CZ" sz="1800" dirty="0"/>
            </a:br>
            <a:r>
              <a:rPr lang="cs-CZ" sz="1800" dirty="0"/>
              <a:t>	naučné 	stezky, navigační systémy měst a obcí</a:t>
            </a:r>
            <a:endParaRPr lang="cs-CZ" sz="1800" dirty="0">
              <a:cs typeface="Arial"/>
            </a:endParaRPr>
          </a:p>
        </p:txBody>
      </p:sp>
      <p:pic>
        <p:nvPicPr>
          <p:cNvPr id="8" name="Grafický objekt 7" descr="Túra">
            <a:extLst>
              <a:ext uri="{FF2B5EF4-FFF2-40B4-BE49-F238E27FC236}">
                <a16:creationId xmlns:a16="http://schemas.microsoft.com/office/drawing/2014/main" id="{132A1A3E-5D0B-4464-AF1F-80B059DA46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4969" y="1943481"/>
            <a:ext cx="386442" cy="386442"/>
          </a:xfrm>
          <a:prstGeom prst="rect">
            <a:avLst/>
          </a:prstGeom>
        </p:spPr>
      </p:pic>
      <p:sp>
        <p:nvSpPr>
          <p:cNvPr id="2" name="Zástupný symbol pro číslo snímku 1">
            <a:extLst>
              <a:ext uri="{FF2B5EF4-FFF2-40B4-BE49-F238E27FC236}">
                <a16:creationId xmlns:a16="http://schemas.microsoft.com/office/drawing/2014/main" id="{47A91C29-9666-4C0A-AC66-D7E3ABADCA2C}"/>
              </a:ext>
            </a:extLst>
          </p:cNvPr>
          <p:cNvSpPr>
            <a:spLocks noGrp="1"/>
          </p:cNvSpPr>
          <p:nvPr>
            <p:ph type="sldNum" sz="quarter" idx="12"/>
          </p:nvPr>
        </p:nvSpPr>
        <p:spPr/>
        <p:txBody>
          <a:bodyPr/>
          <a:lstStyle/>
          <a:p>
            <a:fld id="{4000C4B2-41BC-D741-8B94-B76DB6967C01}" type="slidenum">
              <a:rPr lang="en-US" smtClean="0"/>
              <a:pPr/>
              <a:t>92</a:t>
            </a:fld>
            <a:endParaRPr lang="en-US" dirty="0"/>
          </a:p>
        </p:txBody>
      </p:sp>
    </p:spTree>
    <p:extLst>
      <p:ext uri="{BB962C8B-B14F-4D97-AF65-F5344CB8AC3E}">
        <p14:creationId xmlns:p14="http://schemas.microsoft.com/office/powerpoint/2010/main" val="19998955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411BE36-9206-4E53-9576-73BB360E4845}"/>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tx2"/>
                </a:solidFill>
                <a:latin typeface="Arial"/>
                <a:cs typeface="Arial"/>
                <a:sym typeface="Arial"/>
              </a:rPr>
              <a:t>Aktuální stav přípravy SC</a:t>
            </a:r>
            <a:endParaRPr lang="cs-CZ" sz="2000" kern="0" dirty="0">
              <a:solidFill>
                <a:schemeClr val="tx2"/>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0E31F0F2-2E67-4650-A15B-CD0DEC077AF5}"/>
              </a:ext>
            </a:extLst>
          </p:cNvPr>
          <p:cNvSpPr txBox="1"/>
          <p:nvPr/>
        </p:nvSpPr>
        <p:spPr>
          <a:xfrm>
            <a:off x="778974" y="2008938"/>
            <a:ext cx="8012179" cy="4109330"/>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dirty="0"/>
              <a:t>1. vyhlášenou výzvou ve SC 4.4 bude výzva v aktivitě „knihovny“</a:t>
            </a:r>
          </a:p>
          <a:p>
            <a:pPr marL="214313" indent="-214313">
              <a:lnSpc>
                <a:spcPct val="150000"/>
              </a:lnSpc>
              <a:buFont typeface="Arial" panose="020B0604020202020204" pitchFamily="34" charset="0"/>
              <a:buChar char="•"/>
            </a:pPr>
            <a:r>
              <a:rPr lang="cs-CZ" sz="1600" dirty="0"/>
              <a:t>ŘO IROP ve spolupráci s Národní knihovou připravilo na webových stránkách INFORMACE PRO KNIHOVNY </a:t>
            </a:r>
            <a:r>
              <a:rPr lang="cs-CZ" sz="1600" dirty="0">
                <a:hlinkClick r:id="rId2">
                  <a:extLst>
                    <a:ext uri="{A12FA001-AC4F-418D-AE19-62706E023703}">
                      <ahyp:hlinkClr xmlns:ahyp="http://schemas.microsoft.com/office/drawing/2018/hyperlinkcolor" val="tx"/>
                    </a:ext>
                  </a:extLst>
                </a:hlinkClick>
              </a:rPr>
              <a:t>https://ipk.nkp.cz/programy-podpory/irop-2021-2027 sekci IROP 2021-2027</a:t>
            </a:r>
            <a:r>
              <a:rPr lang="cs-CZ" sz="1600" dirty="0"/>
              <a:t>, orientační přehled seznamů podporovaných knihoven.</a:t>
            </a:r>
          </a:p>
          <a:p>
            <a:pPr marL="214313" indent="-214313">
              <a:lnSpc>
                <a:spcPct val="150000"/>
              </a:lnSpc>
              <a:buFont typeface="Arial" panose="020B0604020202020204" pitchFamily="34" charset="0"/>
              <a:buChar char="•"/>
            </a:pPr>
            <a:r>
              <a:rPr lang="cs-CZ" sz="1600" dirty="0"/>
              <a:t>Pokud bude knihovna současně památkou, může si žadatel zvolit aktivitu  „památky“ nebo „knihovny“  </a:t>
            </a:r>
          </a:p>
          <a:p>
            <a:pPr marL="214313" indent="-214313">
              <a:lnSpc>
                <a:spcPct val="150000"/>
              </a:lnSpc>
              <a:buFont typeface="Arial" panose="020B0604020202020204" pitchFamily="34" charset="0"/>
              <a:buChar char="•"/>
            </a:pPr>
            <a:r>
              <a:rPr lang="cs-CZ" sz="1600" dirty="0"/>
              <a:t>Výstupy projektu v aktivitě „knihovny“ musí být bezbariérové (jedná se o budovy občanské vybavenosti)</a:t>
            </a:r>
          </a:p>
          <a:p>
            <a:pPr marL="214313" indent="-214313">
              <a:lnSpc>
                <a:spcPct val="150000"/>
              </a:lnSpc>
              <a:buFont typeface="Arial" panose="020B0604020202020204" pitchFamily="34" charset="0"/>
              <a:buChar char="•"/>
            </a:pPr>
            <a:r>
              <a:rPr lang="cs-CZ" sz="1600" dirty="0"/>
              <a:t>V případě realizace projektu, kde budou součástí opatření ke snížení energetické spotřeby, mohou být výdaje na tato opatření zařazeny mezi způsobilé (opatření nebude povinné) </a:t>
            </a:r>
          </a:p>
        </p:txBody>
      </p:sp>
      <p:pic>
        <p:nvPicPr>
          <p:cNvPr id="2" name="Grafický objekt 1" descr="Knihy">
            <a:extLst>
              <a:ext uri="{FF2B5EF4-FFF2-40B4-BE49-F238E27FC236}">
                <a16:creationId xmlns:a16="http://schemas.microsoft.com/office/drawing/2014/main" id="{FA0C063C-5E6F-10D2-CE65-EF2089E627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2751" y="2157924"/>
            <a:ext cx="379791" cy="379791"/>
          </a:xfrm>
          <a:prstGeom prst="rect">
            <a:avLst/>
          </a:prstGeom>
        </p:spPr>
      </p:pic>
      <p:sp>
        <p:nvSpPr>
          <p:cNvPr id="3" name="Zástupný symbol pro číslo snímku 2">
            <a:extLst>
              <a:ext uri="{FF2B5EF4-FFF2-40B4-BE49-F238E27FC236}">
                <a16:creationId xmlns:a16="http://schemas.microsoft.com/office/drawing/2014/main" id="{64E72C9A-C653-4D9D-9F01-D6E125868DFC}"/>
              </a:ext>
            </a:extLst>
          </p:cNvPr>
          <p:cNvSpPr>
            <a:spLocks noGrp="1"/>
          </p:cNvSpPr>
          <p:nvPr>
            <p:ph type="sldNum" sz="quarter" idx="12"/>
          </p:nvPr>
        </p:nvSpPr>
        <p:spPr/>
        <p:txBody>
          <a:bodyPr/>
          <a:lstStyle/>
          <a:p>
            <a:fld id="{4000C4B2-41BC-D741-8B94-B76DB6967C01}" type="slidenum">
              <a:rPr lang="en-US" smtClean="0"/>
              <a:pPr/>
              <a:t>93</a:t>
            </a:fld>
            <a:endParaRPr lang="en-US" dirty="0"/>
          </a:p>
        </p:txBody>
      </p:sp>
    </p:spTree>
    <p:extLst>
      <p:ext uri="{BB962C8B-B14F-4D97-AF65-F5344CB8AC3E}">
        <p14:creationId xmlns:p14="http://schemas.microsoft.com/office/powerpoint/2010/main" val="15688483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2FC86BC-8B24-415A-B2EB-21FF49D75089}"/>
              </a:ext>
            </a:extLst>
          </p:cNvPr>
          <p:cNvSpPr txBox="1"/>
          <p:nvPr/>
        </p:nvSpPr>
        <p:spPr>
          <a:xfrm>
            <a:off x="463097" y="47429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tx2"/>
                </a:solidFill>
                <a:latin typeface="Arial"/>
                <a:cs typeface="Arial"/>
                <a:sym typeface="Arial"/>
              </a:rPr>
              <a:t>Aktuální stav přípravy SC</a:t>
            </a:r>
            <a:endParaRPr lang="cs-CZ" sz="2000" kern="0" dirty="0">
              <a:solidFill>
                <a:schemeClr val="tx2"/>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26D001FF-B4BF-4B0B-8F3B-0D8814E836A9}"/>
              </a:ext>
            </a:extLst>
          </p:cNvPr>
          <p:cNvSpPr txBox="1"/>
          <p:nvPr/>
        </p:nvSpPr>
        <p:spPr>
          <a:xfrm>
            <a:off x="565910" y="1855049"/>
            <a:ext cx="8012179" cy="4506875"/>
          </a:xfrm>
          <a:prstGeom prst="rect">
            <a:avLst/>
          </a:prstGeom>
          <a:noFill/>
        </p:spPr>
        <p:txBody>
          <a:bodyPr wrap="square" lIns="91440" tIns="45720" rIns="91440" bIns="45720" anchor="t">
            <a:spAutoFit/>
          </a:bodyPr>
          <a:lstStyle/>
          <a:p>
            <a:pPr marL="213995" indent="-213995">
              <a:lnSpc>
                <a:spcPts val="2900"/>
              </a:lnSpc>
              <a:buFont typeface="Arial" panose="020B0604020202020204" pitchFamily="34" charset="0"/>
              <a:buChar char="•"/>
            </a:pPr>
            <a:r>
              <a:rPr lang="cs-CZ" sz="1600" dirty="0"/>
              <a:t>Výzva na „památky“ nebude podmíněna zpřístupněním nových prostor, památka musí být po realizaci projektu zpřístupněna veřejnosti</a:t>
            </a:r>
            <a:endParaRPr lang="cs-CZ" dirty="0"/>
          </a:p>
          <a:p>
            <a:pPr marL="213995" indent="-213995">
              <a:lnSpc>
                <a:spcPts val="2900"/>
              </a:lnSpc>
              <a:buFont typeface="Arial" panose="020B0604020202020204" pitchFamily="34" charset="0"/>
              <a:buChar char="•"/>
            </a:pPr>
            <a:r>
              <a:rPr lang="cs-CZ" sz="1600" dirty="0"/>
              <a:t>Aktivita „památky“ u národních kulturních památek „NKP“ budou podpořeny pouze parky nacházející se na pozemcích NKP</a:t>
            </a:r>
            <a:endParaRPr lang="cs-CZ" sz="1600" dirty="0">
              <a:cs typeface="Arial"/>
            </a:endParaRPr>
          </a:p>
          <a:p>
            <a:pPr marL="213995" indent="-213995">
              <a:lnSpc>
                <a:spcPts val="2900"/>
              </a:lnSpc>
              <a:buFont typeface="Arial" panose="020B0604020202020204" pitchFamily="34" charset="0"/>
              <a:buChar char="•"/>
            </a:pPr>
            <a:r>
              <a:rPr lang="cs-CZ" sz="1600" dirty="0"/>
              <a:t>Aktivita „muzeum“ - muzeum spravuje sbírku dle zákona č. 122/2000 Sb., spravovat= vlastnit (sbírka ve výpůjčce nesplňuje zásady specifických kritérií přijatelnosti)</a:t>
            </a:r>
            <a:endParaRPr lang="cs-CZ" sz="1600" dirty="0">
              <a:cs typeface="Arial"/>
            </a:endParaRPr>
          </a:p>
          <a:p>
            <a:pPr marL="213995" indent="-213995">
              <a:lnSpc>
                <a:spcPts val="2900"/>
              </a:lnSpc>
              <a:buFont typeface="Arial" panose="020B0604020202020204" pitchFamily="34" charset="0"/>
              <a:buChar char="•"/>
            </a:pPr>
            <a:r>
              <a:rPr lang="cs-CZ" sz="1600" dirty="0"/>
              <a:t>Aktivita „cestovní ruch“ ve zvláště chráněných územích budou podporovány pouze doplňkově zaměřené projekty (příklad: turistická stezka s odpočívadlem, která vede skrz takové území), do žádosti o podporu bude požadováno souhlasné vyjádření Asociace ochrany přírody a krajiny</a:t>
            </a:r>
            <a:endParaRPr lang="cs-CZ" sz="1600" dirty="0">
              <a:cs typeface="Arial"/>
            </a:endParaRPr>
          </a:p>
          <a:p>
            <a:pPr marL="213995" indent="-213995">
              <a:lnSpc>
                <a:spcPct val="150000"/>
              </a:lnSpc>
              <a:buFont typeface="Arial" panose="020B0604020202020204" pitchFamily="34" charset="0"/>
              <a:buChar char="•"/>
            </a:pPr>
            <a:r>
              <a:rPr lang="cs-CZ" sz="1600" dirty="0">
                <a:cs typeface="Arial"/>
              </a:rPr>
              <a:t>Individuální projekty i projekty v ITI</a:t>
            </a:r>
          </a:p>
        </p:txBody>
      </p:sp>
      <p:pic>
        <p:nvPicPr>
          <p:cNvPr id="2" name="Grafický objekt 1" descr="Scéna na hradě">
            <a:extLst>
              <a:ext uri="{FF2B5EF4-FFF2-40B4-BE49-F238E27FC236}">
                <a16:creationId xmlns:a16="http://schemas.microsoft.com/office/drawing/2014/main" id="{2DA8CF19-72B2-A3D1-FC11-4D7E36D41F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211" y="1879036"/>
            <a:ext cx="390806" cy="390806"/>
          </a:xfrm>
          <a:prstGeom prst="rect">
            <a:avLst/>
          </a:prstGeom>
        </p:spPr>
      </p:pic>
      <p:pic>
        <p:nvPicPr>
          <p:cNvPr id="3" name="Grafický objekt 2" descr="Banka">
            <a:extLst>
              <a:ext uri="{FF2B5EF4-FFF2-40B4-BE49-F238E27FC236}">
                <a16:creationId xmlns:a16="http://schemas.microsoft.com/office/drawing/2014/main" id="{B921E64D-7BE0-C556-D4E6-7BBB0575B3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6962" y="3374970"/>
            <a:ext cx="379791" cy="379791"/>
          </a:xfrm>
          <a:prstGeom prst="rect">
            <a:avLst/>
          </a:prstGeom>
        </p:spPr>
      </p:pic>
      <p:pic>
        <p:nvPicPr>
          <p:cNvPr id="9" name="Grafický objekt 8" descr="Túra">
            <a:extLst>
              <a:ext uri="{FF2B5EF4-FFF2-40B4-BE49-F238E27FC236}">
                <a16:creationId xmlns:a16="http://schemas.microsoft.com/office/drawing/2014/main" id="{381ADEAF-4E68-E870-9263-D527D3E8599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9806" y="4684382"/>
            <a:ext cx="388755" cy="388755"/>
          </a:xfrm>
          <a:prstGeom prst="rect">
            <a:avLst/>
          </a:prstGeom>
        </p:spPr>
      </p:pic>
      <p:sp>
        <p:nvSpPr>
          <p:cNvPr id="5" name="Zástupný symbol pro číslo snímku 4">
            <a:extLst>
              <a:ext uri="{FF2B5EF4-FFF2-40B4-BE49-F238E27FC236}">
                <a16:creationId xmlns:a16="http://schemas.microsoft.com/office/drawing/2014/main" id="{5D58D0CF-CD26-4A22-BFB6-9A973CD4BEF9}"/>
              </a:ext>
            </a:extLst>
          </p:cNvPr>
          <p:cNvSpPr>
            <a:spLocks noGrp="1"/>
          </p:cNvSpPr>
          <p:nvPr>
            <p:ph type="sldNum" sz="quarter" idx="12"/>
          </p:nvPr>
        </p:nvSpPr>
        <p:spPr/>
        <p:txBody>
          <a:bodyPr/>
          <a:lstStyle/>
          <a:p>
            <a:fld id="{4000C4B2-41BC-D741-8B94-B76DB6967C01}" type="slidenum">
              <a:rPr lang="en-US" smtClean="0"/>
              <a:pPr/>
              <a:t>94</a:t>
            </a:fld>
            <a:endParaRPr lang="en-US" dirty="0"/>
          </a:p>
        </p:txBody>
      </p:sp>
    </p:spTree>
    <p:extLst>
      <p:ext uri="{BB962C8B-B14F-4D97-AF65-F5344CB8AC3E}">
        <p14:creationId xmlns:p14="http://schemas.microsoft.com/office/powerpoint/2010/main" val="4841051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2029293"/>
            <a:ext cx="7449422" cy="3293209"/>
          </a:xfrm>
          <a:prstGeom prst="rect">
            <a:avLst/>
          </a:prstGeom>
          <a:noFill/>
        </p:spPr>
        <p:txBody>
          <a:bodyPr wrap="square" lIns="91440" tIns="45720" rIns="91440" bIns="45720" anchor="t">
            <a:spAutoFit/>
          </a:bodyPr>
          <a:lstStyle/>
          <a:p>
            <a:pPr algn="just"/>
            <a:r>
              <a:rPr lang="cs-CZ" sz="1600" b="1" i="1" dirty="0">
                <a:ea typeface="Calibri"/>
                <a:cs typeface="Times New Roman"/>
              </a:rPr>
              <a:t>Lze realizovat Knihovnu + TIC ve výzvě pro knihovny, lze tam zařadit i aktivitu pro cestovní ruch? J</a:t>
            </a:r>
            <a:r>
              <a:rPr lang="cs-CZ" sz="1600" b="1" i="1" dirty="0">
                <a:ea typeface="Calibri"/>
                <a:cs typeface="Arial"/>
              </a:rPr>
              <a:t>ak postupovat při podání žádosti o podporu, když máme v 1.patře Informační centrum a nahoře knihovnu (3 patra) a chceme vybudovat výtah.</a:t>
            </a:r>
            <a:endParaRPr lang="cs-CZ" sz="1600" i="1" dirty="0">
              <a:ea typeface="+mn-lt"/>
              <a:cs typeface="+mn-lt"/>
            </a:endParaRPr>
          </a:p>
          <a:p>
            <a:pPr algn="just"/>
            <a:endParaRPr lang="cs-CZ" sz="1600" b="1" dirty="0">
              <a:cs typeface="Times New Roman"/>
            </a:endParaRPr>
          </a:p>
          <a:p>
            <a:pPr marL="171450" indent="-171450" algn="just">
              <a:buFont typeface="Arial" panose="020B0604020202020204" pitchFamily="34" charset="0"/>
              <a:buChar char="•"/>
            </a:pPr>
            <a:r>
              <a:rPr lang="cs-CZ" sz="1600" dirty="0">
                <a:ea typeface="Calibri"/>
                <a:cs typeface="Times New Roman"/>
              </a:rPr>
              <a:t>Aktivitu „Cestovního ruchu“ lze kombinovat v rámci oblasti CR (infocentrum + naučná stezka….), aktivitu „knihovny“ nelze kombinovat s informačním centrem. </a:t>
            </a:r>
            <a:endParaRPr lang="cs-CZ" sz="1600" dirty="0">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dirty="0">
                <a:ea typeface="Calibri"/>
                <a:cs typeface="Times New Roman"/>
              </a:rPr>
              <a:t>Doporučujeme projekt rozdělit na dva. Jeden projekt podat do aktivity „knihovny“ včetně vybudování nového výtahu. </a:t>
            </a:r>
            <a:r>
              <a:rPr lang="cs-CZ" sz="1600" dirty="0">
                <a:ea typeface="Calibri"/>
                <a:cs typeface="Arial"/>
              </a:rPr>
              <a:t>Druhý projekt podat do aktivity „cestovní ruch“. </a:t>
            </a:r>
            <a:r>
              <a:rPr lang="cs-CZ" sz="1600" dirty="0">
                <a:ea typeface="Calibri"/>
                <a:cs typeface="Times New Roman"/>
              </a:rPr>
              <a:t>Výdaje lze zařadit do projektů poměrově s ohledem na využívání výtahu. </a:t>
            </a:r>
            <a:endParaRPr lang="cs-CZ" sz="1600" dirty="0">
              <a:ea typeface="Calibri" panose="020F0502020204030204" pitchFamily="34" charset="0"/>
              <a:cs typeface="Times New Roman" panose="02020603050405020304" pitchFamily="18" charset="0"/>
            </a:endParaRPr>
          </a:p>
          <a:p>
            <a:endParaRPr lang="cs-CZ"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ovéPole 3">
            <a:extLst>
              <a:ext uri="{FF2B5EF4-FFF2-40B4-BE49-F238E27FC236}">
                <a16:creationId xmlns:a16="http://schemas.microsoft.com/office/drawing/2014/main" id="{BB57A942-D60B-44B3-8098-D027137CD8D0}"/>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dirty="0">
                <a:ln>
                  <a:noFill/>
                </a:ln>
                <a:solidFill>
                  <a:schemeClr val="tx2"/>
                </a:solidFill>
                <a:effectLst/>
                <a:uLnTx/>
                <a:uFillTx/>
                <a:latin typeface="Arial"/>
                <a:cs typeface="Arial"/>
                <a:sym typeface="Arial"/>
              </a:rPr>
              <a:t>Kulturní dědictví a cestovní ruch</a:t>
            </a:r>
            <a:endParaRPr lang="cs-CZ" sz="2000" kern="0" dirty="0">
              <a:solidFill>
                <a:schemeClr val="tx2"/>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44F6579A-7883-4219-B9DC-82D431504A4A}"/>
              </a:ext>
            </a:extLst>
          </p:cNvPr>
          <p:cNvSpPr>
            <a:spLocks noGrp="1"/>
          </p:cNvSpPr>
          <p:nvPr>
            <p:ph type="sldNum" sz="quarter" idx="12"/>
          </p:nvPr>
        </p:nvSpPr>
        <p:spPr/>
        <p:txBody>
          <a:bodyPr/>
          <a:lstStyle/>
          <a:p>
            <a:fld id="{4000C4B2-41BC-D741-8B94-B76DB6967C01}" type="slidenum">
              <a:rPr lang="en-US" smtClean="0"/>
              <a:pPr/>
              <a:t>95</a:t>
            </a:fld>
            <a:endParaRPr lang="en-US" dirty="0"/>
          </a:p>
        </p:txBody>
      </p:sp>
    </p:spTree>
    <p:extLst>
      <p:ext uri="{BB962C8B-B14F-4D97-AF65-F5344CB8AC3E}">
        <p14:creationId xmlns:p14="http://schemas.microsoft.com/office/powerpoint/2010/main" val="16152259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1410728"/>
            <a:ext cx="7449422" cy="4278094"/>
          </a:xfrm>
          <a:prstGeom prst="rect">
            <a:avLst/>
          </a:prstGeom>
          <a:noFill/>
        </p:spPr>
        <p:txBody>
          <a:bodyPr wrap="square" lIns="91440" tIns="45720" rIns="91440" bIns="45720" anchor="t">
            <a:spAutoFit/>
          </a:bodyPr>
          <a:lstStyle/>
          <a:p>
            <a:pPr algn="just"/>
            <a:endParaRPr lang="cs-CZ" sz="1600" dirty="0">
              <a:ea typeface="Calibri" panose="020F0502020204030204" pitchFamily="34" charset="0"/>
              <a:cs typeface="Times New Roman" panose="02020603050405020304" pitchFamily="18" charset="0"/>
            </a:endParaRPr>
          </a:p>
          <a:p>
            <a:pPr algn="just"/>
            <a:r>
              <a:rPr lang="cs-CZ" sz="1600" b="1" i="1" dirty="0">
                <a:ea typeface="Calibri" panose="020F0502020204030204" pitchFamily="34" charset="0"/>
                <a:cs typeface="Times New Roman"/>
              </a:rPr>
              <a:t>Bude možné v rámci aktivity Infrastruktura cestovního ruchu zakoupit kontejner s vybavením pro Informační centrum, které by bylo využíváno pro prezentaci kraje/města a informování o možnostech cestovního ruchu v kraji/městě na akcích realizovaných na území kraje/města/ČR?</a:t>
            </a:r>
          </a:p>
          <a:p>
            <a:pPr algn="just"/>
            <a:endParaRPr lang="cs-CZ" sz="1600" dirty="0">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dirty="0">
                <a:ea typeface="Calibri" panose="020F0502020204030204" pitchFamily="34" charset="0"/>
                <a:cs typeface="Times New Roman"/>
              </a:rPr>
              <a:t>Mobilní kontejner k využití jako mobilní prezentační nástroj včetně vybavení nebude možné z aktivity „Cestovní ruch“ v novém IROP II financovat.</a:t>
            </a:r>
          </a:p>
          <a:p>
            <a:pPr algn="just"/>
            <a:endParaRPr lang="cs-CZ" sz="1600" i="1" dirty="0">
              <a:ea typeface="Calibri" panose="020F0502020204030204" pitchFamily="34" charset="0"/>
              <a:cs typeface="Times New Roman" panose="02020603050405020304" pitchFamily="18" charset="0"/>
            </a:endParaRPr>
          </a:p>
          <a:p>
            <a:pPr algn="just"/>
            <a:r>
              <a:rPr lang="cs-CZ" sz="1600" b="1" i="1" dirty="0">
                <a:ea typeface="Calibri" panose="020F0502020204030204" pitchFamily="34" charset="0"/>
                <a:cs typeface="Times New Roman"/>
              </a:rPr>
              <a:t>Bude možné podpořit ve SC 4.4 v rámci aktivity „cestovní ruch“ odpočívadlo u stávající turistické trasy?</a:t>
            </a:r>
          </a:p>
          <a:p>
            <a:pPr algn="just"/>
            <a:endParaRPr lang="cs-CZ" sz="1600" b="1" dirty="0">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dirty="0">
                <a:ea typeface="Calibri" panose="020F0502020204030204" pitchFamily="34" charset="0"/>
                <a:cs typeface="Times New Roman"/>
              </a:rPr>
              <a:t>Budou podpořeny komplexní projekty zaměřené na minimálně dvě oblasti (odpočívadla, parkoviště, sociální zařízení, naučné stezky….). </a:t>
            </a:r>
            <a:endParaRPr lang="cs-CZ" sz="1600" dirty="0">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600" dirty="0">
                <a:ea typeface="Calibri" panose="020F0502020204030204" pitchFamily="34" charset="0"/>
                <a:cs typeface="Times New Roman"/>
              </a:rPr>
              <a:t>Projekt doporučujeme směřovat do SC 5.1 Komunitně vedeného místního rozvoje a kontaktovat příslušnou MAS, zda bude tuto oblast podporovat.  </a:t>
            </a:r>
            <a:endParaRPr lang="cs-CZ" sz="1600" dirty="0">
              <a:ea typeface="Calibri" panose="020F0502020204030204" pitchFamily="34" charset="0"/>
              <a:cs typeface="Times New Roman" panose="02020603050405020304" pitchFamily="18" charset="0"/>
            </a:endParaRPr>
          </a:p>
          <a:p>
            <a:endParaRPr lang="cs-CZ"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ovéPole 4">
            <a:extLst>
              <a:ext uri="{FF2B5EF4-FFF2-40B4-BE49-F238E27FC236}">
                <a16:creationId xmlns:a16="http://schemas.microsoft.com/office/drawing/2014/main" id="{B124D6A9-25EC-40E0-9F83-43F1C56D2BF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rgbClr val="0C56A6"/>
                </a:solidFill>
                <a:effectLst/>
                <a:uLnTx/>
                <a:uFillTx/>
                <a:latin typeface="Arial"/>
                <a:cs typeface="Arial"/>
                <a:sym typeface="Arial"/>
              </a:rPr>
              <a:t>Nejčastější dotazy z KS SC 4.4</a:t>
            </a:r>
          </a:p>
          <a:p>
            <a:pPr algn="ctr" defTabSz="914400">
              <a:buClr>
                <a:srgbClr val="000000"/>
              </a:buClr>
            </a:pPr>
            <a:r>
              <a:rPr kumimoji="0" lang="cs-CZ" sz="2000" b="1" i="0" u="none" strike="noStrike" kern="0" cap="none" spc="0" normalizeH="0" baseline="0" noProof="0" dirty="0">
                <a:ln>
                  <a:noFill/>
                </a:ln>
                <a:solidFill>
                  <a:srgbClr val="0C56A6"/>
                </a:solidFill>
                <a:effectLst/>
                <a:uLnTx/>
                <a:uFillTx/>
                <a:latin typeface="Arial"/>
                <a:cs typeface="Arial"/>
                <a:sym typeface="Arial"/>
              </a:rPr>
              <a:t>Kulturní dědictví a cestovní ruch</a:t>
            </a:r>
            <a:endParaRPr lang="cs-CZ" sz="2000" kern="0" dirty="0">
              <a:solidFill>
                <a:srgbClr val="0C56A6"/>
              </a:solidFill>
              <a:cs typeface="Arial" panose="020B0604020202020204" pitchFamily="34" charset="0"/>
              <a:sym typeface="Arial"/>
            </a:endParaRPr>
          </a:p>
        </p:txBody>
      </p:sp>
      <p:sp>
        <p:nvSpPr>
          <p:cNvPr id="2" name="Zástupný symbol pro číslo snímku 1">
            <a:extLst>
              <a:ext uri="{FF2B5EF4-FFF2-40B4-BE49-F238E27FC236}">
                <a16:creationId xmlns:a16="http://schemas.microsoft.com/office/drawing/2014/main" id="{61B61310-007D-4661-ACE7-BF23FC198EE2}"/>
              </a:ext>
            </a:extLst>
          </p:cNvPr>
          <p:cNvSpPr>
            <a:spLocks noGrp="1"/>
          </p:cNvSpPr>
          <p:nvPr>
            <p:ph type="sldNum" sz="quarter" idx="12"/>
          </p:nvPr>
        </p:nvSpPr>
        <p:spPr/>
        <p:txBody>
          <a:bodyPr/>
          <a:lstStyle/>
          <a:p>
            <a:fld id="{4000C4B2-41BC-D741-8B94-B76DB6967C01}" type="slidenum">
              <a:rPr lang="en-US" smtClean="0"/>
              <a:pPr/>
              <a:t>96</a:t>
            </a:fld>
            <a:endParaRPr lang="en-US" dirty="0"/>
          </a:p>
        </p:txBody>
      </p:sp>
    </p:spTree>
    <p:extLst>
      <p:ext uri="{BB962C8B-B14F-4D97-AF65-F5344CB8AC3E}">
        <p14:creationId xmlns:p14="http://schemas.microsoft.com/office/powerpoint/2010/main" val="11085245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EFF5469-FF93-4E54-8A22-606C0EC9CFB0}"/>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97</a:t>
            </a:fld>
            <a:endParaRPr lang="en-US"/>
          </a:p>
        </p:txBody>
      </p:sp>
      <p:sp>
        <p:nvSpPr>
          <p:cNvPr id="5" name="TextovéPole 4">
            <a:extLst>
              <a:ext uri="{FF2B5EF4-FFF2-40B4-BE49-F238E27FC236}">
                <a16:creationId xmlns:a16="http://schemas.microsoft.com/office/drawing/2014/main" id="{0BA7EC93-C7F4-45B1-8DDC-F086E676FC02}"/>
              </a:ext>
            </a:extLst>
          </p:cNvPr>
          <p:cNvSpPr txBox="1"/>
          <p:nvPr/>
        </p:nvSpPr>
        <p:spPr>
          <a:xfrm>
            <a:off x="914400" y="1584560"/>
            <a:ext cx="6880194" cy="4524315"/>
          </a:xfrm>
          <a:prstGeom prst="rect">
            <a:avLst/>
          </a:prstGeom>
          <a:noFill/>
        </p:spPr>
        <p:txBody>
          <a:bodyPr wrap="square">
            <a:spAutoFit/>
          </a:bodyPr>
          <a:lstStyle/>
          <a:p>
            <a:r>
              <a:rPr lang="cs-CZ" sz="1600" b="1" i="0" u="none" strike="noStrike" baseline="0" dirty="0">
                <a:solidFill>
                  <a:srgbClr val="000000"/>
                </a:solidFill>
                <a:latin typeface="Arial" panose="020B0604020202020204" pitchFamily="34" charset="0"/>
              </a:rPr>
              <a:t>Aktivity a odlišnosti od individuálních výzev:</a:t>
            </a:r>
          </a:p>
          <a:p>
            <a:endParaRPr lang="cs-CZ" sz="1600" b="0" i="0" u="none" strike="noStrike" baseline="0" dirty="0">
              <a:solidFill>
                <a:srgbClr val="000000"/>
              </a:solidFill>
              <a:latin typeface="Arial" panose="020B0604020202020204" pitchFamily="34" charset="0"/>
            </a:endParaRPr>
          </a:p>
          <a:p>
            <a:r>
              <a:rPr lang="cs-CZ" sz="1600" b="1" i="0" u="none" strike="noStrike" baseline="0" dirty="0">
                <a:solidFill>
                  <a:srgbClr val="000000"/>
                </a:solidFill>
                <a:latin typeface="Arial" panose="020B0604020202020204" pitchFamily="34" charset="0"/>
              </a:rPr>
              <a:t>PAMÁTKY</a:t>
            </a:r>
            <a:endParaRPr lang="cs-CZ" sz="16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cs-CZ" sz="1600" b="0" i="0" u="none" strike="noStrike" baseline="0" dirty="0">
                <a:solidFill>
                  <a:srgbClr val="000000"/>
                </a:solidFill>
                <a:latin typeface="Arial" panose="020B0604020202020204" pitchFamily="34" charset="0"/>
              </a:rPr>
              <a:t>Podpora kulturních památek, nebudou podporovány parky u KP (OPŽP)</a:t>
            </a:r>
          </a:p>
          <a:p>
            <a:pPr marL="285750" indent="-285750">
              <a:buFont typeface="Arial" panose="020B0604020202020204" pitchFamily="34" charset="0"/>
              <a:buChar char="•"/>
            </a:pPr>
            <a:endParaRPr lang="cs-CZ" sz="1600" b="0" i="0" u="none" strike="noStrike" baseline="0" dirty="0">
              <a:solidFill>
                <a:srgbClr val="000000"/>
              </a:solidFill>
              <a:latin typeface="Arial" panose="020B0604020202020204" pitchFamily="34" charset="0"/>
            </a:endParaRPr>
          </a:p>
          <a:p>
            <a:r>
              <a:rPr lang="cs-CZ" sz="1600" b="1" i="0" u="none" strike="noStrike" baseline="0" dirty="0">
                <a:solidFill>
                  <a:srgbClr val="000000"/>
                </a:solidFill>
                <a:latin typeface="Arial" panose="020B0604020202020204" pitchFamily="34" charset="0"/>
              </a:rPr>
              <a:t>MUZEA</a:t>
            </a:r>
            <a:endParaRPr lang="cs-CZ" sz="16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cs-CZ" sz="1600" b="0" i="0" u="none" strike="noStrike" baseline="0" dirty="0">
                <a:solidFill>
                  <a:srgbClr val="000000"/>
                </a:solidFill>
                <a:latin typeface="Arial" panose="020B0604020202020204" pitchFamily="34" charset="0"/>
              </a:rPr>
              <a:t>Nebude podporována výstavba, podpora pouze obecních muzeí</a:t>
            </a:r>
          </a:p>
          <a:p>
            <a:endParaRPr lang="cs-CZ" sz="1600" b="0" i="0" u="none" strike="noStrike" baseline="0" dirty="0">
              <a:solidFill>
                <a:srgbClr val="000000"/>
              </a:solidFill>
              <a:latin typeface="Arial" panose="020B0604020202020204" pitchFamily="34" charset="0"/>
            </a:endParaRPr>
          </a:p>
          <a:p>
            <a:r>
              <a:rPr lang="cs-CZ" sz="1600" b="1" i="0" u="none" strike="noStrike" baseline="0" dirty="0">
                <a:solidFill>
                  <a:srgbClr val="000000"/>
                </a:solidFill>
                <a:latin typeface="Arial" panose="020B0604020202020204" pitchFamily="34" charset="0"/>
              </a:rPr>
              <a:t>KNIHOVNY:</a:t>
            </a:r>
            <a:endParaRPr lang="cs-CZ" sz="16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cs-CZ" sz="1600" b="0" i="0" u="none" strike="noStrike" baseline="0" dirty="0">
                <a:solidFill>
                  <a:srgbClr val="000000"/>
                </a:solidFill>
                <a:latin typeface="Arial" panose="020B0604020202020204" pitchFamily="34" charset="0"/>
              </a:rPr>
              <a:t>Základní knihovny, které mají počet obyvatel pod 10.tis.tzv. „profesionální knihovny “(základní knihovna provozovaná obcí s pracovním úvazkem knihovníka nad 15hod/týdně)</a:t>
            </a:r>
          </a:p>
          <a:p>
            <a:endParaRPr lang="cs-CZ" sz="1600" b="0" i="0" u="none" strike="noStrike" baseline="0" dirty="0">
              <a:solidFill>
                <a:srgbClr val="000000"/>
              </a:solidFill>
              <a:latin typeface="Arial" panose="020B0604020202020204" pitchFamily="34" charset="0"/>
            </a:endParaRPr>
          </a:p>
          <a:p>
            <a:r>
              <a:rPr lang="cs-CZ" sz="1600" b="1" i="0" u="none" strike="noStrike" baseline="0" dirty="0">
                <a:solidFill>
                  <a:srgbClr val="000000"/>
                </a:solidFill>
                <a:latin typeface="Arial" panose="020B0604020202020204" pitchFamily="34" charset="0"/>
              </a:rPr>
              <a:t>CESTOVNÍ RUCH:</a:t>
            </a:r>
            <a:endParaRPr lang="cs-CZ" sz="16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cs-CZ" sz="1600" b="0" i="0" u="none" strike="noStrike" baseline="0" dirty="0">
                <a:solidFill>
                  <a:srgbClr val="000000"/>
                </a:solidFill>
                <a:latin typeface="Arial" panose="020B0604020202020204" pitchFamily="34" charset="0"/>
              </a:rPr>
              <a:t>Nebudou podporovány naučné stezky (OPŽP), není stanovena podmínka minimálního požadavku zaměření na 2 oblasti (možnost podpory malých projektů).</a:t>
            </a:r>
          </a:p>
        </p:txBody>
      </p:sp>
      <p:sp>
        <p:nvSpPr>
          <p:cNvPr id="9" name="TextovéPole 8">
            <a:extLst>
              <a:ext uri="{FF2B5EF4-FFF2-40B4-BE49-F238E27FC236}">
                <a16:creationId xmlns:a16="http://schemas.microsoft.com/office/drawing/2014/main" id="{70890C74-2F09-48ED-859F-F5F474051612}"/>
              </a:ext>
            </a:extLst>
          </p:cNvPr>
          <p:cNvSpPr txBox="1"/>
          <p:nvPr/>
        </p:nvSpPr>
        <p:spPr>
          <a:xfrm>
            <a:off x="1003177" y="346229"/>
            <a:ext cx="6418555" cy="954107"/>
          </a:xfrm>
          <a:prstGeom prst="rect">
            <a:avLst/>
          </a:prstGeom>
          <a:noFill/>
        </p:spPr>
        <p:txBody>
          <a:bodyPr wrap="square">
            <a:spAutoFit/>
          </a:bodyPr>
          <a:lstStyle/>
          <a:p>
            <a:pPr algn="ctr" defTabSz="914400">
              <a:buClr>
                <a:srgbClr val="000000"/>
              </a:buClr>
              <a:buFont typeface="Arial"/>
              <a:buNone/>
            </a:pPr>
            <a:r>
              <a:rPr kumimoji="0" lang="cs-CZ" sz="2800" b="1" i="0" u="none" strike="noStrike" kern="0" cap="none" spc="0" normalizeH="0" baseline="0" noProof="0" dirty="0">
                <a:ln>
                  <a:noFill/>
                </a:ln>
                <a:solidFill>
                  <a:schemeClr val="tx2"/>
                </a:solidFill>
                <a:effectLst/>
                <a:uLnTx/>
                <a:uFillTx/>
                <a:latin typeface="Arial"/>
                <a:cs typeface="Arial"/>
                <a:sym typeface="Arial"/>
              </a:rPr>
              <a:t>Specifický cíl 5.1.</a:t>
            </a:r>
            <a:br>
              <a:rPr kumimoji="0" lang="cs-CZ" sz="2800" b="1" i="0" u="none" strike="noStrike" kern="0" cap="none" spc="0" normalizeH="0" baseline="0" noProof="0" dirty="0">
                <a:ln>
                  <a:noFill/>
                </a:ln>
                <a:solidFill>
                  <a:schemeClr val="tx2"/>
                </a:solidFill>
                <a:effectLst/>
                <a:uLnTx/>
                <a:uFillTx/>
                <a:latin typeface="Arial"/>
                <a:cs typeface="Arial"/>
                <a:sym typeface="Arial"/>
              </a:rPr>
            </a:br>
            <a:r>
              <a:rPr kumimoji="0" lang="cs-CZ" sz="2800" b="1" i="0" u="none" strike="noStrike" kern="0" cap="none" spc="0" normalizeH="0" baseline="0" noProof="0" dirty="0">
                <a:ln>
                  <a:noFill/>
                </a:ln>
                <a:solidFill>
                  <a:schemeClr val="tx2"/>
                </a:solidFill>
                <a:effectLst/>
                <a:uLnTx/>
                <a:uFillTx/>
                <a:latin typeface="Arial"/>
                <a:cs typeface="Arial"/>
                <a:sym typeface="Arial"/>
              </a:rPr>
              <a:t>Kulturní dědictví a cestovní ruch</a:t>
            </a:r>
          </a:p>
        </p:txBody>
      </p:sp>
    </p:spTree>
    <p:extLst>
      <p:ext uri="{BB962C8B-B14F-4D97-AF65-F5344CB8AC3E}">
        <p14:creationId xmlns:p14="http://schemas.microsoft.com/office/powerpoint/2010/main" val="24609746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ráva, obloha, exteriér, pobřeží&#10;&#10;Popis byl vytvořen automaticky">
            <a:extLst>
              <a:ext uri="{FF2B5EF4-FFF2-40B4-BE49-F238E27FC236}">
                <a16:creationId xmlns:a16="http://schemas.microsoft.com/office/drawing/2014/main" id="{7A46C871-51B7-421A-8861-ED26B8B660CF}"/>
              </a:ext>
            </a:extLst>
          </p:cNvPr>
          <p:cNvPicPr>
            <a:picLocks noChangeAspect="1"/>
          </p:cNvPicPr>
          <p:nvPr/>
        </p:nvPicPr>
        <p:blipFill>
          <a:blip r:embed="rId2"/>
          <a:stretch>
            <a:fillRect/>
          </a:stretch>
        </p:blipFill>
        <p:spPr>
          <a:xfrm>
            <a:off x="2974848" y="2531364"/>
            <a:ext cx="3194304" cy="1795272"/>
          </a:xfrm>
          <a:prstGeom prst="rect">
            <a:avLst/>
          </a:prstGeom>
        </p:spPr>
      </p:pic>
      <p:pic>
        <p:nvPicPr>
          <p:cNvPr id="5" name="Obrázek 4">
            <a:extLst>
              <a:ext uri="{FF2B5EF4-FFF2-40B4-BE49-F238E27FC236}">
                <a16:creationId xmlns:a16="http://schemas.microsoft.com/office/drawing/2014/main" id="{14651670-5793-4EA7-A539-18AF8A773BDA}"/>
              </a:ext>
            </a:extLst>
          </p:cNvPr>
          <p:cNvPicPr>
            <a:picLocks noChangeAspect="1"/>
          </p:cNvPicPr>
          <p:nvPr/>
        </p:nvPicPr>
        <p:blipFill>
          <a:blip r:embed="rId3"/>
          <a:stretch>
            <a:fillRect/>
          </a:stretch>
        </p:blipFill>
        <p:spPr>
          <a:xfrm>
            <a:off x="0" y="0"/>
            <a:ext cx="9144000" cy="6857999"/>
          </a:xfrm>
          <a:prstGeom prst="rect">
            <a:avLst/>
          </a:prstGeom>
        </p:spPr>
      </p:pic>
      <p:sp>
        <p:nvSpPr>
          <p:cNvPr id="7" name="Nadpis 1">
            <a:extLst>
              <a:ext uri="{FF2B5EF4-FFF2-40B4-BE49-F238E27FC236}">
                <a16:creationId xmlns:a16="http://schemas.microsoft.com/office/drawing/2014/main" id="{284B8955-7BC8-4091-9C02-CA114C9962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a:solidFill>
                  <a:schemeClr val="bg1"/>
                </a:solidFill>
              </a:rPr>
              <a:t>Specifický cíl  5.1 </a:t>
            </a:r>
            <a:br>
              <a:rPr lang="cs-CZ" sz="2400">
                <a:solidFill>
                  <a:schemeClr val="bg1"/>
                </a:solidFill>
              </a:rPr>
            </a:b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Komunitně</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vedený</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místní</a:t>
            </a: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rozvoj</a:t>
            </a:r>
            <a:endParaRPr lang="en-US" sz="2400">
              <a:solidFill>
                <a:schemeClr val="bg1"/>
              </a:solidFill>
            </a:endParaRPr>
          </a:p>
        </p:txBody>
      </p:sp>
      <p:sp>
        <p:nvSpPr>
          <p:cNvPr id="2" name="TextovéPole 1">
            <a:extLst>
              <a:ext uri="{FF2B5EF4-FFF2-40B4-BE49-F238E27FC236}">
                <a16:creationId xmlns:a16="http://schemas.microsoft.com/office/drawing/2014/main" id="{7207C8D6-C4C7-4FD0-B7D2-ECBB01CAEEAF}"/>
              </a:ext>
            </a:extLst>
          </p:cNvPr>
          <p:cNvSpPr txBox="1"/>
          <p:nvPr/>
        </p:nvSpPr>
        <p:spPr>
          <a:xfrm>
            <a:off x="3120571" y="6458857"/>
            <a:ext cx="6357258" cy="584775"/>
          </a:xfrm>
          <a:prstGeom prst="rect">
            <a:avLst/>
          </a:prstGeom>
          <a:noFill/>
        </p:spPr>
        <p:txBody>
          <a:bodyPr wrap="square" rtlCol="0">
            <a:spAutoFit/>
          </a:bodyPr>
          <a:lstStyle/>
          <a:p>
            <a:r>
              <a:rPr lang="cs-CZ"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Cyklostezka Oldřišov - Opava, k. </a:t>
            </a:r>
            <a:r>
              <a:rPr lang="cs-CZ" sz="1400" b="1"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ú.</a:t>
            </a:r>
            <a:r>
              <a:rPr lang="cs-CZ"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Oldřišov (Moravskoslezský kraj) </a:t>
            </a:r>
            <a:endParaRPr lang="cs-CZ"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6896037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488165" y="320477"/>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tx2"/>
                </a:solidFill>
                <a:effectLst/>
                <a:uLnTx/>
                <a:uFillTx/>
                <a:latin typeface="Arial"/>
                <a:cs typeface="Arial"/>
                <a:sym typeface="Arial"/>
              </a:rPr>
              <a:t>Specifický cíl 5.1</a:t>
            </a:r>
            <a:br>
              <a:rPr kumimoji="0" lang="cs-CZ" sz="3200" b="1" i="0" u="none" strike="noStrike" kern="0" cap="none" spc="0" normalizeH="0" baseline="0" noProof="0" dirty="0">
                <a:ln>
                  <a:noFill/>
                </a:ln>
                <a:solidFill>
                  <a:schemeClr val="tx2"/>
                </a:solidFill>
                <a:effectLst/>
                <a:uLnTx/>
                <a:uFillTx/>
                <a:latin typeface="Arial"/>
                <a:cs typeface="Arial"/>
                <a:sym typeface="Arial"/>
              </a:rPr>
            </a:br>
            <a:r>
              <a:rPr kumimoji="0" lang="cs-CZ" sz="3200" b="1" i="0" u="none" strike="noStrike" kern="0" cap="none" spc="0" normalizeH="0" baseline="0" noProof="0" dirty="0">
                <a:ln>
                  <a:noFill/>
                </a:ln>
                <a:solidFill>
                  <a:schemeClr val="tx2"/>
                </a:solidFill>
                <a:effectLst/>
                <a:uLnTx/>
                <a:uFillTx/>
                <a:latin typeface="Arial"/>
                <a:cs typeface="Arial"/>
                <a:sym typeface="Arial"/>
              </a:rPr>
              <a:t>Komunitně vedený místní rozvoj</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1563659"/>
            <a:ext cx="8178289" cy="4691541"/>
          </a:xfrm>
          <a:prstGeom prst="rect">
            <a:avLst/>
          </a:prstGeom>
          <a:noFill/>
        </p:spPr>
        <p:txBody>
          <a:bodyPr wrap="square">
            <a:spAutoFit/>
          </a:bodyPr>
          <a:lstStyle/>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effectLst/>
                <a:uLnTx/>
                <a:uFillTx/>
                <a:latin typeface="Arial"/>
                <a:cs typeface="Arial"/>
                <a:sym typeface="Arial"/>
              </a:rPr>
              <a:t>Infrastruktura pro bezpečnou nemotorovou dopravu</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effectLst/>
                <a:uLnTx/>
                <a:uFillTx/>
                <a:latin typeface="Arial"/>
                <a:cs typeface="Arial"/>
                <a:sym typeface="Arial"/>
              </a:rPr>
              <a:t>Infrastruktura pro cyklistickou dopravu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effectLst/>
                <a:uLnTx/>
                <a:uFillTx/>
                <a:latin typeface="Arial"/>
                <a:cs typeface="Arial"/>
                <a:sym typeface="Arial"/>
              </a:rPr>
              <a:t>Zelená infrastruktura ve veřejném prostranství měst a obcí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effectLst/>
                <a:uLnTx/>
                <a:uFillTx/>
                <a:latin typeface="Arial"/>
                <a:cs typeface="Arial"/>
                <a:sym typeface="Arial"/>
              </a:rPr>
              <a:t>Podpora jednotek sboru dobrovolných hasičů kategorie jednotek požární ochrany II, III, V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effectLst/>
                <a:uLnTx/>
                <a:uFillTx/>
                <a:latin typeface="Arial"/>
                <a:cs typeface="Arial"/>
                <a:sym typeface="Arial"/>
              </a:rPr>
              <a:t>Infrastruktura mateřských škol a zařízení péče o děti typu dětské skupiny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effectLst/>
                <a:uLnTx/>
                <a:uFillTx/>
                <a:latin typeface="Arial"/>
                <a:cs typeface="Arial"/>
                <a:sym typeface="Arial"/>
              </a:rPr>
              <a:t>Infrastruktura základních škol ve vazbě na odborné učebny a rekonstrukce učeben neúplných škol</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effectLst/>
                <a:uLnTx/>
                <a:uFillTx/>
                <a:latin typeface="Arial"/>
                <a:cs typeface="Arial"/>
                <a:sym typeface="Arial"/>
              </a:rPr>
              <a:t>Infrastruktura pro sociální služby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effectLst/>
                <a:uLnTx/>
                <a:uFillTx/>
                <a:latin typeface="Arial"/>
                <a:cs typeface="Arial"/>
                <a:sym typeface="Arial"/>
              </a:rPr>
              <a:t>Revitalizace kulturních památek</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effectLst/>
                <a:uLnTx/>
                <a:uFillTx/>
                <a:latin typeface="Arial"/>
                <a:cs typeface="Arial"/>
                <a:sym typeface="Arial"/>
              </a:rPr>
              <a:t>Revitalizace a vybavení městských a obecních muzeí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effectLst/>
                <a:uLnTx/>
                <a:uFillTx/>
                <a:latin typeface="Arial"/>
                <a:cs typeface="Arial"/>
                <a:sym typeface="Arial"/>
              </a:rPr>
              <a:t>Rekonstrukce a vybavení obecních profesionálních knihoven</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effectLst/>
                <a:uLnTx/>
                <a:uFillTx/>
                <a:latin typeface="Arial"/>
                <a:cs typeface="Arial"/>
                <a:sym typeface="Arial"/>
              </a:rPr>
              <a:t>Veřejná infrastruktura udržitelného cestovního ruchu</a:t>
            </a:r>
          </a:p>
        </p:txBody>
      </p:sp>
      <p:pic>
        <p:nvPicPr>
          <p:cNvPr id="10" name="Grafický objekt 9" descr="Projížďka na kole">
            <a:extLst>
              <a:ext uri="{FF2B5EF4-FFF2-40B4-BE49-F238E27FC236}">
                <a16:creationId xmlns:a16="http://schemas.microsoft.com/office/drawing/2014/main" id="{6358F75A-C80F-478E-A750-1493A2F5AB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493" y="1928021"/>
            <a:ext cx="326515" cy="326515"/>
          </a:xfrm>
          <a:prstGeom prst="rect">
            <a:avLst/>
          </a:prstGeom>
        </p:spPr>
      </p:pic>
      <p:pic>
        <p:nvPicPr>
          <p:cNvPr id="12" name="Grafický objekt 11" descr="Les">
            <a:extLst>
              <a:ext uri="{FF2B5EF4-FFF2-40B4-BE49-F238E27FC236}">
                <a16:creationId xmlns:a16="http://schemas.microsoft.com/office/drawing/2014/main" id="{CB113123-A2AE-4FFA-B7E9-CEAA6BB5B8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403" y="2314761"/>
            <a:ext cx="326516" cy="326516"/>
          </a:xfrm>
          <a:prstGeom prst="rect">
            <a:avLst/>
          </a:prstGeom>
        </p:spPr>
      </p:pic>
      <p:pic>
        <p:nvPicPr>
          <p:cNvPr id="13" name="Grafický objekt 12" descr="Hasič">
            <a:extLst>
              <a:ext uri="{FF2B5EF4-FFF2-40B4-BE49-F238E27FC236}">
                <a16:creationId xmlns:a16="http://schemas.microsoft.com/office/drawing/2014/main" id="{77DB7641-2A0B-4519-AD1A-98C79BCB9A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9838" y="2783929"/>
            <a:ext cx="326516" cy="326516"/>
          </a:xfrm>
          <a:prstGeom prst="rect">
            <a:avLst/>
          </a:prstGeom>
        </p:spPr>
      </p:pic>
      <p:pic>
        <p:nvPicPr>
          <p:cNvPr id="14" name="Grafický objekt 13" descr="Děti">
            <a:extLst>
              <a:ext uri="{FF2B5EF4-FFF2-40B4-BE49-F238E27FC236}">
                <a16:creationId xmlns:a16="http://schemas.microsoft.com/office/drawing/2014/main" id="{62C35FB0-B2D5-4624-98F8-22ADEF8A93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532" y="3369073"/>
            <a:ext cx="345646" cy="345646"/>
          </a:xfrm>
          <a:prstGeom prst="rect">
            <a:avLst/>
          </a:prstGeom>
        </p:spPr>
      </p:pic>
      <p:pic>
        <p:nvPicPr>
          <p:cNvPr id="15" name="Grafický objekt 14" descr="Třída">
            <a:extLst>
              <a:ext uri="{FF2B5EF4-FFF2-40B4-BE49-F238E27FC236}">
                <a16:creationId xmlns:a16="http://schemas.microsoft.com/office/drawing/2014/main" id="{C8DEE990-297D-4C49-B3F7-8E12FDB448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024" y="3909430"/>
            <a:ext cx="326515" cy="326515"/>
          </a:xfrm>
          <a:prstGeom prst="rect">
            <a:avLst/>
          </a:prstGeom>
        </p:spPr>
      </p:pic>
      <p:pic>
        <p:nvPicPr>
          <p:cNvPr id="16" name="Grafický objekt 15" descr="Osoba na vozíku">
            <a:extLst>
              <a:ext uri="{FF2B5EF4-FFF2-40B4-BE49-F238E27FC236}">
                <a16:creationId xmlns:a16="http://schemas.microsoft.com/office/drawing/2014/main" id="{4EB97199-C8D7-4200-A12C-C47486A5259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8396" y="4412949"/>
            <a:ext cx="292869" cy="292869"/>
          </a:xfrm>
          <a:prstGeom prst="rect">
            <a:avLst/>
          </a:prstGeom>
        </p:spPr>
      </p:pic>
      <p:pic>
        <p:nvPicPr>
          <p:cNvPr id="17" name="Grafický objekt 16" descr="Scéna na hradě">
            <a:extLst>
              <a:ext uri="{FF2B5EF4-FFF2-40B4-BE49-F238E27FC236}">
                <a16:creationId xmlns:a16="http://schemas.microsoft.com/office/drawing/2014/main" id="{45823759-12E8-4979-9B08-C5543A5117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4350" y="4780093"/>
            <a:ext cx="280827" cy="280827"/>
          </a:xfrm>
          <a:prstGeom prst="rect">
            <a:avLst/>
          </a:prstGeom>
        </p:spPr>
      </p:pic>
      <p:pic>
        <p:nvPicPr>
          <p:cNvPr id="18" name="Grafický objekt 17" descr="Banka">
            <a:extLst>
              <a:ext uri="{FF2B5EF4-FFF2-40B4-BE49-F238E27FC236}">
                <a16:creationId xmlns:a16="http://schemas.microsoft.com/office/drawing/2014/main" id="{AED0F133-5366-4F01-A8F8-C03F2DB6475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1731" y="5143081"/>
            <a:ext cx="292868" cy="292868"/>
          </a:xfrm>
          <a:prstGeom prst="rect">
            <a:avLst/>
          </a:prstGeom>
        </p:spPr>
      </p:pic>
      <p:pic>
        <p:nvPicPr>
          <p:cNvPr id="19" name="Grafický objekt 18" descr="Knihy">
            <a:extLst>
              <a:ext uri="{FF2B5EF4-FFF2-40B4-BE49-F238E27FC236}">
                <a16:creationId xmlns:a16="http://schemas.microsoft.com/office/drawing/2014/main" id="{B054A2BA-8D1A-40D0-8C8F-27C4F2C5A6E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72076" y="5535390"/>
            <a:ext cx="262188" cy="262188"/>
          </a:xfrm>
          <a:prstGeom prst="rect">
            <a:avLst/>
          </a:prstGeom>
        </p:spPr>
      </p:pic>
      <p:pic>
        <p:nvPicPr>
          <p:cNvPr id="20" name="Grafický objekt 19" descr="Túra">
            <a:extLst>
              <a:ext uri="{FF2B5EF4-FFF2-40B4-BE49-F238E27FC236}">
                <a16:creationId xmlns:a16="http://schemas.microsoft.com/office/drawing/2014/main" id="{2068DC6D-CE40-4A14-B596-2811AB3042E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45349" y="5859601"/>
            <a:ext cx="326955" cy="326955"/>
          </a:xfrm>
          <a:prstGeom prst="rect">
            <a:avLst/>
          </a:prstGeom>
        </p:spPr>
      </p:pic>
      <p:pic>
        <p:nvPicPr>
          <p:cNvPr id="22" name="Grafický objekt 21" descr="Rodina s chlapcem se souvislou výplní">
            <a:extLst>
              <a:ext uri="{FF2B5EF4-FFF2-40B4-BE49-F238E27FC236}">
                <a16:creationId xmlns:a16="http://schemas.microsoft.com/office/drawing/2014/main" id="{5DB94EAB-EE54-4D98-B7B1-04392810590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2260" y="1549790"/>
            <a:ext cx="326515" cy="326515"/>
          </a:xfrm>
          <a:prstGeom prst="rect">
            <a:avLst/>
          </a:prstGeom>
        </p:spPr>
      </p:pic>
      <p:sp>
        <p:nvSpPr>
          <p:cNvPr id="2" name="Zástupný symbol pro číslo snímku 1">
            <a:extLst>
              <a:ext uri="{FF2B5EF4-FFF2-40B4-BE49-F238E27FC236}">
                <a16:creationId xmlns:a16="http://schemas.microsoft.com/office/drawing/2014/main" id="{4249B39D-5F4E-4F19-AD85-D08BBAB3BC3D}"/>
              </a:ext>
            </a:extLst>
          </p:cNvPr>
          <p:cNvSpPr>
            <a:spLocks noGrp="1"/>
          </p:cNvSpPr>
          <p:nvPr>
            <p:ph type="sldNum" sz="quarter" idx="12"/>
          </p:nvPr>
        </p:nvSpPr>
        <p:spPr/>
        <p:txBody>
          <a:bodyPr/>
          <a:lstStyle/>
          <a:p>
            <a:fld id="{4000C4B2-41BC-D741-8B94-B76DB6967C01}" type="slidenum">
              <a:rPr lang="en-US" smtClean="0"/>
              <a:pPr/>
              <a:t>99</a:t>
            </a:fld>
            <a:endParaRPr lang="en-US" dirty="0"/>
          </a:p>
        </p:txBody>
      </p:sp>
    </p:spTree>
    <p:extLst>
      <p:ext uri="{BB962C8B-B14F-4D97-AF65-F5344CB8AC3E}">
        <p14:creationId xmlns:p14="http://schemas.microsoft.com/office/powerpoint/2010/main" val="1723025594"/>
      </p:ext>
    </p:extLst>
  </p:cSld>
  <p:clrMapOvr>
    <a:masterClrMapping/>
  </p:clrMapOvr>
</p:sld>
</file>

<file path=ppt/theme/theme1.xml><?xml version="1.0" encoding="utf-8"?>
<a:theme xmlns:a="http://schemas.openxmlformats.org/drawingml/2006/main" name="CR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R PPT modra" id="{D7112295-DE83-5842-848C-194A14FDB72F}" vid="{3F9FFF0E-BF0B-D64C-A9D2-5EEC900BA2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CRR template</Template>
  <TotalTime>1358</TotalTime>
  <Words>11040</Words>
  <Application>Microsoft Office PowerPoint</Application>
  <PresentationFormat>Předvádění na obrazovce (4:3)</PresentationFormat>
  <Paragraphs>1434</Paragraphs>
  <Slides>130</Slides>
  <Notes>23</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130</vt:i4>
      </vt:variant>
    </vt:vector>
  </HeadingPairs>
  <TitlesOfParts>
    <vt:vector size="139" baseType="lpstr">
      <vt:lpstr>Arial</vt:lpstr>
      <vt:lpstr>Calibri</vt:lpstr>
      <vt:lpstr>Calibri </vt:lpstr>
      <vt:lpstr>Cambria</vt:lpstr>
      <vt:lpstr>Courier New</vt:lpstr>
      <vt:lpstr>Segoe UI</vt:lpstr>
      <vt:lpstr>Symbol</vt:lpstr>
      <vt:lpstr>Wingdings</vt:lpstr>
      <vt:lpstr>CRR template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 na více řádků, třeba i na tři anebo dokonce i na čtyři.</dc:title>
  <dc:subject/>
  <dc:creator>Microsoft Office User</dc:creator>
  <cp:keywords/>
  <dc:description/>
  <cp:lastModifiedBy>Malá Simona</cp:lastModifiedBy>
  <cp:revision>79</cp:revision>
  <cp:lastPrinted>2022-04-22T05:08:51Z</cp:lastPrinted>
  <dcterms:created xsi:type="dcterms:W3CDTF">2021-01-13T14:58:16Z</dcterms:created>
  <dcterms:modified xsi:type="dcterms:W3CDTF">2022-04-27T12:45:05Z</dcterms:modified>
  <cp:category/>
</cp:coreProperties>
</file>