
<file path=[Content_Types].xml><?xml version="1.0" encoding="utf-8"?>
<Types xmlns="http://schemas.openxmlformats.org/package/2006/content-types">
  <Default ContentType="image/jpeg" Extension="jpg"/>
  <Default ContentType="application/x-fontdata" Extension="fntdata"/>
  <Default ContentType="application/vnd.openxmlformats-officedocument.oleObject" Extension="bin"/>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ms-office.chartcolorstyle+xml" PartName="/ppt/charts/colors2.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2.xml"/>
  <Override ContentType="application/vnd.openxmlformats-officedocument.drawingml.chart+xml" PartName="/ppt/charts/chart1.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ms-office.chartstyle+xml" PartName="/ppt/charts/style1.xml"/>
  <Override ContentType="application/vnd.ms-office.chartstyle+xml" PartName="/ppt/charts/style2.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Lst>
  <p:sldSz cy="6858000" cx="9144000"/>
  <p:notesSz cx="6797675" cy="9928225"/>
  <p:embeddedFontLst>
    <p:embeddedFont>
      <p:font typeface="Quattrocento Sans"/>
      <p:regular r:id="rId128"/>
      <p:bold r:id="rId129"/>
      <p:italic r:id="rId130"/>
      <p:boldItalic r:id="rId1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82">
          <p15:clr>
            <a:srgbClr val="A4A3A4"/>
          </p15:clr>
        </p15:guide>
        <p15:guide id="2" pos="487">
          <p15:clr>
            <a:srgbClr val="A4A3A4"/>
          </p15:clr>
        </p15:guide>
      </p15:sldGuideLst>
    </p:ext>
    <p:ext uri="http://customooxmlschemas.google.com/">
      <go:slidesCustomData xmlns:go="http://customooxmlschemas.google.com/" r:id="rId132" roundtripDataSignature="AMtx7mirzhSulxpkC8hTWaKbXnkxdi3S4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2032A35-E0E7-4240-A095-1FD333222AB4}">
  <a:tblStyle styleId="{92032A35-E0E7-4240-A095-1FD333222AB4}"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28486CB8-E035-43B6-BC6A-2B22D8BB6AFF}" styleName="Table_1">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82" orient="horz"/>
        <p:guide pos="48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font" Target="fonts/QuattrocentoSans-bold.fntdata"/><Relationship Id="rId128" Type="http://schemas.openxmlformats.org/officeDocument/2006/relationships/font" Target="fonts/QuattrocentoSans-regular.fntdata"/><Relationship Id="rId127" Type="http://schemas.openxmlformats.org/officeDocument/2006/relationships/slide" Target="slides/slide121.xml"/><Relationship Id="rId126" Type="http://schemas.openxmlformats.org/officeDocument/2006/relationships/slide" Target="slides/slide120.xml"/><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slide" Target="slides/slide119.xml"/><Relationship Id="rId29" Type="http://schemas.openxmlformats.org/officeDocument/2006/relationships/slide" Target="slides/slide23.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2" Type="http://customschemas.google.com/relationships/presentationmetadata" Target="metadata"/><Relationship Id="rId131" Type="http://schemas.openxmlformats.org/officeDocument/2006/relationships/font" Target="fonts/QuattrocentoSans-boldItalic.fntdata"/><Relationship Id="rId130" Type="http://schemas.openxmlformats.org/officeDocument/2006/relationships/font" Target="fonts/QuattrocentoSans-italic.fntdata"/><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C:\Users\nespora\Downloads\Dotazy%20(1).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List2!$A$2:$A$11</c:f>
              <c:strCache>
                <c:ptCount val="10"/>
                <c:pt idx="0">
                  <c:v>SC 1.1</c:v>
                </c:pt>
                <c:pt idx="1">
                  <c:v>SC 2.1</c:v>
                </c:pt>
                <c:pt idx="2">
                  <c:v>SC 2.2</c:v>
                </c:pt>
                <c:pt idx="3">
                  <c:v>SC 3.1</c:v>
                </c:pt>
                <c:pt idx="4">
                  <c:v>SC 4.1</c:v>
                </c:pt>
                <c:pt idx="5">
                  <c:v>SC 4.2</c:v>
                </c:pt>
                <c:pt idx="6">
                  <c:v>SC 4.3</c:v>
                </c:pt>
                <c:pt idx="7">
                  <c:v>SC 4.4</c:v>
                </c:pt>
                <c:pt idx="8">
                  <c:v>SC 5.1</c:v>
                </c:pt>
                <c:pt idx="9">
                  <c:v>SC 6.1</c:v>
                </c:pt>
              </c:strCache>
            </c:strRef>
          </c:cat>
          <c:val>
            <c:numRef>
              <c:f>List2!$B$2:$B$11</c:f>
              <c:numCache>
                <c:formatCode>General</c:formatCode>
                <c:ptCount val="10"/>
                <c:pt idx="0">
                  <c:v>84</c:v>
                </c:pt>
                <c:pt idx="1">
                  <c:v>16</c:v>
                </c:pt>
                <c:pt idx="2">
                  <c:v>80</c:v>
                </c:pt>
                <c:pt idx="3">
                  <c:v>6</c:v>
                </c:pt>
                <c:pt idx="4">
                  <c:v>387</c:v>
                </c:pt>
                <c:pt idx="5">
                  <c:v>116</c:v>
                </c:pt>
                <c:pt idx="6">
                  <c:v>51</c:v>
                </c:pt>
                <c:pt idx="7">
                  <c:v>140</c:v>
                </c:pt>
                <c:pt idx="8">
                  <c:v>81</c:v>
                </c:pt>
                <c:pt idx="9">
                  <c:v>74</c:v>
                </c:pt>
              </c:numCache>
            </c:numRef>
          </c:val>
          <c:extLst>
            <c:ext xmlns:c16="http://schemas.microsoft.com/office/drawing/2014/chart" uri="{C3380CC4-5D6E-409C-BE32-E72D297353CC}">
              <c16:uniqueId val="{00000000-5299-40E0-AE86-8ABC45E2A58B}"/>
            </c:ext>
          </c:extLst>
        </c:ser>
        <c:dLbls>
          <c:dLblPos val="outEnd"/>
          <c:showLegendKey val="0"/>
          <c:showVal val="1"/>
          <c:showCatName val="0"/>
          <c:showSerName val="0"/>
          <c:showPercent val="0"/>
          <c:showBubbleSize val="0"/>
        </c:dLbls>
        <c:gapWidth val="41"/>
        <c:overlap val="-42"/>
        <c:axId val="1445005040"/>
        <c:axId val="1445018768"/>
      </c:barChart>
      <c:catAx>
        <c:axId val="144500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18768"/>
        <c:crosses val="autoZero"/>
        <c:auto val="1"/>
        <c:lblAlgn val="ctr"/>
        <c:lblOffset val="100"/>
        <c:noMultiLvlLbl val="0"/>
      </c:catAx>
      <c:valAx>
        <c:axId val="1445018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05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cs-CZ">
                <a:solidFill>
                  <a:schemeClr val="bg1"/>
                </a:solidFill>
              </a:rPr>
              <a:t>Délka odpovědi</a:t>
            </a:r>
            <a:r>
              <a:rPr lang="cs-CZ" baseline="0">
                <a:solidFill>
                  <a:schemeClr val="bg1"/>
                </a:solidFill>
              </a:rPr>
              <a:t> v pracovních dnech</a:t>
            </a:r>
            <a:endParaRPr lang="cs-CZ">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cs-CZ"/>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List3!$E$4:$E$9</c:f>
              <c:strCache>
                <c:ptCount val="6"/>
                <c:pt idx="0">
                  <c:v>Odpověď ve stejný den</c:v>
                </c:pt>
                <c:pt idx="1">
                  <c:v>1 den</c:v>
                </c:pt>
                <c:pt idx="2">
                  <c:v>2 - 5 dní</c:v>
                </c:pt>
                <c:pt idx="3">
                  <c:v>6-10 dní</c:v>
                </c:pt>
                <c:pt idx="4">
                  <c:v>11 - 20 dní</c:v>
                </c:pt>
                <c:pt idx="5">
                  <c:v>21 a více dní</c:v>
                </c:pt>
              </c:strCache>
            </c:strRef>
          </c:cat>
          <c:val>
            <c:numRef>
              <c:f>List3!$F$4:$F$9</c:f>
              <c:numCache>
                <c:formatCode>General</c:formatCode>
                <c:ptCount val="6"/>
                <c:pt idx="0">
                  <c:v>288</c:v>
                </c:pt>
                <c:pt idx="1">
                  <c:v>307</c:v>
                </c:pt>
                <c:pt idx="2">
                  <c:v>294</c:v>
                </c:pt>
                <c:pt idx="3">
                  <c:v>77</c:v>
                </c:pt>
                <c:pt idx="4">
                  <c:v>28</c:v>
                </c:pt>
                <c:pt idx="5">
                  <c:v>18</c:v>
                </c:pt>
              </c:numCache>
            </c:numRef>
          </c:val>
          <c:extLst>
            <c:ext xmlns:c16="http://schemas.microsoft.com/office/drawing/2014/chart" uri="{C3380CC4-5D6E-409C-BE32-E72D297353CC}">
              <c16:uniqueId val="{00000000-B8A3-493C-91E5-17DA1DBF30F0}"/>
            </c:ext>
          </c:extLst>
        </c:ser>
        <c:dLbls>
          <c:showLegendKey val="0"/>
          <c:showVal val="0"/>
          <c:showCatName val="0"/>
          <c:showSerName val="0"/>
          <c:showPercent val="0"/>
          <c:showBubbleSize val="0"/>
        </c:dLbls>
        <c:gapWidth val="219"/>
        <c:overlap val="-27"/>
        <c:axId val="1156898271"/>
        <c:axId val="1156898687"/>
      </c:barChart>
      <c:catAx>
        <c:axId val="115689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687"/>
        <c:crosses val="autoZero"/>
        <c:auto val="1"/>
        <c:lblAlgn val="ctr"/>
        <c:lblOffset val="100"/>
        <c:noMultiLvlLbl val="0"/>
      </c:catAx>
      <c:valAx>
        <c:axId val="11568986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2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2" y="0"/>
            <a:ext cx="2945659" cy="49641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50445" y="0"/>
            <a:ext cx="2945659" cy="496412"/>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79768" y="4715907"/>
            <a:ext cx="5438140" cy="4467702"/>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2" y="9430091"/>
            <a:ext cx="2945659" cy="496412"/>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50445" y="9430091"/>
            <a:ext cx="2945659" cy="496412"/>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cs-CZ"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 name="Shape 29"/>
        <p:cNvGrpSpPr/>
        <p:nvPr/>
      </p:nvGrpSpPr>
      <p:grpSpPr>
        <a:xfrm>
          <a:off x="0" y="0"/>
          <a:ext cx="0" cy="0"/>
          <a:chOff x="0" y="0"/>
          <a:chExt cx="0" cy="0"/>
        </a:xfrm>
      </p:grpSpPr>
      <p:sp>
        <p:nvSpPr>
          <p:cNvPr id="30" name="Google Shape;30;p1: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 name="Google Shape;31;p1: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10: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10: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100: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0" name="Google Shape;740;p100: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101: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6" name="Google Shape;746;p101: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102: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3" name="Google Shape;753;p102: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103: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9" name="Google Shape;759;p103: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104: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5" name="Google Shape;765;p104: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105: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2" name="Google Shape;772;p105: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106: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8" name="Google Shape;778;p106: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107: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4" name="Google Shape;784;p107: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108: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2" name="Google Shape;792;p108: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109: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0" name="Google Shape;800;p109: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11: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p11: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p110: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8" name="Google Shape;808;p110: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111: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5" name="Google Shape;815;p111: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112: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2" name="Google Shape;822;p112: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113: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8" name="Google Shape;828;p113: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114: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4" name="Google Shape;834;p114: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p115: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0" name="Google Shape;840;p115: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116: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6" name="Google Shape;846;p116: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p117: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2" name="Google Shape;852;p117: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p118: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8" name="Google Shape;858;p118: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p119: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5" name="Google Shape;865;p119: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12: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12: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p120: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2" name="Google Shape;872;p120: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121: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0" name="Google Shape;880;p121: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13: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13: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14: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p14: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15: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15: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16: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16: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7: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p17: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8: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18: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9: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19: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p2: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p2: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20: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p20: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21: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21: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22: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22: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23: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23: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24: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24: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25: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25: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26: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26: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27: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p27: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28: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28: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29: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29: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p3: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 name="Google Shape;42;p3: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30: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30: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31: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p31: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32: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32: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33: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p33: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34: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34: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35: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p35: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36: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36: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37: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37: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38: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p38: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39: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39: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p4: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 name="Google Shape;48;p4: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40: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p40: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41: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p41: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42: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p42:notes"/>
          <p:cNvSpPr txBox="1"/>
          <p:nvPr>
            <p:ph idx="1" type="body"/>
          </p:nvPr>
        </p:nvSpPr>
        <p:spPr>
          <a:xfrm>
            <a:off x="679768" y="4715907"/>
            <a:ext cx="5438140" cy="446770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cs-CZ" sz="1200">
                <a:solidFill>
                  <a:schemeClr val="lt1"/>
                </a:solidFill>
                <a:latin typeface="Arial"/>
                <a:ea typeface="Arial"/>
                <a:cs typeface="Arial"/>
                <a:sym typeface="Arial"/>
              </a:rPr>
              <a:t>Stanovené podmínky pro </a:t>
            </a:r>
            <a:r>
              <a:rPr b="1" lang="cs-CZ" sz="1200">
                <a:solidFill>
                  <a:schemeClr val="lt1"/>
                </a:solidFill>
                <a:latin typeface="Arial"/>
                <a:ea typeface="Arial"/>
                <a:cs typeface="Arial"/>
                <a:sym typeface="Arial"/>
              </a:rPr>
              <a:t>umělé zdroje požární vody:</a:t>
            </a:r>
            <a:r>
              <a:rPr lang="cs-CZ" sz="1200">
                <a:solidFill>
                  <a:schemeClr val="lt1"/>
                </a:solidFill>
                <a:latin typeface="Arial"/>
                <a:ea typeface="Arial"/>
                <a:cs typeface="Arial"/>
                <a:sym typeface="Arial"/>
              </a:rPr>
              <a:t> </a:t>
            </a:r>
            <a:endParaRPr/>
          </a:p>
          <a:p>
            <a:pPr indent="-342900" lvl="0" marL="342900" rtl="0" algn="just">
              <a:spcBef>
                <a:spcPts val="600"/>
              </a:spcBef>
              <a:spcAft>
                <a:spcPts val="0"/>
              </a:spcAft>
              <a:buClr>
                <a:schemeClr val="dk1"/>
              </a:buClr>
              <a:buSzPts val="1800"/>
              <a:buFont typeface="Times New Roman"/>
              <a:buChar char="-"/>
            </a:pPr>
            <a:r>
              <a:rPr lang="cs-CZ" sz="1800">
                <a:latin typeface="Arial"/>
                <a:ea typeface="Arial"/>
                <a:cs typeface="Arial"/>
                <a:sym typeface="Arial"/>
              </a:rPr>
              <a:t>Oprava stávajících požárních nádrží v obci je možná pokud slouží jako zdroj požární vody.</a:t>
            </a:r>
            <a:endParaRPr/>
          </a:p>
          <a:p>
            <a:pPr indent="-342900" lvl="0" marL="342900" rtl="0" algn="just">
              <a:spcBef>
                <a:spcPts val="1200"/>
              </a:spcBef>
              <a:spcAft>
                <a:spcPts val="0"/>
              </a:spcAft>
              <a:buClr>
                <a:schemeClr val="dk1"/>
              </a:buClr>
              <a:buSzPts val="1800"/>
              <a:buFont typeface="Times New Roman"/>
              <a:buChar char="-"/>
            </a:pPr>
            <a:r>
              <a:rPr lang="cs-CZ" sz="1800">
                <a:latin typeface="Arial"/>
                <a:ea typeface="Arial"/>
                <a:cs typeface="Arial"/>
                <a:sym typeface="Arial"/>
              </a:rPr>
              <a:t>Vybudování nové požární nádrže je možné, pokud existuje nedostatečný zdroj požární vody z hlediska kontroly orgánu státního požárního dozoru v obci nebo pokud katastr obce má stupeň nebezpečí IIIA až IV dle tabulky plošného pokrytí a nařízení kraje k plošnému pokrytí.</a:t>
            </a:r>
            <a:endParaRPr/>
          </a:p>
          <a:p>
            <a:pPr indent="-342900" lvl="0" marL="342900" rtl="0" algn="just">
              <a:spcBef>
                <a:spcPts val="1200"/>
              </a:spcBef>
              <a:spcAft>
                <a:spcPts val="0"/>
              </a:spcAft>
              <a:buClr>
                <a:schemeClr val="dk1"/>
              </a:buClr>
              <a:buSzPts val="1800"/>
              <a:buFont typeface="Times New Roman"/>
              <a:buChar char="-"/>
            </a:pPr>
            <a:r>
              <a:rPr lang="cs-CZ" sz="1800">
                <a:latin typeface="Arial"/>
                <a:ea typeface="Arial"/>
                <a:cs typeface="Arial"/>
                <a:sym typeface="Arial"/>
              </a:rPr>
              <a:t>Nádrž je ve vlastnictví obce.</a:t>
            </a:r>
            <a:endParaRPr/>
          </a:p>
          <a:p>
            <a:pPr indent="-342900" lvl="0" marL="342900" rtl="0" algn="just">
              <a:spcBef>
                <a:spcPts val="1200"/>
              </a:spcBef>
              <a:spcAft>
                <a:spcPts val="0"/>
              </a:spcAft>
              <a:buClr>
                <a:schemeClr val="dk1"/>
              </a:buClr>
              <a:buSzPts val="1800"/>
              <a:buFont typeface="Times New Roman"/>
              <a:buChar char="-"/>
            </a:pPr>
            <a:r>
              <a:rPr lang="cs-CZ" sz="1800">
                <a:latin typeface="Arial"/>
                <a:ea typeface="Arial"/>
                <a:cs typeface="Arial"/>
                <a:sym typeface="Arial"/>
              </a:rPr>
              <a:t>Nádrž musí mít přítok a odtok povrchové vody a musí mít vybudováno čerpací stanoviště pro požární stříkačku.</a:t>
            </a:r>
            <a:endParaRPr/>
          </a:p>
          <a:p>
            <a:pPr indent="-342900" lvl="0" marL="342900" rtl="0" algn="just">
              <a:spcBef>
                <a:spcPts val="1200"/>
              </a:spcBef>
              <a:spcAft>
                <a:spcPts val="0"/>
              </a:spcAft>
              <a:buClr>
                <a:schemeClr val="dk1"/>
              </a:buClr>
              <a:buSzPts val="1800"/>
              <a:buFont typeface="Times New Roman"/>
              <a:buChar char="-"/>
            </a:pPr>
            <a:r>
              <a:rPr lang="cs-CZ" sz="1800">
                <a:latin typeface="Arial"/>
                <a:ea typeface="Arial"/>
                <a:cs typeface="Arial"/>
                <a:sym typeface="Arial"/>
              </a:rPr>
              <a:t>Nádrž jako zdroj požární vody je uveden nebo bude uveden po opravě, popř. vybudování v příslušném nařízení kraje dle § 27 odst.2 zákona o č. 133/1985 Sb., o požární ochraně ve znění pozdějších předpisů, nebo ve vyhlášce obce dle § 29 odst. 2.</a:t>
            </a:r>
            <a:endParaRPr/>
          </a:p>
          <a:p>
            <a:pPr indent="-342900" lvl="0" marL="342900" rtl="0" algn="just">
              <a:spcBef>
                <a:spcPts val="1200"/>
              </a:spcBef>
              <a:spcAft>
                <a:spcPts val="0"/>
              </a:spcAft>
              <a:buClr>
                <a:schemeClr val="dk1"/>
              </a:buClr>
              <a:buSzPts val="1800"/>
              <a:buFont typeface="Times New Roman"/>
              <a:buChar char="-"/>
            </a:pPr>
            <a:r>
              <a:rPr lang="cs-CZ" sz="1800">
                <a:latin typeface="Arial"/>
                <a:ea typeface="Arial"/>
                <a:cs typeface="Arial"/>
                <a:sym typeface="Arial"/>
              </a:rPr>
              <a:t>Požární nádrž bude vyhovovat ČSN 75 2411 Zdroje požární vody.</a:t>
            </a:r>
            <a:endParaRPr/>
          </a:p>
        </p:txBody>
      </p:sp>
      <p:sp>
        <p:nvSpPr>
          <p:cNvPr id="309" name="Google Shape;309;p42:notes"/>
          <p:cNvSpPr txBox="1"/>
          <p:nvPr>
            <p:ph idx="12" type="sldNum"/>
          </p:nvPr>
        </p:nvSpPr>
        <p:spPr>
          <a:xfrm>
            <a:off x="3850445" y="9430091"/>
            <a:ext cx="2945659" cy="49641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43: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43: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44: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p44: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45: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p45: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46: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p46: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47: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47: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48: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p48: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49: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p49: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5: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 name="Google Shape;54;p5: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50: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p50: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51: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p51: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52: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p52: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53: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 name="Google Shape;385;p53: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54: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54: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55: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55: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56: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p56: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57: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p57: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58: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p58: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59: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59: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6: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 name="Google Shape;60;p6: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60: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p60: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61: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p61: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62: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 name="Google Shape;447;p62: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63: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p63: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64: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p64: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65: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p65: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66: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p66: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67: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p67: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68: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p68: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69: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p69: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7: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 name="Google Shape;66;p7: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70: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8" name="Google Shape;508;p70: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71: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8" name="Google Shape;518;p71: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72: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p72: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73: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5" name="Google Shape;535;p73: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74: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p74: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75: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0" name="Google Shape;550;p75: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76: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8" name="Google Shape;558;p76: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77: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4" name="Google Shape;564;p77: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78: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p78: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79: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6" name="Google Shape;576;p79: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8: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 name="Google Shape;76;p8: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80: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5" name="Google Shape;585;p80: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81: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2" name="Google Shape;592;p81: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82: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9" name="Google Shape;599;p82: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83: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8" name="Google Shape;608;p83: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84: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4" name="Google Shape;614;p84: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85: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1" name="Google Shape;621;p85: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86: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8" name="Google Shape;638;p86: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87: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4" name="Google Shape;644;p87: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88: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0" name="Google Shape;650;p88: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89: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2" name="Google Shape;662;p89: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9: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9: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90: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8" name="Google Shape;668;p90: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91: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4" name="Google Shape;674;p91: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92: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0" name="Google Shape;680;p92: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93: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6" name="Google Shape;686;p93: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94: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7" name="Google Shape;697;p94: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95: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3" name="Google Shape;703;p95: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96: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9" name="Google Shape;709;p96: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97: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5" name="Google Shape;715;p97: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98: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4" name="Google Shape;724;p98: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99:notes"/>
          <p:cNvSpPr txBox="1"/>
          <p:nvPr>
            <p:ph idx="1" type="body"/>
          </p:nvPr>
        </p:nvSpPr>
        <p:spPr>
          <a:xfrm>
            <a:off x="679768" y="4715907"/>
            <a:ext cx="5438140" cy="446770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2" name="Google Shape;732;p99:notes"/>
          <p:cNvSpPr/>
          <p:nvPr>
            <p:ph idx="2" type="sldImg"/>
          </p:nvPr>
        </p:nvSpPr>
        <p:spPr>
          <a:xfrm>
            <a:off x="917575" y="744538"/>
            <a:ext cx="4962525"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p:cSld name="Úvodní snímek">
    <p:bg>
      <p:bgPr>
        <a:blipFill>
          <a:blip r:embed="rId2">
            <a:alphaModFix/>
          </a:blip>
          <a:stretch>
            <a:fillRect/>
          </a:stretch>
        </a:blipFill>
      </p:bgPr>
    </p:bg>
    <p:spTree>
      <p:nvGrpSpPr>
        <p:cNvPr id="11" name="Shape 1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12" name="Shape 12"/>
        <p:cNvGrpSpPr/>
        <p:nvPr/>
      </p:nvGrpSpPr>
      <p:grpSpPr>
        <a:xfrm>
          <a:off x="0" y="0"/>
          <a:ext cx="0" cy="0"/>
          <a:chOff x="0" y="0"/>
          <a:chExt cx="0" cy="0"/>
        </a:xfrm>
      </p:grpSpPr>
      <p:sp>
        <p:nvSpPr>
          <p:cNvPr id="13" name="Google Shape;13;p124"/>
          <p:cNvSpPr txBox="1"/>
          <p:nvPr>
            <p:ph idx="12" type="sldNum"/>
          </p:nvPr>
        </p:nvSpPr>
        <p:spPr>
          <a:xfrm>
            <a:off x="183137" y="6356349"/>
            <a:ext cx="500431"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14" name="Shape 14"/>
        <p:cNvGrpSpPr/>
        <p:nvPr/>
      </p:nvGrpSpPr>
      <p:grpSpPr>
        <a:xfrm>
          <a:off x="0" y="0"/>
          <a:ext cx="0" cy="0"/>
          <a:chOff x="0" y="0"/>
          <a:chExt cx="0" cy="0"/>
        </a:xfrm>
      </p:grpSpPr>
      <p:sp>
        <p:nvSpPr>
          <p:cNvPr id="15" name="Google Shape;15;p125"/>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rgbClr val="00529C"/>
              </a:buClr>
              <a:buSzPts val="3600"/>
              <a:buFont typeface="Arial"/>
              <a:buNone/>
              <a:defRPr b="1" i="0" sz="3600" u="none" cap="none" strike="noStrike">
                <a:solidFill>
                  <a:srgbClr val="00529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 name="Google Shape;16;p125"/>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00000"/>
              </a:lnSpc>
              <a:spcBef>
                <a:spcPts val="1000"/>
              </a:spcBef>
              <a:spcAft>
                <a:spcPts val="0"/>
              </a:spcAft>
              <a:buClr>
                <a:srgbClr val="1D71B8"/>
              </a:buClr>
              <a:buSzPts val="1800"/>
              <a:buFont typeface="Arial"/>
              <a:buChar char="•"/>
              <a:defRPr b="0" i="0" sz="1800" u="none" cap="none" strike="noStrike">
                <a:solidFill>
                  <a:schemeClr val="dk1"/>
                </a:solidFill>
                <a:latin typeface="Arial"/>
                <a:ea typeface="Arial"/>
                <a:cs typeface="Arial"/>
                <a:sym typeface="Arial"/>
              </a:defRPr>
            </a:lvl1pPr>
            <a:lvl2pPr indent="-355600" lvl="1" marL="914400" marR="0" rtl="0" algn="l">
              <a:lnSpc>
                <a:spcPct val="100000"/>
              </a:lnSpc>
              <a:spcBef>
                <a:spcPts val="1680"/>
              </a:spcBef>
              <a:spcAft>
                <a:spcPts val="0"/>
              </a:spcAft>
              <a:buClr>
                <a:srgbClr val="00529C"/>
              </a:buClr>
              <a:buSzPts val="2000"/>
              <a:buFont typeface="Arial"/>
              <a:buChar char="•"/>
              <a:defRPr b="1" i="0" sz="2000" u="none" cap="none" strike="noStrike">
                <a:solidFill>
                  <a:srgbClr val="00529C"/>
                </a:solidFill>
                <a:latin typeface="Arial"/>
                <a:ea typeface="Arial"/>
                <a:cs typeface="Arial"/>
                <a:sym typeface="Arial"/>
              </a:defRPr>
            </a:lvl2pPr>
            <a:lvl3pPr indent="-330200" lvl="2" marL="1371600" marR="0" rtl="0" algn="l">
              <a:lnSpc>
                <a:spcPct val="100000"/>
              </a:lnSpc>
              <a:spcBef>
                <a:spcPts val="7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7" name="Google Shape;17;p12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8" name="Google Shape;18;p125"/>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 name="Google Shape;19;p125"/>
          <p:cNvSpPr txBox="1"/>
          <p:nvPr>
            <p:ph idx="12" type="sldNum"/>
          </p:nvPr>
        </p:nvSpPr>
        <p:spPr>
          <a:xfrm>
            <a:off x="183137" y="6356349"/>
            <a:ext cx="500431"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cs-CZ"/>
              <a:t>‹#›</a:t>
            </a:fld>
            <a:endParaRPr/>
          </a:p>
        </p:txBody>
      </p:sp>
      <p:pic>
        <p:nvPicPr>
          <p:cNvPr id="20" name="Google Shape;20;p125"/>
          <p:cNvPicPr preferRelativeResize="0"/>
          <p:nvPr/>
        </p:nvPicPr>
        <p:blipFill rotWithShape="1">
          <a:blip r:embed="rId2">
            <a:alphaModFix/>
          </a:blip>
          <a:srcRect b="0" l="0" r="0" t="0"/>
          <a:stretch/>
        </p:blipFill>
        <p:spPr>
          <a:xfrm>
            <a:off x="2625644" y="6089279"/>
            <a:ext cx="3892711" cy="876117"/>
          </a:xfrm>
          <a:prstGeom prst="rect">
            <a:avLst/>
          </a:prstGeom>
          <a:noFill/>
          <a:ln>
            <a:noFill/>
          </a:ln>
        </p:spPr>
      </p:pic>
    </p:spTree>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bg>
      <p:bgPr>
        <a:blipFill>
          <a:blip r:embed="rId2">
            <a:alphaModFix/>
          </a:blip>
          <a:stretch>
            <a:fillRect/>
          </a:stretch>
        </a:blipFill>
      </p:bgPr>
    </p:bg>
    <p:spTree>
      <p:nvGrpSpPr>
        <p:cNvPr id="21" name="Shape 21"/>
        <p:cNvGrpSpPr/>
        <p:nvPr/>
      </p:nvGrpSpPr>
      <p:grpSpPr>
        <a:xfrm>
          <a:off x="0" y="0"/>
          <a:ext cx="0" cy="0"/>
          <a:chOff x="0" y="0"/>
          <a:chExt cx="0" cy="0"/>
        </a:xfrm>
      </p:grpSpPr>
      <p:sp>
        <p:nvSpPr>
          <p:cNvPr id="22" name="Google Shape;22;p126"/>
          <p:cNvSpPr txBox="1"/>
          <p:nvPr>
            <p:ph idx="12" type="sldNum"/>
          </p:nvPr>
        </p:nvSpPr>
        <p:spPr>
          <a:xfrm>
            <a:off x="183137" y="6356349"/>
            <a:ext cx="500431"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va obsahy">
  <p:cSld name="Dva obsahy">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127"/>
          <p:cNvSpPr txBox="1"/>
          <p:nvPr>
            <p:ph idx="12" type="sldNum"/>
          </p:nvPr>
        </p:nvSpPr>
        <p:spPr>
          <a:xfrm>
            <a:off x="183137" y="6356349"/>
            <a:ext cx="500431"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200">
                <a:solidFill>
                  <a:schemeClr val="lt1"/>
                </a:solidFill>
                <a:latin typeface="Arial"/>
                <a:ea typeface="Arial"/>
                <a:cs typeface="Arial"/>
                <a:sym typeface="Arial"/>
              </a:defRPr>
            </a:lvl1pPr>
            <a:lvl2pPr indent="0" lvl="1" marL="0" algn="l">
              <a:spcBef>
                <a:spcPts val="0"/>
              </a:spcBef>
              <a:buNone/>
              <a:defRPr sz="1200">
                <a:solidFill>
                  <a:schemeClr val="lt1"/>
                </a:solidFill>
                <a:latin typeface="Arial"/>
                <a:ea typeface="Arial"/>
                <a:cs typeface="Arial"/>
                <a:sym typeface="Arial"/>
              </a:defRPr>
            </a:lvl2pPr>
            <a:lvl3pPr indent="0" lvl="2" marL="0" algn="l">
              <a:spcBef>
                <a:spcPts val="0"/>
              </a:spcBef>
              <a:buNone/>
              <a:defRPr sz="1200">
                <a:solidFill>
                  <a:schemeClr val="lt1"/>
                </a:solidFill>
                <a:latin typeface="Arial"/>
                <a:ea typeface="Arial"/>
                <a:cs typeface="Arial"/>
                <a:sym typeface="Arial"/>
              </a:defRPr>
            </a:lvl3pPr>
            <a:lvl4pPr indent="0" lvl="3" marL="0" algn="l">
              <a:spcBef>
                <a:spcPts val="0"/>
              </a:spcBef>
              <a:buNone/>
              <a:defRPr sz="1200">
                <a:solidFill>
                  <a:schemeClr val="lt1"/>
                </a:solidFill>
                <a:latin typeface="Arial"/>
                <a:ea typeface="Arial"/>
                <a:cs typeface="Arial"/>
                <a:sym typeface="Arial"/>
              </a:defRPr>
            </a:lvl4pPr>
            <a:lvl5pPr indent="0" lvl="4" marL="0" algn="l">
              <a:spcBef>
                <a:spcPts val="0"/>
              </a:spcBef>
              <a:buNone/>
              <a:defRPr sz="1200">
                <a:solidFill>
                  <a:schemeClr val="lt1"/>
                </a:solidFill>
                <a:latin typeface="Arial"/>
                <a:ea typeface="Arial"/>
                <a:cs typeface="Arial"/>
                <a:sym typeface="Arial"/>
              </a:defRPr>
            </a:lvl5pPr>
            <a:lvl6pPr indent="0" lvl="5" marL="0" algn="l">
              <a:spcBef>
                <a:spcPts val="0"/>
              </a:spcBef>
              <a:buNone/>
              <a:defRPr sz="1200">
                <a:solidFill>
                  <a:schemeClr val="lt1"/>
                </a:solidFill>
                <a:latin typeface="Arial"/>
                <a:ea typeface="Arial"/>
                <a:cs typeface="Arial"/>
                <a:sym typeface="Arial"/>
              </a:defRPr>
            </a:lvl6pPr>
            <a:lvl7pPr indent="0" lvl="6" marL="0" algn="l">
              <a:spcBef>
                <a:spcPts val="0"/>
              </a:spcBef>
              <a:buNone/>
              <a:defRPr sz="1200">
                <a:solidFill>
                  <a:schemeClr val="lt1"/>
                </a:solidFill>
                <a:latin typeface="Arial"/>
                <a:ea typeface="Arial"/>
                <a:cs typeface="Arial"/>
                <a:sym typeface="Arial"/>
              </a:defRPr>
            </a:lvl7pPr>
            <a:lvl8pPr indent="0" lvl="7" marL="0" algn="l">
              <a:spcBef>
                <a:spcPts val="0"/>
              </a:spcBef>
              <a:buNone/>
              <a:defRPr sz="1200">
                <a:solidFill>
                  <a:schemeClr val="lt1"/>
                </a:solidFill>
                <a:latin typeface="Arial"/>
                <a:ea typeface="Arial"/>
                <a:cs typeface="Arial"/>
                <a:sym typeface="Arial"/>
              </a:defRPr>
            </a:lvl8pPr>
            <a:lvl9pPr indent="0" lvl="8" marL="0" algn="l">
              <a:spcBef>
                <a:spcPts val="0"/>
              </a:spcBef>
              <a:buNone/>
              <a:defRPr sz="1200">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va obsahy">
  <p:cSld name="2_Dva obsahy">
    <p:bg>
      <p:bgPr>
        <a:blipFill>
          <a:blip r:embed="rId2">
            <a:alphaModFix/>
          </a:blip>
          <a:stretch>
            <a:fillRect/>
          </a:stretch>
        </a:blipFill>
      </p:bgPr>
    </p:bg>
    <p:spTree>
      <p:nvGrpSpPr>
        <p:cNvPr id="25" name="Shape 25"/>
        <p:cNvGrpSpPr/>
        <p:nvPr/>
      </p:nvGrpSpPr>
      <p:grpSpPr>
        <a:xfrm>
          <a:off x="0" y="0"/>
          <a:ext cx="0" cy="0"/>
          <a:chOff x="0" y="0"/>
          <a:chExt cx="0" cy="0"/>
        </a:xfrm>
      </p:grpSpPr>
      <p:sp>
        <p:nvSpPr>
          <p:cNvPr id="26" name="Google Shape;26;p128"/>
          <p:cNvSpPr txBox="1"/>
          <p:nvPr>
            <p:ph idx="12" type="sldNum"/>
          </p:nvPr>
        </p:nvSpPr>
        <p:spPr>
          <a:xfrm>
            <a:off x="183137" y="6356349"/>
            <a:ext cx="500431"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200">
                <a:solidFill>
                  <a:schemeClr val="lt1"/>
                </a:solidFill>
                <a:latin typeface="Arial"/>
                <a:ea typeface="Arial"/>
                <a:cs typeface="Arial"/>
                <a:sym typeface="Arial"/>
              </a:defRPr>
            </a:lvl1pPr>
            <a:lvl2pPr indent="0" lvl="1" marL="0" algn="l">
              <a:spcBef>
                <a:spcPts val="0"/>
              </a:spcBef>
              <a:buNone/>
              <a:defRPr sz="1200">
                <a:solidFill>
                  <a:schemeClr val="lt1"/>
                </a:solidFill>
                <a:latin typeface="Arial"/>
                <a:ea typeface="Arial"/>
                <a:cs typeface="Arial"/>
                <a:sym typeface="Arial"/>
              </a:defRPr>
            </a:lvl2pPr>
            <a:lvl3pPr indent="0" lvl="2" marL="0" algn="l">
              <a:spcBef>
                <a:spcPts val="0"/>
              </a:spcBef>
              <a:buNone/>
              <a:defRPr sz="1200">
                <a:solidFill>
                  <a:schemeClr val="lt1"/>
                </a:solidFill>
                <a:latin typeface="Arial"/>
                <a:ea typeface="Arial"/>
                <a:cs typeface="Arial"/>
                <a:sym typeface="Arial"/>
              </a:defRPr>
            </a:lvl3pPr>
            <a:lvl4pPr indent="0" lvl="3" marL="0" algn="l">
              <a:spcBef>
                <a:spcPts val="0"/>
              </a:spcBef>
              <a:buNone/>
              <a:defRPr sz="1200">
                <a:solidFill>
                  <a:schemeClr val="lt1"/>
                </a:solidFill>
                <a:latin typeface="Arial"/>
                <a:ea typeface="Arial"/>
                <a:cs typeface="Arial"/>
                <a:sym typeface="Arial"/>
              </a:defRPr>
            </a:lvl4pPr>
            <a:lvl5pPr indent="0" lvl="4" marL="0" algn="l">
              <a:spcBef>
                <a:spcPts val="0"/>
              </a:spcBef>
              <a:buNone/>
              <a:defRPr sz="1200">
                <a:solidFill>
                  <a:schemeClr val="lt1"/>
                </a:solidFill>
                <a:latin typeface="Arial"/>
                <a:ea typeface="Arial"/>
                <a:cs typeface="Arial"/>
                <a:sym typeface="Arial"/>
              </a:defRPr>
            </a:lvl5pPr>
            <a:lvl6pPr indent="0" lvl="5" marL="0" algn="l">
              <a:spcBef>
                <a:spcPts val="0"/>
              </a:spcBef>
              <a:buNone/>
              <a:defRPr sz="1200">
                <a:solidFill>
                  <a:schemeClr val="lt1"/>
                </a:solidFill>
                <a:latin typeface="Arial"/>
                <a:ea typeface="Arial"/>
                <a:cs typeface="Arial"/>
                <a:sym typeface="Arial"/>
              </a:defRPr>
            </a:lvl6pPr>
            <a:lvl7pPr indent="0" lvl="6" marL="0" algn="l">
              <a:spcBef>
                <a:spcPts val="0"/>
              </a:spcBef>
              <a:buNone/>
              <a:defRPr sz="1200">
                <a:solidFill>
                  <a:schemeClr val="lt1"/>
                </a:solidFill>
                <a:latin typeface="Arial"/>
                <a:ea typeface="Arial"/>
                <a:cs typeface="Arial"/>
                <a:sym typeface="Arial"/>
              </a:defRPr>
            </a:lvl7pPr>
            <a:lvl8pPr indent="0" lvl="7" marL="0" algn="l">
              <a:spcBef>
                <a:spcPts val="0"/>
              </a:spcBef>
              <a:buNone/>
              <a:defRPr sz="1200">
                <a:solidFill>
                  <a:schemeClr val="lt1"/>
                </a:solidFill>
                <a:latin typeface="Arial"/>
                <a:ea typeface="Arial"/>
                <a:cs typeface="Arial"/>
                <a:sym typeface="Arial"/>
              </a:defRPr>
            </a:lvl8pPr>
            <a:lvl9pPr indent="0" lvl="8" marL="0" algn="l">
              <a:spcBef>
                <a:spcPts val="0"/>
              </a:spcBef>
              <a:buNone/>
              <a:defRPr sz="1200">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va obsahy">
  <p:cSld name="1_Dva obsahy">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129"/>
          <p:cNvSpPr txBox="1"/>
          <p:nvPr>
            <p:ph idx="12" type="sldNum"/>
          </p:nvPr>
        </p:nvSpPr>
        <p:spPr>
          <a:xfrm>
            <a:off x="183137" y="6356349"/>
            <a:ext cx="500431"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cs-CZ"/>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22"/>
          <p:cNvSpPr txBox="1"/>
          <p:nvPr>
            <p:ph idx="12" type="sldNum"/>
          </p:nvPr>
        </p:nvSpPr>
        <p:spPr>
          <a:xfrm>
            <a:off x="183137" y="6356349"/>
            <a:ext cx="500431" cy="365125"/>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200" u="none" cap="none" strike="noStrike">
                <a:solidFill>
                  <a:srgbClr val="00529C"/>
                </a:solidFill>
                <a:latin typeface="Arial"/>
                <a:ea typeface="Arial"/>
                <a:cs typeface="Arial"/>
                <a:sym typeface="Arial"/>
              </a:defRPr>
            </a:lvl1pPr>
            <a:lvl2pPr indent="0" lvl="1" marL="0" marR="0" rtl="0" algn="l">
              <a:spcBef>
                <a:spcPts val="0"/>
              </a:spcBef>
              <a:buNone/>
              <a:defRPr b="0" i="0" sz="1200" u="none" cap="none" strike="noStrike">
                <a:solidFill>
                  <a:srgbClr val="00529C"/>
                </a:solidFill>
                <a:latin typeface="Arial"/>
                <a:ea typeface="Arial"/>
                <a:cs typeface="Arial"/>
                <a:sym typeface="Arial"/>
              </a:defRPr>
            </a:lvl2pPr>
            <a:lvl3pPr indent="0" lvl="2" marL="0" marR="0" rtl="0" algn="l">
              <a:spcBef>
                <a:spcPts val="0"/>
              </a:spcBef>
              <a:buNone/>
              <a:defRPr b="0" i="0" sz="1200" u="none" cap="none" strike="noStrike">
                <a:solidFill>
                  <a:srgbClr val="00529C"/>
                </a:solidFill>
                <a:latin typeface="Arial"/>
                <a:ea typeface="Arial"/>
                <a:cs typeface="Arial"/>
                <a:sym typeface="Arial"/>
              </a:defRPr>
            </a:lvl3pPr>
            <a:lvl4pPr indent="0" lvl="3" marL="0" marR="0" rtl="0" algn="l">
              <a:spcBef>
                <a:spcPts val="0"/>
              </a:spcBef>
              <a:buNone/>
              <a:defRPr b="0" i="0" sz="1200" u="none" cap="none" strike="noStrike">
                <a:solidFill>
                  <a:srgbClr val="00529C"/>
                </a:solidFill>
                <a:latin typeface="Arial"/>
                <a:ea typeface="Arial"/>
                <a:cs typeface="Arial"/>
                <a:sym typeface="Arial"/>
              </a:defRPr>
            </a:lvl4pPr>
            <a:lvl5pPr indent="0" lvl="4" marL="0" marR="0" rtl="0" algn="l">
              <a:spcBef>
                <a:spcPts val="0"/>
              </a:spcBef>
              <a:buNone/>
              <a:defRPr b="0" i="0" sz="1200" u="none" cap="none" strike="noStrike">
                <a:solidFill>
                  <a:srgbClr val="00529C"/>
                </a:solidFill>
                <a:latin typeface="Arial"/>
                <a:ea typeface="Arial"/>
                <a:cs typeface="Arial"/>
                <a:sym typeface="Arial"/>
              </a:defRPr>
            </a:lvl5pPr>
            <a:lvl6pPr indent="0" lvl="5" marL="0" marR="0" rtl="0" algn="l">
              <a:spcBef>
                <a:spcPts val="0"/>
              </a:spcBef>
              <a:buNone/>
              <a:defRPr b="0" i="0" sz="1200" u="none" cap="none" strike="noStrike">
                <a:solidFill>
                  <a:srgbClr val="00529C"/>
                </a:solidFill>
                <a:latin typeface="Arial"/>
                <a:ea typeface="Arial"/>
                <a:cs typeface="Arial"/>
                <a:sym typeface="Arial"/>
              </a:defRPr>
            </a:lvl6pPr>
            <a:lvl7pPr indent="0" lvl="6" marL="0" marR="0" rtl="0" algn="l">
              <a:spcBef>
                <a:spcPts val="0"/>
              </a:spcBef>
              <a:buNone/>
              <a:defRPr b="0" i="0" sz="1200" u="none" cap="none" strike="noStrike">
                <a:solidFill>
                  <a:srgbClr val="00529C"/>
                </a:solidFill>
                <a:latin typeface="Arial"/>
                <a:ea typeface="Arial"/>
                <a:cs typeface="Arial"/>
                <a:sym typeface="Arial"/>
              </a:defRPr>
            </a:lvl7pPr>
            <a:lvl8pPr indent="0" lvl="7" marL="0" marR="0" rtl="0" algn="l">
              <a:spcBef>
                <a:spcPts val="0"/>
              </a:spcBef>
              <a:buNone/>
              <a:defRPr b="0" i="0" sz="1200" u="none" cap="none" strike="noStrike">
                <a:solidFill>
                  <a:srgbClr val="00529C"/>
                </a:solidFill>
                <a:latin typeface="Arial"/>
                <a:ea typeface="Arial"/>
                <a:cs typeface="Arial"/>
                <a:sym typeface="Arial"/>
              </a:defRPr>
            </a:lvl8pPr>
            <a:lvl9pPr indent="0" lvl="8" marL="0" marR="0" rtl="0" algn="l">
              <a:spcBef>
                <a:spcPts val="0"/>
              </a:spcBef>
              <a:buNone/>
              <a:defRPr b="0" i="0" sz="1200" u="none" cap="none" strike="noStrike">
                <a:solidFill>
                  <a:srgbClr val="00529C"/>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s://irop.mmr.cz/cs/irop-2021-2027/dokumenty" TargetMode="External"/><Relationship Id="rId4" Type="http://schemas.openxmlformats.org/officeDocument/2006/relationships/hyperlink" Target="https://www.dotaceeu.cz/cs/evropske-fondy-v-cr/kohezni-politika-po-roce-2020/metodicke-dokumenty/metodicke-dokumenty-v-gesci-mmr-cr/metodicky-pokyn-pro-oblast-zadavani-zakazek"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hyperlink" Target="https://ks.crr.cz/" TargetMode="External"/><Relationship Id="rId4" Type="http://schemas.openxmlformats.org/officeDocument/2006/relationships/image" Target="../media/image100.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9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 Id="rId3" Type="http://schemas.openxmlformats.org/officeDocument/2006/relationships/image" Target="../media/image99.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 Id="rId3" Type="http://schemas.openxmlformats.org/officeDocument/2006/relationships/chart" Target="../charts/char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 Id="rId3" Type="http://schemas.openxmlformats.org/officeDocument/2006/relationships/image" Target="../media/image4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 Id="rId3" Type="http://schemas.openxmlformats.org/officeDocument/2006/relationships/image" Target="../media/image48.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9.xml"/><Relationship Id="rId3" Type="http://schemas.openxmlformats.org/officeDocument/2006/relationships/image" Target="../media/image4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 Id="rId3" Type="http://schemas.openxmlformats.org/officeDocument/2006/relationships/image" Target="../media/image103.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 Id="rId3" Type="http://schemas.openxmlformats.org/officeDocument/2006/relationships/image" Target="../media/image104.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8.xml"/><Relationship Id="rId3" Type="http://schemas.openxmlformats.org/officeDocument/2006/relationships/chart" Target="../charts/char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s://iskp21.mssf.cz/"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8.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image" Target="../media/image21.png"/><Relationship Id="rId6"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3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0.png"/><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0.png"/><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hyperlink" Target="https://eur-lex.europa.eu/legal-content/CS/TXT/PDF/?uri=CELEX:52021XC0916(03)&amp;from=CS" TargetMode="External"/><Relationship Id="rId4" Type="http://schemas.openxmlformats.org/officeDocument/2006/relationships/hyperlink" Target="https://www.shopcdv.cz/cs/audit-bezpecnosti-pozemnich-komunikaci"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3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41.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3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image" Target="../media/image4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47.png"/><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44.png"/><Relationship Id="rId4" Type="http://schemas.openxmlformats.org/officeDocument/2006/relationships/image" Target="../media/image48.png"/><Relationship Id="rId5" Type="http://schemas.openxmlformats.org/officeDocument/2006/relationships/image" Target="../media/image4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hyperlink" Target="https://irop.mmr.cz/cs/irop-2021-2027/dokumenty" TargetMode="External"/><Relationship Id="rId4" Type="http://schemas.openxmlformats.org/officeDocument/2006/relationships/image" Target="../media/image44.png"/><Relationship Id="rId5" Type="http://schemas.openxmlformats.org/officeDocument/2006/relationships/image" Target="../media/image48.png"/><Relationship Id="rId6" Type="http://schemas.openxmlformats.org/officeDocument/2006/relationships/image" Target="../media/image4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54.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56.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52.png"/><Relationship Id="rId4" Type="http://schemas.openxmlformats.org/officeDocument/2006/relationships/image" Target="../media/image55.png"/><Relationship Id="rId5" Type="http://schemas.openxmlformats.org/officeDocument/2006/relationships/image" Target="../media/image5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5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image" Target="../media/image5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 Id="rId3" Type="http://schemas.openxmlformats.org/officeDocument/2006/relationships/image" Target="../media/image5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53.png"/><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51.png"/><Relationship Id="rId4" Type="http://schemas.openxmlformats.org/officeDocument/2006/relationships/image" Target="../media/image5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5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59.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58.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61.png"/><Relationship Id="rId4" Type="http://schemas.openxmlformats.org/officeDocument/2006/relationships/image" Target="../media/image60.png"/><Relationship Id="rId5" Type="http://schemas.openxmlformats.org/officeDocument/2006/relationships/image" Target="../media/image6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63.png"/><Relationship Id="rId4" Type="http://schemas.openxmlformats.org/officeDocument/2006/relationships/image" Target="../media/image6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65.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66.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7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88.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05.png"/><Relationship Id="rId8" Type="http://schemas.openxmlformats.org/officeDocument/2006/relationships/image" Target="../media/image2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7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hyperlink" Target="https://ipk.nkp.cz/programy-podpory/irop-2021-2027%20sekci%20IROP%202021-2027" TargetMode="External"/><Relationship Id="rId4" Type="http://schemas.openxmlformats.org/officeDocument/2006/relationships/image" Target="../media/image7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69.png"/><Relationship Id="rId4" Type="http://schemas.openxmlformats.org/officeDocument/2006/relationships/image" Target="../media/image72.png"/><Relationship Id="rId5" Type="http://schemas.openxmlformats.org/officeDocument/2006/relationships/image" Target="../media/image7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75.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74.jpg"/><Relationship Id="rId4" Type="http://schemas.openxmlformats.org/officeDocument/2006/relationships/image" Target="../media/image80.png"/></Relationships>
</file>

<file path=ppt/slides/_rels/slide85.xml.rels><?xml version="1.0" encoding="UTF-8" standalone="yes"?><Relationships xmlns="http://schemas.openxmlformats.org/package/2006/relationships"><Relationship Id="rId11" Type="http://schemas.openxmlformats.org/officeDocument/2006/relationships/image" Target="../media/image73.png"/><Relationship Id="rId10" Type="http://schemas.openxmlformats.org/officeDocument/2006/relationships/image" Target="../media/image72.png"/><Relationship Id="rId13" Type="http://schemas.openxmlformats.org/officeDocument/2006/relationships/image" Target="../media/image82.png"/><Relationship Id="rId12" Type="http://schemas.openxmlformats.org/officeDocument/2006/relationships/image" Target="../media/image70.png"/><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69.png"/><Relationship Id="rId5" Type="http://schemas.openxmlformats.org/officeDocument/2006/relationships/image" Target="../media/image79.png"/><Relationship Id="rId6" Type="http://schemas.openxmlformats.org/officeDocument/2006/relationships/image" Target="../media/image44.png"/><Relationship Id="rId7" Type="http://schemas.openxmlformats.org/officeDocument/2006/relationships/image" Target="../media/image48.png"/><Relationship Id="rId8" Type="http://schemas.openxmlformats.org/officeDocument/2006/relationships/image" Target="../media/image8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83.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86.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7.png"/><Relationship Id="rId7" Type="http://schemas.openxmlformats.org/officeDocument/2006/relationships/image" Target="../media/image90.png"/><Relationship Id="rId8" Type="http://schemas.openxmlformats.org/officeDocument/2006/relationships/image" Target="../media/image9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hyperlink" Target="https://www.audit-bezpecnosti.cz/media/file/bezpecnostni-inspekce-pozemnich-komunikaci-metodika-provadeni.pdf"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94.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93.png"/><Relationship Id="rId4" Type="http://schemas.openxmlformats.org/officeDocument/2006/relationships/image" Target="../media/image9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89.png"/><Relationship Id="rId4" Type="http://schemas.openxmlformats.org/officeDocument/2006/relationships/image" Target="../media/image92.png"/><Relationship Id="rId5" Type="http://schemas.openxmlformats.org/officeDocument/2006/relationships/image" Target="../media/image10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hyperlink" Target="http://www.irop.mmr.cz/" TargetMode="External"/><Relationship Id="rId4" Type="http://schemas.openxmlformats.org/officeDocument/2006/relationships/image" Target="../media/image97.png"/><Relationship Id="rId5" Type="http://schemas.openxmlformats.org/officeDocument/2006/relationships/image" Target="../media/image9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hyperlink" Target="http://www.irop.mmr.cz/" TargetMode="External"/><Relationship Id="rId4" Type="http://schemas.openxmlformats.org/officeDocument/2006/relationships/image" Target="../media/image97.png"/><Relationship Id="rId5" Type="http://schemas.openxmlformats.org/officeDocument/2006/relationships/image" Target="../media/image10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 name="Shape 32"/>
        <p:cNvGrpSpPr/>
        <p:nvPr/>
      </p:nvGrpSpPr>
      <p:grpSpPr>
        <a:xfrm>
          <a:off x="0" y="0"/>
          <a:ext cx="0" cy="0"/>
          <a:chOff x="0" y="0"/>
          <a:chExt cx="0" cy="0"/>
        </a:xfrm>
      </p:grpSpPr>
      <p:sp>
        <p:nvSpPr>
          <p:cNvPr id="33" name="Google Shape;33;p1"/>
          <p:cNvSpPr txBox="1"/>
          <p:nvPr/>
        </p:nvSpPr>
        <p:spPr>
          <a:xfrm>
            <a:off x="779228" y="927335"/>
            <a:ext cx="7621822" cy="320833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SzPts val="5000"/>
              <a:buFont typeface="Arial"/>
              <a:buNone/>
            </a:pPr>
            <a:r>
              <a:rPr b="1" i="0" lang="cs-CZ" sz="5000" u="none" cap="none" strike="noStrike">
                <a:solidFill>
                  <a:schemeClr val="lt1"/>
                </a:solidFill>
                <a:latin typeface="Arial"/>
                <a:ea typeface="Arial"/>
                <a:cs typeface="Arial"/>
                <a:sym typeface="Arial"/>
              </a:rPr>
              <a:t>IROP TOUR</a:t>
            </a:r>
            <a:endParaRPr/>
          </a:p>
          <a:p>
            <a:pPr indent="0" lvl="0" marL="0" marR="0" rtl="0" algn="ctr">
              <a:spcBef>
                <a:spcPts val="0"/>
              </a:spcBef>
              <a:spcAft>
                <a:spcPts val="0"/>
              </a:spcAft>
              <a:buClr>
                <a:srgbClr val="00529C"/>
              </a:buClr>
              <a:buSzPts val="3600"/>
              <a:buFont typeface="Arial"/>
              <a:buNone/>
            </a:pPr>
            <a:r>
              <a:t/>
            </a:r>
            <a:endParaRPr b="1" i="0" sz="3600" u="none" cap="none" strike="noStrike">
              <a:solidFill>
                <a:schemeClr val="lt1"/>
              </a:solidFill>
              <a:latin typeface="Arial"/>
              <a:ea typeface="Arial"/>
              <a:cs typeface="Arial"/>
              <a:sym typeface="Arial"/>
            </a:endParaRPr>
          </a:p>
          <a:p>
            <a:pPr indent="0" lvl="0" marL="0" marR="0" rtl="0" algn="ctr">
              <a:spcBef>
                <a:spcPts val="0"/>
              </a:spcBef>
              <a:spcAft>
                <a:spcPts val="0"/>
              </a:spcAft>
              <a:buClr>
                <a:schemeClr val="lt1"/>
              </a:buClr>
              <a:buSzPts val="3600"/>
              <a:buFont typeface="Arial"/>
              <a:buNone/>
            </a:pPr>
            <a:r>
              <a:rPr b="1" i="0" lang="cs-CZ" sz="3600" u="none" cap="none" strike="noStrike">
                <a:solidFill>
                  <a:schemeClr val="lt1"/>
                </a:solidFill>
                <a:latin typeface="Arial"/>
                <a:ea typeface="Arial"/>
                <a:cs typeface="Arial"/>
                <a:sym typeface="Arial"/>
              </a:rPr>
              <a:t>Centrum pro regionální rozvoj představuje </a:t>
            </a:r>
            <a:endParaRPr/>
          </a:p>
          <a:p>
            <a:pPr indent="0" lvl="0" marL="0" marR="0" rtl="0" algn="ctr">
              <a:spcBef>
                <a:spcPts val="0"/>
              </a:spcBef>
              <a:spcAft>
                <a:spcPts val="0"/>
              </a:spcAft>
              <a:buClr>
                <a:schemeClr val="lt1"/>
              </a:buClr>
              <a:buSzPts val="3600"/>
              <a:buFont typeface="Arial"/>
              <a:buNone/>
            </a:pPr>
            <a:r>
              <a:rPr b="1" i="0" lang="cs-CZ" sz="3600" u="none" cap="none" strike="noStrike">
                <a:solidFill>
                  <a:schemeClr val="lt1"/>
                </a:solidFill>
                <a:latin typeface="Arial"/>
                <a:ea typeface="Arial"/>
                <a:cs typeface="Arial"/>
                <a:sym typeface="Arial"/>
              </a:rPr>
              <a:t>IROP 2021-2027</a:t>
            </a:r>
            <a:r>
              <a:rPr b="1" i="0" lang="cs-CZ" sz="5000" u="none" cap="none" strike="noStrike">
                <a:solidFill>
                  <a:srgbClr val="FF0000"/>
                </a:solidFill>
                <a:latin typeface="Arial"/>
                <a:ea typeface="Arial"/>
                <a:cs typeface="Arial"/>
                <a:sym typeface="Arial"/>
              </a:rPr>
              <a:t>.</a:t>
            </a:r>
            <a:endParaRPr/>
          </a:p>
        </p:txBody>
      </p:sp>
      <p:sp>
        <p:nvSpPr>
          <p:cNvPr id="34" name="Google Shape;34;p1"/>
          <p:cNvSpPr txBox="1"/>
          <p:nvPr/>
        </p:nvSpPr>
        <p:spPr>
          <a:xfrm>
            <a:off x="779228" y="5577122"/>
            <a:ext cx="6524625" cy="369888"/>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lt1"/>
              </a:buClr>
              <a:buSzPts val="1400"/>
              <a:buFont typeface="Arial"/>
              <a:buNone/>
            </a:pPr>
            <a:r>
              <a:rPr b="0" i="0" lang="cs-CZ" sz="1400" u="none" cap="none" strike="noStrike">
                <a:solidFill>
                  <a:schemeClr val="lt1"/>
                </a:solidFill>
                <a:latin typeface="Arial"/>
                <a:ea typeface="Arial"/>
                <a:cs typeface="Arial"/>
                <a:sym typeface="Arial"/>
              </a:rPr>
              <a:t>20. 4. 2022 Kutná Hora</a:t>
            </a:r>
            <a:endParaRPr/>
          </a:p>
          <a:p>
            <a:pPr indent="0" lvl="0" marL="0" marR="0" rtl="0" algn="l">
              <a:lnSpc>
                <a:spcPct val="100000"/>
              </a:lnSpc>
              <a:spcBef>
                <a:spcPts val="56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0"/>
          <p:cNvSpPr txBox="1"/>
          <p:nvPr/>
        </p:nvSpPr>
        <p:spPr>
          <a:xfrm>
            <a:off x="835305" y="1646428"/>
            <a:ext cx="7706400" cy="5017800"/>
          </a:xfrm>
          <a:prstGeom prst="rect">
            <a:avLst/>
          </a:prstGeom>
          <a:noFill/>
          <a:ln>
            <a:noFill/>
          </a:ln>
        </p:spPr>
        <p:txBody>
          <a:bodyPr anchorCtr="0" anchor="t" bIns="45700" lIns="91425" spcFirstLastPara="1" rIns="91425" wrap="square" tIns="45700">
            <a:spAutoFit/>
          </a:bodyPr>
          <a:lstStyle/>
          <a:p>
            <a:pPr indent="-285750" lvl="0" marL="285750" marR="0" rtl="0" algn="just">
              <a:spcBef>
                <a:spcPts val="0"/>
              </a:spcBef>
              <a:spcAft>
                <a:spcPts val="0"/>
              </a:spcAft>
              <a:buClr>
                <a:schemeClr val="lt1"/>
              </a:buClr>
              <a:buSzPts val="1600"/>
              <a:buFont typeface="Arial"/>
              <a:buChar char="•"/>
            </a:pPr>
            <a:r>
              <a:rPr b="1" i="0" lang="cs-CZ" sz="1600" u="sng" cap="none" strike="noStrike">
                <a:solidFill>
                  <a:schemeClr val="lt1"/>
                </a:solidFill>
                <a:latin typeface="Arial"/>
                <a:ea typeface="Arial"/>
                <a:cs typeface="Arial"/>
                <a:sym typeface="Arial"/>
              </a:rPr>
              <a:t>Obecná pravidla pro žadatele a příjemce 2021-2027</a:t>
            </a:r>
            <a:endParaRPr/>
          </a:p>
          <a:p>
            <a:pPr indent="-285750" lvl="1" marL="742950" marR="0" rtl="0" algn="just">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První verze byla vydána dne 1. dubna 2022</a:t>
            </a:r>
            <a:endParaRPr/>
          </a:p>
          <a:p>
            <a:pPr indent="-285750" lvl="1" marL="742950" marR="0" rtl="0" algn="just">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Aktuální verze, vč. příloh dostupná na: </a:t>
            </a:r>
            <a:r>
              <a:rPr b="0" i="0" lang="cs-CZ" sz="1600" u="sng" cap="none" strike="noStrike">
                <a:solidFill>
                  <a:schemeClr val="lt1"/>
                </a:solidFill>
                <a:latin typeface="Arial"/>
                <a:ea typeface="Arial"/>
                <a:cs typeface="Arial"/>
                <a:sym typeface="Arial"/>
                <a:hlinkClick r:id="rId3">
                  <a:extLst>
                    <a:ext uri="{A12FA001-AC4F-418D-AE19-62706E023703}">
                      <ahyp:hlinkClr val="tx"/>
                    </a:ext>
                  </a:extLst>
                </a:hlinkClick>
              </a:rPr>
              <a:t>https://irop.mmr.cz/cs/irop-2021-2027/dokumenty</a:t>
            </a:r>
            <a:endParaRPr b="0" i="0" sz="1600" u="none" cap="none" strike="noStrike">
              <a:solidFill>
                <a:schemeClr val="lt1"/>
              </a:solidFill>
              <a:latin typeface="Arial"/>
              <a:ea typeface="Arial"/>
              <a:cs typeface="Arial"/>
              <a:sym typeface="Arial"/>
            </a:endParaRPr>
          </a:p>
          <a:p>
            <a:pPr indent="0" lvl="1" marL="457200" marR="0" rtl="0" algn="just">
              <a:spcBef>
                <a:spcPts val="0"/>
              </a:spcBef>
              <a:spcAft>
                <a:spcPts val="0"/>
              </a:spcAft>
              <a:buNone/>
            </a:pPr>
            <a:r>
              <a:t/>
            </a:r>
            <a:endParaRPr b="0" i="0" sz="1600" u="none" cap="none" strike="noStrike">
              <a:solidFill>
                <a:schemeClr val="lt1"/>
              </a:solidFill>
              <a:latin typeface="Arial"/>
              <a:ea typeface="Arial"/>
              <a:cs typeface="Arial"/>
              <a:sym typeface="Arial"/>
            </a:endParaRPr>
          </a:p>
          <a:p>
            <a:pPr indent="-285750" lvl="0" marL="285750" marR="0" rtl="0" algn="just">
              <a:spcBef>
                <a:spcPts val="0"/>
              </a:spcBef>
              <a:spcAft>
                <a:spcPts val="0"/>
              </a:spcAft>
              <a:buClr>
                <a:schemeClr val="lt1"/>
              </a:buClr>
              <a:buSzPts val="1600"/>
              <a:buFont typeface="Arial"/>
              <a:buChar char="•"/>
            </a:pPr>
            <a:r>
              <a:rPr b="1" i="0" lang="cs-CZ" sz="1600" u="sng" cap="none" strike="noStrike">
                <a:solidFill>
                  <a:schemeClr val="lt1"/>
                </a:solidFill>
                <a:latin typeface="Arial"/>
                <a:ea typeface="Arial"/>
                <a:cs typeface="Arial"/>
                <a:sym typeface="Arial"/>
              </a:rPr>
              <a:t>Vydán Metodický pokyn pro oblast zadávání zakázek</a:t>
            </a:r>
            <a:endParaRPr/>
          </a:p>
          <a:p>
            <a:pPr indent="-285750" lvl="1" marL="742950" marR="0" rtl="0" algn="just">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Definovány zákl. povinnosti zadavatelů v oblasti zadávání zakázek nespadajících pod působnost zák. č. 134/2016</a:t>
            </a:r>
            <a:endParaRPr/>
          </a:p>
          <a:p>
            <a:pPr indent="-285750" lvl="1" marL="742950" marR="0" rtl="0" algn="just">
              <a:spcBef>
                <a:spcPts val="0"/>
              </a:spcBef>
              <a:spcAft>
                <a:spcPts val="0"/>
              </a:spcAft>
              <a:buClr>
                <a:schemeClr val="lt1"/>
              </a:buClr>
              <a:buSzPts val="1600"/>
              <a:buFont typeface="Arial"/>
              <a:buChar char="•"/>
            </a:pPr>
            <a:r>
              <a:rPr b="0" i="0" lang="cs-CZ" sz="1600" u="sng" cap="none" strike="noStrike">
                <a:solidFill>
                  <a:schemeClr val="lt1"/>
                </a:solidFill>
                <a:latin typeface="Arial"/>
                <a:ea typeface="Arial"/>
                <a:cs typeface="Arial"/>
                <a:sym typeface="Arial"/>
              </a:rPr>
              <a:t>Nejdůležitější změny</a:t>
            </a:r>
            <a:r>
              <a:rPr b="0" i="0" lang="cs-CZ" sz="1600" u="none" cap="none" strike="noStrike">
                <a:solidFill>
                  <a:schemeClr val="lt1"/>
                </a:solidFill>
                <a:latin typeface="Arial"/>
                <a:ea typeface="Arial"/>
                <a:cs typeface="Arial"/>
                <a:sym typeface="Arial"/>
              </a:rPr>
              <a:t>:</a:t>
            </a:r>
            <a:endParaRPr/>
          </a:p>
          <a:p>
            <a:pPr indent="-285750" lvl="2" marL="1200150" marR="0" rtl="0" algn="just">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výslovně požadováno, aby profil zadavatele používaný příjemci byl certifikován, resp. aby byl uveden na seznamu certifikovaných profilů (bod 7.1.2)</a:t>
            </a:r>
            <a:endParaRPr/>
          </a:p>
          <a:p>
            <a:pPr indent="-285750" lvl="2" marL="1200150" marR="0" rtl="0" algn="just">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v režimu zjednodušeného vykazování výdajů nebudou příjemci muset podle MPZ postupovat (bod 4.4)</a:t>
            </a:r>
            <a:endParaRPr/>
          </a:p>
          <a:p>
            <a:pPr indent="-285750" lvl="1" marL="742950" marR="0" rtl="0" algn="just">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Aktuální verze dostupná na: </a:t>
            </a:r>
            <a:r>
              <a:rPr b="0" i="0" lang="cs-CZ" sz="1600" u="sng" cap="none" strike="noStrike">
                <a:solidFill>
                  <a:srgbClr val="CCCCCC"/>
                </a:solidFill>
                <a:latin typeface="Arial"/>
                <a:ea typeface="Arial"/>
                <a:cs typeface="Arial"/>
                <a:sym typeface="Arial"/>
                <a:hlinkClick r:id="rId4">
                  <a:extLst>
                    <a:ext uri="{A12FA001-AC4F-418D-AE19-62706E023703}">
                      <ahyp:hlinkClr val="tx"/>
                    </a:ext>
                  </a:extLst>
                </a:hlinkClick>
              </a:rPr>
              <a:t>https://www.dotaceeu.cz/cs/evropske-fondy-v-cr/kohezni-politika-po-roce-2020/metodicke-dokumenty/metodicke-dokumenty-v-gesci-mmr-cr/metodicky-pokyn-pro-oblast-zadavani-zakazek</a:t>
            </a:r>
            <a:endParaRPr b="0" i="0" sz="1600" u="none" cap="none" strike="noStrike">
              <a:solidFill>
                <a:srgbClr val="CCCCCC"/>
              </a:solidFill>
              <a:latin typeface="Arial"/>
              <a:ea typeface="Arial"/>
              <a:cs typeface="Arial"/>
              <a:sym typeface="Arial"/>
            </a:endParaRPr>
          </a:p>
          <a:p>
            <a:pPr indent="0" lvl="1" marL="457200" marR="0" rtl="0" algn="just">
              <a:spcBef>
                <a:spcPts val="0"/>
              </a:spcBef>
              <a:spcAft>
                <a:spcPts val="0"/>
              </a:spcAft>
              <a:buNone/>
            </a:pPr>
            <a:r>
              <a:t/>
            </a:r>
            <a:endParaRPr b="0" i="0" sz="1600" u="none" cap="none" strike="noStrike">
              <a:solidFill>
                <a:schemeClr val="lt1"/>
              </a:solidFill>
              <a:latin typeface="Arial"/>
              <a:ea typeface="Arial"/>
              <a:cs typeface="Arial"/>
              <a:sym typeface="Arial"/>
            </a:endParaRPr>
          </a:p>
          <a:p>
            <a:pPr indent="0" lvl="1" marL="342900" marR="0" rtl="0" algn="just">
              <a:lnSpc>
                <a:spcPct val="120000"/>
              </a:lnSpc>
              <a:spcBef>
                <a:spcPts val="0"/>
              </a:spcBef>
              <a:spcAft>
                <a:spcPts val="0"/>
              </a:spcAft>
              <a:buNone/>
            </a:pPr>
            <a:r>
              <a:t/>
            </a:r>
            <a:endParaRPr b="0" i="0" sz="1600" u="none" cap="none" strike="noStrike">
              <a:solidFill>
                <a:schemeClr val="lt1"/>
              </a:solidFill>
              <a:latin typeface="Arial"/>
              <a:ea typeface="Arial"/>
              <a:cs typeface="Arial"/>
              <a:sym typeface="Arial"/>
            </a:endParaRPr>
          </a:p>
        </p:txBody>
      </p:sp>
      <p:sp>
        <p:nvSpPr>
          <p:cNvPr id="98" name="Google Shape;98;p10"/>
          <p:cNvSpPr txBox="1"/>
          <p:nvPr/>
        </p:nvSpPr>
        <p:spPr>
          <a:xfrm>
            <a:off x="502646" y="318538"/>
            <a:ext cx="8138700" cy="1077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cs-CZ" sz="3200" u="none" cap="none" strike="noStrike">
                <a:solidFill>
                  <a:schemeClr val="lt1"/>
                </a:solidFill>
                <a:latin typeface="Arial"/>
                <a:ea typeface="Arial"/>
                <a:cs typeface="Arial"/>
                <a:sym typeface="Arial"/>
              </a:rPr>
              <a:t>Změny v administraci projektů</a:t>
            </a:r>
            <a:endParaRPr/>
          </a:p>
          <a:p>
            <a:pPr indent="0" lvl="0" marL="0" marR="0" rtl="0" algn="ctr">
              <a:spcBef>
                <a:spcPts val="0"/>
              </a:spcBef>
              <a:spcAft>
                <a:spcPts val="0"/>
              </a:spcAft>
              <a:buNone/>
            </a:pPr>
            <a:r>
              <a:rPr b="1" i="0" lang="cs-CZ" sz="3200" u="none" cap="none" strike="noStrike">
                <a:solidFill>
                  <a:schemeClr val="lt1"/>
                </a:solidFill>
                <a:latin typeface="Arial"/>
                <a:ea typeface="Arial"/>
                <a:cs typeface="Arial"/>
                <a:sym typeface="Arial"/>
              </a:rPr>
              <a:t>Co bude nového?</a:t>
            </a:r>
            <a:r>
              <a:rPr b="0" i="0" lang="cs-CZ" sz="3200" u="none" cap="none" strike="noStrike">
                <a:solidFill>
                  <a:schemeClr val="lt1"/>
                </a:solidFill>
                <a:latin typeface="Arial"/>
                <a:ea typeface="Arial"/>
                <a:cs typeface="Arial"/>
                <a:sym typeface="Arial"/>
              </a:rPr>
              <a:t>​</a:t>
            </a:r>
            <a:endParaRPr b="1" i="0" sz="3200" u="none" cap="none" strike="noStrike">
              <a:solidFill>
                <a:schemeClr val="lt1"/>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100"/>
          <p:cNvSpPr txBox="1"/>
          <p:nvPr/>
        </p:nvSpPr>
        <p:spPr>
          <a:xfrm>
            <a:off x="990600" y="927335"/>
            <a:ext cx="7410450" cy="220639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SzPts val="5000"/>
              <a:buFont typeface="Arial"/>
              <a:buNone/>
            </a:pPr>
            <a:r>
              <a:rPr b="1" lang="cs-CZ" sz="5000">
                <a:solidFill>
                  <a:schemeClr val="lt1"/>
                </a:solidFill>
                <a:latin typeface="Arial"/>
                <a:ea typeface="Arial"/>
                <a:cs typeface="Arial"/>
                <a:sym typeface="Arial"/>
              </a:rPr>
              <a:t>Konzultační servis CRR </a:t>
            </a:r>
            <a:endParaRPr/>
          </a:p>
        </p:txBody>
      </p:sp>
      <p:sp>
        <p:nvSpPr>
          <p:cNvPr id="743" name="Google Shape;743;p100"/>
          <p:cNvSpPr txBox="1"/>
          <p:nvPr/>
        </p:nvSpPr>
        <p:spPr>
          <a:xfrm>
            <a:off x="691243" y="4982366"/>
            <a:ext cx="7833344" cy="772315"/>
          </a:xfrm>
          <a:prstGeom prst="rect">
            <a:avLst/>
          </a:prstGeom>
          <a:noFill/>
          <a:ln>
            <a:noFill/>
          </a:ln>
        </p:spPr>
        <p:txBody>
          <a:bodyPr anchorCtr="0" anchor="t" bIns="45700" lIns="91425" spcFirstLastPara="1" rIns="91425" wrap="square" tIns="45700">
            <a:normAutofit fontScale="85000" lnSpcReduction="10000"/>
          </a:bodyPr>
          <a:lstStyle/>
          <a:p>
            <a:pPr indent="0" lvl="0" marL="0" marR="0" rtl="0" algn="l">
              <a:lnSpc>
                <a:spcPct val="100000"/>
              </a:lnSpc>
              <a:spcBef>
                <a:spcPts val="0"/>
              </a:spcBef>
              <a:spcAft>
                <a:spcPts val="0"/>
              </a:spcAft>
              <a:buClr>
                <a:schemeClr val="dk1"/>
              </a:buClr>
              <a:buSzPct val="100000"/>
              <a:buFont typeface="Arial"/>
              <a:buNone/>
            </a:pPr>
            <a:r>
              <a:t/>
            </a:r>
            <a:endParaRPr sz="1800">
              <a:solidFill>
                <a:schemeClr val="lt1"/>
              </a:solidFill>
              <a:latin typeface="Arial"/>
              <a:ea typeface="Arial"/>
              <a:cs typeface="Arial"/>
              <a:sym typeface="Arial"/>
            </a:endParaRPr>
          </a:p>
          <a:p>
            <a:pPr indent="0" lvl="0" marL="0" marR="0" rtl="0" algn="l">
              <a:lnSpc>
                <a:spcPct val="100000"/>
              </a:lnSpc>
              <a:spcBef>
                <a:spcPts val="506"/>
              </a:spcBef>
              <a:spcAft>
                <a:spcPts val="0"/>
              </a:spcAft>
              <a:buClr>
                <a:schemeClr val="lt1"/>
              </a:buClr>
              <a:buSzPct val="100000"/>
              <a:buFont typeface="Arial"/>
              <a:buNone/>
            </a:pPr>
            <a:r>
              <a:rPr lang="cs-CZ" sz="1800">
                <a:solidFill>
                  <a:schemeClr val="lt1"/>
                </a:solidFill>
                <a:latin typeface="Arial"/>
                <a:ea typeface="Arial"/>
                <a:cs typeface="Arial"/>
                <a:sym typeface="Arial"/>
              </a:rPr>
              <a:t>Mgr. Lucie Chládková, Oddělení hodnocení a kontroly ÚO IROP pro Středočeský kraj </a:t>
            </a:r>
            <a:endParaRPr sz="1800">
              <a:solidFill>
                <a:schemeClr val="lt1"/>
              </a:solidFill>
              <a:latin typeface="Arial"/>
              <a:ea typeface="Arial"/>
              <a:cs typeface="Arial"/>
              <a:sym typeface="Arial"/>
            </a:endParaRPr>
          </a:p>
          <a:p>
            <a:pPr indent="0" lvl="0" marL="0" marR="0" rtl="0" algn="l">
              <a:lnSpc>
                <a:spcPct val="100000"/>
              </a:lnSpc>
              <a:spcBef>
                <a:spcPts val="506"/>
              </a:spcBef>
              <a:spcAft>
                <a:spcPts val="0"/>
              </a:spcAft>
              <a:buClr>
                <a:schemeClr val="dk1"/>
              </a:buClr>
              <a:buSzPct val="100000"/>
              <a:buFont typeface="Arial"/>
              <a:buNone/>
            </a:pPr>
            <a:r>
              <a:t/>
            </a:r>
            <a:endParaRPr sz="1800">
              <a:solidFill>
                <a:schemeClr val="lt1"/>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101"/>
          <p:cNvSpPr txBox="1"/>
          <p:nvPr/>
        </p:nvSpPr>
        <p:spPr>
          <a:xfrm>
            <a:off x="502647" y="498020"/>
            <a:ext cx="8138707"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a:solidFill>
                  <a:schemeClr val="lt1"/>
                </a:solidFill>
                <a:latin typeface="Arial"/>
                <a:ea typeface="Arial"/>
                <a:cs typeface="Arial"/>
                <a:sym typeface="Arial"/>
              </a:rPr>
              <a:t>Konzultační servis IROP</a:t>
            </a:r>
            <a:endParaRPr sz="2000">
              <a:solidFill>
                <a:schemeClr val="lt1"/>
              </a:solidFill>
              <a:latin typeface="Arial"/>
              <a:ea typeface="Arial"/>
              <a:cs typeface="Arial"/>
              <a:sym typeface="Arial"/>
            </a:endParaRPr>
          </a:p>
        </p:txBody>
      </p:sp>
      <p:sp>
        <p:nvSpPr>
          <p:cNvPr id="749" name="Google Shape;749;p101"/>
          <p:cNvSpPr txBox="1"/>
          <p:nvPr/>
        </p:nvSpPr>
        <p:spPr>
          <a:xfrm>
            <a:off x="431341" y="1312517"/>
            <a:ext cx="8012179" cy="4031873"/>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chemeClr val="lt1"/>
              </a:buClr>
              <a:buSzPts val="1600"/>
              <a:buFont typeface="Arial"/>
              <a:buChar char="•"/>
            </a:pPr>
            <a:r>
              <a:rPr b="0" i="0" lang="cs-CZ" sz="1600" u="none" strike="noStrike">
                <a:solidFill>
                  <a:schemeClr val="lt1"/>
                </a:solidFill>
                <a:latin typeface="Arial"/>
                <a:ea typeface="Arial"/>
                <a:cs typeface="Arial"/>
                <a:sym typeface="Arial"/>
              </a:rPr>
              <a:t>Služba určená pro zjednodušení komunikace při řešení dotazů před podáním žádosti o podporu v rámci IROP </a:t>
            </a:r>
            <a:r>
              <a:rPr lang="cs-CZ" sz="1600">
                <a:solidFill>
                  <a:schemeClr val="lt1"/>
                </a:solidFill>
                <a:latin typeface="Arial"/>
                <a:ea typeface="Arial"/>
                <a:cs typeface="Arial"/>
                <a:sym typeface="Arial"/>
              </a:rPr>
              <a:t>2021–2027</a:t>
            </a:r>
            <a:r>
              <a:rPr b="0" i="0" lang="cs-CZ" sz="1600" u="none" strike="noStrike">
                <a:solidFill>
                  <a:schemeClr val="lt1"/>
                </a:solidFill>
                <a:latin typeface="Arial"/>
                <a:ea typeface="Arial"/>
                <a:cs typeface="Arial"/>
                <a:sym typeface="Arial"/>
              </a:rPr>
              <a:t>(aktivně se využívá již u REACT-EU</a:t>
            </a:r>
            <a:r>
              <a:rPr lang="cs-CZ" sz="1600">
                <a:solidFill>
                  <a:schemeClr val="lt1"/>
                </a:solidFill>
                <a:latin typeface="Arial"/>
                <a:ea typeface="Arial"/>
                <a:cs typeface="Arial"/>
                <a:sym typeface="Arial"/>
              </a:rPr>
              <a:t>).​ </a:t>
            </a:r>
            <a:endParaRPr b="0" i="0" sz="1600">
              <a:solidFill>
                <a:schemeClr val="lt1"/>
              </a:solidFill>
              <a:latin typeface="Arial"/>
              <a:ea typeface="Arial"/>
              <a:cs typeface="Arial"/>
              <a:sym typeface="Arial"/>
            </a:endParaRPr>
          </a:p>
          <a:p>
            <a:pPr indent="-285750" lvl="0" marL="285750" marR="0" rtl="0" algn="just">
              <a:lnSpc>
                <a:spcPct val="150000"/>
              </a:lnSpc>
              <a:spcBef>
                <a:spcPts val="0"/>
              </a:spcBef>
              <a:spcAft>
                <a:spcPts val="0"/>
              </a:spcAft>
              <a:buClr>
                <a:schemeClr val="lt1"/>
              </a:buClr>
              <a:buSzPts val="1600"/>
              <a:buFont typeface="Arial"/>
              <a:buChar char="•"/>
            </a:pPr>
            <a:r>
              <a:rPr b="0" i="0" lang="cs-CZ" sz="1600" u="none" strike="noStrike">
                <a:solidFill>
                  <a:schemeClr val="lt1"/>
                </a:solidFill>
                <a:latin typeface="Arial"/>
                <a:ea typeface="Arial"/>
                <a:cs typeface="Arial"/>
                <a:sym typeface="Arial"/>
              </a:rPr>
              <a:t>Přehled všech dotazů </a:t>
            </a:r>
            <a:r>
              <a:rPr lang="cs-CZ" sz="1600">
                <a:solidFill>
                  <a:schemeClr val="lt1"/>
                </a:solidFill>
                <a:latin typeface="Arial"/>
                <a:ea typeface="Arial"/>
                <a:cs typeface="Arial"/>
                <a:sym typeface="Arial"/>
              </a:rPr>
              <a:t>a</a:t>
            </a:r>
            <a:r>
              <a:rPr b="0" i="0" lang="cs-CZ" sz="1600" u="none" strike="noStrike">
                <a:solidFill>
                  <a:schemeClr val="lt1"/>
                </a:solidFill>
                <a:latin typeface="Arial"/>
                <a:ea typeface="Arial"/>
                <a:cs typeface="Arial"/>
                <a:sym typeface="Arial"/>
              </a:rPr>
              <a:t> odpovědí na jednom místě</a:t>
            </a:r>
            <a:r>
              <a:rPr lang="cs-CZ" sz="1600">
                <a:solidFill>
                  <a:schemeClr val="lt1"/>
                </a:solidFill>
                <a:latin typeface="Arial"/>
                <a:ea typeface="Arial"/>
                <a:cs typeface="Arial"/>
                <a:sym typeface="Arial"/>
              </a:rPr>
              <a:t>.​</a:t>
            </a:r>
            <a:endParaRPr b="0" i="0" sz="1600">
              <a:solidFill>
                <a:schemeClr val="lt1"/>
              </a:solidFill>
              <a:latin typeface="Arial"/>
              <a:ea typeface="Arial"/>
              <a:cs typeface="Arial"/>
              <a:sym typeface="Arial"/>
            </a:endParaRPr>
          </a:p>
          <a:p>
            <a:pPr indent="-285750" lvl="0" marL="285750" marR="0" rtl="0" algn="just">
              <a:lnSpc>
                <a:spcPct val="150000"/>
              </a:lnSpc>
              <a:spcBef>
                <a:spcPts val="0"/>
              </a:spcBef>
              <a:spcAft>
                <a:spcPts val="0"/>
              </a:spcAft>
              <a:buClr>
                <a:schemeClr val="lt1"/>
              </a:buClr>
              <a:buSzPts val="1600"/>
              <a:buFont typeface="Arial"/>
              <a:buChar char="•"/>
            </a:pPr>
            <a:r>
              <a:rPr b="0" i="0" lang="cs-CZ" sz="1600" u="none" strike="noStrike">
                <a:solidFill>
                  <a:schemeClr val="lt1"/>
                </a:solidFill>
                <a:latin typeface="Arial"/>
                <a:ea typeface="Arial"/>
                <a:cs typeface="Arial"/>
                <a:sym typeface="Arial"/>
              </a:rPr>
              <a:t>Přehled nejčastěji kladených dotazů a odpovědí</a:t>
            </a:r>
            <a:r>
              <a:rPr lang="cs-CZ" sz="1600">
                <a:solidFill>
                  <a:schemeClr val="lt1"/>
                </a:solidFill>
                <a:latin typeface="Arial"/>
                <a:ea typeface="Arial"/>
                <a:cs typeface="Arial"/>
                <a:sym typeface="Arial"/>
              </a:rPr>
              <a:t>.​</a:t>
            </a:r>
            <a:endParaRPr b="0" i="0" sz="1600">
              <a:solidFill>
                <a:schemeClr val="lt1"/>
              </a:solidFill>
              <a:latin typeface="Arial"/>
              <a:ea typeface="Arial"/>
              <a:cs typeface="Arial"/>
              <a:sym typeface="Arial"/>
            </a:endParaRPr>
          </a:p>
          <a:p>
            <a:pPr indent="-285750" lvl="0" marL="285750" marR="0" rtl="0" algn="just">
              <a:lnSpc>
                <a:spcPct val="150000"/>
              </a:lnSpc>
              <a:spcBef>
                <a:spcPts val="0"/>
              </a:spcBef>
              <a:spcAft>
                <a:spcPts val="0"/>
              </a:spcAft>
              <a:buClr>
                <a:schemeClr val="lt1"/>
              </a:buClr>
              <a:buSzPts val="1600"/>
              <a:buFont typeface="Arial"/>
              <a:buChar char="•"/>
            </a:pPr>
            <a:r>
              <a:rPr b="0" i="0" lang="cs-CZ" sz="1600" u="none" strike="noStrike">
                <a:solidFill>
                  <a:schemeClr val="lt1"/>
                </a:solidFill>
                <a:latin typeface="Arial"/>
                <a:ea typeface="Arial"/>
                <a:cs typeface="Arial"/>
                <a:sym typeface="Arial"/>
              </a:rPr>
              <a:t>Dostupný přes webové rozhraní </a:t>
            </a:r>
            <a:r>
              <a:rPr b="0" i="0" lang="cs-CZ" sz="1600" u="sng" strike="noStrike">
                <a:solidFill>
                  <a:schemeClr val="lt1"/>
                </a:solidFill>
                <a:latin typeface="Arial"/>
                <a:ea typeface="Arial"/>
                <a:cs typeface="Arial"/>
                <a:sym typeface="Arial"/>
                <a:hlinkClick r:id="rId3">
                  <a:extLst>
                    <a:ext uri="{A12FA001-AC4F-418D-AE19-62706E023703}">
                      <ahyp:hlinkClr val="tx"/>
                    </a:ext>
                  </a:extLst>
                </a:hlinkClick>
              </a:rPr>
              <a:t>https://ks.crr.cz/</a:t>
            </a:r>
            <a:r>
              <a:rPr b="0" i="0" lang="cs-CZ" sz="1600">
                <a:solidFill>
                  <a:schemeClr val="lt1"/>
                </a:solidFill>
                <a:latin typeface="Arial"/>
                <a:ea typeface="Arial"/>
                <a:cs typeface="Arial"/>
                <a:sym typeface="Arial"/>
              </a:rPr>
              <a:t>​</a:t>
            </a:r>
            <a:endParaRPr/>
          </a:p>
          <a:p>
            <a:pPr indent="-285750" lvl="0" marL="285750" marR="0" rtl="0" algn="just">
              <a:lnSpc>
                <a:spcPct val="150000"/>
              </a:lnSpc>
              <a:spcBef>
                <a:spcPts val="0"/>
              </a:spcBef>
              <a:spcAft>
                <a:spcPts val="0"/>
              </a:spcAft>
              <a:buClr>
                <a:schemeClr val="lt1"/>
              </a:buClr>
              <a:buSzPts val="1600"/>
              <a:buFont typeface="Arial"/>
              <a:buChar char="•"/>
            </a:pPr>
            <a:r>
              <a:rPr b="0" i="0" lang="cs-CZ" sz="1600" u="none" strike="noStrike">
                <a:solidFill>
                  <a:schemeClr val="lt1"/>
                </a:solidFill>
                <a:latin typeface="Arial"/>
                <a:ea typeface="Arial"/>
                <a:cs typeface="Arial"/>
                <a:sym typeface="Arial"/>
              </a:rPr>
              <a:t>Pro řešení konkrétních dotazů je třeba provedení registrace tazatele</a:t>
            </a:r>
            <a:r>
              <a:rPr lang="cs-CZ" sz="1600">
                <a:solidFill>
                  <a:schemeClr val="lt1"/>
                </a:solidFill>
                <a:latin typeface="Arial"/>
                <a:ea typeface="Arial"/>
                <a:cs typeface="Arial"/>
                <a:sym typeface="Arial"/>
              </a:rPr>
              <a:t>.​</a:t>
            </a:r>
            <a:endParaRPr b="0" i="0" sz="1600">
              <a:solidFill>
                <a:schemeClr val="lt1"/>
              </a:solidFill>
              <a:latin typeface="Arial"/>
              <a:ea typeface="Arial"/>
              <a:cs typeface="Arial"/>
              <a:sym typeface="Arial"/>
            </a:endParaRPr>
          </a:p>
          <a:p>
            <a:pPr indent="-285750" lvl="0" marL="285750" marR="0" rtl="0" algn="l">
              <a:lnSpc>
                <a:spcPct val="150000"/>
              </a:lnSpc>
              <a:spcBef>
                <a:spcPts val="0"/>
              </a:spcBef>
              <a:spcAft>
                <a:spcPts val="0"/>
              </a:spcAft>
              <a:buClr>
                <a:schemeClr val="lt1"/>
              </a:buClr>
              <a:buSzPts val="1600"/>
              <a:buFont typeface="Arial"/>
              <a:buChar char="•"/>
            </a:pPr>
            <a:r>
              <a:rPr b="0" i="0" lang="cs-CZ" sz="1600" u="none" strike="noStrike">
                <a:solidFill>
                  <a:schemeClr val="lt1"/>
                </a:solidFill>
                <a:latin typeface="Arial"/>
                <a:ea typeface="Arial"/>
                <a:cs typeface="Arial"/>
                <a:sym typeface="Arial"/>
              </a:rPr>
              <a:t>Po založení účtu tazatele a jeho validaci </a:t>
            </a:r>
            <a:r>
              <a:rPr b="0" i="0" lang="cs-CZ" sz="1600">
                <a:solidFill>
                  <a:schemeClr val="lt1"/>
                </a:solidFill>
                <a:latin typeface="Arial"/>
                <a:ea typeface="Arial"/>
                <a:cs typeface="Arial"/>
                <a:sym typeface="Arial"/>
              </a:rPr>
              <a:t>​</a:t>
            </a:r>
            <a:r>
              <a:rPr b="0" i="0" lang="cs-CZ" sz="1600" u="none" strike="noStrike">
                <a:solidFill>
                  <a:schemeClr val="lt1"/>
                </a:solidFill>
                <a:latin typeface="Arial"/>
                <a:ea typeface="Arial"/>
                <a:cs typeface="Arial"/>
                <a:sym typeface="Arial"/>
              </a:rPr>
              <a:t>skrze mailovou adresu je možné zakládat </a:t>
            </a:r>
            <a:r>
              <a:rPr b="0" i="0" lang="cs-CZ" sz="1600">
                <a:solidFill>
                  <a:schemeClr val="lt1"/>
                </a:solidFill>
                <a:latin typeface="Arial"/>
                <a:ea typeface="Arial"/>
                <a:cs typeface="Arial"/>
                <a:sym typeface="Arial"/>
              </a:rPr>
              <a:t>​</a:t>
            </a:r>
            <a:r>
              <a:rPr b="0" i="0" lang="cs-CZ" sz="1600" u="none" strike="noStrike">
                <a:solidFill>
                  <a:schemeClr val="lt1"/>
                </a:solidFill>
                <a:latin typeface="Arial"/>
                <a:ea typeface="Arial"/>
                <a:cs typeface="Arial"/>
                <a:sym typeface="Arial"/>
              </a:rPr>
              <a:t>nové dotazy, které jsou dle zadaných parametrů přiřazovány specialistům </a:t>
            </a:r>
            <a:r>
              <a:rPr b="0" i="0" lang="cs-CZ" sz="1600">
                <a:solidFill>
                  <a:schemeClr val="lt1"/>
                </a:solidFill>
                <a:latin typeface="Arial"/>
                <a:ea typeface="Arial"/>
                <a:cs typeface="Arial"/>
                <a:sym typeface="Arial"/>
              </a:rPr>
              <a:t>​</a:t>
            </a:r>
            <a:r>
              <a:rPr b="0" i="0" lang="cs-CZ" sz="1600" u="none" strike="noStrike">
                <a:solidFill>
                  <a:schemeClr val="lt1"/>
                </a:solidFill>
                <a:latin typeface="Arial"/>
                <a:ea typeface="Arial"/>
                <a:cs typeface="Arial"/>
                <a:sym typeface="Arial"/>
              </a:rPr>
              <a:t>Centra pro regionální rozvoj České republiky, </a:t>
            </a:r>
            <a:r>
              <a:rPr b="0" i="0" lang="cs-CZ" sz="1600">
                <a:solidFill>
                  <a:schemeClr val="lt1"/>
                </a:solidFill>
                <a:latin typeface="Arial"/>
                <a:ea typeface="Arial"/>
                <a:cs typeface="Arial"/>
                <a:sym typeface="Arial"/>
              </a:rPr>
              <a:t>​</a:t>
            </a:r>
            <a:r>
              <a:rPr b="0" i="0" lang="cs-CZ" sz="1600" u="none" strike="noStrike">
                <a:solidFill>
                  <a:schemeClr val="lt1"/>
                </a:solidFill>
                <a:latin typeface="Arial"/>
                <a:ea typeface="Arial"/>
                <a:cs typeface="Arial"/>
                <a:sym typeface="Arial"/>
              </a:rPr>
              <a:t>kteří zajišťují odpovědi</a:t>
            </a:r>
            <a:r>
              <a:rPr lang="cs-CZ" sz="1600">
                <a:solidFill>
                  <a:schemeClr val="lt1"/>
                </a:solidFill>
                <a:latin typeface="Arial"/>
                <a:ea typeface="Arial"/>
                <a:cs typeface="Arial"/>
                <a:sym typeface="Arial"/>
              </a:rPr>
              <a:t>.​</a:t>
            </a:r>
            <a:endParaRPr b="0" i="0" sz="1600">
              <a:solidFill>
                <a:schemeClr val="lt1"/>
              </a:solidFill>
              <a:latin typeface="Quattrocento Sans"/>
              <a:ea typeface="Quattrocento Sans"/>
              <a:cs typeface="Quattrocento Sans"/>
              <a:sym typeface="Quattrocento Sans"/>
            </a:endParaRPr>
          </a:p>
          <a:p>
            <a:pPr indent="-285750" lvl="0" marL="285750" marR="0" rtl="0" algn="just">
              <a:lnSpc>
                <a:spcPct val="150000"/>
              </a:lnSpc>
              <a:spcBef>
                <a:spcPts val="0"/>
              </a:spcBef>
              <a:spcAft>
                <a:spcPts val="0"/>
              </a:spcAft>
              <a:buClr>
                <a:schemeClr val="lt1"/>
              </a:buClr>
              <a:buSzPts val="1600"/>
              <a:buFont typeface="Arial"/>
              <a:buChar char="•"/>
            </a:pPr>
            <a:r>
              <a:rPr b="0" i="0" lang="cs-CZ" sz="1600" u="none" strike="noStrike">
                <a:solidFill>
                  <a:schemeClr val="lt1"/>
                </a:solidFill>
                <a:latin typeface="Arial"/>
                <a:ea typeface="Arial"/>
                <a:cs typeface="Arial"/>
                <a:sym typeface="Arial"/>
              </a:rPr>
              <a:t>Aktuálně je zodpovězeno přes KS více než </a:t>
            </a:r>
            <a:r>
              <a:rPr lang="cs-CZ" sz="1600">
                <a:solidFill>
                  <a:schemeClr val="lt1"/>
                </a:solidFill>
                <a:latin typeface="Arial"/>
                <a:ea typeface="Arial"/>
                <a:cs typeface="Arial"/>
                <a:sym typeface="Arial"/>
              </a:rPr>
              <a:t>1035</a:t>
            </a:r>
            <a:r>
              <a:rPr b="0" i="0" lang="cs-CZ" sz="1600">
                <a:solidFill>
                  <a:schemeClr val="lt1"/>
                </a:solidFill>
                <a:latin typeface="Arial"/>
                <a:ea typeface="Arial"/>
                <a:cs typeface="Arial"/>
                <a:sym typeface="Arial"/>
              </a:rPr>
              <a:t>​ </a:t>
            </a:r>
            <a:r>
              <a:rPr b="0" i="0" lang="cs-CZ" sz="1600" u="none" strike="noStrike">
                <a:solidFill>
                  <a:schemeClr val="lt1"/>
                </a:solidFill>
                <a:latin typeface="Arial"/>
                <a:ea typeface="Arial"/>
                <a:cs typeface="Arial"/>
                <a:sym typeface="Arial"/>
              </a:rPr>
              <a:t>dotazů</a:t>
            </a:r>
            <a:r>
              <a:rPr lang="cs-CZ" sz="1600">
                <a:solidFill>
                  <a:schemeClr val="lt1"/>
                </a:solidFill>
                <a:latin typeface="Arial"/>
                <a:ea typeface="Arial"/>
                <a:cs typeface="Arial"/>
                <a:sym typeface="Arial"/>
              </a:rPr>
              <a:t>.​</a:t>
            </a:r>
            <a:endParaRPr sz="1600">
              <a:solidFill>
                <a:schemeClr val="lt1"/>
              </a:solidFill>
              <a:latin typeface="Quattrocento Sans"/>
              <a:ea typeface="Quattrocento Sans"/>
              <a:cs typeface="Quattrocento Sans"/>
              <a:sym typeface="Quattrocento Sans"/>
            </a:endParaRPr>
          </a:p>
          <a:p>
            <a:pPr indent="0" lvl="0" marL="0" marR="0" rtl="0" algn="just">
              <a:spcBef>
                <a:spcPts val="0"/>
              </a:spcBef>
              <a:spcAft>
                <a:spcPts val="0"/>
              </a:spcAft>
              <a:buNone/>
            </a:pPr>
            <a:r>
              <a:t/>
            </a:r>
            <a:endParaRPr sz="1600">
              <a:solidFill>
                <a:schemeClr val="lt1"/>
              </a:solidFill>
              <a:latin typeface="Quattrocento Sans"/>
              <a:ea typeface="Quattrocento Sans"/>
              <a:cs typeface="Quattrocento Sans"/>
              <a:sym typeface="Quattrocento Sans"/>
            </a:endParaRPr>
          </a:p>
        </p:txBody>
      </p:sp>
      <p:pic>
        <p:nvPicPr>
          <p:cNvPr id="750" name="Google Shape;750;p101"/>
          <p:cNvPicPr preferRelativeResize="0"/>
          <p:nvPr/>
        </p:nvPicPr>
        <p:blipFill rotWithShape="1">
          <a:blip r:embed="rId4">
            <a:alphaModFix/>
          </a:blip>
          <a:srcRect b="0" l="0" r="0" t="0"/>
          <a:stretch/>
        </p:blipFill>
        <p:spPr>
          <a:xfrm>
            <a:off x="502647" y="5160213"/>
            <a:ext cx="1407165" cy="1399978"/>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102"/>
          <p:cNvSpPr txBox="1"/>
          <p:nvPr/>
        </p:nvSpPr>
        <p:spPr>
          <a:xfrm>
            <a:off x="502647" y="498020"/>
            <a:ext cx="8138707"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a:solidFill>
                  <a:schemeClr val="lt1"/>
                </a:solidFill>
                <a:latin typeface="Arial"/>
                <a:ea typeface="Arial"/>
                <a:cs typeface="Arial"/>
                <a:sym typeface="Arial"/>
              </a:rPr>
              <a:t>Konzultační servis IROP</a:t>
            </a:r>
            <a:endParaRPr sz="2000">
              <a:solidFill>
                <a:schemeClr val="lt1"/>
              </a:solidFill>
              <a:latin typeface="Arial"/>
              <a:ea typeface="Arial"/>
              <a:cs typeface="Arial"/>
              <a:sym typeface="Arial"/>
            </a:endParaRPr>
          </a:p>
        </p:txBody>
      </p:sp>
      <p:pic>
        <p:nvPicPr>
          <p:cNvPr id="756" name="Google Shape;756;p102"/>
          <p:cNvPicPr preferRelativeResize="0"/>
          <p:nvPr/>
        </p:nvPicPr>
        <p:blipFill rotWithShape="1">
          <a:blip r:embed="rId3">
            <a:alphaModFix/>
          </a:blip>
          <a:srcRect b="26848" l="23099" r="22055" t="8528"/>
          <a:stretch/>
        </p:blipFill>
        <p:spPr>
          <a:xfrm>
            <a:off x="624845" y="1150645"/>
            <a:ext cx="7698431" cy="5000048"/>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103"/>
          <p:cNvSpPr txBox="1"/>
          <p:nvPr/>
        </p:nvSpPr>
        <p:spPr>
          <a:xfrm>
            <a:off x="502647" y="498020"/>
            <a:ext cx="8138707" cy="89255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a:solidFill>
                  <a:schemeClr val="lt1"/>
                </a:solidFill>
                <a:latin typeface="Arial"/>
                <a:ea typeface="Arial"/>
                <a:cs typeface="Arial"/>
                <a:sym typeface="Arial"/>
              </a:rPr>
              <a:t>Konzultační servis IROP</a:t>
            </a:r>
            <a:endParaRPr/>
          </a:p>
          <a:p>
            <a:pPr indent="0" lvl="0" marL="0" marR="0" rtl="0" algn="ctr">
              <a:spcBef>
                <a:spcPts val="0"/>
              </a:spcBef>
              <a:spcAft>
                <a:spcPts val="0"/>
              </a:spcAft>
              <a:buClr>
                <a:srgbClr val="000000"/>
              </a:buClr>
              <a:buSzPts val="2000"/>
              <a:buFont typeface="Arial"/>
              <a:buNone/>
            </a:pPr>
            <a:r>
              <a:rPr b="1" lang="cs-CZ" sz="2000">
                <a:solidFill>
                  <a:schemeClr val="lt1"/>
                </a:solidFill>
                <a:latin typeface="Arial"/>
                <a:ea typeface="Arial"/>
                <a:cs typeface="Arial"/>
                <a:sym typeface="Arial"/>
              </a:rPr>
              <a:t>Uživatelské prostředí tazatele</a:t>
            </a:r>
            <a:endParaRPr sz="2000">
              <a:solidFill>
                <a:schemeClr val="lt1"/>
              </a:solidFill>
              <a:latin typeface="Arial"/>
              <a:ea typeface="Arial"/>
              <a:cs typeface="Arial"/>
              <a:sym typeface="Arial"/>
            </a:endParaRPr>
          </a:p>
        </p:txBody>
      </p:sp>
      <p:pic>
        <p:nvPicPr>
          <p:cNvPr id="762" name="Google Shape;762;p103"/>
          <p:cNvPicPr preferRelativeResize="0"/>
          <p:nvPr/>
        </p:nvPicPr>
        <p:blipFill rotWithShape="1">
          <a:blip r:embed="rId3">
            <a:alphaModFix/>
          </a:blip>
          <a:srcRect b="0" l="0" r="0" t="0"/>
          <a:stretch/>
        </p:blipFill>
        <p:spPr>
          <a:xfrm>
            <a:off x="914400" y="1596871"/>
            <a:ext cx="7288567" cy="4483223"/>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104"/>
          <p:cNvSpPr txBox="1"/>
          <p:nvPr/>
        </p:nvSpPr>
        <p:spPr>
          <a:xfrm>
            <a:off x="502647" y="498020"/>
            <a:ext cx="8138707" cy="89255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a:solidFill>
                  <a:schemeClr val="lt1"/>
                </a:solidFill>
                <a:latin typeface="Arial"/>
                <a:ea typeface="Arial"/>
                <a:cs typeface="Arial"/>
                <a:sym typeface="Arial"/>
              </a:rPr>
              <a:t>Konzultační servis IROP</a:t>
            </a:r>
            <a:endParaRPr/>
          </a:p>
          <a:p>
            <a:pPr indent="0" lvl="0" marL="0" marR="0" rtl="0" algn="ctr">
              <a:spcBef>
                <a:spcPts val="0"/>
              </a:spcBef>
              <a:spcAft>
                <a:spcPts val="0"/>
              </a:spcAft>
              <a:buNone/>
            </a:pPr>
            <a:r>
              <a:rPr lang="cs-CZ" sz="2000" cap="none">
                <a:solidFill>
                  <a:schemeClr val="lt1"/>
                </a:solidFill>
                <a:latin typeface="Arial"/>
                <a:ea typeface="Arial"/>
                <a:cs typeface="Arial"/>
                <a:sym typeface="Arial"/>
              </a:rPr>
              <a:t>POČET DOTAZŮ K 31. 3. 2022</a:t>
            </a:r>
            <a:endParaRPr sz="1800" cap="none">
              <a:solidFill>
                <a:schemeClr val="lt1"/>
              </a:solidFill>
              <a:latin typeface="Arial"/>
              <a:ea typeface="Arial"/>
              <a:cs typeface="Arial"/>
              <a:sym typeface="Arial"/>
            </a:endParaRPr>
          </a:p>
        </p:txBody>
      </p:sp>
      <p:sp>
        <p:nvSpPr>
          <p:cNvPr id="768" name="Google Shape;768;p104"/>
          <p:cNvSpPr txBox="1"/>
          <p:nvPr/>
        </p:nvSpPr>
        <p:spPr>
          <a:xfrm>
            <a:off x="516867" y="5441561"/>
            <a:ext cx="6240059" cy="314726"/>
          </a:xfrm>
          <a:prstGeom prst="rect">
            <a:avLst/>
          </a:prstGeom>
          <a:noFill/>
          <a:ln>
            <a:noFill/>
          </a:ln>
        </p:spPr>
        <p:txBody>
          <a:bodyPr anchorCtr="0" anchor="t" bIns="45700" lIns="91425" spcFirstLastPara="1" rIns="91425" wrap="square" tIns="45700">
            <a:normAutofit fontScale="70000" lnSpcReduction="20000"/>
          </a:bodyPr>
          <a:lstStyle/>
          <a:p>
            <a:pPr indent="0" lvl="0" marL="0" marR="0" rtl="0" algn="l">
              <a:lnSpc>
                <a:spcPct val="100000"/>
              </a:lnSpc>
              <a:spcBef>
                <a:spcPts val="0"/>
              </a:spcBef>
              <a:spcAft>
                <a:spcPts val="0"/>
              </a:spcAft>
              <a:buClr>
                <a:schemeClr val="lt1"/>
              </a:buClr>
              <a:buSzPct val="100000"/>
              <a:buFont typeface="Arial"/>
              <a:buNone/>
            </a:pPr>
            <a:r>
              <a:rPr lang="cs-CZ" sz="2400">
                <a:solidFill>
                  <a:schemeClr val="lt1"/>
                </a:solidFill>
                <a:latin typeface="Arial"/>
                <a:ea typeface="Arial"/>
                <a:cs typeface="Arial"/>
                <a:sym typeface="Arial"/>
              </a:rPr>
              <a:t>IROP 2021 – 2027: Celkem – 1035; React EU - 1685</a:t>
            </a:r>
            <a:endParaRPr/>
          </a:p>
        </p:txBody>
      </p:sp>
      <p:graphicFrame>
        <p:nvGraphicFramePr>
          <p:cNvPr id="769" name="Google Shape;769;p104"/>
          <p:cNvGraphicFramePr/>
          <p:nvPr/>
        </p:nvGraphicFramePr>
        <p:xfrm>
          <a:off x="502647" y="1597981"/>
          <a:ext cx="8321757" cy="3604334"/>
        </p:xfrm>
        <a:graphic>
          <a:graphicData uri="http://schemas.openxmlformats.org/drawingml/2006/chart">
            <c:chart r:id="rId3"/>
          </a:graphicData>
        </a:graphic>
      </p:graphicFrame>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105"/>
          <p:cNvSpPr txBox="1"/>
          <p:nvPr/>
        </p:nvSpPr>
        <p:spPr>
          <a:xfrm>
            <a:off x="573739" y="1813811"/>
            <a:ext cx="7996519" cy="452431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1" lang="cs-CZ" sz="1600">
                <a:solidFill>
                  <a:schemeClr val="lt1"/>
                </a:solidFill>
                <a:latin typeface="Arial"/>
                <a:ea typeface="Arial"/>
                <a:cs typeface="Arial"/>
                <a:sym typeface="Arial"/>
              </a:rPr>
              <a:t>Musí být plánovaný projekt v souladu s některým strategickým dokumentem?</a:t>
            </a:r>
            <a:endParaRPr/>
          </a:p>
          <a:p>
            <a:pPr indent="-171450" lvl="0" marL="171450" marR="0" rtl="0" algn="just">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Ano, projekty musejí být v souladu např.:</a:t>
            </a:r>
            <a:endParaRPr/>
          </a:p>
          <a:p>
            <a:pPr indent="-342900" lvl="0" marL="342900" marR="0" rtl="0" algn="just">
              <a:spcBef>
                <a:spcPts val="0"/>
              </a:spcBef>
              <a:spcAft>
                <a:spcPts val="0"/>
              </a:spcAft>
              <a:buClr>
                <a:schemeClr val="lt1"/>
              </a:buClr>
              <a:buSzPts val="1600"/>
              <a:buFont typeface="Arial"/>
              <a:buAutoNum type="alphaLcParenR"/>
            </a:pPr>
            <a:r>
              <a:rPr lang="cs-CZ" sz="1600">
                <a:solidFill>
                  <a:schemeClr val="lt1"/>
                </a:solidFill>
                <a:latin typeface="Arial"/>
                <a:ea typeface="Arial"/>
                <a:cs typeface="Arial"/>
                <a:sym typeface="Arial"/>
              </a:rPr>
              <a:t> s územní studií řešící příslušné veřejné prostranství registrované v Evidenci územně plánovací činnosti,</a:t>
            </a:r>
            <a:endParaRPr/>
          </a:p>
          <a:p>
            <a:pPr indent="-342900" lvl="0" marL="342900" marR="0" rtl="0" algn="just">
              <a:spcBef>
                <a:spcPts val="0"/>
              </a:spcBef>
              <a:spcAft>
                <a:spcPts val="0"/>
              </a:spcAft>
              <a:buClr>
                <a:schemeClr val="lt1"/>
              </a:buClr>
              <a:buSzPts val="1600"/>
              <a:buFont typeface="Arial"/>
              <a:buAutoNum type="alphaLcParenR"/>
            </a:pPr>
            <a:r>
              <a:rPr lang="cs-CZ" sz="1600">
                <a:solidFill>
                  <a:schemeClr val="lt1"/>
                </a:solidFill>
                <a:latin typeface="Arial"/>
                <a:ea typeface="Arial"/>
                <a:cs typeface="Arial"/>
                <a:sym typeface="Arial"/>
              </a:rPr>
              <a:t>nebo regulačním plánem,</a:t>
            </a:r>
            <a:endParaRPr/>
          </a:p>
          <a:p>
            <a:pPr indent="-342900" lvl="0" marL="342900" marR="0" rtl="0" algn="just">
              <a:spcBef>
                <a:spcPts val="0"/>
              </a:spcBef>
              <a:spcAft>
                <a:spcPts val="0"/>
              </a:spcAft>
              <a:buClr>
                <a:schemeClr val="lt1"/>
              </a:buClr>
              <a:buSzPts val="1600"/>
              <a:buFont typeface="Arial"/>
              <a:buAutoNum type="alphaLcParenR"/>
            </a:pPr>
            <a:r>
              <a:rPr lang="cs-CZ" sz="1600">
                <a:solidFill>
                  <a:schemeClr val="lt1"/>
                </a:solidFill>
                <a:latin typeface="Arial"/>
                <a:ea typeface="Arial"/>
                <a:cs typeface="Arial"/>
                <a:sym typeface="Arial"/>
              </a:rPr>
              <a:t>anebo v souladu s architektonickou/urbanistickou koncepcí veřejného prostranství vypracovanou autorizovaným architektem ČKA.</a:t>
            </a:r>
            <a:endParaRPr/>
          </a:p>
          <a:p>
            <a:pPr indent="0" lvl="0" marL="0" marR="0" rtl="0" algn="just">
              <a:spcBef>
                <a:spcPts val="0"/>
              </a:spcBef>
              <a:spcAft>
                <a:spcPts val="0"/>
              </a:spcAft>
              <a:buNone/>
            </a:pPr>
            <a:r>
              <a:t/>
            </a:r>
            <a:endParaRPr sz="1600">
              <a:solidFill>
                <a:schemeClr val="lt1"/>
              </a:solidFill>
              <a:latin typeface="Arial"/>
              <a:ea typeface="Arial"/>
              <a:cs typeface="Arial"/>
              <a:sym typeface="Arial"/>
            </a:endParaRPr>
          </a:p>
          <a:p>
            <a:pPr indent="0" lvl="0" marL="0" marR="0" rtl="0" algn="just">
              <a:spcBef>
                <a:spcPts val="0"/>
              </a:spcBef>
              <a:spcAft>
                <a:spcPts val="0"/>
              </a:spcAft>
              <a:buNone/>
            </a:pPr>
            <a:r>
              <a:rPr b="1" i="1" lang="cs-CZ" sz="1600">
                <a:solidFill>
                  <a:schemeClr val="lt1"/>
                </a:solidFill>
                <a:latin typeface="Arial"/>
                <a:ea typeface="Arial"/>
                <a:cs typeface="Arial"/>
                <a:sym typeface="Arial"/>
              </a:rPr>
              <a:t>Jaká budou kritéria pro splnění zelené infrastruktury, resp. „zelená“ a „modrá“ složka?</a:t>
            </a:r>
            <a:endParaRPr/>
          </a:p>
          <a:p>
            <a:pPr indent="-171450" lvl="0" marL="171450" marR="0" rtl="0" algn="just">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Tato kritéria jsou nyní v přípravě mezi MMR a AOPK („zelená“ složka) a MMR a MŽP/SFŽP („modrá“ složka).</a:t>
            </a:r>
            <a:endParaRPr/>
          </a:p>
          <a:p>
            <a:pPr indent="-171450" lvl="0" marL="171450" marR="0" rtl="0" algn="just">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Po schválení budou součástí specifických pravidel a hodnotících kritérií, která budou při vyhlášení výzvy zveřejněna.</a:t>
            </a:r>
            <a:endParaRPr/>
          </a:p>
          <a:p>
            <a:pPr indent="-171450" lvl="0" marL="171450" marR="0" rtl="0" algn="just">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Jedním z cílů bude eliminace odtoku vody z území a bude nepřijatelný svod veškeré dešťové vody do jednotné stokové sítě.</a:t>
            </a:r>
            <a:endParaRPr/>
          </a:p>
          <a:p>
            <a:pPr indent="0" lvl="0" marL="0" marR="0" rtl="0" algn="just">
              <a:spcBef>
                <a:spcPts val="0"/>
              </a:spcBef>
              <a:spcAft>
                <a:spcPts val="0"/>
              </a:spcAft>
              <a:buNone/>
            </a:pPr>
            <a:r>
              <a:t/>
            </a:r>
            <a:endParaRPr sz="1600">
              <a:solidFill>
                <a:schemeClr val="lt1"/>
              </a:solidFill>
              <a:latin typeface="Arial"/>
              <a:ea typeface="Arial"/>
              <a:cs typeface="Arial"/>
              <a:sym typeface="Arial"/>
            </a:endParaRPr>
          </a:p>
          <a:p>
            <a:pPr indent="-112713" lvl="0" marL="214313" marR="0" rtl="0" algn="just">
              <a:spcBef>
                <a:spcPts val="0"/>
              </a:spcBef>
              <a:spcAft>
                <a:spcPts val="0"/>
              </a:spcAft>
              <a:buClr>
                <a:schemeClr val="dk1"/>
              </a:buClr>
              <a:buSzPts val="1600"/>
              <a:buFont typeface="Arial"/>
              <a:buNone/>
            </a:pPr>
            <a:r>
              <a:t/>
            </a:r>
            <a:endParaRPr i="1" sz="1600">
              <a:solidFill>
                <a:srgbClr val="FF0000"/>
              </a:solidFill>
              <a:latin typeface="Arial"/>
              <a:ea typeface="Arial"/>
              <a:cs typeface="Arial"/>
              <a:sym typeface="Arial"/>
            </a:endParaRPr>
          </a:p>
        </p:txBody>
      </p:sp>
      <p:sp>
        <p:nvSpPr>
          <p:cNvPr id="775" name="Google Shape;775;p105"/>
          <p:cNvSpPr txBox="1"/>
          <p:nvPr/>
        </p:nvSpPr>
        <p:spPr>
          <a:xfrm>
            <a:off x="502646" y="593937"/>
            <a:ext cx="8138707" cy="89255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Nejčastější dotazy z KS ke SC 2.2</a:t>
            </a:r>
            <a:endParaRPr/>
          </a:p>
          <a:p>
            <a:pPr indent="0" lvl="0" marL="0" marR="0" rtl="0" algn="ctr">
              <a:spcBef>
                <a:spcPts val="0"/>
              </a:spcBef>
              <a:spcAft>
                <a:spcPts val="0"/>
              </a:spcAft>
              <a:buClr>
                <a:srgbClr val="000000"/>
              </a:buClr>
              <a:buSzPts val="2000"/>
              <a:buFont typeface="Arial"/>
              <a:buNone/>
            </a:pPr>
            <a:r>
              <a:rPr b="1" i="0" lang="cs-CZ" sz="2000" u="none" cap="none" strike="noStrike">
                <a:solidFill>
                  <a:schemeClr val="lt1"/>
                </a:solidFill>
                <a:latin typeface="Arial"/>
                <a:ea typeface="Arial"/>
                <a:cs typeface="Arial"/>
                <a:sym typeface="Arial"/>
              </a:rPr>
              <a:t>Zelená infrastruktura ve veřejném prostranství měst a obcí</a:t>
            </a:r>
            <a:endParaRPr sz="2000">
              <a:solidFill>
                <a:schemeClr val="lt1"/>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106"/>
          <p:cNvSpPr txBox="1"/>
          <p:nvPr/>
        </p:nvSpPr>
        <p:spPr>
          <a:xfrm>
            <a:off x="228598" y="1159145"/>
            <a:ext cx="8686800" cy="55092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t/>
            </a:r>
            <a:endParaRPr sz="1600">
              <a:solidFill>
                <a:schemeClr val="lt1"/>
              </a:solidFill>
              <a:latin typeface="Arial"/>
              <a:ea typeface="Arial"/>
              <a:cs typeface="Arial"/>
              <a:sym typeface="Arial"/>
            </a:endParaRPr>
          </a:p>
          <a:p>
            <a:pPr indent="0" lvl="0" marL="0" marR="0" rtl="0" algn="just">
              <a:spcBef>
                <a:spcPts val="0"/>
              </a:spcBef>
              <a:spcAft>
                <a:spcPts val="0"/>
              </a:spcAft>
              <a:buNone/>
            </a:pPr>
            <a:r>
              <a:rPr b="1" i="1" lang="cs-CZ" sz="1600">
                <a:solidFill>
                  <a:schemeClr val="lt1"/>
                </a:solidFill>
                <a:latin typeface="Arial"/>
                <a:ea typeface="Arial"/>
                <a:cs typeface="Arial"/>
                <a:sym typeface="Arial"/>
              </a:rPr>
              <a:t>Předkládané projekty do SC 2.2 musejí mít stanovisko Agentury ochrany přírody a krajiny (AOPK ČR)?</a:t>
            </a:r>
            <a:endParaRPr/>
          </a:p>
          <a:p>
            <a:pPr indent="-171450" lvl="0" marL="171450" marR="0" rtl="0" algn="just">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Ano, předpokládá se předložení stanoviska AOPK ČR společně se žádostí o podporu.</a:t>
            </a:r>
            <a:endParaRPr/>
          </a:p>
          <a:p>
            <a:pPr indent="-171450" lvl="0" marL="171450" marR="0" rtl="0" algn="just">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AOPK ČR bude posuzovat všechny projekty a vydávat stanovisko pro kritéria </a:t>
            </a:r>
            <a:r>
              <a:rPr lang="cs-CZ" sz="1600" u="sng">
                <a:solidFill>
                  <a:schemeClr val="lt1"/>
                </a:solidFill>
                <a:latin typeface="Arial"/>
                <a:ea typeface="Arial"/>
                <a:cs typeface="Arial"/>
                <a:sym typeface="Arial"/>
              </a:rPr>
              <a:t>řešící zelenou složku</a:t>
            </a:r>
            <a:r>
              <a:rPr lang="cs-CZ" sz="1600">
                <a:solidFill>
                  <a:schemeClr val="lt1"/>
                </a:solidFill>
                <a:latin typeface="Arial"/>
                <a:ea typeface="Arial"/>
                <a:cs typeface="Arial"/>
                <a:sym typeface="Arial"/>
              </a:rPr>
              <a:t>, (např. rozšiřování zelených ploch, výsadbu stromů, vegetace apod). </a:t>
            </a:r>
            <a:endParaRPr/>
          </a:p>
          <a:p>
            <a:pPr indent="-171450" lvl="0" marL="171450" marR="0" rtl="0" algn="just">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Metodika pro zajištění stanoviska a samotný vzor stanoviska je nyní v přípravě a dokumenty budou po schválení zveřejněny. </a:t>
            </a:r>
            <a:endParaRPr/>
          </a:p>
          <a:p>
            <a:pPr indent="0" lvl="0" marL="0" marR="0" rtl="0" algn="just">
              <a:spcBef>
                <a:spcPts val="0"/>
              </a:spcBef>
              <a:spcAft>
                <a:spcPts val="0"/>
              </a:spcAft>
              <a:buNone/>
            </a:pPr>
            <a:r>
              <a:t/>
            </a:r>
            <a:endParaRPr sz="1600">
              <a:solidFill>
                <a:schemeClr val="lt1"/>
              </a:solidFill>
              <a:latin typeface="Arial"/>
              <a:ea typeface="Arial"/>
              <a:cs typeface="Arial"/>
              <a:sym typeface="Arial"/>
            </a:endParaRPr>
          </a:p>
          <a:p>
            <a:pPr indent="0" lvl="0" marL="0" marR="0" rtl="0" algn="just">
              <a:spcBef>
                <a:spcPts val="0"/>
              </a:spcBef>
              <a:spcAft>
                <a:spcPts val="0"/>
              </a:spcAft>
              <a:buNone/>
            </a:pPr>
            <a:r>
              <a:rPr b="1" i="1" lang="cs-CZ" sz="1600">
                <a:solidFill>
                  <a:schemeClr val="lt1"/>
                </a:solidFill>
                <a:latin typeface="Arial"/>
                <a:ea typeface="Arial"/>
                <a:cs typeface="Arial"/>
                <a:sym typeface="Arial"/>
              </a:rPr>
              <a:t>Bude podporována také „šedá“ infrastruktura (např. parkoviště) a v jakém rozsahu?</a:t>
            </a:r>
            <a:endParaRPr/>
          </a:p>
          <a:p>
            <a:pPr indent="-171450" lvl="0" marL="171450" marR="0" rtl="0" algn="just">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Základním zaměřením je řešení nevhodných a nepropustných povrchů, eliminace odtoku vody z území a vytvoření volnočasových míst v sídelním veřejném prostoru s přizpůsobením se změně klimatu ve městech a obcích a např. snižování přehřívání.</a:t>
            </a:r>
            <a:endParaRPr/>
          </a:p>
          <a:p>
            <a:pPr indent="-171450" lvl="0" marL="171450" marR="0" rtl="0" algn="just">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Předpokládáme však, že z části </a:t>
            </a:r>
            <a:r>
              <a:rPr lang="cs-CZ" sz="1600" u="sng">
                <a:solidFill>
                  <a:schemeClr val="lt1"/>
                </a:solidFill>
                <a:latin typeface="Arial"/>
                <a:ea typeface="Arial"/>
                <a:cs typeface="Arial"/>
                <a:sym typeface="Arial"/>
              </a:rPr>
              <a:t>bude podporovaná také „šedá“ infrastruktura, ale zřejmě v limitu způsobilých výdajů 5-10% z výdajů projektu.</a:t>
            </a:r>
            <a:endParaRPr/>
          </a:p>
          <a:p>
            <a:pPr indent="0" lvl="0" marL="0" marR="0" rtl="0" algn="just">
              <a:spcBef>
                <a:spcPts val="0"/>
              </a:spcBef>
              <a:spcAft>
                <a:spcPts val="0"/>
              </a:spcAft>
              <a:buNone/>
            </a:pPr>
            <a:r>
              <a:t/>
            </a:r>
            <a:endParaRPr sz="1600">
              <a:solidFill>
                <a:schemeClr val="lt1"/>
              </a:solidFill>
              <a:latin typeface="Arial"/>
              <a:ea typeface="Arial"/>
              <a:cs typeface="Arial"/>
              <a:sym typeface="Arial"/>
            </a:endParaRPr>
          </a:p>
          <a:p>
            <a:pPr indent="0" lvl="0" marL="0" marR="0" rtl="0" algn="just">
              <a:spcBef>
                <a:spcPts val="0"/>
              </a:spcBef>
              <a:spcAft>
                <a:spcPts val="0"/>
              </a:spcAft>
              <a:buNone/>
            </a:pPr>
            <a:r>
              <a:rPr b="1" i="1" lang="cs-CZ" sz="1600">
                <a:solidFill>
                  <a:schemeClr val="lt1"/>
                </a:solidFill>
                <a:latin typeface="Arial"/>
                <a:ea typeface="Arial"/>
                <a:cs typeface="Arial"/>
                <a:sym typeface="Arial"/>
              </a:rPr>
              <a:t>Musí projekt plnit některé prvky SMART řešení?</a:t>
            </a:r>
            <a:endParaRPr/>
          </a:p>
          <a:p>
            <a:pPr indent="-171450" lvl="0" marL="171450" marR="0" rtl="0" algn="just">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Pokud v projektu budou používány SMART řešení jako související opatření v řešeném území a nezbytná pro rozvoj a zlepšení kvality služeb měst a obcí, </a:t>
            </a:r>
            <a:r>
              <a:rPr lang="cs-CZ" sz="1600" u="sng">
                <a:solidFill>
                  <a:schemeClr val="lt1"/>
                </a:solidFill>
                <a:latin typeface="Arial"/>
                <a:ea typeface="Arial"/>
                <a:cs typeface="Arial"/>
                <a:sym typeface="Arial"/>
              </a:rPr>
              <a:t>budou tato řešení způsobilým výdajem</a:t>
            </a:r>
            <a:r>
              <a:rPr lang="cs-CZ" sz="1600">
                <a:solidFill>
                  <a:schemeClr val="lt1"/>
                </a:solidFill>
                <a:latin typeface="Arial"/>
                <a:ea typeface="Arial"/>
                <a:cs typeface="Arial"/>
                <a:sym typeface="Arial"/>
              </a:rPr>
              <a:t>. </a:t>
            </a:r>
            <a:r>
              <a:rPr lang="cs-CZ" sz="1600" u="sng">
                <a:solidFill>
                  <a:schemeClr val="lt1"/>
                </a:solidFill>
                <a:latin typeface="Arial"/>
                <a:ea typeface="Arial"/>
                <a:cs typeface="Arial"/>
                <a:sym typeface="Arial"/>
              </a:rPr>
              <a:t>Není však uvažováno, že by SMART prvky musely být povinnou součástí</a:t>
            </a:r>
            <a:r>
              <a:rPr lang="cs-CZ" sz="1600">
                <a:solidFill>
                  <a:schemeClr val="lt1"/>
                </a:solidFill>
                <a:latin typeface="Arial"/>
                <a:ea typeface="Arial"/>
                <a:cs typeface="Arial"/>
                <a:sym typeface="Arial"/>
              </a:rPr>
              <a:t>.  </a:t>
            </a:r>
            <a:endParaRPr b="1" sz="1600">
              <a:solidFill>
                <a:schemeClr val="lt1"/>
              </a:solidFill>
              <a:latin typeface="Arial"/>
              <a:ea typeface="Arial"/>
              <a:cs typeface="Arial"/>
              <a:sym typeface="Arial"/>
            </a:endParaRPr>
          </a:p>
          <a:p>
            <a:pPr indent="-112713" lvl="0" marL="214313" marR="0" rtl="0" algn="just">
              <a:spcBef>
                <a:spcPts val="0"/>
              </a:spcBef>
              <a:spcAft>
                <a:spcPts val="0"/>
              </a:spcAft>
              <a:buClr>
                <a:schemeClr val="dk1"/>
              </a:buClr>
              <a:buSzPts val="1600"/>
              <a:buFont typeface="Arial"/>
              <a:buNone/>
            </a:pPr>
            <a:r>
              <a:t/>
            </a:r>
            <a:endParaRPr i="1" sz="1600">
              <a:solidFill>
                <a:srgbClr val="FF0000"/>
              </a:solidFill>
              <a:latin typeface="Arial"/>
              <a:ea typeface="Arial"/>
              <a:cs typeface="Arial"/>
              <a:sym typeface="Arial"/>
            </a:endParaRPr>
          </a:p>
        </p:txBody>
      </p:sp>
      <p:sp>
        <p:nvSpPr>
          <p:cNvPr id="781" name="Google Shape;781;p106"/>
          <p:cNvSpPr txBox="1"/>
          <p:nvPr/>
        </p:nvSpPr>
        <p:spPr>
          <a:xfrm>
            <a:off x="502645" y="451259"/>
            <a:ext cx="8138707" cy="89255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Nejčastější dotazy z KS ke SC 2.2</a:t>
            </a:r>
            <a:endParaRPr/>
          </a:p>
          <a:p>
            <a:pPr indent="0" lvl="0" marL="0" marR="0" rtl="0" algn="ctr">
              <a:spcBef>
                <a:spcPts val="0"/>
              </a:spcBef>
              <a:spcAft>
                <a:spcPts val="0"/>
              </a:spcAft>
              <a:buClr>
                <a:srgbClr val="000000"/>
              </a:buClr>
              <a:buSzPts val="2000"/>
              <a:buFont typeface="Arial"/>
              <a:buNone/>
            </a:pPr>
            <a:r>
              <a:rPr b="1" i="0" lang="cs-CZ" sz="2000" u="none" cap="none" strike="noStrike">
                <a:solidFill>
                  <a:schemeClr val="lt1"/>
                </a:solidFill>
                <a:latin typeface="Arial"/>
                <a:ea typeface="Arial"/>
                <a:cs typeface="Arial"/>
                <a:sym typeface="Arial"/>
              </a:rPr>
              <a:t>Zelená infrastruktura ve veřejném prostranství měst a obcí</a:t>
            </a:r>
            <a:endParaRPr sz="2000">
              <a:solidFill>
                <a:schemeClr val="lt1"/>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107"/>
          <p:cNvSpPr txBox="1"/>
          <p:nvPr/>
        </p:nvSpPr>
        <p:spPr>
          <a:xfrm>
            <a:off x="502647" y="498020"/>
            <a:ext cx="8138707"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cs-CZ" sz="3200" u="none" cap="none" strike="noStrike">
                <a:solidFill>
                  <a:schemeClr val="lt1"/>
                </a:solidFill>
                <a:latin typeface="Arial"/>
                <a:ea typeface="Arial"/>
                <a:cs typeface="Arial"/>
                <a:sym typeface="Arial"/>
              </a:rPr>
              <a:t>Nejčastější dotazy v KS</a:t>
            </a:r>
            <a:r>
              <a:rPr b="1" lang="cs-CZ" sz="3200">
                <a:solidFill>
                  <a:schemeClr val="lt1"/>
                </a:solidFill>
                <a:latin typeface="Arial"/>
                <a:ea typeface="Arial"/>
                <a:cs typeface="Arial"/>
                <a:sym typeface="Arial"/>
              </a:rPr>
              <a:t> SC 4.1</a:t>
            </a:r>
            <a:endParaRPr b="1" sz="3200">
              <a:solidFill>
                <a:schemeClr val="lt1"/>
              </a:solidFill>
              <a:latin typeface="Arial"/>
              <a:ea typeface="Arial"/>
              <a:cs typeface="Arial"/>
              <a:sym typeface="Arial"/>
            </a:endParaRPr>
          </a:p>
          <a:p>
            <a:pPr indent="0" lvl="0" marL="0" marR="0" rtl="0" algn="ctr">
              <a:spcBef>
                <a:spcPts val="0"/>
              </a:spcBef>
              <a:spcAft>
                <a:spcPts val="0"/>
              </a:spcAft>
              <a:buNone/>
            </a:pPr>
            <a:r>
              <a:rPr b="1" lang="cs-CZ" sz="2400">
                <a:solidFill>
                  <a:schemeClr val="lt1"/>
                </a:solidFill>
                <a:latin typeface="Arial"/>
                <a:ea typeface="Arial"/>
                <a:cs typeface="Arial"/>
                <a:sym typeface="Arial"/>
              </a:rPr>
              <a:t>Vzdělávací infrastruktura</a:t>
            </a:r>
            <a:endParaRPr b="1" sz="2400">
              <a:solidFill>
                <a:schemeClr val="lt1"/>
              </a:solidFill>
              <a:latin typeface="Arial"/>
              <a:ea typeface="Arial"/>
              <a:cs typeface="Arial"/>
              <a:sym typeface="Arial"/>
            </a:endParaRPr>
          </a:p>
        </p:txBody>
      </p:sp>
      <p:sp>
        <p:nvSpPr>
          <p:cNvPr id="787" name="Google Shape;787;p107"/>
          <p:cNvSpPr txBox="1"/>
          <p:nvPr/>
        </p:nvSpPr>
        <p:spPr>
          <a:xfrm>
            <a:off x="706824" y="1539776"/>
            <a:ext cx="8012179" cy="498598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1" lang="cs-CZ" sz="1600">
                <a:solidFill>
                  <a:schemeClr val="lt1"/>
                </a:solidFill>
                <a:latin typeface="Arial"/>
                <a:ea typeface="Arial"/>
                <a:cs typeface="Arial"/>
                <a:sym typeface="Arial"/>
              </a:rPr>
              <a:t>Bude možno v rámci projektu podpořit výstavbu úplně nové mateřské školy?</a:t>
            </a:r>
            <a:endParaRPr b="1" i="1" sz="1600">
              <a:solidFill>
                <a:schemeClr val="lt1"/>
              </a:solidFill>
              <a:latin typeface="Arial"/>
              <a:ea typeface="Arial"/>
              <a:cs typeface="Arial"/>
              <a:sym typeface="Arial"/>
            </a:endParaRPr>
          </a:p>
          <a:p>
            <a:pPr indent="0" lvl="0" marL="0" marR="0" rtl="0" algn="just">
              <a:spcBef>
                <a:spcPts val="0"/>
              </a:spcBef>
              <a:spcAft>
                <a:spcPts val="0"/>
              </a:spcAft>
              <a:buNone/>
            </a:pPr>
            <a:r>
              <a:t/>
            </a:r>
            <a:endParaRPr i="1" sz="1200">
              <a:solidFill>
                <a:schemeClr val="lt1"/>
              </a:solidFill>
              <a:latin typeface="Arial"/>
              <a:ea typeface="Arial"/>
              <a:cs typeface="Arial"/>
              <a:sym typeface="Arial"/>
            </a:endParaRPr>
          </a:p>
          <a:p>
            <a:pPr indent="0" lvl="0" marL="0" marR="0" rtl="0" algn="just">
              <a:spcBef>
                <a:spcPts val="0"/>
              </a:spcBef>
              <a:spcAft>
                <a:spcPts val="0"/>
              </a:spcAft>
              <a:buNone/>
            </a:pPr>
            <a:r>
              <a:t/>
            </a:r>
            <a:endParaRPr i="1" sz="1200">
              <a:solidFill>
                <a:schemeClr val="lt1"/>
              </a:solidFill>
              <a:latin typeface="Arial"/>
              <a:ea typeface="Arial"/>
              <a:cs typeface="Arial"/>
              <a:sym typeface="Arial"/>
            </a:endParaRPr>
          </a:p>
          <a:p>
            <a:pPr indent="-171450" lvl="0" marL="171450" marR="0" rtl="0" algn="just">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Ano</a:t>
            </a:r>
            <a:r>
              <a:rPr i="1" lang="cs-CZ" sz="1600">
                <a:solidFill>
                  <a:schemeClr val="lt1"/>
                </a:solidFill>
                <a:latin typeface="Arial"/>
                <a:ea typeface="Arial"/>
                <a:cs typeface="Arial"/>
                <a:sym typeface="Arial"/>
              </a:rPr>
              <a:t>,</a:t>
            </a:r>
            <a:r>
              <a:rPr lang="cs-CZ" sz="1600">
                <a:solidFill>
                  <a:schemeClr val="lt1"/>
                </a:solidFill>
                <a:latin typeface="Arial"/>
                <a:ea typeface="Arial"/>
                <a:cs typeface="Arial"/>
                <a:sym typeface="Arial"/>
              </a:rPr>
              <a:t> bude možné podpořit i výstavbu zcela nové MŠ, která bude zapsána do rejstříku škol s ukončením realizace projektu, nejpozději s první Zprávou o udržitelnosti, pokud žadatelem o dotaci bude některý z oprávněných příjemců dle návrhu Programového dokumentu IROP</a:t>
            </a:r>
            <a:endParaRPr i="1" sz="1600">
              <a:solidFill>
                <a:schemeClr val="lt1"/>
              </a:solidFill>
              <a:latin typeface="Arial"/>
              <a:ea typeface="Arial"/>
              <a:cs typeface="Arial"/>
              <a:sym typeface="Arial"/>
            </a:endParaRPr>
          </a:p>
          <a:p>
            <a:pPr indent="0" lvl="0" marL="0" marR="0" rtl="0" algn="just">
              <a:spcBef>
                <a:spcPts val="0"/>
              </a:spcBef>
              <a:spcAft>
                <a:spcPts val="0"/>
              </a:spcAft>
              <a:buNone/>
            </a:pPr>
            <a:r>
              <a:t/>
            </a:r>
            <a:endParaRPr sz="1400">
              <a:solidFill>
                <a:schemeClr val="lt1"/>
              </a:solidFill>
              <a:latin typeface="Arial"/>
              <a:ea typeface="Arial"/>
              <a:cs typeface="Arial"/>
              <a:sym typeface="Arial"/>
            </a:endParaRPr>
          </a:p>
          <a:p>
            <a:pPr indent="0" lvl="0" marL="0" marR="0" rtl="0" algn="just">
              <a:spcBef>
                <a:spcPts val="0"/>
              </a:spcBef>
              <a:spcAft>
                <a:spcPts val="0"/>
              </a:spcAft>
              <a:buNone/>
            </a:pPr>
            <a:r>
              <a:t/>
            </a:r>
            <a:endParaRPr sz="1200">
              <a:solidFill>
                <a:schemeClr val="lt1"/>
              </a:solidFill>
              <a:latin typeface="Arial"/>
              <a:ea typeface="Arial"/>
              <a:cs typeface="Arial"/>
              <a:sym typeface="Arial"/>
            </a:endParaRPr>
          </a:p>
          <a:p>
            <a:pPr indent="0" lvl="0" marL="0" marR="0" rtl="0" algn="just">
              <a:spcBef>
                <a:spcPts val="0"/>
              </a:spcBef>
              <a:spcAft>
                <a:spcPts val="0"/>
              </a:spcAft>
              <a:buNone/>
            </a:pPr>
            <a:r>
              <a:rPr b="1" i="1" lang="cs-CZ" sz="1600">
                <a:solidFill>
                  <a:schemeClr val="lt1"/>
                </a:solidFill>
                <a:latin typeface="Arial"/>
                <a:ea typeface="Arial"/>
                <a:cs typeface="Arial"/>
                <a:sym typeface="Arial"/>
              </a:rPr>
              <a:t>Co se týče posuzování dle skóre ORP, tak je zde nějaká možnost individuálního posouzení pokud žadatel nesplňuje skóre 6+?</a:t>
            </a:r>
            <a:endParaRPr b="1" i="1" sz="1600">
              <a:solidFill>
                <a:schemeClr val="lt1"/>
              </a:solidFill>
              <a:latin typeface="Arial"/>
              <a:ea typeface="Arial"/>
              <a:cs typeface="Arial"/>
              <a:sym typeface="Arial"/>
            </a:endParaRPr>
          </a:p>
          <a:p>
            <a:pPr indent="0" lvl="0" marL="0" marR="0" rtl="0" algn="just">
              <a:spcBef>
                <a:spcPts val="0"/>
              </a:spcBef>
              <a:spcAft>
                <a:spcPts val="0"/>
              </a:spcAft>
              <a:buNone/>
            </a:pPr>
            <a:r>
              <a:t/>
            </a:r>
            <a:endParaRPr sz="1600">
              <a:solidFill>
                <a:schemeClr val="lt1"/>
              </a:solidFill>
              <a:latin typeface="Arial"/>
              <a:ea typeface="Arial"/>
              <a:cs typeface="Arial"/>
              <a:sym typeface="Arial"/>
            </a:endParaRPr>
          </a:p>
          <a:p>
            <a:pPr indent="-285750" lvl="0" marL="285750" marR="0" rtl="0" algn="just">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Ne, individuální posuzování možné nebude. V individuálních výzvách při jejich vyhlášení budou podpořeny jen ty mateřské školy, které splňují limit skóre 6+ dle demografické predikce MŠMT.</a:t>
            </a:r>
            <a:endParaRPr/>
          </a:p>
          <a:p>
            <a:pPr indent="-184150" lvl="0" marL="285750" marR="0" rtl="0" algn="just">
              <a:spcBef>
                <a:spcPts val="0"/>
              </a:spcBef>
              <a:spcAft>
                <a:spcPts val="0"/>
              </a:spcAft>
              <a:buClr>
                <a:schemeClr val="dk1"/>
              </a:buClr>
              <a:buSzPts val="1600"/>
              <a:buFont typeface="Arial"/>
              <a:buNone/>
            </a:pPr>
            <a:r>
              <a:t/>
            </a:r>
            <a:endParaRPr sz="1600">
              <a:solidFill>
                <a:schemeClr val="lt1"/>
              </a:solidFill>
              <a:latin typeface="Arial"/>
              <a:ea typeface="Arial"/>
              <a:cs typeface="Arial"/>
              <a:sym typeface="Arial"/>
            </a:endParaRPr>
          </a:p>
          <a:p>
            <a:pPr indent="-285750" lvl="0" marL="285750" marR="0" rtl="0" algn="just">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V případě, že MŠ sídlí v ORP, které nesplňuje skóre 6+, může teoreticky žádat ve výzvách pro komunitně vedený místní rozvoj (CLLD), pokud do něj příslušná obec spadá. Záleží však na strategii daného území v CLLD, zda s podporou MŠ počítá / nepočítá.</a:t>
            </a:r>
            <a:endParaRPr sz="1600">
              <a:solidFill>
                <a:schemeClr val="lt1"/>
              </a:solidFill>
              <a:latin typeface="Arial"/>
              <a:ea typeface="Arial"/>
              <a:cs typeface="Arial"/>
              <a:sym typeface="Arial"/>
            </a:endParaRPr>
          </a:p>
          <a:p>
            <a:pPr indent="0" lvl="0" marL="0" marR="0" rtl="0" algn="just">
              <a:spcBef>
                <a:spcPts val="0"/>
              </a:spcBef>
              <a:spcAft>
                <a:spcPts val="0"/>
              </a:spcAft>
              <a:buNone/>
            </a:pPr>
            <a:r>
              <a:t/>
            </a:r>
            <a:endParaRPr i="1" sz="1200">
              <a:solidFill>
                <a:schemeClr val="lt1"/>
              </a:solidFill>
              <a:latin typeface="Quattrocento Sans"/>
              <a:ea typeface="Quattrocento Sans"/>
              <a:cs typeface="Quattrocento Sans"/>
              <a:sym typeface="Quattrocento Sans"/>
            </a:endParaRPr>
          </a:p>
        </p:txBody>
      </p:sp>
      <p:pic>
        <p:nvPicPr>
          <p:cNvPr descr="Děti" id="788" name="Google Shape;788;p107"/>
          <p:cNvPicPr preferRelativeResize="0"/>
          <p:nvPr/>
        </p:nvPicPr>
        <p:blipFill rotWithShape="1">
          <a:blip r:embed="rId3">
            <a:alphaModFix/>
          </a:blip>
          <a:srcRect b="0" l="0" r="0" t="0"/>
          <a:stretch/>
        </p:blipFill>
        <p:spPr>
          <a:xfrm>
            <a:off x="171166" y="1474494"/>
            <a:ext cx="480288" cy="480288"/>
          </a:xfrm>
          <a:prstGeom prst="rect">
            <a:avLst/>
          </a:prstGeom>
          <a:noFill/>
          <a:ln>
            <a:noFill/>
          </a:ln>
        </p:spPr>
      </p:pic>
      <p:pic>
        <p:nvPicPr>
          <p:cNvPr descr="Děti" id="789" name="Google Shape;789;p107"/>
          <p:cNvPicPr preferRelativeResize="0"/>
          <p:nvPr/>
        </p:nvPicPr>
        <p:blipFill rotWithShape="1">
          <a:blip r:embed="rId3">
            <a:alphaModFix/>
          </a:blip>
          <a:srcRect b="0" l="0" r="0" t="0"/>
          <a:stretch/>
        </p:blipFill>
        <p:spPr>
          <a:xfrm>
            <a:off x="147435" y="3459912"/>
            <a:ext cx="480288" cy="480288"/>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108"/>
          <p:cNvSpPr txBox="1"/>
          <p:nvPr/>
        </p:nvSpPr>
        <p:spPr>
          <a:xfrm>
            <a:off x="629175" y="1444548"/>
            <a:ext cx="8012179" cy="467820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t/>
            </a:r>
            <a:endParaRPr i="1" sz="1200" u="sng">
              <a:solidFill>
                <a:schemeClr val="lt1"/>
              </a:solidFill>
              <a:latin typeface="Arial"/>
              <a:ea typeface="Arial"/>
              <a:cs typeface="Arial"/>
              <a:sym typeface="Arial"/>
            </a:endParaRPr>
          </a:p>
          <a:p>
            <a:pPr indent="0" lvl="0" marL="0" marR="0" rtl="0" algn="just">
              <a:spcBef>
                <a:spcPts val="0"/>
              </a:spcBef>
              <a:spcAft>
                <a:spcPts val="0"/>
              </a:spcAft>
              <a:buNone/>
            </a:pPr>
            <a:r>
              <a:rPr b="1" i="1" lang="cs-CZ" sz="1600">
                <a:solidFill>
                  <a:schemeClr val="lt1"/>
                </a:solidFill>
                <a:latin typeface="Arial"/>
                <a:ea typeface="Arial"/>
                <a:cs typeface="Arial"/>
                <a:sym typeface="Arial"/>
              </a:rPr>
              <a:t>Základní škola v současné době obývá prostory, která má v pronájmu. Je přijatelným záměrem vybudování nové budovy školy, nebo se vždy musí jednat o rekonstrukci, přístavbu, nástavbu stávající budovy?</a:t>
            </a:r>
            <a:endParaRPr b="1" i="1" sz="1200">
              <a:solidFill>
                <a:schemeClr val="lt1"/>
              </a:solidFill>
              <a:latin typeface="Arial"/>
              <a:ea typeface="Arial"/>
              <a:cs typeface="Arial"/>
              <a:sym typeface="Arial"/>
            </a:endParaRPr>
          </a:p>
          <a:p>
            <a:pPr indent="0" lvl="0" marL="0" marR="0" rtl="0" algn="just">
              <a:spcBef>
                <a:spcPts val="0"/>
              </a:spcBef>
              <a:spcAft>
                <a:spcPts val="0"/>
              </a:spcAft>
              <a:buNone/>
            </a:pPr>
            <a:r>
              <a:t/>
            </a:r>
            <a:endParaRPr i="1" sz="1200">
              <a:solidFill>
                <a:schemeClr val="lt1"/>
              </a:solidFill>
              <a:latin typeface="Arial"/>
              <a:ea typeface="Arial"/>
              <a:cs typeface="Arial"/>
              <a:sym typeface="Arial"/>
            </a:endParaRPr>
          </a:p>
          <a:p>
            <a:pPr indent="-285750" lvl="0" marL="285750" marR="0" rtl="0" algn="just">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Ano. Vybudování nové školy je možné, ale zcela jistě nebudou způsobilé veškeré výdaje související s tímto přesunem. Přesun všech kmenových (běžných tříd) školy bude tvořit nezpůsobilé výdaje, stejně tak zázemí pro administrativní či řídící pracovníky, příp. jídelna aj. Bude možná pouze podpora odborných učeben ve vazbě na přírodní vědy, polytechniku, cizí jazyky, práci s digitálními technologiemi.</a:t>
            </a:r>
            <a:endParaRPr/>
          </a:p>
          <a:p>
            <a:pPr indent="0" lvl="0" marL="0" marR="0" rtl="0" algn="just">
              <a:spcBef>
                <a:spcPts val="0"/>
              </a:spcBef>
              <a:spcAft>
                <a:spcPts val="0"/>
              </a:spcAft>
              <a:buNone/>
            </a:pPr>
            <a:r>
              <a:t/>
            </a:r>
            <a:endParaRPr sz="1400">
              <a:solidFill>
                <a:schemeClr val="lt1"/>
              </a:solidFill>
              <a:latin typeface="Arial"/>
              <a:ea typeface="Arial"/>
              <a:cs typeface="Arial"/>
              <a:sym typeface="Arial"/>
            </a:endParaRPr>
          </a:p>
          <a:p>
            <a:pPr indent="0" lvl="0" marL="0" marR="0" rtl="0" algn="just">
              <a:spcBef>
                <a:spcPts val="0"/>
              </a:spcBef>
              <a:spcAft>
                <a:spcPts val="0"/>
              </a:spcAft>
              <a:buNone/>
            </a:pPr>
            <a:r>
              <a:t/>
            </a:r>
            <a:endParaRPr i="1" sz="1200">
              <a:solidFill>
                <a:schemeClr val="lt1"/>
              </a:solidFill>
              <a:latin typeface="Arial"/>
              <a:ea typeface="Arial"/>
              <a:cs typeface="Arial"/>
              <a:sym typeface="Arial"/>
            </a:endParaRPr>
          </a:p>
          <a:p>
            <a:pPr indent="0" lvl="0" marL="0" marR="0" rtl="0" algn="just">
              <a:spcBef>
                <a:spcPts val="0"/>
              </a:spcBef>
              <a:spcAft>
                <a:spcPts val="0"/>
              </a:spcAft>
              <a:buNone/>
            </a:pPr>
            <a:r>
              <a:rPr b="1" i="1" lang="cs-CZ" sz="1600">
                <a:solidFill>
                  <a:schemeClr val="lt1"/>
                </a:solidFill>
                <a:latin typeface="Arial"/>
                <a:ea typeface="Arial"/>
                <a:cs typeface="Arial"/>
                <a:sym typeface="Arial"/>
              </a:rPr>
              <a:t>Může být projekt zaměřen pouze na pořízení vybavení odborných učeben?</a:t>
            </a:r>
            <a:endParaRPr b="1" i="1" sz="1600">
              <a:solidFill>
                <a:schemeClr val="lt1"/>
              </a:solidFill>
              <a:latin typeface="Arial"/>
              <a:ea typeface="Arial"/>
              <a:cs typeface="Arial"/>
              <a:sym typeface="Arial"/>
            </a:endParaRPr>
          </a:p>
          <a:p>
            <a:pPr indent="0" lvl="0" marL="0" marR="0" rtl="0" algn="just">
              <a:spcBef>
                <a:spcPts val="0"/>
              </a:spcBef>
              <a:spcAft>
                <a:spcPts val="0"/>
              </a:spcAft>
              <a:buNone/>
            </a:pPr>
            <a:r>
              <a:t/>
            </a:r>
            <a:endParaRPr sz="1600">
              <a:solidFill>
                <a:schemeClr val="lt1"/>
              </a:solidFill>
              <a:latin typeface="Arial"/>
              <a:ea typeface="Arial"/>
              <a:cs typeface="Arial"/>
              <a:sym typeface="Arial"/>
            </a:endParaRPr>
          </a:p>
          <a:p>
            <a:pPr indent="-285750" lvl="0" marL="285750" marR="0" rtl="0" algn="just">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Ano, i v novém období 2021–2027 bude možné do prostor ZŠ pouze pořizovat vybavení odborných učeben (bez stavební části projektu), nicméně detailní podmínky a parametry aktivit stanoví až vyhlášená výzva samotná.</a:t>
            </a:r>
            <a:endParaRPr i="1" sz="1600">
              <a:solidFill>
                <a:schemeClr val="lt1"/>
              </a:solidFill>
              <a:latin typeface="Arial"/>
              <a:ea typeface="Arial"/>
              <a:cs typeface="Arial"/>
              <a:sym typeface="Arial"/>
            </a:endParaRPr>
          </a:p>
          <a:p>
            <a:pPr indent="-196850" lvl="0" marL="285750" marR="0" rtl="0" algn="just">
              <a:spcBef>
                <a:spcPts val="0"/>
              </a:spcBef>
              <a:spcAft>
                <a:spcPts val="0"/>
              </a:spcAft>
              <a:buClr>
                <a:schemeClr val="dk1"/>
              </a:buClr>
              <a:buSzPts val="1400"/>
              <a:buFont typeface="Arial"/>
              <a:buNone/>
            </a:pPr>
            <a:r>
              <a:t/>
            </a:r>
            <a:endParaRPr sz="1400">
              <a:solidFill>
                <a:schemeClr val="lt1"/>
              </a:solidFill>
              <a:latin typeface="Arial"/>
              <a:ea typeface="Arial"/>
              <a:cs typeface="Arial"/>
              <a:sym typeface="Arial"/>
            </a:endParaRPr>
          </a:p>
          <a:p>
            <a:pPr indent="0" lvl="0" marL="0" marR="0" rtl="0" algn="just">
              <a:spcBef>
                <a:spcPts val="0"/>
              </a:spcBef>
              <a:spcAft>
                <a:spcPts val="0"/>
              </a:spcAft>
              <a:buNone/>
            </a:pPr>
            <a:r>
              <a:t/>
            </a:r>
            <a:endParaRPr sz="1400">
              <a:solidFill>
                <a:schemeClr val="lt1"/>
              </a:solidFill>
              <a:latin typeface="Arial"/>
              <a:ea typeface="Arial"/>
              <a:cs typeface="Arial"/>
              <a:sym typeface="Arial"/>
            </a:endParaRPr>
          </a:p>
          <a:p>
            <a:pPr indent="0" lvl="0" marL="0" marR="0" rtl="0" algn="just">
              <a:spcBef>
                <a:spcPts val="0"/>
              </a:spcBef>
              <a:spcAft>
                <a:spcPts val="0"/>
              </a:spcAft>
              <a:buNone/>
            </a:pPr>
            <a:r>
              <a:t/>
            </a:r>
            <a:endParaRPr i="1" sz="1200">
              <a:solidFill>
                <a:srgbClr val="FF0000"/>
              </a:solidFill>
              <a:latin typeface="Arial"/>
              <a:ea typeface="Arial"/>
              <a:cs typeface="Arial"/>
              <a:sym typeface="Arial"/>
            </a:endParaRPr>
          </a:p>
        </p:txBody>
      </p:sp>
      <p:pic>
        <p:nvPicPr>
          <p:cNvPr descr="Třída" id="795" name="Google Shape;795;p108"/>
          <p:cNvPicPr preferRelativeResize="0"/>
          <p:nvPr/>
        </p:nvPicPr>
        <p:blipFill rotWithShape="1">
          <a:blip r:embed="rId3">
            <a:alphaModFix/>
          </a:blip>
          <a:srcRect b="0" l="0" r="0" t="0"/>
          <a:stretch/>
        </p:blipFill>
        <p:spPr>
          <a:xfrm>
            <a:off x="155346" y="1615812"/>
            <a:ext cx="480288" cy="480288"/>
          </a:xfrm>
          <a:prstGeom prst="rect">
            <a:avLst/>
          </a:prstGeom>
          <a:noFill/>
          <a:ln>
            <a:noFill/>
          </a:ln>
        </p:spPr>
      </p:pic>
      <p:pic>
        <p:nvPicPr>
          <p:cNvPr descr="Třída" id="796" name="Google Shape;796;p108"/>
          <p:cNvPicPr preferRelativeResize="0"/>
          <p:nvPr/>
        </p:nvPicPr>
        <p:blipFill rotWithShape="1">
          <a:blip r:embed="rId3">
            <a:alphaModFix/>
          </a:blip>
          <a:srcRect b="0" l="0" r="0" t="0"/>
          <a:stretch/>
        </p:blipFill>
        <p:spPr>
          <a:xfrm>
            <a:off x="107886" y="3909722"/>
            <a:ext cx="480288" cy="480288"/>
          </a:xfrm>
          <a:prstGeom prst="rect">
            <a:avLst/>
          </a:prstGeom>
          <a:noFill/>
          <a:ln>
            <a:noFill/>
          </a:ln>
        </p:spPr>
      </p:pic>
      <p:sp>
        <p:nvSpPr>
          <p:cNvPr id="797" name="Google Shape;797;p108"/>
          <p:cNvSpPr txBox="1"/>
          <p:nvPr/>
        </p:nvSpPr>
        <p:spPr>
          <a:xfrm>
            <a:off x="502647" y="498020"/>
            <a:ext cx="8138707"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cs-CZ" sz="3200" u="none" cap="none" strike="noStrike">
                <a:solidFill>
                  <a:schemeClr val="lt1"/>
                </a:solidFill>
                <a:latin typeface="Arial"/>
                <a:ea typeface="Arial"/>
                <a:cs typeface="Arial"/>
                <a:sym typeface="Arial"/>
              </a:rPr>
              <a:t>Nejčastější dotazy v KS</a:t>
            </a:r>
            <a:r>
              <a:rPr b="1" lang="cs-CZ" sz="3200">
                <a:solidFill>
                  <a:schemeClr val="lt1"/>
                </a:solidFill>
                <a:latin typeface="Arial"/>
                <a:ea typeface="Arial"/>
                <a:cs typeface="Arial"/>
                <a:sym typeface="Arial"/>
              </a:rPr>
              <a:t> SC 4.1</a:t>
            </a:r>
            <a:endParaRPr b="1" sz="3200">
              <a:solidFill>
                <a:schemeClr val="lt1"/>
              </a:solidFill>
              <a:latin typeface="Arial"/>
              <a:ea typeface="Arial"/>
              <a:cs typeface="Arial"/>
              <a:sym typeface="Arial"/>
            </a:endParaRPr>
          </a:p>
          <a:p>
            <a:pPr indent="0" lvl="0" marL="0" marR="0" rtl="0" algn="ctr">
              <a:spcBef>
                <a:spcPts val="0"/>
              </a:spcBef>
              <a:spcAft>
                <a:spcPts val="0"/>
              </a:spcAft>
              <a:buNone/>
            </a:pPr>
            <a:r>
              <a:rPr b="1" lang="cs-CZ" sz="2400">
                <a:solidFill>
                  <a:schemeClr val="lt1"/>
                </a:solidFill>
                <a:latin typeface="Arial"/>
                <a:ea typeface="Arial"/>
                <a:cs typeface="Arial"/>
                <a:sym typeface="Arial"/>
              </a:rPr>
              <a:t>Vzdělávací infrastruktura</a:t>
            </a:r>
            <a:endParaRPr b="1" sz="2400">
              <a:solidFill>
                <a:schemeClr val="lt1"/>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109"/>
          <p:cNvSpPr txBox="1"/>
          <p:nvPr/>
        </p:nvSpPr>
        <p:spPr>
          <a:xfrm>
            <a:off x="778015" y="1560274"/>
            <a:ext cx="8012179" cy="470718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1" lang="cs-CZ" sz="1500">
                <a:solidFill>
                  <a:schemeClr val="lt1"/>
                </a:solidFill>
                <a:latin typeface="Arial"/>
                <a:ea typeface="Arial"/>
                <a:cs typeface="Arial"/>
                <a:sym typeface="Arial"/>
              </a:rPr>
              <a:t>Jakým způsobem budou zohledněny rostoucí ceny ve stavebnictví?</a:t>
            </a:r>
            <a:endParaRPr b="1" i="1" sz="1500">
              <a:solidFill>
                <a:schemeClr val="lt1"/>
              </a:solidFill>
              <a:latin typeface="Arial"/>
              <a:ea typeface="Arial"/>
              <a:cs typeface="Arial"/>
              <a:sym typeface="Arial"/>
            </a:endParaRPr>
          </a:p>
          <a:p>
            <a:pPr indent="0" lvl="0" marL="0" marR="0" rtl="0" algn="just">
              <a:spcBef>
                <a:spcPts val="0"/>
              </a:spcBef>
              <a:spcAft>
                <a:spcPts val="0"/>
              </a:spcAft>
              <a:buNone/>
            </a:pPr>
            <a:r>
              <a:t/>
            </a:r>
            <a:endParaRPr sz="1500">
              <a:solidFill>
                <a:schemeClr val="lt1"/>
              </a:solidFill>
              <a:latin typeface="Arial"/>
              <a:ea typeface="Arial"/>
              <a:cs typeface="Arial"/>
              <a:sym typeface="Arial"/>
            </a:endParaRPr>
          </a:p>
          <a:p>
            <a:pPr indent="-285750" lvl="0" marL="285750" marR="0" rtl="0" algn="just">
              <a:spcBef>
                <a:spcPts val="0"/>
              </a:spcBef>
              <a:spcAft>
                <a:spcPts val="0"/>
              </a:spcAft>
              <a:buClr>
                <a:schemeClr val="lt1"/>
              </a:buClr>
              <a:buSzPts val="1500"/>
              <a:buFont typeface="Arial"/>
              <a:buChar char="•"/>
            </a:pPr>
            <a:r>
              <a:rPr lang="cs-CZ" sz="1500">
                <a:solidFill>
                  <a:schemeClr val="lt1"/>
                </a:solidFill>
                <a:latin typeface="Arial"/>
                <a:ea typeface="Arial"/>
                <a:cs typeface="Arial"/>
                <a:sym typeface="Arial"/>
              </a:rPr>
              <a:t>Rostoucí ceny ve stavebnictví nebudou zohledněny v následné realizaci projektu. Žadatel sám musí provést takovou rozvahu, aby např. v položkovém rozpočtu stavby zohlednil předpokládaný nárůst cen ve stavebnictví.</a:t>
            </a:r>
            <a:endParaRPr/>
          </a:p>
          <a:p>
            <a:pPr indent="0" lvl="0" marL="0" marR="0" rtl="0" algn="just">
              <a:spcBef>
                <a:spcPts val="0"/>
              </a:spcBef>
              <a:spcAft>
                <a:spcPts val="0"/>
              </a:spcAft>
              <a:buNone/>
            </a:pPr>
            <a:r>
              <a:t/>
            </a:r>
            <a:endParaRPr sz="1500">
              <a:solidFill>
                <a:schemeClr val="lt1"/>
              </a:solidFill>
              <a:latin typeface="Arial"/>
              <a:ea typeface="Arial"/>
              <a:cs typeface="Arial"/>
              <a:sym typeface="Arial"/>
            </a:endParaRPr>
          </a:p>
          <a:p>
            <a:pPr indent="-285750" lvl="0" marL="285750" marR="0" rtl="0" algn="just">
              <a:spcBef>
                <a:spcPts val="0"/>
              </a:spcBef>
              <a:spcAft>
                <a:spcPts val="0"/>
              </a:spcAft>
              <a:buClr>
                <a:schemeClr val="lt1"/>
              </a:buClr>
              <a:buSzPts val="1500"/>
              <a:buFont typeface="Arial"/>
              <a:buChar char="•"/>
            </a:pPr>
            <a:r>
              <a:rPr lang="cs-CZ" sz="1500">
                <a:solidFill>
                  <a:schemeClr val="lt1"/>
                </a:solidFill>
                <a:latin typeface="Arial"/>
                <a:ea typeface="Arial"/>
                <a:cs typeface="Arial"/>
                <a:sym typeface="Arial"/>
              </a:rPr>
              <a:t>Částku přidělené dotace není možné navyšovat.</a:t>
            </a:r>
            <a:endParaRPr/>
          </a:p>
          <a:p>
            <a:pPr indent="0" lvl="0" marL="0" marR="0" rtl="0" algn="just">
              <a:spcBef>
                <a:spcPts val="0"/>
              </a:spcBef>
              <a:spcAft>
                <a:spcPts val="0"/>
              </a:spcAft>
              <a:buNone/>
            </a:pPr>
            <a:r>
              <a:t/>
            </a:r>
            <a:endParaRPr sz="1500">
              <a:solidFill>
                <a:schemeClr val="lt1"/>
              </a:solidFill>
              <a:latin typeface="Arial"/>
              <a:ea typeface="Arial"/>
              <a:cs typeface="Arial"/>
              <a:sym typeface="Arial"/>
            </a:endParaRPr>
          </a:p>
          <a:p>
            <a:pPr indent="-285750" lvl="0" marL="285750" marR="0" rtl="0" algn="just">
              <a:spcBef>
                <a:spcPts val="0"/>
              </a:spcBef>
              <a:spcAft>
                <a:spcPts val="0"/>
              </a:spcAft>
              <a:buClr>
                <a:schemeClr val="lt1"/>
              </a:buClr>
              <a:buSzPts val="1500"/>
              <a:buFont typeface="Arial"/>
              <a:buChar char="•"/>
            </a:pPr>
            <a:r>
              <a:rPr lang="cs-CZ" sz="1500">
                <a:solidFill>
                  <a:schemeClr val="lt1"/>
                </a:solidFill>
                <a:latin typeface="Arial"/>
                <a:ea typeface="Arial"/>
                <a:cs typeface="Arial"/>
                <a:sym typeface="Arial"/>
              </a:rPr>
              <a:t>Zároveň projekty předložené do IROP musí respektovat částky EFRR uvedené v Regionálním akčním plánu vzdělávání (RAP) a není možné, aby střední školy žádaly na vyšší částky, než bude uvedeno v RAP.</a:t>
            </a:r>
            <a:endParaRPr sz="1500">
              <a:solidFill>
                <a:schemeClr val="lt1"/>
              </a:solidFill>
              <a:latin typeface="Arial"/>
              <a:ea typeface="Arial"/>
              <a:cs typeface="Arial"/>
              <a:sym typeface="Arial"/>
            </a:endParaRPr>
          </a:p>
          <a:p>
            <a:pPr indent="-190500" lvl="0" marL="285750" marR="0" rtl="0" algn="just">
              <a:spcBef>
                <a:spcPts val="0"/>
              </a:spcBef>
              <a:spcAft>
                <a:spcPts val="0"/>
              </a:spcAft>
              <a:buClr>
                <a:schemeClr val="dk1"/>
              </a:buClr>
              <a:buSzPts val="1500"/>
              <a:buFont typeface="Arial"/>
              <a:buNone/>
            </a:pPr>
            <a:r>
              <a:t/>
            </a:r>
            <a:endParaRPr sz="1500">
              <a:solidFill>
                <a:schemeClr val="lt1"/>
              </a:solidFill>
              <a:latin typeface="Arial"/>
              <a:ea typeface="Arial"/>
              <a:cs typeface="Arial"/>
              <a:sym typeface="Arial"/>
            </a:endParaRPr>
          </a:p>
          <a:p>
            <a:pPr indent="0" lvl="0" marL="0" marR="0" rtl="0" algn="just">
              <a:spcBef>
                <a:spcPts val="0"/>
              </a:spcBef>
              <a:spcAft>
                <a:spcPts val="0"/>
              </a:spcAft>
              <a:buNone/>
            </a:pPr>
            <a:r>
              <a:rPr b="1" i="1" lang="cs-CZ" sz="1500">
                <a:solidFill>
                  <a:schemeClr val="lt1"/>
                </a:solidFill>
                <a:latin typeface="Arial"/>
                <a:ea typeface="Arial"/>
                <a:cs typeface="Arial"/>
                <a:sym typeface="Arial"/>
              </a:rPr>
              <a:t>A je možné spustit projekt dřív, než bude schválen IROP? Od kdy půjde o uznatelné výdaje?</a:t>
            </a:r>
            <a:endParaRPr/>
          </a:p>
          <a:p>
            <a:pPr indent="0" lvl="0" marL="0" marR="0" rtl="0" algn="just">
              <a:spcBef>
                <a:spcPts val="0"/>
              </a:spcBef>
              <a:spcAft>
                <a:spcPts val="0"/>
              </a:spcAft>
              <a:buNone/>
            </a:pPr>
            <a:r>
              <a:t/>
            </a:r>
            <a:endParaRPr sz="1500">
              <a:solidFill>
                <a:schemeClr val="lt1"/>
              </a:solidFill>
              <a:latin typeface="Arial"/>
              <a:ea typeface="Arial"/>
              <a:cs typeface="Arial"/>
              <a:sym typeface="Arial"/>
            </a:endParaRPr>
          </a:p>
          <a:p>
            <a:pPr indent="-285750" lvl="0" marL="285750" marR="0" rtl="0" algn="just">
              <a:spcBef>
                <a:spcPts val="0"/>
              </a:spcBef>
              <a:spcAft>
                <a:spcPts val="0"/>
              </a:spcAft>
              <a:buClr>
                <a:schemeClr val="lt1"/>
              </a:buClr>
              <a:buSzPts val="1500"/>
              <a:buFont typeface="Arial"/>
              <a:buChar char="•"/>
            </a:pPr>
            <a:r>
              <a:rPr lang="cs-CZ" sz="1500">
                <a:solidFill>
                  <a:schemeClr val="lt1"/>
                </a:solidFill>
                <a:latin typeface="Arial"/>
                <a:ea typeface="Arial"/>
                <a:cs typeface="Arial"/>
                <a:sym typeface="Arial"/>
              </a:rPr>
              <a:t>Z pohledu pravidel IROP pro nové období 2021–2027 bude platit, že realizace projektu nesmí být ukončena před podáním žádosti o podporu (tzn. nesmí být prokazatelně uzavřeny veškeré aktivity z předkládané žádosti o podporu). Uznatelnost výdajů je dána návrhem PD IROP, a to již od 1. ledna 2021.</a:t>
            </a:r>
            <a:endParaRPr/>
          </a:p>
          <a:p>
            <a:pPr indent="0" lvl="0" marL="0" marR="0" rtl="0" algn="l">
              <a:lnSpc>
                <a:spcPct val="107000"/>
              </a:lnSpc>
              <a:spcBef>
                <a:spcPts val="0"/>
              </a:spcBef>
              <a:spcAft>
                <a:spcPts val="0"/>
              </a:spcAft>
              <a:buNone/>
            </a:pPr>
            <a:r>
              <a:t/>
            </a:r>
            <a:endParaRPr sz="1500">
              <a:solidFill>
                <a:schemeClr val="lt1"/>
              </a:solidFill>
              <a:latin typeface="Arial"/>
              <a:ea typeface="Arial"/>
              <a:cs typeface="Arial"/>
              <a:sym typeface="Arial"/>
            </a:endParaRPr>
          </a:p>
        </p:txBody>
      </p:sp>
      <p:pic>
        <p:nvPicPr>
          <p:cNvPr descr="Kádinka" id="803" name="Google Shape;803;p109"/>
          <p:cNvPicPr preferRelativeResize="0"/>
          <p:nvPr/>
        </p:nvPicPr>
        <p:blipFill rotWithShape="1">
          <a:blip r:embed="rId3">
            <a:alphaModFix/>
          </a:blip>
          <a:srcRect b="0" l="0" r="0" t="0"/>
          <a:stretch/>
        </p:blipFill>
        <p:spPr>
          <a:xfrm>
            <a:off x="198482" y="1562055"/>
            <a:ext cx="441482" cy="441482"/>
          </a:xfrm>
          <a:prstGeom prst="rect">
            <a:avLst/>
          </a:prstGeom>
          <a:noFill/>
          <a:ln>
            <a:noFill/>
          </a:ln>
        </p:spPr>
      </p:pic>
      <p:pic>
        <p:nvPicPr>
          <p:cNvPr descr="Kádinka" id="804" name="Google Shape;804;p109"/>
          <p:cNvPicPr preferRelativeResize="0"/>
          <p:nvPr/>
        </p:nvPicPr>
        <p:blipFill rotWithShape="1">
          <a:blip r:embed="rId3">
            <a:alphaModFix/>
          </a:blip>
          <a:srcRect b="0" l="0" r="0" t="0"/>
          <a:stretch/>
        </p:blipFill>
        <p:spPr>
          <a:xfrm>
            <a:off x="166842" y="4385936"/>
            <a:ext cx="441482" cy="441482"/>
          </a:xfrm>
          <a:prstGeom prst="rect">
            <a:avLst/>
          </a:prstGeom>
          <a:noFill/>
          <a:ln>
            <a:noFill/>
          </a:ln>
        </p:spPr>
      </p:pic>
      <p:sp>
        <p:nvSpPr>
          <p:cNvPr id="805" name="Google Shape;805;p109"/>
          <p:cNvSpPr txBox="1"/>
          <p:nvPr/>
        </p:nvSpPr>
        <p:spPr>
          <a:xfrm>
            <a:off x="502647" y="498020"/>
            <a:ext cx="8138707"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cs-CZ" sz="3200" u="none" cap="none" strike="noStrike">
                <a:solidFill>
                  <a:schemeClr val="lt1"/>
                </a:solidFill>
                <a:latin typeface="Arial"/>
                <a:ea typeface="Arial"/>
                <a:cs typeface="Arial"/>
                <a:sym typeface="Arial"/>
              </a:rPr>
              <a:t>Nejčastější dotazy v KS</a:t>
            </a:r>
            <a:r>
              <a:rPr b="1" lang="cs-CZ" sz="3200">
                <a:solidFill>
                  <a:schemeClr val="lt1"/>
                </a:solidFill>
                <a:latin typeface="Arial"/>
                <a:ea typeface="Arial"/>
                <a:cs typeface="Arial"/>
                <a:sym typeface="Arial"/>
              </a:rPr>
              <a:t> SC 4.1</a:t>
            </a:r>
            <a:endParaRPr b="1" sz="3200">
              <a:solidFill>
                <a:schemeClr val="lt1"/>
              </a:solidFill>
              <a:latin typeface="Arial"/>
              <a:ea typeface="Arial"/>
              <a:cs typeface="Arial"/>
              <a:sym typeface="Arial"/>
            </a:endParaRPr>
          </a:p>
          <a:p>
            <a:pPr indent="0" lvl="0" marL="0" marR="0" rtl="0" algn="ctr">
              <a:spcBef>
                <a:spcPts val="0"/>
              </a:spcBef>
              <a:spcAft>
                <a:spcPts val="0"/>
              </a:spcAft>
              <a:buNone/>
            </a:pPr>
            <a:r>
              <a:rPr b="1" lang="cs-CZ" sz="2400">
                <a:solidFill>
                  <a:schemeClr val="lt1"/>
                </a:solidFill>
                <a:latin typeface="Arial"/>
                <a:ea typeface="Arial"/>
                <a:cs typeface="Arial"/>
                <a:sym typeface="Arial"/>
              </a:rPr>
              <a:t>Vzdělávací infrastruktura</a:t>
            </a:r>
            <a:endParaRPr b="1" sz="2400">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1"/>
          <p:cNvSpPr txBox="1"/>
          <p:nvPr/>
        </p:nvSpPr>
        <p:spPr>
          <a:xfrm>
            <a:off x="695274" y="1838816"/>
            <a:ext cx="7946079" cy="3088281"/>
          </a:xfrm>
          <a:prstGeom prst="rect">
            <a:avLst/>
          </a:prstGeom>
          <a:noFill/>
          <a:ln>
            <a:noFill/>
          </a:ln>
        </p:spPr>
        <p:txBody>
          <a:bodyPr anchorCtr="0" anchor="t" bIns="45700" lIns="91425" spcFirstLastPara="1" rIns="91425" wrap="square" tIns="45700">
            <a:spAutoFit/>
          </a:bodyPr>
          <a:lstStyle/>
          <a:p>
            <a:pPr indent="0" lvl="1" marL="457200" marR="0" rtl="0" algn="just">
              <a:spcBef>
                <a:spcPts val="0"/>
              </a:spcBef>
              <a:spcAft>
                <a:spcPts val="0"/>
              </a:spcAft>
              <a:buNone/>
            </a:pPr>
            <a:r>
              <a:t/>
            </a:r>
            <a:endParaRPr b="0" i="0" sz="1800" u="none" cap="none" strike="noStrike">
              <a:solidFill>
                <a:schemeClr val="lt1"/>
              </a:solidFill>
              <a:latin typeface="Arial"/>
              <a:ea typeface="Arial"/>
              <a:cs typeface="Arial"/>
              <a:sym typeface="Arial"/>
            </a:endParaRPr>
          </a:p>
          <a:p>
            <a:pPr indent="-285750" lvl="0" marL="285750" marR="0" rtl="0" algn="just">
              <a:spcBef>
                <a:spcPts val="0"/>
              </a:spcBef>
              <a:spcAft>
                <a:spcPts val="0"/>
              </a:spcAft>
              <a:buClr>
                <a:schemeClr val="lt1"/>
              </a:buClr>
              <a:buSzPts val="1800"/>
              <a:buFont typeface="Arial"/>
              <a:buChar char="•"/>
            </a:pPr>
            <a:r>
              <a:rPr b="1" i="0" lang="cs-CZ" sz="1800" u="none" cap="none" strike="noStrike">
                <a:solidFill>
                  <a:schemeClr val="lt1"/>
                </a:solidFill>
                <a:latin typeface="Arial"/>
                <a:ea typeface="Arial"/>
                <a:cs typeface="Arial"/>
                <a:sym typeface="Arial"/>
              </a:rPr>
              <a:t>Způsobilé výdaje vznikají od 1. 1. 2021 </a:t>
            </a:r>
            <a:r>
              <a:rPr b="0" i="0" lang="cs-CZ" sz="1800" u="none" cap="none" strike="noStrike">
                <a:solidFill>
                  <a:schemeClr val="lt1"/>
                </a:solidFill>
                <a:latin typeface="Arial"/>
                <a:ea typeface="Arial"/>
                <a:cs typeface="Arial"/>
                <a:sym typeface="Arial"/>
              </a:rPr>
              <a:t>(vyjma vybraných aktivit)</a:t>
            </a:r>
            <a:endParaRPr b="1" i="0" sz="1800" u="none" cap="none" strike="noStrike">
              <a:solidFill>
                <a:schemeClr val="lt1"/>
              </a:solidFill>
              <a:latin typeface="Arial"/>
              <a:ea typeface="Arial"/>
              <a:cs typeface="Arial"/>
              <a:sym typeface="Arial"/>
            </a:endParaRPr>
          </a:p>
          <a:p>
            <a:pPr indent="0" lvl="0" marL="0" marR="0" rtl="0" algn="just">
              <a:spcBef>
                <a:spcPts val="0"/>
              </a:spcBef>
              <a:spcAft>
                <a:spcPts val="0"/>
              </a:spcAft>
              <a:buNone/>
            </a:pPr>
            <a:r>
              <a:t/>
            </a:r>
            <a:endParaRPr b="1" i="0" sz="1800" u="none" cap="none" strike="noStrike">
              <a:solidFill>
                <a:schemeClr val="lt1"/>
              </a:solidFill>
              <a:latin typeface="Arial"/>
              <a:ea typeface="Arial"/>
              <a:cs typeface="Arial"/>
              <a:sym typeface="Arial"/>
            </a:endParaRPr>
          </a:p>
          <a:p>
            <a:pPr indent="-285750" lvl="0" marL="285750" marR="0" rtl="0" algn="just">
              <a:spcBef>
                <a:spcPts val="0"/>
              </a:spcBef>
              <a:spcAft>
                <a:spcPts val="0"/>
              </a:spcAft>
              <a:buClr>
                <a:schemeClr val="lt1"/>
              </a:buClr>
              <a:buSzPts val="1800"/>
              <a:buFont typeface="Arial"/>
              <a:buChar char="•"/>
            </a:pPr>
            <a:r>
              <a:rPr b="1" i="0" lang="cs-CZ" sz="1800" u="none" cap="none" strike="noStrike">
                <a:solidFill>
                  <a:schemeClr val="lt1"/>
                </a:solidFill>
                <a:latin typeface="Arial"/>
                <a:ea typeface="Arial"/>
                <a:cs typeface="Arial"/>
                <a:sym typeface="Arial"/>
              </a:rPr>
              <a:t>Výzvy v IROP 2021 - 2027</a:t>
            </a:r>
            <a:endParaRPr/>
          </a:p>
          <a:p>
            <a:pPr indent="-257175" lvl="1" marL="600075" marR="0" rtl="0" algn="just">
              <a:lnSpc>
                <a:spcPct val="120000"/>
              </a:lnSpc>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Režim tzv. „průběžných výzev“</a:t>
            </a:r>
            <a:endParaRPr/>
          </a:p>
          <a:p>
            <a:pPr indent="-257175" lvl="1" marL="600075" marR="0" rtl="0" algn="just">
              <a:lnSpc>
                <a:spcPct val="120000"/>
              </a:lnSpc>
              <a:spcBef>
                <a:spcPts val="45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Avíza výzev </a:t>
            </a:r>
            <a:r>
              <a:rPr b="0" i="0" lang="cs-CZ" sz="1800" u="sng" cap="none" strike="noStrike">
                <a:solidFill>
                  <a:srgbClr val="FF0000"/>
                </a:solidFill>
                <a:latin typeface="Arial"/>
                <a:ea typeface="Arial"/>
                <a:cs typeface="Arial"/>
                <a:sym typeface="Arial"/>
              </a:rPr>
              <a:t>nebudou</a:t>
            </a:r>
            <a:r>
              <a:rPr b="0" i="0" lang="cs-CZ" sz="1800" u="none" cap="none" strike="noStrike">
                <a:solidFill>
                  <a:schemeClr val="lt1"/>
                </a:solidFill>
                <a:latin typeface="Arial"/>
                <a:ea typeface="Arial"/>
                <a:cs typeface="Arial"/>
                <a:sym typeface="Arial"/>
              </a:rPr>
              <a:t> aplikována</a:t>
            </a:r>
            <a:endParaRPr/>
          </a:p>
          <a:p>
            <a:pPr indent="-257175" lvl="1" marL="600075" marR="0" rtl="0" algn="just">
              <a:lnSpc>
                <a:spcPct val="120000"/>
              </a:lnSpc>
              <a:spcBef>
                <a:spcPts val="45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Vyhlašování výzev s povinným schválením záměrů v RAP</a:t>
            </a:r>
            <a:endParaRPr b="1" i="0" sz="1800" u="none" cap="none" strike="noStrike">
              <a:solidFill>
                <a:schemeClr val="lt1"/>
              </a:solidFill>
              <a:latin typeface="Arial"/>
              <a:ea typeface="Arial"/>
              <a:cs typeface="Arial"/>
              <a:sym typeface="Arial"/>
            </a:endParaRPr>
          </a:p>
          <a:p>
            <a:pPr indent="-285750" lvl="1" marL="285750" marR="0" rtl="0" algn="just">
              <a:lnSpc>
                <a:spcPct val="120000"/>
              </a:lnSpc>
              <a:spcBef>
                <a:spcPts val="450"/>
              </a:spcBef>
              <a:spcAft>
                <a:spcPts val="0"/>
              </a:spcAft>
              <a:buClr>
                <a:schemeClr val="lt1"/>
              </a:buClr>
              <a:buSzPts val="1800"/>
              <a:buFont typeface="Arial"/>
              <a:buChar char="•"/>
            </a:pPr>
            <a:r>
              <a:rPr b="1" i="0" lang="cs-CZ" sz="1800" u="none" cap="none" strike="noStrike">
                <a:solidFill>
                  <a:schemeClr val="lt1"/>
                </a:solidFill>
                <a:latin typeface="Arial"/>
                <a:ea typeface="Arial"/>
                <a:cs typeface="Arial"/>
                <a:sym typeface="Arial"/>
              </a:rPr>
              <a:t>Žadatelé nebudou povinni zpracovávat CBA v žádostech o podporu</a:t>
            </a:r>
            <a:endParaRPr/>
          </a:p>
          <a:p>
            <a:pPr indent="0" lvl="1" marL="342900" marR="0" rtl="0" algn="just">
              <a:lnSpc>
                <a:spcPct val="120000"/>
              </a:lnSpc>
              <a:spcBef>
                <a:spcPts val="45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04" name="Google Shape;104;p11"/>
          <p:cNvSpPr txBox="1"/>
          <p:nvPr/>
        </p:nvSpPr>
        <p:spPr>
          <a:xfrm>
            <a:off x="502646" y="318538"/>
            <a:ext cx="8138700" cy="1077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cs-CZ" sz="3200" u="none" cap="none" strike="noStrike">
                <a:solidFill>
                  <a:schemeClr val="lt1"/>
                </a:solidFill>
                <a:latin typeface="Arial"/>
                <a:ea typeface="Arial"/>
                <a:cs typeface="Arial"/>
                <a:sym typeface="Arial"/>
              </a:rPr>
              <a:t>Změny v administraci projektů</a:t>
            </a:r>
            <a:endParaRPr/>
          </a:p>
          <a:p>
            <a:pPr indent="0" lvl="0" marL="0" marR="0" rtl="0" algn="ctr">
              <a:spcBef>
                <a:spcPts val="0"/>
              </a:spcBef>
              <a:spcAft>
                <a:spcPts val="0"/>
              </a:spcAft>
              <a:buNone/>
            </a:pPr>
            <a:r>
              <a:rPr b="1" i="0" lang="cs-CZ" sz="3200" u="none" cap="none" strike="noStrike">
                <a:solidFill>
                  <a:schemeClr val="lt1"/>
                </a:solidFill>
                <a:latin typeface="Arial"/>
                <a:ea typeface="Arial"/>
                <a:cs typeface="Arial"/>
                <a:sym typeface="Arial"/>
              </a:rPr>
              <a:t>Co bude nového?</a:t>
            </a:r>
            <a:r>
              <a:rPr b="0" i="0" lang="cs-CZ" sz="3200" u="none" cap="none" strike="noStrike">
                <a:solidFill>
                  <a:schemeClr val="lt1"/>
                </a:solidFill>
                <a:latin typeface="Arial"/>
                <a:ea typeface="Arial"/>
                <a:cs typeface="Arial"/>
                <a:sym typeface="Arial"/>
              </a:rPr>
              <a:t>​</a:t>
            </a:r>
            <a:endParaRPr b="1" i="0" sz="3200" u="none" cap="none" strike="noStrike">
              <a:solidFill>
                <a:schemeClr val="lt1"/>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110"/>
          <p:cNvSpPr txBox="1"/>
          <p:nvPr/>
        </p:nvSpPr>
        <p:spPr>
          <a:xfrm>
            <a:off x="714734" y="1931214"/>
            <a:ext cx="8012179" cy="443198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1" lang="cs-CZ" sz="1600">
                <a:solidFill>
                  <a:schemeClr val="lt1"/>
                </a:solidFill>
                <a:latin typeface="Arial"/>
                <a:ea typeface="Arial"/>
                <a:cs typeface="Arial"/>
                <a:sym typeface="Arial"/>
              </a:rPr>
              <a:t>Bude možné podpořit základní umělecké školy (ZUŠ)?</a:t>
            </a:r>
            <a:endParaRPr/>
          </a:p>
          <a:p>
            <a:pPr indent="0" lvl="0" marL="0" marR="0" rtl="0" algn="just">
              <a:spcBef>
                <a:spcPts val="0"/>
              </a:spcBef>
              <a:spcAft>
                <a:spcPts val="0"/>
              </a:spcAft>
              <a:buNone/>
            </a:pPr>
            <a:r>
              <a:t/>
            </a:r>
            <a:endParaRPr sz="1600">
              <a:solidFill>
                <a:schemeClr val="lt1"/>
              </a:solidFill>
              <a:latin typeface="Arial"/>
              <a:ea typeface="Arial"/>
              <a:cs typeface="Arial"/>
              <a:sym typeface="Arial"/>
            </a:endParaRPr>
          </a:p>
          <a:p>
            <a:pPr indent="-285750" lvl="0" marL="285750" marR="0" rtl="0" algn="just">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Ano, podpora bude možná. Nicméně obdobně jako v programovém období 2014 – 2020 bude omezená.</a:t>
            </a:r>
            <a:endParaRPr/>
          </a:p>
          <a:p>
            <a:pPr indent="-184150" lvl="0" marL="285750" marR="0" rtl="0" algn="just">
              <a:spcBef>
                <a:spcPts val="0"/>
              </a:spcBef>
              <a:spcAft>
                <a:spcPts val="0"/>
              </a:spcAft>
              <a:buClr>
                <a:schemeClr val="dk1"/>
              </a:buClr>
              <a:buSzPts val="1600"/>
              <a:buFont typeface="Arial"/>
              <a:buNone/>
            </a:pPr>
            <a:r>
              <a:t/>
            </a:r>
            <a:endParaRPr sz="1600">
              <a:solidFill>
                <a:schemeClr val="lt1"/>
              </a:solidFill>
              <a:latin typeface="Arial"/>
              <a:ea typeface="Arial"/>
              <a:cs typeface="Arial"/>
              <a:sym typeface="Arial"/>
            </a:endParaRPr>
          </a:p>
          <a:p>
            <a:pPr indent="-285750" lvl="0" marL="285750" marR="0" rtl="0" algn="just">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Z IROP 2021 –2027 bude možné podpořit modernizaci odborných učeben ve vazbě na práci s digitálními technologiemi, a to pouze v těch případech, kdy primárním výstupem činnosti nebude umělecké dílo samo, ale osvojení si práce např. ve střižně, se speciálním SW a HW k multimediální tvorbě aj.</a:t>
            </a:r>
            <a:endParaRPr/>
          </a:p>
          <a:p>
            <a:pPr indent="-184150" lvl="0" marL="285750" marR="0" rtl="0" algn="just">
              <a:spcBef>
                <a:spcPts val="0"/>
              </a:spcBef>
              <a:spcAft>
                <a:spcPts val="0"/>
              </a:spcAft>
              <a:buClr>
                <a:schemeClr val="dk1"/>
              </a:buClr>
              <a:buSzPts val="1600"/>
              <a:buFont typeface="Arial"/>
              <a:buNone/>
            </a:pPr>
            <a:r>
              <a:t/>
            </a:r>
            <a:endParaRPr sz="1600">
              <a:solidFill>
                <a:schemeClr val="lt1"/>
              </a:solidFill>
              <a:latin typeface="Arial"/>
              <a:ea typeface="Arial"/>
              <a:cs typeface="Arial"/>
              <a:sym typeface="Arial"/>
            </a:endParaRPr>
          </a:p>
          <a:p>
            <a:pPr indent="-285750" lvl="0" marL="285750" marR="0" rtl="0" algn="just">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V případě podpory v oblasti polytechnického vzdělávání půjde podpořit např. modernizaci učeben pro výtvarné obory ZUŠ.</a:t>
            </a:r>
            <a:endParaRPr/>
          </a:p>
          <a:p>
            <a:pPr indent="0" lvl="0" marL="0" marR="0" rtl="0" algn="just">
              <a:spcBef>
                <a:spcPts val="0"/>
              </a:spcBef>
              <a:spcAft>
                <a:spcPts val="0"/>
              </a:spcAft>
              <a:buNone/>
            </a:pPr>
            <a:r>
              <a:t/>
            </a:r>
            <a:endParaRPr sz="1600">
              <a:solidFill>
                <a:schemeClr val="lt1"/>
              </a:solidFill>
              <a:latin typeface="Arial"/>
              <a:ea typeface="Arial"/>
              <a:cs typeface="Arial"/>
              <a:sym typeface="Arial"/>
            </a:endParaRPr>
          </a:p>
          <a:p>
            <a:pPr indent="-184150" lvl="0" marL="285750" marR="0" rtl="0" algn="just">
              <a:spcBef>
                <a:spcPts val="0"/>
              </a:spcBef>
              <a:spcAft>
                <a:spcPts val="0"/>
              </a:spcAft>
              <a:buClr>
                <a:schemeClr val="dk1"/>
              </a:buClr>
              <a:buSzPts val="1600"/>
              <a:buFont typeface="Arial"/>
              <a:buNone/>
            </a:pPr>
            <a:r>
              <a:t/>
            </a:r>
            <a:endParaRPr sz="1600">
              <a:solidFill>
                <a:schemeClr val="lt1"/>
              </a:solidFill>
              <a:latin typeface="Arial"/>
              <a:ea typeface="Arial"/>
              <a:cs typeface="Arial"/>
              <a:sym typeface="Arial"/>
            </a:endParaRPr>
          </a:p>
          <a:p>
            <a:pPr indent="-285750" lvl="0" marL="285750" marR="0" rtl="0" algn="just">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Z IROP2 zároveň nikdy nepůjde podpořit samotné prostory typu hudebních učeben či sálů, tanečních učeben či sálů. </a:t>
            </a:r>
            <a:endParaRPr/>
          </a:p>
          <a:p>
            <a:pPr indent="0" lvl="0" marL="0" marR="0" rtl="0" algn="just">
              <a:spcBef>
                <a:spcPts val="0"/>
              </a:spcBef>
              <a:spcAft>
                <a:spcPts val="0"/>
              </a:spcAft>
              <a:buNone/>
            </a:pPr>
            <a:r>
              <a:t/>
            </a:r>
            <a:endParaRPr sz="1400">
              <a:solidFill>
                <a:schemeClr val="lt1"/>
              </a:solidFill>
              <a:latin typeface="Arial"/>
              <a:ea typeface="Arial"/>
              <a:cs typeface="Arial"/>
              <a:sym typeface="Arial"/>
            </a:endParaRPr>
          </a:p>
          <a:p>
            <a:pPr indent="0" lvl="0" marL="0" marR="0" rtl="0" algn="just">
              <a:spcBef>
                <a:spcPts val="0"/>
              </a:spcBef>
              <a:spcAft>
                <a:spcPts val="0"/>
              </a:spcAft>
              <a:buNone/>
            </a:pPr>
            <a:r>
              <a:t/>
            </a:r>
            <a:endParaRPr i="1" sz="1200">
              <a:solidFill>
                <a:schemeClr val="lt1"/>
              </a:solidFill>
              <a:latin typeface="Arial"/>
              <a:ea typeface="Arial"/>
              <a:cs typeface="Arial"/>
              <a:sym typeface="Arial"/>
            </a:endParaRPr>
          </a:p>
        </p:txBody>
      </p:sp>
      <p:pic>
        <p:nvPicPr>
          <p:cNvPr descr="Úspěšná skupina" id="811" name="Google Shape;811;p110"/>
          <p:cNvPicPr preferRelativeResize="0"/>
          <p:nvPr/>
        </p:nvPicPr>
        <p:blipFill rotWithShape="1">
          <a:blip r:embed="rId3">
            <a:alphaModFix/>
          </a:blip>
          <a:srcRect b="0" l="0" r="0" t="0"/>
          <a:stretch/>
        </p:blipFill>
        <p:spPr>
          <a:xfrm>
            <a:off x="281165" y="1929723"/>
            <a:ext cx="441483" cy="441483"/>
          </a:xfrm>
          <a:prstGeom prst="rect">
            <a:avLst/>
          </a:prstGeom>
          <a:noFill/>
          <a:ln>
            <a:noFill/>
          </a:ln>
        </p:spPr>
      </p:pic>
      <p:sp>
        <p:nvSpPr>
          <p:cNvPr id="812" name="Google Shape;812;p110"/>
          <p:cNvSpPr txBox="1"/>
          <p:nvPr/>
        </p:nvSpPr>
        <p:spPr>
          <a:xfrm>
            <a:off x="502647" y="498020"/>
            <a:ext cx="8138707"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cs-CZ" sz="3200" u="none" cap="none" strike="noStrike">
                <a:solidFill>
                  <a:schemeClr val="lt1"/>
                </a:solidFill>
                <a:latin typeface="Arial"/>
                <a:ea typeface="Arial"/>
                <a:cs typeface="Arial"/>
                <a:sym typeface="Arial"/>
              </a:rPr>
              <a:t>Nejčastější dotazy v KS</a:t>
            </a:r>
            <a:r>
              <a:rPr b="1" lang="cs-CZ" sz="3200">
                <a:solidFill>
                  <a:schemeClr val="lt1"/>
                </a:solidFill>
                <a:latin typeface="Arial"/>
                <a:ea typeface="Arial"/>
                <a:cs typeface="Arial"/>
                <a:sym typeface="Arial"/>
              </a:rPr>
              <a:t> SC 4.1</a:t>
            </a:r>
            <a:endParaRPr b="1" sz="3200">
              <a:solidFill>
                <a:schemeClr val="lt1"/>
              </a:solidFill>
              <a:latin typeface="Arial"/>
              <a:ea typeface="Arial"/>
              <a:cs typeface="Arial"/>
              <a:sym typeface="Arial"/>
            </a:endParaRPr>
          </a:p>
          <a:p>
            <a:pPr indent="0" lvl="0" marL="0" marR="0" rtl="0" algn="ctr">
              <a:spcBef>
                <a:spcPts val="0"/>
              </a:spcBef>
              <a:spcAft>
                <a:spcPts val="0"/>
              </a:spcAft>
              <a:buNone/>
            </a:pPr>
            <a:r>
              <a:rPr b="1" lang="cs-CZ" sz="2400">
                <a:solidFill>
                  <a:schemeClr val="lt1"/>
                </a:solidFill>
                <a:latin typeface="Arial"/>
                <a:ea typeface="Arial"/>
                <a:cs typeface="Arial"/>
                <a:sym typeface="Arial"/>
              </a:rPr>
              <a:t>Vzdělávací infrastruktura</a:t>
            </a:r>
            <a:endParaRPr b="1" sz="2400">
              <a:solidFill>
                <a:schemeClr val="lt1"/>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111"/>
          <p:cNvSpPr txBox="1"/>
          <p:nvPr/>
        </p:nvSpPr>
        <p:spPr>
          <a:xfrm>
            <a:off x="833385" y="2073594"/>
            <a:ext cx="7482208" cy="378565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1" lang="cs-CZ" sz="1600">
                <a:solidFill>
                  <a:schemeClr val="lt1"/>
                </a:solidFill>
                <a:latin typeface="Arial"/>
                <a:ea typeface="Arial"/>
                <a:cs typeface="Arial"/>
                <a:sym typeface="Arial"/>
              </a:rPr>
              <a:t>Prosím o informaci, zda v rámci výzev IROP 2021–2027 budou moci žádat o dotaci na vybudování odborných učeben speciální školy (školy podle § 16 odst. 9 školského zákona)?</a:t>
            </a:r>
            <a:endParaRPr b="1" sz="1600">
              <a:solidFill>
                <a:schemeClr val="lt1"/>
              </a:solidFill>
              <a:latin typeface="Arial"/>
              <a:ea typeface="Arial"/>
              <a:cs typeface="Arial"/>
              <a:sym typeface="Arial"/>
            </a:endParaRPr>
          </a:p>
          <a:p>
            <a:pPr indent="0" lvl="0" marL="0" marR="0" rtl="0" algn="just">
              <a:spcBef>
                <a:spcPts val="0"/>
              </a:spcBef>
              <a:spcAft>
                <a:spcPts val="0"/>
              </a:spcAft>
              <a:buNone/>
            </a:pPr>
            <a:r>
              <a:t/>
            </a:r>
            <a:endParaRPr i="1" sz="1600">
              <a:solidFill>
                <a:schemeClr val="lt1"/>
              </a:solidFill>
              <a:latin typeface="Arial"/>
              <a:ea typeface="Arial"/>
              <a:cs typeface="Arial"/>
              <a:sym typeface="Arial"/>
            </a:endParaRPr>
          </a:p>
          <a:p>
            <a:pPr indent="-285750" lvl="0" marL="285750" marR="0" rtl="0" algn="just">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Ano, žádat o dotaci na vybudování odborných učeben speciální školy bude možné. Možnosti podpory budou obdobné jako v IROP 2014-2020.   </a:t>
            </a:r>
            <a:r>
              <a:rPr i="1" lang="cs-CZ" sz="1600">
                <a:solidFill>
                  <a:schemeClr val="lt1"/>
                </a:solidFill>
                <a:latin typeface="Arial"/>
                <a:ea typeface="Arial"/>
                <a:cs typeface="Arial"/>
                <a:sym typeface="Arial"/>
              </a:rPr>
              <a:t>       </a:t>
            </a:r>
            <a:endParaRPr i="1" sz="1600">
              <a:solidFill>
                <a:schemeClr val="lt1"/>
              </a:solidFill>
              <a:latin typeface="Arial"/>
              <a:ea typeface="Arial"/>
              <a:cs typeface="Arial"/>
              <a:sym typeface="Arial"/>
            </a:endParaRPr>
          </a:p>
          <a:p>
            <a:pPr indent="0" lvl="0" marL="0" marR="0" rtl="0" algn="just">
              <a:spcBef>
                <a:spcPts val="0"/>
              </a:spcBef>
              <a:spcAft>
                <a:spcPts val="0"/>
              </a:spcAft>
              <a:buNone/>
            </a:pPr>
            <a:r>
              <a:rPr i="1" lang="cs-CZ" sz="1600">
                <a:solidFill>
                  <a:schemeClr val="lt1"/>
                </a:solidFill>
                <a:latin typeface="Arial"/>
                <a:ea typeface="Arial"/>
                <a:cs typeface="Arial"/>
                <a:sym typeface="Arial"/>
              </a:rPr>
              <a:t>               </a:t>
            </a:r>
            <a:endParaRPr sz="1600">
              <a:solidFill>
                <a:schemeClr val="lt1"/>
              </a:solidFill>
              <a:latin typeface="Arial"/>
              <a:ea typeface="Arial"/>
              <a:cs typeface="Arial"/>
              <a:sym typeface="Arial"/>
            </a:endParaRPr>
          </a:p>
          <a:p>
            <a:pPr indent="-285750" lvl="0" marL="285750" marR="0" rtl="0" algn="just">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Nebude se jednat ani tak o podporu odborných učeben ve vazbě na podporované oblasti vzdělávání. Řešena by měla být opatření, která budou směrovat k přechodu do škol hlavního vzdělávacího proudu a k přípravě na nezávislý způsob života a zapojení se do společnosti.</a:t>
            </a:r>
            <a:endParaRPr/>
          </a:p>
          <a:p>
            <a:pPr indent="0" lvl="0" marL="0" marR="0" rtl="0" algn="just">
              <a:spcBef>
                <a:spcPts val="0"/>
              </a:spcBef>
              <a:spcAft>
                <a:spcPts val="0"/>
              </a:spcAft>
              <a:buNone/>
            </a:pPr>
            <a:r>
              <a:t/>
            </a:r>
            <a:endParaRPr sz="1600">
              <a:solidFill>
                <a:schemeClr val="lt1"/>
              </a:solidFill>
              <a:latin typeface="Arial"/>
              <a:ea typeface="Arial"/>
              <a:cs typeface="Arial"/>
              <a:sym typeface="Arial"/>
            </a:endParaRPr>
          </a:p>
          <a:p>
            <a:pPr indent="-285750" lvl="0" marL="285750" marR="0" rtl="0" algn="just">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Bude možné podpořit např. Výstavbu či modernizaci terapeutických učeben škol, rehabilitační, smyslové či multismyslové místnosti, relaxační místnosti, školní poradenská pracoviště v budově školy, atd.</a:t>
            </a:r>
            <a:endParaRPr sz="1600">
              <a:solidFill>
                <a:schemeClr val="lt1"/>
              </a:solidFill>
              <a:latin typeface="Arial"/>
              <a:ea typeface="Arial"/>
              <a:cs typeface="Arial"/>
              <a:sym typeface="Arial"/>
            </a:endParaRPr>
          </a:p>
        </p:txBody>
      </p:sp>
      <p:pic>
        <p:nvPicPr>
          <p:cNvPr descr="Neslyšící" id="818" name="Google Shape;818;p111"/>
          <p:cNvPicPr preferRelativeResize="0"/>
          <p:nvPr/>
        </p:nvPicPr>
        <p:blipFill rotWithShape="1">
          <a:blip r:embed="rId3">
            <a:alphaModFix/>
          </a:blip>
          <a:srcRect b="0" l="0" r="0" t="0"/>
          <a:stretch/>
        </p:blipFill>
        <p:spPr>
          <a:xfrm>
            <a:off x="399817" y="2150184"/>
            <a:ext cx="441482" cy="441482"/>
          </a:xfrm>
          <a:prstGeom prst="rect">
            <a:avLst/>
          </a:prstGeom>
          <a:noFill/>
          <a:ln>
            <a:noFill/>
          </a:ln>
        </p:spPr>
      </p:pic>
      <p:sp>
        <p:nvSpPr>
          <p:cNvPr id="819" name="Google Shape;819;p111"/>
          <p:cNvSpPr txBox="1"/>
          <p:nvPr/>
        </p:nvSpPr>
        <p:spPr>
          <a:xfrm>
            <a:off x="502647" y="498020"/>
            <a:ext cx="8138707"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cs-CZ" sz="3200" u="none" cap="none" strike="noStrike">
                <a:solidFill>
                  <a:schemeClr val="lt1"/>
                </a:solidFill>
                <a:latin typeface="Arial"/>
                <a:ea typeface="Arial"/>
                <a:cs typeface="Arial"/>
                <a:sym typeface="Arial"/>
              </a:rPr>
              <a:t>Nejčastější dotazy v KS</a:t>
            </a:r>
            <a:r>
              <a:rPr b="1" lang="cs-CZ" sz="3200">
                <a:solidFill>
                  <a:schemeClr val="lt1"/>
                </a:solidFill>
                <a:latin typeface="Arial"/>
                <a:ea typeface="Arial"/>
                <a:cs typeface="Arial"/>
                <a:sym typeface="Arial"/>
              </a:rPr>
              <a:t> SC 4.1</a:t>
            </a:r>
            <a:endParaRPr b="1" sz="3200">
              <a:solidFill>
                <a:schemeClr val="lt1"/>
              </a:solidFill>
              <a:latin typeface="Arial"/>
              <a:ea typeface="Arial"/>
              <a:cs typeface="Arial"/>
              <a:sym typeface="Arial"/>
            </a:endParaRPr>
          </a:p>
          <a:p>
            <a:pPr indent="0" lvl="0" marL="0" marR="0" rtl="0" algn="ctr">
              <a:spcBef>
                <a:spcPts val="0"/>
              </a:spcBef>
              <a:spcAft>
                <a:spcPts val="0"/>
              </a:spcAft>
              <a:buNone/>
            </a:pPr>
            <a:r>
              <a:rPr b="1" lang="cs-CZ" sz="2400">
                <a:solidFill>
                  <a:schemeClr val="lt1"/>
                </a:solidFill>
                <a:latin typeface="Arial"/>
                <a:ea typeface="Arial"/>
                <a:cs typeface="Arial"/>
                <a:sym typeface="Arial"/>
              </a:rPr>
              <a:t>Vzdělávací infrastruktura</a:t>
            </a:r>
            <a:endParaRPr b="1" sz="2400">
              <a:solidFill>
                <a:schemeClr val="lt1"/>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112"/>
          <p:cNvSpPr txBox="1"/>
          <p:nvPr/>
        </p:nvSpPr>
        <p:spPr>
          <a:xfrm>
            <a:off x="502647" y="498020"/>
            <a:ext cx="8138707"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Nejčastější dotazy z KS SC 4.2</a:t>
            </a:r>
            <a:endParaRPr/>
          </a:p>
          <a:p>
            <a:pPr indent="0" lvl="0" marL="0" marR="0" rtl="0" algn="ctr">
              <a:spcBef>
                <a:spcPts val="0"/>
              </a:spcBef>
              <a:spcAft>
                <a:spcPts val="0"/>
              </a:spcAft>
              <a:buClr>
                <a:srgbClr val="000000"/>
              </a:buClr>
              <a:buSzPts val="2400"/>
              <a:buFont typeface="Arial"/>
              <a:buNone/>
            </a:pPr>
            <a:r>
              <a:rPr b="1" lang="cs-CZ" sz="2400">
                <a:solidFill>
                  <a:schemeClr val="lt1"/>
                </a:solidFill>
                <a:latin typeface="Arial"/>
                <a:ea typeface="Arial"/>
                <a:cs typeface="Arial"/>
                <a:sym typeface="Arial"/>
              </a:rPr>
              <a:t>Sociální infrastruktura</a:t>
            </a:r>
            <a:endParaRPr i="0" sz="2400" u="none" cap="none" strike="noStrike">
              <a:solidFill>
                <a:schemeClr val="lt1"/>
              </a:solidFill>
              <a:latin typeface="Arial"/>
              <a:ea typeface="Arial"/>
              <a:cs typeface="Arial"/>
              <a:sym typeface="Arial"/>
            </a:endParaRPr>
          </a:p>
        </p:txBody>
      </p:sp>
      <p:sp>
        <p:nvSpPr>
          <p:cNvPr id="825" name="Google Shape;825;p112"/>
          <p:cNvSpPr txBox="1"/>
          <p:nvPr/>
        </p:nvSpPr>
        <p:spPr>
          <a:xfrm>
            <a:off x="436229" y="1590124"/>
            <a:ext cx="8012179" cy="3785652"/>
          </a:xfrm>
          <a:prstGeom prst="rect">
            <a:avLst/>
          </a:prstGeom>
          <a:noFill/>
          <a:ln>
            <a:noFill/>
          </a:ln>
        </p:spPr>
        <p:txBody>
          <a:bodyPr anchorCtr="0" anchor="t" bIns="45700" lIns="91425" spcFirstLastPara="1" rIns="91425" wrap="square" tIns="45700">
            <a:spAutoFit/>
          </a:bodyPr>
          <a:lstStyle/>
          <a:p>
            <a:pPr indent="-214313" lvl="0" marL="214313" marR="0" rtl="0" algn="just">
              <a:spcBef>
                <a:spcPts val="0"/>
              </a:spcBef>
              <a:spcAft>
                <a:spcPts val="0"/>
              </a:spcAft>
              <a:buNone/>
            </a:pPr>
            <a:r>
              <a:t/>
            </a:r>
            <a:endParaRPr i="1" sz="1600">
              <a:solidFill>
                <a:schemeClr val="lt1"/>
              </a:solidFill>
              <a:latin typeface="Arial"/>
              <a:ea typeface="Arial"/>
              <a:cs typeface="Arial"/>
              <a:sym typeface="Arial"/>
            </a:endParaRPr>
          </a:p>
          <a:p>
            <a:pPr indent="-214313" lvl="0" marL="214313" marR="0" rtl="0" algn="just">
              <a:spcBef>
                <a:spcPts val="0"/>
              </a:spcBef>
              <a:spcAft>
                <a:spcPts val="0"/>
              </a:spcAft>
              <a:buNone/>
            </a:pPr>
            <a:r>
              <a:rPr b="1" lang="cs-CZ" sz="1600">
                <a:solidFill>
                  <a:schemeClr val="lt1"/>
                </a:solidFill>
                <a:latin typeface="Arial"/>
                <a:ea typeface="Arial"/>
                <a:cs typeface="Arial"/>
                <a:sym typeface="Arial"/>
              </a:rPr>
              <a:t>Nejčastější:</a:t>
            </a:r>
            <a:endParaRPr/>
          </a:p>
          <a:p>
            <a:pPr indent="-112713" lvl="0" marL="214313" marR="0" rtl="0" algn="just">
              <a:spcBef>
                <a:spcPts val="0"/>
              </a:spcBef>
              <a:spcAft>
                <a:spcPts val="0"/>
              </a:spcAft>
              <a:buClr>
                <a:schemeClr val="dk1"/>
              </a:buClr>
              <a:buSzPts val="1600"/>
              <a:buFont typeface="Arial"/>
              <a:buNone/>
            </a:pPr>
            <a:r>
              <a:t/>
            </a:r>
            <a:endParaRPr i="1" sz="1600">
              <a:solidFill>
                <a:schemeClr val="lt1"/>
              </a:solidFill>
              <a:latin typeface="Arial"/>
              <a:ea typeface="Arial"/>
              <a:cs typeface="Arial"/>
              <a:sym typeface="Arial"/>
            </a:endParaRPr>
          </a:p>
          <a:p>
            <a:pPr indent="0" lvl="0" marL="0" marR="0" rtl="0" algn="just">
              <a:spcBef>
                <a:spcPts val="0"/>
              </a:spcBef>
              <a:spcAft>
                <a:spcPts val="0"/>
              </a:spcAft>
              <a:buNone/>
            </a:pPr>
            <a:r>
              <a:rPr i="1" lang="cs-CZ" sz="1600" u="sng">
                <a:solidFill>
                  <a:schemeClr val="lt1"/>
                </a:solidFill>
                <a:latin typeface="Arial"/>
                <a:ea typeface="Arial"/>
                <a:cs typeface="Arial"/>
                <a:sym typeface="Arial"/>
              </a:rPr>
              <a:t>Energetické parametry</a:t>
            </a:r>
            <a:endParaRPr/>
          </a:p>
          <a:p>
            <a:pPr indent="-285750" lvl="0" marL="285750" marR="0" rtl="0" algn="just">
              <a:spcBef>
                <a:spcPts val="0"/>
              </a:spcBef>
              <a:spcAft>
                <a:spcPts val="0"/>
              </a:spcAft>
              <a:buClr>
                <a:schemeClr val="lt1"/>
              </a:buClr>
              <a:buSzPts val="1600"/>
              <a:buFont typeface="Arial"/>
              <a:buChar char="•"/>
            </a:pPr>
            <a:r>
              <a:rPr i="1" lang="cs-CZ" sz="1600">
                <a:solidFill>
                  <a:schemeClr val="lt1"/>
                </a:solidFill>
                <a:latin typeface="Arial"/>
                <a:ea typeface="Arial"/>
                <a:cs typeface="Arial"/>
                <a:sym typeface="Arial"/>
              </a:rPr>
              <a:t>Splnění kritérií pro energetickou náročnost budov nebude s největší pravděpodobností vyžadováno. Zároveň, pokud se žadatel rozhodne tento požadavek naplnit, bude se jednat o způsobilý výdaj.</a:t>
            </a:r>
            <a:endParaRPr/>
          </a:p>
          <a:p>
            <a:pPr indent="-214313" lvl="0" marL="214313" marR="0" rtl="0" algn="just">
              <a:spcBef>
                <a:spcPts val="0"/>
              </a:spcBef>
              <a:spcAft>
                <a:spcPts val="0"/>
              </a:spcAft>
              <a:buNone/>
            </a:pPr>
            <a:r>
              <a:t/>
            </a:r>
            <a:endParaRPr i="1" sz="1600">
              <a:solidFill>
                <a:schemeClr val="lt1"/>
              </a:solidFill>
              <a:latin typeface="Arial"/>
              <a:ea typeface="Arial"/>
              <a:cs typeface="Arial"/>
              <a:sym typeface="Arial"/>
            </a:endParaRPr>
          </a:p>
          <a:p>
            <a:pPr indent="-214313" lvl="0" marL="214313" marR="0" rtl="0" algn="just">
              <a:spcBef>
                <a:spcPts val="0"/>
              </a:spcBef>
              <a:spcAft>
                <a:spcPts val="0"/>
              </a:spcAft>
              <a:buNone/>
            </a:pPr>
            <a:r>
              <a:rPr b="1" lang="cs-CZ" sz="1600">
                <a:solidFill>
                  <a:schemeClr val="lt1"/>
                </a:solidFill>
                <a:latin typeface="Arial"/>
                <a:ea typeface="Arial"/>
                <a:cs typeface="Arial"/>
                <a:sym typeface="Arial"/>
              </a:rPr>
              <a:t>Důležité: </a:t>
            </a:r>
            <a:endParaRPr/>
          </a:p>
          <a:p>
            <a:pPr indent="0" lvl="0" marL="0" marR="0" rtl="0" algn="just">
              <a:spcBef>
                <a:spcPts val="0"/>
              </a:spcBef>
              <a:spcAft>
                <a:spcPts val="0"/>
              </a:spcAft>
              <a:buNone/>
            </a:pPr>
            <a:r>
              <a:rPr i="1" lang="cs-CZ" sz="1600" u="sng">
                <a:solidFill>
                  <a:schemeClr val="lt1"/>
                </a:solidFill>
                <a:latin typeface="Arial"/>
                <a:ea typeface="Arial"/>
                <a:cs typeface="Arial"/>
                <a:sym typeface="Arial"/>
              </a:rPr>
              <a:t>Podpora pobytových služeb a naplňování Materiálně technických standardů</a:t>
            </a:r>
            <a:endParaRPr/>
          </a:p>
          <a:p>
            <a:pPr indent="-285750" lvl="0" marL="285750" marR="0" rtl="0" algn="just">
              <a:spcBef>
                <a:spcPts val="0"/>
              </a:spcBef>
              <a:spcAft>
                <a:spcPts val="0"/>
              </a:spcAft>
              <a:buClr>
                <a:schemeClr val="lt1"/>
              </a:buClr>
              <a:buSzPts val="1600"/>
              <a:buFont typeface="Arial"/>
              <a:buChar char="•"/>
            </a:pPr>
            <a:r>
              <a:rPr i="1" lang="cs-CZ" sz="1600">
                <a:solidFill>
                  <a:schemeClr val="lt1"/>
                </a:solidFill>
                <a:latin typeface="Arial"/>
                <a:ea typeface="Arial"/>
                <a:cs typeface="Arial"/>
                <a:sym typeface="Arial"/>
              </a:rPr>
              <a:t>MPSV dokončuje výzvu NPO, ze které budou s největší pravděpodobností podporovány pobytové sociální služby péče. Doporučujeme sledovat internetové stránky MPSV https://www.mpsv.cz/web/cz/vyzvy1</a:t>
            </a:r>
            <a:endParaRPr/>
          </a:p>
          <a:p>
            <a:pPr indent="-112713" lvl="0" marL="214313" marR="0" rtl="0" algn="just">
              <a:spcBef>
                <a:spcPts val="0"/>
              </a:spcBef>
              <a:spcAft>
                <a:spcPts val="0"/>
              </a:spcAft>
              <a:buClr>
                <a:schemeClr val="dk1"/>
              </a:buClr>
              <a:buSzPts val="1600"/>
              <a:buFont typeface="Arial"/>
              <a:buNone/>
            </a:pPr>
            <a:r>
              <a:t/>
            </a:r>
            <a:endParaRPr i="1" sz="1600">
              <a:solidFill>
                <a:srgbClr val="FF0000"/>
              </a:solidFill>
              <a:latin typeface="Quattrocento Sans"/>
              <a:ea typeface="Quattrocento Sans"/>
              <a:cs typeface="Quattrocento Sans"/>
              <a:sym typeface="Quattrocento Sans"/>
            </a:endParaRPr>
          </a:p>
          <a:p>
            <a:pPr indent="-112713" lvl="0" marL="214313" marR="0" rtl="0" algn="just">
              <a:spcBef>
                <a:spcPts val="0"/>
              </a:spcBef>
              <a:spcAft>
                <a:spcPts val="0"/>
              </a:spcAft>
              <a:buClr>
                <a:schemeClr val="dk1"/>
              </a:buClr>
              <a:buSzPts val="1600"/>
              <a:buFont typeface="Arial"/>
              <a:buNone/>
            </a:pPr>
            <a:r>
              <a:t/>
            </a:r>
            <a:endParaRPr i="1" sz="1600">
              <a:solidFill>
                <a:srgbClr val="FF0000"/>
              </a:solidFill>
              <a:latin typeface="Quattrocento Sans"/>
              <a:ea typeface="Quattrocento Sans"/>
              <a:cs typeface="Quattrocento Sans"/>
              <a:sym typeface="Quattrocento Sans"/>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113"/>
          <p:cNvSpPr txBox="1"/>
          <p:nvPr/>
        </p:nvSpPr>
        <p:spPr>
          <a:xfrm>
            <a:off x="404100" y="1700150"/>
            <a:ext cx="8335800" cy="4340700"/>
          </a:xfrm>
          <a:prstGeom prst="rect">
            <a:avLst/>
          </a:prstGeom>
          <a:noFill/>
          <a:ln>
            <a:noFill/>
          </a:ln>
        </p:spPr>
        <p:txBody>
          <a:bodyPr anchorCtr="0" anchor="t" bIns="45700" lIns="91425" spcFirstLastPara="1" rIns="91425" wrap="square" tIns="45700">
            <a:spAutoFit/>
          </a:bodyPr>
          <a:lstStyle/>
          <a:p>
            <a:pPr indent="0" lvl="0" marL="0" marR="0" rtl="0" algn="just">
              <a:lnSpc>
                <a:spcPct val="125000"/>
              </a:lnSpc>
              <a:spcBef>
                <a:spcPts val="0"/>
              </a:spcBef>
              <a:spcAft>
                <a:spcPts val="0"/>
              </a:spcAft>
              <a:buNone/>
            </a:pPr>
            <a:r>
              <a:rPr b="1" i="1" lang="cs-CZ" sz="1600">
                <a:solidFill>
                  <a:schemeClr val="lt1"/>
                </a:solidFill>
                <a:latin typeface="Arial"/>
                <a:ea typeface="Arial"/>
                <a:cs typeface="Arial"/>
                <a:sym typeface="Arial"/>
              </a:rPr>
              <a:t>Mohou v oblasti onkologické péče žádat o podporu Komplexní onkologická centra? </a:t>
            </a:r>
            <a:endParaRPr/>
          </a:p>
          <a:p>
            <a:pPr indent="-171450" lvl="0" marL="171450" marR="0" rtl="0" algn="just">
              <a:lnSpc>
                <a:spcPct val="1250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Ne – mezi oprávněné žadatele patří pouze Regionální onkologické skupiny.</a:t>
            </a:r>
            <a:endParaRPr/>
          </a:p>
          <a:p>
            <a:pPr indent="0" lvl="0" marL="0" marR="0" rtl="0" algn="just">
              <a:lnSpc>
                <a:spcPct val="125000"/>
              </a:lnSpc>
              <a:spcBef>
                <a:spcPts val="0"/>
              </a:spcBef>
              <a:spcAft>
                <a:spcPts val="0"/>
              </a:spcAft>
              <a:buNone/>
            </a:pPr>
            <a:r>
              <a:t/>
            </a:r>
            <a:endParaRPr i="1" sz="1600">
              <a:solidFill>
                <a:schemeClr val="lt1"/>
              </a:solidFill>
              <a:latin typeface="Quattrocento Sans"/>
              <a:ea typeface="Quattrocento Sans"/>
              <a:cs typeface="Quattrocento Sans"/>
              <a:sym typeface="Quattrocento Sans"/>
            </a:endParaRPr>
          </a:p>
          <a:p>
            <a:pPr indent="0" lvl="0" marL="0" marR="0" rtl="0" algn="just">
              <a:lnSpc>
                <a:spcPct val="125000"/>
              </a:lnSpc>
              <a:spcBef>
                <a:spcPts val="0"/>
              </a:spcBef>
              <a:spcAft>
                <a:spcPts val="0"/>
              </a:spcAft>
              <a:buNone/>
            </a:pPr>
            <a:r>
              <a:rPr b="1" i="1" lang="cs-CZ" sz="1600">
                <a:solidFill>
                  <a:schemeClr val="lt1"/>
                </a:solidFill>
                <a:latin typeface="Arial"/>
                <a:ea typeface="Arial"/>
                <a:cs typeface="Arial"/>
                <a:sym typeface="Arial"/>
              </a:rPr>
              <a:t>Je možné ze SC 4.3 žádat na rozvoj infrastruktury navazujících pracovišť na UP, které byly podporovány z React-EU? </a:t>
            </a:r>
            <a:endParaRPr/>
          </a:p>
          <a:p>
            <a:pPr indent="-171450" lvl="0" marL="171450" marR="0" rtl="0" algn="just">
              <a:lnSpc>
                <a:spcPct val="1250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Ne – ze SC 4.3 lze žádat pouze na výstavbu či modernizaci samotného urgentního příjmu (UP), který splňuje strukturu UP upravenou Metodickým pokynem pro zřízení a vedení UP poskytovateli akutní lůžkové péče, Věstník MZ částka 9/2020.</a:t>
            </a:r>
            <a:endParaRPr/>
          </a:p>
          <a:p>
            <a:pPr indent="0" lvl="0" marL="0" marR="0" rtl="0" algn="just">
              <a:lnSpc>
                <a:spcPct val="125000"/>
              </a:lnSpc>
              <a:spcBef>
                <a:spcPts val="0"/>
              </a:spcBef>
              <a:spcAft>
                <a:spcPts val="0"/>
              </a:spcAft>
              <a:buNone/>
            </a:pPr>
            <a:r>
              <a:t/>
            </a:r>
            <a:endParaRPr i="1" sz="1600">
              <a:solidFill>
                <a:schemeClr val="lt1"/>
              </a:solidFill>
              <a:latin typeface="Quattrocento Sans"/>
              <a:ea typeface="Quattrocento Sans"/>
              <a:cs typeface="Quattrocento Sans"/>
              <a:sym typeface="Quattrocento Sans"/>
            </a:endParaRPr>
          </a:p>
          <a:p>
            <a:pPr indent="0" lvl="0" marL="0" marR="0" rtl="0" algn="just">
              <a:lnSpc>
                <a:spcPct val="125000"/>
              </a:lnSpc>
              <a:spcBef>
                <a:spcPts val="0"/>
              </a:spcBef>
              <a:spcAft>
                <a:spcPts val="0"/>
              </a:spcAft>
              <a:buNone/>
            </a:pPr>
            <a:r>
              <a:rPr b="1" i="1" lang="cs-CZ" sz="1600">
                <a:solidFill>
                  <a:schemeClr val="lt1"/>
                </a:solidFill>
                <a:latin typeface="Arial"/>
                <a:ea typeface="Arial"/>
                <a:cs typeface="Arial"/>
                <a:sym typeface="Arial"/>
              </a:rPr>
              <a:t>Může být město nebo kraj oprávněným žadatelem ve zdravotnických výzvách?</a:t>
            </a:r>
            <a:endParaRPr/>
          </a:p>
          <a:p>
            <a:pPr indent="-171450" lvl="0" marL="171450" marR="0" rtl="0" algn="just">
              <a:lnSpc>
                <a:spcPct val="1250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Konkrétní okruh oprávněných žadatelů bude projednáván až na pracovním týmu pro přípravu výzev. Pokud bude umožněno žádat kraji/obci, vždy budou muset tyto plnit stejné podmínky, jako poskytovatelé zdravotní péče podle zákona č. 372/2021 Sb.</a:t>
            </a:r>
            <a:endParaRPr/>
          </a:p>
          <a:p>
            <a:pPr indent="0" lvl="0" marL="0" marR="0" rtl="0" algn="just">
              <a:spcBef>
                <a:spcPts val="0"/>
              </a:spcBef>
              <a:spcAft>
                <a:spcPts val="0"/>
              </a:spcAft>
              <a:buNone/>
            </a:pPr>
            <a:r>
              <a:t/>
            </a:r>
            <a:endParaRPr i="1" sz="1600">
              <a:solidFill>
                <a:schemeClr val="lt1"/>
              </a:solidFill>
              <a:latin typeface="Quattrocento Sans"/>
              <a:ea typeface="Quattrocento Sans"/>
              <a:cs typeface="Quattrocento Sans"/>
              <a:sym typeface="Quattrocento Sans"/>
            </a:endParaRPr>
          </a:p>
        </p:txBody>
      </p:sp>
      <p:sp>
        <p:nvSpPr>
          <p:cNvPr id="831" name="Google Shape;831;p113"/>
          <p:cNvSpPr txBox="1"/>
          <p:nvPr/>
        </p:nvSpPr>
        <p:spPr>
          <a:xfrm>
            <a:off x="502647" y="498020"/>
            <a:ext cx="8138707"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cs-CZ" sz="3200" u="none" cap="none" strike="noStrike">
                <a:solidFill>
                  <a:schemeClr val="lt1"/>
                </a:solidFill>
                <a:latin typeface="Arial"/>
                <a:ea typeface="Arial"/>
                <a:cs typeface="Arial"/>
                <a:sym typeface="Arial"/>
              </a:rPr>
              <a:t>Nejčastější dotazy z KS</a:t>
            </a:r>
            <a:r>
              <a:rPr b="1" lang="cs-CZ" sz="3200">
                <a:solidFill>
                  <a:schemeClr val="lt1"/>
                </a:solidFill>
                <a:latin typeface="Arial"/>
                <a:ea typeface="Arial"/>
                <a:cs typeface="Arial"/>
                <a:sym typeface="Arial"/>
              </a:rPr>
              <a:t> SC 4.3</a:t>
            </a:r>
            <a:endParaRPr b="1" i="0" sz="3200" u="none" cap="none" strike="noStrike">
              <a:solidFill>
                <a:schemeClr val="lt1"/>
              </a:solidFill>
              <a:latin typeface="Arial"/>
              <a:ea typeface="Arial"/>
              <a:cs typeface="Arial"/>
              <a:sym typeface="Arial"/>
            </a:endParaRPr>
          </a:p>
          <a:p>
            <a:pPr indent="0" lvl="0" marL="0" marR="0" rtl="0" algn="ctr">
              <a:spcBef>
                <a:spcPts val="0"/>
              </a:spcBef>
              <a:spcAft>
                <a:spcPts val="0"/>
              </a:spcAft>
              <a:buNone/>
            </a:pPr>
            <a:r>
              <a:rPr b="1" lang="cs-CZ" sz="2400">
                <a:solidFill>
                  <a:schemeClr val="lt1"/>
                </a:solidFill>
                <a:latin typeface="Arial"/>
                <a:ea typeface="Arial"/>
                <a:cs typeface="Arial"/>
                <a:sym typeface="Arial"/>
              </a:rPr>
              <a:t>Infrastruktura ve zdravotnictví </a:t>
            </a:r>
            <a:endParaRPr b="1" sz="3200">
              <a:solidFill>
                <a:schemeClr val="lt1"/>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114"/>
          <p:cNvSpPr txBox="1"/>
          <p:nvPr/>
        </p:nvSpPr>
        <p:spPr>
          <a:xfrm>
            <a:off x="729844" y="2029293"/>
            <a:ext cx="7449422" cy="329320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1" lang="cs-CZ" sz="1600">
                <a:solidFill>
                  <a:schemeClr val="lt1"/>
                </a:solidFill>
                <a:latin typeface="Arial"/>
                <a:ea typeface="Arial"/>
                <a:cs typeface="Arial"/>
                <a:sym typeface="Arial"/>
              </a:rPr>
              <a:t>Lze realizovat Knihovnu + TIC ve výzvě pro knihovny, lze tam zařadit i aktivitu pro cestovní ruch? Jak postupovat při podání žádosti o podporu, když máme v 1.patře Informační centrum a nahoře knihovnu (3 patra) a chceme vybudovat výtah.</a:t>
            </a:r>
            <a:endParaRPr i="1" sz="1600">
              <a:solidFill>
                <a:schemeClr val="lt1"/>
              </a:solidFill>
              <a:latin typeface="Arial"/>
              <a:ea typeface="Arial"/>
              <a:cs typeface="Arial"/>
              <a:sym typeface="Arial"/>
            </a:endParaRPr>
          </a:p>
          <a:p>
            <a:pPr indent="0" lvl="0" marL="0" marR="0" rtl="0" algn="just">
              <a:spcBef>
                <a:spcPts val="0"/>
              </a:spcBef>
              <a:spcAft>
                <a:spcPts val="0"/>
              </a:spcAft>
              <a:buNone/>
            </a:pPr>
            <a:r>
              <a:t/>
            </a:r>
            <a:endParaRPr b="1" sz="1600">
              <a:solidFill>
                <a:schemeClr val="lt1"/>
              </a:solidFill>
              <a:latin typeface="Arial"/>
              <a:ea typeface="Arial"/>
              <a:cs typeface="Arial"/>
              <a:sym typeface="Arial"/>
            </a:endParaRPr>
          </a:p>
          <a:p>
            <a:pPr indent="-171450" lvl="0" marL="171450" marR="0" rtl="0" algn="just">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Aktivitu „Cestovního ruchu“ lze kombinovat v rámci oblasti CR (infocentrum + naučná stezka….), aktivitu „knihovny“ nelze kombinovat s informačním centrem. </a:t>
            </a:r>
            <a:endParaRPr sz="1600">
              <a:solidFill>
                <a:schemeClr val="lt1"/>
              </a:solidFill>
              <a:latin typeface="Arial"/>
              <a:ea typeface="Arial"/>
              <a:cs typeface="Arial"/>
              <a:sym typeface="Arial"/>
            </a:endParaRPr>
          </a:p>
          <a:p>
            <a:pPr indent="-171450" lvl="0" marL="171450" marR="0" rtl="0" algn="just">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Doporučujeme projekt rozdělit na dva. Jeden projekt podat do aktivity „knihovny“ včetně vybudování nového výtahu. Druhý projekt podat do aktivity „cestovní ruch“. Výdaje lze zařadit do projektů poměrově s ohledem na využívání výtahu. </a:t>
            </a:r>
            <a:endParaRPr sz="1600">
              <a:solidFill>
                <a:schemeClr val="lt1"/>
              </a:solidFill>
              <a:latin typeface="Arial"/>
              <a:ea typeface="Arial"/>
              <a:cs typeface="Arial"/>
              <a:sym typeface="Arial"/>
            </a:endParaRPr>
          </a:p>
          <a:p>
            <a:pPr indent="0" lvl="0" marL="0" marR="0" rtl="0" algn="l">
              <a:spcBef>
                <a:spcPts val="0"/>
              </a:spcBef>
              <a:spcAft>
                <a:spcPts val="0"/>
              </a:spcAft>
              <a:buNone/>
            </a:pPr>
            <a:r>
              <a:t/>
            </a:r>
            <a:endParaRPr sz="1600">
              <a:solidFill>
                <a:schemeClr val="lt1"/>
              </a:solidFill>
              <a:latin typeface="Calibri"/>
              <a:ea typeface="Calibri"/>
              <a:cs typeface="Calibri"/>
              <a:sym typeface="Calibri"/>
            </a:endParaRPr>
          </a:p>
        </p:txBody>
      </p:sp>
      <p:sp>
        <p:nvSpPr>
          <p:cNvPr id="837" name="Google Shape;837;p114"/>
          <p:cNvSpPr txBox="1"/>
          <p:nvPr/>
        </p:nvSpPr>
        <p:spPr>
          <a:xfrm>
            <a:off x="502647" y="498020"/>
            <a:ext cx="8138707" cy="89255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Nejčastější dotazy z KS SC 4.4</a:t>
            </a:r>
            <a:endParaRPr/>
          </a:p>
          <a:p>
            <a:pPr indent="0" lvl="0" marL="0" marR="0" rtl="0" algn="ctr">
              <a:spcBef>
                <a:spcPts val="0"/>
              </a:spcBef>
              <a:spcAft>
                <a:spcPts val="0"/>
              </a:spcAft>
              <a:buNone/>
            </a:pPr>
            <a:r>
              <a:rPr b="1" i="0" lang="cs-CZ" sz="2000" u="none" cap="none" strike="noStrike">
                <a:solidFill>
                  <a:schemeClr val="lt1"/>
                </a:solidFill>
                <a:latin typeface="Arial"/>
                <a:ea typeface="Arial"/>
                <a:cs typeface="Arial"/>
                <a:sym typeface="Arial"/>
              </a:rPr>
              <a:t>Kulturní dědictví a cestovní ruch</a:t>
            </a:r>
            <a:endParaRPr sz="2000">
              <a:solidFill>
                <a:schemeClr val="lt1"/>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115"/>
          <p:cNvSpPr txBox="1"/>
          <p:nvPr/>
        </p:nvSpPr>
        <p:spPr>
          <a:xfrm>
            <a:off x="729844" y="1410728"/>
            <a:ext cx="7449422" cy="427809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t/>
            </a:r>
            <a:endParaRPr sz="1600">
              <a:solidFill>
                <a:schemeClr val="dk1"/>
              </a:solidFill>
              <a:latin typeface="Arial"/>
              <a:ea typeface="Arial"/>
              <a:cs typeface="Arial"/>
              <a:sym typeface="Arial"/>
            </a:endParaRPr>
          </a:p>
          <a:p>
            <a:pPr indent="0" lvl="0" marL="0" marR="0" rtl="0" algn="just">
              <a:spcBef>
                <a:spcPts val="0"/>
              </a:spcBef>
              <a:spcAft>
                <a:spcPts val="0"/>
              </a:spcAft>
              <a:buNone/>
            </a:pPr>
            <a:r>
              <a:rPr b="1" i="1" lang="cs-CZ" sz="1600">
                <a:solidFill>
                  <a:schemeClr val="lt1"/>
                </a:solidFill>
                <a:latin typeface="Arial"/>
                <a:ea typeface="Arial"/>
                <a:cs typeface="Arial"/>
                <a:sym typeface="Arial"/>
              </a:rPr>
              <a:t>Bude možné v rámci aktivity Infrastruktura cestovního ruchu zakoupit kontejner s vybavením pro Informační centrum, které by bylo využíváno pro prezentaci kraje/města a informování o možnostech cestovního ruchu v kraji/městě na akcích realizovaných na území kraje/města/ČR?</a:t>
            </a:r>
            <a:endParaRPr/>
          </a:p>
          <a:p>
            <a:pPr indent="0" lvl="0" marL="0" marR="0" rtl="0" algn="just">
              <a:spcBef>
                <a:spcPts val="0"/>
              </a:spcBef>
              <a:spcAft>
                <a:spcPts val="0"/>
              </a:spcAft>
              <a:buNone/>
            </a:pPr>
            <a:r>
              <a:t/>
            </a:r>
            <a:endParaRPr sz="1600">
              <a:solidFill>
                <a:schemeClr val="lt1"/>
              </a:solidFill>
              <a:latin typeface="Arial"/>
              <a:ea typeface="Arial"/>
              <a:cs typeface="Arial"/>
              <a:sym typeface="Arial"/>
            </a:endParaRPr>
          </a:p>
          <a:p>
            <a:pPr indent="-171450" lvl="0" marL="171450" marR="0" rtl="0" algn="just">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Mobilní kontejner k využití jako mobilní prezentační nástroj včetně vybavení nebude možné z aktivity „Cestovní ruch“ v novém IROP II financovat.</a:t>
            </a:r>
            <a:endParaRPr/>
          </a:p>
          <a:p>
            <a:pPr indent="0" lvl="0" marL="0" marR="0" rtl="0" algn="just">
              <a:spcBef>
                <a:spcPts val="0"/>
              </a:spcBef>
              <a:spcAft>
                <a:spcPts val="0"/>
              </a:spcAft>
              <a:buNone/>
            </a:pPr>
            <a:r>
              <a:t/>
            </a:r>
            <a:endParaRPr i="1" sz="1600">
              <a:solidFill>
                <a:schemeClr val="lt1"/>
              </a:solidFill>
              <a:latin typeface="Arial"/>
              <a:ea typeface="Arial"/>
              <a:cs typeface="Arial"/>
              <a:sym typeface="Arial"/>
            </a:endParaRPr>
          </a:p>
          <a:p>
            <a:pPr indent="0" lvl="0" marL="0" marR="0" rtl="0" algn="just">
              <a:spcBef>
                <a:spcPts val="0"/>
              </a:spcBef>
              <a:spcAft>
                <a:spcPts val="0"/>
              </a:spcAft>
              <a:buNone/>
            </a:pPr>
            <a:r>
              <a:rPr b="1" i="1" lang="cs-CZ" sz="1600">
                <a:solidFill>
                  <a:schemeClr val="lt1"/>
                </a:solidFill>
                <a:latin typeface="Arial"/>
                <a:ea typeface="Arial"/>
                <a:cs typeface="Arial"/>
                <a:sym typeface="Arial"/>
              </a:rPr>
              <a:t>Bude možné podpořit ve SC 4.4 v rámci aktivity „cestovní ruch“ odpočívadlo u stávající turistické trasy?</a:t>
            </a:r>
            <a:endParaRPr/>
          </a:p>
          <a:p>
            <a:pPr indent="0" lvl="0" marL="0" marR="0" rtl="0" algn="just">
              <a:spcBef>
                <a:spcPts val="0"/>
              </a:spcBef>
              <a:spcAft>
                <a:spcPts val="0"/>
              </a:spcAft>
              <a:buNone/>
            </a:pPr>
            <a:r>
              <a:t/>
            </a:r>
            <a:endParaRPr b="1" sz="1600">
              <a:solidFill>
                <a:schemeClr val="lt1"/>
              </a:solidFill>
              <a:latin typeface="Arial"/>
              <a:ea typeface="Arial"/>
              <a:cs typeface="Arial"/>
              <a:sym typeface="Arial"/>
            </a:endParaRPr>
          </a:p>
          <a:p>
            <a:pPr indent="-171450" lvl="0" marL="171450" marR="0" rtl="0" algn="just">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Budou podpořeny komplexní projekty zaměřené na minimálně dvě oblasti (odpočívadla, parkoviště, sociální zařízení, naučné stezky….). </a:t>
            </a:r>
            <a:endParaRPr sz="1600">
              <a:solidFill>
                <a:schemeClr val="lt1"/>
              </a:solidFill>
              <a:latin typeface="Arial"/>
              <a:ea typeface="Arial"/>
              <a:cs typeface="Arial"/>
              <a:sym typeface="Arial"/>
            </a:endParaRPr>
          </a:p>
          <a:p>
            <a:pPr indent="-171450" lvl="0" marL="171450" marR="0" rtl="0" algn="just">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Projekt doporučujeme směřovat do SC 5.1 Komunitně vedeného místního rozvoje a kontaktovat příslušnou MAS, zda bude tuto oblast podporovat.  </a:t>
            </a:r>
            <a:endParaRPr sz="1600">
              <a:solidFill>
                <a:schemeClr val="lt1"/>
              </a:solidFill>
              <a:latin typeface="Arial"/>
              <a:ea typeface="Arial"/>
              <a:cs typeface="Arial"/>
              <a:sym typeface="Arial"/>
            </a:endParaRPr>
          </a:p>
          <a:p>
            <a:pPr indent="0" lvl="0" marL="0" marR="0" rtl="0" algn="l">
              <a:spcBef>
                <a:spcPts val="0"/>
              </a:spcBef>
              <a:spcAft>
                <a:spcPts val="0"/>
              </a:spcAft>
              <a:buNone/>
            </a:pPr>
            <a:r>
              <a:t/>
            </a:r>
            <a:endParaRPr sz="1600">
              <a:solidFill>
                <a:schemeClr val="lt1"/>
              </a:solidFill>
              <a:latin typeface="Calibri"/>
              <a:ea typeface="Calibri"/>
              <a:cs typeface="Calibri"/>
              <a:sym typeface="Calibri"/>
            </a:endParaRPr>
          </a:p>
        </p:txBody>
      </p:sp>
      <p:sp>
        <p:nvSpPr>
          <p:cNvPr id="843" name="Google Shape;843;p115"/>
          <p:cNvSpPr txBox="1"/>
          <p:nvPr/>
        </p:nvSpPr>
        <p:spPr>
          <a:xfrm>
            <a:off x="502647" y="498020"/>
            <a:ext cx="8138707" cy="89255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Nejčastější dotazy z KS SC 4.4</a:t>
            </a:r>
            <a:endParaRPr/>
          </a:p>
          <a:p>
            <a:pPr indent="0" lvl="0" marL="0" marR="0" rtl="0" algn="ctr">
              <a:spcBef>
                <a:spcPts val="0"/>
              </a:spcBef>
              <a:spcAft>
                <a:spcPts val="0"/>
              </a:spcAft>
              <a:buNone/>
            </a:pPr>
            <a:r>
              <a:rPr b="1" i="0" lang="cs-CZ" sz="2000" u="none" cap="none" strike="noStrike">
                <a:solidFill>
                  <a:schemeClr val="lt1"/>
                </a:solidFill>
                <a:latin typeface="Arial"/>
                <a:ea typeface="Arial"/>
                <a:cs typeface="Arial"/>
                <a:sym typeface="Arial"/>
              </a:rPr>
              <a:t>Kulturní dědictví a cestovní ruch</a:t>
            </a:r>
            <a:endParaRPr sz="2000">
              <a:solidFill>
                <a:schemeClr val="lt1"/>
              </a:solidFill>
              <a:latin typeface="Arial"/>
              <a:ea typeface="Arial"/>
              <a:cs typeface="Arial"/>
              <a:sym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116"/>
          <p:cNvSpPr txBox="1"/>
          <p:nvPr/>
        </p:nvSpPr>
        <p:spPr>
          <a:xfrm>
            <a:off x="502647" y="598688"/>
            <a:ext cx="8252196"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s-CZ" sz="3200">
                <a:solidFill>
                  <a:schemeClr val="lt1"/>
                </a:solidFill>
                <a:latin typeface="Arial"/>
                <a:ea typeface="Arial"/>
                <a:cs typeface="Arial"/>
                <a:sym typeface="Arial"/>
              </a:rPr>
              <a:t>Nejčastější dotazy z KS SC 5.1</a:t>
            </a:r>
            <a:br>
              <a:rPr b="1" lang="cs-CZ" sz="2200">
                <a:solidFill>
                  <a:schemeClr val="dk1"/>
                </a:solidFill>
                <a:latin typeface="Arial"/>
                <a:ea typeface="Arial"/>
                <a:cs typeface="Arial"/>
                <a:sym typeface="Arial"/>
              </a:rPr>
            </a:br>
            <a:r>
              <a:rPr b="1" lang="cs-CZ" sz="2200">
                <a:solidFill>
                  <a:schemeClr val="lt1"/>
                </a:solidFill>
                <a:latin typeface="Arial"/>
                <a:ea typeface="Arial"/>
                <a:cs typeface="Arial"/>
                <a:sym typeface="Arial"/>
              </a:rPr>
              <a:t>Prevence rizik, zvýšení odolnosti a ochrana obyvatelstva</a:t>
            </a:r>
            <a:endParaRPr b="1" sz="2200">
              <a:solidFill>
                <a:schemeClr val="lt1"/>
              </a:solidFill>
              <a:latin typeface="Arial"/>
              <a:ea typeface="Arial"/>
              <a:cs typeface="Arial"/>
              <a:sym typeface="Arial"/>
            </a:endParaRPr>
          </a:p>
        </p:txBody>
      </p:sp>
      <p:sp>
        <p:nvSpPr>
          <p:cNvPr id="849" name="Google Shape;849;p116"/>
          <p:cNvSpPr txBox="1"/>
          <p:nvPr/>
        </p:nvSpPr>
        <p:spPr>
          <a:xfrm>
            <a:off x="951128" y="1857387"/>
            <a:ext cx="7328805" cy="374205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1" lang="cs-CZ" sz="1600">
                <a:solidFill>
                  <a:schemeClr val="lt1"/>
                </a:solidFill>
                <a:latin typeface="Arial"/>
                <a:ea typeface="Arial"/>
                <a:cs typeface="Arial"/>
                <a:sym typeface="Arial"/>
              </a:rPr>
              <a:t>Platí, že se bude moct žádat pouze přes MAS, jak je uvedeno v návrhu?</a:t>
            </a:r>
            <a:endParaRPr/>
          </a:p>
          <a:p>
            <a:pPr indent="-285750" lvl="0" marL="285750" marR="0" rtl="0" algn="just">
              <a:spcBef>
                <a:spcPts val="450"/>
              </a:spcBef>
              <a:spcAft>
                <a:spcPts val="0"/>
              </a:spcAft>
              <a:buClr>
                <a:schemeClr val="lt1"/>
              </a:buClr>
              <a:buSzPts val="1600"/>
              <a:buFont typeface="Arial"/>
              <a:buChar char="•"/>
            </a:pPr>
            <a:r>
              <a:rPr lang="cs-CZ" sz="1600">
                <a:solidFill>
                  <a:schemeClr val="lt1"/>
                </a:solidFill>
                <a:latin typeface="Arial"/>
                <a:ea typeface="Arial"/>
                <a:cs typeface="Arial"/>
                <a:sym typeface="Arial"/>
              </a:rPr>
              <a:t>Ano, v návrhu programového dokumentu ze dne 18.1.2022 je pro JPO II počítáno pouze s možností podávání projektových záměrů přes MAS.</a:t>
            </a:r>
            <a:endParaRPr/>
          </a:p>
          <a:p>
            <a:pPr indent="0" lvl="0" marL="0" marR="0" rtl="0" algn="just">
              <a:spcBef>
                <a:spcPts val="450"/>
              </a:spcBef>
              <a:spcAft>
                <a:spcPts val="0"/>
              </a:spcAft>
              <a:buNone/>
            </a:pPr>
            <a:r>
              <a:t/>
            </a:r>
            <a:endParaRPr sz="1600">
              <a:solidFill>
                <a:schemeClr val="lt1"/>
              </a:solidFill>
              <a:latin typeface="Arial"/>
              <a:ea typeface="Arial"/>
              <a:cs typeface="Arial"/>
              <a:sym typeface="Arial"/>
            </a:endParaRPr>
          </a:p>
          <a:p>
            <a:pPr indent="0" lvl="0" marL="0" marR="0" rtl="0" algn="just">
              <a:spcBef>
                <a:spcPts val="450"/>
              </a:spcBef>
              <a:spcAft>
                <a:spcPts val="0"/>
              </a:spcAft>
              <a:buNone/>
            </a:pPr>
            <a:r>
              <a:rPr b="1" i="1" lang="cs-CZ" sz="1600">
                <a:solidFill>
                  <a:schemeClr val="lt1"/>
                </a:solidFill>
                <a:latin typeface="Arial"/>
                <a:ea typeface="Arial"/>
                <a:cs typeface="Arial"/>
                <a:sym typeface="Arial"/>
              </a:rPr>
              <a:t>Jaký se dá očekávat finanční rozsah projektů z pohledu způsobilosti?</a:t>
            </a:r>
            <a:endParaRPr/>
          </a:p>
          <a:p>
            <a:pPr indent="-285750" lvl="0" marL="285750" marR="0" rtl="0" algn="just">
              <a:spcBef>
                <a:spcPts val="450"/>
              </a:spcBef>
              <a:spcAft>
                <a:spcPts val="0"/>
              </a:spcAft>
              <a:buClr>
                <a:schemeClr val="lt1"/>
              </a:buClr>
              <a:buSzPts val="1600"/>
              <a:buFont typeface="Arial"/>
              <a:buChar char="•"/>
            </a:pPr>
            <a:r>
              <a:rPr lang="cs-CZ" sz="1600">
                <a:solidFill>
                  <a:schemeClr val="lt1"/>
                </a:solidFill>
                <a:latin typeface="Arial"/>
                <a:ea typeface="Arial"/>
                <a:cs typeface="Arial"/>
                <a:sym typeface="Arial"/>
              </a:rPr>
              <a:t>V současné době probíhá proces stanovení výše alokace pro jednotlivé MAS. Doporučujeme tedy v této fázi kontaktovat MAS, která bude stanovovat parametry své výzvy vč. alokace výzvy. Příslušnost k MAS se řídí místem realizace projektu.</a:t>
            </a:r>
            <a:endParaRPr/>
          </a:p>
          <a:p>
            <a:pPr indent="0" lvl="0" marL="0" marR="0" rtl="0" algn="just">
              <a:spcBef>
                <a:spcPts val="450"/>
              </a:spcBef>
              <a:spcAft>
                <a:spcPts val="0"/>
              </a:spcAft>
              <a:buNone/>
            </a:pPr>
            <a:r>
              <a:t/>
            </a:r>
            <a:endParaRPr i="1" sz="1600">
              <a:solidFill>
                <a:schemeClr val="lt1"/>
              </a:solidFill>
              <a:latin typeface="Arial"/>
              <a:ea typeface="Arial"/>
              <a:cs typeface="Arial"/>
              <a:sym typeface="Arial"/>
            </a:endParaRPr>
          </a:p>
          <a:p>
            <a:pPr indent="0" lvl="0" marL="0" marR="0" rtl="0" algn="just">
              <a:spcBef>
                <a:spcPts val="450"/>
              </a:spcBef>
              <a:spcAft>
                <a:spcPts val="0"/>
              </a:spcAft>
              <a:buNone/>
            </a:pPr>
            <a:r>
              <a:rPr b="1" i="1" lang="cs-CZ" sz="1600">
                <a:solidFill>
                  <a:schemeClr val="lt1"/>
                </a:solidFill>
                <a:latin typeface="Arial"/>
                <a:ea typeface="Arial"/>
                <a:cs typeface="Arial"/>
                <a:sym typeface="Arial"/>
              </a:rPr>
              <a:t>Kdy bychom mohli znát termíny výzev?</a:t>
            </a:r>
            <a:endParaRPr/>
          </a:p>
          <a:p>
            <a:pPr indent="-285750" lvl="0" marL="285750" marR="0" rtl="0" algn="just">
              <a:spcBef>
                <a:spcPts val="450"/>
              </a:spcBef>
              <a:spcAft>
                <a:spcPts val="0"/>
              </a:spcAft>
              <a:buClr>
                <a:schemeClr val="lt1"/>
              </a:buClr>
              <a:buSzPts val="1600"/>
              <a:buFont typeface="Arial"/>
              <a:buChar char="•"/>
            </a:pPr>
            <a:r>
              <a:rPr lang="cs-CZ" sz="1600">
                <a:solidFill>
                  <a:schemeClr val="lt1"/>
                </a:solidFill>
                <a:latin typeface="Arial"/>
                <a:ea typeface="Arial"/>
                <a:cs typeface="Arial"/>
                <a:sym typeface="Arial"/>
              </a:rPr>
              <a:t>Schválení Programového dokumentu se předpokládá v 06/2022 a vyhlášení výzev SC 5.1 na podzim roku 2022.</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117"/>
          <p:cNvSpPr txBox="1"/>
          <p:nvPr/>
        </p:nvSpPr>
        <p:spPr>
          <a:xfrm>
            <a:off x="502647" y="173765"/>
            <a:ext cx="8138707" cy="160043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br>
              <a:rPr b="1" i="0" lang="cs-CZ" sz="2200" u="none" cap="none" strike="noStrike">
                <a:solidFill>
                  <a:schemeClr val="dk1"/>
                </a:solidFill>
                <a:latin typeface="Arial"/>
                <a:ea typeface="Arial"/>
                <a:cs typeface="Arial"/>
                <a:sym typeface="Arial"/>
              </a:rPr>
            </a:br>
            <a:r>
              <a:rPr b="1" lang="cs-CZ" sz="3200">
                <a:solidFill>
                  <a:schemeClr val="lt1"/>
                </a:solidFill>
                <a:latin typeface="Arial"/>
                <a:ea typeface="Arial"/>
                <a:cs typeface="Arial"/>
                <a:sym typeface="Arial"/>
              </a:rPr>
              <a:t>Nejčastější dotazy z KS SC 6.1</a:t>
            </a:r>
            <a:endParaRPr sz="2000">
              <a:solidFill>
                <a:schemeClr val="lt1"/>
              </a:solidFill>
              <a:latin typeface="Arial"/>
              <a:ea typeface="Arial"/>
              <a:cs typeface="Arial"/>
              <a:sym typeface="Arial"/>
            </a:endParaRPr>
          </a:p>
          <a:p>
            <a:pPr indent="0" lvl="0" marL="0" marR="0" rtl="0" algn="ctr">
              <a:spcBef>
                <a:spcPts val="0"/>
              </a:spcBef>
              <a:spcAft>
                <a:spcPts val="0"/>
              </a:spcAft>
              <a:buNone/>
            </a:pPr>
            <a:r>
              <a:rPr b="1" lang="cs-CZ" sz="2400">
                <a:solidFill>
                  <a:schemeClr val="lt1"/>
                </a:solidFill>
                <a:latin typeface="Arial"/>
                <a:ea typeface="Arial"/>
                <a:cs typeface="Arial"/>
                <a:sym typeface="Arial"/>
              </a:rPr>
              <a:t>Čistá a aktivní mobilita</a:t>
            </a:r>
            <a:br>
              <a:rPr b="1" i="0" lang="cs-CZ" sz="3600" u="none" cap="none" strike="noStrike">
                <a:solidFill>
                  <a:schemeClr val="dk1"/>
                </a:solidFill>
                <a:latin typeface="Arial"/>
                <a:ea typeface="Arial"/>
                <a:cs typeface="Arial"/>
                <a:sym typeface="Arial"/>
              </a:rPr>
            </a:br>
            <a:endParaRPr sz="2000">
              <a:solidFill>
                <a:schemeClr val="lt1"/>
              </a:solidFill>
              <a:latin typeface="Arial"/>
              <a:ea typeface="Arial"/>
              <a:cs typeface="Arial"/>
              <a:sym typeface="Arial"/>
            </a:endParaRPr>
          </a:p>
        </p:txBody>
      </p:sp>
      <p:sp>
        <p:nvSpPr>
          <p:cNvPr id="855" name="Google Shape;855;p117"/>
          <p:cNvSpPr txBox="1"/>
          <p:nvPr/>
        </p:nvSpPr>
        <p:spPr>
          <a:xfrm>
            <a:off x="504298" y="1615546"/>
            <a:ext cx="8231051" cy="4842864"/>
          </a:xfrm>
          <a:prstGeom prst="rect">
            <a:avLst/>
          </a:prstGeom>
          <a:noFill/>
          <a:ln>
            <a:noFill/>
          </a:ln>
        </p:spPr>
        <p:txBody>
          <a:bodyPr anchorCtr="0" anchor="t" bIns="45700" lIns="91425" spcFirstLastPara="1" rIns="91425" wrap="square" tIns="45700">
            <a:spAutoFit/>
          </a:bodyPr>
          <a:lstStyle/>
          <a:p>
            <a:pPr indent="0" lvl="0" marL="133350" marR="0" rtl="0" algn="l">
              <a:lnSpc>
                <a:spcPct val="120000"/>
              </a:lnSpc>
              <a:spcBef>
                <a:spcPts val="0"/>
              </a:spcBef>
              <a:spcAft>
                <a:spcPts val="0"/>
              </a:spcAft>
              <a:buNone/>
            </a:pPr>
            <a:r>
              <a:rPr b="1" i="1" lang="cs-CZ" sz="1600">
                <a:solidFill>
                  <a:schemeClr val="lt1"/>
                </a:solidFill>
                <a:latin typeface="Arial"/>
                <a:ea typeface="Arial"/>
                <a:cs typeface="Arial"/>
                <a:sym typeface="Arial"/>
              </a:rPr>
              <a:t>Chystáme nyní projektovou dokumentaci ke společnému povolení na akci cyklostezky, která je plánována podél řeky, z velké části na pozemcích Povodí Labe. Jde nám zejména o řešení majetkoprávních vztahů. </a:t>
            </a:r>
            <a:endParaRPr/>
          </a:p>
          <a:p>
            <a:pPr indent="-285750" lvl="0" marL="419100" marR="0" rtl="0" algn="l">
              <a:lnSpc>
                <a:spcPct val="120000"/>
              </a:lnSpc>
              <a:spcBef>
                <a:spcPts val="1000"/>
              </a:spcBef>
              <a:spcAft>
                <a:spcPts val="0"/>
              </a:spcAft>
              <a:buClr>
                <a:schemeClr val="lt1"/>
              </a:buClr>
              <a:buSzPts val="1500"/>
              <a:buFont typeface="Arial"/>
              <a:buChar char="•"/>
            </a:pPr>
            <a:r>
              <a:rPr lang="cs-CZ" sz="1600">
                <a:solidFill>
                  <a:schemeClr val="lt1"/>
                </a:solidFill>
                <a:latin typeface="Arial"/>
                <a:ea typeface="Arial"/>
                <a:cs typeface="Arial"/>
                <a:sym typeface="Arial"/>
              </a:rPr>
              <a:t>Požadavky </a:t>
            </a:r>
            <a:r>
              <a:rPr b="0" i="0" lang="cs-CZ" sz="1600" u="none" cap="none" strike="noStrike">
                <a:solidFill>
                  <a:schemeClr val="lt1"/>
                </a:solidFill>
                <a:latin typeface="Arial"/>
                <a:ea typeface="Arial"/>
                <a:cs typeface="Arial"/>
                <a:sym typeface="Arial"/>
              </a:rPr>
              <a:t>na vlastnické vztahy u liniových dopravních staveb se </a:t>
            </a:r>
            <a:r>
              <a:rPr lang="cs-CZ" sz="1600">
                <a:solidFill>
                  <a:schemeClr val="lt1"/>
                </a:solidFill>
                <a:latin typeface="Arial"/>
                <a:ea typeface="Arial"/>
                <a:cs typeface="Arial"/>
                <a:sym typeface="Arial"/>
              </a:rPr>
              <a:t>nebudou</a:t>
            </a:r>
            <a:r>
              <a:rPr b="0" i="0" lang="cs-CZ" sz="1600" u="none" cap="none" strike="noStrike">
                <a:solidFill>
                  <a:schemeClr val="lt1"/>
                </a:solidFill>
                <a:latin typeface="Arial"/>
                <a:ea typeface="Arial"/>
                <a:cs typeface="Arial"/>
                <a:sym typeface="Arial"/>
              </a:rPr>
              <a:t> lišit od </a:t>
            </a:r>
            <a:r>
              <a:rPr lang="cs-CZ" sz="1600">
                <a:solidFill>
                  <a:schemeClr val="lt1"/>
                </a:solidFill>
                <a:latin typeface="Arial"/>
                <a:ea typeface="Arial"/>
                <a:cs typeface="Arial"/>
                <a:sym typeface="Arial"/>
              </a:rPr>
              <a:t>IROP I</a:t>
            </a:r>
            <a:endParaRPr sz="1600">
              <a:solidFill>
                <a:schemeClr val="lt1"/>
              </a:solidFill>
              <a:latin typeface="Arial"/>
              <a:ea typeface="Arial"/>
              <a:cs typeface="Arial"/>
              <a:sym typeface="Arial"/>
            </a:endParaRPr>
          </a:p>
          <a:p>
            <a:pPr indent="-285750" lvl="0" marL="419100" marR="0" rtl="0" algn="l">
              <a:lnSpc>
                <a:spcPct val="120000"/>
              </a:lnSpc>
              <a:spcBef>
                <a:spcPts val="1000"/>
              </a:spcBef>
              <a:spcAft>
                <a:spcPts val="0"/>
              </a:spcAft>
              <a:buClr>
                <a:srgbClr val="FFFFFF"/>
              </a:buClr>
              <a:buSzPts val="1500"/>
              <a:buFont typeface="Arial"/>
              <a:buChar char="•"/>
            </a:pPr>
            <a:r>
              <a:rPr b="0" i="0" lang="cs-CZ" sz="1600" u="none" cap="none" strike="noStrike">
                <a:solidFill>
                  <a:schemeClr val="lt1"/>
                </a:solidFill>
                <a:latin typeface="Arial"/>
                <a:ea typeface="Arial"/>
                <a:cs typeface="Arial"/>
                <a:sym typeface="Arial"/>
              </a:rPr>
              <a:t>Mělo by být možné realizovat projekt i na pozemcích, které nejsou ve vlastnictví žadatele a neměl by být </a:t>
            </a:r>
            <a:r>
              <a:rPr lang="cs-CZ" sz="1600">
                <a:solidFill>
                  <a:schemeClr val="lt1"/>
                </a:solidFill>
                <a:latin typeface="Arial"/>
                <a:ea typeface="Arial"/>
                <a:cs typeface="Arial"/>
                <a:sym typeface="Arial"/>
              </a:rPr>
              <a:t>vymezen konkrétní požadavek</a:t>
            </a:r>
            <a:r>
              <a:rPr b="0" i="0" lang="cs-CZ" sz="1600" u="none" cap="none" strike="noStrike">
                <a:solidFill>
                  <a:schemeClr val="lt1"/>
                </a:solidFill>
                <a:latin typeface="Arial"/>
                <a:ea typeface="Arial"/>
                <a:cs typeface="Arial"/>
                <a:sym typeface="Arial"/>
              </a:rPr>
              <a:t> na dokládání „jiných práv“ ;</a:t>
            </a:r>
            <a:r>
              <a:rPr lang="cs-CZ" sz="1600">
                <a:solidFill>
                  <a:schemeClr val="lt1"/>
                </a:solidFill>
                <a:latin typeface="Arial"/>
                <a:ea typeface="Arial"/>
                <a:cs typeface="Arial"/>
                <a:sym typeface="Arial"/>
              </a:rPr>
              <a:t> </a:t>
            </a:r>
            <a:endParaRPr sz="1600">
              <a:solidFill>
                <a:schemeClr val="lt1"/>
              </a:solidFill>
              <a:latin typeface="Arial"/>
              <a:ea typeface="Arial"/>
              <a:cs typeface="Arial"/>
              <a:sym typeface="Arial"/>
            </a:endParaRPr>
          </a:p>
          <a:p>
            <a:pPr indent="-285750" lvl="0" marL="419100" marR="0" rtl="0" algn="l">
              <a:lnSpc>
                <a:spcPct val="120000"/>
              </a:lnSpc>
              <a:spcBef>
                <a:spcPts val="1000"/>
              </a:spcBef>
              <a:spcAft>
                <a:spcPts val="0"/>
              </a:spcAft>
              <a:buClr>
                <a:srgbClr val="FFFFFF"/>
              </a:buClr>
              <a:buSzPts val="1500"/>
              <a:buFont typeface="Arial"/>
              <a:buChar char="•"/>
            </a:pPr>
            <a:r>
              <a:rPr lang="cs-CZ" sz="1600">
                <a:solidFill>
                  <a:schemeClr val="lt1"/>
                </a:solidFill>
                <a:latin typeface="Arial"/>
                <a:ea typeface="Arial"/>
                <a:cs typeface="Arial"/>
                <a:sym typeface="Arial"/>
              </a:rPr>
              <a:t>Pokud</a:t>
            </a:r>
            <a:r>
              <a:rPr b="0" i="0" lang="cs-CZ" sz="1600" u="none" cap="none" strike="noStrike">
                <a:solidFill>
                  <a:schemeClr val="lt1"/>
                </a:solidFill>
                <a:latin typeface="Arial"/>
                <a:ea typeface="Arial"/>
                <a:cs typeface="Arial"/>
                <a:sym typeface="Arial"/>
              </a:rPr>
              <a:t> je projekt realizován na cizích pozemcích, je rizikem žadatele</a:t>
            </a:r>
            <a:r>
              <a:rPr lang="cs-CZ" sz="1600">
                <a:solidFill>
                  <a:schemeClr val="lt1"/>
                </a:solidFill>
                <a:latin typeface="Arial"/>
                <a:ea typeface="Arial"/>
                <a:cs typeface="Arial"/>
                <a:sym typeface="Arial"/>
              </a:rPr>
              <a:t>/</a:t>
            </a:r>
            <a:r>
              <a:rPr b="0" i="0" lang="cs-CZ" sz="1600" u="none" cap="none" strike="noStrike">
                <a:solidFill>
                  <a:schemeClr val="lt1"/>
                </a:solidFill>
                <a:latin typeface="Arial"/>
                <a:ea typeface="Arial"/>
                <a:cs typeface="Arial"/>
                <a:sym typeface="Arial"/>
              </a:rPr>
              <a:t>příjemce, jak si právní vztahy </a:t>
            </a:r>
            <a:r>
              <a:rPr lang="cs-CZ" sz="1600">
                <a:solidFill>
                  <a:schemeClr val="lt1"/>
                </a:solidFill>
                <a:latin typeface="Arial"/>
                <a:ea typeface="Arial"/>
                <a:cs typeface="Arial"/>
                <a:sym typeface="Arial"/>
              </a:rPr>
              <a:t>ošetří. Zajištění</a:t>
            </a:r>
            <a:r>
              <a:rPr b="0" i="0" lang="cs-CZ" sz="1600" u="none" cap="none" strike="noStrike">
                <a:solidFill>
                  <a:schemeClr val="lt1"/>
                </a:solidFill>
                <a:latin typeface="Arial"/>
                <a:ea typeface="Arial"/>
                <a:cs typeface="Arial"/>
                <a:sym typeface="Arial"/>
              </a:rPr>
              <a:t> vlastnických nebo jiných práv</a:t>
            </a:r>
            <a:r>
              <a:rPr lang="cs-CZ" sz="1600">
                <a:solidFill>
                  <a:schemeClr val="lt1"/>
                </a:solidFill>
                <a:latin typeface="Arial"/>
                <a:ea typeface="Arial"/>
                <a:cs typeface="Arial"/>
                <a:sym typeface="Arial"/>
              </a:rPr>
              <a:t> </a:t>
            </a:r>
            <a:r>
              <a:rPr b="0" i="0" lang="cs-CZ" sz="1600" u="none" cap="none" strike="noStrike">
                <a:solidFill>
                  <a:schemeClr val="lt1"/>
                </a:solidFill>
                <a:latin typeface="Arial"/>
                <a:ea typeface="Arial"/>
                <a:cs typeface="Arial"/>
                <a:sym typeface="Arial"/>
              </a:rPr>
              <a:t>v období před zahájením realizace i v období udržitelnosti by mělo být popsáno ve studii proveditelnosti</a:t>
            </a:r>
            <a:r>
              <a:rPr lang="cs-CZ" sz="1600">
                <a:solidFill>
                  <a:schemeClr val="lt1"/>
                </a:solidFill>
                <a:latin typeface="Arial"/>
                <a:ea typeface="Arial"/>
                <a:cs typeface="Arial"/>
                <a:sym typeface="Arial"/>
              </a:rPr>
              <a:t>;</a:t>
            </a:r>
            <a:endParaRPr sz="1600">
              <a:solidFill>
                <a:schemeClr val="lt1"/>
              </a:solidFill>
              <a:latin typeface="Arial"/>
              <a:ea typeface="Arial"/>
              <a:cs typeface="Arial"/>
              <a:sym typeface="Arial"/>
            </a:endParaRPr>
          </a:p>
          <a:p>
            <a:pPr indent="-285750" lvl="0" marL="419100" marR="0" rtl="0" algn="l">
              <a:lnSpc>
                <a:spcPct val="120000"/>
              </a:lnSpc>
              <a:spcBef>
                <a:spcPts val="1000"/>
              </a:spcBef>
              <a:spcAft>
                <a:spcPts val="0"/>
              </a:spcAft>
              <a:buClr>
                <a:srgbClr val="FFFFFF"/>
              </a:buClr>
              <a:buSzPts val="1500"/>
              <a:buFont typeface="Arial"/>
              <a:buChar char="•"/>
            </a:pPr>
            <a:r>
              <a:rPr b="0" i="0" lang="cs-CZ" sz="1600" u="none" cap="none" strike="noStrike">
                <a:solidFill>
                  <a:schemeClr val="lt1"/>
                </a:solidFill>
                <a:latin typeface="Arial"/>
                <a:ea typeface="Arial"/>
                <a:cs typeface="Arial"/>
                <a:sym typeface="Arial"/>
              </a:rPr>
              <a:t>samozřejmostí je vyřešení souhlasů v rámci stavebního řízení, aby mohlo být vydáno stavební povolení, bude-li stavební řízení pro projekt relevantní</a:t>
            </a:r>
            <a:r>
              <a:rPr lang="cs-CZ" sz="1600">
                <a:solidFill>
                  <a:schemeClr val="lt1"/>
                </a:solidFill>
                <a:latin typeface="Arial"/>
                <a:ea typeface="Arial"/>
                <a:cs typeface="Arial"/>
                <a:sym typeface="Arial"/>
              </a:rPr>
              <a:t>. </a:t>
            </a:r>
            <a:endParaRPr b="0" i="0" sz="1600" u="none" cap="none" strike="noStrike">
              <a:solidFill>
                <a:schemeClr val="lt1"/>
              </a:solidFill>
              <a:latin typeface="Arial"/>
              <a:ea typeface="Arial"/>
              <a:cs typeface="Arial"/>
              <a:sym typeface="Arial"/>
            </a:endParaRPr>
          </a:p>
          <a:p>
            <a:pPr indent="0" lvl="0" marL="133350" marR="0" rtl="0" algn="l">
              <a:lnSpc>
                <a:spcPct val="120000"/>
              </a:lnSpc>
              <a:spcBef>
                <a:spcPts val="1000"/>
              </a:spcBef>
              <a:spcAft>
                <a:spcPts val="0"/>
              </a:spcAft>
              <a:buNone/>
            </a:pPr>
            <a:r>
              <a:t/>
            </a:r>
            <a:endParaRPr b="0" i="0" sz="1600" u="none" cap="none" strike="noStrike">
              <a:solidFill>
                <a:schemeClr val="lt1"/>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118"/>
          <p:cNvSpPr txBox="1"/>
          <p:nvPr/>
        </p:nvSpPr>
        <p:spPr>
          <a:xfrm>
            <a:off x="502647" y="498020"/>
            <a:ext cx="8138707" cy="89255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a:solidFill>
                  <a:schemeClr val="lt1"/>
                </a:solidFill>
                <a:latin typeface="Arial"/>
                <a:ea typeface="Arial"/>
                <a:cs typeface="Arial"/>
                <a:sym typeface="Arial"/>
              </a:rPr>
              <a:t>Konzultační servis IROP</a:t>
            </a:r>
            <a:endParaRPr/>
          </a:p>
          <a:p>
            <a:pPr indent="0" lvl="0" marL="0" marR="0" rtl="0" algn="ctr">
              <a:spcBef>
                <a:spcPts val="0"/>
              </a:spcBef>
              <a:spcAft>
                <a:spcPts val="0"/>
              </a:spcAft>
              <a:buNone/>
            </a:pPr>
            <a:r>
              <a:rPr lang="cs-CZ" sz="2000" cap="none">
                <a:solidFill>
                  <a:schemeClr val="lt1"/>
                </a:solidFill>
                <a:latin typeface="Arial"/>
                <a:ea typeface="Arial"/>
                <a:cs typeface="Arial"/>
                <a:sym typeface="Arial"/>
              </a:rPr>
              <a:t>STATISTIKA ZODPOVĚZENÝCH DOTAZŮ K 31. 3. 2022</a:t>
            </a:r>
            <a:endParaRPr sz="1800" cap="none">
              <a:solidFill>
                <a:schemeClr val="lt1"/>
              </a:solidFill>
              <a:latin typeface="Arial"/>
              <a:ea typeface="Arial"/>
              <a:cs typeface="Arial"/>
              <a:sym typeface="Arial"/>
            </a:endParaRPr>
          </a:p>
        </p:txBody>
      </p:sp>
      <p:sp>
        <p:nvSpPr>
          <p:cNvPr id="861" name="Google Shape;861;p118"/>
          <p:cNvSpPr txBox="1"/>
          <p:nvPr/>
        </p:nvSpPr>
        <p:spPr>
          <a:xfrm>
            <a:off x="502647" y="1531372"/>
            <a:ext cx="45720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cs-CZ" sz="1800">
                <a:solidFill>
                  <a:schemeClr val="lt1"/>
                </a:solidFill>
                <a:latin typeface="Arial"/>
                <a:ea typeface="Arial"/>
                <a:cs typeface="Arial"/>
                <a:sym typeface="Arial"/>
              </a:rPr>
              <a:t>Celkem zodpovězených dotazů: </a:t>
            </a:r>
            <a:r>
              <a:rPr b="1" lang="cs-CZ" sz="1800">
                <a:solidFill>
                  <a:schemeClr val="lt1"/>
                </a:solidFill>
                <a:latin typeface="Arial"/>
                <a:ea typeface="Arial"/>
                <a:cs typeface="Arial"/>
                <a:sym typeface="Arial"/>
              </a:rPr>
              <a:t>1012</a:t>
            </a:r>
            <a:endParaRPr/>
          </a:p>
          <a:p>
            <a:pPr indent="0" lvl="0" marL="0" marR="0" rtl="0" algn="l">
              <a:spcBef>
                <a:spcPts val="0"/>
              </a:spcBef>
              <a:spcAft>
                <a:spcPts val="0"/>
              </a:spcAft>
              <a:buNone/>
            </a:pPr>
            <a:r>
              <a:rPr lang="cs-CZ" sz="1800">
                <a:solidFill>
                  <a:schemeClr val="lt1"/>
                </a:solidFill>
                <a:latin typeface="Arial"/>
                <a:ea typeface="Arial"/>
                <a:cs typeface="Arial"/>
                <a:sym typeface="Arial"/>
              </a:rPr>
              <a:t>Průměrná délka odpovědi: </a:t>
            </a:r>
            <a:r>
              <a:rPr b="1" lang="cs-CZ" sz="1800">
                <a:solidFill>
                  <a:schemeClr val="lt1"/>
                </a:solidFill>
                <a:latin typeface="Arial"/>
                <a:ea typeface="Arial"/>
                <a:cs typeface="Arial"/>
                <a:sym typeface="Arial"/>
              </a:rPr>
              <a:t>3 pracovní dny</a:t>
            </a:r>
            <a:endParaRPr/>
          </a:p>
          <a:p>
            <a:pPr indent="0" lvl="0" marL="0" marR="0" rtl="0" algn="l">
              <a:spcBef>
                <a:spcPts val="0"/>
              </a:spcBef>
              <a:spcAft>
                <a:spcPts val="0"/>
              </a:spcAft>
              <a:buNone/>
            </a:pPr>
            <a:r>
              <a:rPr lang="cs-CZ" sz="1800">
                <a:solidFill>
                  <a:schemeClr val="lt1"/>
                </a:solidFill>
                <a:latin typeface="Arial"/>
                <a:ea typeface="Arial"/>
                <a:cs typeface="Arial"/>
                <a:sym typeface="Arial"/>
              </a:rPr>
              <a:t>Medián délky odpovědi: </a:t>
            </a:r>
            <a:r>
              <a:rPr b="1" lang="cs-CZ" sz="1800">
                <a:solidFill>
                  <a:schemeClr val="lt1"/>
                </a:solidFill>
                <a:latin typeface="Arial"/>
                <a:ea typeface="Arial"/>
                <a:cs typeface="Arial"/>
                <a:sym typeface="Arial"/>
              </a:rPr>
              <a:t>1 pracovní den </a:t>
            </a:r>
            <a:endParaRPr b="1" sz="1800">
              <a:solidFill>
                <a:schemeClr val="lt1"/>
              </a:solidFill>
              <a:latin typeface="Arial"/>
              <a:ea typeface="Arial"/>
              <a:cs typeface="Arial"/>
              <a:sym typeface="Arial"/>
            </a:endParaRPr>
          </a:p>
        </p:txBody>
      </p:sp>
      <p:graphicFrame>
        <p:nvGraphicFramePr>
          <p:cNvPr id="862" name="Google Shape;862;p118"/>
          <p:cNvGraphicFramePr/>
          <p:nvPr/>
        </p:nvGraphicFramePr>
        <p:xfrm>
          <a:off x="1411550" y="2689935"/>
          <a:ext cx="6702639" cy="3417902"/>
        </p:xfrm>
        <a:graphic>
          <a:graphicData uri="http://schemas.openxmlformats.org/drawingml/2006/chart">
            <c:chart r:id="rId3"/>
          </a:graphicData>
        </a:graphic>
      </p:graphicFrame>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p119"/>
          <p:cNvSpPr txBox="1"/>
          <p:nvPr/>
        </p:nvSpPr>
        <p:spPr>
          <a:xfrm>
            <a:off x="813366" y="303887"/>
            <a:ext cx="8138707" cy="89255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a:solidFill>
                  <a:schemeClr val="lt1"/>
                </a:solidFill>
                <a:latin typeface="Arial"/>
                <a:ea typeface="Arial"/>
                <a:cs typeface="Arial"/>
                <a:sym typeface="Arial"/>
              </a:rPr>
              <a:t>Konzultační servis IROP</a:t>
            </a:r>
            <a:endParaRPr/>
          </a:p>
          <a:p>
            <a:pPr indent="0" lvl="0" marL="0" marR="0" rtl="0" algn="ctr">
              <a:spcBef>
                <a:spcPts val="0"/>
              </a:spcBef>
              <a:spcAft>
                <a:spcPts val="0"/>
              </a:spcAft>
              <a:buNone/>
            </a:pPr>
            <a:r>
              <a:rPr lang="cs-CZ" sz="2000" cap="none">
                <a:solidFill>
                  <a:schemeClr val="lt1"/>
                </a:solidFill>
                <a:latin typeface="Arial"/>
                <a:ea typeface="Arial"/>
                <a:cs typeface="Arial"/>
                <a:sym typeface="Arial"/>
              </a:rPr>
              <a:t>TAZATELÉ</a:t>
            </a:r>
            <a:endParaRPr sz="1800" cap="none">
              <a:solidFill>
                <a:schemeClr val="lt1"/>
              </a:solidFill>
              <a:latin typeface="Arial"/>
              <a:ea typeface="Arial"/>
              <a:cs typeface="Arial"/>
              <a:sym typeface="Arial"/>
            </a:endParaRPr>
          </a:p>
        </p:txBody>
      </p:sp>
      <p:sp>
        <p:nvSpPr>
          <p:cNvPr id="868" name="Google Shape;868;p119"/>
          <p:cNvSpPr txBox="1"/>
          <p:nvPr/>
        </p:nvSpPr>
        <p:spPr>
          <a:xfrm>
            <a:off x="670264" y="1602582"/>
            <a:ext cx="45720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cs-CZ" sz="1800">
                <a:solidFill>
                  <a:schemeClr val="lt1"/>
                </a:solidFill>
                <a:latin typeface="Arial"/>
                <a:ea typeface="Arial"/>
                <a:cs typeface="Arial"/>
                <a:sym typeface="Arial"/>
              </a:rPr>
              <a:t>Z celkových 1012 zodpovězených dotazů k IROP 2021 – 2027 je celkem </a:t>
            </a:r>
            <a:r>
              <a:rPr b="1" lang="cs-CZ" sz="1800">
                <a:solidFill>
                  <a:schemeClr val="lt1"/>
                </a:solidFill>
                <a:latin typeface="Arial"/>
                <a:ea typeface="Arial"/>
                <a:cs typeface="Arial"/>
                <a:sym typeface="Arial"/>
              </a:rPr>
              <a:t>403 tazatelů </a:t>
            </a:r>
            <a:r>
              <a:rPr lang="cs-CZ" sz="1800">
                <a:solidFill>
                  <a:schemeClr val="lt1"/>
                </a:solidFill>
                <a:latin typeface="Arial"/>
                <a:ea typeface="Arial"/>
                <a:cs typeface="Arial"/>
                <a:sym typeface="Arial"/>
              </a:rPr>
              <a:t>v četnosti počtu dotazů </a:t>
            </a:r>
            <a:r>
              <a:rPr b="1" lang="cs-CZ" sz="1800">
                <a:solidFill>
                  <a:schemeClr val="lt1"/>
                </a:solidFill>
                <a:latin typeface="Arial"/>
                <a:ea typeface="Arial"/>
                <a:cs typeface="Arial"/>
                <a:sym typeface="Arial"/>
              </a:rPr>
              <a:t>od 1 po 26 dotazů</a:t>
            </a:r>
            <a:endParaRPr/>
          </a:p>
        </p:txBody>
      </p:sp>
      <p:graphicFrame>
        <p:nvGraphicFramePr>
          <p:cNvPr id="869" name="Google Shape;869;p119"/>
          <p:cNvGraphicFramePr/>
          <p:nvPr/>
        </p:nvGraphicFramePr>
        <p:xfrm>
          <a:off x="701336" y="3044832"/>
          <a:ext cx="3000000" cy="3000000"/>
        </p:xfrm>
        <a:graphic>
          <a:graphicData uri="http://schemas.openxmlformats.org/drawingml/2006/table">
            <a:tbl>
              <a:tblPr>
                <a:noFill/>
                <a:tableStyleId>{92032A35-E0E7-4240-A095-1FD333222AB4}</a:tableStyleId>
              </a:tblPr>
              <a:tblGrid>
                <a:gridCol w="3142700"/>
                <a:gridCol w="1529375"/>
                <a:gridCol w="1649225"/>
              </a:tblGrid>
              <a:tr h="441225">
                <a:tc>
                  <a:txBody>
                    <a:bodyPr/>
                    <a:lstStyle/>
                    <a:p>
                      <a:pPr indent="0" lvl="0" marL="0" marR="0" rtl="0" algn="l">
                        <a:spcBef>
                          <a:spcPts val="0"/>
                        </a:spcBef>
                        <a:spcAft>
                          <a:spcPts val="0"/>
                        </a:spcAft>
                        <a:buNone/>
                      </a:pPr>
                      <a:r>
                        <a:rPr b="0" i="0" lang="cs-CZ" sz="2000" u="none" cap="none" strike="noStrike">
                          <a:solidFill>
                            <a:schemeClr val="dk1"/>
                          </a:solidFill>
                          <a:latin typeface="Calibri"/>
                          <a:ea typeface="Calibri"/>
                          <a:cs typeface="Calibri"/>
                          <a:sym typeface="Calibri"/>
                        </a:rPr>
                        <a:t>Typ tazatele</a:t>
                      </a:r>
                      <a:endParaRPr/>
                    </a:p>
                  </a:txBody>
                  <a:tcPr marT="9525" marB="0"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E6E6"/>
                    </a:solidFill>
                  </a:tcPr>
                </a:tc>
                <a:tc>
                  <a:txBody>
                    <a:bodyPr/>
                    <a:lstStyle/>
                    <a:p>
                      <a:pPr indent="0" lvl="0" marL="0" marR="0" rtl="0" algn="l">
                        <a:spcBef>
                          <a:spcPts val="0"/>
                        </a:spcBef>
                        <a:spcAft>
                          <a:spcPts val="0"/>
                        </a:spcAft>
                        <a:buNone/>
                      </a:pPr>
                      <a:r>
                        <a:rPr b="0" i="0" lang="cs-CZ" sz="2000" u="none" cap="none" strike="noStrike">
                          <a:solidFill>
                            <a:schemeClr val="dk1"/>
                          </a:solidFill>
                          <a:latin typeface="Calibri"/>
                          <a:ea typeface="Calibri"/>
                          <a:cs typeface="Calibri"/>
                          <a:sym typeface="Calibri"/>
                        </a:rPr>
                        <a:t>Počet</a:t>
                      </a:r>
                      <a:endParaRPr/>
                    </a:p>
                  </a:txBody>
                  <a:tcPr marT="9525" marB="0"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E6E6"/>
                    </a:solidFill>
                  </a:tcPr>
                </a:tc>
                <a:tc>
                  <a:txBody>
                    <a:bodyPr/>
                    <a:lstStyle/>
                    <a:p>
                      <a:pPr indent="0" lvl="0" marL="0" marR="0" rtl="0" algn="l">
                        <a:spcBef>
                          <a:spcPts val="0"/>
                        </a:spcBef>
                        <a:spcAft>
                          <a:spcPts val="0"/>
                        </a:spcAft>
                        <a:buNone/>
                      </a:pPr>
                      <a:r>
                        <a:rPr b="0" i="0" lang="cs-CZ" sz="2000" u="none" cap="none" strike="noStrike">
                          <a:solidFill>
                            <a:schemeClr val="dk1"/>
                          </a:solidFill>
                          <a:latin typeface="Calibri"/>
                          <a:ea typeface="Calibri"/>
                          <a:cs typeface="Calibri"/>
                          <a:sym typeface="Calibri"/>
                        </a:rPr>
                        <a:t>%</a:t>
                      </a:r>
                      <a:endParaRPr/>
                    </a:p>
                  </a:txBody>
                  <a:tcPr marT="9525" marB="0"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E6E6"/>
                    </a:solidFill>
                  </a:tcPr>
                </a:tc>
              </a:tr>
              <a:tr h="441225">
                <a:tc>
                  <a:txBody>
                    <a:bodyPr/>
                    <a:lstStyle/>
                    <a:p>
                      <a:pPr indent="0" lvl="0" marL="0" marR="0" rtl="0" algn="l">
                        <a:spcBef>
                          <a:spcPts val="0"/>
                        </a:spcBef>
                        <a:spcAft>
                          <a:spcPts val="0"/>
                        </a:spcAft>
                        <a:buNone/>
                      </a:pPr>
                      <a:r>
                        <a:rPr b="0" i="0" lang="cs-CZ" sz="2000" u="none" cap="none" strike="noStrike">
                          <a:solidFill>
                            <a:schemeClr val="lt1"/>
                          </a:solidFill>
                          <a:latin typeface="Calibri"/>
                          <a:ea typeface="Calibri"/>
                          <a:cs typeface="Calibri"/>
                          <a:sym typeface="Calibri"/>
                        </a:rPr>
                        <a:t>Žadatel/příjemce</a:t>
                      </a:r>
                      <a:endParaRPr/>
                    </a:p>
                  </a:txBody>
                  <a:tcPr marT="9525" marB="0"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cs-CZ" sz="2000" u="none" cap="none" strike="noStrike">
                          <a:solidFill>
                            <a:schemeClr val="lt1"/>
                          </a:solidFill>
                          <a:latin typeface="Calibri"/>
                          <a:ea typeface="Calibri"/>
                          <a:cs typeface="Calibri"/>
                          <a:sym typeface="Calibri"/>
                        </a:rPr>
                        <a:t>515</a:t>
                      </a:r>
                      <a:endParaRPr/>
                    </a:p>
                  </a:txBody>
                  <a:tcPr marT="9525" marB="0"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cs-CZ" sz="2000" u="none" cap="none" strike="noStrike">
                          <a:solidFill>
                            <a:schemeClr val="lt1"/>
                          </a:solidFill>
                          <a:latin typeface="Calibri"/>
                          <a:ea typeface="Calibri"/>
                          <a:cs typeface="Calibri"/>
                          <a:sym typeface="Calibri"/>
                        </a:rPr>
                        <a:t>50,9%</a:t>
                      </a:r>
                      <a:endParaRPr/>
                    </a:p>
                  </a:txBody>
                  <a:tcPr marT="9525" marB="0"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41225">
                <a:tc>
                  <a:txBody>
                    <a:bodyPr/>
                    <a:lstStyle/>
                    <a:p>
                      <a:pPr indent="0" lvl="0" marL="0" marR="0" rtl="0" algn="l">
                        <a:spcBef>
                          <a:spcPts val="0"/>
                        </a:spcBef>
                        <a:spcAft>
                          <a:spcPts val="0"/>
                        </a:spcAft>
                        <a:buNone/>
                      </a:pPr>
                      <a:r>
                        <a:rPr b="0" i="0" lang="cs-CZ" sz="2000" u="none" cap="none" strike="noStrike">
                          <a:solidFill>
                            <a:schemeClr val="lt1"/>
                          </a:solidFill>
                          <a:latin typeface="Calibri"/>
                          <a:ea typeface="Calibri"/>
                          <a:cs typeface="Calibri"/>
                          <a:sym typeface="Calibri"/>
                        </a:rPr>
                        <a:t>Zpracovatel</a:t>
                      </a:r>
                      <a:endParaRPr/>
                    </a:p>
                  </a:txBody>
                  <a:tcPr marT="9525" marB="0"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cs-CZ" sz="2000" u="none" cap="none" strike="noStrike">
                          <a:solidFill>
                            <a:schemeClr val="lt1"/>
                          </a:solidFill>
                          <a:latin typeface="Calibri"/>
                          <a:ea typeface="Calibri"/>
                          <a:cs typeface="Calibri"/>
                          <a:sym typeface="Calibri"/>
                        </a:rPr>
                        <a:t>388</a:t>
                      </a:r>
                      <a:endParaRPr/>
                    </a:p>
                  </a:txBody>
                  <a:tcPr marT="9525" marB="0"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cs-CZ" sz="2000" u="none" cap="none" strike="noStrike">
                          <a:solidFill>
                            <a:schemeClr val="lt1"/>
                          </a:solidFill>
                          <a:latin typeface="Calibri"/>
                          <a:ea typeface="Calibri"/>
                          <a:cs typeface="Calibri"/>
                          <a:sym typeface="Calibri"/>
                        </a:rPr>
                        <a:t>38,3%</a:t>
                      </a:r>
                      <a:endParaRPr/>
                    </a:p>
                  </a:txBody>
                  <a:tcPr marT="9525" marB="0"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41225">
                <a:tc>
                  <a:txBody>
                    <a:bodyPr/>
                    <a:lstStyle/>
                    <a:p>
                      <a:pPr indent="0" lvl="0" marL="0" marR="0" rtl="0" algn="l">
                        <a:spcBef>
                          <a:spcPts val="0"/>
                        </a:spcBef>
                        <a:spcAft>
                          <a:spcPts val="0"/>
                        </a:spcAft>
                        <a:buNone/>
                      </a:pPr>
                      <a:r>
                        <a:rPr b="0" i="0" lang="cs-CZ" sz="2000" u="none" cap="none" strike="noStrike">
                          <a:solidFill>
                            <a:schemeClr val="lt1"/>
                          </a:solidFill>
                          <a:latin typeface="Calibri"/>
                          <a:ea typeface="Calibri"/>
                          <a:cs typeface="Calibri"/>
                          <a:sym typeface="Calibri"/>
                        </a:rPr>
                        <a:t>Jiný</a:t>
                      </a:r>
                      <a:endParaRPr/>
                    </a:p>
                  </a:txBody>
                  <a:tcPr marT="9525" marB="0"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cs-CZ" sz="2000" u="none" cap="none" strike="noStrike">
                          <a:solidFill>
                            <a:schemeClr val="lt1"/>
                          </a:solidFill>
                          <a:latin typeface="Calibri"/>
                          <a:ea typeface="Calibri"/>
                          <a:cs typeface="Calibri"/>
                          <a:sym typeface="Calibri"/>
                        </a:rPr>
                        <a:t>109</a:t>
                      </a:r>
                      <a:endParaRPr/>
                    </a:p>
                  </a:txBody>
                  <a:tcPr marT="9525" marB="0"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cs-CZ" sz="2000" u="none" cap="none" strike="noStrike">
                          <a:solidFill>
                            <a:schemeClr val="lt1"/>
                          </a:solidFill>
                          <a:latin typeface="Calibri"/>
                          <a:ea typeface="Calibri"/>
                          <a:cs typeface="Calibri"/>
                          <a:sym typeface="Calibri"/>
                        </a:rPr>
                        <a:t>10,8%</a:t>
                      </a:r>
                      <a:endParaRPr/>
                    </a:p>
                  </a:txBody>
                  <a:tcPr marT="9525" marB="0"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41225">
                <a:tc>
                  <a:txBody>
                    <a:bodyPr/>
                    <a:lstStyle/>
                    <a:p>
                      <a:pPr indent="0" lvl="0" marL="0" marR="0" rtl="0" algn="l">
                        <a:spcBef>
                          <a:spcPts val="0"/>
                        </a:spcBef>
                        <a:spcAft>
                          <a:spcPts val="0"/>
                        </a:spcAft>
                        <a:buNone/>
                      </a:pPr>
                      <a:r>
                        <a:rPr b="0" i="0" lang="cs-CZ" sz="2000" u="none" cap="none" strike="noStrike">
                          <a:solidFill>
                            <a:schemeClr val="dk1"/>
                          </a:solidFill>
                          <a:latin typeface="Calibri"/>
                          <a:ea typeface="Calibri"/>
                          <a:cs typeface="Calibri"/>
                          <a:sym typeface="Calibri"/>
                        </a:rPr>
                        <a:t>Celkem</a:t>
                      </a:r>
                      <a:endParaRPr/>
                    </a:p>
                  </a:txBody>
                  <a:tcPr marT="9525" marB="0"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E6E6"/>
                    </a:solidFill>
                  </a:tcPr>
                </a:tc>
                <a:tc>
                  <a:txBody>
                    <a:bodyPr/>
                    <a:lstStyle/>
                    <a:p>
                      <a:pPr indent="0" lvl="0" marL="0" marR="0" rtl="0" algn="l">
                        <a:spcBef>
                          <a:spcPts val="0"/>
                        </a:spcBef>
                        <a:spcAft>
                          <a:spcPts val="0"/>
                        </a:spcAft>
                        <a:buNone/>
                      </a:pPr>
                      <a:r>
                        <a:rPr b="0" i="0" lang="cs-CZ" sz="2000" u="none" cap="none" strike="noStrike">
                          <a:solidFill>
                            <a:schemeClr val="dk1"/>
                          </a:solidFill>
                          <a:latin typeface="Calibri"/>
                          <a:ea typeface="Calibri"/>
                          <a:cs typeface="Calibri"/>
                          <a:sym typeface="Calibri"/>
                        </a:rPr>
                        <a:t>1012</a:t>
                      </a:r>
                      <a:endParaRPr/>
                    </a:p>
                  </a:txBody>
                  <a:tcPr marT="9525" marB="0"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E6E6"/>
                    </a:solidFill>
                  </a:tcPr>
                </a:tc>
                <a:tc>
                  <a:txBody>
                    <a:bodyPr/>
                    <a:lstStyle/>
                    <a:p>
                      <a:pPr indent="0" lvl="0" marL="0" marR="0" rtl="0" algn="l">
                        <a:spcBef>
                          <a:spcPts val="0"/>
                        </a:spcBef>
                        <a:spcAft>
                          <a:spcPts val="0"/>
                        </a:spcAft>
                        <a:buNone/>
                      </a:pPr>
                      <a:r>
                        <a:rPr b="0" i="0" lang="cs-CZ" sz="2000" u="none" cap="none" strike="noStrike">
                          <a:solidFill>
                            <a:schemeClr val="dk1"/>
                          </a:solidFill>
                          <a:latin typeface="Calibri"/>
                          <a:ea typeface="Calibri"/>
                          <a:cs typeface="Calibri"/>
                          <a:sym typeface="Calibri"/>
                        </a:rPr>
                        <a:t>100,0%</a:t>
                      </a:r>
                      <a:endParaRPr/>
                    </a:p>
                  </a:txBody>
                  <a:tcPr marT="9525" marB="0"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7E6E6"/>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2"/>
          <p:cNvSpPr txBox="1"/>
          <p:nvPr/>
        </p:nvSpPr>
        <p:spPr>
          <a:xfrm>
            <a:off x="502646" y="1268469"/>
            <a:ext cx="7646272" cy="4849020"/>
          </a:xfrm>
          <a:prstGeom prst="rect">
            <a:avLst/>
          </a:prstGeom>
          <a:noFill/>
          <a:ln>
            <a:noFill/>
          </a:ln>
        </p:spPr>
        <p:txBody>
          <a:bodyPr anchorCtr="0" anchor="t" bIns="45700" lIns="91425" spcFirstLastPara="1" rIns="91425" wrap="square" tIns="45700">
            <a:spAutoFit/>
          </a:bodyPr>
          <a:lstStyle/>
          <a:p>
            <a:pPr indent="0" lvl="1" marL="342900" marR="0" rtl="0" algn="l">
              <a:lnSpc>
                <a:spcPct val="120000"/>
              </a:lnSpc>
              <a:spcBef>
                <a:spcPts val="0"/>
              </a:spcBef>
              <a:spcAft>
                <a:spcPts val="0"/>
              </a:spcAft>
              <a:buNone/>
            </a:pPr>
            <a:r>
              <a:t/>
            </a:r>
            <a:endParaRPr b="0" i="0" sz="1600" u="none" cap="none" strike="noStrike">
              <a:solidFill>
                <a:schemeClr val="lt1"/>
              </a:solidFill>
              <a:latin typeface="Arial"/>
              <a:ea typeface="Arial"/>
              <a:cs typeface="Arial"/>
              <a:sym typeface="Arial"/>
            </a:endParaRPr>
          </a:p>
          <a:p>
            <a:pPr indent="0" lvl="0" marL="0" marR="0" rtl="0" algn="l">
              <a:lnSpc>
                <a:spcPct val="120000"/>
              </a:lnSpc>
              <a:spcBef>
                <a:spcPts val="450"/>
              </a:spcBef>
              <a:spcAft>
                <a:spcPts val="0"/>
              </a:spcAft>
              <a:buNone/>
            </a:pPr>
            <a:r>
              <a:rPr b="1" i="0" lang="cs-CZ" sz="1600" u="sng" cap="none" strike="noStrike">
                <a:solidFill>
                  <a:schemeClr val="lt1"/>
                </a:solidFill>
                <a:latin typeface="Arial"/>
                <a:ea typeface="Arial"/>
                <a:cs typeface="Arial"/>
                <a:sym typeface="Arial"/>
              </a:rPr>
              <a:t>Hodnocení žádostí</a:t>
            </a:r>
            <a:endParaRPr b="1" i="0" sz="1600" u="sng" cap="none" strike="noStrike">
              <a:solidFill>
                <a:schemeClr val="lt1"/>
              </a:solidFill>
              <a:latin typeface="Arial"/>
              <a:ea typeface="Arial"/>
              <a:cs typeface="Arial"/>
              <a:sym typeface="Arial"/>
            </a:endParaRPr>
          </a:p>
          <a:p>
            <a:pPr indent="-257175" lvl="1" marL="600075" marR="0" rtl="0" algn="l">
              <a:lnSpc>
                <a:spcPct val="120000"/>
              </a:lnSpc>
              <a:spcBef>
                <a:spcPts val="45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Kontrola formálních náležitostí a přijatelnosti, ex-ante analýza rizik/kontrola</a:t>
            </a:r>
            <a:endParaRPr b="0" i="0" sz="1600" u="none" cap="none" strike="noStrike">
              <a:solidFill>
                <a:schemeClr val="lt1"/>
              </a:solidFill>
              <a:latin typeface="Arial"/>
              <a:ea typeface="Arial"/>
              <a:cs typeface="Arial"/>
              <a:sym typeface="Arial"/>
            </a:endParaRPr>
          </a:p>
          <a:p>
            <a:pPr indent="0" lvl="1" marL="457200" marR="0" rtl="0" algn="l">
              <a:lnSpc>
                <a:spcPct val="120000"/>
              </a:lnSpc>
              <a:spcBef>
                <a:spcPts val="450"/>
              </a:spcBef>
              <a:spcAft>
                <a:spcPts val="0"/>
              </a:spcAft>
              <a:buNone/>
            </a:pPr>
            <a:r>
              <a:rPr b="0" i="0" lang="cs-CZ" sz="1600" u="none" cap="none" strike="noStrike">
                <a:solidFill>
                  <a:schemeClr val="lt1"/>
                </a:solidFill>
                <a:latin typeface="Arial"/>
                <a:ea typeface="Arial"/>
                <a:cs typeface="Arial"/>
                <a:sym typeface="Arial"/>
              </a:rPr>
              <a:t>	→ průběžné doporučování projektů k vydání Rozhodnutí o poskytnutí 	 	     dotace do výše alokace výzvy</a:t>
            </a:r>
            <a:endParaRPr b="0" i="0" sz="1600" u="none" cap="none" strike="noStrike">
              <a:solidFill>
                <a:schemeClr val="lt1"/>
              </a:solidFill>
              <a:latin typeface="Arial"/>
              <a:ea typeface="Arial"/>
              <a:cs typeface="Arial"/>
              <a:sym typeface="Arial"/>
            </a:endParaRPr>
          </a:p>
          <a:p>
            <a:pPr indent="-257175" lvl="1" marL="600075" marR="0" rtl="0" algn="l">
              <a:lnSpc>
                <a:spcPct val="120000"/>
              </a:lnSpc>
              <a:spcBef>
                <a:spcPts val="45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Veškeré žádosti o podporu se budou hodnotit na Centru</a:t>
            </a:r>
            <a:endParaRPr b="0" i="0" sz="1600" u="none" cap="none" strike="noStrike">
              <a:solidFill>
                <a:schemeClr val="lt1"/>
              </a:solidFill>
              <a:latin typeface="Arial"/>
              <a:ea typeface="Arial"/>
              <a:cs typeface="Arial"/>
              <a:sym typeface="Arial"/>
            </a:endParaRPr>
          </a:p>
          <a:p>
            <a:pPr indent="0" lvl="2" marL="685800" marR="0" rtl="0" algn="l">
              <a:lnSpc>
                <a:spcPct val="120000"/>
              </a:lnSpc>
              <a:spcBef>
                <a:spcPts val="450"/>
              </a:spcBef>
              <a:spcAft>
                <a:spcPts val="0"/>
              </a:spcAft>
              <a:buNone/>
            </a:pPr>
            <a:r>
              <a:rPr b="0" i="0" lang="cs-CZ" sz="1600" u="none" cap="none" strike="noStrike">
                <a:solidFill>
                  <a:schemeClr val="lt1"/>
                </a:solidFill>
                <a:latin typeface="Arial"/>
                <a:ea typeface="Arial"/>
                <a:cs typeface="Arial"/>
                <a:sym typeface="Arial"/>
              </a:rPr>
              <a:t>	→ včetně výzev podávaných v rámci výzev MAS/ITI</a:t>
            </a:r>
            <a:endParaRPr b="0" i="0" sz="1600" u="none" cap="none" strike="noStrike">
              <a:solidFill>
                <a:schemeClr val="lt1"/>
              </a:solidFill>
              <a:latin typeface="Arial"/>
              <a:ea typeface="Arial"/>
              <a:cs typeface="Arial"/>
              <a:sym typeface="Arial"/>
            </a:endParaRPr>
          </a:p>
          <a:p>
            <a:pPr indent="-257175" lvl="1" marL="600075" marR="0" rtl="0" algn="l">
              <a:lnSpc>
                <a:spcPct val="120000"/>
              </a:lnSpc>
              <a:spcBef>
                <a:spcPts val="45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Požadované dokumenty k žádosti o podporu</a:t>
            </a:r>
            <a:endParaRPr b="0" i="0" sz="1600" u="none" cap="none" strike="noStrike">
              <a:solidFill>
                <a:schemeClr val="lt1"/>
              </a:solidFill>
              <a:latin typeface="Arial"/>
              <a:ea typeface="Arial"/>
              <a:cs typeface="Arial"/>
              <a:sym typeface="Arial"/>
            </a:endParaRPr>
          </a:p>
          <a:p>
            <a:pPr indent="0" lvl="2" marL="685800" marR="0" rtl="0" algn="l">
              <a:lnSpc>
                <a:spcPct val="120000"/>
              </a:lnSpc>
              <a:spcBef>
                <a:spcPts val="450"/>
              </a:spcBef>
              <a:spcAft>
                <a:spcPts val="0"/>
              </a:spcAft>
              <a:buNone/>
            </a:pPr>
            <a:r>
              <a:rPr b="0" i="0" lang="cs-CZ" sz="1600" u="none" cap="none" strike="noStrike">
                <a:solidFill>
                  <a:schemeClr val="lt1"/>
                </a:solidFill>
                <a:latin typeface="Arial"/>
                <a:ea typeface="Arial"/>
                <a:cs typeface="Arial"/>
                <a:sym typeface="Arial"/>
              </a:rPr>
              <a:t>	→ definovány ve Specifických pravidlech každé výzvy </a:t>
            </a:r>
            <a:endParaRPr b="0" i="0" sz="1600" u="none" cap="none" strike="noStrike">
              <a:solidFill>
                <a:schemeClr val="lt1"/>
              </a:solidFill>
              <a:latin typeface="Arial"/>
              <a:ea typeface="Arial"/>
              <a:cs typeface="Arial"/>
              <a:sym typeface="Arial"/>
            </a:endParaRPr>
          </a:p>
          <a:p>
            <a:pPr indent="-257175" lvl="1" marL="600075" marR="0" rtl="0" algn="l">
              <a:lnSpc>
                <a:spcPct val="120000"/>
              </a:lnSpc>
              <a:spcBef>
                <a:spcPts val="45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Kompletní rozsah KL zveřejněn žadateli ​</a:t>
            </a:r>
            <a:endParaRPr/>
          </a:p>
          <a:p>
            <a:pPr indent="0" lvl="2" marL="685800" marR="0" rtl="0" algn="l">
              <a:lnSpc>
                <a:spcPct val="120000"/>
              </a:lnSpc>
              <a:spcBef>
                <a:spcPts val="450"/>
              </a:spcBef>
              <a:spcAft>
                <a:spcPts val="0"/>
              </a:spcAft>
              <a:buNone/>
            </a:pPr>
            <a:r>
              <a:rPr b="0" i="0" lang="cs-CZ" sz="1600" u="none" cap="none" strike="noStrike">
                <a:solidFill>
                  <a:schemeClr val="lt1"/>
                </a:solidFill>
                <a:latin typeface="Arial"/>
                <a:ea typeface="Arial"/>
                <a:cs typeface="Arial"/>
                <a:sym typeface="Arial"/>
              </a:rPr>
              <a:t>	→ kritéria formálních náležitostí a přijatelnosti budou uveřejněna na webu Centra (napravitelná x nenapravitelná kritéria)</a:t>
            </a:r>
            <a:endParaRPr b="0" i="0" sz="1600" u="none" cap="none" strike="noStrike">
              <a:solidFill>
                <a:schemeClr val="lt1"/>
              </a:solidFill>
              <a:latin typeface="Arial"/>
              <a:ea typeface="Arial"/>
              <a:cs typeface="Arial"/>
              <a:sym typeface="Arial"/>
            </a:endParaRPr>
          </a:p>
          <a:p>
            <a:pPr indent="0" lvl="1" marL="457200" marR="0" rtl="0" algn="l">
              <a:spcBef>
                <a:spcPts val="450"/>
              </a:spcBef>
              <a:spcAft>
                <a:spcPts val="0"/>
              </a:spcAft>
              <a:buNone/>
            </a:pPr>
            <a:r>
              <a:t/>
            </a:r>
            <a:endParaRPr b="0" i="0" sz="1600" u="none" cap="none" strike="noStrike">
              <a:solidFill>
                <a:schemeClr val="lt1"/>
              </a:solidFill>
              <a:latin typeface="Arial"/>
              <a:ea typeface="Arial"/>
              <a:cs typeface="Arial"/>
              <a:sym typeface="Arial"/>
            </a:endParaRPr>
          </a:p>
          <a:p>
            <a:pPr indent="0" lvl="1" marL="457200" marR="0" rtl="0" algn="l">
              <a:lnSpc>
                <a:spcPct val="150000"/>
              </a:lnSpc>
              <a:spcBef>
                <a:spcPts val="0"/>
              </a:spcBef>
              <a:spcAft>
                <a:spcPts val="0"/>
              </a:spcAft>
              <a:buNone/>
            </a:pPr>
            <a:r>
              <a:t/>
            </a:r>
            <a:endParaRPr b="0" i="0" sz="1600" u="none" cap="none" strike="noStrike">
              <a:solidFill>
                <a:schemeClr val="lt1"/>
              </a:solidFill>
              <a:latin typeface="Arial"/>
              <a:ea typeface="Arial"/>
              <a:cs typeface="Arial"/>
              <a:sym typeface="Arial"/>
            </a:endParaRPr>
          </a:p>
        </p:txBody>
      </p:sp>
      <p:sp>
        <p:nvSpPr>
          <p:cNvPr id="110" name="Google Shape;110;p12"/>
          <p:cNvSpPr txBox="1"/>
          <p:nvPr/>
        </p:nvSpPr>
        <p:spPr>
          <a:xfrm>
            <a:off x="502646" y="445046"/>
            <a:ext cx="8138707"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cs-CZ" sz="3200" u="none" cap="none" strike="noStrike">
                <a:solidFill>
                  <a:schemeClr val="lt1"/>
                </a:solidFill>
                <a:latin typeface="Arial"/>
                <a:ea typeface="Arial"/>
                <a:cs typeface="Arial"/>
                <a:sym typeface="Arial"/>
              </a:rPr>
              <a:t>Změny v administraci projektů</a:t>
            </a:r>
            <a:endParaRPr/>
          </a:p>
          <a:p>
            <a:pPr indent="0" lvl="0" marL="0" marR="0" rtl="0" algn="ctr">
              <a:spcBef>
                <a:spcPts val="0"/>
              </a:spcBef>
              <a:spcAft>
                <a:spcPts val="0"/>
              </a:spcAft>
              <a:buNone/>
            </a:pPr>
            <a:r>
              <a:rPr b="1" i="0" lang="cs-CZ" sz="3200" u="none" cap="none" strike="noStrike">
                <a:solidFill>
                  <a:schemeClr val="lt1"/>
                </a:solidFill>
                <a:latin typeface="Arial"/>
                <a:ea typeface="Arial"/>
                <a:cs typeface="Arial"/>
                <a:sym typeface="Arial"/>
              </a:rPr>
              <a:t>Co bude nového?</a:t>
            </a:r>
            <a:r>
              <a:rPr b="0" i="0" lang="cs-CZ" sz="3200" u="none" cap="none" strike="noStrike">
                <a:solidFill>
                  <a:schemeClr val="lt1"/>
                </a:solidFill>
                <a:latin typeface="Arial"/>
                <a:ea typeface="Arial"/>
                <a:cs typeface="Arial"/>
                <a:sym typeface="Arial"/>
              </a:rPr>
              <a:t>​</a:t>
            </a:r>
            <a:endParaRPr b="1" i="0" sz="3200" u="none" cap="none" strike="noStrike">
              <a:solidFill>
                <a:schemeClr val="lt1"/>
              </a:solidFill>
              <a:latin typeface="Arial"/>
              <a:ea typeface="Arial"/>
              <a:cs typeface="Arial"/>
              <a:sym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120"/>
          <p:cNvSpPr txBox="1"/>
          <p:nvPr/>
        </p:nvSpPr>
        <p:spPr>
          <a:xfrm>
            <a:off x="813366" y="303887"/>
            <a:ext cx="8138707" cy="89255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a:solidFill>
                  <a:schemeClr val="lt1"/>
                </a:solidFill>
                <a:latin typeface="Arial"/>
                <a:ea typeface="Arial"/>
                <a:cs typeface="Arial"/>
                <a:sym typeface="Arial"/>
              </a:rPr>
              <a:t>Konzultační servis IROP</a:t>
            </a:r>
            <a:endParaRPr/>
          </a:p>
          <a:p>
            <a:pPr indent="0" lvl="0" marL="0" marR="0" rtl="0" algn="ctr">
              <a:spcBef>
                <a:spcPts val="0"/>
              </a:spcBef>
              <a:spcAft>
                <a:spcPts val="0"/>
              </a:spcAft>
              <a:buNone/>
            </a:pPr>
            <a:r>
              <a:rPr lang="cs-CZ" sz="2000" cap="none">
                <a:solidFill>
                  <a:schemeClr val="lt1"/>
                </a:solidFill>
                <a:latin typeface="Arial"/>
                <a:ea typeface="Arial"/>
                <a:cs typeface="Arial"/>
                <a:sym typeface="Arial"/>
              </a:rPr>
              <a:t>TAZATELÉ</a:t>
            </a:r>
            <a:endParaRPr sz="1800" cap="none">
              <a:solidFill>
                <a:schemeClr val="lt1"/>
              </a:solidFill>
              <a:latin typeface="Arial"/>
              <a:ea typeface="Arial"/>
              <a:cs typeface="Arial"/>
              <a:sym typeface="Arial"/>
            </a:endParaRPr>
          </a:p>
        </p:txBody>
      </p:sp>
      <p:sp>
        <p:nvSpPr>
          <p:cNvPr id="875" name="Google Shape;875;p120"/>
          <p:cNvSpPr txBox="1"/>
          <p:nvPr/>
        </p:nvSpPr>
        <p:spPr>
          <a:xfrm>
            <a:off x="659566" y="1317511"/>
            <a:ext cx="790194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cs-CZ" sz="1600">
                <a:solidFill>
                  <a:schemeClr val="lt1"/>
                </a:solidFill>
                <a:latin typeface="Arial"/>
                <a:ea typeface="Arial"/>
                <a:cs typeface="Arial"/>
                <a:sym typeface="Arial"/>
              </a:rPr>
              <a:t>U 866 tazatelů bez ohledu na to, zda položili dotaz či nikoliv, se podařilo identifikovat jejich typ</a:t>
            </a:r>
            <a:endParaRPr/>
          </a:p>
          <a:p>
            <a:pPr indent="-342900" lvl="1" marL="800100" marR="0" rtl="0" algn="l">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Z toho 279 (32 %) dotazů lze přiřadit zpracovatelským/ poradenským agenturám</a:t>
            </a:r>
            <a:endParaRPr/>
          </a:p>
          <a:p>
            <a:pPr indent="-342900" lvl="1" marL="800100" marR="0" rtl="0" algn="l">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397 tazatelů položilo dotaz do IROP2 z toho 104 (26 %) lze přiřadit zpracovatelským/ poradenským agenturám </a:t>
            </a:r>
            <a:endParaRPr/>
          </a:p>
        </p:txBody>
      </p:sp>
      <p:graphicFrame>
        <p:nvGraphicFramePr>
          <p:cNvPr id="876" name="Google Shape;876;p120"/>
          <p:cNvGraphicFramePr/>
          <p:nvPr/>
        </p:nvGraphicFramePr>
        <p:xfrm>
          <a:off x="269001" y="2896493"/>
          <a:ext cx="3000000" cy="3000000"/>
        </p:xfrm>
        <a:graphic>
          <a:graphicData uri="http://schemas.openxmlformats.org/drawingml/2006/table">
            <a:tbl>
              <a:tblPr>
                <a:noFill/>
                <a:tableStyleId>{28486CB8-E035-43B6-BC6A-2B22D8BB6AFF}</a:tableStyleId>
              </a:tblPr>
              <a:tblGrid>
                <a:gridCol w="2530350"/>
                <a:gridCol w="1386925"/>
                <a:gridCol w="1386925"/>
                <a:gridCol w="1386925"/>
                <a:gridCol w="1386925"/>
              </a:tblGrid>
              <a:tr h="214875">
                <a:tc>
                  <a:txBody>
                    <a:bodyPr/>
                    <a:lstStyle/>
                    <a:p>
                      <a:pPr indent="0" lvl="0" marL="0" marR="0" rtl="0" algn="ctr">
                        <a:spcBef>
                          <a:spcPts val="0"/>
                        </a:spcBef>
                        <a:spcAft>
                          <a:spcPts val="0"/>
                        </a:spcAft>
                        <a:buNone/>
                      </a:pPr>
                      <a:r>
                        <a:rPr b="1" lang="cs-CZ" sz="1600" u="none" cap="none" strike="noStrike">
                          <a:solidFill>
                            <a:schemeClr val="dk1"/>
                          </a:solidFill>
                        </a:rPr>
                        <a:t>Typ tazatele</a:t>
                      </a:r>
                      <a:endParaRPr b="1" i="0" sz="1600" u="none" cap="none" strike="noStrike">
                        <a:solidFill>
                          <a:schemeClr val="dk1"/>
                        </a:solidFill>
                        <a:latin typeface="Calibri"/>
                        <a:ea typeface="Calibri"/>
                        <a:cs typeface="Calibri"/>
                        <a:sym typeface="Calibri"/>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c>
                  <a:txBody>
                    <a:bodyPr/>
                    <a:lstStyle/>
                    <a:p>
                      <a:pPr indent="0" lvl="0" marL="0" marR="0" rtl="0" algn="ctr">
                        <a:spcBef>
                          <a:spcPts val="0"/>
                        </a:spcBef>
                        <a:spcAft>
                          <a:spcPts val="0"/>
                        </a:spcAft>
                        <a:buNone/>
                      </a:pPr>
                      <a:r>
                        <a:rPr b="1" lang="cs-CZ" sz="1600" u="none" cap="none" strike="noStrike">
                          <a:solidFill>
                            <a:schemeClr val="dk1"/>
                          </a:solidFill>
                        </a:rPr>
                        <a:t>Celkem</a:t>
                      </a:r>
                      <a:endParaRPr b="1" i="0" sz="1600" u="none" cap="none" strike="noStrike">
                        <a:solidFill>
                          <a:schemeClr val="dk1"/>
                        </a:solidFill>
                        <a:latin typeface="Calibri"/>
                        <a:ea typeface="Calibri"/>
                        <a:cs typeface="Calibri"/>
                        <a:sym typeface="Calibri"/>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c>
                  <a:txBody>
                    <a:bodyPr/>
                    <a:lstStyle/>
                    <a:p>
                      <a:pPr indent="0" lvl="0" marL="0" marR="0" rtl="0" algn="ctr">
                        <a:spcBef>
                          <a:spcPts val="0"/>
                        </a:spcBef>
                        <a:spcAft>
                          <a:spcPts val="0"/>
                        </a:spcAft>
                        <a:buNone/>
                      </a:pPr>
                      <a:r>
                        <a:rPr b="1" i="0" lang="cs-CZ" sz="1600" u="none" cap="none" strike="noStrike">
                          <a:solidFill>
                            <a:schemeClr val="dk1"/>
                          </a:solidFill>
                          <a:latin typeface="Calibri"/>
                          <a:ea typeface="Calibri"/>
                          <a:cs typeface="Calibri"/>
                          <a:sym typeface="Calibri"/>
                        </a:rPr>
                        <a:t>%</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c>
                  <a:txBody>
                    <a:bodyPr/>
                    <a:lstStyle/>
                    <a:p>
                      <a:pPr indent="0" lvl="0" marL="0" marR="0" rtl="0" algn="ctr">
                        <a:spcBef>
                          <a:spcPts val="0"/>
                        </a:spcBef>
                        <a:spcAft>
                          <a:spcPts val="0"/>
                        </a:spcAft>
                        <a:buNone/>
                      </a:pPr>
                      <a:r>
                        <a:rPr b="1" i="0" lang="cs-CZ" sz="1600" u="none" cap="none" strike="noStrike">
                          <a:solidFill>
                            <a:schemeClr val="dk1"/>
                          </a:solidFill>
                          <a:latin typeface="Calibri"/>
                          <a:ea typeface="Calibri"/>
                          <a:cs typeface="Calibri"/>
                          <a:sym typeface="Calibri"/>
                        </a:rPr>
                        <a:t>IROP2 </a:t>
                      </a:r>
                      <a:endParaRPr b="1" i="0" sz="1600" u="none" cap="none" strike="noStrike">
                        <a:solidFill>
                          <a:schemeClr val="dk1"/>
                        </a:solidFill>
                        <a:latin typeface="Calibri"/>
                        <a:ea typeface="Calibri"/>
                        <a:cs typeface="Calibri"/>
                        <a:sym typeface="Calibri"/>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c>
                  <a:txBody>
                    <a:bodyPr/>
                    <a:lstStyle/>
                    <a:p>
                      <a:pPr indent="0" lvl="0" marL="0" marR="0" rtl="0" algn="ctr">
                        <a:spcBef>
                          <a:spcPts val="0"/>
                        </a:spcBef>
                        <a:spcAft>
                          <a:spcPts val="0"/>
                        </a:spcAft>
                        <a:buNone/>
                      </a:pPr>
                      <a:r>
                        <a:rPr b="1" i="0" lang="cs-CZ" sz="1600" u="none" cap="none" strike="noStrike">
                          <a:solidFill>
                            <a:schemeClr val="dk1"/>
                          </a:solidFill>
                          <a:latin typeface="Calibri"/>
                          <a:ea typeface="Calibri"/>
                          <a:cs typeface="Calibri"/>
                          <a:sym typeface="Calibri"/>
                        </a:rPr>
                        <a:t>%</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r>
              <a:tr h="214875">
                <a:tc>
                  <a:txBody>
                    <a:bodyPr/>
                    <a:lstStyle/>
                    <a:p>
                      <a:pPr indent="0" lvl="0" marL="71755" marR="0" rtl="0" algn="l">
                        <a:spcBef>
                          <a:spcPts val="0"/>
                        </a:spcBef>
                        <a:spcAft>
                          <a:spcPts val="0"/>
                        </a:spcAft>
                        <a:buNone/>
                      </a:pPr>
                      <a:r>
                        <a:rPr lang="cs-CZ" sz="1600" u="none" cap="none" strike="noStrike">
                          <a:solidFill>
                            <a:schemeClr val="dk1"/>
                          </a:solidFill>
                        </a:rPr>
                        <a:t>Žadatel/příjemce</a:t>
                      </a:r>
                      <a:endParaRPr b="0" i="0" sz="1600" u="none" cap="none" strike="noStrike">
                        <a:solidFill>
                          <a:schemeClr val="dk1"/>
                        </a:solidFill>
                        <a:latin typeface="Calibri"/>
                        <a:ea typeface="Calibri"/>
                        <a:cs typeface="Calibri"/>
                        <a:sym typeface="Calibri"/>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cs-CZ" sz="1600" u="none" cap="none" strike="noStrike">
                          <a:solidFill>
                            <a:schemeClr val="dk1"/>
                          </a:solidFill>
                        </a:rPr>
                        <a:t>525</a:t>
                      </a:r>
                      <a:endParaRPr b="0" i="0" sz="1600" u="none" cap="none" strike="noStrike">
                        <a:solidFill>
                          <a:schemeClr val="dk1"/>
                        </a:solidFill>
                        <a:latin typeface="Calibri"/>
                        <a:ea typeface="Calibri"/>
                        <a:cs typeface="Calibri"/>
                        <a:sym typeface="Calibri"/>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cs-CZ" sz="1600" u="none" cap="none" strike="noStrike">
                          <a:solidFill>
                            <a:schemeClr val="dk1"/>
                          </a:solidFill>
                          <a:latin typeface="Calibri"/>
                          <a:ea typeface="Calibri"/>
                          <a:cs typeface="Calibri"/>
                          <a:sym typeface="Calibri"/>
                        </a:rPr>
                        <a:t>60,62%</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cs-CZ" sz="1600" u="none" cap="none" strike="noStrike">
                          <a:solidFill>
                            <a:schemeClr val="dk1"/>
                          </a:solidFill>
                          <a:latin typeface="Calibri"/>
                          <a:ea typeface="Calibri"/>
                          <a:cs typeface="Calibri"/>
                          <a:sym typeface="Calibri"/>
                        </a:rPr>
                        <a:t>247</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cs-CZ" sz="1600" u="none" cap="none" strike="noStrike">
                          <a:solidFill>
                            <a:schemeClr val="dk1"/>
                          </a:solidFill>
                          <a:latin typeface="Calibri"/>
                          <a:ea typeface="Calibri"/>
                          <a:cs typeface="Calibri"/>
                          <a:sym typeface="Calibri"/>
                        </a:rPr>
                        <a:t>62,22%</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14875">
                <a:tc>
                  <a:txBody>
                    <a:bodyPr/>
                    <a:lstStyle/>
                    <a:p>
                      <a:pPr indent="0" lvl="0" marL="71755" marR="0" rtl="0" algn="l">
                        <a:spcBef>
                          <a:spcPts val="0"/>
                        </a:spcBef>
                        <a:spcAft>
                          <a:spcPts val="0"/>
                        </a:spcAft>
                        <a:buNone/>
                      </a:pPr>
                      <a:r>
                        <a:rPr lang="cs-CZ" sz="1600" u="none" cap="none" strike="noStrike">
                          <a:solidFill>
                            <a:schemeClr val="dk1"/>
                          </a:solidFill>
                        </a:rPr>
                        <a:t>Zpracovatel</a:t>
                      </a:r>
                      <a:endParaRPr b="0" i="0" sz="1600" u="none" cap="none" strike="noStrike">
                        <a:solidFill>
                          <a:schemeClr val="dk1"/>
                        </a:solidFill>
                        <a:latin typeface="Calibri"/>
                        <a:ea typeface="Calibri"/>
                        <a:cs typeface="Calibri"/>
                        <a:sym typeface="Calibri"/>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cs-CZ" sz="1600" u="none" cap="none" strike="noStrike">
                          <a:solidFill>
                            <a:schemeClr val="dk1"/>
                          </a:solidFill>
                        </a:rPr>
                        <a:t>279</a:t>
                      </a:r>
                      <a:endParaRPr b="0" i="0" sz="1600" u="none" cap="none" strike="noStrike">
                        <a:solidFill>
                          <a:schemeClr val="dk1"/>
                        </a:solidFill>
                        <a:latin typeface="Calibri"/>
                        <a:ea typeface="Calibri"/>
                        <a:cs typeface="Calibri"/>
                        <a:sym typeface="Calibri"/>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cs-CZ" sz="1600" u="none" cap="none" strike="noStrike">
                          <a:solidFill>
                            <a:schemeClr val="dk1"/>
                          </a:solidFill>
                          <a:latin typeface="Calibri"/>
                          <a:ea typeface="Calibri"/>
                          <a:cs typeface="Calibri"/>
                          <a:sym typeface="Calibri"/>
                        </a:rPr>
                        <a:t>32,22%</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cs-CZ" sz="1600" u="none" cap="none" strike="noStrike">
                          <a:solidFill>
                            <a:schemeClr val="dk1"/>
                          </a:solidFill>
                          <a:latin typeface="Calibri"/>
                          <a:ea typeface="Calibri"/>
                          <a:cs typeface="Calibri"/>
                          <a:sym typeface="Calibri"/>
                        </a:rPr>
                        <a:t>104</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cs-CZ" sz="1600" u="none" cap="none" strike="noStrike">
                          <a:solidFill>
                            <a:schemeClr val="dk1"/>
                          </a:solidFill>
                          <a:latin typeface="Calibri"/>
                          <a:ea typeface="Calibri"/>
                          <a:cs typeface="Calibri"/>
                          <a:sym typeface="Calibri"/>
                        </a:rPr>
                        <a:t>26,20%</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14875">
                <a:tc>
                  <a:txBody>
                    <a:bodyPr/>
                    <a:lstStyle/>
                    <a:p>
                      <a:pPr indent="0" lvl="0" marL="71755" marR="0" rtl="0" algn="l">
                        <a:spcBef>
                          <a:spcPts val="0"/>
                        </a:spcBef>
                        <a:spcAft>
                          <a:spcPts val="0"/>
                        </a:spcAft>
                        <a:buNone/>
                      </a:pPr>
                      <a:r>
                        <a:rPr lang="cs-CZ" sz="1600" u="none" cap="none" strike="noStrike">
                          <a:solidFill>
                            <a:schemeClr val="dk1"/>
                          </a:solidFill>
                        </a:rPr>
                        <a:t>Jiný </a:t>
                      </a:r>
                      <a:endParaRPr b="0" i="0" sz="1600" u="none" cap="none" strike="noStrike">
                        <a:solidFill>
                          <a:schemeClr val="dk1"/>
                        </a:solidFill>
                        <a:latin typeface="Calibri"/>
                        <a:ea typeface="Calibri"/>
                        <a:cs typeface="Calibri"/>
                        <a:sym typeface="Calibri"/>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cs-CZ" sz="1600" u="none" cap="none" strike="noStrike">
                          <a:solidFill>
                            <a:schemeClr val="dk1"/>
                          </a:solidFill>
                        </a:rPr>
                        <a:t>62</a:t>
                      </a:r>
                      <a:endParaRPr b="0" i="0" sz="1600" u="none" cap="none" strike="noStrike">
                        <a:solidFill>
                          <a:schemeClr val="dk1"/>
                        </a:solidFill>
                        <a:latin typeface="Calibri"/>
                        <a:ea typeface="Calibri"/>
                        <a:cs typeface="Calibri"/>
                        <a:sym typeface="Calibri"/>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cs-CZ" sz="1600" u="none" cap="none" strike="noStrike">
                          <a:solidFill>
                            <a:schemeClr val="dk1"/>
                          </a:solidFill>
                          <a:latin typeface="Calibri"/>
                          <a:ea typeface="Calibri"/>
                          <a:cs typeface="Calibri"/>
                          <a:sym typeface="Calibri"/>
                        </a:rPr>
                        <a:t>7,16%</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cs-CZ" sz="1600" u="none" cap="none" strike="noStrike">
                          <a:solidFill>
                            <a:schemeClr val="dk1"/>
                          </a:solidFill>
                          <a:latin typeface="Calibri"/>
                          <a:ea typeface="Calibri"/>
                          <a:cs typeface="Calibri"/>
                          <a:sym typeface="Calibri"/>
                        </a:rPr>
                        <a:t>46</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cs-CZ" sz="1600" u="none" cap="none" strike="noStrike">
                          <a:solidFill>
                            <a:schemeClr val="dk1"/>
                          </a:solidFill>
                          <a:latin typeface="Calibri"/>
                          <a:ea typeface="Calibri"/>
                          <a:cs typeface="Calibri"/>
                          <a:sym typeface="Calibri"/>
                        </a:rPr>
                        <a:t>11,59%</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14875">
                <a:tc>
                  <a:txBody>
                    <a:bodyPr/>
                    <a:lstStyle/>
                    <a:p>
                      <a:pPr indent="0" lvl="0" marL="0" marR="0" rtl="0" algn="ctr">
                        <a:spcBef>
                          <a:spcPts val="0"/>
                        </a:spcBef>
                        <a:spcAft>
                          <a:spcPts val="0"/>
                        </a:spcAft>
                        <a:buNone/>
                      </a:pPr>
                      <a:r>
                        <a:rPr b="1" lang="cs-CZ" sz="1600" u="none" cap="none" strike="noStrike">
                          <a:solidFill>
                            <a:schemeClr val="dk1"/>
                          </a:solidFill>
                        </a:rPr>
                        <a:t>Celkový součet</a:t>
                      </a:r>
                      <a:endParaRPr b="1" i="0" sz="1600" u="none" cap="none" strike="noStrike">
                        <a:solidFill>
                          <a:schemeClr val="dk1"/>
                        </a:solidFill>
                        <a:latin typeface="Calibri"/>
                        <a:ea typeface="Calibri"/>
                        <a:cs typeface="Calibri"/>
                        <a:sym typeface="Calibri"/>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c>
                  <a:txBody>
                    <a:bodyPr/>
                    <a:lstStyle/>
                    <a:p>
                      <a:pPr indent="0" lvl="0" marL="0" marR="0" rtl="0" algn="ctr">
                        <a:spcBef>
                          <a:spcPts val="0"/>
                        </a:spcBef>
                        <a:spcAft>
                          <a:spcPts val="0"/>
                        </a:spcAft>
                        <a:buNone/>
                      </a:pPr>
                      <a:r>
                        <a:rPr b="1" lang="cs-CZ" sz="1600" u="none" cap="none" strike="noStrike">
                          <a:solidFill>
                            <a:schemeClr val="dk1"/>
                          </a:solidFill>
                        </a:rPr>
                        <a:t>866</a:t>
                      </a:r>
                      <a:endParaRPr b="1" i="0" sz="1600" u="none" cap="none" strike="noStrike">
                        <a:solidFill>
                          <a:schemeClr val="dk1"/>
                        </a:solidFill>
                        <a:latin typeface="Calibri"/>
                        <a:ea typeface="Calibri"/>
                        <a:cs typeface="Calibri"/>
                        <a:sym typeface="Calibri"/>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c>
                  <a:txBody>
                    <a:bodyPr/>
                    <a:lstStyle/>
                    <a:p>
                      <a:pPr indent="0" lvl="0" marL="0" marR="0" rtl="0" algn="ctr">
                        <a:spcBef>
                          <a:spcPts val="0"/>
                        </a:spcBef>
                        <a:spcAft>
                          <a:spcPts val="0"/>
                        </a:spcAft>
                        <a:buNone/>
                      </a:pPr>
                      <a:r>
                        <a:rPr b="1" i="0" lang="cs-CZ" sz="1600" u="none" cap="none" strike="noStrike">
                          <a:solidFill>
                            <a:schemeClr val="dk1"/>
                          </a:solidFill>
                          <a:latin typeface="Calibri"/>
                          <a:ea typeface="Calibri"/>
                          <a:cs typeface="Calibri"/>
                          <a:sym typeface="Calibri"/>
                        </a:rPr>
                        <a:t>100%</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c>
                  <a:txBody>
                    <a:bodyPr/>
                    <a:lstStyle/>
                    <a:p>
                      <a:pPr indent="0" lvl="0" marL="0" marR="0" rtl="0" algn="ctr">
                        <a:spcBef>
                          <a:spcPts val="0"/>
                        </a:spcBef>
                        <a:spcAft>
                          <a:spcPts val="0"/>
                        </a:spcAft>
                        <a:buNone/>
                      </a:pPr>
                      <a:r>
                        <a:rPr b="1" i="0" lang="cs-CZ" sz="1600" u="none" cap="none" strike="noStrike">
                          <a:solidFill>
                            <a:schemeClr val="dk1"/>
                          </a:solidFill>
                          <a:latin typeface="Calibri"/>
                          <a:ea typeface="Calibri"/>
                          <a:cs typeface="Calibri"/>
                          <a:sym typeface="Calibri"/>
                        </a:rPr>
                        <a:t>397</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c>
                  <a:txBody>
                    <a:bodyPr/>
                    <a:lstStyle/>
                    <a:p>
                      <a:pPr indent="0" lvl="0" marL="0" marR="0" rtl="0" algn="ctr">
                        <a:spcBef>
                          <a:spcPts val="0"/>
                        </a:spcBef>
                        <a:spcAft>
                          <a:spcPts val="0"/>
                        </a:spcAft>
                        <a:buNone/>
                      </a:pPr>
                      <a:r>
                        <a:rPr b="1" i="0" lang="cs-CZ" sz="1600" u="none" cap="none" strike="noStrike">
                          <a:solidFill>
                            <a:schemeClr val="dk1"/>
                          </a:solidFill>
                          <a:latin typeface="Calibri"/>
                          <a:ea typeface="Calibri"/>
                          <a:cs typeface="Calibri"/>
                          <a:sym typeface="Calibri"/>
                        </a:rPr>
                        <a:t>100%</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r>
            </a:tbl>
          </a:graphicData>
        </a:graphic>
      </p:graphicFrame>
      <p:graphicFrame>
        <p:nvGraphicFramePr>
          <p:cNvPr id="877" name="Google Shape;877;p120"/>
          <p:cNvGraphicFramePr/>
          <p:nvPr/>
        </p:nvGraphicFramePr>
        <p:xfrm>
          <a:off x="269001" y="4262956"/>
          <a:ext cx="3000000" cy="3000000"/>
        </p:xfrm>
        <a:graphic>
          <a:graphicData uri="http://schemas.openxmlformats.org/drawingml/2006/table">
            <a:tbl>
              <a:tblPr>
                <a:solidFill>
                  <a:schemeClr val="lt1"/>
                </a:solidFill>
                <a:tableStyleId>{28486CB8-E035-43B6-BC6A-2B22D8BB6AFF}</a:tableStyleId>
              </a:tblPr>
              <a:tblGrid>
                <a:gridCol w="2016700"/>
                <a:gridCol w="1105400"/>
                <a:gridCol w="1105400"/>
              </a:tblGrid>
              <a:tr h="179750">
                <a:tc>
                  <a:txBody>
                    <a:bodyPr/>
                    <a:lstStyle/>
                    <a:p>
                      <a:pPr indent="0" lvl="0" marL="0" marR="0" rtl="0" algn="ctr">
                        <a:spcBef>
                          <a:spcPts val="0"/>
                        </a:spcBef>
                        <a:spcAft>
                          <a:spcPts val="0"/>
                        </a:spcAft>
                        <a:buNone/>
                      </a:pPr>
                      <a:r>
                        <a:rPr b="1" lang="cs-CZ" sz="1600" u="none" cap="none" strike="noStrike"/>
                        <a:t>Typ tazatele</a:t>
                      </a:r>
                      <a:endParaRPr b="1" i="0" sz="1600" u="none" cap="none" strike="noStrike">
                        <a:solidFill>
                          <a:srgbClr val="000000"/>
                        </a:solidFill>
                        <a:latin typeface="Calibri"/>
                        <a:ea typeface="Calibri"/>
                        <a:cs typeface="Calibri"/>
                        <a:sym typeface="Calibri"/>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c>
                  <a:txBody>
                    <a:bodyPr/>
                    <a:lstStyle/>
                    <a:p>
                      <a:pPr indent="0" lvl="0" marL="0" marR="0" rtl="0" algn="ctr">
                        <a:spcBef>
                          <a:spcPts val="0"/>
                        </a:spcBef>
                        <a:spcAft>
                          <a:spcPts val="0"/>
                        </a:spcAft>
                        <a:buNone/>
                      </a:pPr>
                      <a:r>
                        <a:rPr b="1" lang="cs-CZ" sz="1600" u="none" cap="none" strike="noStrike"/>
                        <a:t>Celkem</a:t>
                      </a:r>
                      <a:endParaRPr b="1" i="0" sz="1600" u="none" cap="none" strike="noStrike">
                        <a:solidFill>
                          <a:srgbClr val="000000"/>
                        </a:solidFill>
                        <a:latin typeface="Calibri"/>
                        <a:ea typeface="Calibri"/>
                        <a:cs typeface="Calibri"/>
                        <a:sym typeface="Calibri"/>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c>
                  <a:txBody>
                    <a:bodyPr/>
                    <a:lstStyle/>
                    <a:p>
                      <a:pPr indent="0" lvl="0" marL="0" marR="0" rtl="0" algn="ctr">
                        <a:spcBef>
                          <a:spcPts val="0"/>
                        </a:spcBef>
                        <a:spcAft>
                          <a:spcPts val="0"/>
                        </a:spcAft>
                        <a:buNone/>
                      </a:pPr>
                      <a:r>
                        <a:rPr b="1" i="0" lang="cs-CZ" sz="1600" u="none" cap="none" strike="noStrike">
                          <a:solidFill>
                            <a:srgbClr val="000000"/>
                          </a:solidFill>
                          <a:latin typeface="Calibri"/>
                          <a:ea typeface="Calibri"/>
                          <a:cs typeface="Calibri"/>
                          <a:sym typeface="Calibri"/>
                        </a:rPr>
                        <a:t>%</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r>
              <a:tr h="179750">
                <a:tc>
                  <a:txBody>
                    <a:bodyPr/>
                    <a:lstStyle/>
                    <a:p>
                      <a:pPr indent="0" lvl="0" marL="71755" marR="0" rtl="0" algn="l">
                        <a:spcBef>
                          <a:spcPts val="0"/>
                        </a:spcBef>
                        <a:spcAft>
                          <a:spcPts val="0"/>
                        </a:spcAft>
                        <a:buNone/>
                      </a:pPr>
                      <a:r>
                        <a:rPr lang="cs-CZ" sz="1600" u="none" cap="none" strike="noStrike"/>
                        <a:t>Obec/ město</a:t>
                      </a:r>
                      <a:endParaRPr b="0" i="0" sz="1600" u="none" cap="none" strike="noStrike">
                        <a:solidFill>
                          <a:srgbClr val="000000"/>
                        </a:solidFill>
                        <a:latin typeface="Calibri"/>
                        <a:ea typeface="Calibri"/>
                        <a:cs typeface="Calibri"/>
                        <a:sym typeface="Calibri"/>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cs-CZ" sz="1600" u="none" cap="none" strike="noStrike"/>
                        <a:t>232</a:t>
                      </a:r>
                      <a:endParaRPr b="0" i="0" sz="1600" u="none" cap="none" strike="noStrike">
                        <a:solidFill>
                          <a:srgbClr val="000000"/>
                        </a:solidFill>
                        <a:latin typeface="Calibri"/>
                        <a:ea typeface="Calibri"/>
                        <a:cs typeface="Calibri"/>
                        <a:sym typeface="Calibri"/>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cs-CZ" sz="1600" u="none" cap="none" strike="noStrike">
                          <a:solidFill>
                            <a:srgbClr val="000000"/>
                          </a:solidFill>
                          <a:latin typeface="Calibri"/>
                          <a:ea typeface="Calibri"/>
                          <a:cs typeface="Calibri"/>
                          <a:sym typeface="Calibri"/>
                        </a:rPr>
                        <a:t>44,19%</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79750">
                <a:tc>
                  <a:txBody>
                    <a:bodyPr/>
                    <a:lstStyle/>
                    <a:p>
                      <a:pPr indent="0" lvl="0" marL="71755" marR="0" rtl="0" algn="l">
                        <a:spcBef>
                          <a:spcPts val="0"/>
                        </a:spcBef>
                        <a:spcAft>
                          <a:spcPts val="0"/>
                        </a:spcAft>
                        <a:buNone/>
                      </a:pPr>
                      <a:r>
                        <a:rPr lang="cs-CZ" sz="1600" u="none" cap="none" strike="noStrike"/>
                        <a:t>MAS</a:t>
                      </a:r>
                      <a:endParaRPr b="0" i="0" sz="1600" u="none" cap="none" strike="noStrike">
                        <a:solidFill>
                          <a:srgbClr val="000000"/>
                        </a:solidFill>
                        <a:latin typeface="Calibri"/>
                        <a:ea typeface="Calibri"/>
                        <a:cs typeface="Calibri"/>
                        <a:sym typeface="Calibri"/>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cs-CZ" sz="1600" u="none" cap="none" strike="noStrike">
                          <a:solidFill>
                            <a:srgbClr val="000000"/>
                          </a:solidFill>
                          <a:latin typeface="Calibri"/>
                          <a:ea typeface="Calibri"/>
                          <a:cs typeface="Calibri"/>
                          <a:sym typeface="Calibri"/>
                        </a:rPr>
                        <a:t>57</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cs-CZ" sz="1600" u="none" cap="none" strike="noStrike">
                          <a:solidFill>
                            <a:srgbClr val="000000"/>
                          </a:solidFill>
                          <a:latin typeface="Calibri"/>
                          <a:ea typeface="Calibri"/>
                          <a:cs typeface="Calibri"/>
                          <a:sym typeface="Calibri"/>
                        </a:rPr>
                        <a:t>10,86%</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79750">
                <a:tc>
                  <a:txBody>
                    <a:bodyPr/>
                    <a:lstStyle/>
                    <a:p>
                      <a:pPr indent="0" lvl="0" marL="71755" marR="0" rtl="0" algn="l">
                        <a:spcBef>
                          <a:spcPts val="0"/>
                        </a:spcBef>
                        <a:spcAft>
                          <a:spcPts val="0"/>
                        </a:spcAft>
                        <a:buNone/>
                      </a:pPr>
                      <a:r>
                        <a:rPr lang="cs-CZ" sz="1600" u="none" cap="none" strike="noStrike"/>
                        <a:t>Charita </a:t>
                      </a:r>
                      <a:endParaRPr b="0" i="0" sz="1600" u="none" cap="none" strike="noStrike">
                        <a:solidFill>
                          <a:srgbClr val="000000"/>
                        </a:solidFill>
                        <a:latin typeface="Calibri"/>
                        <a:ea typeface="Calibri"/>
                        <a:cs typeface="Calibri"/>
                        <a:sym typeface="Calibri"/>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cs-CZ" sz="1600" u="none" cap="none" strike="noStrike"/>
                        <a:t>24</a:t>
                      </a:r>
                      <a:endParaRPr b="0" i="0" sz="1600" u="none" cap="none" strike="noStrike">
                        <a:solidFill>
                          <a:srgbClr val="000000"/>
                        </a:solidFill>
                        <a:latin typeface="Calibri"/>
                        <a:ea typeface="Calibri"/>
                        <a:cs typeface="Calibri"/>
                        <a:sym typeface="Calibri"/>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cs-CZ" sz="1600" u="none" cap="none" strike="noStrike">
                          <a:solidFill>
                            <a:srgbClr val="000000"/>
                          </a:solidFill>
                          <a:latin typeface="Calibri"/>
                          <a:ea typeface="Calibri"/>
                          <a:cs typeface="Calibri"/>
                          <a:sym typeface="Calibri"/>
                        </a:rPr>
                        <a:t>4,57%</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79750">
                <a:tc>
                  <a:txBody>
                    <a:bodyPr/>
                    <a:lstStyle/>
                    <a:p>
                      <a:pPr indent="0" lvl="0" marL="71755" marR="0" rtl="0" algn="l">
                        <a:spcBef>
                          <a:spcPts val="0"/>
                        </a:spcBef>
                        <a:spcAft>
                          <a:spcPts val="0"/>
                        </a:spcAft>
                        <a:buNone/>
                      </a:pPr>
                      <a:r>
                        <a:rPr b="0" i="0" lang="cs-CZ" sz="1600" u="none" cap="none" strike="noStrike">
                          <a:solidFill>
                            <a:srgbClr val="000000"/>
                          </a:solidFill>
                          <a:latin typeface="Calibri"/>
                          <a:ea typeface="Calibri"/>
                          <a:cs typeface="Calibri"/>
                          <a:sym typeface="Calibri"/>
                        </a:rPr>
                        <a:t>OSVČ</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cs-CZ" sz="1600" u="none" cap="none" strike="noStrike">
                          <a:solidFill>
                            <a:srgbClr val="000000"/>
                          </a:solidFill>
                          <a:latin typeface="Calibri"/>
                          <a:ea typeface="Calibri"/>
                          <a:cs typeface="Calibri"/>
                          <a:sym typeface="Calibri"/>
                        </a:rPr>
                        <a:t>21</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cs-CZ" sz="1600" u="none" cap="none" strike="noStrike">
                          <a:solidFill>
                            <a:srgbClr val="000000"/>
                          </a:solidFill>
                          <a:latin typeface="Calibri"/>
                          <a:ea typeface="Calibri"/>
                          <a:cs typeface="Calibri"/>
                          <a:sym typeface="Calibri"/>
                        </a:rPr>
                        <a:t>4,00%</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79750">
                <a:tc>
                  <a:txBody>
                    <a:bodyPr/>
                    <a:lstStyle/>
                    <a:p>
                      <a:pPr indent="0" lvl="0" marL="71755" marR="0" rtl="0" algn="l">
                        <a:spcBef>
                          <a:spcPts val="0"/>
                        </a:spcBef>
                        <a:spcAft>
                          <a:spcPts val="0"/>
                        </a:spcAft>
                        <a:buNone/>
                      </a:pPr>
                      <a:r>
                        <a:rPr b="0" i="0" lang="cs-CZ" sz="1600" u="none" cap="none" strike="noStrike">
                          <a:solidFill>
                            <a:srgbClr val="000000"/>
                          </a:solidFill>
                          <a:latin typeface="Calibri"/>
                          <a:ea typeface="Calibri"/>
                          <a:cs typeface="Calibri"/>
                          <a:sym typeface="Calibri"/>
                        </a:rPr>
                        <a:t>Kraj</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cs-CZ" sz="1600" u="none" cap="none" strike="noStrike">
                          <a:solidFill>
                            <a:srgbClr val="000000"/>
                          </a:solidFill>
                          <a:latin typeface="Calibri"/>
                          <a:ea typeface="Calibri"/>
                          <a:cs typeface="Calibri"/>
                          <a:sym typeface="Calibri"/>
                        </a:rPr>
                        <a:t>21</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cs-CZ" sz="1600" u="none" cap="none" strike="noStrike">
                          <a:solidFill>
                            <a:srgbClr val="000000"/>
                          </a:solidFill>
                          <a:latin typeface="Calibri"/>
                          <a:ea typeface="Calibri"/>
                          <a:cs typeface="Calibri"/>
                          <a:sym typeface="Calibri"/>
                        </a:rPr>
                        <a:t>4,00%</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79750">
                <a:tc>
                  <a:txBody>
                    <a:bodyPr/>
                    <a:lstStyle/>
                    <a:p>
                      <a:pPr indent="0" lvl="0" marL="71755" marR="0" rtl="0" algn="l">
                        <a:spcBef>
                          <a:spcPts val="0"/>
                        </a:spcBef>
                        <a:spcAft>
                          <a:spcPts val="0"/>
                        </a:spcAft>
                        <a:buNone/>
                      </a:pPr>
                      <a:r>
                        <a:rPr b="0" i="0" lang="cs-CZ" sz="1600" u="none" cap="none" strike="noStrike">
                          <a:solidFill>
                            <a:srgbClr val="000000"/>
                          </a:solidFill>
                          <a:latin typeface="Calibri"/>
                          <a:ea typeface="Calibri"/>
                          <a:cs typeface="Calibri"/>
                          <a:sym typeface="Calibri"/>
                        </a:rPr>
                        <a:t>Školy</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cs-CZ" sz="1600" u="none" cap="none" strike="noStrike">
                          <a:solidFill>
                            <a:srgbClr val="000000"/>
                          </a:solidFill>
                          <a:latin typeface="Calibri"/>
                          <a:ea typeface="Calibri"/>
                          <a:cs typeface="Calibri"/>
                          <a:sym typeface="Calibri"/>
                        </a:rPr>
                        <a:t>17</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cs-CZ" sz="1600" u="none" cap="none" strike="noStrike">
                          <a:solidFill>
                            <a:srgbClr val="000000"/>
                          </a:solidFill>
                          <a:latin typeface="Calibri"/>
                          <a:ea typeface="Calibri"/>
                          <a:cs typeface="Calibri"/>
                          <a:sym typeface="Calibri"/>
                        </a:rPr>
                        <a:t>3,24%</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79750">
                <a:tc>
                  <a:txBody>
                    <a:bodyPr/>
                    <a:lstStyle/>
                    <a:p>
                      <a:pPr indent="0" lvl="0" marL="71755" marR="0" rtl="0" algn="l">
                        <a:spcBef>
                          <a:spcPts val="0"/>
                        </a:spcBef>
                        <a:spcAft>
                          <a:spcPts val="0"/>
                        </a:spcAft>
                        <a:buNone/>
                      </a:pPr>
                      <a:r>
                        <a:rPr b="0" i="0" lang="cs-CZ" sz="1600" u="none" cap="none" strike="noStrike">
                          <a:solidFill>
                            <a:srgbClr val="000000"/>
                          </a:solidFill>
                          <a:latin typeface="Calibri"/>
                          <a:ea typeface="Calibri"/>
                          <a:cs typeface="Calibri"/>
                          <a:sym typeface="Calibri"/>
                        </a:rPr>
                        <a:t>Jiné/ neurčené</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cs-CZ" sz="1600" u="none" cap="none" strike="noStrike">
                          <a:solidFill>
                            <a:srgbClr val="000000"/>
                          </a:solidFill>
                          <a:latin typeface="Calibri"/>
                          <a:ea typeface="Calibri"/>
                          <a:cs typeface="Calibri"/>
                          <a:sym typeface="Calibri"/>
                        </a:rPr>
                        <a:t>153 </a:t>
                      </a:r>
                      <a:endParaRPr b="0" i="0" sz="1600" u="none" cap="none" strike="noStrike">
                        <a:solidFill>
                          <a:srgbClr val="000000"/>
                        </a:solidFill>
                        <a:latin typeface="Calibri"/>
                        <a:ea typeface="Calibri"/>
                        <a:cs typeface="Calibri"/>
                        <a:sym typeface="Calibri"/>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cs-CZ" sz="1600" u="none" cap="none" strike="noStrike">
                          <a:solidFill>
                            <a:srgbClr val="000000"/>
                          </a:solidFill>
                          <a:latin typeface="Calibri"/>
                          <a:ea typeface="Calibri"/>
                          <a:cs typeface="Calibri"/>
                          <a:sym typeface="Calibri"/>
                        </a:rPr>
                        <a:t>29,14%</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79750">
                <a:tc>
                  <a:txBody>
                    <a:bodyPr/>
                    <a:lstStyle/>
                    <a:p>
                      <a:pPr indent="0" lvl="0" marL="0" marR="0" rtl="0" algn="ctr">
                        <a:spcBef>
                          <a:spcPts val="0"/>
                        </a:spcBef>
                        <a:spcAft>
                          <a:spcPts val="0"/>
                        </a:spcAft>
                        <a:buNone/>
                      </a:pPr>
                      <a:r>
                        <a:rPr b="1" lang="cs-CZ" sz="1600" u="none" cap="none" strike="noStrike"/>
                        <a:t>Celkový součet</a:t>
                      </a:r>
                      <a:endParaRPr b="1" i="0" sz="1600" u="none" cap="none" strike="noStrike">
                        <a:solidFill>
                          <a:srgbClr val="000000"/>
                        </a:solidFill>
                        <a:latin typeface="Calibri"/>
                        <a:ea typeface="Calibri"/>
                        <a:cs typeface="Calibri"/>
                        <a:sym typeface="Calibri"/>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c>
                  <a:txBody>
                    <a:bodyPr/>
                    <a:lstStyle/>
                    <a:p>
                      <a:pPr indent="0" lvl="0" marL="0" marR="0" rtl="0" algn="ctr">
                        <a:spcBef>
                          <a:spcPts val="0"/>
                        </a:spcBef>
                        <a:spcAft>
                          <a:spcPts val="0"/>
                        </a:spcAft>
                        <a:buNone/>
                      </a:pPr>
                      <a:r>
                        <a:rPr b="1" i="0" lang="cs-CZ" sz="1600" u="none" cap="none" strike="noStrike">
                          <a:solidFill>
                            <a:srgbClr val="000000"/>
                          </a:solidFill>
                          <a:latin typeface="Calibri"/>
                          <a:ea typeface="Calibri"/>
                          <a:cs typeface="Calibri"/>
                          <a:sym typeface="Calibri"/>
                        </a:rPr>
                        <a:t>525</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c>
                  <a:txBody>
                    <a:bodyPr/>
                    <a:lstStyle/>
                    <a:p>
                      <a:pPr indent="0" lvl="0" marL="0" marR="0" rtl="0" algn="ctr">
                        <a:spcBef>
                          <a:spcPts val="0"/>
                        </a:spcBef>
                        <a:spcAft>
                          <a:spcPts val="0"/>
                        </a:spcAft>
                        <a:buNone/>
                      </a:pPr>
                      <a:r>
                        <a:rPr b="1" i="0" lang="cs-CZ" sz="1600" u="none" cap="none" strike="noStrike">
                          <a:solidFill>
                            <a:srgbClr val="000000"/>
                          </a:solidFill>
                          <a:latin typeface="Calibri"/>
                          <a:ea typeface="Calibri"/>
                          <a:cs typeface="Calibri"/>
                          <a:sym typeface="Calibri"/>
                        </a:rPr>
                        <a:t>100%</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8D8D8"/>
                    </a:solidFill>
                  </a:tcPr>
                </a:tc>
              </a:tr>
            </a:tbl>
          </a:graphicData>
        </a:graphic>
      </p:graphicFrame>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121"/>
          <p:cNvSpPr txBox="1"/>
          <p:nvPr>
            <p:ph idx="4294967295" type="sldNum"/>
          </p:nvPr>
        </p:nvSpPr>
        <p:spPr>
          <a:xfrm>
            <a:off x="0" y="6356350"/>
            <a:ext cx="50165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cs-CZ"/>
              <a:t>‹#›</a:t>
            </a:fld>
            <a:endParaRPr/>
          </a:p>
        </p:txBody>
      </p:sp>
      <p:sp>
        <p:nvSpPr>
          <p:cNvPr id="883" name="Google Shape;883;p121"/>
          <p:cNvSpPr txBox="1"/>
          <p:nvPr/>
        </p:nvSpPr>
        <p:spPr>
          <a:xfrm>
            <a:off x="0" y="2938585"/>
            <a:ext cx="9143999" cy="89046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SzPts val="5000"/>
              <a:buFont typeface="Arial"/>
              <a:buNone/>
            </a:pPr>
            <a:r>
              <a:rPr b="1" lang="cs-CZ" sz="5000">
                <a:solidFill>
                  <a:schemeClr val="lt1"/>
                </a:solidFill>
                <a:latin typeface="Arial"/>
                <a:ea typeface="Arial"/>
                <a:cs typeface="Arial"/>
                <a:sym typeface="Arial"/>
              </a:rPr>
              <a:t>Děkuji za pozornost</a:t>
            </a:r>
            <a:r>
              <a:rPr b="1" lang="cs-CZ" sz="5000">
                <a:solidFill>
                  <a:srgbClr val="FF0000"/>
                </a:solidFill>
                <a:latin typeface="Arial"/>
                <a:ea typeface="Arial"/>
                <a:cs typeface="Arial"/>
                <a:sym typeface="Arial"/>
              </a:rPr>
              <a: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3"/>
          <p:cNvSpPr txBox="1"/>
          <p:nvPr/>
        </p:nvSpPr>
        <p:spPr>
          <a:xfrm>
            <a:off x="956427" y="1996051"/>
            <a:ext cx="7007487" cy="3832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cs-CZ" sz="1600" u="sng" cap="none" strike="noStrike">
                <a:solidFill>
                  <a:schemeClr val="lt1"/>
                </a:solidFill>
                <a:latin typeface="Arial"/>
                <a:ea typeface="Arial"/>
                <a:cs typeface="Arial"/>
                <a:sym typeface="Arial"/>
              </a:rPr>
              <a:t>Fáze realizace projektu</a:t>
            </a:r>
            <a:endParaRPr/>
          </a:p>
          <a:p>
            <a:pPr indent="0" lvl="0" marL="0" marR="0" rtl="0" algn="l">
              <a:spcBef>
                <a:spcPts val="0"/>
              </a:spcBef>
              <a:spcAft>
                <a:spcPts val="0"/>
              </a:spcAft>
              <a:buNone/>
            </a:pPr>
            <a:r>
              <a:t/>
            </a:r>
            <a:endParaRPr b="1" i="0" sz="1600" u="none" cap="none" strike="noStrike">
              <a:solidFill>
                <a:schemeClr val="lt1"/>
              </a:solidFill>
              <a:latin typeface="Arial"/>
              <a:ea typeface="Arial"/>
              <a:cs typeface="Arial"/>
              <a:sym typeface="Arial"/>
            </a:endParaRPr>
          </a:p>
          <a:p>
            <a:pPr indent="0" lvl="1" marL="457200" marR="0" rtl="0" algn="l">
              <a:spcBef>
                <a:spcPts val="0"/>
              </a:spcBef>
              <a:spcAft>
                <a:spcPts val="0"/>
              </a:spcAft>
              <a:buNone/>
            </a:pPr>
            <a:r>
              <a:rPr b="1" i="0" lang="cs-CZ" sz="1600" u="none" cap="none" strike="noStrike">
                <a:solidFill>
                  <a:schemeClr val="lt1"/>
                </a:solidFill>
                <a:latin typeface="Arial"/>
                <a:ea typeface="Arial"/>
                <a:cs typeface="Arial"/>
                <a:sym typeface="Arial"/>
              </a:rPr>
              <a:t>Zjednodušené metody vykazování​ - paušál (nepřímé náklady)</a:t>
            </a:r>
            <a:endParaRPr b="1" i="0" sz="1600" u="none" cap="none" strike="noStrike">
              <a:solidFill>
                <a:schemeClr val="lt1"/>
              </a:solidFill>
              <a:latin typeface="Arial"/>
              <a:ea typeface="Arial"/>
              <a:cs typeface="Arial"/>
              <a:sym typeface="Arial"/>
            </a:endParaRPr>
          </a:p>
          <a:p>
            <a:pPr indent="-171450" lvl="2" marL="1085850" marR="0" rtl="0" algn="l">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Výdaje typu studie proveditelnosti, administrace VŘ, TDI, BOZP, AD, projektová dokumentace apod.</a:t>
            </a:r>
            <a:endParaRPr b="0" i="0" sz="1600" u="none" cap="none" strike="noStrike">
              <a:solidFill>
                <a:schemeClr val="lt1"/>
              </a:solidFill>
              <a:latin typeface="Arial"/>
              <a:ea typeface="Arial"/>
              <a:cs typeface="Arial"/>
              <a:sym typeface="Arial"/>
            </a:endParaRPr>
          </a:p>
          <a:p>
            <a:pPr indent="-171450" lvl="2" marL="1085850" marR="0" rtl="0" algn="l">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Proplácení bez kontroly dokladů do výše stanoveného procenta z celkových </a:t>
            </a:r>
            <a:r>
              <a:rPr b="1" i="0" lang="cs-CZ" sz="1600" u="none" cap="none" strike="noStrike">
                <a:solidFill>
                  <a:schemeClr val="lt1"/>
                </a:solidFill>
                <a:latin typeface="Arial"/>
                <a:ea typeface="Arial"/>
                <a:cs typeface="Arial"/>
                <a:sym typeface="Arial"/>
              </a:rPr>
              <a:t>přímých</a:t>
            </a:r>
            <a:r>
              <a:rPr b="0" i="0" lang="cs-CZ" sz="1600" u="none" cap="none" strike="noStrike">
                <a:solidFill>
                  <a:schemeClr val="lt1"/>
                </a:solidFill>
                <a:latin typeface="Arial"/>
                <a:ea typeface="Arial"/>
                <a:cs typeface="Arial"/>
                <a:sym typeface="Arial"/>
              </a:rPr>
              <a:t> způsobilých výdajů projektu ve výši 7% (výše se může lišit dle výzvy; bude stanoveno ve SP)</a:t>
            </a:r>
            <a:endParaRPr b="0" i="0" sz="1600" u="none" cap="none" strike="noStrike">
              <a:solidFill>
                <a:schemeClr val="lt1"/>
              </a:solidFill>
              <a:latin typeface="Arial"/>
              <a:ea typeface="Arial"/>
              <a:cs typeface="Arial"/>
              <a:sym typeface="Arial"/>
            </a:endParaRPr>
          </a:p>
          <a:p>
            <a:pPr indent="0" lvl="2" marL="914400" marR="0" rtl="0" algn="l">
              <a:spcBef>
                <a:spcPts val="0"/>
              </a:spcBef>
              <a:spcAft>
                <a:spcPts val="0"/>
              </a:spcAft>
              <a:buNone/>
            </a:pPr>
            <a:r>
              <a:t/>
            </a:r>
            <a:endParaRPr b="0" i="0" sz="1600" u="none" cap="none" strike="noStrike">
              <a:solidFill>
                <a:schemeClr val="lt1"/>
              </a:solidFill>
              <a:latin typeface="Arial"/>
              <a:ea typeface="Arial"/>
              <a:cs typeface="Arial"/>
              <a:sym typeface="Arial"/>
            </a:endParaRPr>
          </a:p>
          <a:p>
            <a:pPr indent="0" lvl="1" marL="457200" marR="0" rtl="0" algn="l">
              <a:spcBef>
                <a:spcPts val="0"/>
              </a:spcBef>
              <a:spcAft>
                <a:spcPts val="0"/>
              </a:spcAft>
              <a:buNone/>
            </a:pPr>
            <a:r>
              <a:rPr b="1" i="0" lang="cs-CZ" sz="1600" u="none" cap="none" strike="noStrike">
                <a:solidFill>
                  <a:schemeClr val="lt1"/>
                </a:solidFill>
                <a:latin typeface="Arial"/>
                <a:ea typeface="Arial"/>
                <a:cs typeface="Arial"/>
                <a:sym typeface="Arial"/>
              </a:rPr>
              <a:t>Vzorkování​</a:t>
            </a:r>
            <a:endParaRPr b="1" i="0" sz="1600" u="none" cap="none" strike="noStrike">
              <a:solidFill>
                <a:schemeClr val="lt1"/>
              </a:solidFill>
              <a:latin typeface="Arial"/>
              <a:ea typeface="Arial"/>
              <a:cs typeface="Arial"/>
              <a:sym typeface="Arial"/>
            </a:endParaRPr>
          </a:p>
          <a:p>
            <a:pPr indent="-171450" lvl="2" marL="1085850" marR="0" rtl="0" algn="l">
              <a:lnSpc>
                <a:spcPct val="11250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Kontrola žádostí o platbu a zakázek → dle stanoveného vzorku</a:t>
            </a:r>
            <a:endParaRPr b="0" i="0" sz="1600" u="none" cap="none" strike="noStrike">
              <a:solidFill>
                <a:schemeClr val="lt1"/>
              </a:solidFill>
              <a:latin typeface="Arial"/>
              <a:ea typeface="Arial"/>
              <a:cs typeface="Arial"/>
              <a:sym typeface="Arial"/>
            </a:endParaRPr>
          </a:p>
          <a:p>
            <a:pPr indent="-171450" lvl="2" marL="1085850" marR="0" rtl="0" algn="l">
              <a:lnSpc>
                <a:spcPct val="11250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Blíže upřesněno v OPPŽP </a:t>
            </a:r>
            <a:endParaRPr b="0" i="0" sz="1600" u="none" cap="none" strike="noStrike">
              <a:solidFill>
                <a:schemeClr val="lt1"/>
              </a:solidFill>
              <a:latin typeface="Arial"/>
              <a:ea typeface="Arial"/>
              <a:cs typeface="Arial"/>
              <a:sym typeface="Arial"/>
            </a:endParaRPr>
          </a:p>
          <a:p>
            <a:pPr indent="0" lvl="2" marL="914400" marR="0" rtl="0" algn="l">
              <a:spcBef>
                <a:spcPts val="0"/>
              </a:spcBef>
              <a:spcAft>
                <a:spcPts val="0"/>
              </a:spcAft>
              <a:buNone/>
            </a:pPr>
            <a:r>
              <a:t/>
            </a:r>
            <a:endParaRPr b="0" i="0" sz="1600" u="none" cap="none" strike="noStrike">
              <a:solidFill>
                <a:schemeClr val="lt1"/>
              </a:solidFill>
              <a:highlight>
                <a:srgbClr val="FF00FF"/>
              </a:highlight>
              <a:latin typeface="Arial"/>
              <a:ea typeface="Arial"/>
              <a:cs typeface="Arial"/>
              <a:sym typeface="Arial"/>
            </a:endParaRPr>
          </a:p>
          <a:p>
            <a:pPr indent="0" lvl="2" marL="914400" marR="0" rtl="0" algn="l">
              <a:spcBef>
                <a:spcPts val="0"/>
              </a:spcBef>
              <a:spcAft>
                <a:spcPts val="0"/>
              </a:spcAft>
              <a:buClr>
                <a:schemeClr val="dk1"/>
              </a:buClr>
              <a:buSzPts val="1600"/>
              <a:buFont typeface="Arial"/>
              <a:buNone/>
            </a:pPr>
            <a:r>
              <a:t/>
            </a:r>
            <a:endParaRPr b="0" i="0" sz="1600" u="none" cap="none" strike="noStrike">
              <a:solidFill>
                <a:schemeClr val="lt1"/>
              </a:solidFill>
              <a:latin typeface="Arial"/>
              <a:ea typeface="Arial"/>
              <a:cs typeface="Arial"/>
              <a:sym typeface="Arial"/>
            </a:endParaRPr>
          </a:p>
          <a:p>
            <a:pPr indent="0" lvl="1" marL="457200" marR="0" rtl="0" algn="l">
              <a:lnSpc>
                <a:spcPct val="150000"/>
              </a:lnSpc>
              <a:spcBef>
                <a:spcPts val="0"/>
              </a:spcBef>
              <a:spcAft>
                <a:spcPts val="0"/>
              </a:spcAft>
              <a:buNone/>
            </a:pPr>
            <a:r>
              <a:t/>
            </a:r>
            <a:endParaRPr b="0" i="0" sz="1600" u="none" cap="none" strike="noStrike">
              <a:solidFill>
                <a:schemeClr val="lt1"/>
              </a:solidFill>
              <a:latin typeface="Arial"/>
              <a:ea typeface="Arial"/>
              <a:cs typeface="Arial"/>
              <a:sym typeface="Arial"/>
            </a:endParaRPr>
          </a:p>
        </p:txBody>
      </p:sp>
      <p:sp>
        <p:nvSpPr>
          <p:cNvPr id="116" name="Google Shape;116;p13"/>
          <p:cNvSpPr txBox="1"/>
          <p:nvPr/>
        </p:nvSpPr>
        <p:spPr>
          <a:xfrm>
            <a:off x="502646" y="382121"/>
            <a:ext cx="8138707"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cs-CZ" sz="3200" u="none" cap="none" strike="noStrike">
                <a:solidFill>
                  <a:schemeClr val="lt1"/>
                </a:solidFill>
                <a:latin typeface="Arial"/>
                <a:ea typeface="Arial"/>
                <a:cs typeface="Arial"/>
                <a:sym typeface="Arial"/>
              </a:rPr>
              <a:t>Změny v administraci projektů</a:t>
            </a:r>
            <a:endParaRPr/>
          </a:p>
          <a:p>
            <a:pPr indent="0" lvl="0" marL="0" marR="0" rtl="0" algn="ctr">
              <a:spcBef>
                <a:spcPts val="0"/>
              </a:spcBef>
              <a:spcAft>
                <a:spcPts val="0"/>
              </a:spcAft>
              <a:buNone/>
            </a:pPr>
            <a:r>
              <a:rPr b="1" i="0" lang="cs-CZ" sz="3200" u="none" cap="none" strike="noStrike">
                <a:solidFill>
                  <a:schemeClr val="lt1"/>
                </a:solidFill>
                <a:latin typeface="Arial"/>
                <a:ea typeface="Arial"/>
                <a:cs typeface="Arial"/>
                <a:sym typeface="Arial"/>
              </a:rPr>
              <a:t>Co bude nového?</a:t>
            </a:r>
            <a:r>
              <a:rPr b="0" i="0" lang="cs-CZ" sz="3200" u="none" cap="none" strike="noStrike">
                <a:solidFill>
                  <a:schemeClr val="lt1"/>
                </a:solidFill>
                <a:latin typeface="Arial"/>
                <a:ea typeface="Arial"/>
                <a:cs typeface="Arial"/>
                <a:sym typeface="Arial"/>
              </a:rPr>
              <a:t>​</a:t>
            </a:r>
            <a:endParaRPr b="1" i="0" sz="3200" u="none" cap="none" strike="noStrik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4"/>
          <p:cNvSpPr txBox="1"/>
          <p:nvPr/>
        </p:nvSpPr>
        <p:spPr>
          <a:xfrm>
            <a:off x="1063240" y="1710897"/>
            <a:ext cx="7007487" cy="37246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cs-CZ" sz="1600" u="sng" cap="none" strike="noStrike">
                <a:solidFill>
                  <a:schemeClr val="lt1"/>
                </a:solidFill>
                <a:latin typeface="Arial"/>
                <a:ea typeface="Arial"/>
                <a:cs typeface="Arial"/>
                <a:sym typeface="Arial"/>
              </a:rPr>
              <a:t>Fáze realizace projektu</a:t>
            </a:r>
            <a:endParaRPr/>
          </a:p>
          <a:p>
            <a:pPr indent="0" lvl="0" marL="0" marR="0" rtl="0" algn="l">
              <a:spcBef>
                <a:spcPts val="0"/>
              </a:spcBef>
              <a:spcAft>
                <a:spcPts val="0"/>
              </a:spcAft>
              <a:buNone/>
            </a:pPr>
            <a:r>
              <a:t/>
            </a:r>
            <a:endParaRPr b="1" i="0" sz="1600" u="none" cap="none" strike="noStrike">
              <a:solidFill>
                <a:schemeClr val="lt1"/>
              </a:solidFill>
              <a:latin typeface="Arial"/>
              <a:ea typeface="Arial"/>
              <a:cs typeface="Arial"/>
              <a:sym typeface="Arial"/>
            </a:endParaRPr>
          </a:p>
          <a:p>
            <a:pPr indent="0" lvl="2" marL="914400" marR="0" rtl="0" algn="l">
              <a:spcBef>
                <a:spcPts val="0"/>
              </a:spcBef>
              <a:spcAft>
                <a:spcPts val="0"/>
              </a:spcAft>
              <a:buNone/>
            </a:pPr>
            <a:r>
              <a:t/>
            </a:r>
            <a:endParaRPr b="0" i="0" sz="1600" u="none" cap="none" strike="noStrike">
              <a:solidFill>
                <a:schemeClr val="lt1"/>
              </a:solidFill>
              <a:highlight>
                <a:srgbClr val="FF00FF"/>
              </a:highlight>
              <a:latin typeface="Arial"/>
              <a:ea typeface="Arial"/>
              <a:cs typeface="Arial"/>
              <a:sym typeface="Arial"/>
            </a:endParaRPr>
          </a:p>
          <a:p>
            <a:pPr indent="0" lvl="1" marL="457200" marR="0" rtl="0" algn="l">
              <a:spcBef>
                <a:spcPts val="0"/>
              </a:spcBef>
              <a:spcAft>
                <a:spcPts val="0"/>
              </a:spcAft>
              <a:buNone/>
            </a:pPr>
            <a:r>
              <a:rPr b="1" i="0" lang="cs-CZ" sz="1600" u="none" cap="none" strike="noStrike">
                <a:solidFill>
                  <a:schemeClr val="lt1"/>
                </a:solidFill>
                <a:latin typeface="Arial"/>
                <a:ea typeface="Arial"/>
                <a:cs typeface="Arial"/>
                <a:sym typeface="Arial"/>
              </a:rPr>
              <a:t>Fikce doručení </a:t>
            </a:r>
            <a:endParaRPr b="1" i="0" sz="1600" u="none" cap="none" strike="noStrike">
              <a:solidFill>
                <a:schemeClr val="lt1"/>
              </a:solidFill>
              <a:latin typeface="Arial"/>
              <a:ea typeface="Arial"/>
              <a:cs typeface="Arial"/>
              <a:sym typeface="Arial"/>
            </a:endParaRPr>
          </a:p>
          <a:p>
            <a:pPr indent="-171450" lvl="2" marL="1085850" marR="0" rtl="0" algn="l">
              <a:lnSpc>
                <a:spcPct val="11250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V MS2021+ je za okamžik doručení považováno přihlášení žadatele/příjemce nebo jím pověřené osoby do systému MS2021+</a:t>
            </a:r>
            <a:endParaRPr b="0" i="0" sz="1600" u="none" cap="none" strike="noStrike">
              <a:solidFill>
                <a:schemeClr val="lt1"/>
              </a:solidFill>
              <a:latin typeface="Arial"/>
              <a:ea typeface="Arial"/>
              <a:cs typeface="Arial"/>
              <a:sym typeface="Arial"/>
            </a:endParaRPr>
          </a:p>
          <a:p>
            <a:pPr indent="-171450" lvl="2" marL="1085850" marR="0" rtl="0" algn="l">
              <a:lnSpc>
                <a:spcPct val="11250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Žadatelem/příjemcem nebo jím pověřenou osobou je myšlena každá osoba s přístupem k žádosti o podporu bez ohledu na přidělenou roli</a:t>
            </a:r>
            <a:endParaRPr b="0" i="0" sz="1600" u="none" cap="none" strike="noStrike">
              <a:solidFill>
                <a:schemeClr val="lt1"/>
              </a:solidFill>
              <a:latin typeface="Arial"/>
              <a:ea typeface="Arial"/>
              <a:cs typeface="Arial"/>
              <a:sym typeface="Arial"/>
            </a:endParaRPr>
          </a:p>
          <a:p>
            <a:pPr indent="-171450" lvl="2" marL="1085850" marR="0" rtl="0" algn="l">
              <a:lnSpc>
                <a:spcPct val="11250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V případě, že se taková osoba do MS2021+ </a:t>
            </a:r>
            <a:r>
              <a:rPr b="1" i="0" lang="cs-CZ" sz="1600" u="none" cap="none" strike="noStrike">
                <a:solidFill>
                  <a:schemeClr val="lt1"/>
                </a:solidFill>
                <a:latin typeface="Arial"/>
                <a:ea typeface="Arial"/>
                <a:cs typeface="Arial"/>
                <a:sym typeface="Arial"/>
              </a:rPr>
              <a:t>nepřihlásí do 10 kalendářních dnů ode dne odeslání depeše, považuje se za den doručení poslední den této lhůty</a:t>
            </a:r>
            <a:endParaRPr b="1" i="0" sz="1600" u="none" cap="none" strike="noStrike">
              <a:solidFill>
                <a:schemeClr val="lt1"/>
              </a:solidFill>
              <a:latin typeface="Arial"/>
              <a:ea typeface="Arial"/>
              <a:cs typeface="Arial"/>
              <a:sym typeface="Arial"/>
            </a:endParaRPr>
          </a:p>
          <a:p>
            <a:pPr indent="0" lvl="2" marL="914400" marR="0" rtl="0" algn="l">
              <a:spcBef>
                <a:spcPts val="0"/>
              </a:spcBef>
              <a:spcAft>
                <a:spcPts val="0"/>
              </a:spcAft>
              <a:buClr>
                <a:schemeClr val="dk1"/>
              </a:buClr>
              <a:buSzPts val="1600"/>
              <a:buFont typeface="Arial"/>
              <a:buNone/>
            </a:pPr>
            <a:r>
              <a:t/>
            </a:r>
            <a:endParaRPr b="0" i="0" sz="1600" u="none" cap="none" strike="noStrike">
              <a:solidFill>
                <a:schemeClr val="lt1"/>
              </a:solidFill>
              <a:latin typeface="Arial"/>
              <a:ea typeface="Arial"/>
              <a:cs typeface="Arial"/>
              <a:sym typeface="Arial"/>
            </a:endParaRPr>
          </a:p>
          <a:p>
            <a:pPr indent="0" lvl="1" marL="457200" marR="0" rtl="0" algn="l">
              <a:lnSpc>
                <a:spcPct val="150000"/>
              </a:lnSpc>
              <a:spcBef>
                <a:spcPts val="0"/>
              </a:spcBef>
              <a:spcAft>
                <a:spcPts val="0"/>
              </a:spcAft>
              <a:buNone/>
            </a:pPr>
            <a:r>
              <a:t/>
            </a:r>
            <a:endParaRPr b="0" i="0" sz="1600" u="none" cap="none" strike="noStrike">
              <a:solidFill>
                <a:schemeClr val="lt1"/>
              </a:solidFill>
              <a:latin typeface="Arial"/>
              <a:ea typeface="Arial"/>
              <a:cs typeface="Arial"/>
              <a:sym typeface="Arial"/>
            </a:endParaRPr>
          </a:p>
        </p:txBody>
      </p:sp>
      <p:sp>
        <p:nvSpPr>
          <p:cNvPr id="122" name="Google Shape;122;p14"/>
          <p:cNvSpPr txBox="1"/>
          <p:nvPr/>
        </p:nvSpPr>
        <p:spPr>
          <a:xfrm>
            <a:off x="502646" y="390031"/>
            <a:ext cx="8138707"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cs-CZ" sz="3200" u="none" cap="none" strike="noStrike">
                <a:solidFill>
                  <a:schemeClr val="lt1"/>
                </a:solidFill>
                <a:latin typeface="Arial"/>
                <a:ea typeface="Arial"/>
                <a:cs typeface="Arial"/>
                <a:sym typeface="Arial"/>
              </a:rPr>
              <a:t>Změny v administraci projektů</a:t>
            </a:r>
            <a:endParaRPr/>
          </a:p>
          <a:p>
            <a:pPr indent="0" lvl="0" marL="0" marR="0" rtl="0" algn="ctr">
              <a:spcBef>
                <a:spcPts val="0"/>
              </a:spcBef>
              <a:spcAft>
                <a:spcPts val="0"/>
              </a:spcAft>
              <a:buNone/>
            </a:pPr>
            <a:r>
              <a:rPr b="1" i="0" lang="cs-CZ" sz="3200" u="none" cap="none" strike="noStrike">
                <a:solidFill>
                  <a:schemeClr val="lt1"/>
                </a:solidFill>
                <a:latin typeface="Arial"/>
                <a:ea typeface="Arial"/>
                <a:cs typeface="Arial"/>
                <a:sym typeface="Arial"/>
              </a:rPr>
              <a:t>Co bude nového?</a:t>
            </a:r>
            <a:r>
              <a:rPr b="0" i="0" lang="cs-CZ" sz="3200" u="none" cap="none" strike="noStrike">
                <a:solidFill>
                  <a:schemeClr val="lt1"/>
                </a:solidFill>
                <a:latin typeface="Arial"/>
                <a:ea typeface="Arial"/>
                <a:cs typeface="Arial"/>
                <a:sym typeface="Arial"/>
              </a:rPr>
              <a:t>​</a:t>
            </a:r>
            <a:endParaRPr b="1" i="0" sz="3200" u="none" cap="none" strike="noStrik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5"/>
          <p:cNvSpPr txBox="1"/>
          <p:nvPr/>
        </p:nvSpPr>
        <p:spPr>
          <a:xfrm>
            <a:off x="1068256" y="1854760"/>
            <a:ext cx="7007487" cy="44478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cs-CZ" sz="1600" u="sng" cap="none" strike="noStrike">
                <a:solidFill>
                  <a:schemeClr val="lt1"/>
                </a:solidFill>
                <a:latin typeface="Arial"/>
                <a:ea typeface="Arial"/>
                <a:cs typeface="Arial"/>
                <a:sym typeface="Arial"/>
              </a:rPr>
              <a:t>Fáze realizace projektu</a:t>
            </a:r>
            <a:endParaRPr/>
          </a:p>
          <a:p>
            <a:pPr indent="0" lvl="0" marL="0" marR="0" rtl="0" algn="l">
              <a:spcBef>
                <a:spcPts val="0"/>
              </a:spcBef>
              <a:spcAft>
                <a:spcPts val="0"/>
              </a:spcAft>
              <a:buNone/>
            </a:pPr>
            <a:r>
              <a:t/>
            </a:r>
            <a:endParaRPr b="1" i="0" sz="1600" u="none" cap="none" strike="noStrike">
              <a:solidFill>
                <a:schemeClr val="lt1"/>
              </a:solidFill>
              <a:latin typeface="Arial"/>
              <a:ea typeface="Arial"/>
              <a:cs typeface="Arial"/>
              <a:sym typeface="Arial"/>
            </a:endParaRPr>
          </a:p>
          <a:p>
            <a:pPr indent="0" lvl="1" marL="457200" marR="0" rtl="0" algn="l">
              <a:spcBef>
                <a:spcPts val="0"/>
              </a:spcBef>
              <a:spcAft>
                <a:spcPts val="0"/>
              </a:spcAft>
              <a:buNone/>
            </a:pPr>
            <a:r>
              <a:rPr b="1" i="0" lang="cs-CZ" sz="1600" u="none" cap="none" strike="noStrike">
                <a:solidFill>
                  <a:schemeClr val="lt1"/>
                </a:solidFill>
                <a:latin typeface="Arial"/>
                <a:ea typeface="Arial"/>
                <a:cs typeface="Arial"/>
                <a:sym typeface="Arial"/>
              </a:rPr>
              <a:t>Zrušení etap a nahrazení FP​</a:t>
            </a:r>
            <a:endParaRPr b="1" i="0" sz="1600" u="none" cap="none" strike="noStrike">
              <a:solidFill>
                <a:schemeClr val="lt1"/>
              </a:solidFill>
              <a:latin typeface="Arial"/>
              <a:ea typeface="Arial"/>
              <a:cs typeface="Arial"/>
              <a:sym typeface="Arial"/>
            </a:endParaRPr>
          </a:p>
          <a:p>
            <a:pPr indent="-171450" lvl="2" marL="1085850" marR="0" rtl="0" algn="l">
              <a:lnSpc>
                <a:spcPct val="12500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Formální změna - místo etap bude používán termín </a:t>
            </a:r>
            <a:r>
              <a:rPr b="0" i="1" lang="cs-CZ" sz="1600" u="none" cap="none" strike="noStrike">
                <a:solidFill>
                  <a:schemeClr val="lt1"/>
                </a:solidFill>
                <a:latin typeface="Arial"/>
                <a:ea typeface="Arial"/>
                <a:cs typeface="Arial"/>
                <a:sym typeface="Arial"/>
              </a:rPr>
              <a:t>sledované období</a:t>
            </a:r>
            <a:r>
              <a:rPr b="0" i="0" lang="cs-CZ" sz="1600" u="none" cap="none" strike="noStrike">
                <a:solidFill>
                  <a:schemeClr val="lt1"/>
                </a:solidFill>
                <a:latin typeface="Arial"/>
                <a:ea typeface="Arial"/>
                <a:cs typeface="Arial"/>
                <a:sym typeface="Arial"/>
              </a:rPr>
              <a:t>, které bude  definováno finančními plány</a:t>
            </a:r>
            <a:endParaRPr/>
          </a:p>
          <a:p>
            <a:pPr indent="-171450" lvl="2" marL="1085850" marR="0" rtl="0" algn="l">
              <a:lnSpc>
                <a:spcPct val="12500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Sledované období bude končit 20 pd před datem předložení ŽoP, obdobně jako nyní etapa</a:t>
            </a:r>
            <a:endParaRPr/>
          </a:p>
          <a:p>
            <a:pPr indent="0" lvl="1" marL="457200" marR="0" rtl="0" algn="l">
              <a:spcBef>
                <a:spcPts val="0"/>
              </a:spcBef>
              <a:spcAft>
                <a:spcPts val="0"/>
              </a:spcAft>
              <a:buNone/>
            </a:pPr>
            <a:r>
              <a:rPr b="0" i="0" lang="cs-CZ" sz="1600" u="none" cap="none" strike="noStrike">
                <a:solidFill>
                  <a:schemeClr val="lt1"/>
                </a:solidFill>
                <a:highlight>
                  <a:srgbClr val="FF00FF"/>
                </a:highlight>
                <a:latin typeface="Arial"/>
                <a:ea typeface="Arial"/>
                <a:cs typeface="Arial"/>
                <a:sym typeface="Arial"/>
              </a:rPr>
              <a:t>​</a:t>
            </a:r>
            <a:endParaRPr/>
          </a:p>
          <a:p>
            <a:pPr indent="0" lvl="1" marL="457200" marR="0" rtl="0" algn="l">
              <a:spcBef>
                <a:spcPts val="0"/>
              </a:spcBef>
              <a:spcAft>
                <a:spcPts val="0"/>
              </a:spcAft>
              <a:buNone/>
            </a:pPr>
            <a:r>
              <a:t/>
            </a:r>
            <a:endParaRPr b="0" i="0" sz="1600" u="none" cap="none" strike="noStrike">
              <a:solidFill>
                <a:schemeClr val="lt1"/>
              </a:solidFill>
              <a:highlight>
                <a:srgbClr val="FF00FF"/>
              </a:highlight>
              <a:latin typeface="Arial"/>
              <a:ea typeface="Arial"/>
              <a:cs typeface="Arial"/>
              <a:sym typeface="Arial"/>
            </a:endParaRPr>
          </a:p>
          <a:p>
            <a:pPr indent="0" lvl="1" marL="457200" marR="0" rtl="0" algn="l">
              <a:spcBef>
                <a:spcPts val="0"/>
              </a:spcBef>
              <a:spcAft>
                <a:spcPts val="0"/>
              </a:spcAft>
              <a:buNone/>
            </a:pPr>
            <a:r>
              <a:rPr b="1" i="0" lang="cs-CZ" sz="1600" u="none" cap="none" strike="noStrike">
                <a:solidFill>
                  <a:schemeClr val="lt1"/>
                </a:solidFill>
                <a:latin typeface="Arial"/>
                <a:ea typeface="Arial"/>
                <a:cs typeface="Arial"/>
                <a:sym typeface="Arial"/>
              </a:rPr>
              <a:t>Platforma BIM na sdílení rozpočtů</a:t>
            </a:r>
            <a:endParaRPr/>
          </a:p>
          <a:p>
            <a:pPr indent="-171450" lvl="2" marL="1085850" marR="0" rtl="0" algn="l">
              <a:lnSpc>
                <a:spcPct val="12500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Prostředí s on-line aplikacemi pro odhadování ceny stavby, projektování, oceňování, průběh stavby </a:t>
            </a:r>
            <a:r>
              <a:rPr b="0" i="0" lang="cs-CZ" sz="1600" u="none" cap="none" strike="noStrike">
                <a:solidFill>
                  <a:srgbClr val="000000"/>
                </a:solidFill>
                <a:latin typeface="Calibri"/>
                <a:ea typeface="Calibri"/>
                <a:cs typeface="Calibri"/>
                <a:sym typeface="Calibri"/>
              </a:rPr>
              <a:t>​</a:t>
            </a:r>
            <a:endParaRPr/>
          </a:p>
          <a:p>
            <a:pPr indent="-171450" lvl="2" marL="1085850" marR="0" rtl="0" algn="l">
              <a:lnSpc>
                <a:spcPct val="12500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Sdílení informací a dokumentů týkajících se rozpočtů v online prostředí</a:t>
            </a:r>
            <a:endParaRPr/>
          </a:p>
          <a:p>
            <a:pPr indent="-171450" lvl="2" marL="1085850" marR="0" rtl="0" algn="l">
              <a:lnSpc>
                <a:spcPct val="12500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Export do potřebných formátů</a:t>
            </a:r>
            <a:endParaRPr/>
          </a:p>
          <a:p>
            <a:pPr indent="0" lvl="0" marL="0" marR="0" rtl="0" algn="l">
              <a:spcBef>
                <a:spcPts val="0"/>
              </a:spcBef>
              <a:spcAft>
                <a:spcPts val="0"/>
              </a:spcAft>
              <a:buClr>
                <a:schemeClr val="dk1"/>
              </a:buClr>
              <a:buSzPts val="1600"/>
              <a:buFont typeface="Arial"/>
              <a:buNone/>
            </a:pPr>
            <a:r>
              <a:t/>
            </a:r>
            <a:endParaRPr b="0" i="0" sz="1600" u="none" cap="none" strike="noStrike">
              <a:solidFill>
                <a:schemeClr val="lt1"/>
              </a:solidFill>
              <a:latin typeface="Arial"/>
              <a:ea typeface="Arial"/>
              <a:cs typeface="Arial"/>
              <a:sym typeface="Arial"/>
            </a:endParaRPr>
          </a:p>
          <a:p>
            <a:pPr indent="0" lvl="1" marL="457200" marR="0" rtl="0" algn="l">
              <a:lnSpc>
                <a:spcPct val="150000"/>
              </a:lnSpc>
              <a:spcBef>
                <a:spcPts val="0"/>
              </a:spcBef>
              <a:spcAft>
                <a:spcPts val="0"/>
              </a:spcAft>
              <a:buNone/>
            </a:pPr>
            <a:r>
              <a:t/>
            </a:r>
            <a:endParaRPr b="0" i="0" sz="1600" u="none" cap="none" strike="noStrike">
              <a:solidFill>
                <a:schemeClr val="lt1"/>
              </a:solidFill>
              <a:latin typeface="Arial"/>
              <a:ea typeface="Arial"/>
              <a:cs typeface="Arial"/>
              <a:sym typeface="Arial"/>
            </a:endParaRPr>
          </a:p>
        </p:txBody>
      </p:sp>
      <p:sp>
        <p:nvSpPr>
          <p:cNvPr id="128" name="Google Shape;128;p15"/>
          <p:cNvSpPr txBox="1"/>
          <p:nvPr/>
        </p:nvSpPr>
        <p:spPr>
          <a:xfrm>
            <a:off x="502647" y="598688"/>
            <a:ext cx="8138707"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cs-CZ" sz="3200" u="none" cap="none" strike="noStrike">
                <a:solidFill>
                  <a:schemeClr val="lt1"/>
                </a:solidFill>
                <a:latin typeface="Arial"/>
                <a:ea typeface="Arial"/>
                <a:cs typeface="Arial"/>
                <a:sym typeface="Arial"/>
              </a:rPr>
              <a:t>Změny v administraci projektů</a:t>
            </a:r>
            <a:endParaRPr/>
          </a:p>
          <a:p>
            <a:pPr indent="0" lvl="0" marL="0" marR="0" rtl="0" algn="ctr">
              <a:spcBef>
                <a:spcPts val="0"/>
              </a:spcBef>
              <a:spcAft>
                <a:spcPts val="0"/>
              </a:spcAft>
              <a:buNone/>
            </a:pPr>
            <a:r>
              <a:rPr b="1" i="0" lang="cs-CZ" sz="3200" u="none" cap="none" strike="noStrike">
                <a:solidFill>
                  <a:schemeClr val="lt1"/>
                </a:solidFill>
                <a:latin typeface="Arial"/>
                <a:ea typeface="Arial"/>
                <a:cs typeface="Arial"/>
                <a:sym typeface="Arial"/>
              </a:rPr>
              <a:t>Co bude nového?</a:t>
            </a:r>
            <a:r>
              <a:rPr b="0" i="0" lang="cs-CZ" sz="3200" u="none" cap="none" strike="noStrike">
                <a:solidFill>
                  <a:schemeClr val="lt1"/>
                </a:solidFill>
                <a:latin typeface="Arial"/>
                <a:ea typeface="Arial"/>
                <a:cs typeface="Arial"/>
                <a:sym typeface="Arial"/>
              </a:rPr>
              <a:t>​</a:t>
            </a:r>
            <a:endParaRPr b="1" i="0" sz="3200" u="none" cap="none" strike="noStrik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6"/>
          <p:cNvSpPr txBox="1"/>
          <p:nvPr/>
        </p:nvSpPr>
        <p:spPr>
          <a:xfrm>
            <a:off x="1567433" y="1890642"/>
            <a:ext cx="6009134" cy="40882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cs-CZ" sz="1800" u="sng" cap="none" strike="noStrike">
                <a:solidFill>
                  <a:schemeClr val="lt1"/>
                </a:solidFill>
                <a:latin typeface="Arial"/>
                <a:ea typeface="Arial"/>
                <a:cs typeface="Arial"/>
                <a:sym typeface="Arial"/>
              </a:rPr>
              <a:t>Integrované projekty​</a:t>
            </a:r>
            <a:endParaRPr b="1" i="0" sz="1800" u="sng" cap="none" strike="noStrike">
              <a:solidFill>
                <a:schemeClr val="lt1"/>
              </a:solidFill>
              <a:latin typeface="Arial"/>
              <a:ea typeface="Arial"/>
              <a:cs typeface="Arial"/>
              <a:sym typeface="Arial"/>
            </a:endParaRPr>
          </a:p>
          <a:p>
            <a:pPr indent="0" lvl="0" marL="0" marR="0" rtl="0" algn="l">
              <a:spcBef>
                <a:spcPts val="0"/>
              </a:spcBef>
              <a:spcAft>
                <a:spcPts val="0"/>
              </a:spcAft>
              <a:buNone/>
            </a:pPr>
            <a:r>
              <a:t/>
            </a:r>
            <a:endParaRPr b="1" i="0" sz="1800" u="none" cap="none" strike="noStrike">
              <a:solidFill>
                <a:schemeClr val="lt1"/>
              </a:solidFill>
              <a:latin typeface="Arial"/>
              <a:ea typeface="Arial"/>
              <a:cs typeface="Arial"/>
              <a:sym typeface="Arial"/>
            </a:endParaRPr>
          </a:p>
          <a:p>
            <a:pPr indent="-171450" lvl="1" marL="628650" marR="0" rtl="0" algn="l">
              <a:lnSpc>
                <a:spcPct val="133333"/>
              </a:lnSpc>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CLLD - míra spolufinancování zachována na úrovni 95 % dotace​</a:t>
            </a:r>
            <a:endParaRPr b="0" i="0" sz="1800" u="none" cap="none" strike="noStrike">
              <a:solidFill>
                <a:schemeClr val="lt1"/>
              </a:solidFill>
              <a:latin typeface="Arial"/>
              <a:ea typeface="Arial"/>
              <a:cs typeface="Arial"/>
              <a:sym typeface="Arial"/>
            </a:endParaRPr>
          </a:p>
          <a:p>
            <a:pPr indent="-171450" lvl="1" marL="628650" marR="0" rtl="0" algn="l">
              <a:lnSpc>
                <a:spcPct val="133333"/>
              </a:lnSpc>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Nebudou samostatné výzvy pro IN, pouze jedna ze strany ŘO IROP​</a:t>
            </a:r>
            <a:endParaRPr b="0" i="0" sz="1800" u="none" cap="none" strike="noStrike">
              <a:solidFill>
                <a:schemeClr val="lt1"/>
              </a:solidFill>
              <a:latin typeface="Arial"/>
              <a:ea typeface="Arial"/>
              <a:cs typeface="Arial"/>
              <a:sym typeface="Arial"/>
            </a:endParaRPr>
          </a:p>
          <a:p>
            <a:pPr indent="-171450" lvl="1" marL="628650" marR="0" rtl="0" algn="l">
              <a:lnSpc>
                <a:spcPct val="133333"/>
              </a:lnSpc>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Součástí žádosti bude příloha, kde nositel IN potvrzuje soulad se strategií IN​</a:t>
            </a:r>
            <a:endParaRPr b="0" i="0" sz="1800" u="none" cap="none" strike="noStrike">
              <a:solidFill>
                <a:schemeClr val="lt1"/>
              </a:solidFill>
              <a:latin typeface="Arial"/>
              <a:ea typeface="Arial"/>
              <a:cs typeface="Arial"/>
              <a:sym typeface="Arial"/>
            </a:endParaRPr>
          </a:p>
          <a:p>
            <a:pPr indent="-171450" lvl="1" marL="628650" marR="0" rtl="0" algn="l">
              <a:lnSpc>
                <a:spcPct val="133333"/>
              </a:lnSpc>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Připodepisování žádosti ze strany nositele IN (vybrané ŽoZ)​</a:t>
            </a:r>
            <a:endParaRPr b="0" i="0" sz="1800" u="none" cap="none" strike="noStrike">
              <a:solidFill>
                <a:schemeClr val="lt1"/>
              </a:solidFill>
              <a:latin typeface="Arial"/>
              <a:ea typeface="Arial"/>
              <a:cs typeface="Arial"/>
              <a:sym typeface="Arial"/>
            </a:endParaRPr>
          </a:p>
          <a:p>
            <a:pPr indent="-171450" lvl="1" marL="628650" marR="0" rtl="0" algn="l">
              <a:lnSpc>
                <a:spcPct val="133333"/>
              </a:lnSpc>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(Ne)možnost podávat totožné projekty do individuálních výzev i do IN​</a:t>
            </a:r>
            <a:endParaRPr b="0" i="0" sz="1800" u="none" cap="none" strike="noStrike">
              <a:solidFill>
                <a:schemeClr val="lt1"/>
              </a:solidFill>
              <a:latin typeface="Arial"/>
              <a:ea typeface="Arial"/>
              <a:cs typeface="Arial"/>
              <a:sym typeface="Arial"/>
            </a:endParaRPr>
          </a:p>
          <a:p>
            <a:pPr indent="0" lvl="1" marL="457200" marR="0" rtl="0" algn="l">
              <a:lnSpc>
                <a:spcPct val="15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4" name="Google Shape;134;p16"/>
          <p:cNvSpPr txBox="1"/>
          <p:nvPr/>
        </p:nvSpPr>
        <p:spPr>
          <a:xfrm>
            <a:off x="502647" y="598688"/>
            <a:ext cx="8138707"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cs-CZ" sz="3200" u="none" cap="none" strike="noStrike">
                <a:solidFill>
                  <a:schemeClr val="lt1"/>
                </a:solidFill>
                <a:latin typeface="Arial"/>
                <a:ea typeface="Arial"/>
                <a:cs typeface="Arial"/>
                <a:sym typeface="Arial"/>
              </a:rPr>
              <a:t>Změny v administraci projektů</a:t>
            </a:r>
            <a:endParaRPr/>
          </a:p>
          <a:p>
            <a:pPr indent="0" lvl="0" marL="0" marR="0" rtl="0" algn="ctr">
              <a:spcBef>
                <a:spcPts val="0"/>
              </a:spcBef>
              <a:spcAft>
                <a:spcPts val="0"/>
              </a:spcAft>
              <a:buNone/>
            </a:pPr>
            <a:r>
              <a:rPr b="1" i="0" lang="cs-CZ" sz="3200" u="none" cap="none" strike="noStrike">
                <a:solidFill>
                  <a:schemeClr val="lt1"/>
                </a:solidFill>
                <a:latin typeface="Arial"/>
                <a:ea typeface="Arial"/>
                <a:cs typeface="Arial"/>
                <a:sym typeface="Arial"/>
              </a:rPr>
              <a:t>Co bude nového?</a:t>
            </a:r>
            <a:r>
              <a:rPr b="0" i="0" lang="cs-CZ" sz="3200" u="none" cap="none" strike="noStrike">
                <a:solidFill>
                  <a:schemeClr val="lt1"/>
                </a:solidFill>
                <a:latin typeface="Arial"/>
                <a:ea typeface="Arial"/>
                <a:cs typeface="Arial"/>
                <a:sym typeface="Arial"/>
              </a:rPr>
              <a:t>​</a:t>
            </a:r>
            <a:endParaRPr b="1" i="0" sz="3200" u="none" cap="none" strike="noStrik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17"/>
          <p:cNvSpPr txBox="1"/>
          <p:nvPr/>
        </p:nvSpPr>
        <p:spPr>
          <a:xfrm>
            <a:off x="1281953" y="1862278"/>
            <a:ext cx="6920753" cy="37805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cs-CZ" sz="1800" u="sng" cap="none" strike="noStrike">
                <a:solidFill>
                  <a:schemeClr val="lt1"/>
                </a:solidFill>
                <a:latin typeface="Arial"/>
                <a:ea typeface="Arial"/>
                <a:cs typeface="Arial"/>
                <a:sym typeface="Arial"/>
              </a:rPr>
              <a:t>Monitorovací systém 2021+​</a:t>
            </a:r>
            <a:endParaRPr b="1" i="0" sz="1800" u="sng" cap="none" strike="noStrike">
              <a:solidFill>
                <a:schemeClr val="lt1"/>
              </a:solidFill>
              <a:latin typeface="Arial"/>
              <a:ea typeface="Arial"/>
              <a:cs typeface="Arial"/>
              <a:sym typeface="Arial"/>
            </a:endParaRPr>
          </a:p>
          <a:p>
            <a:pPr indent="0" lvl="0" marL="0" marR="0" rtl="0" algn="l">
              <a:spcBef>
                <a:spcPts val="0"/>
              </a:spcBef>
              <a:spcAft>
                <a:spcPts val="0"/>
              </a:spcAft>
              <a:buNone/>
            </a:pPr>
            <a:r>
              <a:t/>
            </a:r>
            <a:endParaRPr b="1" i="0" sz="1800" u="none" cap="none" strike="noStrike">
              <a:solidFill>
                <a:schemeClr val="lt1"/>
              </a:solidFill>
              <a:latin typeface="Arial"/>
              <a:ea typeface="Arial"/>
              <a:cs typeface="Arial"/>
              <a:sym typeface="Arial"/>
            </a:endParaRPr>
          </a:p>
          <a:p>
            <a:pPr indent="0" lvl="1" marL="457200" marR="0" rtl="0" algn="l">
              <a:spcBef>
                <a:spcPts val="0"/>
              </a:spcBef>
              <a:spcAft>
                <a:spcPts val="0"/>
              </a:spcAft>
              <a:buNone/>
            </a:pPr>
            <a:r>
              <a:rPr b="1" i="0" lang="cs-CZ" sz="1800" u="none" cap="none" strike="noStrike">
                <a:solidFill>
                  <a:schemeClr val="lt1"/>
                </a:solidFill>
                <a:latin typeface="Arial"/>
                <a:ea typeface="Arial"/>
                <a:cs typeface="Arial"/>
                <a:sym typeface="Arial"/>
              </a:rPr>
              <a:t>Přihlašování​</a:t>
            </a:r>
            <a:endParaRPr b="1" i="0" sz="1800" u="none" cap="none" strike="noStrike">
              <a:solidFill>
                <a:schemeClr val="lt1"/>
              </a:solidFill>
              <a:latin typeface="Arial"/>
              <a:ea typeface="Arial"/>
              <a:cs typeface="Arial"/>
              <a:sym typeface="Arial"/>
            </a:endParaRPr>
          </a:p>
          <a:p>
            <a:pPr indent="-171450" lvl="2" marL="1085850" marR="0" rtl="0" algn="l">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Již nyní lze vyzkoušet na </a:t>
            </a:r>
            <a:r>
              <a:rPr b="1" i="0" lang="cs-CZ" sz="1800" u="sng" cap="none" strike="noStrike">
                <a:solidFill>
                  <a:schemeClr val="lt1"/>
                </a:solidFill>
                <a:latin typeface="Arial"/>
                <a:ea typeface="Arial"/>
                <a:cs typeface="Arial"/>
                <a:sym typeface="Arial"/>
                <a:hlinkClick r:id="rId3">
                  <a:extLst>
                    <a:ext uri="{A12FA001-AC4F-418D-AE19-62706E023703}">
                      <ahyp:hlinkClr val="tx"/>
                    </a:ext>
                  </a:extLst>
                </a:hlinkClick>
              </a:rPr>
              <a:t>https://iskp21.mssf.cz/</a:t>
            </a:r>
            <a:endParaRPr b="1" i="0" sz="1800" u="none" cap="none" strike="noStrike">
              <a:solidFill>
                <a:schemeClr val="lt1"/>
              </a:solidFill>
              <a:latin typeface="Arial"/>
              <a:ea typeface="Arial"/>
              <a:cs typeface="Arial"/>
              <a:sym typeface="Arial"/>
            </a:endParaRPr>
          </a:p>
          <a:p>
            <a:pPr indent="-171450" lvl="2" marL="1085850" marR="0" rtl="0" algn="l">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Doporučujeme registraci přes  NIA - Národní identitní autoritou (e-občanka, bankovní identita); přihlašování přes ADFS (heslo) se bude výhledově rušit</a:t>
            </a:r>
            <a:endParaRPr b="0" i="0" sz="1800" u="none" cap="none" strike="noStrike">
              <a:solidFill>
                <a:schemeClr val="lt1"/>
              </a:solidFill>
              <a:latin typeface="Arial"/>
              <a:ea typeface="Arial"/>
              <a:cs typeface="Arial"/>
              <a:sym typeface="Arial"/>
            </a:endParaRPr>
          </a:p>
          <a:p>
            <a:pPr indent="-171450" lvl="2" marL="1085850" marR="0" rtl="0" algn="l">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Součástí FAQ je návod, jak se přihlásit</a:t>
            </a:r>
            <a:endParaRPr b="0" i="0" sz="1800" u="none" cap="none" strike="noStrike">
              <a:solidFill>
                <a:schemeClr val="lt1"/>
              </a:solidFill>
              <a:latin typeface="Arial"/>
              <a:ea typeface="Arial"/>
              <a:cs typeface="Arial"/>
              <a:sym typeface="Arial"/>
            </a:endParaRPr>
          </a:p>
          <a:p>
            <a:pPr indent="0" lvl="2" marL="914400" marR="0" rtl="0" algn="l">
              <a:spcBef>
                <a:spcPts val="0"/>
              </a:spcBef>
              <a:spcAft>
                <a:spcPts val="0"/>
              </a:spcAft>
              <a:buNone/>
            </a:pPr>
            <a:r>
              <a:t/>
            </a:r>
            <a:endParaRPr b="0" i="0" sz="1800" u="none" cap="none" strike="noStrike">
              <a:solidFill>
                <a:schemeClr val="lt1"/>
              </a:solidFill>
              <a:latin typeface="Arial"/>
              <a:ea typeface="Arial"/>
              <a:cs typeface="Arial"/>
              <a:sym typeface="Arial"/>
            </a:endParaRPr>
          </a:p>
          <a:p>
            <a:pPr indent="0" lvl="1" marL="457200" marR="0" rtl="0" algn="l">
              <a:spcBef>
                <a:spcPts val="0"/>
              </a:spcBef>
              <a:spcAft>
                <a:spcPts val="0"/>
              </a:spcAft>
              <a:buNone/>
            </a:pPr>
            <a:r>
              <a:rPr b="1" i="0" lang="cs-CZ" sz="1800" u="none" cap="none" strike="noStrike">
                <a:solidFill>
                  <a:schemeClr val="lt1"/>
                </a:solidFill>
                <a:latin typeface="Arial"/>
                <a:ea typeface="Arial"/>
                <a:cs typeface="Arial"/>
                <a:sym typeface="Arial"/>
              </a:rPr>
              <a:t>Nastavení přístupových práv do ISKP21+  </a:t>
            </a:r>
            <a:endParaRPr b="1" i="0" sz="1800" u="none" cap="none" strike="noStrike">
              <a:solidFill>
                <a:schemeClr val="lt1"/>
              </a:solidFill>
              <a:latin typeface="Arial"/>
              <a:ea typeface="Arial"/>
              <a:cs typeface="Arial"/>
              <a:sym typeface="Arial"/>
            </a:endParaRPr>
          </a:p>
          <a:p>
            <a:pPr indent="-171450" lvl="2" marL="1085850" marR="0" rtl="0" algn="l">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Upřesněno v OPPŽP (kapitola 2.5)</a:t>
            </a:r>
            <a:endParaRPr b="0" i="0" sz="1800" u="none" cap="none" strike="noStrike">
              <a:solidFill>
                <a:schemeClr val="lt1"/>
              </a:solidFill>
              <a:latin typeface="Arial"/>
              <a:ea typeface="Arial"/>
              <a:cs typeface="Arial"/>
              <a:sym typeface="Arial"/>
            </a:endParaRPr>
          </a:p>
          <a:p>
            <a:pPr indent="0" lvl="2" marL="914400" marR="0" rtl="0" algn="l">
              <a:spcBef>
                <a:spcPts val="0"/>
              </a:spcBef>
              <a:spcAft>
                <a:spcPts val="0"/>
              </a:spcAft>
              <a:buNone/>
            </a:pPr>
            <a:r>
              <a:t/>
            </a:r>
            <a:endParaRPr b="0" i="0" sz="1800" u="none" cap="none" strike="noStrike">
              <a:solidFill>
                <a:schemeClr val="lt1"/>
              </a:solidFill>
              <a:latin typeface="Arial"/>
              <a:ea typeface="Arial"/>
              <a:cs typeface="Arial"/>
              <a:sym typeface="Arial"/>
            </a:endParaRPr>
          </a:p>
          <a:p>
            <a:pPr indent="0" lvl="1" marL="457200" marR="0" rtl="0" algn="l">
              <a:lnSpc>
                <a:spcPct val="15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40" name="Google Shape;140;p17"/>
          <p:cNvSpPr txBox="1"/>
          <p:nvPr/>
        </p:nvSpPr>
        <p:spPr>
          <a:xfrm>
            <a:off x="502647" y="481243"/>
            <a:ext cx="8138707"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cs-CZ" sz="3200" u="none" cap="none" strike="noStrike">
                <a:solidFill>
                  <a:schemeClr val="lt1"/>
                </a:solidFill>
                <a:latin typeface="Arial"/>
                <a:ea typeface="Arial"/>
                <a:cs typeface="Arial"/>
                <a:sym typeface="Arial"/>
              </a:rPr>
              <a:t>Změny v administraci projektů</a:t>
            </a:r>
            <a:endParaRPr/>
          </a:p>
          <a:p>
            <a:pPr indent="0" lvl="0" marL="0" marR="0" rtl="0" algn="ctr">
              <a:spcBef>
                <a:spcPts val="0"/>
              </a:spcBef>
              <a:spcAft>
                <a:spcPts val="0"/>
              </a:spcAft>
              <a:buNone/>
            </a:pPr>
            <a:r>
              <a:rPr b="1" i="0" lang="cs-CZ" sz="3200" u="none" cap="none" strike="noStrike">
                <a:solidFill>
                  <a:schemeClr val="lt1"/>
                </a:solidFill>
                <a:latin typeface="Arial"/>
                <a:ea typeface="Arial"/>
                <a:cs typeface="Arial"/>
                <a:sym typeface="Arial"/>
              </a:rPr>
              <a:t>Co bude nového?</a:t>
            </a:r>
            <a:r>
              <a:rPr b="0" i="0" lang="cs-CZ" sz="3200" u="none" cap="none" strike="noStrike">
                <a:solidFill>
                  <a:schemeClr val="lt1"/>
                </a:solidFill>
                <a:latin typeface="Arial"/>
                <a:ea typeface="Arial"/>
                <a:cs typeface="Arial"/>
                <a:sym typeface="Arial"/>
              </a:rPr>
              <a:t>​</a:t>
            </a:r>
            <a:endParaRPr b="1" i="0" sz="3200" u="none" cap="none" strike="noStrike">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8"/>
          <p:cNvSpPr txBox="1"/>
          <p:nvPr/>
        </p:nvSpPr>
        <p:spPr>
          <a:xfrm>
            <a:off x="887506" y="1629196"/>
            <a:ext cx="7395882" cy="48885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cs-CZ" sz="1800" u="sng" cap="none" strike="noStrike">
                <a:solidFill>
                  <a:schemeClr val="lt1"/>
                </a:solidFill>
                <a:latin typeface="Arial"/>
                <a:ea typeface="Arial"/>
                <a:cs typeface="Arial"/>
                <a:sym typeface="Arial"/>
              </a:rPr>
              <a:t>Monitorovací systém 2021+​</a:t>
            </a:r>
            <a:endParaRPr b="1" i="0" sz="1800" u="sng" cap="none" strike="noStrike">
              <a:solidFill>
                <a:schemeClr val="lt1"/>
              </a:solidFill>
              <a:latin typeface="Arial"/>
              <a:ea typeface="Arial"/>
              <a:cs typeface="Arial"/>
              <a:sym typeface="Arial"/>
            </a:endParaRPr>
          </a:p>
          <a:p>
            <a:pPr indent="0" lvl="0" marL="0" marR="0" rtl="0" algn="l">
              <a:spcBef>
                <a:spcPts val="0"/>
              </a:spcBef>
              <a:spcAft>
                <a:spcPts val="0"/>
              </a:spcAft>
              <a:buNone/>
            </a:pPr>
            <a:r>
              <a:t/>
            </a:r>
            <a:endParaRPr b="1" i="0" sz="1800" u="none" cap="none" strike="noStrike">
              <a:solidFill>
                <a:schemeClr val="lt1"/>
              </a:solidFill>
              <a:latin typeface="Arial"/>
              <a:ea typeface="Arial"/>
              <a:cs typeface="Arial"/>
              <a:sym typeface="Arial"/>
            </a:endParaRPr>
          </a:p>
          <a:p>
            <a:pPr indent="0" lvl="1" marL="457200" marR="0" rtl="0" algn="l">
              <a:spcBef>
                <a:spcPts val="0"/>
              </a:spcBef>
              <a:spcAft>
                <a:spcPts val="0"/>
              </a:spcAft>
              <a:buNone/>
            </a:pPr>
            <a:r>
              <a:rPr b="1" i="0" lang="cs-CZ" sz="1800" u="none" cap="none" strike="noStrike">
                <a:solidFill>
                  <a:schemeClr val="lt1"/>
                </a:solidFill>
                <a:latin typeface="Arial"/>
                <a:ea typeface="Arial"/>
                <a:cs typeface="Arial"/>
                <a:sym typeface="Arial"/>
              </a:rPr>
              <a:t>Samostatný modul VZ​</a:t>
            </a:r>
            <a:endParaRPr b="1" i="0" sz="1800" u="none" cap="none" strike="noStrike">
              <a:solidFill>
                <a:schemeClr val="lt1"/>
              </a:solidFill>
              <a:latin typeface="Arial"/>
              <a:ea typeface="Arial"/>
              <a:cs typeface="Arial"/>
              <a:sym typeface="Arial"/>
            </a:endParaRPr>
          </a:p>
          <a:p>
            <a:pPr indent="-171450" lvl="2" marL="1085850" marR="0" rtl="0" algn="l">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Na jednu VZ je možné navázat více projektů, tj. údaje k VZ vyplňuje a dokumentaci dokládá příjemce pouze jednou, a to i napříč jednotlivými OP</a:t>
            </a:r>
            <a:endParaRPr b="0" i="0" sz="1800" u="none" cap="none" strike="noStrike">
              <a:solidFill>
                <a:schemeClr val="lt1"/>
              </a:solidFill>
              <a:latin typeface="Arial"/>
              <a:ea typeface="Arial"/>
              <a:cs typeface="Arial"/>
              <a:sym typeface="Arial"/>
            </a:endParaRPr>
          </a:p>
          <a:p>
            <a:pPr indent="-171450" lvl="2" marL="1085850" marR="0" rtl="0" algn="l">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Z pohledu žadatele/ příjemce nedochází k výrazným změnám ve vyplňování VZ</a:t>
            </a:r>
            <a:endParaRPr b="0" i="0" sz="1800" u="none" cap="none" strike="noStrike">
              <a:solidFill>
                <a:schemeClr val="lt1"/>
              </a:solidFill>
              <a:latin typeface="Arial"/>
              <a:ea typeface="Arial"/>
              <a:cs typeface="Arial"/>
              <a:sym typeface="Arial"/>
            </a:endParaRPr>
          </a:p>
          <a:p>
            <a:pPr indent="-171450" lvl="2" marL="1085850" marR="0" rtl="0" algn="l">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Postupy budou uvedeny ve speciální příručce </a:t>
            </a:r>
            <a:endParaRPr b="0" i="0" sz="1800" u="none" cap="none" strike="noStrike">
              <a:solidFill>
                <a:schemeClr val="lt1"/>
              </a:solidFill>
              <a:latin typeface="Arial"/>
              <a:ea typeface="Arial"/>
              <a:cs typeface="Arial"/>
              <a:sym typeface="Arial"/>
            </a:endParaRPr>
          </a:p>
          <a:p>
            <a:pPr indent="0" lvl="2" marL="914400" marR="0" rtl="0" algn="l">
              <a:spcBef>
                <a:spcPts val="0"/>
              </a:spcBef>
              <a:spcAft>
                <a:spcPts val="0"/>
              </a:spcAft>
              <a:buNone/>
            </a:pPr>
            <a:r>
              <a:t/>
            </a:r>
            <a:endParaRPr b="0" i="0" sz="1800" u="none" cap="none" strike="noStrike">
              <a:solidFill>
                <a:schemeClr val="lt1"/>
              </a:solidFill>
              <a:latin typeface="Arial"/>
              <a:ea typeface="Arial"/>
              <a:cs typeface="Arial"/>
              <a:sym typeface="Arial"/>
            </a:endParaRPr>
          </a:p>
          <a:p>
            <a:pPr indent="0" lvl="1" marL="457200" marR="0" rtl="0" algn="l">
              <a:spcBef>
                <a:spcPts val="0"/>
              </a:spcBef>
              <a:spcAft>
                <a:spcPts val="0"/>
              </a:spcAft>
              <a:buNone/>
            </a:pPr>
            <a:r>
              <a:rPr b="1" i="0" lang="cs-CZ" sz="1800" u="none" cap="none" strike="noStrike">
                <a:solidFill>
                  <a:schemeClr val="lt1"/>
                </a:solidFill>
                <a:latin typeface="Arial"/>
                <a:ea typeface="Arial"/>
                <a:cs typeface="Arial"/>
                <a:sym typeface="Arial"/>
              </a:rPr>
              <a:t>Hlavní manažer projektu</a:t>
            </a:r>
            <a:endParaRPr/>
          </a:p>
          <a:p>
            <a:pPr indent="-171450" lvl="2" marL="1085850" marR="0" rtl="0" algn="l">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V rámci Centra určen jeden pracovník, který bude pro žadatele/ příjemce představovat hlavní kontaktní osobu</a:t>
            </a:r>
            <a:endParaRPr b="0" i="0" sz="1800" u="none" cap="none" strike="noStrike">
              <a:solidFill>
                <a:schemeClr val="lt1"/>
              </a:solidFill>
              <a:latin typeface="Arial"/>
              <a:ea typeface="Arial"/>
              <a:cs typeface="Arial"/>
              <a:sym typeface="Arial"/>
            </a:endParaRPr>
          </a:p>
          <a:p>
            <a:pPr indent="-171450" lvl="2" marL="1085850" marR="0" rtl="0" algn="l">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Tento pracovník se bude zobrazovat v ISKP, na k tomu určené záložce</a:t>
            </a:r>
            <a:endParaRPr b="0" i="0" sz="1800" u="none" cap="none" strike="noStrike">
              <a:solidFill>
                <a:schemeClr val="lt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a:p>
            <a:pPr indent="0" lvl="1" marL="457200" marR="0" rtl="0" algn="l">
              <a:lnSpc>
                <a:spcPct val="15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46" name="Google Shape;146;p18"/>
          <p:cNvSpPr txBox="1"/>
          <p:nvPr/>
        </p:nvSpPr>
        <p:spPr>
          <a:xfrm>
            <a:off x="502647" y="481243"/>
            <a:ext cx="8138707"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cs-CZ" sz="3200" u="none" cap="none" strike="noStrike">
                <a:solidFill>
                  <a:schemeClr val="lt1"/>
                </a:solidFill>
                <a:latin typeface="Arial"/>
                <a:ea typeface="Arial"/>
                <a:cs typeface="Arial"/>
                <a:sym typeface="Arial"/>
              </a:rPr>
              <a:t>Změny v administraci projektů</a:t>
            </a:r>
            <a:endParaRPr/>
          </a:p>
          <a:p>
            <a:pPr indent="0" lvl="0" marL="0" marR="0" rtl="0" algn="ctr">
              <a:spcBef>
                <a:spcPts val="0"/>
              </a:spcBef>
              <a:spcAft>
                <a:spcPts val="0"/>
              </a:spcAft>
              <a:buNone/>
            </a:pPr>
            <a:r>
              <a:rPr b="1" i="0" lang="cs-CZ" sz="3200" u="none" cap="none" strike="noStrike">
                <a:solidFill>
                  <a:schemeClr val="lt1"/>
                </a:solidFill>
                <a:latin typeface="Arial"/>
                <a:ea typeface="Arial"/>
                <a:cs typeface="Arial"/>
                <a:sym typeface="Arial"/>
              </a:rPr>
              <a:t>Co bude nového?</a:t>
            </a:r>
            <a:r>
              <a:rPr b="0" i="0" lang="cs-CZ" sz="3200" u="none" cap="none" strike="noStrike">
                <a:solidFill>
                  <a:schemeClr val="lt1"/>
                </a:solidFill>
                <a:latin typeface="Arial"/>
                <a:ea typeface="Arial"/>
                <a:cs typeface="Arial"/>
                <a:sym typeface="Arial"/>
              </a:rPr>
              <a:t>​</a:t>
            </a:r>
            <a:endParaRPr b="1" i="0" sz="3200" u="none" cap="none" strike="noStrike">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19"/>
          <p:cNvSpPr txBox="1"/>
          <p:nvPr/>
        </p:nvSpPr>
        <p:spPr>
          <a:xfrm>
            <a:off x="502647" y="598688"/>
            <a:ext cx="8138707"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cs-CZ" sz="3200" u="none" cap="none" strike="noStrike">
                <a:solidFill>
                  <a:schemeClr val="lt1"/>
                </a:solidFill>
                <a:latin typeface="Arial"/>
                <a:ea typeface="Arial"/>
                <a:cs typeface="Arial"/>
                <a:sym typeface="Arial"/>
              </a:rPr>
              <a:t>Ukázka způsobu přihlašování do MS</a:t>
            </a:r>
            <a:endParaRPr/>
          </a:p>
        </p:txBody>
      </p:sp>
      <p:cxnSp>
        <p:nvCxnSpPr>
          <p:cNvPr id="152" name="Google Shape;152;p19"/>
          <p:cNvCxnSpPr/>
          <p:nvPr/>
        </p:nvCxnSpPr>
        <p:spPr>
          <a:xfrm>
            <a:off x="6207853" y="2885813"/>
            <a:ext cx="0" cy="1157681"/>
          </a:xfrm>
          <a:prstGeom prst="straightConnector1">
            <a:avLst/>
          </a:prstGeom>
          <a:noFill/>
          <a:ln cap="flat" cmpd="sng" w="38100">
            <a:solidFill>
              <a:schemeClr val="accent3"/>
            </a:solidFill>
            <a:prstDash val="solid"/>
            <a:round/>
            <a:headEnd len="sm" w="sm" type="none"/>
            <a:tailEnd len="sm" w="sm" type="none"/>
          </a:ln>
          <a:effectLst>
            <a:outerShdw blurRad="40000" rotWithShape="0" dir="5400000" dist="23000">
              <a:srgbClr val="000000">
                <a:alpha val="34901"/>
              </a:srgbClr>
            </a:outerShdw>
          </a:effectLst>
        </p:spPr>
      </p:cxnSp>
      <p:cxnSp>
        <p:nvCxnSpPr>
          <p:cNvPr id="153" name="Google Shape;153;p19"/>
          <p:cNvCxnSpPr/>
          <p:nvPr/>
        </p:nvCxnSpPr>
        <p:spPr>
          <a:xfrm>
            <a:off x="7642371" y="2885813"/>
            <a:ext cx="0" cy="1090569"/>
          </a:xfrm>
          <a:prstGeom prst="straightConnector1">
            <a:avLst/>
          </a:prstGeom>
          <a:noFill/>
          <a:ln cap="flat" cmpd="sng" w="25400">
            <a:solidFill>
              <a:schemeClr val="accent3"/>
            </a:solidFill>
            <a:prstDash val="solid"/>
            <a:round/>
            <a:headEnd len="sm" w="sm" type="none"/>
            <a:tailEnd len="sm" w="sm" type="none"/>
          </a:ln>
          <a:effectLst>
            <a:outerShdw blurRad="40000" rotWithShape="0" dir="5400000" dist="20000">
              <a:srgbClr val="000000">
                <a:alpha val="37647"/>
              </a:srgbClr>
            </a:outerShdw>
          </a:effectLst>
        </p:spPr>
      </p:cxnSp>
      <p:cxnSp>
        <p:nvCxnSpPr>
          <p:cNvPr id="154" name="Google Shape;154;p19"/>
          <p:cNvCxnSpPr/>
          <p:nvPr/>
        </p:nvCxnSpPr>
        <p:spPr>
          <a:xfrm>
            <a:off x="6207853" y="2885813"/>
            <a:ext cx="1434518" cy="0"/>
          </a:xfrm>
          <a:prstGeom prst="straightConnector1">
            <a:avLst/>
          </a:prstGeom>
          <a:noFill/>
          <a:ln cap="flat" cmpd="sng" w="25400">
            <a:solidFill>
              <a:schemeClr val="accent3"/>
            </a:solidFill>
            <a:prstDash val="solid"/>
            <a:round/>
            <a:headEnd len="sm" w="sm" type="none"/>
            <a:tailEnd len="sm" w="sm" type="none"/>
          </a:ln>
          <a:effectLst>
            <a:outerShdw blurRad="40000" rotWithShape="0" dir="5400000" dist="20000">
              <a:srgbClr val="000000">
                <a:alpha val="37647"/>
              </a:srgbClr>
            </a:outerShdw>
          </a:effectLst>
        </p:spPr>
      </p:cxnSp>
      <p:cxnSp>
        <p:nvCxnSpPr>
          <p:cNvPr id="155" name="Google Shape;155;p19"/>
          <p:cNvCxnSpPr/>
          <p:nvPr/>
        </p:nvCxnSpPr>
        <p:spPr>
          <a:xfrm>
            <a:off x="6207853" y="4009938"/>
            <a:ext cx="1434518" cy="0"/>
          </a:xfrm>
          <a:prstGeom prst="straightConnector1">
            <a:avLst/>
          </a:prstGeom>
          <a:noFill/>
          <a:ln cap="flat" cmpd="sng" w="25400">
            <a:solidFill>
              <a:schemeClr val="accent3"/>
            </a:solidFill>
            <a:prstDash val="solid"/>
            <a:round/>
            <a:headEnd len="sm" w="sm" type="none"/>
            <a:tailEnd len="sm" w="sm" type="none"/>
          </a:ln>
          <a:effectLst>
            <a:outerShdw blurRad="40000" rotWithShape="0" dir="5400000" dist="20000">
              <a:srgbClr val="000000">
                <a:alpha val="37647"/>
              </a:srgbClr>
            </a:outerShdw>
          </a:effectLst>
        </p:spPr>
      </p:cxnSp>
      <p:pic>
        <p:nvPicPr>
          <p:cNvPr id="156" name="Google Shape;156;p19"/>
          <p:cNvPicPr preferRelativeResize="0"/>
          <p:nvPr/>
        </p:nvPicPr>
        <p:blipFill rotWithShape="1">
          <a:blip r:embed="rId3">
            <a:alphaModFix/>
          </a:blip>
          <a:srcRect b="0" l="0" r="0" t="0"/>
          <a:stretch/>
        </p:blipFill>
        <p:spPr>
          <a:xfrm>
            <a:off x="1289356" y="1595483"/>
            <a:ext cx="6565287" cy="4218485"/>
          </a:xfrm>
          <a:prstGeom prst="rect">
            <a:avLst/>
          </a:prstGeom>
          <a:noFill/>
          <a:ln>
            <a:noFill/>
          </a:ln>
        </p:spPr>
      </p:pic>
      <p:cxnSp>
        <p:nvCxnSpPr>
          <p:cNvPr id="157" name="Google Shape;157;p19"/>
          <p:cNvCxnSpPr/>
          <p:nvPr/>
        </p:nvCxnSpPr>
        <p:spPr>
          <a:xfrm>
            <a:off x="6207853" y="3116062"/>
            <a:ext cx="0" cy="867243"/>
          </a:xfrm>
          <a:prstGeom prst="straightConnector1">
            <a:avLst/>
          </a:prstGeom>
          <a:noFill/>
          <a:ln cap="flat" cmpd="sng" w="38100">
            <a:solidFill>
              <a:schemeClr val="accent6"/>
            </a:solidFill>
            <a:prstDash val="solid"/>
            <a:round/>
            <a:headEnd len="sm" w="sm" type="none"/>
            <a:tailEnd len="sm" w="sm" type="none"/>
          </a:ln>
          <a:effectLst>
            <a:outerShdw blurRad="40000" rotWithShape="0" dir="5400000" dist="23000">
              <a:srgbClr val="000000">
                <a:alpha val="34901"/>
              </a:srgbClr>
            </a:outerShdw>
          </a:effectLst>
        </p:spPr>
      </p:cxnSp>
      <p:cxnSp>
        <p:nvCxnSpPr>
          <p:cNvPr id="158" name="Google Shape;158;p19"/>
          <p:cNvCxnSpPr/>
          <p:nvPr/>
        </p:nvCxnSpPr>
        <p:spPr>
          <a:xfrm>
            <a:off x="7642371" y="3204839"/>
            <a:ext cx="0" cy="771543"/>
          </a:xfrm>
          <a:prstGeom prst="straightConnector1">
            <a:avLst/>
          </a:prstGeom>
          <a:noFill/>
          <a:ln cap="flat" cmpd="sng" w="38100">
            <a:solidFill>
              <a:schemeClr val="accent6"/>
            </a:solidFill>
            <a:prstDash val="solid"/>
            <a:round/>
            <a:headEnd len="sm" w="sm" type="none"/>
            <a:tailEnd len="sm" w="sm" type="none"/>
          </a:ln>
          <a:effectLst>
            <a:outerShdw blurRad="40000" rotWithShape="0" dir="5400000" dist="23000">
              <a:srgbClr val="000000">
                <a:alpha val="34901"/>
              </a:srgbClr>
            </a:outerShdw>
          </a:effectLst>
        </p:spPr>
      </p:cxnSp>
      <p:cxnSp>
        <p:nvCxnSpPr>
          <p:cNvPr id="159" name="Google Shape;159;p19"/>
          <p:cNvCxnSpPr/>
          <p:nvPr/>
        </p:nvCxnSpPr>
        <p:spPr>
          <a:xfrm>
            <a:off x="6207853" y="3204839"/>
            <a:ext cx="1434518" cy="0"/>
          </a:xfrm>
          <a:prstGeom prst="straightConnector1">
            <a:avLst/>
          </a:prstGeom>
          <a:noFill/>
          <a:ln cap="flat" cmpd="sng" w="38100">
            <a:solidFill>
              <a:schemeClr val="accent6"/>
            </a:solidFill>
            <a:prstDash val="solid"/>
            <a:round/>
            <a:headEnd len="sm" w="sm" type="none"/>
            <a:tailEnd len="sm" w="sm" type="none"/>
          </a:ln>
          <a:effectLst>
            <a:outerShdw blurRad="40000" rotWithShape="0" dir="5400000" dist="23000">
              <a:srgbClr val="000000">
                <a:alpha val="34901"/>
              </a:srgbClr>
            </a:outerShdw>
          </a:effectLst>
        </p:spPr>
      </p:cxnSp>
      <p:cxnSp>
        <p:nvCxnSpPr>
          <p:cNvPr id="160" name="Google Shape;160;p19"/>
          <p:cNvCxnSpPr/>
          <p:nvPr/>
        </p:nvCxnSpPr>
        <p:spPr>
          <a:xfrm>
            <a:off x="6207853" y="3983305"/>
            <a:ext cx="1434518" cy="0"/>
          </a:xfrm>
          <a:prstGeom prst="straightConnector1">
            <a:avLst/>
          </a:prstGeom>
          <a:noFill/>
          <a:ln cap="flat" cmpd="sng" w="38100">
            <a:solidFill>
              <a:schemeClr val="accent6"/>
            </a:solidFill>
            <a:prstDash val="solid"/>
            <a:round/>
            <a:headEnd len="sm" w="sm" type="none"/>
            <a:tailEnd len="sm" w="sm" type="none"/>
          </a:ln>
          <a:effectLst>
            <a:outerShdw blurRad="40000" rotWithShape="0" dir="5400000" dist="23000">
              <a:srgbClr val="000000">
                <a:alpha val="34901"/>
              </a:srgbClr>
            </a:outerShdw>
          </a:effectLst>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 name="Shape 38"/>
        <p:cNvGrpSpPr/>
        <p:nvPr/>
      </p:nvGrpSpPr>
      <p:grpSpPr>
        <a:xfrm>
          <a:off x="0" y="0"/>
          <a:ext cx="0" cy="0"/>
          <a:chOff x="0" y="0"/>
          <a:chExt cx="0" cy="0"/>
        </a:xfrm>
      </p:grpSpPr>
      <p:sp>
        <p:nvSpPr>
          <p:cNvPr id="39" name="Google Shape;39;p2"/>
          <p:cNvSpPr txBox="1"/>
          <p:nvPr/>
        </p:nvSpPr>
        <p:spPr>
          <a:xfrm>
            <a:off x="779227" y="927335"/>
            <a:ext cx="7821847" cy="472099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SzPts val="4400"/>
              <a:buFont typeface="Arial"/>
              <a:buNone/>
            </a:pPr>
            <a:r>
              <a:rPr b="1" i="0" lang="cs-CZ" sz="4400" u="none" cap="none" strike="noStrike">
                <a:solidFill>
                  <a:schemeClr val="lt1"/>
                </a:solidFill>
                <a:latin typeface="Arial"/>
                <a:ea typeface="Arial"/>
                <a:cs typeface="Arial"/>
                <a:sym typeface="Arial"/>
              </a:rPr>
              <a:t>PROGRAM</a:t>
            </a:r>
            <a:r>
              <a:rPr b="1" i="0" lang="cs-CZ" sz="5000" u="none" cap="none" strike="noStrike">
                <a:solidFill>
                  <a:schemeClr val="lt1"/>
                </a:solidFill>
                <a:latin typeface="Arial"/>
                <a:ea typeface="Arial"/>
                <a:cs typeface="Arial"/>
                <a:sym typeface="Arial"/>
              </a:rPr>
              <a:t> </a:t>
            </a:r>
            <a:endParaRPr b="1" i="0" sz="5000" u="none" cap="none" strike="noStrike">
              <a:solidFill>
                <a:schemeClr val="lt1"/>
              </a:solidFill>
              <a:latin typeface="Arial"/>
              <a:ea typeface="Arial"/>
              <a:cs typeface="Arial"/>
              <a:sym typeface="Arial"/>
            </a:endParaRPr>
          </a:p>
          <a:p>
            <a:pPr indent="0" lvl="0" marL="0" marR="0" rtl="0" algn="l">
              <a:lnSpc>
                <a:spcPct val="150000"/>
              </a:lnSpc>
              <a:spcBef>
                <a:spcPts val="0"/>
              </a:spcBef>
              <a:spcAft>
                <a:spcPts val="0"/>
              </a:spcAft>
              <a:buClr>
                <a:srgbClr val="00529C"/>
              </a:buClr>
              <a:buSzPts val="1600"/>
              <a:buFont typeface="Arial"/>
              <a:buNone/>
            </a:pPr>
            <a:r>
              <a:t/>
            </a:r>
            <a:endParaRPr b="1" i="0" sz="1600" u="none" cap="none" strike="noStrike">
              <a:solidFill>
                <a:schemeClr val="lt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600"/>
              <a:buFont typeface="Arial"/>
              <a:buNone/>
            </a:pPr>
            <a:r>
              <a:rPr b="1" i="0" lang="cs-CZ" sz="1600" u="none" cap="none" strike="noStrike">
                <a:solidFill>
                  <a:schemeClr val="lt1"/>
                </a:solidFill>
                <a:latin typeface="Arial"/>
                <a:ea typeface="Arial"/>
                <a:cs typeface="Arial"/>
                <a:sym typeface="Arial"/>
              </a:rPr>
              <a:t>09:00 – 09:30	Registrace účastníků</a:t>
            </a:r>
            <a:endParaRPr b="1" i="0" sz="1600" u="none" cap="none" strike="noStrike">
              <a:solidFill>
                <a:schemeClr val="lt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600"/>
              <a:buFont typeface="Arial"/>
              <a:buNone/>
            </a:pPr>
            <a:r>
              <a:rPr b="1" i="0" lang="cs-CZ" sz="1600" u="none" cap="none" strike="noStrike">
                <a:solidFill>
                  <a:schemeClr val="lt1"/>
                </a:solidFill>
                <a:latin typeface="Arial"/>
                <a:ea typeface="Arial"/>
                <a:cs typeface="Arial"/>
                <a:sym typeface="Arial"/>
              </a:rPr>
              <a:t>09:30 – 09:35	Zahájení konference – úvodní slovo</a:t>
            </a:r>
            <a:endParaRPr b="1" i="0" sz="1600" u="none" cap="none" strike="noStrike">
              <a:solidFill>
                <a:schemeClr val="lt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600"/>
              <a:buFont typeface="Arial"/>
              <a:buNone/>
            </a:pPr>
            <a:r>
              <a:rPr b="1" i="0" lang="cs-CZ" sz="1600" u="none" cap="none" strike="noStrike">
                <a:solidFill>
                  <a:schemeClr val="lt1"/>
                </a:solidFill>
                <a:latin typeface="Arial"/>
                <a:ea typeface="Arial"/>
                <a:cs typeface="Arial"/>
                <a:sym typeface="Arial"/>
              </a:rPr>
              <a:t>09:35 – 10:05  Metodické změny v IROP 2021 - 2027 </a:t>
            </a:r>
            <a:endParaRPr b="1" i="0" sz="1600" u="none" cap="none" strike="noStrike">
              <a:solidFill>
                <a:schemeClr val="lt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600"/>
              <a:buFont typeface="Arial"/>
              <a:buNone/>
            </a:pPr>
            <a:r>
              <a:rPr b="1" i="0" lang="cs-CZ" sz="1600" u="none" cap="none" strike="noStrike">
                <a:solidFill>
                  <a:schemeClr val="lt1"/>
                </a:solidFill>
                <a:latin typeface="Arial"/>
                <a:ea typeface="Arial"/>
                <a:cs typeface="Arial"/>
                <a:sym typeface="Arial"/>
              </a:rPr>
              <a:t>10:05 – 11:30  Oblasti podpory v IROP 2021-2027</a:t>
            </a:r>
            <a:endParaRPr b="1" i="0" sz="1600" u="none" cap="none" strike="noStrike">
              <a:solidFill>
                <a:schemeClr val="lt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600"/>
              <a:buFont typeface="Arial"/>
              <a:buNone/>
            </a:pPr>
            <a:r>
              <a:rPr b="1" i="0" lang="cs-CZ" sz="1600" u="none" cap="none" strike="noStrike">
                <a:solidFill>
                  <a:schemeClr val="lt1"/>
                </a:solidFill>
                <a:latin typeface="Arial"/>
                <a:ea typeface="Arial"/>
                <a:cs typeface="Arial"/>
                <a:sym typeface="Arial"/>
              </a:rPr>
              <a:t>11:30 – 12:00  Přestávka</a:t>
            </a:r>
            <a:endParaRPr b="1" i="0" sz="1600" u="none" cap="none" strike="noStrike">
              <a:solidFill>
                <a:schemeClr val="lt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600"/>
              <a:buFont typeface="Arial"/>
              <a:buNone/>
            </a:pPr>
            <a:r>
              <a:rPr b="1" i="0" lang="cs-CZ" sz="1600" u="none" cap="none" strike="noStrike">
                <a:solidFill>
                  <a:schemeClr val="lt1"/>
                </a:solidFill>
                <a:latin typeface="Arial"/>
                <a:ea typeface="Arial"/>
                <a:cs typeface="Arial"/>
                <a:sym typeface="Arial"/>
              </a:rPr>
              <a:t>12:00 – 12:30 	Představení konzultačního servisu Centra pro regionální rozvoj</a:t>
            </a:r>
            <a:endParaRPr b="1" i="0" sz="1600" u="none" cap="none" strike="noStrike">
              <a:solidFill>
                <a:schemeClr val="lt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600"/>
              <a:buFont typeface="Arial"/>
              <a:buNone/>
            </a:pPr>
            <a:r>
              <a:rPr b="1" i="0" lang="cs-CZ" sz="1600" u="none" cap="none" strike="noStrike">
                <a:solidFill>
                  <a:schemeClr val="lt1"/>
                </a:solidFill>
                <a:latin typeface="Arial"/>
                <a:ea typeface="Arial"/>
                <a:cs typeface="Arial"/>
                <a:sym typeface="Arial"/>
              </a:rPr>
              <a:t>12:30 – 14:00  Přestávka / individuální konzultace </a:t>
            </a:r>
            <a:endParaRPr b="1" i="0" sz="1600" u="none" cap="none" strike="noStrike">
              <a:solidFill>
                <a:schemeClr val="lt1"/>
              </a:solidFill>
              <a:latin typeface="Arial"/>
              <a:ea typeface="Arial"/>
              <a:cs typeface="Arial"/>
              <a:sym typeface="Arial"/>
            </a:endParaRPr>
          </a:p>
          <a:p>
            <a:pPr indent="0" lvl="0" marL="0" marR="0" rtl="0" algn="ctr">
              <a:spcBef>
                <a:spcPts val="0"/>
              </a:spcBef>
              <a:spcAft>
                <a:spcPts val="0"/>
              </a:spcAft>
              <a:buClr>
                <a:srgbClr val="00529C"/>
              </a:buClr>
              <a:buSzPts val="1400"/>
              <a:buFont typeface="Arial"/>
              <a:buNone/>
            </a:pPr>
            <a:r>
              <a:t/>
            </a:r>
            <a:endParaRPr b="1" i="0" sz="1400" u="none" cap="none" strike="noStrike">
              <a:solidFill>
                <a:srgbClr val="FF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0"/>
          <p:cNvSpPr txBox="1"/>
          <p:nvPr/>
        </p:nvSpPr>
        <p:spPr>
          <a:xfrm>
            <a:off x="1048250" y="1597794"/>
            <a:ext cx="7593104" cy="42119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cs-CZ" sz="1600" u="none" cap="none" strike="noStrike">
                <a:solidFill>
                  <a:schemeClr val="lt1"/>
                </a:solidFill>
                <a:latin typeface="Arial"/>
                <a:ea typeface="Arial"/>
                <a:cs typeface="Arial"/>
                <a:sym typeface="Arial"/>
              </a:rPr>
              <a:t>Plné moci</a:t>
            </a:r>
            <a:endParaRPr/>
          </a:p>
          <a:p>
            <a:pPr indent="0" lvl="0" marL="0" marR="0" rtl="0" algn="l">
              <a:spcBef>
                <a:spcPts val="0"/>
              </a:spcBef>
              <a:spcAft>
                <a:spcPts val="0"/>
              </a:spcAft>
              <a:buNone/>
            </a:pPr>
            <a:r>
              <a:t/>
            </a:r>
            <a:endParaRPr b="1" i="0" sz="1600" u="none" cap="none" strike="noStrike">
              <a:solidFill>
                <a:schemeClr val="lt1"/>
              </a:solidFill>
              <a:latin typeface="Arial"/>
              <a:ea typeface="Arial"/>
              <a:cs typeface="Arial"/>
              <a:sym typeface="Arial"/>
            </a:endParaRPr>
          </a:p>
          <a:p>
            <a:pPr indent="-171450" lvl="0" marL="171450" marR="0" rtl="0" algn="l">
              <a:lnSpc>
                <a:spcPct val="12500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V případě, že žádost o podporu za žadatele bude zpracovávat externí subjekt, doporučujeme žadateli, aby měl k žádosti o podporu přidělen </a:t>
            </a:r>
            <a:r>
              <a:rPr b="1" i="0" lang="cs-CZ" sz="1600" u="none" cap="none" strike="noStrike">
                <a:solidFill>
                  <a:schemeClr val="lt1"/>
                </a:solidFill>
                <a:latin typeface="Arial"/>
                <a:ea typeface="Arial"/>
                <a:cs typeface="Arial"/>
                <a:sym typeface="Arial"/>
              </a:rPr>
              <a:t>přístup s rolí správce přístupů</a:t>
            </a:r>
            <a:endParaRPr/>
          </a:p>
          <a:p>
            <a:pPr indent="-171450" lvl="0" marL="171450" marR="0" rtl="0" algn="l">
              <a:lnSpc>
                <a:spcPct val="12500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Externí subjekt by měl mít </a:t>
            </a:r>
            <a:r>
              <a:rPr b="1" i="0" lang="cs-CZ" sz="1600" u="none" cap="none" strike="noStrike">
                <a:solidFill>
                  <a:schemeClr val="lt1"/>
                </a:solidFill>
                <a:latin typeface="Arial"/>
                <a:ea typeface="Arial"/>
                <a:cs typeface="Arial"/>
                <a:sym typeface="Arial"/>
              </a:rPr>
              <a:t>roli zástupce správce přístupů</a:t>
            </a:r>
            <a:endParaRPr/>
          </a:p>
          <a:p>
            <a:pPr indent="-171450" lvl="0" marL="171450" marR="0" rtl="0" algn="l">
              <a:lnSpc>
                <a:spcPct val="12500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Pokud si žadatel neponechá roli správce přístupů, a externí subjekt nebude spolupracovat, může se stát, že se žadatel </a:t>
            </a:r>
            <a:r>
              <a:rPr b="1" i="0" lang="cs-CZ" sz="1600" u="none" cap="none" strike="noStrike">
                <a:solidFill>
                  <a:schemeClr val="lt1"/>
                </a:solidFill>
                <a:latin typeface="Arial"/>
                <a:ea typeface="Arial"/>
                <a:cs typeface="Arial"/>
                <a:sym typeface="Arial"/>
              </a:rPr>
              <a:t>ztratí přístup ke svému projektu v MS2021+</a:t>
            </a:r>
            <a:endParaRPr/>
          </a:p>
          <a:p>
            <a:pPr indent="0" lvl="0" marL="0" marR="0" rtl="0" algn="l">
              <a:spcBef>
                <a:spcPts val="0"/>
              </a:spcBef>
              <a:spcAft>
                <a:spcPts val="0"/>
              </a:spcAft>
              <a:buNone/>
            </a:pPr>
            <a:r>
              <a:t/>
            </a:r>
            <a:endParaRPr b="1" i="0" sz="1600" u="none" cap="none" strike="noStrike">
              <a:solidFill>
                <a:schemeClr val="lt1"/>
              </a:solidFill>
              <a:latin typeface="Arial"/>
              <a:ea typeface="Arial"/>
              <a:cs typeface="Arial"/>
              <a:sym typeface="Arial"/>
            </a:endParaRPr>
          </a:p>
          <a:p>
            <a:pPr indent="0" lvl="0" marL="0" marR="0" rtl="0" algn="l">
              <a:spcBef>
                <a:spcPts val="0"/>
              </a:spcBef>
              <a:spcAft>
                <a:spcPts val="0"/>
              </a:spcAft>
              <a:buNone/>
            </a:pPr>
            <a:r>
              <a:rPr b="1" i="0" lang="cs-CZ" sz="1600" u="none" cap="none" strike="noStrike">
                <a:solidFill>
                  <a:schemeClr val="lt1"/>
                </a:solidFill>
                <a:latin typeface="Arial"/>
                <a:ea typeface="Arial"/>
                <a:cs typeface="Arial"/>
                <a:sym typeface="Arial"/>
              </a:rPr>
              <a:t>Modul veřejné zakázky</a:t>
            </a:r>
            <a:endParaRPr/>
          </a:p>
          <a:p>
            <a:pPr indent="0" lvl="0" marL="0" marR="0" rtl="0" algn="l">
              <a:spcBef>
                <a:spcPts val="0"/>
              </a:spcBef>
              <a:spcAft>
                <a:spcPts val="0"/>
              </a:spcAft>
              <a:buNone/>
            </a:pPr>
            <a:r>
              <a:t/>
            </a:r>
            <a:endParaRPr b="0" i="0" sz="1600" u="none" cap="none" strike="noStrike">
              <a:solidFill>
                <a:schemeClr val="lt1"/>
              </a:solidFill>
              <a:latin typeface="Arial"/>
              <a:ea typeface="Arial"/>
              <a:cs typeface="Arial"/>
              <a:sym typeface="Arial"/>
            </a:endParaRPr>
          </a:p>
          <a:p>
            <a:pPr indent="-171450" lvl="0" marL="171450" marR="0" rtl="0" algn="l">
              <a:lnSpc>
                <a:spcPct val="12500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Lze určit, kteří uživatelé mají k zakázce právo editora a kteří čtenáře</a:t>
            </a:r>
            <a:endParaRPr/>
          </a:p>
          <a:p>
            <a:pPr indent="-171450" lvl="0" marL="171450" marR="0" rtl="0" algn="l">
              <a:lnSpc>
                <a:spcPct val="12500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Komunikace ve vztahu k doložení dokumentace k VZ bude vedena prostřednictvím těchto osob</a:t>
            </a:r>
            <a:endParaRPr b="0" i="0" sz="1600" u="none" cap="none" strike="noStrike">
              <a:solidFill>
                <a:schemeClr val="lt1"/>
              </a:solidFill>
              <a:latin typeface="Arial"/>
              <a:ea typeface="Arial"/>
              <a:cs typeface="Arial"/>
              <a:sym typeface="Arial"/>
            </a:endParaRPr>
          </a:p>
          <a:p>
            <a:pPr indent="0" lvl="1" marL="457200" marR="0" rtl="0" algn="l">
              <a:lnSpc>
                <a:spcPct val="150000"/>
              </a:lnSpc>
              <a:spcBef>
                <a:spcPts val="0"/>
              </a:spcBef>
              <a:spcAft>
                <a:spcPts val="0"/>
              </a:spcAft>
              <a:buNone/>
            </a:pPr>
            <a:r>
              <a:t/>
            </a:r>
            <a:endParaRPr b="0" i="0" sz="1600" u="none" cap="none" strike="noStrike">
              <a:solidFill>
                <a:schemeClr val="lt1"/>
              </a:solidFill>
              <a:latin typeface="Arial"/>
              <a:ea typeface="Arial"/>
              <a:cs typeface="Arial"/>
              <a:sym typeface="Arial"/>
            </a:endParaRPr>
          </a:p>
        </p:txBody>
      </p:sp>
      <p:sp>
        <p:nvSpPr>
          <p:cNvPr id="166" name="Google Shape;166;p20"/>
          <p:cNvSpPr txBox="1"/>
          <p:nvPr/>
        </p:nvSpPr>
        <p:spPr>
          <a:xfrm>
            <a:off x="502647" y="598688"/>
            <a:ext cx="8138707"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cs-CZ" sz="3200" u="none" cap="none" strike="noStrike">
                <a:solidFill>
                  <a:schemeClr val="lt1"/>
                </a:solidFill>
                <a:latin typeface="Arial"/>
                <a:ea typeface="Arial"/>
                <a:cs typeface="Arial"/>
                <a:sym typeface="Arial"/>
              </a:rPr>
              <a:t>Doporučení k administraci projektů</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1"/>
          <p:cNvSpPr txBox="1"/>
          <p:nvPr/>
        </p:nvSpPr>
        <p:spPr>
          <a:xfrm>
            <a:off x="551329" y="976824"/>
            <a:ext cx="8318700" cy="56028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Téměř polovina alokace IROP je rezervovaná a jistá pro vybraná území/nástroje </a:t>
            </a:r>
            <a:br>
              <a:rPr b="0" i="0" lang="cs-CZ" sz="1600" u="none" cap="none" strike="noStrike">
                <a:solidFill>
                  <a:schemeClr val="dk1"/>
                </a:solidFill>
                <a:latin typeface="Arial"/>
                <a:ea typeface="Arial"/>
                <a:cs typeface="Arial"/>
                <a:sym typeface="Arial"/>
              </a:rPr>
            </a:br>
            <a:r>
              <a:rPr b="0" i="0" lang="cs-CZ" sz="1600" u="none" cap="none" strike="noStrike">
                <a:solidFill>
                  <a:schemeClr val="lt1"/>
                </a:solidFill>
                <a:latin typeface="Arial"/>
                <a:ea typeface="Arial"/>
                <a:cs typeface="Arial"/>
                <a:sym typeface="Arial"/>
              </a:rPr>
              <a:t>(z celkové alokace IROP pro všechny KR, včetně TP)</a:t>
            </a:r>
            <a:endParaRPr/>
          </a:p>
          <a:p>
            <a:pPr indent="0" lvl="0" marL="0" marR="0" rtl="0" algn="l">
              <a:spcBef>
                <a:spcPts val="0"/>
              </a:spcBef>
              <a:spcAft>
                <a:spcPts val="0"/>
              </a:spcAft>
              <a:buNone/>
            </a:pPr>
            <a:r>
              <a:t/>
            </a:r>
            <a:endParaRPr b="0" i="0" sz="1600" u="none" cap="none" strike="noStrike">
              <a:solidFill>
                <a:schemeClr val="lt1"/>
              </a:solidFill>
              <a:latin typeface="Arial"/>
              <a:ea typeface="Arial"/>
              <a:cs typeface="Arial"/>
              <a:sym typeface="Arial"/>
            </a:endParaRPr>
          </a:p>
          <a:p>
            <a:pPr indent="0" lvl="1" marL="457200" marR="0" rtl="0" algn="l">
              <a:spcBef>
                <a:spcPts val="0"/>
              </a:spcBef>
              <a:spcAft>
                <a:spcPts val="0"/>
              </a:spcAft>
              <a:buNone/>
            </a:pPr>
            <a:r>
              <a:rPr b="0" i="0" lang="cs-CZ" sz="1600" u="none" cap="none" strike="noStrike">
                <a:solidFill>
                  <a:schemeClr val="lt1"/>
                </a:solidFill>
                <a:latin typeface="Arial"/>
                <a:ea typeface="Arial"/>
                <a:cs typeface="Arial"/>
                <a:sym typeface="Arial"/>
              </a:rPr>
              <a:t>ITI = 20,74 %</a:t>
            </a:r>
            <a:endParaRPr/>
          </a:p>
          <a:p>
            <a:pPr indent="0" lvl="1" marL="457200" marR="0" rtl="0" algn="l">
              <a:spcBef>
                <a:spcPts val="0"/>
              </a:spcBef>
              <a:spcAft>
                <a:spcPts val="0"/>
              </a:spcAft>
              <a:buNone/>
            </a:pPr>
            <a:r>
              <a:rPr b="0" i="0" lang="cs-CZ" sz="1600" u="none" cap="none" strike="noStrike">
                <a:solidFill>
                  <a:schemeClr val="lt1"/>
                </a:solidFill>
                <a:latin typeface="Arial"/>
                <a:ea typeface="Arial"/>
                <a:cs typeface="Arial"/>
                <a:sym typeface="Arial"/>
              </a:rPr>
              <a:t>CLLD = 6,77 %</a:t>
            </a:r>
            <a:endParaRPr/>
          </a:p>
          <a:p>
            <a:pPr indent="0" lvl="1" marL="457200" marR="0" rtl="0" algn="l">
              <a:spcBef>
                <a:spcPts val="0"/>
              </a:spcBef>
              <a:spcAft>
                <a:spcPts val="0"/>
              </a:spcAft>
              <a:buNone/>
            </a:pPr>
            <a:r>
              <a:rPr b="0" i="0" lang="cs-CZ" sz="1600" u="none" cap="none" strike="noStrike">
                <a:solidFill>
                  <a:schemeClr val="lt1"/>
                </a:solidFill>
                <a:latin typeface="Arial"/>
                <a:ea typeface="Arial"/>
                <a:cs typeface="Arial"/>
                <a:sym typeface="Arial"/>
              </a:rPr>
              <a:t>RAP = 15,97 %</a:t>
            </a:r>
            <a:endParaRPr/>
          </a:p>
          <a:p>
            <a:pPr indent="0" lvl="1" marL="457200" marR="0" rtl="0" algn="l">
              <a:spcBef>
                <a:spcPts val="0"/>
              </a:spcBef>
              <a:spcAft>
                <a:spcPts val="0"/>
              </a:spcAft>
              <a:buNone/>
            </a:pPr>
            <a:r>
              <a:rPr b="1" i="0" lang="cs-CZ" sz="1600" u="none" cap="none" strike="noStrike">
                <a:solidFill>
                  <a:schemeClr val="lt1"/>
                </a:solidFill>
                <a:latin typeface="Arial"/>
                <a:ea typeface="Arial"/>
                <a:cs typeface="Arial"/>
                <a:sym typeface="Arial"/>
              </a:rPr>
              <a:t>					Celkově tedy 43,48 %</a:t>
            </a:r>
            <a:endParaRPr/>
          </a:p>
          <a:p>
            <a:pPr indent="0" lvl="1" marL="457200" marR="0" rtl="0" algn="l">
              <a:spcBef>
                <a:spcPts val="0"/>
              </a:spcBef>
              <a:spcAft>
                <a:spcPts val="0"/>
              </a:spcAft>
              <a:buNone/>
            </a:pPr>
            <a:r>
              <a:t/>
            </a:r>
            <a:endParaRPr b="1" i="0" sz="1600" u="none" cap="none" strike="noStrike">
              <a:solidFill>
                <a:schemeClr val="lt1"/>
              </a:solidFill>
              <a:latin typeface="Arial"/>
              <a:ea typeface="Arial"/>
              <a:cs typeface="Arial"/>
              <a:sym typeface="Arial"/>
            </a:endParaRPr>
          </a:p>
          <a:p>
            <a:pPr indent="0" lvl="1" marL="457200" marR="0" rtl="0" algn="l">
              <a:spcBef>
                <a:spcPts val="0"/>
              </a:spcBef>
              <a:spcAft>
                <a:spcPts val="0"/>
              </a:spcAft>
              <a:buNone/>
            </a:pPr>
            <a:r>
              <a:rPr b="1" i="0" lang="cs-CZ" sz="1600" u="none" cap="none" strike="noStrike">
                <a:solidFill>
                  <a:schemeClr val="lt1"/>
                </a:solidFill>
                <a:latin typeface="Arial"/>
                <a:ea typeface="Arial"/>
                <a:cs typeface="Arial"/>
                <a:sym typeface="Arial"/>
              </a:rPr>
              <a:t>ITI – integrované teritoriální investice</a:t>
            </a:r>
            <a:endParaRPr/>
          </a:p>
          <a:p>
            <a:pPr indent="-342900" lvl="2" marL="1257300" marR="0" rtl="0" algn="l">
              <a:lnSpc>
                <a:spcPct val="13750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Pouze nástroj ITI (stávající IPRÚ v roli ITI)</a:t>
            </a:r>
            <a:endParaRPr/>
          </a:p>
          <a:p>
            <a:pPr indent="-342900" lvl="2" marL="1257300" marR="0" rtl="0" algn="l">
              <a:lnSpc>
                <a:spcPct val="13750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ITI bude vykonávat pouze roli nositele, bez zapojení ZS ITI</a:t>
            </a:r>
            <a:endParaRPr/>
          </a:p>
          <a:p>
            <a:pPr indent="-342900" lvl="2" marL="1257300" marR="0" rtl="0" algn="l">
              <a:lnSpc>
                <a:spcPct val="13750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Ve 13 metropolitních oblastech/aglomeracích - Praha, Brno, Ostrava, Plzeň, Olomouc, Ústí na Labem-Chomutov, Hradec Králové-Pardubice, Mladá Boleslav, Jihlava, České Budějovice, Karlovy Vary, Zlín a Liberec-Jablonec nad Nisou</a:t>
            </a:r>
            <a:endParaRPr/>
          </a:p>
          <a:p>
            <a:pPr indent="-342900" lvl="2" marL="1257300" marR="0" rtl="0" algn="l">
              <a:lnSpc>
                <a:spcPct val="13750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Součástí strategie již stěžejní strategické projekty</a:t>
            </a:r>
            <a:endParaRPr/>
          </a:p>
          <a:p>
            <a:pPr indent="-342900" lvl="2" marL="1257300" marR="0" rtl="0" algn="l">
              <a:lnSpc>
                <a:spcPct val="13750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Vyčleněná alokace ve specifických cílech IROP</a:t>
            </a:r>
            <a:endParaRPr/>
          </a:p>
          <a:p>
            <a:pPr indent="-342900" lvl="2" marL="1257300" marR="0" rtl="0" algn="l">
              <a:lnSpc>
                <a:spcPct val="13750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Výzvy ŘO IROP pro integrované projekty v 2. pol. 2022</a:t>
            </a:r>
            <a:endParaRPr/>
          </a:p>
          <a:p>
            <a:pPr indent="0" lvl="2" marL="914400" marR="0" rtl="0" algn="l">
              <a:spcBef>
                <a:spcPts val="0"/>
              </a:spcBef>
              <a:spcAft>
                <a:spcPts val="0"/>
              </a:spcAft>
              <a:buNone/>
            </a:pPr>
            <a:r>
              <a:t/>
            </a:r>
            <a:endParaRPr b="0" i="0" sz="1600" u="none" cap="none" strike="noStrike">
              <a:solidFill>
                <a:schemeClr val="lt1"/>
              </a:solidFill>
              <a:latin typeface="Arial"/>
              <a:ea typeface="Arial"/>
              <a:cs typeface="Arial"/>
              <a:sym typeface="Arial"/>
            </a:endParaRPr>
          </a:p>
        </p:txBody>
      </p:sp>
      <p:sp>
        <p:nvSpPr>
          <p:cNvPr id="172" name="Google Shape;172;p21"/>
          <p:cNvSpPr txBox="1"/>
          <p:nvPr/>
        </p:nvSpPr>
        <p:spPr>
          <a:xfrm>
            <a:off x="502647" y="379875"/>
            <a:ext cx="81387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cs-CZ" sz="3200" u="none" cap="none" strike="noStrike">
                <a:solidFill>
                  <a:schemeClr val="lt1"/>
                </a:solidFill>
                <a:latin typeface="Arial"/>
                <a:ea typeface="Arial"/>
                <a:cs typeface="Arial"/>
                <a:sym typeface="Arial"/>
              </a:rPr>
              <a:t>Integrované nástroje a RAP 2021-2027</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2"/>
          <p:cNvSpPr txBox="1"/>
          <p:nvPr/>
        </p:nvSpPr>
        <p:spPr>
          <a:xfrm>
            <a:off x="310392" y="507024"/>
            <a:ext cx="8138707"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cs-CZ" sz="3200" u="none" cap="none" strike="noStrike">
                <a:solidFill>
                  <a:schemeClr val="lt1"/>
                </a:solidFill>
                <a:latin typeface="Arial"/>
                <a:ea typeface="Arial"/>
                <a:cs typeface="Arial"/>
                <a:sym typeface="Arial"/>
              </a:rPr>
              <a:t>Komunitně vedený místní rozvoj</a:t>
            </a:r>
            <a:endParaRPr/>
          </a:p>
        </p:txBody>
      </p:sp>
      <p:sp>
        <p:nvSpPr>
          <p:cNvPr id="178" name="Google Shape;178;p22"/>
          <p:cNvSpPr txBox="1"/>
          <p:nvPr/>
        </p:nvSpPr>
        <p:spPr>
          <a:xfrm>
            <a:off x="415600" y="1902080"/>
            <a:ext cx="8138707" cy="38472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600"/>
              <a:buFont typeface="Arial"/>
              <a:buNone/>
            </a:pPr>
            <a:r>
              <a:t/>
            </a:r>
            <a:endParaRPr b="0" i="0" sz="1600" u="none" cap="none" strike="noStrike">
              <a:solidFill>
                <a:schemeClr val="lt1"/>
              </a:solidFill>
              <a:latin typeface="Arial"/>
              <a:ea typeface="Arial"/>
              <a:cs typeface="Arial"/>
              <a:sym typeface="Arial"/>
            </a:endParaRPr>
          </a:p>
          <a:p>
            <a:pPr indent="0" lvl="1" marL="457200" marR="0" rtl="0" algn="l">
              <a:spcBef>
                <a:spcPts val="0"/>
              </a:spcBef>
              <a:spcAft>
                <a:spcPts val="0"/>
              </a:spcAft>
              <a:buNone/>
            </a:pPr>
            <a:r>
              <a:rPr b="1" i="0" lang="cs-CZ" sz="1600" u="none" cap="none" strike="noStrike">
                <a:solidFill>
                  <a:schemeClr val="lt1"/>
                </a:solidFill>
                <a:latin typeface="Arial"/>
                <a:ea typeface="Arial"/>
                <a:cs typeface="Arial"/>
                <a:sym typeface="Arial"/>
              </a:rPr>
              <a:t>CLLD – Komunitně vedený místní rozvoj </a:t>
            </a:r>
            <a:endParaRPr/>
          </a:p>
          <a:p>
            <a:pPr indent="-342900" lvl="2" marL="1257300" marR="0" rtl="0" algn="l">
              <a:lnSpc>
                <a:spcPct val="16875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Samostatný SC 5.1 IROP</a:t>
            </a:r>
            <a:endParaRPr/>
          </a:p>
          <a:p>
            <a:pPr indent="-342900" lvl="2" marL="1257300" marR="0" rtl="0" algn="l">
              <a:lnSpc>
                <a:spcPct val="16875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Nástroj CLLD bude v ČR/IROP implementován ve 180 místních akčních skupinách</a:t>
            </a:r>
            <a:endParaRPr/>
          </a:p>
          <a:p>
            <a:pPr indent="-342900" lvl="2" marL="1257300" marR="0" rtl="0" algn="l">
              <a:lnSpc>
                <a:spcPct val="16875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Větší důraz na animační činnost, přípravu projektů v území, spolupráci     se žadateli</a:t>
            </a:r>
            <a:endParaRPr/>
          </a:p>
          <a:p>
            <a:pPr indent="-342900" lvl="2" marL="1257300" marR="0" rtl="0" algn="l">
              <a:lnSpc>
                <a:spcPct val="16875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Rozdělení alokace mezi jednotlivé MAS v gesci NS MAS</a:t>
            </a:r>
            <a:endParaRPr/>
          </a:p>
          <a:p>
            <a:pPr indent="-342900" lvl="2" marL="1257300" marR="0" rtl="0" algn="l">
              <a:lnSpc>
                <a:spcPct val="16875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Výzvy ŘO IROP pro integrované projekty v 2. pol. 2022</a:t>
            </a:r>
            <a:endParaRPr/>
          </a:p>
          <a:p>
            <a:pPr indent="-342900" lvl="2" marL="1257300" marR="0" rtl="0" algn="l">
              <a:lnSpc>
                <a:spcPct val="16875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Odlišné zaměření některých aktivit u CLLD (SC 5.1)</a:t>
            </a:r>
            <a:endParaRPr/>
          </a:p>
          <a:p>
            <a:pPr indent="-241300" lvl="2" marL="1257300" marR="0" rtl="0" algn="l">
              <a:spcBef>
                <a:spcPts val="0"/>
              </a:spcBef>
              <a:spcAft>
                <a:spcPts val="0"/>
              </a:spcAft>
              <a:buClr>
                <a:srgbClr val="1D70B8"/>
              </a:buClr>
              <a:buSzPts val="1600"/>
              <a:buFont typeface="Arial"/>
              <a:buNone/>
            </a:pPr>
            <a:r>
              <a:t/>
            </a:r>
            <a:endParaRPr b="0" i="0" sz="1600" u="none" cap="none" strike="noStrike">
              <a:solidFill>
                <a:srgbClr val="0F243E"/>
              </a:solidFill>
              <a:latin typeface="Arial"/>
              <a:ea typeface="Arial"/>
              <a:cs typeface="Arial"/>
              <a:sym typeface="Arial"/>
            </a:endParaRPr>
          </a:p>
          <a:p>
            <a:pPr indent="0" lvl="0" marL="0" marR="0" rtl="0" algn="l">
              <a:spcBef>
                <a:spcPts val="0"/>
              </a:spcBef>
              <a:spcAft>
                <a:spcPts val="0"/>
              </a:spcAft>
              <a:buClr>
                <a:schemeClr val="dk1"/>
              </a:buClr>
              <a:buSzPts val="1600"/>
              <a:buFont typeface="Arial"/>
              <a:buNone/>
            </a:pPr>
            <a:r>
              <a:t/>
            </a:r>
            <a:endParaRPr b="0" i="0" sz="1600" u="none" cap="none" strike="noStrike">
              <a:solidFill>
                <a:schemeClr val="lt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3"/>
          <p:cNvSpPr txBox="1"/>
          <p:nvPr/>
        </p:nvSpPr>
        <p:spPr>
          <a:xfrm>
            <a:off x="310392" y="507024"/>
            <a:ext cx="8138707"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cs-CZ" sz="3200" u="none" cap="none" strike="noStrike">
                <a:solidFill>
                  <a:schemeClr val="lt1"/>
                </a:solidFill>
                <a:latin typeface="Arial"/>
                <a:ea typeface="Arial"/>
                <a:cs typeface="Arial"/>
                <a:sym typeface="Arial"/>
              </a:rPr>
              <a:t>Regionální akční plán</a:t>
            </a:r>
            <a:endParaRPr/>
          </a:p>
        </p:txBody>
      </p:sp>
      <p:sp>
        <p:nvSpPr>
          <p:cNvPr id="184" name="Google Shape;184;p23"/>
          <p:cNvSpPr txBox="1"/>
          <p:nvPr/>
        </p:nvSpPr>
        <p:spPr>
          <a:xfrm>
            <a:off x="573742" y="1530683"/>
            <a:ext cx="8138708" cy="42832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600"/>
              <a:buFont typeface="Arial"/>
              <a:buNone/>
            </a:pPr>
            <a:r>
              <a:t/>
            </a:r>
            <a:endParaRPr b="0" i="0" sz="1600" u="none" cap="none" strike="noStrike">
              <a:solidFill>
                <a:schemeClr val="lt1"/>
              </a:solidFill>
              <a:latin typeface="Arial"/>
              <a:ea typeface="Arial"/>
              <a:cs typeface="Arial"/>
              <a:sym typeface="Arial"/>
            </a:endParaRPr>
          </a:p>
          <a:p>
            <a:pPr indent="-285750" lvl="1" marL="628650" marR="0" rtl="0" algn="l">
              <a:lnSpc>
                <a:spcPct val="15625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Nástroj územní dimenze pro implementaci vybraných témat IROP</a:t>
            </a:r>
            <a:endParaRPr b="0" i="0" sz="1600" u="none" cap="none" strike="noStrike">
              <a:solidFill>
                <a:schemeClr val="lt1"/>
              </a:solidFill>
              <a:latin typeface="Arial"/>
              <a:ea typeface="Arial"/>
              <a:cs typeface="Arial"/>
              <a:sym typeface="Arial"/>
            </a:endParaRPr>
          </a:p>
          <a:p>
            <a:pPr indent="-285750" lvl="2" marL="971550" marR="0" rtl="0" algn="l">
              <a:lnSpc>
                <a:spcPct val="156250"/>
              </a:lnSpc>
              <a:spcBef>
                <a:spcPts val="0"/>
              </a:spcBef>
              <a:spcAft>
                <a:spcPts val="0"/>
              </a:spcAft>
              <a:buClr>
                <a:schemeClr val="lt1"/>
              </a:buClr>
              <a:buSzPts val="1600"/>
              <a:buFont typeface="Courier New"/>
              <a:buChar char="o"/>
            </a:pPr>
            <a:r>
              <a:rPr b="0" i="0" lang="cs-CZ" sz="1600" u="none" cap="none" strike="noStrike">
                <a:solidFill>
                  <a:schemeClr val="lt1"/>
                </a:solidFill>
                <a:latin typeface="Arial"/>
                <a:ea typeface="Arial"/>
                <a:cs typeface="Arial"/>
                <a:sym typeface="Arial"/>
              </a:rPr>
              <a:t>školství (SŠ, SŠ/VOŠ, konzervatoře, poradny a speciální školy)</a:t>
            </a:r>
            <a:endParaRPr b="0" i="0" sz="1600" u="none" cap="none" strike="noStrike">
              <a:solidFill>
                <a:schemeClr val="lt1"/>
              </a:solidFill>
              <a:latin typeface="Arial"/>
              <a:ea typeface="Arial"/>
              <a:cs typeface="Arial"/>
              <a:sym typeface="Arial"/>
            </a:endParaRPr>
          </a:p>
          <a:p>
            <a:pPr indent="-285750" lvl="2" marL="971550" marR="0" rtl="0" algn="l">
              <a:lnSpc>
                <a:spcPct val="156250"/>
              </a:lnSpc>
              <a:spcBef>
                <a:spcPts val="0"/>
              </a:spcBef>
              <a:spcAft>
                <a:spcPts val="0"/>
              </a:spcAft>
              <a:buClr>
                <a:schemeClr val="lt1"/>
              </a:buClr>
              <a:buSzPts val="1600"/>
              <a:buFont typeface="Courier New"/>
              <a:buChar char="o"/>
            </a:pPr>
            <a:r>
              <a:rPr b="0" i="0" lang="cs-CZ" sz="1600" u="none" cap="none" strike="noStrike">
                <a:solidFill>
                  <a:schemeClr val="lt1"/>
                </a:solidFill>
                <a:latin typeface="Arial"/>
                <a:ea typeface="Arial"/>
                <a:cs typeface="Arial"/>
                <a:sym typeface="Arial"/>
              </a:rPr>
              <a:t>silnice II. třídy</a:t>
            </a:r>
            <a:endParaRPr b="0" i="0" sz="1600" u="none" cap="none" strike="noStrike">
              <a:solidFill>
                <a:schemeClr val="lt1"/>
              </a:solidFill>
              <a:latin typeface="Arial"/>
              <a:ea typeface="Arial"/>
              <a:cs typeface="Arial"/>
              <a:sym typeface="Arial"/>
            </a:endParaRPr>
          </a:p>
          <a:p>
            <a:pPr indent="-285750" lvl="2" marL="971550" marR="0" rtl="0" algn="l">
              <a:lnSpc>
                <a:spcPct val="156250"/>
              </a:lnSpc>
              <a:spcBef>
                <a:spcPts val="0"/>
              </a:spcBef>
              <a:spcAft>
                <a:spcPts val="0"/>
              </a:spcAft>
              <a:buClr>
                <a:schemeClr val="lt1"/>
              </a:buClr>
              <a:buSzPts val="1600"/>
              <a:buFont typeface="Courier New"/>
              <a:buChar char="o"/>
            </a:pPr>
            <a:r>
              <a:rPr b="0" i="0" lang="cs-CZ" sz="1600" u="none" cap="none" strike="noStrike">
                <a:solidFill>
                  <a:schemeClr val="lt1"/>
                </a:solidFill>
                <a:latin typeface="Arial"/>
                <a:ea typeface="Arial"/>
                <a:cs typeface="Arial"/>
                <a:sym typeface="Arial"/>
              </a:rPr>
              <a:t>deinstitucionalizace sociálních služeb</a:t>
            </a:r>
            <a:endParaRPr b="0" i="0" sz="1600" u="none" cap="none" strike="noStrike">
              <a:solidFill>
                <a:schemeClr val="lt1"/>
              </a:solidFill>
              <a:latin typeface="Arial"/>
              <a:ea typeface="Arial"/>
              <a:cs typeface="Arial"/>
              <a:sym typeface="Arial"/>
            </a:endParaRPr>
          </a:p>
          <a:p>
            <a:pPr indent="-285750" lvl="2" marL="971550" marR="0" rtl="0" algn="l">
              <a:lnSpc>
                <a:spcPct val="156250"/>
              </a:lnSpc>
              <a:spcBef>
                <a:spcPts val="0"/>
              </a:spcBef>
              <a:spcAft>
                <a:spcPts val="0"/>
              </a:spcAft>
              <a:buClr>
                <a:schemeClr val="lt1"/>
              </a:buClr>
              <a:buSzPts val="1600"/>
              <a:buFont typeface="Courier New"/>
              <a:buChar char="o"/>
            </a:pPr>
            <a:r>
              <a:rPr b="0" i="0" lang="cs-CZ" sz="1600" u="none" cap="none" strike="noStrike">
                <a:solidFill>
                  <a:schemeClr val="lt1"/>
                </a:solidFill>
                <a:latin typeface="Arial"/>
                <a:ea typeface="Arial"/>
                <a:cs typeface="Arial"/>
                <a:sym typeface="Arial"/>
              </a:rPr>
              <a:t>zdravotnická záchranná služba</a:t>
            </a:r>
            <a:endParaRPr b="0" i="0" sz="1600" u="none" cap="none" strike="noStrike">
              <a:solidFill>
                <a:schemeClr val="lt1"/>
              </a:solidFill>
              <a:latin typeface="Arial"/>
              <a:ea typeface="Arial"/>
              <a:cs typeface="Arial"/>
              <a:sym typeface="Arial"/>
            </a:endParaRPr>
          </a:p>
          <a:p>
            <a:pPr indent="-285750" lvl="1" marL="628650" marR="0" rtl="0" algn="l">
              <a:lnSpc>
                <a:spcPct val="15625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Nástroj plnění cílů Strategie regionálního rozvoje ČR 2021+</a:t>
            </a:r>
            <a:endParaRPr b="0" i="0" sz="1600" u="none" cap="none" strike="noStrike">
              <a:solidFill>
                <a:schemeClr val="lt1"/>
              </a:solidFill>
              <a:latin typeface="Arial"/>
              <a:ea typeface="Arial"/>
              <a:cs typeface="Arial"/>
              <a:sym typeface="Arial"/>
            </a:endParaRPr>
          </a:p>
          <a:p>
            <a:pPr indent="-285750" lvl="1" marL="628650" marR="0" rtl="0" algn="l">
              <a:lnSpc>
                <a:spcPct val="15625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Nástroj pro vyvážený rozvoj v krajích </a:t>
            </a:r>
            <a:endParaRPr/>
          </a:p>
          <a:p>
            <a:pPr indent="-285750" lvl="1" marL="628650" marR="0" rtl="0" algn="l">
              <a:lnSpc>
                <a:spcPct val="15625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RAP je schvalován platformou RSK </a:t>
            </a:r>
            <a:endParaRPr b="0" i="0" sz="1600" u="none" cap="none" strike="noStrike">
              <a:solidFill>
                <a:schemeClr val="lt1"/>
              </a:solidFill>
              <a:latin typeface="Arial"/>
              <a:ea typeface="Arial"/>
              <a:cs typeface="Arial"/>
              <a:sym typeface="Arial"/>
            </a:endParaRPr>
          </a:p>
          <a:p>
            <a:pPr indent="-285750" lvl="1" marL="628650" marR="0" rtl="0" algn="l">
              <a:lnSpc>
                <a:spcPct val="15625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Alokační klíče RAP tvoří AKČR a schvaluje Národní stálá konference (NSK)</a:t>
            </a:r>
            <a:endParaRPr b="0" i="0" sz="1600" u="none" cap="none" strike="noStrike">
              <a:solidFill>
                <a:schemeClr val="lt1"/>
              </a:solidFill>
              <a:latin typeface="Arial"/>
              <a:ea typeface="Arial"/>
              <a:cs typeface="Arial"/>
              <a:sym typeface="Arial"/>
            </a:endParaRPr>
          </a:p>
          <a:p>
            <a:pPr indent="-285750" lvl="1" marL="628650" marR="0" rtl="0" algn="l">
              <a:lnSpc>
                <a:spcPct val="15625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Předpoklad vyhlašování prvních výzev IROP v červnu/druhé polovině roku 2022</a:t>
            </a:r>
            <a:endParaRPr b="0" i="0" sz="1600" u="none" cap="none" strike="noStrike">
              <a:solidFill>
                <a:schemeClr val="lt1"/>
              </a:solidFill>
              <a:latin typeface="Arial"/>
              <a:ea typeface="Arial"/>
              <a:cs typeface="Arial"/>
              <a:sym typeface="Arial"/>
            </a:endParaRPr>
          </a:p>
          <a:p>
            <a:pPr indent="0" lvl="1" marL="342900" marR="0" rtl="0" algn="l">
              <a:spcBef>
                <a:spcPts val="0"/>
              </a:spcBef>
              <a:spcAft>
                <a:spcPts val="0"/>
              </a:spcAft>
              <a:buNone/>
            </a:pPr>
            <a:r>
              <a:t/>
            </a:r>
            <a:endParaRPr b="0" i="0" sz="1600" u="none" cap="none" strike="noStrike">
              <a:solidFill>
                <a:schemeClr val="lt1"/>
              </a:solidFill>
              <a:latin typeface="Arial"/>
              <a:ea typeface="Arial"/>
              <a:cs typeface="Arial"/>
              <a:sym typeface="Arial"/>
            </a:endParaRPr>
          </a:p>
          <a:p>
            <a:pPr indent="-241300" lvl="2" marL="1257300" marR="0" rtl="0" algn="l">
              <a:spcBef>
                <a:spcPts val="0"/>
              </a:spcBef>
              <a:spcAft>
                <a:spcPts val="0"/>
              </a:spcAft>
              <a:buClr>
                <a:srgbClr val="1D70B8"/>
              </a:buClr>
              <a:buSzPts val="1600"/>
              <a:buFont typeface="Arial"/>
              <a:buNone/>
            </a:pPr>
            <a:r>
              <a:t/>
            </a:r>
            <a:endParaRPr b="0" i="0" sz="1600" u="none" cap="none" strike="noStrike">
              <a:solidFill>
                <a:schemeClr val="lt1"/>
              </a:solidFill>
              <a:latin typeface="Arial"/>
              <a:ea typeface="Arial"/>
              <a:cs typeface="Arial"/>
              <a:sym typeface="Arial"/>
            </a:endParaRPr>
          </a:p>
          <a:p>
            <a:pPr indent="0" lvl="0" marL="0" marR="0" rtl="0" algn="l">
              <a:spcBef>
                <a:spcPts val="0"/>
              </a:spcBef>
              <a:spcAft>
                <a:spcPts val="0"/>
              </a:spcAft>
              <a:buClr>
                <a:schemeClr val="dk1"/>
              </a:buClr>
              <a:buSzPts val="1600"/>
              <a:buFont typeface="Arial"/>
              <a:buNone/>
            </a:pPr>
            <a:r>
              <a:t/>
            </a:r>
            <a:endParaRPr b="0" i="0" sz="1600" u="none" cap="none" strike="noStrike">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4"/>
          <p:cNvSpPr txBox="1"/>
          <p:nvPr/>
        </p:nvSpPr>
        <p:spPr>
          <a:xfrm>
            <a:off x="310392" y="507024"/>
            <a:ext cx="8138707"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cs-CZ" sz="3200" u="none" cap="none" strike="noStrike">
                <a:solidFill>
                  <a:schemeClr val="lt1"/>
                </a:solidFill>
                <a:latin typeface="Arial"/>
                <a:ea typeface="Arial"/>
                <a:cs typeface="Arial"/>
                <a:sym typeface="Arial"/>
              </a:rPr>
              <a:t>Další nástroje v IROP</a:t>
            </a:r>
            <a:endParaRPr/>
          </a:p>
        </p:txBody>
      </p:sp>
      <p:sp>
        <p:nvSpPr>
          <p:cNvPr id="190" name="Google Shape;190;p24"/>
          <p:cNvSpPr txBox="1"/>
          <p:nvPr/>
        </p:nvSpPr>
        <p:spPr>
          <a:xfrm>
            <a:off x="1131821" y="1776574"/>
            <a:ext cx="7250179" cy="34111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600"/>
              <a:buFont typeface="Arial"/>
              <a:buNone/>
            </a:pPr>
            <a:r>
              <a:t/>
            </a:r>
            <a:endParaRPr b="0" i="0" sz="1600" u="none" cap="none" strike="noStrike">
              <a:solidFill>
                <a:schemeClr val="lt1"/>
              </a:solidFill>
              <a:latin typeface="Arial"/>
              <a:ea typeface="Arial"/>
              <a:cs typeface="Arial"/>
              <a:sym typeface="Arial"/>
            </a:endParaRPr>
          </a:p>
          <a:p>
            <a:pPr indent="0" lvl="1" marL="457200" marR="0" rtl="0" algn="l">
              <a:spcBef>
                <a:spcPts val="0"/>
              </a:spcBef>
              <a:spcAft>
                <a:spcPts val="0"/>
              </a:spcAft>
              <a:buNone/>
            </a:pPr>
            <a:r>
              <a:rPr b="1" i="0" lang="cs-CZ" sz="1600" u="none" cap="none" strike="noStrike">
                <a:solidFill>
                  <a:schemeClr val="lt1"/>
                </a:solidFill>
                <a:latin typeface="Arial"/>
                <a:ea typeface="Arial"/>
                <a:cs typeface="Arial"/>
                <a:sym typeface="Arial"/>
              </a:rPr>
              <a:t>KPSV 2021+</a:t>
            </a:r>
            <a:endParaRPr/>
          </a:p>
          <a:p>
            <a:pPr indent="-342900" lvl="2" marL="1257300" marR="0" rtl="0" algn="l">
              <a:lnSpc>
                <a:spcPct val="16250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Koordinovaný přístup k sociálnímu vyloučení 2021+</a:t>
            </a:r>
            <a:endParaRPr/>
          </a:p>
          <a:p>
            <a:pPr indent="-342900" lvl="2" marL="1257300" marR="0" rtl="0" algn="l">
              <a:lnSpc>
                <a:spcPct val="16250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Koordinuje Agentura pro sociální začleňování</a:t>
            </a:r>
            <a:endParaRPr/>
          </a:p>
          <a:p>
            <a:pPr indent="-342900" lvl="2" marL="1257300" marR="0" rtl="0" algn="l">
              <a:lnSpc>
                <a:spcPct val="16250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Zapojené programy - OPZ+, OP JAK, IROP</a:t>
            </a:r>
            <a:endParaRPr/>
          </a:p>
          <a:p>
            <a:pPr indent="-342900" lvl="2" marL="1257300" marR="0" rtl="0" algn="l">
              <a:lnSpc>
                <a:spcPct val="16250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IROP – sociální služby, sociální bydlení, základní školy</a:t>
            </a:r>
            <a:endParaRPr/>
          </a:p>
          <a:p>
            <a:pPr indent="-342900" lvl="2" marL="1257300" marR="0" rtl="0" algn="l">
              <a:lnSpc>
                <a:spcPct val="16250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Příloha projektu - Stanovisko Agentury o souladu projektu se strategickým dokumentem</a:t>
            </a:r>
            <a:endParaRPr/>
          </a:p>
          <a:p>
            <a:pPr indent="-342900" lvl="2" marL="1257300" marR="0" rtl="0" algn="l">
              <a:lnSpc>
                <a:spcPct val="16250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Opět vyčleněná alokace ve vyhlášených výzvách IROP</a:t>
            </a:r>
            <a:endParaRPr/>
          </a:p>
          <a:p>
            <a:pPr indent="-241300" lvl="2" marL="1257300" marR="0" rtl="0" algn="l">
              <a:spcBef>
                <a:spcPts val="0"/>
              </a:spcBef>
              <a:spcAft>
                <a:spcPts val="0"/>
              </a:spcAft>
              <a:buClr>
                <a:srgbClr val="1D70B8"/>
              </a:buClr>
              <a:buSzPts val="1600"/>
              <a:buFont typeface="Arial"/>
              <a:buNone/>
            </a:pPr>
            <a:r>
              <a:t/>
            </a:r>
            <a:endParaRPr b="0" i="0" sz="1600" u="none" cap="none" strike="noStrike">
              <a:solidFill>
                <a:schemeClr val="lt1"/>
              </a:solidFill>
              <a:latin typeface="Arial"/>
              <a:ea typeface="Arial"/>
              <a:cs typeface="Arial"/>
              <a:sym typeface="Arial"/>
            </a:endParaRPr>
          </a:p>
          <a:p>
            <a:pPr indent="0" lvl="0" marL="0" marR="0" rtl="0" algn="l">
              <a:spcBef>
                <a:spcPts val="0"/>
              </a:spcBef>
              <a:spcAft>
                <a:spcPts val="0"/>
              </a:spcAft>
              <a:buClr>
                <a:schemeClr val="dk1"/>
              </a:buClr>
              <a:buSzPts val="1600"/>
              <a:buFont typeface="Arial"/>
              <a:buNone/>
            </a:pPr>
            <a:r>
              <a:t/>
            </a:r>
            <a:endParaRPr b="0" i="0" sz="1600" u="none" cap="none" strike="noStrike">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5"/>
          <p:cNvSpPr txBox="1"/>
          <p:nvPr/>
        </p:nvSpPr>
        <p:spPr>
          <a:xfrm>
            <a:off x="990600" y="927335"/>
            <a:ext cx="7410450" cy="220639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SzPts val="5000"/>
              <a:buFont typeface="Arial"/>
              <a:buNone/>
            </a:pPr>
            <a:r>
              <a:rPr b="1" i="0" lang="cs-CZ" sz="5000" u="none" cap="none" strike="noStrike">
                <a:solidFill>
                  <a:schemeClr val="lt1"/>
                </a:solidFill>
                <a:latin typeface="Arial"/>
                <a:ea typeface="Arial"/>
                <a:cs typeface="Arial"/>
                <a:sym typeface="Arial"/>
              </a:rPr>
              <a:t>Oblasti podpory </a:t>
            </a:r>
            <a:endParaRPr/>
          </a:p>
          <a:p>
            <a:pPr indent="0" lvl="0" marL="0" marR="0" rtl="0" algn="ctr">
              <a:spcBef>
                <a:spcPts val="0"/>
              </a:spcBef>
              <a:spcAft>
                <a:spcPts val="0"/>
              </a:spcAft>
              <a:buClr>
                <a:schemeClr val="lt1"/>
              </a:buClr>
              <a:buSzPts val="5000"/>
              <a:buFont typeface="Arial"/>
              <a:buNone/>
            </a:pPr>
            <a:r>
              <a:rPr b="1" i="0" lang="cs-CZ" sz="5000" u="none" cap="none" strike="noStrike">
                <a:solidFill>
                  <a:schemeClr val="lt1"/>
                </a:solidFill>
                <a:latin typeface="Arial"/>
                <a:ea typeface="Arial"/>
                <a:cs typeface="Arial"/>
                <a:sym typeface="Arial"/>
              </a:rPr>
              <a:t>v IROP 2021 - 2027</a:t>
            </a:r>
            <a:endParaRPr b="1" i="0" sz="3600" u="none" cap="none" strike="noStrike">
              <a:solidFill>
                <a:schemeClr val="lt1"/>
              </a:solidFill>
              <a:latin typeface="Arial"/>
              <a:ea typeface="Arial"/>
              <a:cs typeface="Arial"/>
              <a:sym typeface="Arial"/>
            </a:endParaRPr>
          </a:p>
        </p:txBody>
      </p:sp>
      <p:sp>
        <p:nvSpPr>
          <p:cNvPr id="196" name="Google Shape;196;p25"/>
          <p:cNvSpPr txBox="1"/>
          <p:nvPr/>
        </p:nvSpPr>
        <p:spPr>
          <a:xfrm>
            <a:off x="895349" y="3888419"/>
            <a:ext cx="7837590" cy="23259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600"/>
              <a:buFont typeface="Arial"/>
              <a:buNone/>
            </a:pPr>
            <a:r>
              <a:rPr b="0" i="0" lang="cs-CZ" sz="1600" u="none" cap="none" strike="noStrike">
                <a:solidFill>
                  <a:schemeClr val="lt1"/>
                </a:solidFill>
                <a:latin typeface="Arial"/>
                <a:ea typeface="Arial"/>
                <a:cs typeface="Arial"/>
                <a:sym typeface="Arial"/>
              </a:rPr>
              <a:t>Mgr. Dana Čechová, ředitelka ÚO IROP pro Středočeský kraj </a:t>
            </a:r>
            <a:endParaRPr/>
          </a:p>
          <a:p>
            <a:pPr indent="0" lvl="0" marL="0" marR="0" rtl="0" algn="l">
              <a:lnSpc>
                <a:spcPct val="100000"/>
              </a:lnSpc>
              <a:spcBef>
                <a:spcPts val="520"/>
              </a:spcBef>
              <a:spcAft>
                <a:spcPts val="0"/>
              </a:spcAft>
              <a:buClr>
                <a:schemeClr val="lt1"/>
              </a:buClr>
              <a:buSzPts val="1600"/>
              <a:buFont typeface="Arial"/>
              <a:buNone/>
            </a:pPr>
            <a:r>
              <a:rPr b="0" i="0" lang="cs-CZ" sz="1600" u="none" cap="none" strike="noStrike">
                <a:solidFill>
                  <a:schemeClr val="lt1"/>
                </a:solidFill>
                <a:latin typeface="Arial"/>
                <a:ea typeface="Arial"/>
                <a:cs typeface="Arial"/>
                <a:sym typeface="Arial"/>
              </a:rPr>
              <a:t>Mgr. Lucie Chládková, Oddělení hodnocení a kontroly  ÚO IROP pro Středočeský kraj </a:t>
            </a:r>
            <a:endParaRPr/>
          </a:p>
          <a:p>
            <a:pPr indent="0" lvl="0" marL="0" marR="0" rtl="0" algn="l">
              <a:lnSpc>
                <a:spcPct val="100000"/>
              </a:lnSpc>
              <a:spcBef>
                <a:spcPts val="520"/>
              </a:spcBef>
              <a:spcAft>
                <a:spcPts val="0"/>
              </a:spcAft>
              <a:buClr>
                <a:schemeClr val="lt1"/>
              </a:buClr>
              <a:buSzPts val="1600"/>
              <a:buFont typeface="Arial"/>
              <a:buNone/>
            </a:pPr>
            <a:r>
              <a:rPr b="0" i="0" lang="cs-CZ" sz="1600" u="none" cap="none" strike="noStrike">
                <a:solidFill>
                  <a:schemeClr val="lt1"/>
                </a:solidFill>
                <a:latin typeface="Arial"/>
                <a:ea typeface="Arial"/>
                <a:cs typeface="Arial"/>
                <a:sym typeface="Arial"/>
              </a:rPr>
              <a:t>Ing. Jan Hlaváč, Oddělení hodnocení a kontroly  ÚO IROP pro Středočeský kraj </a:t>
            </a:r>
            <a:endParaRPr/>
          </a:p>
          <a:p>
            <a:pPr indent="0" lvl="0" marL="0" marR="0" rtl="0" algn="l">
              <a:lnSpc>
                <a:spcPct val="100000"/>
              </a:lnSpc>
              <a:spcBef>
                <a:spcPts val="520"/>
              </a:spcBef>
              <a:spcAft>
                <a:spcPts val="0"/>
              </a:spcAft>
              <a:buClr>
                <a:schemeClr val="lt1"/>
              </a:buClr>
              <a:buSzPts val="1600"/>
              <a:buFont typeface="Arial"/>
              <a:buNone/>
            </a:pPr>
            <a:r>
              <a:rPr b="0" i="0" lang="cs-CZ" sz="1600" u="none" cap="none" strike="noStrike">
                <a:solidFill>
                  <a:schemeClr val="lt1"/>
                </a:solidFill>
                <a:latin typeface="Arial"/>
                <a:ea typeface="Arial"/>
                <a:cs typeface="Arial"/>
                <a:sym typeface="Arial"/>
              </a:rPr>
              <a:t>Ing. Markéta Bezuchová, Oddělení realizace ÚO IROP pro Středočeský kraj </a:t>
            </a:r>
            <a:endParaRPr b="0" i="0" sz="1600" u="none" cap="none" strike="noStrike">
              <a:solidFill>
                <a:schemeClr val="lt1"/>
              </a:solidFill>
              <a:latin typeface="Arial"/>
              <a:ea typeface="Arial"/>
              <a:cs typeface="Arial"/>
              <a:sym typeface="Arial"/>
            </a:endParaRPr>
          </a:p>
          <a:p>
            <a:pPr indent="0" lvl="0" marL="0" marR="0" rtl="0" algn="l">
              <a:lnSpc>
                <a:spcPct val="100000"/>
              </a:lnSpc>
              <a:spcBef>
                <a:spcPts val="520"/>
              </a:spcBef>
              <a:spcAft>
                <a:spcPts val="0"/>
              </a:spcAft>
              <a:buClr>
                <a:schemeClr val="lt1"/>
              </a:buClr>
              <a:buSzPts val="1600"/>
              <a:buFont typeface="Arial"/>
              <a:buNone/>
            </a:pPr>
            <a:r>
              <a:rPr b="0" i="0" lang="cs-CZ" sz="1600" u="none" cap="none" strike="noStrike">
                <a:solidFill>
                  <a:schemeClr val="lt1"/>
                </a:solidFill>
                <a:latin typeface="Arial"/>
                <a:ea typeface="Arial"/>
                <a:cs typeface="Arial"/>
                <a:sym typeface="Arial"/>
              </a:rPr>
              <a:t>Ing. Jiří Dvořák, Oddělení realizace ÚO IROP pro Středočeský kraj </a:t>
            </a:r>
            <a:endParaRPr b="0" i="0" sz="1600" u="none" cap="none" strike="noStrike">
              <a:solidFill>
                <a:schemeClr val="lt1"/>
              </a:solidFill>
              <a:latin typeface="Arial"/>
              <a:ea typeface="Arial"/>
              <a:cs typeface="Arial"/>
              <a:sym typeface="Arial"/>
            </a:endParaRPr>
          </a:p>
          <a:p>
            <a:pPr indent="0" lvl="0" marL="0" marR="0" rtl="0" algn="l">
              <a:lnSpc>
                <a:spcPct val="100000"/>
              </a:lnSpc>
              <a:spcBef>
                <a:spcPts val="520"/>
              </a:spcBef>
              <a:spcAft>
                <a:spcPts val="0"/>
              </a:spcAft>
              <a:buClr>
                <a:schemeClr val="lt1"/>
              </a:buClr>
              <a:buSzPts val="1600"/>
              <a:buFont typeface="Arial"/>
              <a:buNone/>
            </a:pPr>
            <a:r>
              <a:rPr b="0" i="0" lang="cs-CZ" sz="1600" u="none" cap="none" strike="noStrike">
                <a:solidFill>
                  <a:schemeClr val="lt1"/>
                </a:solidFill>
                <a:latin typeface="Arial"/>
                <a:ea typeface="Arial"/>
                <a:cs typeface="Arial"/>
                <a:sym typeface="Arial"/>
              </a:rPr>
              <a:t>Bc. Markéta Růžičková, Oddělení realizace ÚO IROP pro Středočeský kraj </a:t>
            </a:r>
            <a:endParaRPr b="0" i="0" sz="1600" u="none" cap="none" strike="noStrike">
              <a:solidFill>
                <a:schemeClr val="lt1"/>
              </a:solidFill>
              <a:latin typeface="Arial"/>
              <a:ea typeface="Arial"/>
              <a:cs typeface="Arial"/>
              <a:sym typeface="Arial"/>
            </a:endParaRPr>
          </a:p>
          <a:p>
            <a:pPr indent="0" lvl="0" marL="0" marR="0" rtl="0" algn="l">
              <a:lnSpc>
                <a:spcPct val="100000"/>
              </a:lnSpc>
              <a:spcBef>
                <a:spcPts val="52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6"/>
          <p:cNvSpPr txBox="1"/>
          <p:nvPr/>
        </p:nvSpPr>
        <p:spPr>
          <a:xfrm>
            <a:off x="502647" y="598688"/>
            <a:ext cx="8138707"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Změny v IROP ve srovnání s obdobím 2014 - 2020</a:t>
            </a:r>
            <a:endParaRPr/>
          </a:p>
        </p:txBody>
      </p:sp>
      <p:sp>
        <p:nvSpPr>
          <p:cNvPr id="202" name="Google Shape;202;p26"/>
          <p:cNvSpPr txBox="1"/>
          <p:nvPr/>
        </p:nvSpPr>
        <p:spPr>
          <a:xfrm>
            <a:off x="695593" y="1675906"/>
            <a:ext cx="8012179" cy="4478662"/>
          </a:xfrm>
          <a:prstGeom prst="rect">
            <a:avLst/>
          </a:prstGeom>
          <a:noFill/>
          <a:ln>
            <a:noFill/>
          </a:ln>
        </p:spPr>
        <p:txBody>
          <a:bodyPr anchorCtr="0" anchor="t" bIns="45700" lIns="91425" spcFirstLastPara="1" rIns="91425" wrap="square" tIns="45700">
            <a:spAutoFit/>
          </a:bodyPr>
          <a:lstStyle/>
          <a:p>
            <a:pPr indent="0" lvl="1" marL="457200" marR="0" rtl="0" algn="l">
              <a:lnSpc>
                <a:spcPct val="150000"/>
              </a:lnSpc>
              <a:spcBef>
                <a:spcPts val="0"/>
              </a:spcBef>
              <a:spcAft>
                <a:spcPts val="0"/>
              </a:spcAft>
              <a:buNone/>
            </a:pPr>
            <a:r>
              <a:rPr b="1" i="0" lang="cs-CZ" sz="1600" u="none" cap="none" strike="noStrike">
                <a:solidFill>
                  <a:schemeClr val="lt1"/>
                </a:solidFill>
                <a:latin typeface="Arial"/>
                <a:ea typeface="Arial"/>
                <a:cs typeface="Arial"/>
                <a:sym typeface="Arial"/>
              </a:rPr>
              <a:t>Nová témata v IROP</a:t>
            </a:r>
            <a:endParaRPr/>
          </a:p>
          <a:p>
            <a:pPr indent="-342900" lvl="2" marL="1257300" marR="0" rtl="0" algn="l">
              <a:lnSpc>
                <a:spcPct val="150000"/>
              </a:lnSpc>
              <a:spcBef>
                <a:spcPts val="0"/>
              </a:spcBef>
              <a:spcAft>
                <a:spcPts val="0"/>
              </a:spcAft>
              <a:buClr>
                <a:srgbClr val="1D70B8"/>
              </a:buClr>
              <a:buSzPts val="1600"/>
              <a:buFont typeface="Arial"/>
              <a:buChar char="•"/>
            </a:pPr>
            <a:r>
              <a:rPr b="0" i="0" lang="cs-CZ" sz="1600" u="none" cap="none" strike="noStrike">
                <a:solidFill>
                  <a:schemeClr val="lt1"/>
                </a:solidFill>
                <a:latin typeface="Arial"/>
                <a:ea typeface="Arial"/>
                <a:cs typeface="Arial"/>
                <a:sym typeface="Arial"/>
              </a:rPr>
              <a:t>Regenerace veřejných prostranství obcí a měst (zelená infrastruktura)</a:t>
            </a:r>
            <a:endParaRPr/>
          </a:p>
          <a:p>
            <a:pPr indent="-342900" lvl="2" marL="1257300" marR="0" rtl="0" algn="l">
              <a:lnSpc>
                <a:spcPct val="150000"/>
              </a:lnSpc>
              <a:spcBef>
                <a:spcPts val="0"/>
              </a:spcBef>
              <a:spcAft>
                <a:spcPts val="0"/>
              </a:spcAft>
              <a:buClr>
                <a:srgbClr val="1D70B8"/>
              </a:buClr>
              <a:buSzPts val="1600"/>
              <a:buFont typeface="Arial"/>
              <a:buChar char="•"/>
            </a:pPr>
            <a:r>
              <a:rPr b="0" i="0" lang="cs-CZ" sz="1600" u="none" cap="none" strike="noStrike">
                <a:solidFill>
                  <a:schemeClr val="lt1"/>
                </a:solidFill>
                <a:latin typeface="Arial"/>
                <a:ea typeface="Arial"/>
                <a:cs typeface="Arial"/>
                <a:sym typeface="Arial"/>
              </a:rPr>
              <a:t>Veřejná infrastruktura pro cestovní ruch</a:t>
            </a:r>
            <a:endParaRPr/>
          </a:p>
          <a:p>
            <a:pPr indent="-342900" lvl="2" marL="1257300" marR="0" rtl="0" algn="l">
              <a:lnSpc>
                <a:spcPct val="150000"/>
              </a:lnSpc>
              <a:spcBef>
                <a:spcPts val="0"/>
              </a:spcBef>
              <a:spcAft>
                <a:spcPts val="0"/>
              </a:spcAft>
              <a:buClr>
                <a:srgbClr val="1D70B8"/>
              </a:buClr>
              <a:buSzPts val="1600"/>
              <a:buFont typeface="Arial"/>
              <a:buChar char="•"/>
            </a:pPr>
            <a:r>
              <a:rPr b="0" i="0" lang="cs-CZ" sz="1600" u="none" cap="none" strike="noStrike">
                <a:solidFill>
                  <a:schemeClr val="lt1"/>
                </a:solidFill>
                <a:latin typeface="Arial"/>
                <a:ea typeface="Arial"/>
                <a:cs typeface="Arial"/>
                <a:sym typeface="Arial"/>
              </a:rPr>
              <a:t>Jiné dílčí aktivity např. ve zdravotnictví (paliativní péče)</a:t>
            </a:r>
            <a:endParaRPr/>
          </a:p>
          <a:p>
            <a:pPr indent="-342900" lvl="2" marL="1257300" marR="0" rtl="0" algn="l">
              <a:lnSpc>
                <a:spcPct val="150000"/>
              </a:lnSpc>
              <a:spcBef>
                <a:spcPts val="0"/>
              </a:spcBef>
              <a:spcAft>
                <a:spcPts val="0"/>
              </a:spcAft>
              <a:buClr>
                <a:srgbClr val="1D70B8"/>
              </a:buClr>
              <a:buSzPts val="1600"/>
              <a:buFont typeface="Arial"/>
              <a:buChar char="•"/>
            </a:pPr>
            <a:r>
              <a:rPr b="0" i="0" lang="cs-CZ" sz="1600" u="none" cap="none" strike="noStrike">
                <a:solidFill>
                  <a:schemeClr val="lt1"/>
                </a:solidFill>
                <a:latin typeface="Arial"/>
                <a:ea typeface="Arial"/>
                <a:cs typeface="Arial"/>
                <a:sym typeface="Arial"/>
              </a:rPr>
              <a:t>Širší možnosti pro CLLD</a:t>
            </a:r>
            <a:endParaRPr/>
          </a:p>
          <a:p>
            <a:pPr indent="-184150" lvl="2" marL="1200150" marR="0" rtl="0" algn="l">
              <a:lnSpc>
                <a:spcPct val="150000"/>
              </a:lnSpc>
              <a:spcBef>
                <a:spcPts val="0"/>
              </a:spcBef>
              <a:spcAft>
                <a:spcPts val="0"/>
              </a:spcAft>
              <a:buClr>
                <a:srgbClr val="1D70B8"/>
              </a:buClr>
              <a:buSzPts val="1600"/>
              <a:buFont typeface="Arial"/>
              <a:buNone/>
            </a:pPr>
            <a:r>
              <a:t/>
            </a:r>
            <a:endParaRPr b="0" i="0" sz="1600" u="none" cap="none" strike="noStrike">
              <a:solidFill>
                <a:schemeClr val="lt1"/>
              </a:solidFill>
              <a:latin typeface="Arial"/>
              <a:ea typeface="Arial"/>
              <a:cs typeface="Arial"/>
              <a:sym typeface="Arial"/>
            </a:endParaRPr>
          </a:p>
          <a:p>
            <a:pPr indent="0" lvl="1" marL="457200" marR="0" rtl="0" algn="l">
              <a:lnSpc>
                <a:spcPct val="150000"/>
              </a:lnSpc>
              <a:spcBef>
                <a:spcPts val="0"/>
              </a:spcBef>
              <a:spcAft>
                <a:spcPts val="0"/>
              </a:spcAft>
              <a:buNone/>
            </a:pPr>
            <a:r>
              <a:rPr b="1" i="0" lang="cs-CZ" sz="1600" u="none" cap="none" strike="noStrike">
                <a:solidFill>
                  <a:schemeClr val="lt1"/>
                </a:solidFill>
                <a:latin typeface="Arial"/>
                <a:ea typeface="Arial"/>
                <a:cs typeface="Arial"/>
                <a:sym typeface="Arial"/>
              </a:rPr>
              <a:t>Co v IROP nebude</a:t>
            </a:r>
            <a:endParaRPr/>
          </a:p>
          <a:p>
            <a:pPr indent="-342900" lvl="2" marL="1257300" marR="0" rtl="0" algn="l">
              <a:lnSpc>
                <a:spcPct val="150000"/>
              </a:lnSpc>
              <a:spcBef>
                <a:spcPts val="0"/>
              </a:spcBef>
              <a:spcAft>
                <a:spcPts val="0"/>
              </a:spcAft>
              <a:buClr>
                <a:srgbClr val="1D70B8"/>
              </a:buClr>
              <a:buSzPts val="1600"/>
              <a:buFont typeface="Arial"/>
              <a:buChar char="•"/>
            </a:pPr>
            <a:r>
              <a:rPr b="0" i="0" lang="cs-CZ" sz="1600" u="none" cap="none" strike="noStrike">
                <a:solidFill>
                  <a:schemeClr val="lt1"/>
                </a:solidFill>
                <a:latin typeface="Arial"/>
                <a:ea typeface="Arial"/>
                <a:cs typeface="Arial"/>
                <a:sym typeface="Arial"/>
              </a:rPr>
              <a:t>Zateplování bytových domů (MŽP – Nová Zelená úsporám)</a:t>
            </a:r>
            <a:endParaRPr/>
          </a:p>
          <a:p>
            <a:pPr indent="-342900" lvl="2" marL="1257300" marR="0" rtl="0" algn="l">
              <a:lnSpc>
                <a:spcPct val="150000"/>
              </a:lnSpc>
              <a:spcBef>
                <a:spcPts val="0"/>
              </a:spcBef>
              <a:spcAft>
                <a:spcPts val="0"/>
              </a:spcAft>
              <a:buClr>
                <a:srgbClr val="1D70B8"/>
              </a:buClr>
              <a:buSzPts val="1600"/>
              <a:buFont typeface="Arial"/>
              <a:buChar char="•"/>
            </a:pPr>
            <a:r>
              <a:rPr b="0" i="0" lang="cs-CZ" sz="1600" u="none" cap="none" strike="noStrike">
                <a:solidFill>
                  <a:schemeClr val="lt1"/>
                </a:solidFill>
                <a:latin typeface="Arial"/>
                <a:ea typeface="Arial"/>
                <a:cs typeface="Arial"/>
                <a:sym typeface="Arial"/>
              </a:rPr>
              <a:t>Územní plánování (národní dotace, OPŽP)</a:t>
            </a:r>
            <a:endParaRPr/>
          </a:p>
          <a:p>
            <a:pPr indent="-342900" lvl="2" marL="1257300" marR="0" rtl="0" algn="l">
              <a:lnSpc>
                <a:spcPct val="150000"/>
              </a:lnSpc>
              <a:spcBef>
                <a:spcPts val="0"/>
              </a:spcBef>
              <a:spcAft>
                <a:spcPts val="0"/>
              </a:spcAft>
              <a:buClr>
                <a:srgbClr val="1D70B8"/>
              </a:buClr>
              <a:buSzPts val="1600"/>
              <a:buFont typeface="Arial"/>
              <a:buChar char="•"/>
            </a:pPr>
            <a:r>
              <a:rPr b="0" i="0" lang="cs-CZ" sz="1600" u="none" cap="none" strike="noStrike">
                <a:solidFill>
                  <a:schemeClr val="lt1"/>
                </a:solidFill>
                <a:latin typeface="Arial"/>
                <a:ea typeface="Arial"/>
                <a:cs typeface="Arial"/>
                <a:sym typeface="Arial"/>
              </a:rPr>
              <a:t>Komunitní centra (Společná zemědělská politika)</a:t>
            </a:r>
            <a:endParaRPr/>
          </a:p>
          <a:p>
            <a:pPr indent="-342900" lvl="2" marL="1257300" marR="0" rtl="0" algn="l">
              <a:lnSpc>
                <a:spcPct val="150000"/>
              </a:lnSpc>
              <a:spcBef>
                <a:spcPts val="0"/>
              </a:spcBef>
              <a:spcAft>
                <a:spcPts val="0"/>
              </a:spcAft>
              <a:buClr>
                <a:srgbClr val="1D70B8"/>
              </a:buClr>
              <a:buSzPts val="1600"/>
              <a:buFont typeface="Arial"/>
              <a:buChar char="•"/>
            </a:pPr>
            <a:r>
              <a:rPr b="0" i="0" lang="cs-CZ" sz="1600" u="none" cap="none" strike="noStrike">
                <a:solidFill>
                  <a:schemeClr val="lt1"/>
                </a:solidFill>
                <a:latin typeface="Arial"/>
                <a:ea typeface="Arial"/>
                <a:cs typeface="Arial"/>
                <a:sym typeface="Arial"/>
              </a:rPr>
              <a:t>Sociální podnikání (OPZ+)</a:t>
            </a:r>
            <a:endParaRPr/>
          </a:p>
          <a:p>
            <a:pPr indent="-342900" lvl="2" marL="1257300" marR="0" rtl="0" algn="l">
              <a:lnSpc>
                <a:spcPct val="150000"/>
              </a:lnSpc>
              <a:spcBef>
                <a:spcPts val="0"/>
              </a:spcBef>
              <a:spcAft>
                <a:spcPts val="0"/>
              </a:spcAft>
              <a:buClr>
                <a:srgbClr val="1D70B8"/>
              </a:buClr>
              <a:buSzPts val="1600"/>
              <a:buFont typeface="Arial"/>
              <a:buChar char="•"/>
            </a:pPr>
            <a:r>
              <a:rPr b="0" i="0" lang="cs-CZ" sz="1600" u="none" cap="none" strike="noStrike">
                <a:solidFill>
                  <a:schemeClr val="lt1"/>
                </a:solidFill>
                <a:latin typeface="Arial"/>
                <a:ea typeface="Arial"/>
                <a:cs typeface="Arial"/>
                <a:sym typeface="Arial"/>
              </a:rPr>
              <a:t>Režijní a animační výdaje MAS (OPTP)</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7"/>
          <p:cNvSpPr txBox="1"/>
          <p:nvPr/>
        </p:nvSpPr>
        <p:spPr>
          <a:xfrm>
            <a:off x="1566644" y="459680"/>
            <a:ext cx="666295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cs-CZ" sz="3200" u="none" cap="none" strike="noStrike">
                <a:solidFill>
                  <a:schemeClr val="lt1"/>
                </a:solidFill>
                <a:latin typeface="Arial"/>
                <a:ea typeface="Arial"/>
                <a:cs typeface="Arial"/>
                <a:sym typeface="Arial"/>
              </a:rPr>
              <a:t>Harmonogram přípravy IROP</a:t>
            </a:r>
            <a:endParaRPr sz="1800">
              <a:solidFill>
                <a:schemeClr val="lt1"/>
              </a:solidFill>
              <a:latin typeface="Arial"/>
              <a:ea typeface="Arial"/>
              <a:cs typeface="Arial"/>
              <a:sym typeface="Arial"/>
            </a:endParaRPr>
          </a:p>
        </p:txBody>
      </p:sp>
      <p:graphicFrame>
        <p:nvGraphicFramePr>
          <p:cNvPr id="208" name="Google Shape;208;p27"/>
          <p:cNvGraphicFramePr/>
          <p:nvPr/>
        </p:nvGraphicFramePr>
        <p:xfrm>
          <a:off x="1071188" y="1170290"/>
          <a:ext cx="3000000" cy="3000000"/>
        </p:xfrm>
        <a:graphic>
          <a:graphicData uri="http://schemas.openxmlformats.org/drawingml/2006/table">
            <a:tbl>
              <a:tblPr bandRow="1" firstCol="1" firstRow="1">
                <a:noFill/>
                <a:tableStyleId>{92032A35-E0E7-4240-A095-1FD333222AB4}</a:tableStyleId>
              </a:tblPr>
              <a:tblGrid>
                <a:gridCol w="3465000"/>
                <a:gridCol w="1788475"/>
                <a:gridCol w="2016100"/>
              </a:tblGrid>
              <a:tr h="576125">
                <a:tc>
                  <a:txBody>
                    <a:bodyPr/>
                    <a:lstStyle/>
                    <a:p>
                      <a:pPr indent="0" lvl="0" marL="0" marR="0" rtl="0" algn="ctr">
                        <a:lnSpc>
                          <a:spcPct val="100000"/>
                        </a:lnSpc>
                        <a:spcBef>
                          <a:spcPts val="0"/>
                        </a:spcBef>
                        <a:spcAft>
                          <a:spcPts val="0"/>
                        </a:spcAft>
                        <a:buNone/>
                      </a:pPr>
                      <a:r>
                        <a:rPr b="1" lang="cs-CZ" sz="1600" u="none" cap="none" strike="noStrike">
                          <a:solidFill>
                            <a:schemeClr val="lt1"/>
                          </a:solidFill>
                          <a:latin typeface="Arial"/>
                          <a:ea typeface="Arial"/>
                          <a:cs typeface="Arial"/>
                          <a:sym typeface="Arial"/>
                        </a:rPr>
                        <a:t>Úkol</a:t>
                      </a:r>
                      <a:endParaRPr b="1" sz="1600" u="none" cap="none" strike="noStrike">
                        <a:solidFill>
                          <a:schemeClr val="lt1"/>
                        </a:solidFill>
                        <a:latin typeface="Arial"/>
                        <a:ea typeface="Arial"/>
                        <a:cs typeface="Arial"/>
                        <a:sym typeface="Arial"/>
                      </a:endParaRPr>
                    </a:p>
                  </a:txBody>
                  <a:tcPr marT="0" marB="0" marR="68575" marL="68575" anchor="ctr">
                    <a:lnR cap="flat" cmpd="sng" w="12700">
                      <a:solidFill>
                        <a:srgbClr val="93B3D7"/>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1" lang="cs-CZ" sz="1600" u="none" cap="none" strike="noStrike">
                          <a:solidFill>
                            <a:schemeClr val="lt1"/>
                          </a:solidFill>
                          <a:latin typeface="Arial"/>
                          <a:ea typeface="Arial"/>
                          <a:cs typeface="Arial"/>
                          <a:sym typeface="Arial"/>
                        </a:rPr>
                        <a:t>Termín</a:t>
                      </a:r>
                      <a:endParaRPr b="1" sz="1600" u="none" cap="none" strike="noStrike">
                        <a:solidFill>
                          <a:schemeClr val="lt1"/>
                        </a:solidFill>
                        <a:latin typeface="Arial"/>
                        <a:ea typeface="Arial"/>
                        <a:cs typeface="Arial"/>
                        <a:sym typeface="Arial"/>
                      </a:endParaRPr>
                    </a:p>
                  </a:txBody>
                  <a:tcPr marT="0" marB="0" marR="68575" marL="68575" anchor="ctr">
                    <a:lnL cap="flat" cmpd="sng" w="12700">
                      <a:solidFill>
                        <a:srgbClr val="93B3D7"/>
                      </a:solidFill>
                      <a:prstDash val="solid"/>
                      <a:round/>
                      <a:headEnd len="sm" w="sm" type="none"/>
                      <a:tailEnd len="sm" w="sm" type="none"/>
                    </a:lnL>
                    <a:lnR cap="flat" cmpd="sng" w="12700">
                      <a:solidFill>
                        <a:srgbClr val="93B3D7"/>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1" lang="cs-CZ" sz="1600" u="none" cap="none" strike="noStrike">
                          <a:solidFill>
                            <a:schemeClr val="lt1"/>
                          </a:solidFill>
                          <a:latin typeface="Arial"/>
                          <a:ea typeface="Arial"/>
                          <a:cs typeface="Arial"/>
                          <a:sym typeface="Arial"/>
                        </a:rPr>
                        <a:t>Garant</a:t>
                      </a:r>
                      <a:endParaRPr b="1" sz="1600" u="none" cap="none" strike="noStrike">
                        <a:solidFill>
                          <a:schemeClr val="lt1"/>
                        </a:solidFill>
                        <a:latin typeface="Arial"/>
                        <a:ea typeface="Arial"/>
                        <a:cs typeface="Arial"/>
                        <a:sym typeface="Arial"/>
                      </a:endParaRPr>
                    </a:p>
                  </a:txBody>
                  <a:tcPr marT="0" marB="0" marR="68575" marL="68575" anchor="ctr">
                    <a:lnL cap="flat" cmpd="sng" w="12700">
                      <a:solidFill>
                        <a:srgbClr val="93B3D7"/>
                      </a:solidFill>
                      <a:prstDash val="solid"/>
                      <a:round/>
                      <a:headEnd len="sm" w="sm" type="none"/>
                      <a:tailEnd len="sm" w="sm" type="none"/>
                    </a:lnL>
                  </a:tcPr>
                </a:tc>
              </a:tr>
              <a:tr h="458175">
                <a:tc>
                  <a:txBody>
                    <a:bodyPr/>
                    <a:lstStyle/>
                    <a:p>
                      <a:pPr indent="0" lvl="0" marL="0" marR="0" rtl="0" algn="l">
                        <a:lnSpc>
                          <a:spcPct val="107000"/>
                        </a:lnSpc>
                        <a:spcBef>
                          <a:spcPts val="0"/>
                        </a:spcBef>
                        <a:spcAft>
                          <a:spcPts val="0"/>
                        </a:spcAft>
                        <a:buNone/>
                      </a:pPr>
                      <a:r>
                        <a:rPr b="1" lang="cs-CZ" sz="1600" u="none" cap="none" strike="noStrike">
                          <a:solidFill>
                            <a:schemeClr val="lt1"/>
                          </a:solidFill>
                          <a:latin typeface="Calibri"/>
                          <a:ea typeface="Calibri"/>
                          <a:cs typeface="Calibri"/>
                          <a:sym typeface="Calibri"/>
                        </a:rPr>
                        <a:t>Vydání SEA hodnocení </a:t>
                      </a:r>
                      <a:endParaRPr sz="1600" u="none" cap="none" strike="noStrike">
                        <a:solidFill>
                          <a:schemeClr val="lt1"/>
                        </a:solidFill>
                        <a:latin typeface="Calibri"/>
                        <a:ea typeface="Calibri"/>
                        <a:cs typeface="Calibri"/>
                        <a:sym typeface="Calibri"/>
                      </a:endParaRPr>
                    </a:p>
                  </a:txBody>
                  <a:tcPr marT="0" marB="0" marR="68575" marL="68575">
                    <a:lnR cap="flat" cmpd="sng" w="12700">
                      <a:solidFill>
                        <a:srgbClr val="93B3D7"/>
                      </a:solidFill>
                      <a:prstDash val="solid"/>
                      <a:round/>
                      <a:headEnd len="sm" w="sm" type="none"/>
                      <a:tailEnd len="sm" w="sm" type="none"/>
                    </a:lnR>
                  </a:tcPr>
                </a:tc>
                <a:tc>
                  <a:txBody>
                    <a:bodyPr/>
                    <a:lstStyle/>
                    <a:p>
                      <a:pPr indent="0" lvl="0" marL="0" marR="0" rtl="0" algn="l">
                        <a:lnSpc>
                          <a:spcPct val="107000"/>
                        </a:lnSpc>
                        <a:spcBef>
                          <a:spcPts val="0"/>
                        </a:spcBef>
                        <a:spcAft>
                          <a:spcPts val="0"/>
                        </a:spcAft>
                        <a:buNone/>
                      </a:pPr>
                      <a:r>
                        <a:rPr b="0" lang="cs-CZ" sz="1600" u="none" cap="none" strike="noStrike">
                          <a:solidFill>
                            <a:schemeClr val="lt1"/>
                          </a:solidFill>
                          <a:latin typeface="Calibri"/>
                          <a:ea typeface="Calibri"/>
                          <a:cs typeface="Calibri"/>
                          <a:sym typeface="Calibri"/>
                        </a:rPr>
                        <a:t>25. 10. 2021 </a:t>
                      </a:r>
                      <a:endParaRPr>
                        <a:solidFill>
                          <a:schemeClr val="lt1"/>
                        </a:solidFill>
                      </a:endParaRPr>
                    </a:p>
                  </a:txBody>
                  <a:tcPr marT="0" marB="0" marR="68575" marL="68575">
                    <a:lnL cap="flat" cmpd="sng" w="12700">
                      <a:solidFill>
                        <a:srgbClr val="93B3D7"/>
                      </a:solidFill>
                      <a:prstDash val="solid"/>
                      <a:round/>
                      <a:headEnd len="sm" w="sm" type="none"/>
                      <a:tailEnd len="sm" w="sm" type="none"/>
                    </a:lnL>
                    <a:lnR cap="flat" cmpd="sng" w="12700">
                      <a:solidFill>
                        <a:srgbClr val="93B3D7"/>
                      </a:solidFill>
                      <a:prstDash val="solid"/>
                      <a:round/>
                      <a:headEnd len="sm" w="sm" type="none"/>
                      <a:tailEnd len="sm" w="sm" type="none"/>
                    </a:lnR>
                  </a:tcPr>
                </a:tc>
                <a:tc>
                  <a:txBody>
                    <a:bodyPr/>
                    <a:lstStyle/>
                    <a:p>
                      <a:pPr indent="0" lvl="0" marL="0" marR="0" rtl="0" algn="l">
                        <a:lnSpc>
                          <a:spcPct val="107000"/>
                        </a:lnSpc>
                        <a:spcBef>
                          <a:spcPts val="0"/>
                        </a:spcBef>
                        <a:spcAft>
                          <a:spcPts val="0"/>
                        </a:spcAft>
                        <a:buNone/>
                      </a:pPr>
                      <a:r>
                        <a:rPr b="0" lang="cs-CZ" sz="1600" u="none" cap="none" strike="noStrike">
                          <a:solidFill>
                            <a:schemeClr val="lt1"/>
                          </a:solidFill>
                          <a:latin typeface="Calibri"/>
                          <a:ea typeface="Calibri"/>
                          <a:cs typeface="Calibri"/>
                          <a:sym typeface="Calibri"/>
                        </a:rPr>
                        <a:t>MŽP</a:t>
                      </a:r>
                      <a:endParaRPr>
                        <a:solidFill>
                          <a:schemeClr val="lt1"/>
                        </a:solidFill>
                      </a:endParaRPr>
                    </a:p>
                  </a:txBody>
                  <a:tcPr marT="0" marB="0" marR="68575" marL="68575">
                    <a:lnL cap="flat" cmpd="sng" w="12700">
                      <a:solidFill>
                        <a:srgbClr val="93B3D7"/>
                      </a:solidFill>
                      <a:prstDash val="solid"/>
                      <a:round/>
                      <a:headEnd len="sm" w="sm" type="none"/>
                      <a:tailEnd len="sm" w="sm" type="none"/>
                    </a:lnL>
                  </a:tcPr>
                </a:tc>
              </a:tr>
              <a:tr h="450000">
                <a:tc>
                  <a:txBody>
                    <a:bodyPr/>
                    <a:lstStyle/>
                    <a:p>
                      <a:pPr indent="0" lvl="0" marL="0" marR="0" rtl="0" algn="l">
                        <a:lnSpc>
                          <a:spcPct val="107000"/>
                        </a:lnSpc>
                        <a:spcBef>
                          <a:spcPts val="0"/>
                        </a:spcBef>
                        <a:spcAft>
                          <a:spcPts val="0"/>
                        </a:spcAft>
                        <a:buNone/>
                      </a:pPr>
                      <a:r>
                        <a:rPr b="1" lang="cs-CZ" sz="1600" u="none" cap="none" strike="noStrike">
                          <a:solidFill>
                            <a:schemeClr val="lt1"/>
                          </a:solidFill>
                          <a:latin typeface="Calibri"/>
                          <a:ea typeface="Calibri"/>
                          <a:cs typeface="Calibri"/>
                          <a:sym typeface="Calibri"/>
                        </a:rPr>
                        <a:t>Schválení PD IROP vládou </a:t>
                      </a:r>
                      <a:endParaRPr sz="1600" u="none" cap="none" strike="noStrike">
                        <a:solidFill>
                          <a:schemeClr val="lt1"/>
                        </a:solidFill>
                        <a:latin typeface="Calibri"/>
                        <a:ea typeface="Calibri"/>
                        <a:cs typeface="Calibri"/>
                        <a:sym typeface="Calibri"/>
                      </a:endParaRPr>
                    </a:p>
                  </a:txBody>
                  <a:tcPr marT="0" marB="0" marR="68575" marL="68575">
                    <a:lnR cap="flat" cmpd="sng" w="12700">
                      <a:solidFill>
                        <a:srgbClr val="93B3D7"/>
                      </a:solidFill>
                      <a:prstDash val="solid"/>
                      <a:round/>
                      <a:headEnd len="sm" w="sm" type="none"/>
                      <a:tailEnd len="sm" w="sm" type="none"/>
                    </a:lnR>
                  </a:tcPr>
                </a:tc>
                <a:tc>
                  <a:txBody>
                    <a:bodyPr/>
                    <a:lstStyle/>
                    <a:p>
                      <a:pPr indent="0" lvl="0" marL="0" marR="0" rtl="0" algn="l">
                        <a:lnSpc>
                          <a:spcPct val="107000"/>
                        </a:lnSpc>
                        <a:spcBef>
                          <a:spcPts val="0"/>
                        </a:spcBef>
                        <a:spcAft>
                          <a:spcPts val="0"/>
                        </a:spcAft>
                        <a:buNone/>
                      </a:pPr>
                      <a:r>
                        <a:rPr b="0" lang="cs-CZ" sz="1600" u="none" cap="none" strike="noStrike">
                          <a:solidFill>
                            <a:schemeClr val="lt1"/>
                          </a:solidFill>
                          <a:latin typeface="Calibri"/>
                          <a:ea typeface="Calibri"/>
                          <a:cs typeface="Calibri"/>
                          <a:sym typeface="Calibri"/>
                        </a:rPr>
                        <a:t>5. 11. 2021 </a:t>
                      </a:r>
                      <a:endParaRPr>
                        <a:solidFill>
                          <a:schemeClr val="lt1"/>
                        </a:solidFill>
                      </a:endParaRPr>
                    </a:p>
                  </a:txBody>
                  <a:tcPr marT="0" marB="0" marR="68575" marL="68575">
                    <a:lnL cap="flat" cmpd="sng" w="12700">
                      <a:solidFill>
                        <a:srgbClr val="93B3D7"/>
                      </a:solidFill>
                      <a:prstDash val="solid"/>
                      <a:round/>
                      <a:headEnd len="sm" w="sm" type="none"/>
                      <a:tailEnd len="sm" w="sm" type="none"/>
                    </a:lnL>
                    <a:lnR cap="flat" cmpd="sng" w="12700">
                      <a:solidFill>
                        <a:srgbClr val="93B3D7"/>
                      </a:solidFill>
                      <a:prstDash val="solid"/>
                      <a:round/>
                      <a:headEnd len="sm" w="sm" type="none"/>
                      <a:tailEnd len="sm" w="sm" type="none"/>
                    </a:lnR>
                  </a:tcPr>
                </a:tc>
                <a:tc>
                  <a:txBody>
                    <a:bodyPr/>
                    <a:lstStyle/>
                    <a:p>
                      <a:pPr indent="0" lvl="0" marL="0" marR="0" rtl="0" algn="l">
                        <a:lnSpc>
                          <a:spcPct val="107000"/>
                        </a:lnSpc>
                        <a:spcBef>
                          <a:spcPts val="0"/>
                        </a:spcBef>
                        <a:spcAft>
                          <a:spcPts val="0"/>
                        </a:spcAft>
                        <a:buNone/>
                      </a:pPr>
                      <a:r>
                        <a:rPr b="0" lang="cs-CZ" sz="1600" u="none" cap="none" strike="noStrike">
                          <a:solidFill>
                            <a:schemeClr val="lt1"/>
                          </a:solidFill>
                          <a:latin typeface="Calibri"/>
                          <a:ea typeface="Calibri"/>
                          <a:cs typeface="Calibri"/>
                          <a:sym typeface="Calibri"/>
                        </a:rPr>
                        <a:t>Vláda/ŘO IROP</a:t>
                      </a:r>
                      <a:endParaRPr>
                        <a:solidFill>
                          <a:schemeClr val="lt1"/>
                        </a:solidFill>
                      </a:endParaRPr>
                    </a:p>
                  </a:txBody>
                  <a:tcPr marT="0" marB="0" marR="68575" marL="68575">
                    <a:lnL cap="flat" cmpd="sng" w="12700">
                      <a:solidFill>
                        <a:srgbClr val="93B3D7"/>
                      </a:solidFill>
                      <a:prstDash val="solid"/>
                      <a:round/>
                      <a:headEnd len="sm" w="sm" type="none"/>
                      <a:tailEnd len="sm" w="sm" type="none"/>
                    </a:lnL>
                  </a:tcPr>
                </a:tc>
              </a:tr>
              <a:tr h="426825">
                <a:tc>
                  <a:txBody>
                    <a:bodyPr/>
                    <a:lstStyle/>
                    <a:p>
                      <a:pPr indent="0" lvl="0" marL="0" marR="0" rtl="0" algn="l">
                        <a:lnSpc>
                          <a:spcPct val="107000"/>
                        </a:lnSpc>
                        <a:spcBef>
                          <a:spcPts val="0"/>
                        </a:spcBef>
                        <a:spcAft>
                          <a:spcPts val="0"/>
                        </a:spcAft>
                        <a:buNone/>
                      </a:pPr>
                      <a:r>
                        <a:rPr lang="cs-CZ" sz="1600" u="none" cap="none" strike="noStrike">
                          <a:solidFill>
                            <a:schemeClr val="lt1"/>
                          </a:solidFill>
                          <a:latin typeface="Calibri"/>
                          <a:ea typeface="Calibri"/>
                          <a:cs typeface="Calibri"/>
                          <a:sym typeface="Calibri"/>
                        </a:rPr>
                        <a:t>0. jednání Monitorovacího výboru IROP </a:t>
                      </a:r>
                      <a:endParaRPr>
                        <a:solidFill>
                          <a:schemeClr val="lt1"/>
                        </a:solidFill>
                      </a:endParaRPr>
                    </a:p>
                  </a:txBody>
                  <a:tcPr marT="0" marB="0" marR="68575" marL="68575">
                    <a:lnR cap="flat" cmpd="sng" w="12700">
                      <a:solidFill>
                        <a:srgbClr val="93B3D7"/>
                      </a:solidFill>
                      <a:prstDash val="solid"/>
                      <a:round/>
                      <a:headEnd len="sm" w="sm" type="none"/>
                      <a:tailEnd len="sm" w="sm" type="none"/>
                    </a:lnR>
                  </a:tcPr>
                </a:tc>
                <a:tc>
                  <a:txBody>
                    <a:bodyPr/>
                    <a:lstStyle/>
                    <a:p>
                      <a:pPr indent="0" lvl="0" marL="0" marR="0" rtl="0" algn="l">
                        <a:lnSpc>
                          <a:spcPct val="107000"/>
                        </a:lnSpc>
                        <a:spcBef>
                          <a:spcPts val="0"/>
                        </a:spcBef>
                        <a:spcAft>
                          <a:spcPts val="0"/>
                        </a:spcAft>
                        <a:buNone/>
                      </a:pPr>
                      <a:r>
                        <a:rPr lang="cs-CZ" sz="1600" u="none" cap="none" strike="noStrike">
                          <a:solidFill>
                            <a:schemeClr val="lt1"/>
                          </a:solidFill>
                          <a:latin typeface="Calibri"/>
                          <a:ea typeface="Calibri"/>
                          <a:cs typeface="Calibri"/>
                          <a:sym typeface="Calibri"/>
                        </a:rPr>
                        <a:t>17. 12. 2021</a:t>
                      </a:r>
                      <a:endParaRPr>
                        <a:solidFill>
                          <a:schemeClr val="lt1"/>
                        </a:solidFill>
                      </a:endParaRPr>
                    </a:p>
                  </a:txBody>
                  <a:tcPr marT="0" marB="0" marR="68575" marL="68575">
                    <a:lnL cap="flat" cmpd="sng" w="12700">
                      <a:solidFill>
                        <a:srgbClr val="93B3D7"/>
                      </a:solidFill>
                      <a:prstDash val="solid"/>
                      <a:round/>
                      <a:headEnd len="sm" w="sm" type="none"/>
                      <a:tailEnd len="sm" w="sm" type="none"/>
                    </a:lnL>
                    <a:lnR cap="flat" cmpd="sng" w="12700">
                      <a:solidFill>
                        <a:srgbClr val="93B3D7"/>
                      </a:solidFill>
                      <a:prstDash val="solid"/>
                      <a:round/>
                      <a:headEnd len="sm" w="sm" type="none"/>
                      <a:tailEnd len="sm" w="sm" type="none"/>
                    </a:lnR>
                  </a:tcPr>
                </a:tc>
                <a:tc>
                  <a:txBody>
                    <a:bodyPr/>
                    <a:lstStyle/>
                    <a:p>
                      <a:pPr indent="0" lvl="0" marL="0" marR="0" rtl="0" algn="l">
                        <a:lnSpc>
                          <a:spcPct val="107000"/>
                        </a:lnSpc>
                        <a:spcBef>
                          <a:spcPts val="0"/>
                        </a:spcBef>
                        <a:spcAft>
                          <a:spcPts val="0"/>
                        </a:spcAft>
                        <a:buNone/>
                      </a:pPr>
                      <a:r>
                        <a:rPr lang="cs-CZ" sz="1600" u="none" cap="none" strike="noStrike">
                          <a:solidFill>
                            <a:schemeClr val="lt1"/>
                          </a:solidFill>
                          <a:latin typeface="Calibri"/>
                          <a:ea typeface="Calibri"/>
                          <a:cs typeface="Calibri"/>
                          <a:sym typeface="Calibri"/>
                        </a:rPr>
                        <a:t>ŘO IROP</a:t>
                      </a:r>
                      <a:endParaRPr>
                        <a:solidFill>
                          <a:schemeClr val="lt1"/>
                        </a:solidFill>
                      </a:endParaRPr>
                    </a:p>
                  </a:txBody>
                  <a:tcPr marT="0" marB="0" marR="68575" marL="68575">
                    <a:lnL cap="flat" cmpd="sng" w="12700">
                      <a:solidFill>
                        <a:srgbClr val="93B3D7"/>
                      </a:solidFill>
                      <a:prstDash val="solid"/>
                      <a:round/>
                      <a:headEnd len="sm" w="sm" type="none"/>
                      <a:tailEnd len="sm" w="sm" type="none"/>
                    </a:lnL>
                  </a:tcPr>
                </a:tc>
              </a:tr>
              <a:tr h="480900">
                <a:tc>
                  <a:txBody>
                    <a:bodyPr/>
                    <a:lstStyle/>
                    <a:p>
                      <a:pPr indent="0" lvl="0" marL="0" marR="0" rtl="0" algn="l">
                        <a:lnSpc>
                          <a:spcPct val="107000"/>
                        </a:lnSpc>
                        <a:spcBef>
                          <a:spcPts val="0"/>
                        </a:spcBef>
                        <a:spcAft>
                          <a:spcPts val="0"/>
                        </a:spcAft>
                        <a:buNone/>
                      </a:pPr>
                      <a:r>
                        <a:rPr lang="cs-CZ" sz="1600" u="none" cap="none" strike="noStrike">
                          <a:solidFill>
                            <a:schemeClr val="lt1"/>
                          </a:solidFill>
                          <a:latin typeface="Calibri"/>
                          <a:ea typeface="Calibri"/>
                          <a:cs typeface="Calibri"/>
                          <a:sym typeface="Calibri"/>
                        </a:rPr>
                        <a:t>Oficiální odeslání PD IROP na EK  - </a:t>
                      </a:r>
                      <a:endParaRPr>
                        <a:solidFill>
                          <a:schemeClr val="lt1"/>
                        </a:solidFill>
                      </a:endParaRPr>
                    </a:p>
                    <a:p>
                      <a:pPr indent="0" lvl="0" marL="0" marR="0" rtl="0" algn="l">
                        <a:lnSpc>
                          <a:spcPct val="107000"/>
                        </a:lnSpc>
                        <a:spcBef>
                          <a:spcPts val="0"/>
                        </a:spcBef>
                        <a:spcAft>
                          <a:spcPts val="0"/>
                        </a:spcAft>
                        <a:buNone/>
                      </a:pPr>
                      <a:r>
                        <a:rPr lang="cs-CZ" sz="1600" u="none" cap="none" strike="noStrike">
                          <a:solidFill>
                            <a:schemeClr val="lt1"/>
                          </a:solidFill>
                          <a:latin typeface="Calibri"/>
                          <a:ea typeface="Calibri"/>
                          <a:cs typeface="Calibri"/>
                          <a:sym typeface="Calibri"/>
                        </a:rPr>
                        <a:t>začátek formálního vyjednávání s EK</a:t>
                      </a:r>
                      <a:endParaRPr>
                        <a:solidFill>
                          <a:schemeClr val="lt1"/>
                        </a:solidFill>
                      </a:endParaRPr>
                    </a:p>
                  </a:txBody>
                  <a:tcPr marT="0" marB="0" marR="68575" marL="68575">
                    <a:lnR cap="flat" cmpd="sng" w="12700">
                      <a:solidFill>
                        <a:srgbClr val="93B3D7"/>
                      </a:solidFill>
                      <a:prstDash val="solid"/>
                      <a:round/>
                      <a:headEnd len="sm" w="sm" type="none"/>
                      <a:tailEnd len="sm" w="sm" type="none"/>
                    </a:lnR>
                  </a:tcPr>
                </a:tc>
                <a:tc>
                  <a:txBody>
                    <a:bodyPr/>
                    <a:lstStyle/>
                    <a:p>
                      <a:pPr indent="0" lvl="0" marL="0" marR="0" rtl="0" algn="l">
                        <a:lnSpc>
                          <a:spcPct val="107000"/>
                        </a:lnSpc>
                        <a:spcBef>
                          <a:spcPts val="0"/>
                        </a:spcBef>
                        <a:spcAft>
                          <a:spcPts val="0"/>
                        </a:spcAft>
                        <a:buNone/>
                      </a:pPr>
                      <a:r>
                        <a:rPr lang="cs-CZ" sz="1600" u="none" cap="none" strike="noStrike">
                          <a:solidFill>
                            <a:schemeClr val="lt1"/>
                          </a:solidFill>
                          <a:latin typeface="Calibri"/>
                          <a:ea typeface="Calibri"/>
                          <a:cs typeface="Calibri"/>
                          <a:sym typeface="Calibri"/>
                        </a:rPr>
                        <a:t>19. 1. 2022</a:t>
                      </a:r>
                      <a:endParaRPr>
                        <a:solidFill>
                          <a:schemeClr val="lt1"/>
                        </a:solidFill>
                      </a:endParaRPr>
                    </a:p>
                  </a:txBody>
                  <a:tcPr marT="0" marB="0" marR="68575" marL="68575">
                    <a:lnL cap="flat" cmpd="sng" w="12700">
                      <a:solidFill>
                        <a:srgbClr val="93B3D7"/>
                      </a:solidFill>
                      <a:prstDash val="solid"/>
                      <a:round/>
                      <a:headEnd len="sm" w="sm" type="none"/>
                      <a:tailEnd len="sm" w="sm" type="none"/>
                    </a:lnL>
                    <a:lnR cap="flat" cmpd="sng" w="12700">
                      <a:solidFill>
                        <a:srgbClr val="93B3D7"/>
                      </a:solidFill>
                      <a:prstDash val="solid"/>
                      <a:round/>
                      <a:headEnd len="sm" w="sm" type="none"/>
                      <a:tailEnd len="sm" w="sm" type="none"/>
                    </a:lnR>
                  </a:tcPr>
                </a:tc>
                <a:tc>
                  <a:txBody>
                    <a:bodyPr/>
                    <a:lstStyle/>
                    <a:p>
                      <a:pPr indent="0" lvl="0" marL="0" marR="0" rtl="0" algn="l">
                        <a:lnSpc>
                          <a:spcPct val="107000"/>
                        </a:lnSpc>
                        <a:spcBef>
                          <a:spcPts val="0"/>
                        </a:spcBef>
                        <a:spcAft>
                          <a:spcPts val="0"/>
                        </a:spcAft>
                        <a:buNone/>
                      </a:pPr>
                      <a:r>
                        <a:rPr lang="cs-CZ" sz="1600" u="none" cap="none" strike="noStrike">
                          <a:solidFill>
                            <a:schemeClr val="lt1"/>
                          </a:solidFill>
                          <a:latin typeface="Calibri"/>
                          <a:ea typeface="Calibri"/>
                          <a:cs typeface="Calibri"/>
                          <a:sym typeface="Calibri"/>
                        </a:rPr>
                        <a:t>ŘO IROP</a:t>
                      </a:r>
                      <a:endParaRPr>
                        <a:solidFill>
                          <a:schemeClr val="lt1"/>
                        </a:solidFill>
                      </a:endParaRPr>
                    </a:p>
                  </a:txBody>
                  <a:tcPr marT="0" marB="0" marR="68575" marL="68575">
                    <a:lnL cap="flat" cmpd="sng" w="12700">
                      <a:solidFill>
                        <a:srgbClr val="93B3D7"/>
                      </a:solidFill>
                      <a:prstDash val="solid"/>
                      <a:round/>
                      <a:headEnd len="sm" w="sm" type="none"/>
                      <a:tailEnd len="sm" w="sm" type="none"/>
                    </a:lnL>
                  </a:tcPr>
                </a:tc>
              </a:tr>
              <a:tr h="480850">
                <a:tc>
                  <a:txBody>
                    <a:bodyPr/>
                    <a:lstStyle/>
                    <a:p>
                      <a:pPr indent="0" lvl="0" marL="0" marR="0" rtl="0" algn="l">
                        <a:lnSpc>
                          <a:spcPct val="107000"/>
                        </a:lnSpc>
                        <a:spcBef>
                          <a:spcPts val="0"/>
                        </a:spcBef>
                        <a:spcAft>
                          <a:spcPts val="0"/>
                        </a:spcAft>
                        <a:buNone/>
                      </a:pPr>
                      <a:r>
                        <a:rPr lang="cs-CZ" sz="1600" u="none" cap="none" strike="noStrike">
                          <a:solidFill>
                            <a:schemeClr val="lt1"/>
                          </a:solidFill>
                          <a:latin typeface="Calibri"/>
                          <a:ea typeface="Calibri"/>
                          <a:cs typeface="Calibri"/>
                          <a:sym typeface="Calibri"/>
                        </a:rPr>
                        <a:t>Oficiální připomínky EK k PD IROP</a:t>
                      </a:r>
                      <a:endParaRPr>
                        <a:solidFill>
                          <a:schemeClr val="lt1"/>
                        </a:solidFill>
                      </a:endParaRPr>
                    </a:p>
                  </a:txBody>
                  <a:tcPr marT="0" marB="0" marR="68575" marL="68575">
                    <a:lnR cap="flat" cmpd="sng" w="12700">
                      <a:solidFill>
                        <a:srgbClr val="93B3D7"/>
                      </a:solidFill>
                      <a:prstDash val="solid"/>
                      <a:round/>
                      <a:headEnd len="sm" w="sm" type="none"/>
                      <a:tailEnd len="sm" w="sm" type="none"/>
                    </a:lnR>
                  </a:tcPr>
                </a:tc>
                <a:tc>
                  <a:txBody>
                    <a:bodyPr/>
                    <a:lstStyle/>
                    <a:p>
                      <a:pPr indent="0" lvl="0" marL="0" marR="0" rtl="0" algn="l">
                        <a:lnSpc>
                          <a:spcPct val="107000"/>
                        </a:lnSpc>
                        <a:spcBef>
                          <a:spcPts val="0"/>
                        </a:spcBef>
                        <a:spcAft>
                          <a:spcPts val="0"/>
                        </a:spcAft>
                        <a:buNone/>
                      </a:pPr>
                      <a:r>
                        <a:rPr lang="cs-CZ" sz="1600" u="none" cap="none" strike="noStrike">
                          <a:solidFill>
                            <a:schemeClr val="lt1"/>
                          </a:solidFill>
                          <a:latin typeface="Calibri"/>
                          <a:ea typeface="Calibri"/>
                          <a:cs typeface="Calibri"/>
                          <a:sym typeface="Calibri"/>
                        </a:rPr>
                        <a:t>únor-duben 2022</a:t>
                      </a:r>
                      <a:endParaRPr>
                        <a:solidFill>
                          <a:schemeClr val="lt1"/>
                        </a:solidFill>
                      </a:endParaRPr>
                    </a:p>
                  </a:txBody>
                  <a:tcPr marT="0" marB="0" marR="68575" marL="68575">
                    <a:lnL cap="flat" cmpd="sng" w="12700">
                      <a:solidFill>
                        <a:srgbClr val="93B3D7"/>
                      </a:solidFill>
                      <a:prstDash val="solid"/>
                      <a:round/>
                      <a:headEnd len="sm" w="sm" type="none"/>
                      <a:tailEnd len="sm" w="sm" type="none"/>
                    </a:lnL>
                    <a:lnR cap="flat" cmpd="sng" w="12700">
                      <a:solidFill>
                        <a:srgbClr val="93B3D7"/>
                      </a:solidFill>
                      <a:prstDash val="solid"/>
                      <a:round/>
                      <a:headEnd len="sm" w="sm" type="none"/>
                      <a:tailEnd len="sm" w="sm" type="none"/>
                    </a:lnR>
                  </a:tcPr>
                </a:tc>
                <a:tc>
                  <a:txBody>
                    <a:bodyPr/>
                    <a:lstStyle/>
                    <a:p>
                      <a:pPr indent="0" lvl="0" marL="0" marR="0" rtl="0" algn="l">
                        <a:lnSpc>
                          <a:spcPct val="107000"/>
                        </a:lnSpc>
                        <a:spcBef>
                          <a:spcPts val="0"/>
                        </a:spcBef>
                        <a:spcAft>
                          <a:spcPts val="0"/>
                        </a:spcAft>
                        <a:buNone/>
                      </a:pPr>
                      <a:r>
                        <a:rPr lang="cs-CZ" sz="1600" u="none" cap="none" strike="noStrike">
                          <a:solidFill>
                            <a:schemeClr val="lt1"/>
                          </a:solidFill>
                          <a:latin typeface="Calibri"/>
                          <a:ea typeface="Calibri"/>
                          <a:cs typeface="Calibri"/>
                          <a:sym typeface="Calibri"/>
                        </a:rPr>
                        <a:t>EK</a:t>
                      </a:r>
                      <a:endParaRPr>
                        <a:solidFill>
                          <a:schemeClr val="lt1"/>
                        </a:solidFill>
                      </a:endParaRPr>
                    </a:p>
                  </a:txBody>
                  <a:tcPr marT="0" marB="0" marR="68575" marL="68575">
                    <a:lnL cap="flat" cmpd="sng" w="12700">
                      <a:solidFill>
                        <a:srgbClr val="93B3D7"/>
                      </a:solidFill>
                      <a:prstDash val="solid"/>
                      <a:round/>
                      <a:headEnd len="sm" w="sm" type="none"/>
                      <a:tailEnd len="sm" w="sm" type="none"/>
                    </a:lnL>
                  </a:tcPr>
                </a:tc>
              </a:tr>
              <a:tr h="469275">
                <a:tc>
                  <a:txBody>
                    <a:bodyPr/>
                    <a:lstStyle/>
                    <a:p>
                      <a:pPr indent="0" lvl="0" marL="0" marR="0" rtl="0" algn="l">
                        <a:lnSpc>
                          <a:spcPct val="107000"/>
                        </a:lnSpc>
                        <a:spcBef>
                          <a:spcPts val="0"/>
                        </a:spcBef>
                        <a:spcAft>
                          <a:spcPts val="0"/>
                        </a:spcAft>
                        <a:buNone/>
                      </a:pPr>
                      <a:r>
                        <a:rPr b="1" lang="cs-CZ" sz="1600" u="none" cap="none" strike="noStrike">
                          <a:solidFill>
                            <a:schemeClr val="lt1"/>
                          </a:solidFill>
                          <a:latin typeface="Calibri"/>
                          <a:ea typeface="Calibri"/>
                          <a:cs typeface="Calibri"/>
                          <a:sym typeface="Calibri"/>
                        </a:rPr>
                        <a:t>Rozhodnutí EK o schválení PD IROP</a:t>
                      </a:r>
                      <a:endParaRPr sz="1600" u="none" cap="none" strike="noStrike">
                        <a:solidFill>
                          <a:schemeClr val="lt1"/>
                        </a:solidFill>
                        <a:latin typeface="Calibri"/>
                        <a:ea typeface="Calibri"/>
                        <a:cs typeface="Calibri"/>
                        <a:sym typeface="Calibri"/>
                      </a:endParaRPr>
                    </a:p>
                  </a:txBody>
                  <a:tcPr marT="0" marB="0" marR="68575" marL="68575">
                    <a:lnR cap="flat" cmpd="sng" w="12700">
                      <a:solidFill>
                        <a:srgbClr val="93B3D7"/>
                      </a:solidFill>
                      <a:prstDash val="solid"/>
                      <a:round/>
                      <a:headEnd len="sm" w="sm" type="none"/>
                      <a:tailEnd len="sm" w="sm" type="none"/>
                    </a:lnR>
                  </a:tcPr>
                </a:tc>
                <a:tc>
                  <a:txBody>
                    <a:bodyPr/>
                    <a:lstStyle/>
                    <a:p>
                      <a:pPr indent="0" lvl="0" marL="0" marR="0" rtl="0" algn="l">
                        <a:lnSpc>
                          <a:spcPct val="107000"/>
                        </a:lnSpc>
                        <a:spcBef>
                          <a:spcPts val="0"/>
                        </a:spcBef>
                        <a:spcAft>
                          <a:spcPts val="0"/>
                        </a:spcAft>
                        <a:buNone/>
                      </a:pPr>
                      <a:r>
                        <a:rPr b="0" lang="cs-CZ" sz="1600" u="none" cap="none" strike="noStrike">
                          <a:solidFill>
                            <a:schemeClr val="lt1"/>
                          </a:solidFill>
                          <a:latin typeface="Calibri"/>
                          <a:ea typeface="Calibri"/>
                          <a:cs typeface="Calibri"/>
                          <a:sym typeface="Calibri"/>
                        </a:rPr>
                        <a:t>květen/červen 2022</a:t>
                      </a:r>
                      <a:endParaRPr>
                        <a:solidFill>
                          <a:schemeClr val="lt1"/>
                        </a:solidFill>
                      </a:endParaRPr>
                    </a:p>
                  </a:txBody>
                  <a:tcPr marT="0" marB="0" marR="68575" marL="68575">
                    <a:lnL cap="flat" cmpd="sng" w="12700">
                      <a:solidFill>
                        <a:srgbClr val="93B3D7"/>
                      </a:solidFill>
                      <a:prstDash val="solid"/>
                      <a:round/>
                      <a:headEnd len="sm" w="sm" type="none"/>
                      <a:tailEnd len="sm" w="sm" type="none"/>
                    </a:lnL>
                    <a:lnR cap="flat" cmpd="sng" w="12700">
                      <a:solidFill>
                        <a:srgbClr val="93B3D7"/>
                      </a:solidFill>
                      <a:prstDash val="solid"/>
                      <a:round/>
                      <a:headEnd len="sm" w="sm" type="none"/>
                      <a:tailEnd len="sm" w="sm" type="none"/>
                    </a:lnR>
                  </a:tcPr>
                </a:tc>
                <a:tc>
                  <a:txBody>
                    <a:bodyPr/>
                    <a:lstStyle/>
                    <a:p>
                      <a:pPr indent="0" lvl="0" marL="0" marR="0" rtl="0" algn="l">
                        <a:lnSpc>
                          <a:spcPct val="107000"/>
                        </a:lnSpc>
                        <a:spcBef>
                          <a:spcPts val="0"/>
                        </a:spcBef>
                        <a:spcAft>
                          <a:spcPts val="0"/>
                        </a:spcAft>
                        <a:buNone/>
                      </a:pPr>
                      <a:r>
                        <a:rPr b="0" lang="cs-CZ" sz="1600" u="none" cap="none" strike="noStrike">
                          <a:solidFill>
                            <a:schemeClr val="lt1"/>
                          </a:solidFill>
                          <a:latin typeface="Calibri"/>
                          <a:ea typeface="Calibri"/>
                          <a:cs typeface="Calibri"/>
                          <a:sym typeface="Calibri"/>
                        </a:rPr>
                        <a:t>EK</a:t>
                      </a:r>
                      <a:endParaRPr>
                        <a:solidFill>
                          <a:schemeClr val="lt1"/>
                        </a:solidFill>
                      </a:endParaRPr>
                    </a:p>
                  </a:txBody>
                  <a:tcPr marT="0" marB="0" marR="68575" marL="68575">
                    <a:lnL cap="flat" cmpd="sng" w="12700">
                      <a:solidFill>
                        <a:srgbClr val="93B3D7"/>
                      </a:solidFill>
                      <a:prstDash val="solid"/>
                      <a:round/>
                      <a:headEnd len="sm" w="sm" type="none"/>
                      <a:tailEnd len="sm" w="sm" type="none"/>
                    </a:lnL>
                  </a:tcPr>
                </a:tc>
              </a:tr>
              <a:tr h="480900">
                <a:tc>
                  <a:txBody>
                    <a:bodyPr/>
                    <a:lstStyle/>
                    <a:p>
                      <a:pPr indent="0" lvl="0" marL="0" marR="0" rtl="0" algn="l">
                        <a:lnSpc>
                          <a:spcPct val="107000"/>
                        </a:lnSpc>
                        <a:spcBef>
                          <a:spcPts val="0"/>
                        </a:spcBef>
                        <a:spcAft>
                          <a:spcPts val="0"/>
                        </a:spcAft>
                        <a:buClr>
                          <a:srgbClr val="0F243E"/>
                        </a:buClr>
                        <a:buSzPts val="1600"/>
                        <a:buFont typeface="Calibri"/>
                        <a:buNone/>
                      </a:pPr>
                      <a:r>
                        <a:rPr lang="cs-CZ" sz="1600" u="none" cap="none" strike="noStrike">
                          <a:solidFill>
                            <a:schemeClr val="lt1"/>
                          </a:solidFill>
                          <a:latin typeface="Calibri"/>
                          <a:ea typeface="Calibri"/>
                          <a:cs typeface="Calibri"/>
                          <a:sym typeface="Calibri"/>
                        </a:rPr>
                        <a:t>1. jednání MV IROP 2021-2027 </a:t>
                      </a:r>
                      <a:endParaRPr>
                        <a:solidFill>
                          <a:schemeClr val="lt1"/>
                        </a:solidFill>
                      </a:endParaRPr>
                    </a:p>
                    <a:p>
                      <a:pPr indent="0" lvl="0" marL="0" marR="0" rtl="0" algn="l">
                        <a:lnSpc>
                          <a:spcPct val="107000"/>
                        </a:lnSpc>
                        <a:spcBef>
                          <a:spcPts val="0"/>
                        </a:spcBef>
                        <a:spcAft>
                          <a:spcPts val="0"/>
                        </a:spcAft>
                        <a:buClr>
                          <a:srgbClr val="0F243E"/>
                        </a:buClr>
                        <a:buSzPts val="1600"/>
                        <a:buFont typeface="Calibri"/>
                        <a:buNone/>
                      </a:pPr>
                      <a:r>
                        <a:rPr lang="cs-CZ" sz="1600" u="none" cap="none" strike="noStrike">
                          <a:solidFill>
                            <a:schemeClr val="lt1"/>
                          </a:solidFill>
                          <a:latin typeface="Calibri"/>
                          <a:ea typeface="Calibri"/>
                          <a:cs typeface="Calibri"/>
                          <a:sym typeface="Calibri"/>
                        </a:rPr>
                        <a:t>(schválení kritérií)</a:t>
                      </a:r>
                      <a:endParaRPr>
                        <a:solidFill>
                          <a:schemeClr val="lt1"/>
                        </a:solidFill>
                      </a:endParaRPr>
                    </a:p>
                  </a:txBody>
                  <a:tcPr marT="0" marB="0" marR="68575" marL="68575">
                    <a:lnR cap="flat" cmpd="sng" w="12700">
                      <a:solidFill>
                        <a:srgbClr val="93B3D7"/>
                      </a:solidFill>
                      <a:prstDash val="solid"/>
                      <a:round/>
                      <a:headEnd len="sm" w="sm" type="none"/>
                      <a:tailEnd len="sm" w="sm" type="none"/>
                    </a:lnR>
                  </a:tcPr>
                </a:tc>
                <a:tc>
                  <a:txBody>
                    <a:bodyPr/>
                    <a:lstStyle/>
                    <a:p>
                      <a:pPr indent="0" lvl="0" marL="0" marR="0" rtl="0" algn="l">
                        <a:lnSpc>
                          <a:spcPct val="107000"/>
                        </a:lnSpc>
                        <a:spcBef>
                          <a:spcPts val="0"/>
                        </a:spcBef>
                        <a:spcAft>
                          <a:spcPts val="0"/>
                        </a:spcAft>
                        <a:buNone/>
                      </a:pPr>
                      <a:r>
                        <a:rPr lang="cs-CZ" sz="1600" u="none" cap="none" strike="noStrike">
                          <a:solidFill>
                            <a:schemeClr val="lt1"/>
                          </a:solidFill>
                          <a:latin typeface="Calibri"/>
                          <a:ea typeface="Calibri"/>
                          <a:cs typeface="Calibri"/>
                          <a:sym typeface="Calibri"/>
                        </a:rPr>
                        <a:t>květen/červen 2022</a:t>
                      </a:r>
                      <a:endParaRPr>
                        <a:solidFill>
                          <a:schemeClr val="lt1"/>
                        </a:solidFill>
                      </a:endParaRPr>
                    </a:p>
                  </a:txBody>
                  <a:tcPr marT="0" marB="0" marR="68575" marL="68575">
                    <a:lnL cap="flat" cmpd="sng" w="12700">
                      <a:solidFill>
                        <a:srgbClr val="93B3D7"/>
                      </a:solidFill>
                      <a:prstDash val="solid"/>
                      <a:round/>
                      <a:headEnd len="sm" w="sm" type="none"/>
                      <a:tailEnd len="sm" w="sm" type="none"/>
                    </a:lnL>
                    <a:lnR cap="flat" cmpd="sng" w="12700">
                      <a:solidFill>
                        <a:srgbClr val="93B3D7"/>
                      </a:solidFill>
                      <a:prstDash val="solid"/>
                      <a:round/>
                      <a:headEnd len="sm" w="sm" type="none"/>
                      <a:tailEnd len="sm" w="sm" type="none"/>
                    </a:lnR>
                  </a:tcPr>
                </a:tc>
                <a:tc>
                  <a:txBody>
                    <a:bodyPr/>
                    <a:lstStyle/>
                    <a:p>
                      <a:pPr indent="0" lvl="0" marL="0" marR="0" rtl="0" algn="l">
                        <a:lnSpc>
                          <a:spcPct val="107000"/>
                        </a:lnSpc>
                        <a:spcBef>
                          <a:spcPts val="0"/>
                        </a:spcBef>
                        <a:spcAft>
                          <a:spcPts val="0"/>
                        </a:spcAft>
                        <a:buNone/>
                      </a:pPr>
                      <a:r>
                        <a:rPr lang="cs-CZ" sz="1600" u="none" cap="none" strike="noStrike">
                          <a:solidFill>
                            <a:schemeClr val="lt1"/>
                          </a:solidFill>
                          <a:latin typeface="Calibri"/>
                          <a:ea typeface="Calibri"/>
                          <a:cs typeface="Calibri"/>
                          <a:sym typeface="Calibri"/>
                        </a:rPr>
                        <a:t>MV IROP</a:t>
                      </a:r>
                      <a:endParaRPr>
                        <a:solidFill>
                          <a:schemeClr val="lt1"/>
                        </a:solidFill>
                      </a:endParaRPr>
                    </a:p>
                  </a:txBody>
                  <a:tcPr marT="0" marB="0" marR="68575" marL="68575">
                    <a:lnL cap="flat" cmpd="sng" w="12700">
                      <a:solidFill>
                        <a:srgbClr val="93B3D7"/>
                      </a:solidFill>
                      <a:prstDash val="solid"/>
                      <a:round/>
                      <a:headEnd len="sm" w="sm" type="none"/>
                      <a:tailEnd len="sm" w="sm" type="none"/>
                    </a:lnL>
                  </a:tcPr>
                </a:tc>
              </a:tr>
              <a:tr h="468850">
                <a:tc>
                  <a:txBody>
                    <a:bodyPr/>
                    <a:lstStyle/>
                    <a:p>
                      <a:pPr indent="0" lvl="0" marL="0" marR="0" rtl="0" algn="l">
                        <a:lnSpc>
                          <a:spcPct val="107000"/>
                        </a:lnSpc>
                        <a:spcBef>
                          <a:spcPts val="0"/>
                        </a:spcBef>
                        <a:spcAft>
                          <a:spcPts val="0"/>
                        </a:spcAft>
                        <a:buNone/>
                      </a:pPr>
                      <a:r>
                        <a:rPr b="1" i="0" lang="cs-CZ" sz="1600" u="none" cap="none" strike="noStrike">
                          <a:solidFill>
                            <a:schemeClr val="lt1"/>
                          </a:solidFill>
                          <a:latin typeface="Arial"/>
                          <a:ea typeface="Arial"/>
                          <a:cs typeface="Arial"/>
                          <a:sym typeface="Arial"/>
                        </a:rPr>
                        <a:t>PRVNÍ VÝZVY IROP PRO IND PROJEKTY</a:t>
                      </a:r>
                      <a:endParaRPr>
                        <a:solidFill>
                          <a:schemeClr val="lt1"/>
                        </a:solidFill>
                      </a:endParaRPr>
                    </a:p>
                  </a:txBody>
                  <a:tcPr marT="0" marB="0" marR="68575" marL="68575" anchor="ctr">
                    <a:lnR cap="flat" cmpd="sng" w="12700">
                      <a:solidFill>
                        <a:srgbClr val="93B3D7"/>
                      </a:solidFill>
                      <a:prstDash val="solid"/>
                      <a:round/>
                      <a:headEnd len="sm" w="sm" type="none"/>
                      <a:tailEnd len="sm" w="sm" type="none"/>
                    </a:lnR>
                  </a:tcPr>
                </a:tc>
                <a:tc>
                  <a:txBody>
                    <a:bodyPr/>
                    <a:lstStyle/>
                    <a:p>
                      <a:pPr indent="0" lvl="0" marL="0" marR="0" rtl="0" algn="l">
                        <a:lnSpc>
                          <a:spcPct val="107000"/>
                        </a:lnSpc>
                        <a:spcBef>
                          <a:spcPts val="0"/>
                        </a:spcBef>
                        <a:spcAft>
                          <a:spcPts val="0"/>
                        </a:spcAft>
                        <a:buNone/>
                      </a:pPr>
                      <a:r>
                        <a:rPr b="1" i="0" lang="cs-CZ" sz="1600" u="none" cap="none" strike="noStrike">
                          <a:solidFill>
                            <a:schemeClr val="lt1"/>
                          </a:solidFill>
                          <a:latin typeface="Arial"/>
                          <a:ea typeface="Arial"/>
                          <a:cs typeface="Arial"/>
                          <a:sym typeface="Arial"/>
                        </a:rPr>
                        <a:t>2. čtvrtletí 2022</a:t>
                      </a:r>
                      <a:endParaRPr>
                        <a:solidFill>
                          <a:schemeClr val="lt1"/>
                        </a:solidFill>
                      </a:endParaRPr>
                    </a:p>
                  </a:txBody>
                  <a:tcPr marT="0" marB="0" marR="68575" marL="68575" anchor="ctr">
                    <a:lnL cap="flat" cmpd="sng" w="12700">
                      <a:solidFill>
                        <a:srgbClr val="93B3D7"/>
                      </a:solidFill>
                      <a:prstDash val="solid"/>
                      <a:round/>
                      <a:headEnd len="sm" w="sm" type="none"/>
                      <a:tailEnd len="sm" w="sm" type="none"/>
                    </a:lnL>
                    <a:lnR cap="flat" cmpd="sng" w="12700">
                      <a:solidFill>
                        <a:srgbClr val="93B3D7"/>
                      </a:solidFill>
                      <a:prstDash val="solid"/>
                      <a:round/>
                      <a:headEnd len="sm" w="sm" type="none"/>
                      <a:tailEnd len="sm" w="sm" type="none"/>
                    </a:lnR>
                  </a:tcPr>
                </a:tc>
                <a:tc>
                  <a:txBody>
                    <a:bodyPr/>
                    <a:lstStyle/>
                    <a:p>
                      <a:pPr indent="0" lvl="0" marL="0" marR="0" rtl="0" algn="l">
                        <a:lnSpc>
                          <a:spcPct val="107000"/>
                        </a:lnSpc>
                        <a:spcBef>
                          <a:spcPts val="0"/>
                        </a:spcBef>
                        <a:spcAft>
                          <a:spcPts val="0"/>
                        </a:spcAft>
                        <a:buNone/>
                      </a:pPr>
                      <a:r>
                        <a:rPr b="1" i="0" lang="cs-CZ" sz="1600" u="none" cap="none" strike="noStrike">
                          <a:solidFill>
                            <a:schemeClr val="lt1"/>
                          </a:solidFill>
                          <a:latin typeface="Arial"/>
                          <a:ea typeface="Arial"/>
                          <a:cs typeface="Arial"/>
                          <a:sym typeface="Arial"/>
                        </a:rPr>
                        <a:t>ŘO IROP</a:t>
                      </a:r>
                      <a:endParaRPr>
                        <a:solidFill>
                          <a:schemeClr val="lt1"/>
                        </a:solidFill>
                      </a:endParaRPr>
                    </a:p>
                  </a:txBody>
                  <a:tcPr marT="0" marB="0" marR="68575" marL="68575" anchor="ctr">
                    <a:lnL cap="flat" cmpd="sng" w="12700">
                      <a:solidFill>
                        <a:srgbClr val="93B3D7"/>
                      </a:solidFill>
                      <a:prstDash val="solid"/>
                      <a:round/>
                      <a:headEnd len="sm" w="sm" type="none"/>
                      <a:tailEnd len="sm" w="sm" type="none"/>
                    </a:lnL>
                  </a:tcPr>
                </a:tc>
              </a:tr>
              <a:tr h="468850">
                <a:tc>
                  <a:txBody>
                    <a:bodyPr/>
                    <a:lstStyle/>
                    <a:p>
                      <a:pPr indent="0" lvl="0" marL="0" marR="0" rtl="0" algn="l">
                        <a:lnSpc>
                          <a:spcPct val="107000"/>
                        </a:lnSpc>
                        <a:spcBef>
                          <a:spcPts val="0"/>
                        </a:spcBef>
                        <a:spcAft>
                          <a:spcPts val="0"/>
                        </a:spcAft>
                        <a:buNone/>
                      </a:pPr>
                      <a:r>
                        <a:rPr b="1" i="0" lang="cs-CZ" sz="1600" u="none" cap="none" strike="noStrike">
                          <a:solidFill>
                            <a:schemeClr val="lt1"/>
                          </a:solidFill>
                          <a:latin typeface="Arial"/>
                          <a:ea typeface="Arial"/>
                          <a:cs typeface="Arial"/>
                          <a:sym typeface="Arial"/>
                        </a:rPr>
                        <a:t>PRVNÍ VÝZVY IROP PRO IN PROJEKTY</a:t>
                      </a:r>
                      <a:endParaRPr>
                        <a:solidFill>
                          <a:schemeClr val="lt1"/>
                        </a:solidFill>
                      </a:endParaRPr>
                    </a:p>
                  </a:txBody>
                  <a:tcPr marT="0" marB="0" marR="68575" marL="68575" anchor="ctr">
                    <a:lnR cap="flat" cmpd="sng" w="12700">
                      <a:solidFill>
                        <a:srgbClr val="93B3D7"/>
                      </a:solidFill>
                      <a:prstDash val="solid"/>
                      <a:round/>
                      <a:headEnd len="sm" w="sm" type="none"/>
                      <a:tailEnd len="sm" w="sm" type="none"/>
                    </a:lnR>
                  </a:tcPr>
                </a:tc>
                <a:tc>
                  <a:txBody>
                    <a:bodyPr/>
                    <a:lstStyle/>
                    <a:p>
                      <a:pPr indent="0" lvl="0" marL="0" marR="0" rtl="0" algn="l">
                        <a:lnSpc>
                          <a:spcPct val="107000"/>
                        </a:lnSpc>
                        <a:spcBef>
                          <a:spcPts val="0"/>
                        </a:spcBef>
                        <a:spcAft>
                          <a:spcPts val="0"/>
                        </a:spcAft>
                        <a:buNone/>
                      </a:pPr>
                      <a:r>
                        <a:rPr b="1" i="0" lang="cs-CZ" sz="1600" u="none" cap="none" strike="noStrike">
                          <a:solidFill>
                            <a:schemeClr val="lt1"/>
                          </a:solidFill>
                          <a:latin typeface="Arial"/>
                          <a:ea typeface="Arial"/>
                          <a:cs typeface="Arial"/>
                          <a:sym typeface="Arial"/>
                        </a:rPr>
                        <a:t>2. polovina 2022</a:t>
                      </a:r>
                      <a:endParaRPr>
                        <a:solidFill>
                          <a:schemeClr val="lt1"/>
                        </a:solidFill>
                      </a:endParaRPr>
                    </a:p>
                  </a:txBody>
                  <a:tcPr marT="0" marB="0" marR="68575" marL="68575" anchor="ctr">
                    <a:lnL cap="flat" cmpd="sng" w="12700">
                      <a:solidFill>
                        <a:srgbClr val="93B3D7"/>
                      </a:solidFill>
                      <a:prstDash val="solid"/>
                      <a:round/>
                      <a:headEnd len="sm" w="sm" type="none"/>
                      <a:tailEnd len="sm" w="sm" type="none"/>
                    </a:lnL>
                    <a:lnR cap="flat" cmpd="sng" w="12700">
                      <a:solidFill>
                        <a:srgbClr val="93B3D7"/>
                      </a:solidFill>
                      <a:prstDash val="solid"/>
                      <a:round/>
                      <a:headEnd len="sm" w="sm" type="none"/>
                      <a:tailEnd len="sm" w="sm" type="none"/>
                    </a:lnR>
                  </a:tcPr>
                </a:tc>
                <a:tc>
                  <a:txBody>
                    <a:bodyPr/>
                    <a:lstStyle/>
                    <a:p>
                      <a:pPr indent="0" lvl="0" marL="0" marR="0" rtl="0" algn="l">
                        <a:lnSpc>
                          <a:spcPct val="107000"/>
                        </a:lnSpc>
                        <a:spcBef>
                          <a:spcPts val="0"/>
                        </a:spcBef>
                        <a:spcAft>
                          <a:spcPts val="0"/>
                        </a:spcAft>
                        <a:buNone/>
                      </a:pPr>
                      <a:r>
                        <a:rPr b="1" i="0" lang="cs-CZ" sz="1600" u="none" cap="none" strike="noStrike">
                          <a:solidFill>
                            <a:schemeClr val="lt1"/>
                          </a:solidFill>
                          <a:latin typeface="Arial"/>
                          <a:ea typeface="Arial"/>
                          <a:cs typeface="Arial"/>
                          <a:sym typeface="Arial"/>
                        </a:rPr>
                        <a:t>ŘO IROP</a:t>
                      </a:r>
                      <a:endParaRPr>
                        <a:solidFill>
                          <a:schemeClr val="lt1"/>
                        </a:solidFill>
                      </a:endParaRPr>
                    </a:p>
                  </a:txBody>
                  <a:tcPr marT="0" marB="0" marR="68575" marL="68575" anchor="ctr">
                    <a:lnL cap="flat" cmpd="sng" w="12700">
                      <a:solidFill>
                        <a:srgbClr val="93B3D7"/>
                      </a:solidFill>
                      <a:prstDash val="solid"/>
                      <a:round/>
                      <a:headEnd len="sm" w="sm" type="none"/>
                      <a:tailEnd len="sm" w="sm" type="none"/>
                    </a:lnL>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8"/>
          <p:cNvSpPr txBox="1"/>
          <p:nvPr/>
        </p:nvSpPr>
        <p:spPr>
          <a:xfrm>
            <a:off x="1574264" y="459680"/>
            <a:ext cx="6662956"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cs-CZ" sz="3200" u="none" cap="none" strike="noStrike">
                <a:solidFill>
                  <a:schemeClr val="lt1"/>
                </a:solidFill>
                <a:latin typeface="Arial"/>
                <a:ea typeface="Arial"/>
                <a:cs typeface="Arial"/>
                <a:sym typeface="Arial"/>
              </a:rPr>
              <a:t>Start IROP 2021 - 2027</a:t>
            </a:r>
            <a:endParaRPr sz="1800">
              <a:solidFill>
                <a:schemeClr val="lt1"/>
              </a:solidFill>
              <a:latin typeface="Arial"/>
              <a:ea typeface="Arial"/>
              <a:cs typeface="Arial"/>
              <a:sym typeface="Arial"/>
            </a:endParaRPr>
          </a:p>
        </p:txBody>
      </p:sp>
      <p:sp>
        <p:nvSpPr>
          <p:cNvPr id="214" name="Google Shape;214;p28"/>
          <p:cNvSpPr txBox="1"/>
          <p:nvPr/>
        </p:nvSpPr>
        <p:spPr>
          <a:xfrm>
            <a:off x="586740" y="1263792"/>
            <a:ext cx="7970520" cy="4856714"/>
          </a:xfrm>
          <a:prstGeom prst="rect">
            <a:avLst/>
          </a:prstGeom>
          <a:noFill/>
          <a:ln>
            <a:noFill/>
          </a:ln>
        </p:spPr>
        <p:txBody>
          <a:bodyPr anchorCtr="0" anchor="t" bIns="45700" lIns="91425" spcFirstLastPara="1" rIns="91425" wrap="square" tIns="45700">
            <a:spAutoFit/>
          </a:bodyPr>
          <a:lstStyle/>
          <a:p>
            <a:pPr indent="-285750" lvl="0" marL="285750" marR="0" rtl="0" algn="l">
              <a:lnSpc>
                <a:spcPct val="90000"/>
              </a:lnSpc>
              <a:spcBef>
                <a:spcPts val="0"/>
              </a:spcBef>
              <a:spcAft>
                <a:spcPts val="0"/>
              </a:spcAft>
              <a:buClr>
                <a:schemeClr val="lt1"/>
              </a:buClr>
              <a:buSzPts val="1800"/>
              <a:buFont typeface="Arial"/>
              <a:buChar char="•"/>
            </a:pPr>
            <a:r>
              <a:rPr lang="cs-CZ" sz="1800">
                <a:solidFill>
                  <a:schemeClr val="lt1"/>
                </a:solidFill>
                <a:latin typeface="Arial"/>
                <a:ea typeface="Arial"/>
                <a:cs typeface="Arial"/>
                <a:sym typeface="Arial"/>
              </a:rPr>
              <a:t>Závislé na schválení Programového dokumentu ze strany EK</a:t>
            </a:r>
            <a:endParaRPr/>
          </a:p>
          <a:p>
            <a:pPr indent="-285750" lvl="0" marL="285750" marR="0" rtl="0" algn="l">
              <a:lnSpc>
                <a:spcPct val="90000"/>
              </a:lnSpc>
              <a:spcBef>
                <a:spcPts val="0"/>
              </a:spcBef>
              <a:spcAft>
                <a:spcPts val="0"/>
              </a:spcAft>
              <a:buClr>
                <a:schemeClr val="lt1"/>
              </a:buClr>
              <a:buSzPts val="1800"/>
              <a:buFont typeface="Arial"/>
              <a:buChar char="•"/>
            </a:pPr>
            <a:r>
              <a:rPr lang="cs-CZ" sz="1800">
                <a:solidFill>
                  <a:schemeClr val="lt1"/>
                </a:solidFill>
                <a:latin typeface="Arial"/>
                <a:ea typeface="Arial"/>
                <a:cs typeface="Arial"/>
                <a:sym typeface="Arial"/>
              </a:rPr>
              <a:t>Po schválení hodnotících kritérií 1. Monitorovacím výborem IROP budou vyhlášeny první výzvy</a:t>
            </a:r>
            <a:endParaRPr/>
          </a:p>
          <a:p>
            <a:pPr indent="0" lvl="0" marL="0" marR="0" rtl="0" algn="l">
              <a:lnSpc>
                <a:spcPct val="90000"/>
              </a:lnSpc>
              <a:spcBef>
                <a:spcPts val="0"/>
              </a:spcBef>
              <a:spcAft>
                <a:spcPts val="0"/>
              </a:spcAft>
              <a:buNone/>
            </a:pPr>
            <a:r>
              <a:t/>
            </a:r>
            <a:endParaRPr sz="1800">
              <a:solidFill>
                <a:schemeClr val="lt1"/>
              </a:solidFill>
              <a:latin typeface="Arial"/>
              <a:ea typeface="Arial"/>
              <a:cs typeface="Arial"/>
              <a:sym typeface="Arial"/>
            </a:endParaRPr>
          </a:p>
          <a:p>
            <a:pPr indent="-285750" lvl="0" marL="285750" marR="0" rtl="0" algn="l">
              <a:lnSpc>
                <a:spcPct val="90000"/>
              </a:lnSpc>
              <a:spcBef>
                <a:spcPts val="0"/>
              </a:spcBef>
              <a:spcAft>
                <a:spcPts val="0"/>
              </a:spcAft>
              <a:buClr>
                <a:schemeClr val="lt1"/>
              </a:buClr>
              <a:buSzPts val="1800"/>
              <a:buFont typeface="Arial"/>
              <a:buChar char="•"/>
            </a:pPr>
            <a:r>
              <a:rPr lang="cs-CZ" sz="1800">
                <a:solidFill>
                  <a:schemeClr val="lt1"/>
                </a:solidFill>
                <a:latin typeface="Arial"/>
                <a:ea typeface="Arial"/>
                <a:cs typeface="Arial"/>
                <a:sym typeface="Arial"/>
              </a:rPr>
              <a:t>Předpoklad vyhlášení prvních výzev - červen 2022</a:t>
            </a:r>
            <a:endParaRPr/>
          </a:p>
          <a:p>
            <a:pPr indent="0" lvl="0" marL="0" marR="0" rtl="0" algn="l">
              <a:lnSpc>
                <a:spcPct val="90000"/>
              </a:lnSpc>
              <a:spcBef>
                <a:spcPts val="0"/>
              </a:spcBef>
              <a:spcAft>
                <a:spcPts val="0"/>
              </a:spcAft>
              <a:buNone/>
            </a:pPr>
            <a:r>
              <a:t/>
            </a:r>
            <a:endParaRPr sz="1800">
              <a:solidFill>
                <a:schemeClr val="lt1"/>
              </a:solidFill>
              <a:latin typeface="Arial"/>
              <a:ea typeface="Arial"/>
              <a:cs typeface="Arial"/>
              <a:sym typeface="Arial"/>
            </a:endParaRPr>
          </a:p>
          <a:p>
            <a:pPr indent="-285750" lvl="0" marL="285750" marR="0" rtl="0" algn="l">
              <a:lnSpc>
                <a:spcPct val="90000"/>
              </a:lnSpc>
              <a:spcBef>
                <a:spcPts val="0"/>
              </a:spcBef>
              <a:spcAft>
                <a:spcPts val="0"/>
              </a:spcAft>
              <a:buClr>
                <a:schemeClr val="lt1"/>
              </a:buClr>
              <a:buSzPts val="1800"/>
              <a:buFont typeface="Arial"/>
              <a:buChar char="•"/>
            </a:pPr>
            <a:r>
              <a:rPr lang="cs-CZ" sz="1800">
                <a:solidFill>
                  <a:schemeClr val="lt1"/>
                </a:solidFill>
                <a:latin typeface="Arial"/>
                <a:ea typeface="Arial"/>
                <a:cs typeface="Arial"/>
                <a:sym typeface="Arial"/>
              </a:rPr>
              <a:t>1. vlna výzev (do podzimu 2022) nejspíše v tomto pořadí:</a:t>
            </a:r>
            <a:endParaRPr/>
          </a:p>
          <a:p>
            <a:pPr indent="-285750" lvl="1" marL="742950" marR="0" rtl="0" algn="l">
              <a:lnSpc>
                <a:spcPct val="90000"/>
              </a:lnSpc>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silnice, kybernetická bezpečnost, knihovny, MŠ, vozidla, sociální služby, IZS-ZZS, muzea, ZŠ, cyklodoprava, eGovernment, SŠ, psychiatrie, bezpečnost dopravy, IZS-MV, další vzdělávání</a:t>
            </a:r>
            <a:endParaRPr/>
          </a:p>
          <a:p>
            <a:pPr indent="0" lvl="1" marL="457200" marR="0" rtl="0" algn="l">
              <a:lnSpc>
                <a:spcPct val="90000"/>
              </a:lnSpc>
              <a:spcBef>
                <a:spcPts val="0"/>
              </a:spcBef>
              <a:spcAft>
                <a:spcPts val="0"/>
              </a:spcAft>
              <a:buNone/>
            </a:pPr>
            <a:r>
              <a:t/>
            </a:r>
            <a:endParaRPr b="0" i="0" sz="1000" u="none" cap="none" strike="noStrike">
              <a:solidFill>
                <a:schemeClr val="lt1"/>
              </a:solidFill>
              <a:latin typeface="Arial"/>
              <a:ea typeface="Arial"/>
              <a:cs typeface="Arial"/>
              <a:sym typeface="Arial"/>
            </a:endParaRPr>
          </a:p>
          <a:p>
            <a:pPr indent="-285750" lvl="0" marL="285750" marR="0" rtl="0" algn="l">
              <a:lnSpc>
                <a:spcPct val="90000"/>
              </a:lnSpc>
              <a:spcBef>
                <a:spcPts val="0"/>
              </a:spcBef>
              <a:spcAft>
                <a:spcPts val="0"/>
              </a:spcAft>
              <a:buClr>
                <a:schemeClr val="lt1"/>
              </a:buClr>
              <a:buSzPts val="1800"/>
              <a:buFont typeface="Arial"/>
              <a:buChar char="•"/>
            </a:pPr>
            <a:r>
              <a:rPr lang="cs-CZ" sz="1800">
                <a:solidFill>
                  <a:schemeClr val="lt1"/>
                </a:solidFill>
                <a:latin typeface="Arial"/>
                <a:ea typeface="Arial"/>
                <a:cs typeface="Arial"/>
                <a:sym typeface="Arial"/>
              </a:rPr>
              <a:t>2. vlna výzev (zima 2022):</a:t>
            </a:r>
            <a:endParaRPr/>
          </a:p>
          <a:p>
            <a:pPr indent="-285750" lvl="1" marL="742950" marR="0" rtl="0" algn="l">
              <a:lnSpc>
                <a:spcPct val="90000"/>
              </a:lnSpc>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následná péče, sociální bydlení, paliativní péče, telematika, eHealth, speciální vzdělávání, terminály, DI sociálních služeb, neveřejné sítě</a:t>
            </a:r>
            <a:endParaRPr/>
          </a:p>
          <a:p>
            <a:pPr indent="0" lvl="1" marL="457200" marR="0" rtl="0" algn="l">
              <a:lnSpc>
                <a:spcPct val="90000"/>
              </a:lnSpc>
              <a:spcBef>
                <a:spcPts val="0"/>
              </a:spcBef>
              <a:spcAft>
                <a:spcPts val="0"/>
              </a:spcAft>
              <a:buNone/>
            </a:pPr>
            <a:r>
              <a:t/>
            </a:r>
            <a:endParaRPr b="0" i="0" sz="1000" u="none" cap="none" strike="noStrike">
              <a:solidFill>
                <a:schemeClr val="lt1"/>
              </a:solidFill>
              <a:latin typeface="Arial"/>
              <a:ea typeface="Arial"/>
              <a:cs typeface="Arial"/>
              <a:sym typeface="Arial"/>
            </a:endParaRPr>
          </a:p>
          <a:p>
            <a:pPr indent="-285750" lvl="0" marL="285750" marR="0" rtl="0" algn="l">
              <a:lnSpc>
                <a:spcPct val="90000"/>
              </a:lnSpc>
              <a:spcBef>
                <a:spcPts val="0"/>
              </a:spcBef>
              <a:spcAft>
                <a:spcPts val="0"/>
              </a:spcAft>
              <a:buClr>
                <a:schemeClr val="lt1"/>
              </a:buClr>
              <a:buSzPts val="1800"/>
              <a:buFont typeface="Arial"/>
              <a:buChar char="•"/>
            </a:pPr>
            <a:r>
              <a:rPr lang="cs-CZ" sz="1800">
                <a:solidFill>
                  <a:schemeClr val="lt1"/>
                </a:solidFill>
                <a:latin typeface="Arial"/>
                <a:ea typeface="Arial"/>
                <a:cs typeface="Arial"/>
                <a:sym typeface="Arial"/>
              </a:rPr>
              <a:t>3. vlna výzev (pravděpodobně až 2023):</a:t>
            </a:r>
            <a:endParaRPr/>
          </a:p>
          <a:p>
            <a:pPr indent="-285750" lvl="1" marL="742950" marR="0" rtl="0" algn="l">
              <a:lnSpc>
                <a:spcPct val="90000"/>
              </a:lnSpc>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veřejná prostranství, plnicí a dobíjecí stanice, cestovní ruch, infekční kliniky, onkologická péče, urgentní příjmy</a:t>
            </a:r>
            <a:endParaRPr/>
          </a:p>
          <a:p>
            <a:pPr indent="0" lvl="0" marL="0" marR="0" rtl="0" algn="l">
              <a:lnSpc>
                <a:spcPct val="90000"/>
              </a:lnSpc>
              <a:spcBef>
                <a:spcPts val="0"/>
              </a:spcBef>
              <a:spcAft>
                <a:spcPts val="0"/>
              </a:spcAft>
              <a:buNone/>
            </a:pPr>
            <a:r>
              <a:t/>
            </a:r>
            <a:endParaRPr sz="1800">
              <a:solidFill>
                <a:schemeClr val="lt1"/>
              </a:solidFill>
              <a:latin typeface="Arial"/>
              <a:ea typeface="Arial"/>
              <a:cs typeface="Arial"/>
              <a:sym typeface="Arial"/>
            </a:endParaRPr>
          </a:p>
          <a:p>
            <a:pPr indent="0" lvl="0" marL="0" marR="0" rtl="0" algn="ctr">
              <a:lnSpc>
                <a:spcPct val="90000"/>
              </a:lnSpc>
              <a:spcBef>
                <a:spcPts val="0"/>
              </a:spcBef>
              <a:spcAft>
                <a:spcPts val="0"/>
              </a:spcAft>
              <a:buClr>
                <a:schemeClr val="lt1"/>
              </a:buClr>
              <a:buSzPts val="1800"/>
              <a:buFont typeface="Arial"/>
              <a:buNone/>
            </a:pPr>
            <a:r>
              <a:rPr b="1" lang="cs-CZ" sz="1800">
                <a:solidFill>
                  <a:schemeClr val="lt1"/>
                </a:solidFill>
                <a:latin typeface="Arial"/>
                <a:ea typeface="Arial"/>
                <a:cs typeface="Arial"/>
                <a:sym typeface="Arial"/>
              </a:rPr>
              <a:t>Integrované výzvy budou vyhlášeny vždy po individuálních výzvách</a:t>
            </a:r>
            <a:endParaRPr b="1" sz="1800">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9"/>
          <p:cNvSpPr txBox="1"/>
          <p:nvPr>
            <p:ph idx="12" type="sldNum"/>
          </p:nvPr>
        </p:nvSpPr>
        <p:spPr>
          <a:xfrm>
            <a:off x="183137" y="6356349"/>
            <a:ext cx="50043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cs-CZ"/>
              <a:t>‹#›</a:t>
            </a:fld>
            <a:endParaRPr/>
          </a:p>
        </p:txBody>
      </p:sp>
      <p:pic>
        <p:nvPicPr>
          <p:cNvPr id="220" name="Google Shape;220;p29"/>
          <p:cNvPicPr preferRelativeResize="0"/>
          <p:nvPr/>
        </p:nvPicPr>
        <p:blipFill rotWithShape="1">
          <a:blip r:embed="rId3">
            <a:alphaModFix/>
          </a:blip>
          <a:srcRect b="0" l="5556" r="5555" t="0"/>
          <a:stretch/>
        </p:blipFill>
        <p:spPr>
          <a:xfrm>
            <a:off x="12009" y="18000"/>
            <a:ext cx="9119981" cy="6840000"/>
          </a:xfrm>
          <a:prstGeom prst="rect">
            <a:avLst/>
          </a:prstGeom>
          <a:noFill/>
          <a:ln>
            <a:noFill/>
          </a:ln>
        </p:spPr>
      </p:pic>
      <p:sp>
        <p:nvSpPr>
          <p:cNvPr id="221" name="Google Shape;221;p29"/>
          <p:cNvSpPr txBox="1"/>
          <p:nvPr/>
        </p:nvSpPr>
        <p:spPr>
          <a:xfrm>
            <a:off x="335560" y="5474987"/>
            <a:ext cx="8505986" cy="744836"/>
          </a:xfrm>
          <a:prstGeom prst="rect">
            <a:avLst/>
          </a:prstGeom>
          <a:solidFill>
            <a:srgbClr val="0B55A2">
              <a:alpha val="7372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2400"/>
              <a:buFont typeface="Arial"/>
              <a:buNone/>
            </a:pPr>
            <a:r>
              <a:rPr b="1" lang="cs-CZ" sz="2400">
                <a:solidFill>
                  <a:schemeClr val="lt1"/>
                </a:solidFill>
                <a:latin typeface="Arial"/>
                <a:ea typeface="Arial"/>
                <a:cs typeface="Arial"/>
                <a:sym typeface="Arial"/>
              </a:rPr>
              <a:t>Specifický cíl  1.1 </a:t>
            </a:r>
            <a:br>
              <a:rPr b="1" lang="cs-CZ" sz="2400">
                <a:solidFill>
                  <a:schemeClr val="lt1"/>
                </a:solidFill>
                <a:latin typeface="Arial"/>
                <a:ea typeface="Arial"/>
                <a:cs typeface="Arial"/>
                <a:sym typeface="Arial"/>
              </a:rPr>
            </a:br>
            <a:r>
              <a:rPr b="1" lang="cs-CZ" sz="2400">
                <a:solidFill>
                  <a:schemeClr val="lt1"/>
                </a:solidFill>
                <a:latin typeface="Arial"/>
                <a:ea typeface="Arial"/>
                <a:cs typeface="Arial"/>
                <a:sym typeface="Arial"/>
              </a:rPr>
              <a:t>eGovernment a kybernetická bezpečnost</a:t>
            </a:r>
            <a:endParaRPr b="1" sz="2400">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 name="Shape 43"/>
        <p:cNvGrpSpPr/>
        <p:nvPr/>
      </p:nvGrpSpPr>
      <p:grpSpPr>
        <a:xfrm>
          <a:off x="0" y="0"/>
          <a:ext cx="0" cy="0"/>
          <a:chOff x="0" y="0"/>
          <a:chExt cx="0" cy="0"/>
        </a:xfrm>
      </p:grpSpPr>
      <p:sp>
        <p:nvSpPr>
          <p:cNvPr id="44" name="Google Shape;44;p3"/>
          <p:cNvSpPr txBox="1"/>
          <p:nvPr/>
        </p:nvSpPr>
        <p:spPr>
          <a:xfrm>
            <a:off x="990600" y="927335"/>
            <a:ext cx="7410450" cy="220639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SzPts val="5000"/>
              <a:buFont typeface="Arial"/>
              <a:buNone/>
            </a:pPr>
            <a:r>
              <a:rPr b="1" i="0" lang="cs-CZ" sz="5000" u="none" cap="none" strike="noStrike">
                <a:solidFill>
                  <a:schemeClr val="lt1"/>
                </a:solidFill>
                <a:latin typeface="Arial"/>
                <a:ea typeface="Arial"/>
                <a:cs typeface="Arial"/>
                <a:sym typeface="Arial"/>
              </a:rPr>
              <a:t>IROP 2021 - 2027</a:t>
            </a:r>
            <a:endParaRPr b="1" i="0" sz="3600" u="none" cap="none" strike="noStrike">
              <a:solidFill>
                <a:schemeClr val="lt1"/>
              </a:solidFill>
              <a:latin typeface="Arial"/>
              <a:ea typeface="Arial"/>
              <a:cs typeface="Arial"/>
              <a:sym typeface="Arial"/>
            </a:endParaRPr>
          </a:p>
        </p:txBody>
      </p:sp>
      <p:sp>
        <p:nvSpPr>
          <p:cNvPr id="45" name="Google Shape;45;p3"/>
          <p:cNvSpPr txBox="1"/>
          <p:nvPr/>
        </p:nvSpPr>
        <p:spPr>
          <a:xfrm>
            <a:off x="895350" y="4752975"/>
            <a:ext cx="6408504" cy="542925"/>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lt1"/>
              </a:buClr>
              <a:buSzPts val="1800"/>
              <a:buFont typeface="Arial"/>
              <a:buNone/>
            </a:pPr>
            <a:r>
              <a:rPr b="0" i="0" lang="cs-CZ" sz="1800" u="none" cap="none" strike="noStrike">
                <a:solidFill>
                  <a:schemeClr val="lt1"/>
                </a:solidFill>
                <a:latin typeface="Arial"/>
                <a:ea typeface="Arial"/>
                <a:cs typeface="Arial"/>
                <a:sym typeface="Arial"/>
              </a:rPr>
              <a:t>Mgr. Dana Čechová, ředitelka ÚO IROP pro Středočeský kraj  </a:t>
            </a:r>
            <a:endParaRPr/>
          </a:p>
          <a:p>
            <a:pPr indent="0" lvl="0" marL="0" marR="0" rtl="0" algn="l">
              <a:lnSpc>
                <a:spcPct val="100000"/>
              </a:lnSpc>
              <a:spcBef>
                <a:spcPts val="56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0"/>
          <p:cNvSpPr txBox="1"/>
          <p:nvPr/>
        </p:nvSpPr>
        <p:spPr>
          <a:xfrm>
            <a:off x="502647" y="598688"/>
            <a:ext cx="8138707"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lang="cs-CZ" sz="3200">
                <a:solidFill>
                  <a:schemeClr val="lt1"/>
                </a:solidFill>
                <a:latin typeface="Arial"/>
                <a:ea typeface="Arial"/>
                <a:cs typeface="Arial"/>
                <a:sym typeface="Arial"/>
              </a:rPr>
              <a:t>Specifický cíl 1.1 </a:t>
            </a:r>
            <a:br>
              <a:rPr b="1" lang="cs-CZ" sz="3200">
                <a:solidFill>
                  <a:schemeClr val="lt1"/>
                </a:solidFill>
                <a:latin typeface="Arial"/>
                <a:ea typeface="Arial"/>
                <a:cs typeface="Arial"/>
                <a:sym typeface="Arial"/>
              </a:rPr>
            </a:br>
            <a:r>
              <a:rPr b="1" lang="cs-CZ" sz="3200">
                <a:solidFill>
                  <a:schemeClr val="lt1"/>
                </a:solidFill>
                <a:latin typeface="Arial"/>
                <a:ea typeface="Arial"/>
                <a:cs typeface="Arial"/>
                <a:sym typeface="Arial"/>
              </a:rPr>
              <a:t>eGovernment a kybernetická bezpečnost </a:t>
            </a:r>
            <a:br>
              <a:rPr b="1" lang="cs-CZ" sz="3200">
                <a:solidFill>
                  <a:schemeClr val="lt1"/>
                </a:solidFill>
                <a:latin typeface="Arial"/>
                <a:ea typeface="Arial"/>
                <a:cs typeface="Arial"/>
                <a:sym typeface="Arial"/>
              </a:rPr>
            </a:br>
            <a:endParaRPr b="1" sz="3200">
              <a:solidFill>
                <a:schemeClr val="lt1"/>
              </a:solidFill>
              <a:latin typeface="Arial"/>
              <a:ea typeface="Arial"/>
              <a:cs typeface="Arial"/>
              <a:sym typeface="Arial"/>
            </a:endParaRPr>
          </a:p>
        </p:txBody>
      </p:sp>
      <p:sp>
        <p:nvSpPr>
          <p:cNvPr id="227" name="Google Shape;227;p30"/>
          <p:cNvSpPr txBox="1"/>
          <p:nvPr/>
        </p:nvSpPr>
        <p:spPr>
          <a:xfrm>
            <a:off x="695593" y="2086967"/>
            <a:ext cx="8012179" cy="373999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chemeClr val="lt1"/>
              </a:buClr>
              <a:buSzPts val="1600"/>
              <a:buFont typeface="Arial"/>
              <a:buChar char="•"/>
            </a:pPr>
            <a:r>
              <a:rPr b="1" lang="cs-CZ" sz="1600">
                <a:solidFill>
                  <a:schemeClr val="lt1"/>
                </a:solidFill>
                <a:latin typeface="Arial"/>
                <a:ea typeface="Arial"/>
                <a:cs typeface="Arial"/>
                <a:sym typeface="Arial"/>
              </a:rPr>
              <a:t>Elektronizace vybraných služeb veřejné správy (např. eHealth, eJustice…)</a:t>
            </a:r>
            <a:endParaRPr/>
          </a:p>
          <a:p>
            <a:pPr indent="0" lvl="0" marL="0" marR="0" rtl="0" algn="just">
              <a:lnSpc>
                <a:spcPct val="150000"/>
              </a:lnSpc>
              <a:spcBef>
                <a:spcPts val="0"/>
              </a:spcBef>
              <a:spcAft>
                <a:spcPts val="0"/>
              </a:spcAft>
              <a:buClr>
                <a:schemeClr val="lt1"/>
              </a:buClr>
              <a:buSzPts val="1600"/>
              <a:buFont typeface="Arial"/>
              <a:buNone/>
            </a:pPr>
            <a:r>
              <a:rPr lang="cs-CZ" sz="1600">
                <a:solidFill>
                  <a:schemeClr val="lt1"/>
                </a:solidFill>
                <a:latin typeface="Arial"/>
                <a:ea typeface="Arial"/>
                <a:cs typeface="Arial"/>
                <a:sym typeface="Arial"/>
              </a:rPr>
              <a:t>	</a:t>
            </a:r>
            <a:r>
              <a:rPr lang="cs-CZ" sz="1600" u="sng">
                <a:solidFill>
                  <a:schemeClr val="lt1"/>
                </a:solidFill>
                <a:latin typeface="Arial"/>
                <a:ea typeface="Arial"/>
                <a:cs typeface="Arial"/>
                <a:sym typeface="Arial"/>
              </a:rPr>
              <a:t>Příklad:</a:t>
            </a:r>
            <a:r>
              <a:rPr lang="cs-CZ" sz="1600">
                <a:solidFill>
                  <a:schemeClr val="lt1"/>
                </a:solidFill>
                <a:latin typeface="Arial"/>
                <a:ea typeface="Arial"/>
                <a:cs typeface="Arial"/>
                <a:sym typeface="Arial"/>
              </a:rPr>
              <a:t> Digitalizace stavebního řízení – kompletní elektronické podání a 	řízení, standardizované formáty projektových dokumentací, jednotné 	podklady, 	přístup k detailům jednotlivých řízení</a:t>
            </a:r>
            <a:endParaRPr/>
          </a:p>
          <a:p>
            <a:pPr indent="-285750" lvl="0" marL="285750" marR="0" rtl="0" algn="l">
              <a:lnSpc>
                <a:spcPct val="150000"/>
              </a:lnSpc>
              <a:spcBef>
                <a:spcPts val="0"/>
              </a:spcBef>
              <a:spcAft>
                <a:spcPts val="0"/>
              </a:spcAft>
              <a:buClr>
                <a:schemeClr val="lt1"/>
              </a:buClr>
              <a:buSzPts val="1600"/>
              <a:buFont typeface="Arial"/>
              <a:buChar char="•"/>
            </a:pPr>
            <a:r>
              <a:rPr b="1" lang="cs-CZ" sz="1600">
                <a:solidFill>
                  <a:schemeClr val="lt1"/>
                </a:solidFill>
                <a:latin typeface="Arial"/>
                <a:ea typeface="Arial"/>
                <a:cs typeface="Arial"/>
                <a:sym typeface="Arial"/>
              </a:rPr>
              <a:t>Elektronická identita</a:t>
            </a:r>
            <a:endParaRPr/>
          </a:p>
          <a:p>
            <a:pPr indent="0" lvl="0" marL="0" marR="0" rtl="0" algn="just">
              <a:lnSpc>
                <a:spcPct val="150000"/>
              </a:lnSpc>
              <a:spcBef>
                <a:spcPts val="0"/>
              </a:spcBef>
              <a:spcAft>
                <a:spcPts val="0"/>
              </a:spcAft>
              <a:buClr>
                <a:schemeClr val="lt1"/>
              </a:buClr>
              <a:buSzPts val="1600"/>
              <a:buFont typeface="Arial"/>
              <a:buNone/>
            </a:pPr>
            <a:r>
              <a:rPr lang="cs-CZ" sz="1600">
                <a:solidFill>
                  <a:schemeClr val="lt1"/>
                </a:solidFill>
                <a:latin typeface="Arial"/>
                <a:ea typeface="Arial"/>
                <a:cs typeface="Arial"/>
                <a:sym typeface="Arial"/>
              </a:rPr>
              <a:t>	</a:t>
            </a:r>
            <a:r>
              <a:rPr lang="cs-CZ" sz="1600" u="sng">
                <a:solidFill>
                  <a:schemeClr val="lt1"/>
                </a:solidFill>
                <a:latin typeface="Arial"/>
                <a:ea typeface="Arial"/>
                <a:cs typeface="Arial"/>
                <a:sym typeface="Arial"/>
              </a:rPr>
              <a:t>Příklad:</a:t>
            </a:r>
            <a:r>
              <a:rPr lang="cs-CZ" sz="1600">
                <a:solidFill>
                  <a:schemeClr val="lt1"/>
                </a:solidFill>
                <a:latin typeface="Arial"/>
                <a:ea typeface="Arial"/>
                <a:cs typeface="Arial"/>
                <a:sym typeface="Arial"/>
              </a:rPr>
              <a:t> Rozvoj a aplikace elektronické identity občanů a firem pro použití v 	elektronických službách veřejné správy</a:t>
            </a:r>
            <a:endParaRPr/>
          </a:p>
          <a:p>
            <a:pPr indent="-285750" lvl="0" marL="285750" marR="0" rtl="0" algn="l">
              <a:lnSpc>
                <a:spcPct val="150000"/>
              </a:lnSpc>
              <a:spcBef>
                <a:spcPts val="0"/>
              </a:spcBef>
              <a:spcAft>
                <a:spcPts val="0"/>
              </a:spcAft>
              <a:buClr>
                <a:schemeClr val="lt1"/>
              </a:buClr>
              <a:buSzPts val="1600"/>
              <a:buFont typeface="Arial"/>
              <a:buChar char="•"/>
            </a:pPr>
            <a:r>
              <a:rPr b="1" lang="cs-CZ" sz="1600">
                <a:solidFill>
                  <a:schemeClr val="lt1"/>
                </a:solidFill>
                <a:latin typeface="Arial"/>
                <a:ea typeface="Arial"/>
                <a:cs typeface="Arial"/>
                <a:sym typeface="Arial"/>
              </a:rPr>
              <a:t>Rozšíření propojeného datového fondu</a:t>
            </a:r>
            <a:endParaRPr/>
          </a:p>
          <a:p>
            <a:pPr indent="0" lvl="0" marL="0" marR="0" rtl="0" algn="just">
              <a:lnSpc>
                <a:spcPct val="150000"/>
              </a:lnSpc>
              <a:spcBef>
                <a:spcPts val="0"/>
              </a:spcBef>
              <a:spcAft>
                <a:spcPts val="0"/>
              </a:spcAft>
              <a:buClr>
                <a:schemeClr val="lt1"/>
              </a:buClr>
              <a:buSzPts val="1600"/>
              <a:buFont typeface="Arial"/>
              <a:buNone/>
            </a:pPr>
            <a:r>
              <a:rPr lang="cs-CZ" sz="1600">
                <a:solidFill>
                  <a:schemeClr val="lt1"/>
                </a:solidFill>
                <a:latin typeface="Arial"/>
                <a:ea typeface="Arial"/>
                <a:cs typeface="Arial"/>
                <a:sym typeface="Arial"/>
              </a:rPr>
              <a:t>	</a:t>
            </a:r>
            <a:r>
              <a:rPr lang="cs-CZ" sz="1600" u="sng">
                <a:solidFill>
                  <a:schemeClr val="lt1"/>
                </a:solidFill>
                <a:latin typeface="Arial"/>
                <a:ea typeface="Arial"/>
                <a:cs typeface="Arial"/>
                <a:sym typeface="Arial"/>
              </a:rPr>
              <a:t>Příklad:</a:t>
            </a:r>
            <a:r>
              <a:rPr lang="cs-CZ" sz="1600">
                <a:solidFill>
                  <a:schemeClr val="lt1"/>
                </a:solidFill>
                <a:latin typeface="Arial"/>
                <a:ea typeface="Arial"/>
                <a:cs typeface="Arial"/>
                <a:sym typeface="Arial"/>
              </a:rPr>
              <a:t> Pořízení prostorových dat a dalších datových fondů agendových 	informačních systémů</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1"/>
          <p:cNvSpPr txBox="1"/>
          <p:nvPr/>
        </p:nvSpPr>
        <p:spPr>
          <a:xfrm>
            <a:off x="502647" y="598688"/>
            <a:ext cx="8138707"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lang="cs-CZ" sz="3200">
                <a:solidFill>
                  <a:schemeClr val="lt1"/>
                </a:solidFill>
                <a:latin typeface="Arial"/>
                <a:ea typeface="Arial"/>
                <a:cs typeface="Arial"/>
                <a:sym typeface="Arial"/>
              </a:rPr>
              <a:t>Specifický cíl 1.1 </a:t>
            </a:r>
            <a:br>
              <a:rPr b="1" lang="cs-CZ" sz="3200">
                <a:solidFill>
                  <a:schemeClr val="lt1"/>
                </a:solidFill>
                <a:latin typeface="Arial"/>
                <a:ea typeface="Arial"/>
                <a:cs typeface="Arial"/>
                <a:sym typeface="Arial"/>
              </a:rPr>
            </a:br>
            <a:r>
              <a:rPr b="1" lang="cs-CZ" sz="3200">
                <a:solidFill>
                  <a:schemeClr val="lt1"/>
                </a:solidFill>
                <a:latin typeface="Arial"/>
                <a:ea typeface="Arial"/>
                <a:cs typeface="Arial"/>
                <a:sym typeface="Arial"/>
              </a:rPr>
              <a:t>eGovernment a kybernetická bezpečnost </a:t>
            </a:r>
            <a:br>
              <a:rPr b="1" lang="cs-CZ" sz="3200">
                <a:solidFill>
                  <a:schemeClr val="lt1"/>
                </a:solidFill>
                <a:latin typeface="Arial"/>
                <a:ea typeface="Arial"/>
                <a:cs typeface="Arial"/>
                <a:sym typeface="Arial"/>
              </a:rPr>
            </a:br>
            <a:endParaRPr b="1" sz="3200">
              <a:solidFill>
                <a:schemeClr val="lt1"/>
              </a:solidFill>
              <a:latin typeface="Arial"/>
              <a:ea typeface="Arial"/>
              <a:cs typeface="Arial"/>
              <a:sym typeface="Arial"/>
            </a:endParaRPr>
          </a:p>
        </p:txBody>
      </p:sp>
      <p:sp>
        <p:nvSpPr>
          <p:cNvPr id="233" name="Google Shape;233;p31"/>
          <p:cNvSpPr txBox="1"/>
          <p:nvPr/>
        </p:nvSpPr>
        <p:spPr>
          <a:xfrm>
            <a:off x="893496" y="2086967"/>
            <a:ext cx="8012179" cy="373999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lt1"/>
              </a:buClr>
              <a:buSzPts val="1600"/>
              <a:buFont typeface="Arial"/>
              <a:buNone/>
            </a:pPr>
            <a:r>
              <a:rPr b="1" lang="cs-CZ" sz="1600">
                <a:solidFill>
                  <a:schemeClr val="lt1"/>
                </a:solidFill>
                <a:latin typeface="Arial"/>
                <a:ea typeface="Arial"/>
                <a:cs typeface="Arial"/>
                <a:sym typeface="Arial"/>
              </a:rPr>
              <a:t>eGovernment cloud</a:t>
            </a:r>
            <a:endParaRPr/>
          </a:p>
          <a:p>
            <a:pPr indent="0" lvl="0" marL="0" marR="0" rtl="0" algn="l">
              <a:lnSpc>
                <a:spcPct val="150000"/>
              </a:lnSpc>
              <a:spcBef>
                <a:spcPts val="0"/>
              </a:spcBef>
              <a:spcAft>
                <a:spcPts val="0"/>
              </a:spcAft>
              <a:buClr>
                <a:schemeClr val="lt1"/>
              </a:buClr>
              <a:buSzPts val="1600"/>
              <a:buFont typeface="Arial"/>
              <a:buNone/>
            </a:pPr>
            <a:r>
              <a:rPr lang="cs-CZ" sz="1600">
                <a:solidFill>
                  <a:schemeClr val="lt1"/>
                </a:solidFill>
                <a:latin typeface="Arial"/>
                <a:ea typeface="Arial"/>
                <a:cs typeface="Arial"/>
                <a:sym typeface="Arial"/>
              </a:rPr>
              <a:t>	</a:t>
            </a:r>
            <a:r>
              <a:rPr lang="cs-CZ" sz="1600" u="sng">
                <a:solidFill>
                  <a:schemeClr val="lt1"/>
                </a:solidFill>
                <a:latin typeface="Arial"/>
                <a:ea typeface="Arial"/>
                <a:cs typeface="Arial"/>
                <a:sym typeface="Arial"/>
              </a:rPr>
              <a:t>Příklad:</a:t>
            </a:r>
            <a:r>
              <a:rPr lang="cs-CZ" sz="1600">
                <a:solidFill>
                  <a:schemeClr val="lt1"/>
                </a:solidFill>
                <a:latin typeface="Arial"/>
                <a:ea typeface="Arial"/>
                <a:cs typeface="Arial"/>
                <a:sym typeface="Arial"/>
              </a:rPr>
              <a:t> Vybudování státního datového centra; služby na úrovni SW platforem 	(databáze, webové servery – např. jednotný web pro všechny obce); služby na 	úrovni aplikací (např. jednotný email pro celý stát gov.cz) </a:t>
            </a:r>
            <a:endParaRPr/>
          </a:p>
          <a:p>
            <a:pPr indent="0" lvl="0" marL="0" marR="0" rtl="0" algn="l">
              <a:lnSpc>
                <a:spcPct val="150000"/>
              </a:lnSpc>
              <a:spcBef>
                <a:spcPts val="0"/>
              </a:spcBef>
              <a:spcAft>
                <a:spcPts val="0"/>
              </a:spcAft>
              <a:buClr>
                <a:schemeClr val="lt1"/>
              </a:buClr>
              <a:buSzPts val="1600"/>
              <a:buFont typeface="Arial"/>
              <a:buNone/>
            </a:pPr>
            <a:r>
              <a:rPr b="1" lang="cs-CZ" sz="1600">
                <a:solidFill>
                  <a:schemeClr val="lt1"/>
                </a:solidFill>
                <a:latin typeface="Arial"/>
                <a:ea typeface="Arial"/>
                <a:cs typeface="Arial"/>
                <a:sym typeface="Arial"/>
              </a:rPr>
              <a:t>Automatizace zpracování digitálních dat </a:t>
            </a:r>
            <a:endParaRPr/>
          </a:p>
          <a:p>
            <a:pPr indent="0" lvl="0" marL="0" marR="0" rtl="0" algn="l">
              <a:lnSpc>
                <a:spcPct val="150000"/>
              </a:lnSpc>
              <a:spcBef>
                <a:spcPts val="0"/>
              </a:spcBef>
              <a:spcAft>
                <a:spcPts val="0"/>
              </a:spcAft>
              <a:buClr>
                <a:schemeClr val="lt1"/>
              </a:buClr>
              <a:buSzPts val="1600"/>
              <a:buFont typeface="Arial"/>
              <a:buNone/>
            </a:pPr>
            <a:r>
              <a:rPr lang="cs-CZ" sz="1600">
                <a:solidFill>
                  <a:schemeClr val="lt1"/>
                </a:solidFill>
                <a:latin typeface="Arial"/>
                <a:ea typeface="Arial"/>
                <a:cs typeface="Arial"/>
                <a:sym typeface="Arial"/>
              </a:rPr>
              <a:t>	</a:t>
            </a:r>
            <a:r>
              <a:rPr lang="cs-CZ" sz="1600" u="sng">
                <a:solidFill>
                  <a:schemeClr val="lt1"/>
                </a:solidFill>
                <a:latin typeface="Arial"/>
                <a:ea typeface="Arial"/>
                <a:cs typeface="Arial"/>
                <a:sym typeface="Arial"/>
              </a:rPr>
              <a:t>Příklad:</a:t>
            </a:r>
            <a:r>
              <a:rPr lang="cs-CZ" sz="1600">
                <a:solidFill>
                  <a:schemeClr val="lt1"/>
                </a:solidFill>
                <a:latin typeface="Arial"/>
                <a:ea typeface="Arial"/>
                <a:cs typeface="Arial"/>
                <a:sym typeface="Arial"/>
              </a:rPr>
              <a:t> Automatické pořizování snímků aut překračujících rychlost v obci a 	automatické rozesílání pokut bez účasti úředníka</a:t>
            </a:r>
            <a:endParaRPr/>
          </a:p>
          <a:p>
            <a:pPr indent="0" lvl="0" marL="0" marR="0" rtl="0" algn="l">
              <a:lnSpc>
                <a:spcPct val="150000"/>
              </a:lnSpc>
              <a:spcBef>
                <a:spcPts val="0"/>
              </a:spcBef>
              <a:spcAft>
                <a:spcPts val="0"/>
              </a:spcAft>
              <a:buClr>
                <a:schemeClr val="lt1"/>
              </a:buClr>
              <a:buSzPts val="1600"/>
              <a:buFont typeface="Arial"/>
              <a:buNone/>
            </a:pPr>
            <a:r>
              <a:rPr b="1" lang="cs-CZ" sz="1600">
                <a:solidFill>
                  <a:schemeClr val="lt1"/>
                </a:solidFill>
                <a:latin typeface="Arial"/>
                <a:ea typeface="Arial"/>
                <a:cs typeface="Arial"/>
                <a:sym typeface="Arial"/>
              </a:rPr>
              <a:t>Portály obcí a krajů</a:t>
            </a:r>
            <a:endParaRPr/>
          </a:p>
          <a:p>
            <a:pPr indent="0" lvl="0" marL="0" marR="0" rtl="0" algn="l">
              <a:lnSpc>
                <a:spcPct val="150000"/>
              </a:lnSpc>
              <a:spcBef>
                <a:spcPts val="0"/>
              </a:spcBef>
              <a:spcAft>
                <a:spcPts val="0"/>
              </a:spcAft>
              <a:buClr>
                <a:schemeClr val="lt1"/>
              </a:buClr>
              <a:buSzPts val="1600"/>
              <a:buFont typeface="Arial"/>
              <a:buNone/>
            </a:pPr>
            <a:r>
              <a:rPr lang="cs-CZ" sz="1600">
                <a:solidFill>
                  <a:schemeClr val="lt1"/>
                </a:solidFill>
                <a:latin typeface="Arial"/>
                <a:ea typeface="Arial"/>
                <a:cs typeface="Arial"/>
                <a:sym typeface="Arial"/>
              </a:rPr>
              <a:t>	</a:t>
            </a:r>
            <a:r>
              <a:rPr lang="cs-CZ" sz="1600" u="sng">
                <a:solidFill>
                  <a:schemeClr val="lt1"/>
                </a:solidFill>
                <a:latin typeface="Arial"/>
                <a:ea typeface="Arial"/>
                <a:cs typeface="Arial"/>
                <a:sym typeface="Arial"/>
              </a:rPr>
              <a:t>Příklad:</a:t>
            </a:r>
            <a:r>
              <a:rPr lang="cs-CZ" sz="1600">
                <a:solidFill>
                  <a:schemeClr val="lt1"/>
                </a:solidFill>
                <a:latin typeface="Arial"/>
                <a:ea typeface="Arial"/>
                <a:cs typeface="Arial"/>
                <a:sym typeface="Arial"/>
              </a:rPr>
              <a:t> Portál obce umožňující občanovi vést si svůj profil občana obce, 	veškerá podání vůči obci na jednom místě, provázanost s Portálem občana</a:t>
            </a:r>
            <a:endParaRPr/>
          </a:p>
        </p:txBody>
      </p:sp>
      <p:pic>
        <p:nvPicPr>
          <p:cNvPr descr="Sociální síť" id="234" name="Google Shape;234;p31"/>
          <p:cNvPicPr preferRelativeResize="0"/>
          <p:nvPr/>
        </p:nvPicPr>
        <p:blipFill rotWithShape="1">
          <a:blip r:embed="rId3">
            <a:alphaModFix/>
          </a:blip>
          <a:srcRect b="0" l="0" r="0" t="0"/>
          <a:stretch/>
        </p:blipFill>
        <p:spPr>
          <a:xfrm>
            <a:off x="351236" y="2058322"/>
            <a:ext cx="527259" cy="527259"/>
          </a:xfrm>
          <a:prstGeom prst="rect">
            <a:avLst/>
          </a:prstGeom>
          <a:noFill/>
          <a:ln>
            <a:noFill/>
          </a:ln>
        </p:spPr>
      </p:pic>
      <p:pic>
        <p:nvPicPr>
          <p:cNvPr descr="Robot" id="235" name="Google Shape;235;p31"/>
          <p:cNvPicPr preferRelativeResize="0"/>
          <p:nvPr/>
        </p:nvPicPr>
        <p:blipFill rotWithShape="1">
          <a:blip r:embed="rId4">
            <a:alphaModFix/>
          </a:blip>
          <a:srcRect b="0" l="0" r="0" t="0"/>
          <a:stretch/>
        </p:blipFill>
        <p:spPr>
          <a:xfrm>
            <a:off x="351235" y="3525410"/>
            <a:ext cx="527259" cy="527259"/>
          </a:xfrm>
          <a:prstGeom prst="rect">
            <a:avLst/>
          </a:prstGeom>
          <a:noFill/>
          <a:ln>
            <a:noFill/>
          </a:ln>
        </p:spPr>
      </p:pic>
      <p:pic>
        <p:nvPicPr>
          <p:cNvPr descr="Internet" id="236" name="Google Shape;236;p31"/>
          <p:cNvPicPr preferRelativeResize="0"/>
          <p:nvPr/>
        </p:nvPicPr>
        <p:blipFill rotWithShape="1">
          <a:blip r:embed="rId5">
            <a:alphaModFix/>
          </a:blip>
          <a:srcRect b="0" l="0" r="0" t="0"/>
          <a:stretch/>
        </p:blipFill>
        <p:spPr>
          <a:xfrm>
            <a:off x="383357" y="4623317"/>
            <a:ext cx="463013" cy="49409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2"/>
          <p:cNvSpPr txBox="1"/>
          <p:nvPr/>
        </p:nvSpPr>
        <p:spPr>
          <a:xfrm>
            <a:off x="502647" y="598688"/>
            <a:ext cx="8138707"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lang="cs-CZ" sz="3200">
                <a:solidFill>
                  <a:schemeClr val="lt1"/>
                </a:solidFill>
                <a:latin typeface="Arial"/>
                <a:ea typeface="Arial"/>
                <a:cs typeface="Arial"/>
                <a:sym typeface="Arial"/>
              </a:rPr>
              <a:t>Specifický cíl 1.1 </a:t>
            </a:r>
            <a:br>
              <a:rPr b="1" lang="cs-CZ" sz="3200">
                <a:solidFill>
                  <a:schemeClr val="lt1"/>
                </a:solidFill>
                <a:latin typeface="Arial"/>
                <a:ea typeface="Arial"/>
                <a:cs typeface="Arial"/>
                <a:sym typeface="Arial"/>
              </a:rPr>
            </a:br>
            <a:r>
              <a:rPr b="1" lang="cs-CZ" sz="3200">
                <a:solidFill>
                  <a:schemeClr val="lt1"/>
                </a:solidFill>
                <a:latin typeface="Arial"/>
                <a:ea typeface="Arial"/>
                <a:cs typeface="Arial"/>
                <a:sym typeface="Arial"/>
              </a:rPr>
              <a:t>eGovernment a kybernetická bezpečnost </a:t>
            </a:r>
            <a:br>
              <a:rPr b="1" lang="cs-CZ" sz="3200">
                <a:solidFill>
                  <a:schemeClr val="lt1"/>
                </a:solidFill>
                <a:latin typeface="Arial"/>
                <a:ea typeface="Arial"/>
                <a:cs typeface="Arial"/>
                <a:sym typeface="Arial"/>
              </a:rPr>
            </a:br>
            <a:endParaRPr b="1" sz="3200">
              <a:solidFill>
                <a:schemeClr val="lt1"/>
              </a:solidFill>
              <a:latin typeface="Arial"/>
              <a:ea typeface="Arial"/>
              <a:cs typeface="Arial"/>
              <a:sym typeface="Arial"/>
            </a:endParaRPr>
          </a:p>
        </p:txBody>
      </p:sp>
      <p:sp>
        <p:nvSpPr>
          <p:cNvPr id="242" name="Google Shape;242;p32"/>
          <p:cNvSpPr txBox="1"/>
          <p:nvPr/>
        </p:nvSpPr>
        <p:spPr>
          <a:xfrm>
            <a:off x="960138" y="2086967"/>
            <a:ext cx="8012179" cy="300133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lt1"/>
              </a:buClr>
              <a:buSzPts val="1600"/>
              <a:buFont typeface="Arial"/>
              <a:buNone/>
            </a:pPr>
            <a:r>
              <a:rPr b="1" lang="cs-CZ" sz="1600">
                <a:solidFill>
                  <a:schemeClr val="lt1"/>
                </a:solidFill>
                <a:latin typeface="Arial"/>
                <a:ea typeface="Arial"/>
                <a:cs typeface="Arial"/>
                <a:sym typeface="Arial"/>
              </a:rPr>
              <a:t>Metropolitní, krajské a další neveřejné sítě veřejné správy</a:t>
            </a:r>
            <a:endParaRPr/>
          </a:p>
          <a:p>
            <a:pPr indent="0" lvl="0" marL="0" marR="0" rtl="0" algn="l">
              <a:lnSpc>
                <a:spcPct val="150000"/>
              </a:lnSpc>
              <a:spcBef>
                <a:spcPts val="0"/>
              </a:spcBef>
              <a:spcAft>
                <a:spcPts val="0"/>
              </a:spcAft>
              <a:buClr>
                <a:schemeClr val="lt1"/>
              </a:buClr>
              <a:buSzPts val="1600"/>
              <a:buFont typeface="Arial"/>
              <a:buNone/>
            </a:pPr>
            <a:r>
              <a:rPr lang="cs-CZ" sz="1600">
                <a:solidFill>
                  <a:schemeClr val="lt1"/>
                </a:solidFill>
                <a:latin typeface="Arial"/>
                <a:ea typeface="Arial"/>
                <a:cs typeface="Arial"/>
                <a:sym typeface="Arial"/>
              </a:rPr>
              <a:t>	</a:t>
            </a:r>
            <a:r>
              <a:rPr lang="cs-CZ" sz="1600" u="sng">
                <a:solidFill>
                  <a:schemeClr val="lt1"/>
                </a:solidFill>
                <a:latin typeface="Arial"/>
                <a:ea typeface="Arial"/>
                <a:cs typeface="Arial"/>
                <a:sym typeface="Arial"/>
              </a:rPr>
              <a:t>Příklad:</a:t>
            </a:r>
            <a:r>
              <a:rPr lang="cs-CZ" sz="1600">
                <a:solidFill>
                  <a:schemeClr val="lt1"/>
                </a:solidFill>
                <a:latin typeface="Arial"/>
                <a:ea typeface="Arial"/>
                <a:cs typeface="Arial"/>
                <a:sym typeface="Arial"/>
              </a:rPr>
              <a:t> Rozvoj neveřejných optických sítí – propojení veřejných institucí 	(např. úřadů, nemocnic a škol) </a:t>
            </a:r>
            <a:endParaRPr/>
          </a:p>
          <a:p>
            <a:pPr indent="0" lvl="0" marL="0" marR="0" rtl="0" algn="l">
              <a:lnSpc>
                <a:spcPct val="150000"/>
              </a:lnSpc>
              <a:spcBef>
                <a:spcPts val="0"/>
              </a:spcBef>
              <a:spcAft>
                <a:spcPts val="0"/>
              </a:spcAft>
              <a:buClr>
                <a:schemeClr val="dk1"/>
              </a:buClr>
              <a:buSzPts val="1600"/>
              <a:buFont typeface="Arial"/>
              <a:buNone/>
            </a:pPr>
            <a:r>
              <a:t/>
            </a:r>
            <a:endParaRPr sz="1600">
              <a:solidFill>
                <a:schemeClr val="lt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600"/>
              <a:buFont typeface="Arial"/>
              <a:buNone/>
            </a:pPr>
            <a:r>
              <a:rPr b="1" lang="cs-CZ" sz="1600">
                <a:solidFill>
                  <a:schemeClr val="lt1"/>
                </a:solidFill>
                <a:latin typeface="Arial"/>
                <a:ea typeface="Arial"/>
                <a:cs typeface="Arial"/>
                <a:sym typeface="Arial"/>
              </a:rPr>
              <a:t>Kybernetická bezpečnost</a:t>
            </a:r>
            <a:endParaRPr/>
          </a:p>
          <a:p>
            <a:pPr indent="0" lvl="1" marL="457200" marR="0" rtl="0" algn="l">
              <a:lnSpc>
                <a:spcPct val="150000"/>
              </a:lnSpc>
              <a:spcBef>
                <a:spcPts val="0"/>
              </a:spcBef>
              <a:spcAft>
                <a:spcPts val="0"/>
              </a:spcAft>
              <a:buClr>
                <a:schemeClr val="lt1"/>
              </a:buClr>
              <a:buSzPts val="1600"/>
              <a:buFont typeface="Arial"/>
              <a:buNone/>
            </a:pPr>
            <a:r>
              <a:rPr b="0" i="0" lang="cs-CZ" sz="1600" u="sng" cap="none" strike="noStrike">
                <a:solidFill>
                  <a:schemeClr val="lt1"/>
                </a:solidFill>
                <a:latin typeface="Arial"/>
                <a:ea typeface="Arial"/>
                <a:cs typeface="Arial"/>
                <a:sym typeface="Arial"/>
              </a:rPr>
              <a:t>Příklad:</a:t>
            </a:r>
            <a:r>
              <a:rPr b="0" i="0" lang="cs-CZ" sz="1600" u="none" cap="none" strike="noStrike">
                <a:solidFill>
                  <a:schemeClr val="lt1"/>
                </a:solidFill>
                <a:latin typeface="Arial"/>
                <a:ea typeface="Arial"/>
                <a:cs typeface="Arial"/>
                <a:sym typeface="Arial"/>
              </a:rPr>
              <a:t> Komplexní zabezpečení nemocnice - fyzická ochrana serverů; 	antivirus; systém pro sledování síťového provozu; filtrování komunikace 	zvenčí či zevnitř; ověřování identity uživatelů; šifrovací prostředky</a:t>
            </a:r>
            <a:endParaRPr/>
          </a:p>
        </p:txBody>
      </p:sp>
      <p:pic>
        <p:nvPicPr>
          <p:cNvPr descr="Monitor" id="243" name="Google Shape;243;p32"/>
          <p:cNvPicPr preferRelativeResize="0"/>
          <p:nvPr/>
        </p:nvPicPr>
        <p:blipFill rotWithShape="1">
          <a:blip r:embed="rId3">
            <a:alphaModFix/>
          </a:blip>
          <a:srcRect b="0" l="0" r="0" t="0"/>
          <a:stretch/>
        </p:blipFill>
        <p:spPr>
          <a:xfrm>
            <a:off x="436228" y="2128906"/>
            <a:ext cx="476476" cy="476476"/>
          </a:xfrm>
          <a:prstGeom prst="rect">
            <a:avLst/>
          </a:prstGeom>
          <a:noFill/>
          <a:ln>
            <a:noFill/>
          </a:ln>
        </p:spPr>
      </p:pic>
      <p:pic>
        <p:nvPicPr>
          <p:cNvPr descr="Zámek" id="244" name="Google Shape;244;p32"/>
          <p:cNvPicPr preferRelativeResize="0"/>
          <p:nvPr/>
        </p:nvPicPr>
        <p:blipFill rotWithShape="1">
          <a:blip r:embed="rId4">
            <a:alphaModFix/>
          </a:blip>
          <a:srcRect b="0" l="0" r="0" t="0"/>
          <a:stretch/>
        </p:blipFill>
        <p:spPr>
          <a:xfrm>
            <a:off x="436228" y="3512303"/>
            <a:ext cx="502783" cy="50278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3"/>
          <p:cNvSpPr txBox="1"/>
          <p:nvPr/>
        </p:nvSpPr>
        <p:spPr>
          <a:xfrm>
            <a:off x="502647" y="598688"/>
            <a:ext cx="8138707" cy="19389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lang="cs-CZ" sz="3200">
                <a:solidFill>
                  <a:schemeClr val="lt1"/>
                </a:solidFill>
                <a:latin typeface="Arial"/>
                <a:ea typeface="Arial"/>
                <a:cs typeface="Arial"/>
                <a:sym typeface="Arial"/>
              </a:rPr>
              <a:t>Specifický cíl 1.1 </a:t>
            </a:r>
            <a:br>
              <a:rPr b="1" lang="cs-CZ" sz="3200">
                <a:solidFill>
                  <a:schemeClr val="lt1"/>
                </a:solidFill>
                <a:latin typeface="Arial"/>
                <a:ea typeface="Arial"/>
                <a:cs typeface="Arial"/>
                <a:sym typeface="Arial"/>
              </a:rPr>
            </a:br>
            <a:r>
              <a:rPr b="1" lang="cs-CZ" sz="3200">
                <a:solidFill>
                  <a:schemeClr val="lt1"/>
                </a:solidFill>
                <a:latin typeface="Arial"/>
                <a:ea typeface="Arial"/>
                <a:cs typeface="Arial"/>
                <a:sym typeface="Arial"/>
              </a:rPr>
              <a:t>eGovernment a kybernetická bezpečnost</a:t>
            </a:r>
            <a:endParaRPr/>
          </a:p>
          <a:p>
            <a:pPr indent="0" lvl="0" marL="0" marR="0" rtl="0" algn="ctr">
              <a:spcBef>
                <a:spcPts val="0"/>
              </a:spcBef>
              <a:spcAft>
                <a:spcPts val="0"/>
              </a:spcAft>
              <a:buClr>
                <a:srgbClr val="000000"/>
              </a:buClr>
              <a:buSzPts val="2000"/>
              <a:buFont typeface="Arial"/>
              <a:buNone/>
            </a:pPr>
            <a:r>
              <a:rPr lang="cs-CZ" sz="2000">
                <a:solidFill>
                  <a:schemeClr val="lt1"/>
                </a:solidFill>
                <a:latin typeface="Arial"/>
                <a:ea typeface="Arial"/>
                <a:cs typeface="Arial"/>
                <a:sym typeface="Arial"/>
              </a:rPr>
              <a:t>Klíčové parametry </a:t>
            </a:r>
            <a:br>
              <a:rPr b="1" lang="cs-CZ" sz="3200">
                <a:solidFill>
                  <a:schemeClr val="lt1"/>
                </a:solidFill>
                <a:latin typeface="Arial"/>
                <a:ea typeface="Arial"/>
                <a:cs typeface="Arial"/>
                <a:sym typeface="Arial"/>
              </a:rPr>
            </a:br>
            <a:endParaRPr b="1" sz="3200">
              <a:solidFill>
                <a:schemeClr val="lt1"/>
              </a:solidFill>
              <a:latin typeface="Arial"/>
              <a:ea typeface="Arial"/>
              <a:cs typeface="Arial"/>
              <a:sym typeface="Arial"/>
            </a:endParaRPr>
          </a:p>
        </p:txBody>
      </p:sp>
      <p:sp>
        <p:nvSpPr>
          <p:cNvPr id="250" name="Google Shape;250;p33"/>
          <p:cNvSpPr txBox="1"/>
          <p:nvPr/>
        </p:nvSpPr>
        <p:spPr>
          <a:xfrm>
            <a:off x="1135208" y="2321462"/>
            <a:ext cx="8012179" cy="1893339"/>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Souhlasné stanovisko hlavního architekta eGovernmentu</a:t>
            </a:r>
            <a:endParaRPr/>
          </a:p>
          <a:p>
            <a:pPr indent="-285750" lvl="0" marL="285750" marR="0" rtl="0" algn="l">
              <a:lnSpc>
                <a:spcPct val="1500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Soulad projektu se strategií „Digitální Česko“</a:t>
            </a:r>
            <a:endParaRPr/>
          </a:p>
          <a:p>
            <a:pPr indent="-285750" lvl="0" marL="285750" marR="0" rtl="0" algn="l">
              <a:lnSpc>
                <a:spcPct val="1500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15 let udržitelnosti u neveřejných sítí veřejné správy</a:t>
            </a:r>
            <a:endParaRPr/>
          </a:p>
          <a:p>
            <a:pPr indent="-285750" lvl="0" marL="285750" marR="0" rtl="0" algn="l">
              <a:lnSpc>
                <a:spcPct val="1500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Realizace i v Praze </a:t>
            </a:r>
            <a:endParaRPr/>
          </a:p>
          <a:p>
            <a:pPr indent="-285750" lvl="0" marL="285750" marR="0" rtl="0" algn="l">
              <a:lnSpc>
                <a:spcPct val="1500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Využití ITI</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4"/>
          <p:cNvSpPr txBox="1"/>
          <p:nvPr/>
        </p:nvSpPr>
        <p:spPr>
          <a:xfrm>
            <a:off x="502647" y="598688"/>
            <a:ext cx="8138707" cy="19389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lang="cs-CZ" sz="3200">
                <a:solidFill>
                  <a:schemeClr val="lt1"/>
                </a:solidFill>
                <a:latin typeface="Arial"/>
                <a:ea typeface="Arial"/>
                <a:cs typeface="Arial"/>
                <a:sym typeface="Arial"/>
              </a:rPr>
              <a:t>Specifický cíl 1.1 </a:t>
            </a:r>
            <a:br>
              <a:rPr b="1" lang="cs-CZ" sz="3200">
                <a:solidFill>
                  <a:schemeClr val="lt1"/>
                </a:solidFill>
                <a:latin typeface="Arial"/>
                <a:ea typeface="Arial"/>
                <a:cs typeface="Arial"/>
                <a:sym typeface="Arial"/>
              </a:rPr>
            </a:br>
            <a:r>
              <a:rPr b="1" lang="cs-CZ" sz="3200">
                <a:solidFill>
                  <a:schemeClr val="lt1"/>
                </a:solidFill>
                <a:latin typeface="Arial"/>
                <a:ea typeface="Arial"/>
                <a:cs typeface="Arial"/>
                <a:sym typeface="Arial"/>
              </a:rPr>
              <a:t>eGovernment a kybernetická bezpečnost</a:t>
            </a:r>
            <a:endParaRPr/>
          </a:p>
          <a:p>
            <a:pPr indent="0" lvl="0" marL="0" marR="0" rtl="0" algn="ctr">
              <a:spcBef>
                <a:spcPts val="0"/>
              </a:spcBef>
              <a:spcAft>
                <a:spcPts val="0"/>
              </a:spcAft>
              <a:buClr>
                <a:srgbClr val="000000"/>
              </a:buClr>
              <a:buSzPts val="2000"/>
              <a:buFont typeface="Arial"/>
              <a:buNone/>
            </a:pPr>
            <a:r>
              <a:rPr lang="cs-CZ" sz="2000">
                <a:solidFill>
                  <a:schemeClr val="lt1"/>
                </a:solidFill>
                <a:latin typeface="Arial"/>
                <a:ea typeface="Arial"/>
                <a:cs typeface="Arial"/>
                <a:sym typeface="Arial"/>
              </a:rPr>
              <a:t>Aktuální stav přípravy SC</a:t>
            </a:r>
            <a:br>
              <a:rPr b="1" lang="cs-CZ" sz="3200">
                <a:solidFill>
                  <a:schemeClr val="lt1"/>
                </a:solidFill>
                <a:latin typeface="Arial"/>
                <a:ea typeface="Arial"/>
                <a:cs typeface="Arial"/>
                <a:sym typeface="Arial"/>
              </a:rPr>
            </a:br>
            <a:endParaRPr b="1" sz="3200">
              <a:solidFill>
                <a:schemeClr val="lt1"/>
              </a:solidFill>
              <a:latin typeface="Arial"/>
              <a:ea typeface="Arial"/>
              <a:cs typeface="Arial"/>
              <a:sym typeface="Arial"/>
            </a:endParaRPr>
          </a:p>
        </p:txBody>
      </p:sp>
      <p:sp>
        <p:nvSpPr>
          <p:cNvPr id="256" name="Google Shape;256;p34"/>
          <p:cNvSpPr txBox="1"/>
          <p:nvPr/>
        </p:nvSpPr>
        <p:spPr>
          <a:xfrm>
            <a:off x="695593" y="2313469"/>
            <a:ext cx="8012179" cy="3370666"/>
          </a:xfrm>
          <a:prstGeom prst="rect">
            <a:avLst/>
          </a:prstGeom>
          <a:noFill/>
          <a:ln>
            <a:noFill/>
          </a:ln>
        </p:spPr>
        <p:txBody>
          <a:bodyPr anchorCtr="0" anchor="t" bIns="45700" lIns="91425" spcFirstLastPara="1" rIns="91425" wrap="square" tIns="45700">
            <a:spAutoFit/>
          </a:bodyPr>
          <a:lstStyle/>
          <a:p>
            <a:pPr indent="-214313" lvl="0" marL="214313" marR="0" rtl="0" algn="l">
              <a:lnSpc>
                <a:spcPct val="1500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Předpoklad vyhlášení výzvy na téma „</a:t>
            </a:r>
            <a:r>
              <a:rPr b="1" lang="cs-CZ" sz="1600">
                <a:solidFill>
                  <a:schemeClr val="lt1"/>
                </a:solidFill>
                <a:latin typeface="Arial"/>
                <a:ea typeface="Arial"/>
                <a:cs typeface="Arial"/>
                <a:sym typeface="Arial"/>
              </a:rPr>
              <a:t>Kybernetická bezpečnost</a:t>
            </a:r>
            <a:r>
              <a:rPr lang="cs-CZ" sz="1600">
                <a:solidFill>
                  <a:schemeClr val="lt1"/>
                </a:solidFill>
                <a:latin typeface="Arial"/>
                <a:ea typeface="Arial"/>
                <a:cs typeface="Arial"/>
                <a:sym typeface="Arial"/>
              </a:rPr>
              <a:t>“ v polovině roku 2022 – možnost inspirace 10. výzvou minulého období</a:t>
            </a:r>
            <a:endParaRPr/>
          </a:p>
          <a:p>
            <a:pPr indent="-214313" lvl="0" marL="214313" marR="0" rtl="0" algn="l">
              <a:lnSpc>
                <a:spcPct val="1500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Výzvy pravděpodobně vyhlašovány pro skupiny příjemců (např dle regionu – přechodové, méně rozvinuté, Praha, …)</a:t>
            </a:r>
            <a:endParaRPr/>
          </a:p>
          <a:p>
            <a:pPr indent="-214313" lvl="0" marL="214313" marR="0" rtl="0" algn="l">
              <a:lnSpc>
                <a:spcPct val="150000"/>
              </a:lnSpc>
              <a:spcBef>
                <a:spcPts val="0"/>
              </a:spcBef>
              <a:spcAft>
                <a:spcPts val="0"/>
              </a:spcAft>
              <a:buClr>
                <a:schemeClr val="lt1"/>
              </a:buClr>
              <a:buSzPts val="1600"/>
              <a:buFont typeface="Arial"/>
              <a:buChar char="•"/>
            </a:pPr>
            <a:r>
              <a:rPr b="1" lang="cs-CZ" sz="1600">
                <a:solidFill>
                  <a:schemeClr val="lt1"/>
                </a:solidFill>
                <a:latin typeface="Arial"/>
                <a:ea typeface="Arial"/>
                <a:cs typeface="Arial"/>
                <a:sym typeface="Arial"/>
              </a:rPr>
              <a:t>Povinné Stanovisko OHA </a:t>
            </a:r>
            <a:r>
              <a:rPr lang="cs-CZ" sz="1600">
                <a:solidFill>
                  <a:schemeClr val="lt1"/>
                </a:solidFill>
                <a:latin typeface="Arial"/>
                <a:ea typeface="Arial"/>
                <a:cs typeface="Arial"/>
                <a:sym typeface="Arial"/>
              </a:rPr>
              <a:t>(Odboru hlavního architekta eGovernmentu) pro fázi hodnocení u šech projektů SC 1.1</a:t>
            </a:r>
            <a:endParaRPr/>
          </a:p>
          <a:p>
            <a:pPr indent="-214313" lvl="0" marL="214313" marR="0" rtl="0" algn="l">
              <a:lnSpc>
                <a:spcPct val="1500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Bude využit integrovaný nástroj integrované územní investice – ITI - podrobnosti po schválení Programového dokumentu</a:t>
            </a:r>
            <a:endParaRPr/>
          </a:p>
          <a:p>
            <a:pPr indent="-184150" lvl="0" marL="285750" marR="0" rtl="0" algn="l">
              <a:lnSpc>
                <a:spcPct val="150000"/>
              </a:lnSpc>
              <a:spcBef>
                <a:spcPts val="0"/>
              </a:spcBef>
              <a:spcAft>
                <a:spcPts val="0"/>
              </a:spcAft>
              <a:buClr>
                <a:schemeClr val="dk1"/>
              </a:buClr>
              <a:buSzPts val="1600"/>
              <a:buFont typeface="Arial"/>
              <a:buNone/>
            </a:pPr>
            <a:r>
              <a:t/>
            </a:r>
            <a:endParaRPr sz="1600">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5"/>
          <p:cNvSpPr txBox="1"/>
          <p:nvPr/>
        </p:nvSpPr>
        <p:spPr>
          <a:xfrm>
            <a:off x="350925" y="1299700"/>
            <a:ext cx="8329200" cy="4926600"/>
          </a:xfrm>
          <a:prstGeom prst="rect">
            <a:avLst/>
          </a:prstGeom>
          <a:noFill/>
          <a:ln>
            <a:noFill/>
          </a:ln>
        </p:spPr>
        <p:txBody>
          <a:bodyPr anchorCtr="0" anchor="t" bIns="45700" lIns="91425" spcFirstLastPara="1" rIns="91425" wrap="square" tIns="45700">
            <a:spAutoFit/>
          </a:bodyPr>
          <a:lstStyle/>
          <a:p>
            <a:pPr indent="-207645" lvl="0" marL="213995" marR="0" rtl="0" algn="just">
              <a:lnSpc>
                <a:spcPct val="143750"/>
              </a:lnSpc>
              <a:spcBef>
                <a:spcPts val="0"/>
              </a:spcBef>
              <a:spcAft>
                <a:spcPts val="0"/>
              </a:spcAft>
              <a:buClr>
                <a:srgbClr val="FF0000"/>
              </a:buClr>
              <a:buSzPts val="1500"/>
              <a:buFont typeface="Arial"/>
              <a:buChar char="•"/>
            </a:pPr>
            <a:r>
              <a:rPr b="1" lang="cs-CZ" sz="1500" u="sng">
                <a:solidFill>
                  <a:srgbClr val="FF0000"/>
                </a:solidFill>
                <a:latin typeface="Arial"/>
                <a:ea typeface="Arial"/>
                <a:cs typeface="Arial"/>
                <a:sym typeface="Arial"/>
              </a:rPr>
              <a:t>Neplánují </a:t>
            </a:r>
            <a:r>
              <a:rPr b="1" lang="cs-CZ" sz="1500" u="sng">
                <a:solidFill>
                  <a:schemeClr val="lt1"/>
                </a:solidFill>
                <a:latin typeface="Arial"/>
                <a:ea typeface="Arial"/>
                <a:cs typeface="Arial"/>
                <a:sym typeface="Arial"/>
              </a:rPr>
              <a:t>se výzvy podporující provozní systémy</a:t>
            </a:r>
            <a:r>
              <a:rPr b="1" lang="cs-CZ" sz="1500">
                <a:solidFill>
                  <a:schemeClr val="lt1"/>
                </a:solidFill>
                <a:latin typeface="Arial"/>
                <a:ea typeface="Arial"/>
                <a:cs typeface="Arial"/>
                <a:sym typeface="Arial"/>
              </a:rPr>
              <a:t> </a:t>
            </a:r>
            <a:r>
              <a:rPr lang="cs-CZ" sz="1500">
                <a:solidFill>
                  <a:schemeClr val="lt1"/>
                </a:solidFill>
                <a:latin typeface="Arial"/>
                <a:ea typeface="Arial"/>
                <a:cs typeface="Arial"/>
                <a:sym typeface="Arial"/>
              </a:rPr>
              <a:t>úřadu (v minulém období 28. a 26. výzva)</a:t>
            </a:r>
            <a:endParaRPr sz="1700">
              <a:solidFill>
                <a:schemeClr val="lt1"/>
              </a:solidFill>
              <a:latin typeface="Arial"/>
              <a:ea typeface="Arial"/>
              <a:cs typeface="Arial"/>
              <a:sym typeface="Arial"/>
            </a:endParaRPr>
          </a:p>
          <a:p>
            <a:pPr indent="-207645" lvl="0" marL="213995" marR="0" rtl="0" algn="just">
              <a:lnSpc>
                <a:spcPct val="143750"/>
              </a:lnSpc>
              <a:spcBef>
                <a:spcPts val="450"/>
              </a:spcBef>
              <a:spcAft>
                <a:spcPts val="0"/>
              </a:spcAft>
              <a:buClr>
                <a:schemeClr val="lt1"/>
              </a:buClr>
              <a:buSzPts val="1500"/>
              <a:buFont typeface="Arial"/>
              <a:buChar char="•"/>
            </a:pPr>
            <a:r>
              <a:rPr b="1" lang="cs-CZ" sz="1500" u="sng">
                <a:solidFill>
                  <a:schemeClr val="lt1"/>
                </a:solidFill>
                <a:latin typeface="Arial"/>
                <a:ea typeface="Arial"/>
                <a:cs typeface="Arial"/>
                <a:sym typeface="Arial"/>
              </a:rPr>
              <a:t>Využití cloudu </a:t>
            </a:r>
            <a:r>
              <a:rPr lang="cs-CZ" sz="1500">
                <a:solidFill>
                  <a:schemeClr val="lt1"/>
                </a:solidFill>
                <a:latin typeface="Arial"/>
                <a:ea typeface="Arial"/>
                <a:cs typeface="Arial"/>
                <a:sym typeface="Arial"/>
              </a:rPr>
              <a:t>bude způsobilým výdajem pouze v době realizace projektu,</a:t>
            </a:r>
            <a:endParaRPr sz="1500">
              <a:solidFill>
                <a:schemeClr val="lt1"/>
              </a:solidFill>
              <a:latin typeface="Arial"/>
              <a:ea typeface="Arial"/>
              <a:cs typeface="Arial"/>
              <a:sym typeface="Arial"/>
            </a:endParaRPr>
          </a:p>
          <a:p>
            <a:pPr indent="0" lvl="0" marL="212725" marR="0" rtl="0" algn="just">
              <a:lnSpc>
                <a:spcPct val="143750"/>
              </a:lnSpc>
              <a:spcBef>
                <a:spcPts val="0"/>
              </a:spcBef>
              <a:spcAft>
                <a:spcPts val="0"/>
              </a:spcAft>
              <a:buNone/>
            </a:pPr>
            <a:r>
              <a:rPr lang="cs-CZ" sz="1500">
                <a:solidFill>
                  <a:schemeClr val="lt1"/>
                </a:solidFill>
                <a:latin typeface="Arial"/>
                <a:ea typeface="Arial"/>
                <a:cs typeface="Arial"/>
                <a:sym typeface="Arial"/>
              </a:rPr>
              <a:t>nejdéle do ukončení realizace, v udržitelnosti nikoliv</a:t>
            </a:r>
            <a:endParaRPr sz="1500">
              <a:solidFill>
                <a:schemeClr val="lt1"/>
              </a:solidFill>
              <a:latin typeface="Arial"/>
              <a:ea typeface="Arial"/>
              <a:cs typeface="Arial"/>
              <a:sym typeface="Arial"/>
            </a:endParaRPr>
          </a:p>
          <a:p>
            <a:pPr indent="-207645" lvl="0" marL="213995" marR="0" rtl="0" algn="just">
              <a:lnSpc>
                <a:spcPct val="143750"/>
              </a:lnSpc>
              <a:spcBef>
                <a:spcPts val="0"/>
              </a:spcBef>
              <a:spcAft>
                <a:spcPts val="0"/>
              </a:spcAft>
              <a:buClr>
                <a:schemeClr val="lt1"/>
              </a:buClr>
              <a:buSzPts val="1500"/>
              <a:buFont typeface="Arial"/>
              <a:buChar char="•"/>
            </a:pPr>
            <a:r>
              <a:rPr b="1" lang="cs-CZ" sz="1500" u="sng">
                <a:solidFill>
                  <a:schemeClr val="lt1"/>
                </a:solidFill>
                <a:latin typeface="Arial"/>
                <a:ea typeface="Arial"/>
                <a:cs typeface="Arial"/>
                <a:sym typeface="Arial"/>
              </a:rPr>
              <a:t>Pořízení periferií </a:t>
            </a:r>
            <a:r>
              <a:rPr lang="cs-CZ" sz="1500">
                <a:solidFill>
                  <a:schemeClr val="lt1"/>
                </a:solidFill>
                <a:latin typeface="Arial"/>
                <a:ea typeface="Arial"/>
                <a:cs typeface="Arial"/>
                <a:sym typeface="Arial"/>
              </a:rPr>
              <a:t>je možné v rámci paušálu stanoveného výzvou, jako vedlejší náklad projektu</a:t>
            </a:r>
            <a:endParaRPr sz="1500">
              <a:solidFill>
                <a:schemeClr val="lt1"/>
              </a:solidFill>
              <a:latin typeface="Arial"/>
              <a:ea typeface="Arial"/>
              <a:cs typeface="Arial"/>
              <a:sym typeface="Arial"/>
            </a:endParaRPr>
          </a:p>
          <a:p>
            <a:pPr indent="-207645" lvl="0" marL="213995" marR="0" rtl="0" algn="just">
              <a:lnSpc>
                <a:spcPct val="143750"/>
              </a:lnSpc>
              <a:spcBef>
                <a:spcPts val="450"/>
              </a:spcBef>
              <a:spcAft>
                <a:spcPts val="0"/>
              </a:spcAft>
              <a:buClr>
                <a:schemeClr val="lt1"/>
              </a:buClr>
              <a:buSzPts val="1500"/>
              <a:buFont typeface="Arial"/>
              <a:buChar char="•"/>
            </a:pPr>
            <a:r>
              <a:rPr lang="cs-CZ" sz="1500">
                <a:solidFill>
                  <a:schemeClr val="lt1"/>
                </a:solidFill>
                <a:latin typeface="Arial"/>
                <a:ea typeface="Arial"/>
                <a:cs typeface="Arial"/>
                <a:sym typeface="Arial"/>
              </a:rPr>
              <a:t>Proplacení studií, analýz, dozoru, konzultací a dalších podobných vedlejších nákladů je možné do výše paušálu stanoveného výzvou</a:t>
            </a:r>
            <a:endParaRPr sz="1500">
              <a:solidFill>
                <a:schemeClr val="lt1"/>
              </a:solidFill>
              <a:latin typeface="Arial"/>
              <a:ea typeface="Arial"/>
              <a:cs typeface="Arial"/>
              <a:sym typeface="Arial"/>
            </a:endParaRPr>
          </a:p>
          <a:p>
            <a:pPr indent="-207645" lvl="0" marL="213995" marR="0" rtl="0" algn="just">
              <a:lnSpc>
                <a:spcPct val="143750"/>
              </a:lnSpc>
              <a:spcBef>
                <a:spcPts val="0"/>
              </a:spcBef>
              <a:spcAft>
                <a:spcPts val="0"/>
              </a:spcAft>
              <a:buClr>
                <a:schemeClr val="lt1"/>
              </a:buClr>
              <a:buSzPts val="1500"/>
              <a:buFont typeface="Arial"/>
              <a:buChar char="•"/>
            </a:pPr>
            <a:r>
              <a:rPr lang="cs-CZ" sz="1500">
                <a:solidFill>
                  <a:schemeClr val="lt1"/>
                </a:solidFill>
                <a:latin typeface="Arial"/>
                <a:ea typeface="Arial"/>
                <a:cs typeface="Arial"/>
                <a:sym typeface="Arial"/>
              </a:rPr>
              <a:t>Ani z IROP2 </a:t>
            </a:r>
            <a:r>
              <a:rPr b="1" lang="cs-CZ" sz="1500">
                <a:solidFill>
                  <a:schemeClr val="lt1"/>
                </a:solidFill>
                <a:latin typeface="Arial"/>
                <a:ea typeface="Arial"/>
                <a:cs typeface="Arial"/>
                <a:sym typeface="Arial"/>
              </a:rPr>
              <a:t>nelze proplatit </a:t>
            </a:r>
            <a:r>
              <a:rPr lang="cs-CZ" sz="1500">
                <a:solidFill>
                  <a:schemeClr val="lt1"/>
                </a:solidFill>
                <a:latin typeface="Arial"/>
                <a:ea typeface="Arial"/>
                <a:cs typeface="Arial"/>
                <a:sym typeface="Arial"/>
              </a:rPr>
              <a:t>předplatné služeb, maintenance a servis</a:t>
            </a:r>
            <a:endParaRPr sz="1500">
              <a:solidFill>
                <a:schemeClr val="lt1"/>
              </a:solidFill>
              <a:latin typeface="Arial"/>
              <a:ea typeface="Arial"/>
              <a:cs typeface="Arial"/>
              <a:sym typeface="Arial"/>
            </a:endParaRPr>
          </a:p>
          <a:p>
            <a:pPr indent="-207645" lvl="0" marL="213995" marR="0" rtl="0" algn="just">
              <a:lnSpc>
                <a:spcPct val="143750"/>
              </a:lnSpc>
              <a:spcBef>
                <a:spcPts val="0"/>
              </a:spcBef>
              <a:spcAft>
                <a:spcPts val="0"/>
              </a:spcAft>
              <a:buClr>
                <a:schemeClr val="lt1"/>
              </a:buClr>
              <a:buSzPts val="1500"/>
              <a:buFont typeface="Arial"/>
              <a:buChar char="•"/>
            </a:pPr>
            <a:r>
              <a:rPr lang="cs-CZ" sz="1500">
                <a:solidFill>
                  <a:schemeClr val="lt1"/>
                </a:solidFill>
                <a:latin typeface="Arial"/>
                <a:ea typeface="Arial"/>
                <a:cs typeface="Arial"/>
                <a:sym typeface="Arial"/>
              </a:rPr>
              <a:t>SW a HW pořízený z projektu </a:t>
            </a:r>
            <a:r>
              <a:rPr b="1" lang="cs-CZ" sz="1500">
                <a:solidFill>
                  <a:schemeClr val="lt1"/>
                </a:solidFill>
                <a:latin typeface="Arial"/>
                <a:ea typeface="Arial"/>
                <a:cs typeface="Arial"/>
                <a:sym typeface="Arial"/>
              </a:rPr>
              <a:t>musí být v majetku </a:t>
            </a:r>
            <a:r>
              <a:rPr lang="cs-CZ" sz="1500">
                <a:solidFill>
                  <a:schemeClr val="lt1"/>
                </a:solidFill>
                <a:latin typeface="Arial"/>
                <a:ea typeface="Arial"/>
                <a:cs typeface="Arial"/>
                <a:sym typeface="Arial"/>
              </a:rPr>
              <a:t>příjemce</a:t>
            </a:r>
            <a:endParaRPr sz="1500">
              <a:solidFill>
                <a:schemeClr val="lt1"/>
              </a:solidFill>
              <a:latin typeface="Arial"/>
              <a:ea typeface="Arial"/>
              <a:cs typeface="Arial"/>
              <a:sym typeface="Arial"/>
            </a:endParaRPr>
          </a:p>
          <a:p>
            <a:pPr indent="0" lvl="0" marL="0" marR="0" rtl="0" algn="l">
              <a:lnSpc>
                <a:spcPct val="143750"/>
              </a:lnSpc>
              <a:spcBef>
                <a:spcPts val="900"/>
              </a:spcBef>
              <a:spcAft>
                <a:spcPts val="0"/>
              </a:spcAft>
              <a:buNone/>
            </a:pPr>
            <a:r>
              <a:rPr b="1" i="1" lang="cs-CZ" sz="1500">
                <a:solidFill>
                  <a:schemeClr val="lt1"/>
                </a:solidFill>
                <a:latin typeface="Arial"/>
                <a:ea typeface="Arial"/>
                <a:cs typeface="Arial"/>
                <a:sym typeface="Arial"/>
              </a:rPr>
              <a:t>Může být oprávněným příjemcem i soukromá nemocnice, která poskytuje veřejnou službu v oblasti zdravotní péče podle zákona č. 372/2011 Sb.?</a:t>
            </a:r>
            <a:endParaRPr sz="1300"/>
          </a:p>
          <a:p>
            <a:pPr indent="-207645" lvl="0" marL="404495" marR="0" rtl="0" algn="l">
              <a:lnSpc>
                <a:spcPct val="143750"/>
              </a:lnSpc>
              <a:spcBef>
                <a:spcPts val="450"/>
              </a:spcBef>
              <a:spcAft>
                <a:spcPts val="0"/>
              </a:spcAft>
              <a:buClr>
                <a:schemeClr val="lt1"/>
              </a:buClr>
              <a:buSzPts val="1500"/>
              <a:buFont typeface="Noto Sans Symbols"/>
              <a:buChar char="✔"/>
            </a:pPr>
            <a:r>
              <a:rPr lang="cs-CZ" sz="1500">
                <a:solidFill>
                  <a:schemeClr val="lt1"/>
                </a:solidFill>
                <a:latin typeface="Arial"/>
                <a:ea typeface="Arial"/>
                <a:cs typeface="Arial"/>
                <a:sym typeface="Arial"/>
              </a:rPr>
              <a:t>Ano, ve vybraných výzvách a za podmínek definovaných výzvou – tyto soukromé nemocnice budou vydefinovány Ministerstvem zdravotnictví</a:t>
            </a:r>
            <a:endParaRPr sz="1500">
              <a:solidFill>
                <a:schemeClr val="lt1"/>
              </a:solidFill>
              <a:latin typeface="Arial"/>
              <a:ea typeface="Arial"/>
              <a:cs typeface="Arial"/>
              <a:sym typeface="Arial"/>
            </a:endParaRPr>
          </a:p>
        </p:txBody>
      </p:sp>
      <p:sp>
        <p:nvSpPr>
          <p:cNvPr id="262" name="Google Shape;262;p35"/>
          <p:cNvSpPr txBox="1"/>
          <p:nvPr/>
        </p:nvSpPr>
        <p:spPr>
          <a:xfrm>
            <a:off x="170426" y="370088"/>
            <a:ext cx="8692500" cy="831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2800"/>
              <a:buFont typeface="Arial"/>
              <a:buNone/>
            </a:pPr>
            <a:r>
              <a:rPr b="1" lang="cs-CZ" sz="2800">
                <a:solidFill>
                  <a:schemeClr val="lt1"/>
                </a:solidFill>
                <a:latin typeface="Arial"/>
                <a:ea typeface="Arial"/>
                <a:cs typeface="Arial"/>
                <a:sym typeface="Arial"/>
              </a:rPr>
              <a:t>SC 1.1 eGovernment a kybernetická bezpečnost</a:t>
            </a:r>
            <a:endParaRPr/>
          </a:p>
          <a:p>
            <a:pPr indent="0" lvl="0" marL="0" marR="0" rtl="0" algn="ctr">
              <a:spcBef>
                <a:spcPts val="0"/>
              </a:spcBef>
              <a:spcAft>
                <a:spcPts val="0"/>
              </a:spcAft>
              <a:buNone/>
            </a:pPr>
            <a:r>
              <a:rPr b="1" lang="cs-CZ" sz="2000">
                <a:solidFill>
                  <a:schemeClr val="lt1"/>
                </a:solidFill>
                <a:latin typeface="Arial"/>
                <a:ea typeface="Arial"/>
                <a:cs typeface="Arial"/>
                <a:sym typeface="Arial"/>
              </a:rPr>
              <a:t>Předpokládané podmínky pro projekty</a:t>
            </a:r>
            <a:endParaRPr b="1" sz="2000">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6"/>
          <p:cNvSpPr txBox="1"/>
          <p:nvPr>
            <p:ph idx="12" type="sldNum"/>
          </p:nvPr>
        </p:nvSpPr>
        <p:spPr>
          <a:xfrm>
            <a:off x="183137" y="6356349"/>
            <a:ext cx="50043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cs-CZ"/>
              <a:t>‹#›</a:t>
            </a:fld>
            <a:endParaRPr/>
          </a:p>
        </p:txBody>
      </p:sp>
      <p:sp>
        <p:nvSpPr>
          <p:cNvPr id="268" name="Google Shape;268;p36"/>
          <p:cNvSpPr txBox="1"/>
          <p:nvPr/>
        </p:nvSpPr>
        <p:spPr>
          <a:xfrm>
            <a:off x="1127929" y="1716045"/>
            <a:ext cx="7158440" cy="4129584"/>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00529C"/>
              </a:buClr>
              <a:buSzPts val="2000"/>
              <a:buFont typeface="Arial"/>
              <a:buNone/>
            </a:pPr>
            <a:r>
              <a:rPr lang="cs-CZ" sz="2000">
                <a:solidFill>
                  <a:srgbClr val="00529C"/>
                </a:solidFill>
                <a:latin typeface="Arial"/>
                <a:ea typeface="Arial"/>
                <a:cs typeface="Arial"/>
                <a:sym typeface="Arial"/>
              </a:rPr>
              <a:t>Text</a:t>
            </a:r>
            <a:endParaRPr/>
          </a:p>
        </p:txBody>
      </p:sp>
      <p:sp>
        <p:nvSpPr>
          <p:cNvPr id="269" name="Google Shape;269;p36"/>
          <p:cNvSpPr txBox="1"/>
          <p:nvPr/>
        </p:nvSpPr>
        <p:spPr>
          <a:xfrm>
            <a:off x="1127928" y="675488"/>
            <a:ext cx="7053562" cy="757898"/>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rgbClr val="00529C"/>
              </a:buClr>
              <a:buSzPts val="2800"/>
              <a:buFont typeface="Arial"/>
              <a:buNone/>
            </a:pPr>
            <a:r>
              <a:rPr b="1" lang="cs-CZ" sz="2800">
                <a:solidFill>
                  <a:srgbClr val="00529C"/>
                </a:solidFill>
                <a:latin typeface="Arial"/>
                <a:ea typeface="Arial"/>
                <a:cs typeface="Arial"/>
                <a:sym typeface="Arial"/>
              </a:rPr>
              <a:t>Nadpis</a:t>
            </a:r>
            <a:endParaRPr b="1" sz="2800">
              <a:solidFill>
                <a:srgbClr val="00529C"/>
              </a:solidFill>
              <a:latin typeface="Arial"/>
              <a:ea typeface="Arial"/>
              <a:cs typeface="Arial"/>
              <a:sym typeface="Arial"/>
            </a:endParaRPr>
          </a:p>
        </p:txBody>
      </p:sp>
      <p:pic>
        <p:nvPicPr>
          <p:cNvPr id="270" name="Google Shape;270;p36"/>
          <p:cNvPicPr preferRelativeResize="0"/>
          <p:nvPr/>
        </p:nvPicPr>
        <p:blipFill rotWithShape="1">
          <a:blip r:embed="rId3">
            <a:alphaModFix/>
          </a:blip>
          <a:srcRect b="0" l="12489" r="12488" t="0"/>
          <a:stretch/>
        </p:blipFill>
        <p:spPr>
          <a:xfrm>
            <a:off x="0" y="0"/>
            <a:ext cx="9144000" cy="6858000"/>
          </a:xfrm>
          <a:prstGeom prst="rect">
            <a:avLst/>
          </a:prstGeom>
          <a:noFill/>
          <a:ln>
            <a:noFill/>
          </a:ln>
        </p:spPr>
      </p:pic>
      <p:sp>
        <p:nvSpPr>
          <p:cNvPr id="271" name="Google Shape;271;p36"/>
          <p:cNvSpPr txBox="1"/>
          <p:nvPr/>
        </p:nvSpPr>
        <p:spPr>
          <a:xfrm>
            <a:off x="335560" y="5474987"/>
            <a:ext cx="8505986" cy="744836"/>
          </a:xfrm>
          <a:prstGeom prst="rect">
            <a:avLst/>
          </a:prstGeom>
          <a:solidFill>
            <a:srgbClr val="0B55A2">
              <a:alpha val="7372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2400"/>
              <a:buFont typeface="Arial"/>
              <a:buNone/>
            </a:pPr>
            <a:r>
              <a:rPr b="1" lang="cs-CZ" sz="2400">
                <a:solidFill>
                  <a:schemeClr val="lt1"/>
                </a:solidFill>
                <a:latin typeface="Arial"/>
                <a:ea typeface="Arial"/>
                <a:cs typeface="Arial"/>
                <a:sym typeface="Arial"/>
              </a:rPr>
              <a:t>Specifický cíl  2.1 </a:t>
            </a:r>
            <a:br>
              <a:rPr b="1" lang="cs-CZ" sz="2400">
                <a:solidFill>
                  <a:schemeClr val="lt1"/>
                </a:solidFill>
                <a:latin typeface="Arial"/>
                <a:ea typeface="Arial"/>
                <a:cs typeface="Arial"/>
                <a:sym typeface="Arial"/>
              </a:rPr>
            </a:br>
            <a:r>
              <a:rPr b="1" lang="cs-CZ" sz="2400">
                <a:solidFill>
                  <a:schemeClr val="lt1"/>
                </a:solidFill>
                <a:latin typeface="Arial"/>
                <a:ea typeface="Arial"/>
                <a:cs typeface="Arial"/>
                <a:sym typeface="Arial"/>
              </a:rPr>
              <a:t>Prevence rizik, zvýšení odolnosti a ochrana obyvatelstva</a:t>
            </a:r>
            <a:endParaRPr b="1" sz="2400">
              <a:solidFill>
                <a:schemeClr val="lt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7"/>
          <p:cNvSpPr txBox="1"/>
          <p:nvPr/>
        </p:nvSpPr>
        <p:spPr>
          <a:xfrm>
            <a:off x="502647" y="498020"/>
            <a:ext cx="8138707" cy="187743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2800"/>
              <a:buFont typeface="Arial"/>
              <a:buNone/>
            </a:pPr>
            <a:r>
              <a:rPr b="1" lang="cs-CZ" sz="2800">
                <a:solidFill>
                  <a:schemeClr val="lt1"/>
                </a:solidFill>
                <a:latin typeface="Arial"/>
                <a:ea typeface="Arial"/>
                <a:cs typeface="Arial"/>
                <a:sym typeface="Arial"/>
              </a:rPr>
              <a:t>Specifický cíl 2.1 </a:t>
            </a:r>
            <a:br>
              <a:rPr b="1" lang="cs-CZ" sz="2800">
                <a:solidFill>
                  <a:schemeClr val="lt1"/>
                </a:solidFill>
                <a:latin typeface="Arial"/>
                <a:ea typeface="Arial"/>
                <a:cs typeface="Arial"/>
                <a:sym typeface="Arial"/>
              </a:rPr>
            </a:br>
            <a:r>
              <a:rPr b="1" lang="cs-CZ" sz="2800">
                <a:solidFill>
                  <a:schemeClr val="lt1"/>
                </a:solidFill>
                <a:latin typeface="Arial"/>
                <a:ea typeface="Arial"/>
                <a:cs typeface="Arial"/>
                <a:sym typeface="Arial"/>
              </a:rPr>
              <a:t>Prevence rizik, zvýšení odolnosti a ochrana obyvatelstva</a:t>
            </a:r>
            <a:br>
              <a:rPr b="1" lang="cs-CZ" sz="3200">
                <a:solidFill>
                  <a:schemeClr val="lt1"/>
                </a:solidFill>
                <a:latin typeface="Arial"/>
                <a:ea typeface="Arial"/>
                <a:cs typeface="Arial"/>
                <a:sym typeface="Arial"/>
              </a:rPr>
            </a:br>
            <a:endParaRPr b="1" sz="3200">
              <a:solidFill>
                <a:schemeClr val="lt1"/>
              </a:solidFill>
              <a:latin typeface="Arial"/>
              <a:ea typeface="Arial"/>
              <a:cs typeface="Arial"/>
              <a:sym typeface="Arial"/>
            </a:endParaRPr>
          </a:p>
        </p:txBody>
      </p:sp>
      <p:sp>
        <p:nvSpPr>
          <p:cNvPr id="277" name="Google Shape;277;p37"/>
          <p:cNvSpPr txBox="1"/>
          <p:nvPr/>
        </p:nvSpPr>
        <p:spPr>
          <a:xfrm>
            <a:off x="695593" y="2053411"/>
            <a:ext cx="8012179" cy="40318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600"/>
              <a:buFont typeface="Arial"/>
              <a:buNone/>
            </a:pPr>
            <a:r>
              <a:rPr b="1" lang="cs-CZ" sz="1600">
                <a:solidFill>
                  <a:schemeClr val="lt1"/>
                </a:solidFill>
                <a:latin typeface="Arial"/>
                <a:ea typeface="Arial"/>
                <a:cs typeface="Arial"/>
                <a:sym typeface="Arial"/>
              </a:rPr>
              <a:t>Materiálně-technické vybavení a vytvoření hmotných podmínek pro základní složky IZS (Policie, HZS, ZZS) </a:t>
            </a:r>
            <a:r>
              <a:rPr lang="cs-CZ" sz="1600">
                <a:solidFill>
                  <a:schemeClr val="lt1"/>
                </a:solidFill>
                <a:latin typeface="Arial"/>
                <a:ea typeface="Arial"/>
                <a:cs typeface="Arial"/>
                <a:sym typeface="Arial"/>
              </a:rPr>
              <a:t>pro předcházení změnám klimatu a novým hrozbám, pro zajištění dlouhodobé evakuace obyvatelstva atd. - stanice a technika</a:t>
            </a:r>
            <a:endParaRPr/>
          </a:p>
          <a:p>
            <a:pPr indent="0" lvl="0" marL="0" marR="0" rtl="0" algn="l">
              <a:spcBef>
                <a:spcPts val="0"/>
              </a:spcBef>
              <a:spcAft>
                <a:spcPts val="0"/>
              </a:spcAft>
              <a:buClr>
                <a:schemeClr val="lt1"/>
              </a:buClr>
              <a:buSzPts val="1600"/>
              <a:buFont typeface="Arial"/>
              <a:buNone/>
            </a:pPr>
            <a:r>
              <a:rPr lang="cs-CZ" sz="1600">
                <a:solidFill>
                  <a:schemeClr val="lt1"/>
                </a:solidFill>
                <a:latin typeface="Arial"/>
                <a:ea typeface="Arial"/>
                <a:cs typeface="Arial"/>
                <a:sym typeface="Arial"/>
              </a:rPr>
              <a:t>	</a:t>
            </a:r>
            <a:r>
              <a:rPr lang="cs-CZ" sz="1600" u="sng">
                <a:solidFill>
                  <a:schemeClr val="lt1"/>
                </a:solidFill>
                <a:latin typeface="Arial"/>
                <a:ea typeface="Arial"/>
                <a:cs typeface="Arial"/>
                <a:sym typeface="Arial"/>
              </a:rPr>
              <a:t>Příklady:</a:t>
            </a:r>
            <a:r>
              <a:rPr lang="cs-CZ" sz="1600">
                <a:solidFill>
                  <a:schemeClr val="lt1"/>
                </a:solidFill>
                <a:latin typeface="Arial"/>
                <a:ea typeface="Arial"/>
                <a:cs typeface="Arial"/>
                <a:sym typeface="Arial"/>
              </a:rPr>
              <a:t> Rekonstrukce hasičské zbrojnice; technický automobil pro zásah při 	haváriích způsobených únikem nebezpečných látek</a:t>
            </a:r>
            <a:endParaRPr/>
          </a:p>
          <a:p>
            <a:pPr indent="0" lvl="0" marL="0" marR="0" rtl="0" algn="l">
              <a:spcBef>
                <a:spcPts val="0"/>
              </a:spcBef>
              <a:spcAft>
                <a:spcPts val="0"/>
              </a:spcAft>
              <a:buClr>
                <a:schemeClr val="dk1"/>
              </a:buClr>
              <a:buSzPts val="1600"/>
              <a:buFont typeface="Arial"/>
              <a:buNone/>
            </a:pPr>
            <a:r>
              <a:t/>
            </a:r>
            <a:endParaRPr b="1" sz="1600">
              <a:solidFill>
                <a:schemeClr val="lt1"/>
              </a:solidFill>
              <a:latin typeface="Arial"/>
              <a:ea typeface="Arial"/>
              <a:cs typeface="Arial"/>
              <a:sym typeface="Arial"/>
            </a:endParaRPr>
          </a:p>
          <a:p>
            <a:pPr indent="0" lvl="0" marL="0" marR="0" rtl="0" algn="l">
              <a:spcBef>
                <a:spcPts val="0"/>
              </a:spcBef>
              <a:spcAft>
                <a:spcPts val="0"/>
              </a:spcAft>
              <a:buClr>
                <a:schemeClr val="lt1"/>
              </a:buClr>
              <a:buSzPts val="1600"/>
              <a:buFont typeface="Arial"/>
              <a:buNone/>
            </a:pPr>
            <a:r>
              <a:rPr b="1" lang="cs-CZ" sz="1600">
                <a:solidFill>
                  <a:schemeClr val="lt1"/>
                </a:solidFill>
                <a:latin typeface="Arial"/>
                <a:ea typeface="Arial"/>
                <a:cs typeface="Arial"/>
                <a:sym typeface="Arial"/>
              </a:rPr>
              <a:t>Výstavba a modernizace výcvikových a vzdělávacích středisek </a:t>
            </a:r>
            <a:endParaRPr/>
          </a:p>
          <a:p>
            <a:pPr indent="0" lvl="0" marL="0" marR="0" rtl="0" algn="l">
              <a:spcBef>
                <a:spcPts val="0"/>
              </a:spcBef>
              <a:spcAft>
                <a:spcPts val="0"/>
              </a:spcAft>
              <a:buClr>
                <a:schemeClr val="lt1"/>
              </a:buClr>
              <a:buSzPts val="1600"/>
              <a:buFont typeface="Arial"/>
              <a:buNone/>
            </a:pPr>
            <a:r>
              <a:rPr lang="cs-CZ" sz="1600">
                <a:solidFill>
                  <a:schemeClr val="lt1"/>
                </a:solidFill>
                <a:latin typeface="Arial"/>
                <a:ea typeface="Arial"/>
                <a:cs typeface="Arial"/>
                <a:sym typeface="Arial"/>
              </a:rPr>
              <a:t>	</a:t>
            </a:r>
            <a:r>
              <a:rPr lang="cs-CZ" sz="1600" u="sng">
                <a:solidFill>
                  <a:schemeClr val="lt1"/>
                </a:solidFill>
                <a:latin typeface="Arial"/>
                <a:ea typeface="Arial"/>
                <a:cs typeface="Arial"/>
                <a:sym typeface="Arial"/>
              </a:rPr>
              <a:t>Příklad:</a:t>
            </a:r>
            <a:r>
              <a:rPr lang="cs-CZ" sz="1600">
                <a:solidFill>
                  <a:schemeClr val="lt1"/>
                </a:solidFill>
                <a:latin typeface="Arial"/>
                <a:ea typeface="Arial"/>
                <a:cs typeface="Arial"/>
                <a:sym typeface="Arial"/>
              </a:rPr>
              <a:t> Výcviková a školící základna pro Zdravotnickou záchrannou službu</a:t>
            </a:r>
            <a:endParaRPr/>
          </a:p>
          <a:p>
            <a:pPr indent="0" lvl="0" marL="0" marR="0" rtl="0" algn="l">
              <a:spcBef>
                <a:spcPts val="0"/>
              </a:spcBef>
              <a:spcAft>
                <a:spcPts val="0"/>
              </a:spcAft>
              <a:buClr>
                <a:schemeClr val="dk1"/>
              </a:buClr>
              <a:buSzPts val="1600"/>
              <a:buFont typeface="Arial"/>
              <a:buNone/>
            </a:pPr>
            <a:r>
              <a:t/>
            </a:r>
            <a:endParaRPr b="1" sz="1600">
              <a:solidFill>
                <a:schemeClr val="lt1"/>
              </a:solidFill>
              <a:latin typeface="Arial"/>
              <a:ea typeface="Arial"/>
              <a:cs typeface="Arial"/>
              <a:sym typeface="Arial"/>
            </a:endParaRPr>
          </a:p>
          <a:p>
            <a:pPr indent="0" lvl="0" marL="0" marR="0" rtl="0" algn="l">
              <a:spcBef>
                <a:spcPts val="0"/>
              </a:spcBef>
              <a:spcAft>
                <a:spcPts val="0"/>
              </a:spcAft>
              <a:buClr>
                <a:schemeClr val="lt1"/>
              </a:buClr>
              <a:buSzPts val="1600"/>
              <a:buFont typeface="Arial"/>
              <a:buNone/>
            </a:pPr>
            <a:r>
              <a:rPr b="1" lang="cs-CZ" sz="1600">
                <a:solidFill>
                  <a:schemeClr val="lt1"/>
                </a:solidFill>
                <a:latin typeface="Arial"/>
                <a:ea typeface="Arial"/>
                <a:cs typeface="Arial"/>
                <a:sym typeface="Arial"/>
              </a:rPr>
              <a:t>Modernizace jednotného systému varování a vyrozumění obyvatelstva </a:t>
            </a:r>
            <a:endParaRPr/>
          </a:p>
          <a:p>
            <a:pPr indent="0" lvl="0" marL="0" marR="0" rtl="0" algn="l">
              <a:spcBef>
                <a:spcPts val="0"/>
              </a:spcBef>
              <a:spcAft>
                <a:spcPts val="0"/>
              </a:spcAft>
              <a:buClr>
                <a:schemeClr val="lt1"/>
              </a:buClr>
              <a:buSzPts val="1600"/>
              <a:buFont typeface="Arial"/>
              <a:buNone/>
            </a:pPr>
            <a:r>
              <a:rPr lang="cs-CZ" sz="1600">
                <a:solidFill>
                  <a:schemeClr val="lt1"/>
                </a:solidFill>
                <a:latin typeface="Arial"/>
                <a:ea typeface="Arial"/>
                <a:cs typeface="Arial"/>
                <a:sym typeface="Arial"/>
              </a:rPr>
              <a:t>	</a:t>
            </a:r>
            <a:r>
              <a:rPr lang="cs-CZ" sz="1600" u="sng">
                <a:solidFill>
                  <a:schemeClr val="lt1"/>
                </a:solidFill>
                <a:latin typeface="Arial"/>
                <a:ea typeface="Arial"/>
                <a:cs typeface="Arial"/>
                <a:sym typeface="Arial"/>
              </a:rPr>
              <a:t>Příklad:</a:t>
            </a:r>
            <a:r>
              <a:rPr lang="cs-CZ" sz="1600">
                <a:solidFill>
                  <a:schemeClr val="lt1"/>
                </a:solidFill>
                <a:latin typeface="Arial"/>
                <a:ea typeface="Arial"/>
                <a:cs typeface="Arial"/>
                <a:sym typeface="Arial"/>
              </a:rPr>
              <a:t> Zavádění nových technických a technologických možností pro 	informování obyvatelstva</a:t>
            </a:r>
            <a:endParaRPr/>
          </a:p>
          <a:p>
            <a:pPr indent="0" lvl="0" marL="0" marR="0" rtl="0" algn="l">
              <a:spcBef>
                <a:spcPts val="0"/>
              </a:spcBef>
              <a:spcAft>
                <a:spcPts val="0"/>
              </a:spcAft>
              <a:buClr>
                <a:schemeClr val="dk1"/>
              </a:buClr>
              <a:buSzPts val="1600"/>
              <a:buFont typeface="Arial"/>
              <a:buNone/>
            </a:pPr>
            <a:r>
              <a:t/>
            </a:r>
            <a:endParaRPr b="1" sz="1600">
              <a:solidFill>
                <a:schemeClr val="lt1"/>
              </a:solidFill>
              <a:latin typeface="Arial"/>
              <a:ea typeface="Arial"/>
              <a:cs typeface="Arial"/>
              <a:sym typeface="Arial"/>
            </a:endParaRPr>
          </a:p>
          <a:p>
            <a:pPr indent="0" lvl="0" marL="0" marR="0" rtl="0" algn="l">
              <a:spcBef>
                <a:spcPts val="0"/>
              </a:spcBef>
              <a:spcAft>
                <a:spcPts val="0"/>
              </a:spcAft>
              <a:buClr>
                <a:schemeClr val="lt1"/>
              </a:buClr>
              <a:buSzPts val="1600"/>
              <a:buFont typeface="Arial"/>
              <a:buNone/>
            </a:pPr>
            <a:r>
              <a:rPr b="1" lang="cs-CZ" sz="1600">
                <a:solidFill>
                  <a:schemeClr val="lt1"/>
                </a:solidFill>
                <a:latin typeface="Arial"/>
                <a:ea typeface="Arial"/>
                <a:cs typeface="Arial"/>
                <a:sym typeface="Arial"/>
              </a:rPr>
              <a:t>Výstavba a modernizace strategicky významných ICT systémů základních složek IZS</a:t>
            </a:r>
            <a:endParaRPr/>
          </a:p>
          <a:p>
            <a:pPr indent="0" lvl="0" marL="0" marR="0" rtl="0" algn="l">
              <a:spcBef>
                <a:spcPts val="0"/>
              </a:spcBef>
              <a:spcAft>
                <a:spcPts val="0"/>
              </a:spcAft>
              <a:buClr>
                <a:schemeClr val="lt1"/>
              </a:buClr>
              <a:buSzPts val="1600"/>
              <a:buFont typeface="Arial"/>
              <a:buNone/>
            </a:pPr>
            <a:r>
              <a:rPr lang="cs-CZ" sz="1600">
                <a:solidFill>
                  <a:schemeClr val="lt1"/>
                </a:solidFill>
                <a:latin typeface="Arial"/>
                <a:ea typeface="Arial"/>
                <a:cs typeface="Arial"/>
                <a:sym typeface="Arial"/>
              </a:rPr>
              <a:t>	</a:t>
            </a:r>
            <a:r>
              <a:rPr lang="cs-CZ" sz="1600" u="sng">
                <a:solidFill>
                  <a:schemeClr val="lt1"/>
                </a:solidFill>
                <a:latin typeface="Arial"/>
                <a:ea typeface="Arial"/>
                <a:cs typeface="Arial"/>
                <a:sym typeface="Arial"/>
              </a:rPr>
              <a:t>Příklad:</a:t>
            </a:r>
            <a:r>
              <a:rPr lang="cs-CZ" sz="1600">
                <a:solidFill>
                  <a:schemeClr val="lt1"/>
                </a:solidFill>
                <a:latin typeface="Arial"/>
                <a:ea typeface="Arial"/>
                <a:cs typeface="Arial"/>
                <a:sym typeface="Arial"/>
              </a:rPr>
              <a:t> Modernizace Národního informačního systému IZS</a:t>
            </a:r>
            <a:endParaRPr/>
          </a:p>
        </p:txBody>
      </p:sp>
      <p:pic>
        <p:nvPicPr>
          <p:cNvPr descr="Policie" id="278" name="Google Shape;278;p37"/>
          <p:cNvPicPr preferRelativeResize="0"/>
          <p:nvPr/>
        </p:nvPicPr>
        <p:blipFill rotWithShape="1">
          <a:blip r:embed="rId3">
            <a:alphaModFix/>
          </a:blip>
          <a:srcRect b="0" l="0" r="0" t="0"/>
          <a:stretch/>
        </p:blipFill>
        <p:spPr>
          <a:xfrm>
            <a:off x="284512" y="2023374"/>
            <a:ext cx="436270" cy="436270"/>
          </a:xfrm>
          <a:prstGeom prst="rect">
            <a:avLst/>
          </a:prstGeom>
          <a:noFill/>
          <a:ln>
            <a:noFill/>
          </a:ln>
        </p:spPr>
      </p:pic>
      <p:pic>
        <p:nvPicPr>
          <p:cNvPr descr="Budova" id="279" name="Google Shape;279;p37"/>
          <p:cNvPicPr preferRelativeResize="0"/>
          <p:nvPr/>
        </p:nvPicPr>
        <p:blipFill rotWithShape="1">
          <a:blip r:embed="rId4">
            <a:alphaModFix/>
          </a:blip>
          <a:srcRect b="0" l="0" r="0" t="0"/>
          <a:stretch/>
        </p:blipFill>
        <p:spPr>
          <a:xfrm>
            <a:off x="288984" y="3527799"/>
            <a:ext cx="457199" cy="457199"/>
          </a:xfrm>
          <a:prstGeom prst="rect">
            <a:avLst/>
          </a:prstGeom>
          <a:noFill/>
          <a:ln>
            <a:noFill/>
          </a:ln>
        </p:spPr>
      </p:pic>
      <p:pic>
        <p:nvPicPr>
          <p:cNvPr descr="Megafon" id="280" name="Google Shape;280;p37"/>
          <p:cNvPicPr preferRelativeResize="0"/>
          <p:nvPr/>
        </p:nvPicPr>
        <p:blipFill rotWithShape="1">
          <a:blip r:embed="rId5">
            <a:alphaModFix/>
          </a:blip>
          <a:srcRect b="0" l="0" r="0" t="0"/>
          <a:stretch/>
        </p:blipFill>
        <p:spPr>
          <a:xfrm>
            <a:off x="274047" y="4153332"/>
            <a:ext cx="457200" cy="457200"/>
          </a:xfrm>
          <a:prstGeom prst="rect">
            <a:avLst/>
          </a:prstGeom>
          <a:noFill/>
          <a:ln>
            <a:noFill/>
          </a:ln>
        </p:spPr>
      </p:pic>
      <p:pic>
        <p:nvPicPr>
          <p:cNvPr descr="Informace" id="281" name="Google Shape;281;p37"/>
          <p:cNvPicPr preferRelativeResize="0"/>
          <p:nvPr/>
        </p:nvPicPr>
        <p:blipFill rotWithShape="1">
          <a:blip r:embed="rId6">
            <a:alphaModFix/>
          </a:blip>
          <a:srcRect b="0" l="0" r="0" t="0"/>
          <a:stretch/>
        </p:blipFill>
        <p:spPr>
          <a:xfrm>
            <a:off x="314387" y="5253004"/>
            <a:ext cx="406395" cy="40639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8"/>
          <p:cNvSpPr txBox="1"/>
          <p:nvPr/>
        </p:nvSpPr>
        <p:spPr>
          <a:xfrm>
            <a:off x="502647" y="498020"/>
            <a:ext cx="8138707" cy="218521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2800"/>
              <a:buFont typeface="Arial"/>
              <a:buNone/>
            </a:pPr>
            <a:r>
              <a:rPr b="1" lang="cs-CZ" sz="2800">
                <a:solidFill>
                  <a:schemeClr val="lt1"/>
                </a:solidFill>
                <a:latin typeface="Arial"/>
                <a:ea typeface="Arial"/>
                <a:cs typeface="Arial"/>
                <a:sym typeface="Arial"/>
              </a:rPr>
              <a:t>Specifický cíl 2.1 </a:t>
            </a:r>
            <a:br>
              <a:rPr b="1" lang="cs-CZ" sz="2800">
                <a:solidFill>
                  <a:schemeClr val="lt1"/>
                </a:solidFill>
                <a:latin typeface="Arial"/>
                <a:ea typeface="Arial"/>
                <a:cs typeface="Arial"/>
                <a:sym typeface="Arial"/>
              </a:rPr>
            </a:br>
            <a:r>
              <a:rPr b="1" lang="cs-CZ" sz="2800">
                <a:solidFill>
                  <a:schemeClr val="lt1"/>
                </a:solidFill>
                <a:latin typeface="Arial"/>
                <a:ea typeface="Arial"/>
                <a:cs typeface="Arial"/>
                <a:sym typeface="Arial"/>
              </a:rPr>
              <a:t>Prevence rizik, zvýšení odolnosti a ochrana obyvatelstva</a:t>
            </a:r>
            <a:endParaRPr/>
          </a:p>
          <a:p>
            <a:pPr indent="0" lvl="0" marL="0" marR="0" rtl="0" algn="ctr">
              <a:spcBef>
                <a:spcPts val="0"/>
              </a:spcBef>
              <a:spcAft>
                <a:spcPts val="0"/>
              </a:spcAft>
              <a:buClr>
                <a:srgbClr val="000000"/>
              </a:buClr>
              <a:buSzPts val="2000"/>
              <a:buFont typeface="Arial"/>
              <a:buNone/>
            </a:pPr>
            <a:r>
              <a:rPr lang="cs-CZ" sz="2000">
                <a:solidFill>
                  <a:schemeClr val="lt1"/>
                </a:solidFill>
                <a:latin typeface="Arial"/>
                <a:ea typeface="Arial"/>
                <a:cs typeface="Arial"/>
                <a:sym typeface="Arial"/>
              </a:rPr>
              <a:t>Klíčové parametry</a:t>
            </a:r>
            <a:br>
              <a:rPr b="1" lang="cs-CZ" sz="3200">
                <a:solidFill>
                  <a:schemeClr val="lt1"/>
                </a:solidFill>
                <a:latin typeface="Arial"/>
                <a:ea typeface="Arial"/>
                <a:cs typeface="Arial"/>
                <a:sym typeface="Arial"/>
              </a:rPr>
            </a:br>
            <a:endParaRPr b="1" sz="3200">
              <a:solidFill>
                <a:schemeClr val="lt1"/>
              </a:solidFill>
              <a:latin typeface="Arial"/>
              <a:ea typeface="Arial"/>
              <a:cs typeface="Arial"/>
              <a:sym typeface="Arial"/>
            </a:endParaRPr>
          </a:p>
        </p:txBody>
      </p:sp>
      <p:sp>
        <p:nvSpPr>
          <p:cNvPr id="287" name="Google Shape;287;p38"/>
          <p:cNvSpPr txBox="1"/>
          <p:nvPr/>
        </p:nvSpPr>
        <p:spPr>
          <a:xfrm>
            <a:off x="629175" y="2212802"/>
            <a:ext cx="8012179" cy="2616614"/>
          </a:xfrm>
          <a:prstGeom prst="rect">
            <a:avLst/>
          </a:prstGeom>
          <a:noFill/>
          <a:ln>
            <a:noFill/>
          </a:ln>
        </p:spPr>
        <p:txBody>
          <a:bodyPr anchorCtr="0" anchor="t" bIns="45700" lIns="91425" spcFirstLastPara="1" rIns="91425" wrap="square" tIns="45700">
            <a:spAutoFit/>
          </a:bodyPr>
          <a:lstStyle/>
          <a:p>
            <a:pPr indent="-285750" lvl="0" marL="285750" marR="0" rtl="0" algn="l">
              <a:lnSpc>
                <a:spcPct val="200000"/>
              </a:lnSpc>
              <a:spcBef>
                <a:spcPts val="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Projekty Zdravotnické záchranné služby musí být v souladu s Regionálním akčním plánem (RAP)</a:t>
            </a:r>
            <a:endParaRPr/>
          </a:p>
          <a:p>
            <a:pPr indent="-285750" lvl="0" marL="285750" marR="0" rtl="0" algn="l">
              <a:lnSpc>
                <a:spcPct val="200000"/>
              </a:lnSpc>
              <a:spcBef>
                <a:spcPts val="100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Žadatelé - výhradně základní složky IZS (Policie, HZS ČR, ZZS), </a:t>
            </a:r>
            <a:r>
              <a:rPr b="0" i="0" lang="cs-CZ" sz="1600" u="none" cap="none" strike="noStrike">
                <a:solidFill>
                  <a:srgbClr val="FF0000"/>
                </a:solidFill>
                <a:latin typeface="Arial"/>
                <a:ea typeface="Arial"/>
                <a:cs typeface="Arial"/>
                <a:sym typeface="Arial"/>
              </a:rPr>
              <a:t>ne obce</a:t>
            </a:r>
            <a:endParaRPr b="0" i="0" sz="1600" u="none" cap="none" strike="noStrike">
              <a:solidFill>
                <a:srgbClr val="FF0000"/>
              </a:solidFill>
              <a:latin typeface="Arial"/>
              <a:ea typeface="Arial"/>
              <a:cs typeface="Arial"/>
              <a:sym typeface="Arial"/>
            </a:endParaRPr>
          </a:p>
          <a:p>
            <a:pPr indent="-285750" lvl="0" marL="285750" marR="0" rtl="0" algn="l">
              <a:lnSpc>
                <a:spcPct val="100000"/>
              </a:lnSpc>
              <a:spcBef>
                <a:spcPts val="100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Výstavba nových budov - požadavky na budovu s téměř nulovou spotřebou energie</a:t>
            </a:r>
            <a:endParaRPr/>
          </a:p>
          <a:p>
            <a:pPr indent="-285750" lvl="0" marL="285750" marR="0" rtl="0" algn="l">
              <a:lnSpc>
                <a:spcPct val="200000"/>
              </a:lnSpc>
              <a:spcBef>
                <a:spcPts val="100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V případě změny dokončené budovy – podmínka snížení energetické náročnosti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9"/>
          <p:cNvSpPr txBox="1"/>
          <p:nvPr/>
        </p:nvSpPr>
        <p:spPr>
          <a:xfrm>
            <a:off x="502647" y="498020"/>
            <a:ext cx="8138707" cy="200054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s-CZ" sz="2400">
                <a:solidFill>
                  <a:schemeClr val="lt1"/>
                </a:solidFill>
                <a:latin typeface="Arial"/>
                <a:ea typeface="Arial"/>
                <a:cs typeface="Arial"/>
                <a:sym typeface="Arial"/>
              </a:rPr>
              <a:t>Specifický cíl 2.1 </a:t>
            </a:r>
            <a:br>
              <a:rPr b="1" lang="cs-CZ" sz="2400">
                <a:solidFill>
                  <a:schemeClr val="lt1"/>
                </a:solidFill>
                <a:latin typeface="Arial"/>
                <a:ea typeface="Arial"/>
                <a:cs typeface="Arial"/>
                <a:sym typeface="Arial"/>
              </a:rPr>
            </a:br>
            <a:r>
              <a:rPr b="1" lang="cs-CZ" sz="2400">
                <a:solidFill>
                  <a:schemeClr val="lt1"/>
                </a:solidFill>
                <a:latin typeface="Arial"/>
                <a:ea typeface="Arial"/>
                <a:cs typeface="Arial"/>
                <a:sym typeface="Arial"/>
              </a:rPr>
              <a:t>Prevence rizik, zvýšení odolnosti a ochrana obyvatelstva</a:t>
            </a:r>
            <a:endParaRPr/>
          </a:p>
          <a:p>
            <a:pPr indent="0" lvl="0" marL="0" marR="0" rtl="0" algn="ctr">
              <a:spcBef>
                <a:spcPts val="0"/>
              </a:spcBef>
              <a:spcAft>
                <a:spcPts val="0"/>
              </a:spcAft>
              <a:buClr>
                <a:srgbClr val="000000"/>
              </a:buClr>
              <a:buSzPts val="2000"/>
              <a:buFont typeface="Arial"/>
              <a:buNone/>
            </a:pPr>
            <a:r>
              <a:rPr lang="cs-CZ" sz="2000">
                <a:solidFill>
                  <a:schemeClr val="lt1"/>
                </a:solidFill>
                <a:latin typeface="Arial"/>
                <a:ea typeface="Arial"/>
                <a:cs typeface="Arial"/>
                <a:sym typeface="Arial"/>
              </a:rPr>
              <a:t>Aktuální stav přípravy SC</a:t>
            </a:r>
            <a:br>
              <a:rPr b="1" lang="cs-CZ" sz="3200">
                <a:solidFill>
                  <a:schemeClr val="lt1"/>
                </a:solidFill>
                <a:latin typeface="Arial"/>
                <a:ea typeface="Arial"/>
                <a:cs typeface="Arial"/>
                <a:sym typeface="Arial"/>
              </a:rPr>
            </a:br>
            <a:endParaRPr b="1" sz="3200">
              <a:solidFill>
                <a:schemeClr val="lt1"/>
              </a:solidFill>
              <a:latin typeface="Arial"/>
              <a:ea typeface="Arial"/>
              <a:cs typeface="Arial"/>
              <a:sym typeface="Arial"/>
            </a:endParaRPr>
          </a:p>
        </p:txBody>
      </p:sp>
      <p:sp>
        <p:nvSpPr>
          <p:cNvPr id="293" name="Google Shape;293;p39"/>
          <p:cNvSpPr txBox="1"/>
          <p:nvPr/>
        </p:nvSpPr>
        <p:spPr>
          <a:xfrm>
            <a:off x="629175" y="2212802"/>
            <a:ext cx="8012179" cy="36117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u="sng">
                <a:solidFill>
                  <a:schemeClr val="lt1"/>
                </a:solidFill>
                <a:latin typeface="Arial"/>
                <a:ea typeface="Arial"/>
                <a:cs typeface="Arial"/>
                <a:sym typeface="Arial"/>
              </a:rPr>
              <a:t>TECHNIKA</a:t>
            </a:r>
            <a:endParaRPr sz="1600">
              <a:solidFill>
                <a:schemeClr val="lt1"/>
              </a:solidFill>
              <a:latin typeface="Arial"/>
              <a:ea typeface="Arial"/>
              <a:cs typeface="Arial"/>
              <a:sym typeface="Arial"/>
            </a:endParaRPr>
          </a:p>
          <a:p>
            <a:pPr indent="0" lvl="0" marL="0" marR="0" rtl="0" algn="just">
              <a:spcBef>
                <a:spcPts val="450"/>
              </a:spcBef>
              <a:spcAft>
                <a:spcPts val="0"/>
              </a:spcAft>
              <a:buNone/>
            </a:pPr>
            <a:r>
              <a:rPr lang="cs-CZ" sz="1600">
                <a:solidFill>
                  <a:schemeClr val="lt1"/>
                </a:solidFill>
                <a:latin typeface="Arial"/>
                <a:ea typeface="Arial"/>
                <a:cs typeface="Arial"/>
                <a:sym typeface="Arial"/>
              </a:rPr>
              <a:t>V případě </a:t>
            </a:r>
            <a:r>
              <a:rPr lang="cs-CZ" sz="1600" u="sng">
                <a:solidFill>
                  <a:schemeClr val="lt1"/>
                </a:solidFill>
                <a:latin typeface="Arial"/>
                <a:ea typeface="Arial"/>
                <a:cs typeface="Arial"/>
                <a:sym typeface="Arial"/>
              </a:rPr>
              <a:t>nákupu vozidel</a:t>
            </a:r>
            <a:r>
              <a:rPr lang="cs-CZ" sz="1600">
                <a:solidFill>
                  <a:schemeClr val="lt1"/>
                </a:solidFill>
                <a:latin typeface="Arial"/>
                <a:ea typeface="Arial"/>
                <a:cs typeface="Arial"/>
                <a:sym typeface="Arial"/>
              </a:rPr>
              <a:t> kategorií L a M1 se bude jednat o vozidla:</a:t>
            </a:r>
            <a:endParaRPr/>
          </a:p>
          <a:p>
            <a:pPr indent="-257175" lvl="0" marL="257175" marR="0" rtl="0" algn="l">
              <a:spcBef>
                <a:spcPts val="450"/>
              </a:spcBef>
              <a:spcAft>
                <a:spcPts val="0"/>
              </a:spcAft>
              <a:buClr>
                <a:schemeClr val="lt1"/>
              </a:buClr>
              <a:buSzPts val="1600"/>
              <a:buFont typeface="Noto Sans Symbols"/>
              <a:buChar char="∙"/>
            </a:pPr>
            <a:r>
              <a:rPr lang="cs-CZ" sz="1600">
                <a:solidFill>
                  <a:schemeClr val="lt1"/>
                </a:solidFill>
                <a:latin typeface="Arial"/>
                <a:ea typeface="Arial"/>
                <a:cs typeface="Arial"/>
                <a:sym typeface="Arial"/>
              </a:rPr>
              <a:t>Na alternativní paliva (CNG/elektro/vodík) NEBO </a:t>
            </a:r>
            <a:endParaRPr/>
          </a:p>
          <a:p>
            <a:pPr indent="-257175" lvl="0" marL="257175" marR="0" rtl="0" algn="l">
              <a:spcBef>
                <a:spcPts val="450"/>
              </a:spcBef>
              <a:spcAft>
                <a:spcPts val="0"/>
              </a:spcAft>
              <a:buClr>
                <a:schemeClr val="lt1"/>
              </a:buClr>
              <a:buSzPts val="1600"/>
              <a:buFont typeface="Noto Sans Symbols"/>
              <a:buChar char="∙"/>
            </a:pPr>
            <a:r>
              <a:rPr lang="cs-CZ" sz="1600">
                <a:solidFill>
                  <a:schemeClr val="lt1"/>
                </a:solidFill>
                <a:latin typeface="Arial"/>
                <a:ea typeface="Arial"/>
                <a:cs typeface="Arial"/>
                <a:sym typeface="Arial"/>
              </a:rPr>
              <a:t>Na konvenční paliva (benzín/diesel) splňující emisní limit 95 g CO2/km. </a:t>
            </a:r>
            <a:endParaRPr/>
          </a:p>
          <a:p>
            <a:pPr indent="0" lvl="0" marL="0" marR="0" rtl="0" algn="l">
              <a:spcBef>
                <a:spcPts val="450"/>
              </a:spcBef>
              <a:spcAft>
                <a:spcPts val="0"/>
              </a:spcAft>
              <a:buNone/>
            </a:pPr>
            <a:r>
              <a:t/>
            </a:r>
            <a:endParaRPr sz="1600">
              <a:solidFill>
                <a:schemeClr val="lt1"/>
              </a:solidFill>
              <a:latin typeface="Arial"/>
              <a:ea typeface="Arial"/>
              <a:cs typeface="Arial"/>
              <a:sym typeface="Arial"/>
            </a:endParaRPr>
          </a:p>
          <a:p>
            <a:pPr indent="0" lvl="0" marL="0" marR="0" rtl="0" algn="just">
              <a:spcBef>
                <a:spcPts val="450"/>
              </a:spcBef>
              <a:spcAft>
                <a:spcPts val="0"/>
              </a:spcAft>
              <a:buNone/>
            </a:pPr>
            <a:r>
              <a:rPr lang="cs-CZ" sz="1600" u="sng">
                <a:solidFill>
                  <a:schemeClr val="lt1"/>
                </a:solidFill>
                <a:latin typeface="Arial"/>
                <a:ea typeface="Arial"/>
                <a:cs typeface="Arial"/>
                <a:sym typeface="Arial"/>
              </a:rPr>
              <a:t>Výjimkou</a:t>
            </a:r>
            <a:r>
              <a:rPr lang="cs-CZ" sz="1600">
                <a:solidFill>
                  <a:schemeClr val="lt1"/>
                </a:solidFill>
                <a:latin typeface="Arial"/>
                <a:ea typeface="Arial"/>
                <a:cs typeface="Arial"/>
                <a:sym typeface="Arial"/>
              </a:rPr>
              <a:t> jsou vozidla:</a:t>
            </a:r>
            <a:endParaRPr/>
          </a:p>
          <a:p>
            <a:pPr indent="-257175" lvl="0" marL="257175" marR="0" rtl="0" algn="l">
              <a:spcBef>
                <a:spcPts val="450"/>
              </a:spcBef>
              <a:spcAft>
                <a:spcPts val="0"/>
              </a:spcAft>
              <a:buClr>
                <a:schemeClr val="lt1"/>
              </a:buClr>
              <a:buSzPts val="1600"/>
              <a:buFont typeface="Noto Sans Symbols"/>
              <a:buChar char="∙"/>
            </a:pPr>
            <a:r>
              <a:rPr lang="cs-CZ" sz="1600">
                <a:solidFill>
                  <a:schemeClr val="lt1"/>
                </a:solidFill>
                <a:latin typeface="Arial"/>
                <a:ea typeface="Arial"/>
                <a:cs typeface="Arial"/>
                <a:sym typeface="Arial"/>
              </a:rPr>
              <a:t>Určená pro rychlou lékařskou pomoc, rychlou zdravotnickou pomoc, vozidel zařazených do systému rendez-vous zdravotnické záchranné služby kraje </a:t>
            </a:r>
            <a:endParaRPr/>
          </a:p>
          <a:p>
            <a:pPr indent="-257175" lvl="0" marL="257175" marR="0" rtl="0" algn="l">
              <a:spcBef>
                <a:spcPts val="450"/>
              </a:spcBef>
              <a:spcAft>
                <a:spcPts val="0"/>
              </a:spcAft>
              <a:buClr>
                <a:schemeClr val="lt1"/>
              </a:buClr>
              <a:buSzPts val="1600"/>
              <a:buFont typeface="Noto Sans Symbols"/>
              <a:buChar char="∙"/>
            </a:pPr>
            <a:r>
              <a:rPr lang="cs-CZ" sz="1600">
                <a:solidFill>
                  <a:schemeClr val="lt1"/>
                </a:solidFill>
                <a:latin typeface="Arial"/>
                <a:ea typeface="Arial"/>
                <a:cs typeface="Arial"/>
                <a:sym typeface="Arial"/>
              </a:rPr>
              <a:t>Požární ochrany podle zvláštního právního předpisu (vyhláška č. 35/2007 Sb., o technických podmínkách požární techniky, ve znění pozdějších předpisů)</a:t>
            </a:r>
            <a:endParaRPr/>
          </a:p>
          <a:p>
            <a:pPr indent="0" lvl="0" marL="0" marR="0" rtl="0" algn="l">
              <a:lnSpc>
                <a:spcPct val="200000"/>
              </a:lnSpc>
              <a:spcBef>
                <a:spcPts val="1450"/>
              </a:spcBef>
              <a:spcAft>
                <a:spcPts val="0"/>
              </a:spcAft>
              <a:buNone/>
            </a:pPr>
            <a:r>
              <a:rPr b="0" i="0" lang="cs-CZ" sz="1600" u="none" cap="none" strike="noStrike">
                <a:solidFill>
                  <a:schemeClr val="lt1"/>
                </a:solidFill>
                <a:latin typeface="Arial"/>
                <a:ea typeface="Arial"/>
                <a:cs typeface="Arial"/>
                <a:sym typeface="Arial"/>
              </a:rPr>
              <a: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 name="Shape 49"/>
        <p:cNvGrpSpPr/>
        <p:nvPr/>
      </p:nvGrpSpPr>
      <p:grpSpPr>
        <a:xfrm>
          <a:off x="0" y="0"/>
          <a:ext cx="0" cy="0"/>
          <a:chOff x="0" y="0"/>
          <a:chExt cx="0" cy="0"/>
        </a:xfrm>
      </p:grpSpPr>
      <p:sp>
        <p:nvSpPr>
          <p:cNvPr id="50" name="Google Shape;50;p4"/>
          <p:cNvSpPr txBox="1"/>
          <p:nvPr/>
        </p:nvSpPr>
        <p:spPr>
          <a:xfrm>
            <a:off x="502647" y="598688"/>
            <a:ext cx="8138707"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Implementační struktura IROP 2021-2027</a:t>
            </a:r>
            <a:r>
              <a:rPr b="0" i="0" lang="cs-CZ" sz="3200" u="none" cap="none" strike="noStrike">
                <a:solidFill>
                  <a:schemeClr val="lt1"/>
                </a:solidFill>
                <a:latin typeface="Arial"/>
                <a:ea typeface="Arial"/>
                <a:cs typeface="Arial"/>
                <a:sym typeface="Arial"/>
              </a:rPr>
              <a:t>​</a:t>
            </a:r>
            <a:endParaRPr b="1" i="0" sz="3200" u="none" cap="none" strike="noStrike">
              <a:solidFill>
                <a:schemeClr val="lt1"/>
              </a:solidFill>
              <a:latin typeface="Arial"/>
              <a:ea typeface="Arial"/>
              <a:cs typeface="Arial"/>
              <a:sym typeface="Arial"/>
            </a:endParaRPr>
          </a:p>
        </p:txBody>
      </p:sp>
      <p:sp>
        <p:nvSpPr>
          <p:cNvPr id="51" name="Google Shape;51;p4"/>
          <p:cNvSpPr txBox="1"/>
          <p:nvPr/>
        </p:nvSpPr>
        <p:spPr>
          <a:xfrm>
            <a:off x="695593" y="1675906"/>
            <a:ext cx="8012179" cy="419031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chemeClr val="lt1"/>
              </a:buClr>
              <a:buSzPts val="2000"/>
              <a:buFont typeface="Arial"/>
              <a:buChar char="•"/>
            </a:pPr>
            <a:r>
              <a:rPr b="1" i="0" lang="cs-CZ" sz="2000" u="none" cap="none" strike="noStrike">
                <a:solidFill>
                  <a:schemeClr val="lt1"/>
                </a:solidFill>
                <a:latin typeface="Arial"/>
                <a:ea typeface="Arial"/>
                <a:cs typeface="Arial"/>
                <a:sym typeface="Arial"/>
              </a:rPr>
              <a:t>Řídicí orgán IROP </a:t>
            </a:r>
            <a:r>
              <a:rPr b="0" i="0" lang="cs-CZ" sz="2000" u="none" cap="none" strike="noStrike">
                <a:solidFill>
                  <a:schemeClr val="lt1"/>
                </a:solidFill>
                <a:latin typeface="Arial"/>
                <a:ea typeface="Arial"/>
                <a:cs typeface="Arial"/>
                <a:sym typeface="Arial"/>
              </a:rPr>
              <a:t>= Ministerstvo pro místní rozvoj; odbor řízení operačních programů​</a:t>
            </a:r>
            <a:endParaRPr b="0" i="0" sz="2000" u="none" cap="none" strike="noStrike">
              <a:solidFill>
                <a:schemeClr val="lt1"/>
              </a:solidFill>
              <a:latin typeface="Arial"/>
              <a:ea typeface="Arial"/>
              <a:cs typeface="Arial"/>
              <a:sym typeface="Arial"/>
            </a:endParaRPr>
          </a:p>
          <a:p>
            <a:pPr indent="0" lvl="0" marL="0" marR="0" rtl="0" algn="l">
              <a:lnSpc>
                <a:spcPct val="150000"/>
              </a:lnSpc>
              <a:spcBef>
                <a:spcPts val="0"/>
              </a:spcBef>
              <a:spcAft>
                <a:spcPts val="0"/>
              </a:spcAft>
              <a:buNone/>
            </a:pPr>
            <a:r>
              <a:t/>
            </a:r>
            <a:endParaRPr b="0" i="0" sz="2000" u="none" cap="none" strike="noStrike">
              <a:solidFill>
                <a:schemeClr val="lt1"/>
              </a:solidFill>
              <a:latin typeface="Arial"/>
              <a:ea typeface="Arial"/>
              <a:cs typeface="Arial"/>
              <a:sym typeface="Arial"/>
            </a:endParaRPr>
          </a:p>
          <a:p>
            <a:pPr indent="-285750" lvl="0" marL="285750" marR="0" rtl="0" algn="l">
              <a:lnSpc>
                <a:spcPct val="150000"/>
              </a:lnSpc>
              <a:spcBef>
                <a:spcPts val="0"/>
              </a:spcBef>
              <a:spcAft>
                <a:spcPts val="0"/>
              </a:spcAft>
              <a:buClr>
                <a:schemeClr val="lt1"/>
              </a:buClr>
              <a:buSzPts val="2000"/>
              <a:buFont typeface="Arial"/>
              <a:buChar char="•"/>
            </a:pPr>
            <a:r>
              <a:rPr b="1" i="0" lang="cs-CZ" sz="2000" u="none" cap="none" strike="noStrike">
                <a:solidFill>
                  <a:schemeClr val="lt1"/>
                </a:solidFill>
                <a:latin typeface="Arial"/>
                <a:ea typeface="Arial"/>
                <a:cs typeface="Arial"/>
                <a:sym typeface="Arial"/>
              </a:rPr>
              <a:t>Zprostředkující subjekt </a:t>
            </a:r>
            <a:r>
              <a:rPr b="0" i="0" lang="cs-CZ" sz="2000" u="none" cap="none" strike="noStrike">
                <a:solidFill>
                  <a:schemeClr val="lt1"/>
                </a:solidFill>
                <a:latin typeface="Arial"/>
                <a:ea typeface="Arial"/>
                <a:cs typeface="Arial"/>
                <a:sym typeface="Arial"/>
              </a:rPr>
              <a:t>= Centrum pro regionální rozvoj České republiky s krajskými pobočkami​</a:t>
            </a:r>
            <a:endParaRPr b="0" i="0" sz="2000" u="none" cap="none" strike="noStrike">
              <a:solidFill>
                <a:schemeClr val="lt1"/>
              </a:solidFill>
              <a:latin typeface="Arial"/>
              <a:ea typeface="Arial"/>
              <a:cs typeface="Arial"/>
              <a:sym typeface="Arial"/>
            </a:endParaRPr>
          </a:p>
          <a:p>
            <a:pPr indent="0" lvl="0" marL="0" marR="0" rtl="0" algn="l">
              <a:lnSpc>
                <a:spcPct val="150000"/>
              </a:lnSpc>
              <a:spcBef>
                <a:spcPts val="0"/>
              </a:spcBef>
              <a:spcAft>
                <a:spcPts val="0"/>
              </a:spcAft>
              <a:buNone/>
            </a:pPr>
            <a:r>
              <a:t/>
            </a:r>
            <a:endParaRPr b="0" i="0" sz="2000" u="none" cap="none" strike="noStrike">
              <a:solidFill>
                <a:schemeClr val="lt1"/>
              </a:solidFill>
              <a:latin typeface="Arial"/>
              <a:ea typeface="Arial"/>
              <a:cs typeface="Arial"/>
              <a:sym typeface="Arial"/>
            </a:endParaRPr>
          </a:p>
          <a:p>
            <a:pPr indent="-285750" lvl="0" marL="285750" marR="0" rtl="0" algn="l">
              <a:lnSpc>
                <a:spcPct val="150000"/>
              </a:lnSpc>
              <a:spcBef>
                <a:spcPts val="0"/>
              </a:spcBef>
              <a:spcAft>
                <a:spcPts val="0"/>
              </a:spcAft>
              <a:buClr>
                <a:schemeClr val="lt1"/>
              </a:buClr>
              <a:buSzPts val="2000"/>
              <a:buFont typeface="Arial"/>
              <a:buChar char="•"/>
            </a:pPr>
            <a:r>
              <a:rPr b="1" i="0" lang="cs-CZ" sz="2000" u="none" cap="none" strike="noStrike">
                <a:solidFill>
                  <a:schemeClr val="lt1"/>
                </a:solidFill>
                <a:latin typeface="Arial"/>
                <a:ea typeface="Arial"/>
                <a:cs typeface="Arial"/>
                <a:sym typeface="Arial"/>
              </a:rPr>
              <a:t>Nositelé integrovaných strategií ITI a CLLD</a:t>
            </a:r>
            <a:r>
              <a:rPr b="0" i="0" lang="cs-CZ" sz="2000" u="none" cap="none" strike="noStrike">
                <a:solidFill>
                  <a:schemeClr val="lt1"/>
                </a:solidFill>
                <a:latin typeface="Arial"/>
                <a:ea typeface="Arial"/>
                <a:cs typeface="Arial"/>
                <a:sym typeface="Arial"/>
              </a:rPr>
              <a:t>; stávající IPRÚ se stanou ITI​</a:t>
            </a:r>
            <a:endParaRPr b="0" i="0" sz="2000" u="none" cap="none" strike="noStrike">
              <a:solidFill>
                <a:schemeClr val="lt1"/>
              </a:solidFill>
              <a:latin typeface="Arial"/>
              <a:ea typeface="Arial"/>
              <a:cs typeface="Arial"/>
              <a:sym typeface="Arial"/>
            </a:endParaRPr>
          </a:p>
          <a:p>
            <a:pPr indent="0" lvl="1" marL="457200" marR="0" rtl="0" algn="l">
              <a:lnSpc>
                <a:spcPct val="150000"/>
              </a:lnSpc>
              <a:spcBef>
                <a:spcPts val="0"/>
              </a:spcBef>
              <a:spcAft>
                <a:spcPts val="0"/>
              </a:spcAft>
              <a:buNone/>
            </a:pPr>
            <a:r>
              <a:t/>
            </a:r>
            <a:endParaRPr b="0" i="0" sz="2000" u="none" cap="none" strike="noStrike">
              <a:solidFill>
                <a:schemeClr val="lt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0"/>
          <p:cNvSpPr txBox="1"/>
          <p:nvPr/>
        </p:nvSpPr>
        <p:spPr>
          <a:xfrm>
            <a:off x="309593" y="498020"/>
            <a:ext cx="8524813" cy="11387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s-CZ" sz="2400">
                <a:solidFill>
                  <a:schemeClr val="lt1"/>
                </a:solidFill>
                <a:latin typeface="Arial"/>
                <a:ea typeface="Arial"/>
                <a:cs typeface="Arial"/>
                <a:sym typeface="Arial"/>
              </a:rPr>
              <a:t>Specifický cíl 2.1 </a:t>
            </a:r>
            <a:br>
              <a:rPr b="1" lang="cs-CZ" sz="2400">
                <a:solidFill>
                  <a:schemeClr val="lt1"/>
                </a:solidFill>
                <a:latin typeface="Arial"/>
                <a:ea typeface="Arial"/>
                <a:cs typeface="Arial"/>
                <a:sym typeface="Arial"/>
              </a:rPr>
            </a:br>
            <a:r>
              <a:rPr b="1" lang="cs-CZ" sz="2400">
                <a:solidFill>
                  <a:schemeClr val="lt1"/>
                </a:solidFill>
                <a:latin typeface="Arial"/>
                <a:ea typeface="Arial"/>
                <a:cs typeface="Arial"/>
                <a:sym typeface="Arial"/>
              </a:rPr>
              <a:t>Prevence rizik, zvýšení odolnosti a ochrana obyvatelstva</a:t>
            </a:r>
            <a:endParaRPr/>
          </a:p>
          <a:p>
            <a:pPr indent="0" lvl="0" marL="0" marR="0" rtl="0" algn="ctr">
              <a:spcBef>
                <a:spcPts val="0"/>
              </a:spcBef>
              <a:spcAft>
                <a:spcPts val="0"/>
              </a:spcAft>
              <a:buClr>
                <a:srgbClr val="000000"/>
              </a:buClr>
              <a:buSzPts val="2000"/>
              <a:buFont typeface="Arial"/>
              <a:buNone/>
            </a:pPr>
            <a:r>
              <a:rPr lang="cs-CZ" sz="2000">
                <a:solidFill>
                  <a:schemeClr val="lt1"/>
                </a:solidFill>
                <a:latin typeface="Arial"/>
                <a:ea typeface="Arial"/>
                <a:cs typeface="Arial"/>
                <a:sym typeface="Arial"/>
              </a:rPr>
              <a:t>Aktuální stav přípravy SC</a:t>
            </a:r>
            <a:endParaRPr b="1" sz="3200">
              <a:solidFill>
                <a:schemeClr val="lt1"/>
              </a:solidFill>
              <a:latin typeface="Arial"/>
              <a:ea typeface="Arial"/>
              <a:cs typeface="Arial"/>
              <a:sym typeface="Arial"/>
            </a:endParaRPr>
          </a:p>
        </p:txBody>
      </p:sp>
      <p:sp>
        <p:nvSpPr>
          <p:cNvPr id="299" name="Google Shape;299;p40"/>
          <p:cNvSpPr txBox="1"/>
          <p:nvPr/>
        </p:nvSpPr>
        <p:spPr>
          <a:xfrm>
            <a:off x="565909" y="1914699"/>
            <a:ext cx="8012179" cy="39241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u="sng">
                <a:solidFill>
                  <a:schemeClr val="lt1"/>
                </a:solidFill>
                <a:latin typeface="Arial"/>
                <a:ea typeface="Arial"/>
                <a:cs typeface="Arial"/>
                <a:sym typeface="Arial"/>
              </a:rPr>
              <a:t>STANICE</a:t>
            </a:r>
            <a:endParaRPr sz="1600">
              <a:solidFill>
                <a:schemeClr val="lt1"/>
              </a:solidFill>
              <a:latin typeface="Arial"/>
              <a:ea typeface="Arial"/>
              <a:cs typeface="Arial"/>
              <a:sym typeface="Arial"/>
            </a:endParaRPr>
          </a:p>
          <a:p>
            <a:pPr indent="0" lvl="0" marL="0" marR="0" rtl="0" algn="l">
              <a:spcBef>
                <a:spcPts val="450"/>
              </a:spcBef>
              <a:spcAft>
                <a:spcPts val="0"/>
              </a:spcAft>
              <a:buNone/>
            </a:pPr>
            <a:r>
              <a:rPr lang="cs-CZ" sz="1600">
                <a:solidFill>
                  <a:schemeClr val="lt1"/>
                </a:solidFill>
                <a:latin typeface="Arial"/>
                <a:ea typeface="Arial"/>
                <a:cs typeface="Arial"/>
                <a:sym typeface="Arial"/>
              </a:rPr>
              <a:t>V případě </a:t>
            </a:r>
            <a:r>
              <a:rPr lang="cs-CZ" sz="1600" u="sng">
                <a:solidFill>
                  <a:schemeClr val="lt1"/>
                </a:solidFill>
                <a:latin typeface="Arial"/>
                <a:ea typeface="Arial"/>
                <a:cs typeface="Arial"/>
                <a:sym typeface="Arial"/>
              </a:rPr>
              <a:t>rekonstrukce budovy </a:t>
            </a:r>
            <a:r>
              <a:rPr lang="cs-CZ" sz="1600">
                <a:solidFill>
                  <a:schemeClr val="lt1"/>
                </a:solidFill>
                <a:latin typeface="Arial"/>
                <a:ea typeface="Arial"/>
                <a:cs typeface="Arial"/>
                <a:sym typeface="Arial"/>
              </a:rPr>
              <a:t>dojde ke snížení energetické náročnosti budovy.</a:t>
            </a:r>
            <a:endParaRPr sz="1600">
              <a:solidFill>
                <a:schemeClr val="lt1"/>
              </a:solidFill>
              <a:latin typeface="Arial"/>
              <a:ea typeface="Arial"/>
              <a:cs typeface="Arial"/>
              <a:sym typeface="Arial"/>
            </a:endParaRPr>
          </a:p>
          <a:p>
            <a:pPr indent="0" lvl="0" marL="0" marR="0" rtl="0" algn="l">
              <a:spcBef>
                <a:spcPts val="450"/>
              </a:spcBef>
              <a:spcAft>
                <a:spcPts val="0"/>
              </a:spcAft>
              <a:buNone/>
            </a:pPr>
            <a:r>
              <a:rPr lang="cs-CZ" sz="1600">
                <a:solidFill>
                  <a:schemeClr val="lt1"/>
                </a:solidFill>
                <a:latin typeface="Arial"/>
                <a:ea typeface="Arial"/>
                <a:cs typeface="Arial"/>
                <a:sym typeface="Arial"/>
              </a:rPr>
              <a:t>V případě výstavby </a:t>
            </a:r>
            <a:r>
              <a:rPr lang="cs-CZ" sz="1600" u="sng">
                <a:solidFill>
                  <a:schemeClr val="lt1"/>
                </a:solidFill>
                <a:latin typeface="Arial"/>
                <a:ea typeface="Arial"/>
                <a:cs typeface="Arial"/>
                <a:sym typeface="Arial"/>
              </a:rPr>
              <a:t>nové budovy </a:t>
            </a:r>
            <a:r>
              <a:rPr lang="cs-CZ" sz="1600">
                <a:solidFill>
                  <a:schemeClr val="lt1"/>
                </a:solidFill>
                <a:latin typeface="Arial"/>
                <a:ea typeface="Arial"/>
                <a:cs typeface="Arial"/>
                <a:sym typeface="Arial"/>
              </a:rPr>
              <a:t>budou splněny požadavky pasivního standardu (týká se i přístaveb a nástaveb). V případech, u kterých s ohledem na specifický typ provozování, nelze docílit pasivního standardu, bude umožněn tzv. Vysoký energetický standard.</a:t>
            </a:r>
            <a:endParaRPr sz="1600" u="sng">
              <a:solidFill>
                <a:schemeClr val="lt1"/>
              </a:solidFill>
              <a:latin typeface="Arial"/>
              <a:ea typeface="Arial"/>
              <a:cs typeface="Arial"/>
              <a:sym typeface="Arial"/>
            </a:endParaRPr>
          </a:p>
          <a:p>
            <a:pPr indent="0" lvl="0" marL="0" marR="0" rtl="0" algn="just">
              <a:spcBef>
                <a:spcPts val="450"/>
              </a:spcBef>
              <a:spcAft>
                <a:spcPts val="0"/>
              </a:spcAft>
              <a:buNone/>
            </a:pPr>
            <a:r>
              <a:rPr lang="cs-CZ" sz="1600" u="sng">
                <a:solidFill>
                  <a:schemeClr val="lt1"/>
                </a:solidFill>
                <a:latin typeface="Arial"/>
                <a:ea typeface="Arial"/>
                <a:cs typeface="Arial"/>
                <a:sym typeface="Arial"/>
              </a:rPr>
              <a:t>Požadavky</a:t>
            </a:r>
            <a:r>
              <a:rPr b="1" lang="cs-CZ" sz="1600">
                <a:solidFill>
                  <a:schemeClr val="lt1"/>
                </a:solidFill>
                <a:latin typeface="Arial"/>
                <a:ea typeface="Arial"/>
                <a:cs typeface="Arial"/>
                <a:sym typeface="Arial"/>
              </a:rPr>
              <a:t> </a:t>
            </a:r>
            <a:r>
              <a:rPr lang="cs-CZ" sz="1600">
                <a:solidFill>
                  <a:schemeClr val="lt1"/>
                </a:solidFill>
                <a:latin typeface="Arial"/>
                <a:ea typeface="Arial"/>
                <a:cs typeface="Arial"/>
                <a:sym typeface="Arial"/>
              </a:rPr>
              <a:t>na budovy </a:t>
            </a:r>
            <a:r>
              <a:rPr lang="cs-CZ" sz="1600" u="sng">
                <a:solidFill>
                  <a:schemeClr val="lt1"/>
                </a:solidFill>
                <a:latin typeface="Arial"/>
                <a:ea typeface="Arial"/>
                <a:cs typeface="Arial"/>
                <a:sym typeface="Arial"/>
              </a:rPr>
              <a:t>vychází z následujících dokumentů</a:t>
            </a:r>
            <a:r>
              <a:rPr lang="cs-CZ" sz="1600">
                <a:solidFill>
                  <a:schemeClr val="lt1"/>
                </a:solidFill>
                <a:latin typeface="Arial"/>
                <a:ea typeface="Arial"/>
                <a:cs typeface="Arial"/>
                <a:sym typeface="Arial"/>
              </a:rPr>
              <a:t>:</a:t>
            </a:r>
            <a:endParaRPr/>
          </a:p>
          <a:p>
            <a:pPr indent="-257175" lvl="0" marL="257175" marR="0" rtl="0" algn="l">
              <a:spcBef>
                <a:spcPts val="450"/>
              </a:spcBef>
              <a:spcAft>
                <a:spcPts val="0"/>
              </a:spcAft>
              <a:buClr>
                <a:schemeClr val="lt1"/>
              </a:buClr>
              <a:buSzPts val="1600"/>
              <a:buFont typeface="Noto Sans Symbols"/>
              <a:buChar char="∙"/>
            </a:pPr>
            <a:r>
              <a:rPr lang="cs-CZ" sz="1600">
                <a:solidFill>
                  <a:schemeClr val="lt1"/>
                </a:solidFill>
                <a:latin typeface="Arial"/>
                <a:ea typeface="Arial"/>
                <a:cs typeface="Arial"/>
                <a:sym typeface="Arial"/>
              </a:rPr>
              <a:t>Vyhláška č. 264/2020 Sb., o energetické náročnosti budov</a:t>
            </a:r>
            <a:endParaRPr/>
          </a:p>
          <a:p>
            <a:pPr indent="-257175" lvl="0" marL="257175" marR="0" rtl="0" algn="l">
              <a:spcBef>
                <a:spcPts val="0"/>
              </a:spcBef>
              <a:spcAft>
                <a:spcPts val="0"/>
              </a:spcAft>
              <a:buClr>
                <a:schemeClr val="lt1"/>
              </a:buClr>
              <a:buSzPts val="1600"/>
              <a:buFont typeface="Noto Sans Symbols"/>
              <a:buChar char="∙"/>
            </a:pPr>
            <a:r>
              <a:rPr lang="cs-CZ" sz="1600">
                <a:solidFill>
                  <a:schemeClr val="lt1"/>
                </a:solidFill>
                <a:latin typeface="Arial"/>
                <a:ea typeface="Arial"/>
                <a:cs typeface="Arial"/>
                <a:sym typeface="Arial"/>
              </a:rPr>
              <a:t>Pravidlo správné praxe Hospodářské komory ČR, r.č. HKCR/4/17/01 ze dne 16. 8. 2017, TPW 170 01</a:t>
            </a:r>
            <a:endParaRPr/>
          </a:p>
          <a:p>
            <a:pPr indent="0" lvl="0" marL="0" marR="0" rtl="0" algn="l">
              <a:spcBef>
                <a:spcPts val="450"/>
              </a:spcBef>
              <a:spcAft>
                <a:spcPts val="0"/>
              </a:spcAft>
              <a:buNone/>
            </a:pPr>
            <a:r>
              <a:rPr lang="cs-CZ" sz="1600" u="sng">
                <a:solidFill>
                  <a:schemeClr val="lt1"/>
                </a:solidFill>
                <a:latin typeface="Arial"/>
                <a:ea typeface="Arial"/>
                <a:cs typeface="Arial"/>
                <a:sym typeface="Arial"/>
              </a:rPr>
              <a:t>Žadatel dokládá</a:t>
            </a:r>
            <a:r>
              <a:rPr lang="cs-CZ" sz="1600">
                <a:solidFill>
                  <a:schemeClr val="lt1"/>
                </a:solidFill>
                <a:latin typeface="Arial"/>
                <a:ea typeface="Arial"/>
                <a:cs typeface="Arial"/>
                <a:sym typeface="Arial"/>
              </a:rPr>
              <a:t>:</a:t>
            </a:r>
            <a:endParaRPr sz="1600">
              <a:solidFill>
                <a:schemeClr val="lt1"/>
              </a:solidFill>
              <a:latin typeface="Arial"/>
              <a:ea typeface="Arial"/>
              <a:cs typeface="Arial"/>
              <a:sym typeface="Arial"/>
            </a:endParaRPr>
          </a:p>
          <a:p>
            <a:pPr indent="-257175" lvl="0" marL="257175" marR="0" rtl="0" algn="l">
              <a:spcBef>
                <a:spcPts val="450"/>
              </a:spcBef>
              <a:spcAft>
                <a:spcPts val="0"/>
              </a:spcAft>
              <a:buClr>
                <a:schemeClr val="lt1"/>
              </a:buClr>
              <a:buSzPts val="1600"/>
              <a:buFont typeface="Noto Sans Symbols"/>
              <a:buChar char="∙"/>
            </a:pPr>
            <a:r>
              <a:rPr lang="cs-CZ" sz="1600">
                <a:solidFill>
                  <a:schemeClr val="lt1"/>
                </a:solidFill>
                <a:latin typeface="Arial"/>
                <a:ea typeface="Arial"/>
                <a:cs typeface="Arial"/>
                <a:sym typeface="Arial"/>
              </a:rPr>
              <a:t>Průkaz energetické náročnosti budovy</a:t>
            </a:r>
            <a:endParaRPr/>
          </a:p>
          <a:p>
            <a:pPr indent="-257175" lvl="0" marL="257175" marR="0" rtl="0" algn="l">
              <a:spcBef>
                <a:spcPts val="0"/>
              </a:spcBef>
              <a:spcAft>
                <a:spcPts val="0"/>
              </a:spcAft>
              <a:buClr>
                <a:schemeClr val="lt1"/>
              </a:buClr>
              <a:buSzPts val="1600"/>
              <a:buFont typeface="Noto Sans Symbols"/>
              <a:buChar char="∙"/>
            </a:pPr>
            <a:r>
              <a:rPr lang="cs-CZ" sz="1600">
                <a:solidFill>
                  <a:schemeClr val="lt1"/>
                </a:solidFill>
                <a:latin typeface="Arial"/>
                <a:ea typeface="Arial"/>
                <a:cs typeface="Arial"/>
                <a:sym typeface="Arial"/>
              </a:rPr>
              <a:t>Protokol k výpočtu tepelné stability v létě</a:t>
            </a:r>
            <a:endParaRPr/>
          </a:p>
          <a:p>
            <a:pPr indent="-257175" lvl="0" marL="257175" marR="0" rtl="0" algn="l">
              <a:spcBef>
                <a:spcPts val="0"/>
              </a:spcBef>
              <a:spcAft>
                <a:spcPts val="0"/>
              </a:spcAft>
              <a:buClr>
                <a:schemeClr val="lt1"/>
              </a:buClr>
              <a:buSzPts val="1600"/>
              <a:buFont typeface="Noto Sans Symbols"/>
              <a:buChar char="∙"/>
            </a:pPr>
            <a:r>
              <a:rPr lang="cs-CZ" sz="1600">
                <a:solidFill>
                  <a:schemeClr val="lt1"/>
                </a:solidFill>
                <a:latin typeface="Arial"/>
                <a:ea typeface="Arial"/>
                <a:cs typeface="Arial"/>
                <a:sym typeface="Arial"/>
              </a:rPr>
              <a:t>Protokol o měření průvzdušnosti (příloha k realizaci)</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1"/>
          <p:cNvSpPr txBox="1"/>
          <p:nvPr/>
        </p:nvSpPr>
        <p:spPr>
          <a:xfrm>
            <a:off x="502647" y="498020"/>
            <a:ext cx="8138707" cy="16312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2400"/>
              <a:buFont typeface="Arial"/>
              <a:buNone/>
            </a:pPr>
            <a:r>
              <a:rPr b="1" lang="cs-CZ" sz="2400">
                <a:solidFill>
                  <a:schemeClr val="lt1"/>
                </a:solidFill>
                <a:latin typeface="Arial"/>
                <a:ea typeface="Arial"/>
                <a:cs typeface="Arial"/>
                <a:sym typeface="Arial"/>
              </a:rPr>
              <a:t>Specifický cíl 2.1 </a:t>
            </a:r>
            <a:br>
              <a:rPr b="1" lang="cs-CZ" sz="2400">
                <a:solidFill>
                  <a:schemeClr val="lt1"/>
                </a:solidFill>
                <a:latin typeface="Arial"/>
                <a:ea typeface="Arial"/>
                <a:cs typeface="Arial"/>
                <a:sym typeface="Arial"/>
              </a:rPr>
            </a:br>
            <a:r>
              <a:rPr b="1" lang="cs-CZ" sz="2400">
                <a:solidFill>
                  <a:schemeClr val="lt1"/>
                </a:solidFill>
                <a:latin typeface="Arial"/>
                <a:ea typeface="Arial"/>
                <a:cs typeface="Arial"/>
                <a:sym typeface="Arial"/>
              </a:rPr>
              <a:t>Integrovaný záchranný systém</a:t>
            </a:r>
            <a:endParaRPr/>
          </a:p>
          <a:p>
            <a:pPr indent="0" lvl="0" marL="0" marR="0" rtl="0" algn="ctr">
              <a:spcBef>
                <a:spcPts val="0"/>
              </a:spcBef>
              <a:spcAft>
                <a:spcPts val="0"/>
              </a:spcAft>
              <a:buClr>
                <a:srgbClr val="000000"/>
              </a:buClr>
              <a:buSzPts val="2000"/>
              <a:buFont typeface="Arial"/>
              <a:buNone/>
            </a:pPr>
            <a:r>
              <a:rPr lang="cs-CZ" sz="2000">
                <a:solidFill>
                  <a:schemeClr val="lt1"/>
                </a:solidFill>
                <a:latin typeface="Arial"/>
                <a:ea typeface="Arial"/>
                <a:cs typeface="Arial"/>
                <a:sym typeface="Arial"/>
              </a:rPr>
              <a:t>Aktuální stav přípravy SC</a:t>
            </a:r>
            <a:br>
              <a:rPr b="1" lang="cs-CZ" sz="3200">
                <a:solidFill>
                  <a:schemeClr val="lt1"/>
                </a:solidFill>
                <a:latin typeface="Arial"/>
                <a:ea typeface="Arial"/>
                <a:cs typeface="Arial"/>
                <a:sym typeface="Arial"/>
              </a:rPr>
            </a:br>
            <a:endParaRPr b="1" sz="3200">
              <a:solidFill>
                <a:schemeClr val="lt1"/>
              </a:solidFill>
              <a:latin typeface="Arial"/>
              <a:ea typeface="Arial"/>
              <a:cs typeface="Arial"/>
              <a:sym typeface="Arial"/>
            </a:endParaRPr>
          </a:p>
        </p:txBody>
      </p:sp>
      <p:sp>
        <p:nvSpPr>
          <p:cNvPr id="305" name="Google Shape;305;p41"/>
          <p:cNvSpPr txBox="1"/>
          <p:nvPr/>
        </p:nvSpPr>
        <p:spPr>
          <a:xfrm>
            <a:off x="629175" y="2219900"/>
            <a:ext cx="8012179" cy="322524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800" u="sng">
                <a:solidFill>
                  <a:schemeClr val="lt1"/>
                </a:solidFill>
                <a:latin typeface="Arial"/>
                <a:ea typeface="Arial"/>
                <a:cs typeface="Arial"/>
                <a:sym typeface="Arial"/>
              </a:rPr>
              <a:t>ICT SYSTÉMY</a:t>
            </a:r>
            <a:endParaRPr sz="1800">
              <a:solidFill>
                <a:schemeClr val="lt1"/>
              </a:solidFill>
              <a:latin typeface="Arial"/>
              <a:ea typeface="Arial"/>
              <a:cs typeface="Arial"/>
              <a:sym typeface="Arial"/>
            </a:endParaRPr>
          </a:p>
          <a:p>
            <a:pPr indent="0" lvl="0" marL="0" marR="0" rtl="0" algn="just">
              <a:lnSpc>
                <a:spcPct val="200000"/>
              </a:lnSpc>
              <a:spcBef>
                <a:spcPts val="450"/>
              </a:spcBef>
              <a:spcAft>
                <a:spcPts val="0"/>
              </a:spcAft>
              <a:buNone/>
            </a:pPr>
            <a:r>
              <a:rPr lang="cs-CZ" sz="1800">
                <a:solidFill>
                  <a:schemeClr val="lt1"/>
                </a:solidFill>
                <a:latin typeface="Arial"/>
                <a:ea typeface="Arial"/>
                <a:cs typeface="Arial"/>
                <a:sym typeface="Arial"/>
              </a:rPr>
              <a:t>V případě rozvoje strategicky významných </a:t>
            </a:r>
            <a:r>
              <a:rPr b="1" lang="cs-CZ" sz="1800">
                <a:solidFill>
                  <a:schemeClr val="lt1"/>
                </a:solidFill>
                <a:latin typeface="Arial"/>
                <a:ea typeface="Arial"/>
                <a:cs typeface="Arial"/>
                <a:sym typeface="Arial"/>
              </a:rPr>
              <a:t>ICT systémů</a:t>
            </a:r>
            <a:r>
              <a:rPr lang="cs-CZ" sz="1800">
                <a:solidFill>
                  <a:schemeClr val="lt1"/>
                </a:solidFill>
                <a:latin typeface="Arial"/>
                <a:ea typeface="Arial"/>
                <a:cs typeface="Arial"/>
                <a:sym typeface="Arial"/>
              </a:rPr>
              <a:t>:</a:t>
            </a:r>
            <a:endParaRPr/>
          </a:p>
          <a:p>
            <a:pPr indent="-257175" lvl="0" marL="257175" marR="0" rtl="0" algn="l">
              <a:lnSpc>
                <a:spcPct val="200000"/>
              </a:lnSpc>
              <a:spcBef>
                <a:spcPts val="450"/>
              </a:spcBef>
              <a:spcAft>
                <a:spcPts val="0"/>
              </a:spcAft>
              <a:buClr>
                <a:schemeClr val="lt1"/>
              </a:buClr>
              <a:buSzPts val="1800"/>
              <a:buFont typeface="Noto Sans Symbols"/>
              <a:buChar char="∙"/>
            </a:pPr>
            <a:r>
              <a:rPr lang="cs-CZ" sz="1800">
                <a:solidFill>
                  <a:schemeClr val="lt1"/>
                </a:solidFill>
                <a:latin typeface="Arial"/>
                <a:ea typeface="Arial"/>
                <a:cs typeface="Arial"/>
                <a:sym typeface="Arial"/>
              </a:rPr>
              <a:t>systém bude zavádět aspoň </a:t>
            </a:r>
            <a:r>
              <a:rPr lang="cs-CZ" sz="1800" u="sng">
                <a:solidFill>
                  <a:schemeClr val="lt1"/>
                </a:solidFill>
                <a:latin typeface="Arial"/>
                <a:ea typeface="Arial"/>
                <a:cs typeface="Arial"/>
                <a:sym typeface="Arial"/>
              </a:rPr>
              <a:t>1 novou funkcionalitu</a:t>
            </a:r>
            <a:endParaRPr/>
          </a:p>
          <a:p>
            <a:pPr indent="-257175" lvl="0" marL="257175" marR="0" rtl="0" algn="l">
              <a:lnSpc>
                <a:spcPct val="200000"/>
              </a:lnSpc>
              <a:spcBef>
                <a:spcPts val="450"/>
              </a:spcBef>
              <a:spcAft>
                <a:spcPts val="0"/>
              </a:spcAft>
              <a:buClr>
                <a:schemeClr val="lt1"/>
              </a:buClr>
              <a:buSzPts val="1800"/>
              <a:buFont typeface="Noto Sans Symbols"/>
              <a:buChar char="∙"/>
            </a:pPr>
            <a:r>
              <a:rPr lang="cs-CZ" sz="1800" u="sng">
                <a:solidFill>
                  <a:schemeClr val="lt1"/>
                </a:solidFill>
                <a:latin typeface="Arial"/>
                <a:ea typeface="Arial"/>
                <a:cs typeface="Arial"/>
                <a:sym typeface="Arial"/>
              </a:rPr>
              <a:t>žadatel dokládá </a:t>
            </a:r>
            <a:r>
              <a:rPr lang="cs-CZ" sz="1800">
                <a:solidFill>
                  <a:schemeClr val="lt1"/>
                </a:solidFill>
                <a:latin typeface="Arial"/>
                <a:ea typeface="Arial"/>
                <a:cs typeface="Arial"/>
                <a:sym typeface="Arial"/>
              </a:rPr>
              <a:t>Souhlasné stanovisko Hlavního architekta eGovernmentu</a:t>
            </a:r>
            <a:endParaRPr/>
          </a:p>
          <a:p>
            <a:pPr indent="-142875" lvl="0" marL="257175" marR="0" rtl="0" algn="l">
              <a:spcBef>
                <a:spcPts val="450"/>
              </a:spcBef>
              <a:spcAft>
                <a:spcPts val="0"/>
              </a:spcAft>
              <a:buClr>
                <a:schemeClr val="dk1"/>
              </a:buClr>
              <a:buSzPts val="1800"/>
              <a:buFont typeface="Noto Sans Symbols"/>
              <a:buNone/>
            </a:pPr>
            <a:r>
              <a:t/>
            </a:r>
            <a:endParaRPr sz="1800">
              <a:solidFill>
                <a:schemeClr val="lt1"/>
              </a:solidFill>
              <a:latin typeface="Arial"/>
              <a:ea typeface="Arial"/>
              <a:cs typeface="Arial"/>
              <a:sym typeface="Arial"/>
            </a:endParaRPr>
          </a:p>
          <a:p>
            <a:pPr indent="0" lvl="0" marL="0" marR="0" rtl="0" algn="l">
              <a:lnSpc>
                <a:spcPct val="200000"/>
              </a:lnSpc>
              <a:spcBef>
                <a:spcPts val="1450"/>
              </a:spcBef>
              <a:spcAft>
                <a:spcPts val="0"/>
              </a:spcAft>
              <a:buNone/>
            </a:pPr>
            <a:r>
              <a:rPr b="0" i="0" lang="cs-CZ" sz="1800" u="none" cap="none" strike="noStrike">
                <a:solidFill>
                  <a:schemeClr val="lt1"/>
                </a:solidFill>
                <a:latin typeface="Arial"/>
                <a:ea typeface="Arial"/>
                <a:cs typeface="Arial"/>
                <a:sym typeface="Arial"/>
              </a:rPr>
              <a:t>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2"/>
          <p:cNvSpPr txBox="1"/>
          <p:nvPr/>
        </p:nvSpPr>
        <p:spPr>
          <a:xfrm>
            <a:off x="1056042" y="2129236"/>
            <a:ext cx="6269192" cy="3249608"/>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t/>
            </a:r>
            <a:endParaRPr b="0" i="0" sz="1600" u="none" cap="none" strike="noStrike">
              <a:solidFill>
                <a:schemeClr val="lt1"/>
              </a:solidFill>
              <a:latin typeface="Arial"/>
              <a:ea typeface="Arial"/>
              <a:cs typeface="Arial"/>
              <a:sym typeface="Arial"/>
            </a:endParaRPr>
          </a:p>
          <a:p>
            <a:pPr indent="0" lvl="0" marL="0" marR="0" rtl="0" algn="l">
              <a:spcBef>
                <a:spcPts val="450"/>
              </a:spcBef>
              <a:spcAft>
                <a:spcPts val="0"/>
              </a:spcAft>
              <a:buNone/>
            </a:pPr>
            <a:r>
              <a:rPr b="1" lang="cs-CZ" sz="1600">
                <a:solidFill>
                  <a:schemeClr val="lt1"/>
                </a:solidFill>
                <a:latin typeface="Arial"/>
                <a:ea typeface="Arial"/>
                <a:cs typeface="Arial"/>
                <a:sym typeface="Arial"/>
              </a:rPr>
              <a:t>Pořízení materiálně technického vybavení</a:t>
            </a:r>
            <a:endParaRPr/>
          </a:p>
          <a:p>
            <a:pPr indent="-285750" lvl="1" marL="628650" marR="0" rtl="0" algn="l">
              <a:spcBef>
                <a:spcPts val="45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v připomínkovém jednání je návrh normativu pro nákup techniky a materiálně technického vybavení jednotek SDH obcí, který bude obdobný jako v IROP 1</a:t>
            </a:r>
            <a:endParaRPr/>
          </a:p>
          <a:p>
            <a:pPr indent="0" lvl="0" marL="0" marR="0" rtl="0" algn="l">
              <a:spcBef>
                <a:spcPts val="450"/>
              </a:spcBef>
              <a:spcAft>
                <a:spcPts val="0"/>
              </a:spcAft>
              <a:buNone/>
            </a:pPr>
            <a:r>
              <a:t/>
            </a:r>
            <a:endParaRPr sz="1600">
              <a:solidFill>
                <a:schemeClr val="lt1"/>
              </a:solidFill>
              <a:latin typeface="Arial"/>
              <a:ea typeface="Arial"/>
              <a:cs typeface="Arial"/>
              <a:sym typeface="Arial"/>
            </a:endParaRPr>
          </a:p>
          <a:p>
            <a:pPr indent="0" lvl="0" marL="0" marR="0" rtl="0" algn="l">
              <a:spcBef>
                <a:spcPts val="450"/>
              </a:spcBef>
              <a:spcAft>
                <a:spcPts val="0"/>
              </a:spcAft>
              <a:buNone/>
            </a:pPr>
            <a:r>
              <a:rPr b="1" lang="cs-CZ" sz="1600">
                <a:solidFill>
                  <a:schemeClr val="lt1"/>
                </a:solidFill>
                <a:latin typeface="Arial"/>
                <a:ea typeface="Arial"/>
                <a:cs typeface="Arial"/>
                <a:sym typeface="Arial"/>
              </a:rPr>
              <a:t>Umělé zdroje požární vody</a:t>
            </a:r>
            <a:endParaRPr/>
          </a:p>
          <a:p>
            <a:pPr indent="-285750" lvl="1" marL="628650" marR="0" rtl="0" algn="l">
              <a:spcBef>
                <a:spcPts val="450"/>
              </a:spcBef>
              <a:spcAft>
                <a:spcPts val="0"/>
              </a:spcAft>
              <a:buClr>
                <a:schemeClr val="lt1"/>
              </a:buClr>
              <a:buSzPts val="1600"/>
              <a:buFont typeface="Arial"/>
              <a:buChar char="•"/>
            </a:pPr>
            <a:r>
              <a:rPr b="0" i="0" lang="cs-CZ" sz="1600" u="none" cap="none" strike="noStrike">
                <a:solidFill>
                  <a:schemeClr val="lt1"/>
                </a:solidFill>
                <a:latin typeface="Arial"/>
                <a:ea typeface="Arial"/>
                <a:cs typeface="Arial"/>
                <a:sym typeface="Arial"/>
              </a:rPr>
              <a:t>Jsou stanoveny podmínky pro opravu stávajících a výstavby nových umělých zdrojů požární vody</a:t>
            </a:r>
            <a:endParaRPr/>
          </a:p>
          <a:p>
            <a:pPr indent="0" lvl="1" marL="342900" marR="0" rtl="0" algn="l">
              <a:spcBef>
                <a:spcPts val="450"/>
              </a:spcBef>
              <a:spcAft>
                <a:spcPts val="0"/>
              </a:spcAft>
              <a:buNone/>
            </a:pPr>
            <a:r>
              <a:t/>
            </a:r>
            <a:endParaRPr b="0" i="0" sz="1600" u="none" cap="none" strike="noStrike">
              <a:solidFill>
                <a:schemeClr val="lt1"/>
              </a:solidFill>
              <a:latin typeface="Arial"/>
              <a:ea typeface="Arial"/>
              <a:cs typeface="Arial"/>
              <a:sym typeface="Arial"/>
            </a:endParaRPr>
          </a:p>
          <a:p>
            <a:pPr indent="-112713" lvl="0" marL="214313" marR="0" rtl="0" algn="l">
              <a:spcBef>
                <a:spcPts val="450"/>
              </a:spcBef>
              <a:spcAft>
                <a:spcPts val="0"/>
              </a:spcAft>
              <a:buClr>
                <a:schemeClr val="dk1"/>
              </a:buClr>
              <a:buSzPts val="1600"/>
              <a:buFont typeface="Arial"/>
              <a:buNone/>
            </a:pPr>
            <a:r>
              <a:t/>
            </a:r>
            <a:endParaRPr sz="1600">
              <a:solidFill>
                <a:schemeClr val="lt1"/>
              </a:solidFill>
              <a:latin typeface="Arial"/>
              <a:ea typeface="Arial"/>
              <a:cs typeface="Arial"/>
              <a:sym typeface="Arial"/>
            </a:endParaRPr>
          </a:p>
        </p:txBody>
      </p:sp>
      <p:sp>
        <p:nvSpPr>
          <p:cNvPr id="312" name="Google Shape;312;p42"/>
          <p:cNvSpPr txBox="1"/>
          <p:nvPr/>
        </p:nvSpPr>
        <p:spPr>
          <a:xfrm>
            <a:off x="277907" y="498020"/>
            <a:ext cx="8615082" cy="16312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s-CZ" sz="2400">
                <a:solidFill>
                  <a:schemeClr val="lt1"/>
                </a:solidFill>
                <a:latin typeface="Arial"/>
                <a:ea typeface="Arial"/>
                <a:cs typeface="Arial"/>
                <a:sym typeface="Arial"/>
              </a:rPr>
              <a:t>Specifický cíl 5.1 </a:t>
            </a:r>
            <a:br>
              <a:rPr b="1" lang="cs-CZ" sz="2400">
                <a:solidFill>
                  <a:schemeClr val="dk1"/>
                </a:solidFill>
                <a:latin typeface="Arial"/>
                <a:ea typeface="Arial"/>
                <a:cs typeface="Arial"/>
                <a:sym typeface="Arial"/>
              </a:rPr>
            </a:br>
            <a:r>
              <a:rPr b="1" lang="cs-CZ" sz="2400">
                <a:solidFill>
                  <a:schemeClr val="lt1"/>
                </a:solidFill>
                <a:latin typeface="Arial"/>
                <a:ea typeface="Arial"/>
                <a:cs typeface="Arial"/>
                <a:sym typeface="Arial"/>
              </a:rPr>
              <a:t>Prevence rizik, zvýšení odolnosti a ochrana obyvatelstva</a:t>
            </a:r>
            <a:endParaRPr/>
          </a:p>
          <a:p>
            <a:pPr indent="0" lvl="0" marL="0" marR="0" rtl="0" algn="ctr">
              <a:spcBef>
                <a:spcPts val="0"/>
              </a:spcBef>
              <a:spcAft>
                <a:spcPts val="0"/>
              </a:spcAft>
              <a:buClr>
                <a:srgbClr val="000000"/>
              </a:buClr>
              <a:buSzPts val="2000"/>
              <a:buFont typeface="Arial"/>
              <a:buNone/>
            </a:pPr>
            <a:r>
              <a:rPr lang="cs-CZ" sz="2000">
                <a:solidFill>
                  <a:schemeClr val="lt1"/>
                </a:solidFill>
                <a:latin typeface="Arial"/>
                <a:ea typeface="Arial"/>
                <a:cs typeface="Arial"/>
                <a:sym typeface="Arial"/>
              </a:rPr>
              <a:t>Aktuální stav přípravy SC</a:t>
            </a:r>
            <a:br>
              <a:rPr b="1" lang="cs-CZ" sz="3200">
                <a:solidFill>
                  <a:schemeClr val="dk1"/>
                </a:solidFill>
                <a:latin typeface="Arial"/>
                <a:ea typeface="Arial"/>
                <a:cs typeface="Arial"/>
                <a:sym typeface="Arial"/>
              </a:rPr>
            </a:br>
            <a:endParaRPr b="1" sz="3200">
              <a:solidFill>
                <a:schemeClr val="lt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43"/>
          <p:cNvPicPr preferRelativeResize="0"/>
          <p:nvPr/>
        </p:nvPicPr>
        <p:blipFill rotWithShape="1">
          <a:blip r:embed="rId3">
            <a:alphaModFix/>
          </a:blip>
          <a:srcRect b="0" l="5537" r="5536" t="0"/>
          <a:stretch/>
        </p:blipFill>
        <p:spPr>
          <a:xfrm>
            <a:off x="20" y="1"/>
            <a:ext cx="9143980" cy="6857999"/>
          </a:xfrm>
          <a:prstGeom prst="rect">
            <a:avLst/>
          </a:prstGeom>
          <a:noFill/>
          <a:ln>
            <a:noFill/>
          </a:ln>
        </p:spPr>
      </p:pic>
      <p:sp>
        <p:nvSpPr>
          <p:cNvPr id="318" name="Google Shape;318;p43"/>
          <p:cNvSpPr txBox="1"/>
          <p:nvPr/>
        </p:nvSpPr>
        <p:spPr>
          <a:xfrm>
            <a:off x="117466" y="58724"/>
            <a:ext cx="8100437" cy="584775"/>
          </a:xfrm>
          <a:prstGeom prst="rect">
            <a:avLst/>
          </a:prstGeom>
          <a:solidFill>
            <a:srgbClr val="0B55A2">
              <a:alpha val="73725"/>
            </a:srgbClr>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cs-CZ" sz="3200" u="none" cap="none" strike="noStrike">
                <a:solidFill>
                  <a:srgbClr val="FFFFFF"/>
                </a:solidFill>
                <a:latin typeface="Arial"/>
                <a:ea typeface="Arial"/>
                <a:cs typeface="Arial"/>
                <a:sym typeface="Arial"/>
              </a:rPr>
              <a:t>Příklad: Velkokapacitní požární cisterna</a:t>
            </a:r>
            <a:endParaRPr/>
          </a:p>
        </p:txBody>
      </p:sp>
      <p:sp>
        <p:nvSpPr>
          <p:cNvPr id="319" name="Google Shape;319;p43"/>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FFFFFF"/>
              </a:buClr>
              <a:buSzPts val="3600"/>
              <a:buFont typeface="Arial"/>
              <a:buNone/>
            </a:pPr>
            <a:br>
              <a:rPr b="1" i="0" lang="cs-CZ" sz="3600" u="none" cap="none" strike="noStrike">
                <a:solidFill>
                  <a:srgbClr val="FFFFFF"/>
                </a:solidFill>
                <a:latin typeface="Arial"/>
                <a:ea typeface="Arial"/>
                <a:cs typeface="Arial"/>
                <a:sym typeface="Arial"/>
              </a:rPr>
            </a:br>
            <a:endParaRPr/>
          </a:p>
        </p:txBody>
      </p:sp>
    </p:spTree>
  </p:cSld>
  <p:clrMapOvr>
    <a:masterClrMapping/>
  </p:clrMapOvr>
  <p:transition spd="slow">
    <p:push/>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4"/>
          <p:cNvSpPr txBox="1"/>
          <p:nvPr/>
        </p:nvSpPr>
        <p:spPr>
          <a:xfrm>
            <a:off x="1127929" y="1716045"/>
            <a:ext cx="7158440" cy="4129584"/>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00529C"/>
              </a:buClr>
              <a:buSzPts val="2000"/>
              <a:buFont typeface="Arial"/>
              <a:buNone/>
            </a:pPr>
            <a:r>
              <a:rPr lang="cs-CZ" sz="2000">
                <a:solidFill>
                  <a:srgbClr val="00529C"/>
                </a:solidFill>
                <a:latin typeface="Arial"/>
                <a:ea typeface="Arial"/>
                <a:cs typeface="Arial"/>
                <a:sym typeface="Arial"/>
              </a:rPr>
              <a:t>Text</a:t>
            </a:r>
            <a:endParaRPr/>
          </a:p>
        </p:txBody>
      </p:sp>
      <p:sp>
        <p:nvSpPr>
          <p:cNvPr id="325" name="Google Shape;325;p44"/>
          <p:cNvSpPr txBox="1"/>
          <p:nvPr/>
        </p:nvSpPr>
        <p:spPr>
          <a:xfrm>
            <a:off x="1127928" y="675488"/>
            <a:ext cx="7053562" cy="757898"/>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rgbClr val="00529C"/>
              </a:buClr>
              <a:buSzPts val="2800"/>
              <a:buFont typeface="Arial"/>
              <a:buNone/>
            </a:pPr>
            <a:r>
              <a:rPr b="1" lang="cs-CZ" sz="2800">
                <a:solidFill>
                  <a:srgbClr val="00529C"/>
                </a:solidFill>
                <a:latin typeface="Arial"/>
                <a:ea typeface="Arial"/>
                <a:cs typeface="Arial"/>
                <a:sym typeface="Arial"/>
              </a:rPr>
              <a:t>Nadpis</a:t>
            </a:r>
            <a:endParaRPr b="1" sz="2800">
              <a:solidFill>
                <a:srgbClr val="00529C"/>
              </a:solidFill>
              <a:latin typeface="Arial"/>
              <a:ea typeface="Arial"/>
              <a:cs typeface="Arial"/>
              <a:sym typeface="Arial"/>
            </a:endParaRPr>
          </a:p>
        </p:txBody>
      </p:sp>
      <p:sp>
        <p:nvSpPr>
          <p:cNvPr id="326" name="Google Shape;326;p44"/>
          <p:cNvSpPr txBox="1"/>
          <p:nvPr>
            <p:ph idx="12" type="sldNum"/>
          </p:nvPr>
        </p:nvSpPr>
        <p:spPr>
          <a:xfrm>
            <a:off x="183137" y="6356349"/>
            <a:ext cx="50043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cs-CZ"/>
              <a:t>‹#›</a:t>
            </a:fld>
            <a:endParaRPr/>
          </a:p>
        </p:txBody>
      </p:sp>
      <p:pic>
        <p:nvPicPr>
          <p:cNvPr id="327" name="Google Shape;327;p44"/>
          <p:cNvPicPr preferRelativeResize="0"/>
          <p:nvPr/>
        </p:nvPicPr>
        <p:blipFill rotWithShape="1">
          <a:blip r:embed="rId3">
            <a:alphaModFix/>
          </a:blip>
          <a:srcRect b="0" l="5600" r="5600" t="0"/>
          <a:stretch/>
        </p:blipFill>
        <p:spPr>
          <a:xfrm>
            <a:off x="20" y="1"/>
            <a:ext cx="9143980" cy="6857999"/>
          </a:xfrm>
          <a:prstGeom prst="rect">
            <a:avLst/>
          </a:prstGeom>
          <a:noFill/>
          <a:ln>
            <a:noFill/>
          </a:ln>
        </p:spPr>
      </p:pic>
      <p:sp>
        <p:nvSpPr>
          <p:cNvPr id="328" name="Google Shape;328;p44"/>
          <p:cNvSpPr txBox="1"/>
          <p:nvPr/>
        </p:nvSpPr>
        <p:spPr>
          <a:xfrm>
            <a:off x="335560" y="5474987"/>
            <a:ext cx="8505986" cy="744836"/>
          </a:xfrm>
          <a:prstGeom prst="rect">
            <a:avLst/>
          </a:prstGeom>
          <a:solidFill>
            <a:srgbClr val="0B55A2">
              <a:alpha val="7372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2400"/>
              <a:buFont typeface="Arial"/>
              <a:buNone/>
            </a:pPr>
            <a:r>
              <a:rPr b="1" lang="cs-CZ" sz="2400">
                <a:solidFill>
                  <a:schemeClr val="lt1"/>
                </a:solidFill>
                <a:latin typeface="Arial"/>
                <a:ea typeface="Arial"/>
                <a:cs typeface="Arial"/>
                <a:sym typeface="Arial"/>
              </a:rPr>
              <a:t>Specifický cíl  2.2 </a:t>
            </a:r>
            <a:br>
              <a:rPr b="1" lang="cs-CZ" sz="2400">
                <a:solidFill>
                  <a:schemeClr val="lt1"/>
                </a:solidFill>
                <a:latin typeface="Arial"/>
                <a:ea typeface="Arial"/>
                <a:cs typeface="Arial"/>
                <a:sym typeface="Arial"/>
              </a:rPr>
            </a:br>
            <a:r>
              <a:rPr b="1" i="0" lang="cs-CZ" sz="2400" u="none" cap="none" strike="noStrike">
                <a:solidFill>
                  <a:schemeClr val="lt1"/>
                </a:solidFill>
                <a:latin typeface="Arial"/>
                <a:ea typeface="Arial"/>
                <a:cs typeface="Arial"/>
                <a:sym typeface="Arial"/>
              </a:rPr>
              <a:t>Revitalizace měst a obcí</a:t>
            </a:r>
            <a:endParaRPr b="1" sz="2400">
              <a:solidFill>
                <a:schemeClr val="lt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5"/>
          <p:cNvSpPr txBox="1"/>
          <p:nvPr/>
        </p:nvSpPr>
        <p:spPr>
          <a:xfrm>
            <a:off x="502647" y="498020"/>
            <a:ext cx="8138707"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Specifický cíl 2.2 </a:t>
            </a:r>
            <a:br>
              <a:rPr b="1" i="0" lang="cs-CZ" sz="3200" u="none" cap="none" strike="noStrike">
                <a:solidFill>
                  <a:schemeClr val="lt1"/>
                </a:solidFill>
                <a:latin typeface="Arial"/>
                <a:ea typeface="Arial"/>
                <a:cs typeface="Arial"/>
                <a:sym typeface="Arial"/>
              </a:rPr>
            </a:br>
            <a:r>
              <a:rPr b="1" i="0" lang="cs-CZ" sz="3200" u="none" cap="none" strike="noStrike">
                <a:solidFill>
                  <a:schemeClr val="lt1"/>
                </a:solidFill>
                <a:latin typeface="Arial"/>
                <a:ea typeface="Arial"/>
                <a:cs typeface="Arial"/>
                <a:sym typeface="Arial"/>
              </a:rPr>
              <a:t>Zelená infrastruktura měst a obcí</a:t>
            </a:r>
            <a:br>
              <a:rPr b="1" lang="cs-CZ" sz="3200">
                <a:solidFill>
                  <a:schemeClr val="lt1"/>
                </a:solidFill>
                <a:latin typeface="Arial"/>
                <a:ea typeface="Arial"/>
                <a:cs typeface="Arial"/>
                <a:sym typeface="Arial"/>
              </a:rPr>
            </a:br>
            <a:endParaRPr b="1" sz="3200">
              <a:solidFill>
                <a:schemeClr val="lt1"/>
              </a:solidFill>
              <a:latin typeface="Arial"/>
              <a:ea typeface="Arial"/>
              <a:cs typeface="Arial"/>
              <a:sym typeface="Arial"/>
            </a:endParaRPr>
          </a:p>
        </p:txBody>
      </p:sp>
      <p:sp>
        <p:nvSpPr>
          <p:cNvPr id="334" name="Google Shape;334;p45"/>
          <p:cNvSpPr txBox="1"/>
          <p:nvPr/>
        </p:nvSpPr>
        <p:spPr>
          <a:xfrm>
            <a:off x="745716" y="2039666"/>
            <a:ext cx="8012179" cy="3192156"/>
          </a:xfrm>
          <a:prstGeom prst="rect">
            <a:avLst/>
          </a:prstGeom>
          <a:noFill/>
          <a:ln>
            <a:noFill/>
          </a:ln>
        </p:spPr>
        <p:txBody>
          <a:bodyPr anchorCtr="0" anchor="t" bIns="45700" lIns="91425" spcFirstLastPara="1" rIns="91425" wrap="square" tIns="45700">
            <a:spAutoFit/>
          </a:bodyPr>
          <a:lstStyle/>
          <a:p>
            <a:pPr indent="0" lvl="0" marL="0" marR="0" rtl="0" algn="just">
              <a:lnSpc>
                <a:spcPct val="160000"/>
              </a:lnSpc>
              <a:spcBef>
                <a:spcPts val="0"/>
              </a:spcBef>
              <a:spcAft>
                <a:spcPts val="0"/>
              </a:spcAft>
              <a:buClr>
                <a:schemeClr val="lt1"/>
              </a:buClr>
              <a:buSzPts val="1600"/>
              <a:buFont typeface="Arial"/>
              <a:buNone/>
            </a:pPr>
            <a:r>
              <a:rPr b="1" lang="cs-CZ" sz="1600">
                <a:solidFill>
                  <a:schemeClr val="lt1"/>
                </a:solidFill>
                <a:latin typeface="Arial"/>
                <a:ea typeface="Arial"/>
                <a:cs typeface="Arial"/>
                <a:sym typeface="Arial"/>
              </a:rPr>
              <a:t>Zelená infrastruktura ve veřejném prostranství měst a obcí</a:t>
            </a:r>
            <a:endParaRPr/>
          </a:p>
          <a:p>
            <a:pPr indent="0" lvl="0" marL="0" marR="0" rtl="0" algn="just">
              <a:lnSpc>
                <a:spcPct val="160000"/>
              </a:lnSpc>
              <a:spcBef>
                <a:spcPts val="0"/>
              </a:spcBef>
              <a:spcAft>
                <a:spcPts val="0"/>
              </a:spcAft>
              <a:buClr>
                <a:schemeClr val="lt1"/>
              </a:buClr>
              <a:buSzPts val="1600"/>
              <a:buFont typeface="Arial"/>
              <a:buNone/>
            </a:pPr>
            <a:r>
              <a:rPr lang="cs-CZ" sz="1600">
                <a:solidFill>
                  <a:schemeClr val="lt1"/>
                </a:solidFill>
                <a:latin typeface="Arial"/>
                <a:ea typeface="Arial"/>
                <a:cs typeface="Arial"/>
                <a:sym typeface="Arial"/>
              </a:rPr>
              <a:t>Ucelené (komplexní) projekty veřejných prostranství zaměřené na zelenou infrastrukturu (modrou i zelenou složku), veřejnou a technickou infrastrukturu a související opatření v řešeném území </a:t>
            </a:r>
            <a:endParaRPr/>
          </a:p>
          <a:p>
            <a:pPr indent="0" lvl="0" marL="0" marR="0" rtl="0" algn="just">
              <a:lnSpc>
                <a:spcPct val="160000"/>
              </a:lnSpc>
              <a:spcBef>
                <a:spcPts val="0"/>
              </a:spcBef>
              <a:spcAft>
                <a:spcPts val="0"/>
              </a:spcAft>
              <a:buClr>
                <a:schemeClr val="dk1"/>
              </a:buClr>
              <a:buSzPts val="1600"/>
              <a:buFont typeface="Arial"/>
              <a:buNone/>
            </a:pPr>
            <a:r>
              <a:t/>
            </a:r>
            <a:endParaRPr sz="1600">
              <a:solidFill>
                <a:schemeClr val="lt1"/>
              </a:solidFill>
              <a:latin typeface="Arial"/>
              <a:ea typeface="Arial"/>
              <a:cs typeface="Arial"/>
              <a:sym typeface="Arial"/>
            </a:endParaRPr>
          </a:p>
          <a:p>
            <a:pPr indent="0" lvl="0" marL="0" marR="0" rtl="0" algn="just">
              <a:lnSpc>
                <a:spcPct val="160000"/>
              </a:lnSpc>
              <a:spcBef>
                <a:spcPts val="0"/>
              </a:spcBef>
              <a:spcAft>
                <a:spcPts val="0"/>
              </a:spcAft>
              <a:buClr>
                <a:schemeClr val="lt1"/>
              </a:buClr>
              <a:buSzPts val="1600"/>
              <a:buFont typeface="Arial"/>
              <a:buNone/>
            </a:pPr>
            <a:r>
              <a:rPr lang="cs-CZ" sz="1600" u="sng">
                <a:solidFill>
                  <a:schemeClr val="lt1"/>
                </a:solidFill>
                <a:latin typeface="Arial"/>
                <a:ea typeface="Arial"/>
                <a:cs typeface="Arial"/>
                <a:sym typeface="Arial"/>
              </a:rPr>
              <a:t>Příklady</a:t>
            </a:r>
            <a:r>
              <a:rPr lang="cs-CZ" sz="1600">
                <a:solidFill>
                  <a:schemeClr val="lt1"/>
                </a:solidFill>
                <a:latin typeface="Arial"/>
                <a:ea typeface="Arial"/>
                <a:cs typeface="Arial"/>
                <a:sym typeface="Arial"/>
              </a:rPr>
              <a:t>: Revitalizace náměstí na základě architektonické soutěže vč. výměny nevhodného povrchu za povrch umožňující vsakování vody, výsadby stromů, lampy veřejného osvětlení s prvky SMART řešení</a:t>
            </a:r>
            <a:endParaRPr/>
          </a:p>
        </p:txBody>
      </p:sp>
      <p:pic>
        <p:nvPicPr>
          <p:cNvPr descr="Les" id="335" name="Google Shape;335;p45"/>
          <p:cNvPicPr preferRelativeResize="0"/>
          <p:nvPr/>
        </p:nvPicPr>
        <p:blipFill rotWithShape="1">
          <a:blip r:embed="rId3">
            <a:alphaModFix/>
          </a:blip>
          <a:srcRect b="0" l="0" r="0" t="0"/>
          <a:stretch/>
        </p:blipFill>
        <p:spPr>
          <a:xfrm>
            <a:off x="189654" y="2011558"/>
            <a:ext cx="440194" cy="44019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p46"/>
          <p:cNvPicPr preferRelativeResize="0"/>
          <p:nvPr/>
        </p:nvPicPr>
        <p:blipFill rotWithShape="1">
          <a:blip r:embed="rId3">
            <a:alphaModFix/>
          </a:blip>
          <a:srcRect b="0" l="0" r="0" t="0"/>
          <a:stretch/>
        </p:blipFill>
        <p:spPr>
          <a:xfrm>
            <a:off x="0" y="0"/>
            <a:ext cx="9075268" cy="4654115"/>
          </a:xfrm>
          <a:prstGeom prst="rect">
            <a:avLst/>
          </a:prstGeom>
          <a:noFill/>
          <a:ln>
            <a:noFill/>
          </a:ln>
        </p:spPr>
      </p:pic>
      <p:pic>
        <p:nvPicPr>
          <p:cNvPr id="341" name="Google Shape;341;p46"/>
          <p:cNvPicPr preferRelativeResize="0"/>
          <p:nvPr/>
        </p:nvPicPr>
        <p:blipFill rotWithShape="1">
          <a:blip r:embed="rId4">
            <a:alphaModFix/>
          </a:blip>
          <a:srcRect b="0" l="0" r="0" t="0"/>
          <a:stretch/>
        </p:blipFill>
        <p:spPr>
          <a:xfrm>
            <a:off x="0" y="3070243"/>
            <a:ext cx="5379693" cy="316774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p47"/>
          <p:cNvPicPr preferRelativeResize="0"/>
          <p:nvPr/>
        </p:nvPicPr>
        <p:blipFill rotWithShape="1">
          <a:blip r:embed="rId3">
            <a:alphaModFix/>
          </a:blip>
          <a:srcRect b="-3" l="16077" r="3605" t="0"/>
          <a:stretch/>
        </p:blipFill>
        <p:spPr>
          <a:xfrm>
            <a:off x="0" y="-2"/>
            <a:ext cx="5741664" cy="6857999"/>
          </a:xfrm>
          <a:prstGeom prst="rect">
            <a:avLst/>
          </a:prstGeom>
          <a:noFill/>
          <a:ln>
            <a:noFill/>
          </a:ln>
        </p:spPr>
      </p:pic>
      <p:pic>
        <p:nvPicPr>
          <p:cNvPr id="347" name="Google Shape;347;p47"/>
          <p:cNvPicPr preferRelativeResize="0"/>
          <p:nvPr/>
        </p:nvPicPr>
        <p:blipFill rotWithShape="1">
          <a:blip r:embed="rId4">
            <a:alphaModFix/>
          </a:blip>
          <a:srcRect b="1" l="7981" r="11362" t="0"/>
          <a:stretch/>
        </p:blipFill>
        <p:spPr>
          <a:xfrm>
            <a:off x="5693310" y="-1"/>
            <a:ext cx="3450690" cy="3512355"/>
          </a:xfrm>
          <a:prstGeom prst="rect">
            <a:avLst/>
          </a:prstGeom>
          <a:noFill/>
          <a:ln>
            <a:noFill/>
          </a:ln>
        </p:spPr>
      </p:pic>
      <p:pic>
        <p:nvPicPr>
          <p:cNvPr id="348" name="Google Shape;348;p47"/>
          <p:cNvPicPr preferRelativeResize="0"/>
          <p:nvPr/>
        </p:nvPicPr>
        <p:blipFill rotWithShape="1">
          <a:blip r:embed="rId5">
            <a:alphaModFix/>
          </a:blip>
          <a:srcRect b="1" l="1968" r="25331" t="0"/>
          <a:stretch/>
        </p:blipFill>
        <p:spPr>
          <a:xfrm>
            <a:off x="5693310" y="3512354"/>
            <a:ext cx="3450696" cy="3345646"/>
          </a:xfrm>
          <a:prstGeom prst="rect">
            <a:avLst/>
          </a:prstGeom>
          <a:noFill/>
          <a:ln>
            <a:noFill/>
          </a:ln>
        </p:spPr>
      </p:pic>
      <p:sp>
        <p:nvSpPr>
          <p:cNvPr id="349" name="Google Shape;349;p47"/>
          <p:cNvSpPr txBox="1"/>
          <p:nvPr/>
        </p:nvSpPr>
        <p:spPr>
          <a:xfrm>
            <a:off x="117466" y="58724"/>
            <a:ext cx="8100437" cy="584775"/>
          </a:xfrm>
          <a:prstGeom prst="rect">
            <a:avLst/>
          </a:prstGeom>
          <a:solidFill>
            <a:srgbClr val="0B55A2">
              <a:alpha val="73725"/>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cs-CZ" sz="3200" u="none" cap="none" strike="noStrike">
                <a:solidFill>
                  <a:srgbClr val="FFFFFF"/>
                </a:solidFill>
                <a:latin typeface="Arial"/>
                <a:ea typeface="Arial"/>
                <a:cs typeface="Arial"/>
                <a:sym typeface="Arial"/>
              </a:rPr>
              <a:t>Příklad: SMART &amp; GREEN prvky</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48"/>
          <p:cNvSpPr txBox="1"/>
          <p:nvPr/>
        </p:nvSpPr>
        <p:spPr>
          <a:xfrm>
            <a:off x="502647" y="498020"/>
            <a:ext cx="8138707"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Specifický cíl 2.2 </a:t>
            </a:r>
            <a:br>
              <a:rPr b="1" i="0" lang="cs-CZ" sz="3200" u="none" cap="none" strike="noStrike">
                <a:solidFill>
                  <a:schemeClr val="lt1"/>
                </a:solidFill>
                <a:latin typeface="Arial"/>
                <a:ea typeface="Arial"/>
                <a:cs typeface="Arial"/>
                <a:sym typeface="Arial"/>
              </a:rPr>
            </a:br>
            <a:r>
              <a:rPr b="1" i="0" lang="cs-CZ" sz="3200" u="none" cap="none" strike="noStrike">
                <a:solidFill>
                  <a:schemeClr val="lt1"/>
                </a:solidFill>
                <a:latin typeface="Arial"/>
                <a:ea typeface="Arial"/>
                <a:cs typeface="Arial"/>
                <a:sym typeface="Arial"/>
              </a:rPr>
              <a:t>Zelená infrastruktura měst a obcí</a:t>
            </a:r>
            <a:br>
              <a:rPr b="1" lang="cs-CZ" sz="3200">
                <a:solidFill>
                  <a:schemeClr val="lt1"/>
                </a:solidFill>
                <a:latin typeface="Arial"/>
                <a:ea typeface="Arial"/>
                <a:cs typeface="Arial"/>
                <a:sym typeface="Arial"/>
              </a:rPr>
            </a:br>
            <a:r>
              <a:rPr lang="cs-CZ" sz="2000">
                <a:solidFill>
                  <a:schemeClr val="lt1"/>
                </a:solidFill>
                <a:latin typeface="Arial"/>
                <a:ea typeface="Arial"/>
                <a:cs typeface="Arial"/>
                <a:sym typeface="Arial"/>
              </a:rPr>
              <a:t>Klíčové parametry</a:t>
            </a:r>
            <a:endParaRPr sz="3200">
              <a:solidFill>
                <a:schemeClr val="lt1"/>
              </a:solidFill>
              <a:latin typeface="Arial"/>
              <a:ea typeface="Arial"/>
              <a:cs typeface="Arial"/>
              <a:sym typeface="Arial"/>
            </a:endParaRPr>
          </a:p>
        </p:txBody>
      </p:sp>
      <p:sp>
        <p:nvSpPr>
          <p:cNvPr id="355" name="Google Shape;355;p48"/>
          <p:cNvSpPr txBox="1"/>
          <p:nvPr/>
        </p:nvSpPr>
        <p:spPr>
          <a:xfrm>
            <a:off x="629175" y="2053411"/>
            <a:ext cx="8012179" cy="3975960"/>
          </a:xfrm>
          <a:prstGeom prst="rect">
            <a:avLst/>
          </a:prstGeom>
          <a:noFill/>
          <a:ln>
            <a:noFill/>
          </a:ln>
        </p:spPr>
        <p:txBody>
          <a:bodyPr anchorCtr="0" anchor="t" bIns="45700" lIns="91425" spcFirstLastPara="1" rIns="91425" wrap="square" tIns="45700">
            <a:spAutoFit/>
          </a:bodyPr>
          <a:lstStyle/>
          <a:p>
            <a:pPr indent="-323850" lvl="0" marL="457200" marR="0" rtl="0" algn="l">
              <a:lnSpc>
                <a:spcPct val="200000"/>
              </a:lnSpc>
              <a:spcBef>
                <a:spcPts val="0"/>
              </a:spcBef>
              <a:spcAft>
                <a:spcPts val="0"/>
              </a:spcAft>
              <a:buClr>
                <a:schemeClr val="lt1"/>
              </a:buClr>
              <a:buSzPts val="1500"/>
              <a:buFont typeface="Arial"/>
              <a:buChar char="•"/>
            </a:pPr>
            <a:r>
              <a:rPr b="0" i="0" lang="cs-CZ" sz="1600" u="none" cap="none" strike="noStrike">
                <a:solidFill>
                  <a:schemeClr val="lt1"/>
                </a:solidFill>
                <a:latin typeface="Arial"/>
                <a:ea typeface="Arial"/>
                <a:cs typeface="Arial"/>
                <a:sym typeface="Arial"/>
              </a:rPr>
              <a:t>Spolupráce s MŽP a  Agenturou pro ochranu přírody a krajiny (AOPK) na „zelených“ kritériích hodnocení</a:t>
            </a:r>
            <a:endParaRPr/>
          </a:p>
          <a:p>
            <a:pPr indent="-323850" lvl="0" marL="457200" marR="0" rtl="0" algn="l">
              <a:lnSpc>
                <a:spcPct val="200000"/>
              </a:lnSpc>
              <a:spcBef>
                <a:spcPts val="1000"/>
              </a:spcBef>
              <a:spcAft>
                <a:spcPts val="0"/>
              </a:spcAft>
              <a:buClr>
                <a:schemeClr val="lt1"/>
              </a:buClr>
              <a:buSzPts val="1500"/>
              <a:buFont typeface="Arial"/>
              <a:buChar char="•"/>
            </a:pPr>
            <a:r>
              <a:rPr b="0" i="0" lang="cs-CZ" sz="1600" u="none" cap="none" strike="noStrike">
                <a:solidFill>
                  <a:schemeClr val="lt1"/>
                </a:solidFill>
                <a:latin typeface="Arial"/>
                <a:ea typeface="Arial"/>
                <a:cs typeface="Arial"/>
                <a:sym typeface="Arial"/>
              </a:rPr>
              <a:t>Stanoviska AOPK k projektům SC 2.2 pro oblast sídelní zeleně</a:t>
            </a:r>
            <a:endParaRPr/>
          </a:p>
          <a:p>
            <a:pPr indent="-323850" lvl="0" marL="457200" marR="0" rtl="0" algn="l">
              <a:lnSpc>
                <a:spcPct val="200000"/>
              </a:lnSpc>
              <a:spcBef>
                <a:spcPts val="1000"/>
              </a:spcBef>
              <a:spcAft>
                <a:spcPts val="0"/>
              </a:spcAft>
              <a:buClr>
                <a:schemeClr val="lt1"/>
              </a:buClr>
              <a:buSzPts val="1500"/>
              <a:buFont typeface="Arial"/>
              <a:buChar char="•"/>
            </a:pPr>
            <a:r>
              <a:rPr b="0" i="0" lang="cs-CZ" sz="1600" u="none" cap="none" strike="noStrike">
                <a:solidFill>
                  <a:schemeClr val="lt1"/>
                </a:solidFill>
                <a:latin typeface="Arial"/>
                <a:ea typeface="Arial"/>
                <a:cs typeface="Arial"/>
                <a:sym typeface="Arial"/>
              </a:rPr>
              <a:t>Z IROP nebudou podporovány projekty izolovaně řešící pouze vegetaci nebo srážkovou vodu  - řešeno v OPŽP</a:t>
            </a:r>
            <a:endParaRPr/>
          </a:p>
          <a:p>
            <a:pPr indent="-323850" lvl="0" marL="457200" marR="0" rtl="0" algn="l">
              <a:lnSpc>
                <a:spcPct val="200000"/>
              </a:lnSpc>
              <a:spcBef>
                <a:spcPts val="1000"/>
              </a:spcBef>
              <a:spcAft>
                <a:spcPts val="0"/>
              </a:spcAft>
              <a:buClr>
                <a:schemeClr val="lt1"/>
              </a:buClr>
              <a:buSzPts val="1500"/>
              <a:buFont typeface="Arial"/>
              <a:buChar char="•"/>
            </a:pPr>
            <a:r>
              <a:rPr b="0" i="0" lang="cs-CZ" sz="1600" u="none" cap="none" strike="noStrike">
                <a:solidFill>
                  <a:schemeClr val="lt1"/>
                </a:solidFill>
                <a:latin typeface="Arial"/>
                <a:ea typeface="Arial"/>
                <a:cs typeface="Arial"/>
                <a:sym typeface="Arial"/>
              </a:rPr>
              <a:t>Realizace i v Praze</a:t>
            </a:r>
            <a:endParaRPr/>
          </a:p>
          <a:p>
            <a:pPr indent="-323850" lvl="0" marL="457200" marR="0" rtl="0" algn="l">
              <a:lnSpc>
                <a:spcPct val="200000"/>
              </a:lnSpc>
              <a:spcBef>
                <a:spcPts val="1000"/>
              </a:spcBef>
              <a:spcAft>
                <a:spcPts val="0"/>
              </a:spcAft>
              <a:buClr>
                <a:schemeClr val="lt1"/>
              </a:buClr>
              <a:buSzPts val="1500"/>
              <a:buFont typeface="Arial"/>
              <a:buChar char="•"/>
            </a:pPr>
            <a:r>
              <a:rPr b="0" i="0" lang="cs-CZ" sz="1600" u="none" cap="none" strike="noStrike">
                <a:solidFill>
                  <a:schemeClr val="lt1"/>
                </a:solidFill>
                <a:latin typeface="Arial"/>
                <a:ea typeface="Arial"/>
                <a:cs typeface="Arial"/>
                <a:sym typeface="Arial"/>
              </a:rPr>
              <a:t>Využití ITI</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9"/>
          <p:cNvSpPr txBox="1"/>
          <p:nvPr/>
        </p:nvSpPr>
        <p:spPr>
          <a:xfrm>
            <a:off x="655250" y="2214603"/>
            <a:ext cx="8208169" cy="3365024"/>
          </a:xfrm>
          <a:prstGeom prst="rect">
            <a:avLst/>
          </a:prstGeom>
          <a:noFill/>
          <a:ln>
            <a:noFill/>
          </a:ln>
        </p:spPr>
        <p:txBody>
          <a:bodyPr anchorCtr="0" anchor="t" bIns="45700" lIns="91425" spcFirstLastPara="1" rIns="91425" wrap="square" tIns="45700">
            <a:spAutoFit/>
          </a:bodyPr>
          <a:lstStyle/>
          <a:p>
            <a:pPr indent="-213995" lvl="0" marL="213995" marR="0" rtl="0" algn="l">
              <a:lnSpc>
                <a:spcPct val="150000"/>
              </a:lnSpc>
              <a:spcBef>
                <a:spcPts val="0"/>
              </a:spcBef>
              <a:spcAft>
                <a:spcPts val="0"/>
              </a:spcAft>
              <a:buClr>
                <a:schemeClr val="lt1"/>
              </a:buClr>
              <a:buSzPts val="1800"/>
              <a:buFont typeface="Arial"/>
              <a:buChar char="•"/>
            </a:pPr>
            <a:r>
              <a:rPr b="1" lang="cs-CZ" sz="1800" u="sng">
                <a:solidFill>
                  <a:schemeClr val="lt1"/>
                </a:solidFill>
                <a:latin typeface="Arial"/>
                <a:ea typeface="Arial"/>
                <a:cs typeface="Arial"/>
                <a:sym typeface="Arial"/>
              </a:rPr>
              <a:t>Předpokládané podmínky pro projekty:</a:t>
            </a:r>
            <a:endParaRPr sz="1800">
              <a:solidFill>
                <a:schemeClr val="lt1"/>
              </a:solidFill>
              <a:latin typeface="Arial"/>
              <a:ea typeface="Arial"/>
              <a:cs typeface="Arial"/>
              <a:sym typeface="Arial"/>
            </a:endParaRPr>
          </a:p>
          <a:p>
            <a:pPr indent="-213994" lvl="1" marL="556895" marR="0" rtl="0" algn="l">
              <a:lnSpc>
                <a:spcPct val="150000"/>
              </a:lnSpc>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Realizace na základě strategického rozvojového dokumentu pro dané území</a:t>
            </a:r>
            <a:endParaRPr b="0" i="0" sz="1800" u="none" cap="none" strike="noStrike">
              <a:solidFill>
                <a:schemeClr val="lt1"/>
              </a:solidFill>
              <a:latin typeface="Arial"/>
              <a:ea typeface="Arial"/>
              <a:cs typeface="Arial"/>
              <a:sym typeface="Arial"/>
            </a:endParaRPr>
          </a:p>
          <a:p>
            <a:pPr indent="-285750" lvl="2" marL="971550" marR="0" rtl="0" algn="l">
              <a:lnSpc>
                <a:spcPct val="150000"/>
              </a:lnSpc>
              <a:spcBef>
                <a:spcPts val="0"/>
              </a:spcBef>
              <a:spcAft>
                <a:spcPts val="0"/>
              </a:spcAft>
              <a:buClr>
                <a:schemeClr val="lt1"/>
              </a:buClr>
              <a:buSzPts val="1800"/>
              <a:buFont typeface="Noto Sans Symbols"/>
              <a:buChar char="⮚"/>
            </a:pPr>
            <a:r>
              <a:rPr b="0" i="0" lang="cs-CZ" sz="1800" u="none" cap="none" strike="noStrike">
                <a:solidFill>
                  <a:schemeClr val="lt1"/>
                </a:solidFill>
                <a:latin typeface="Arial"/>
                <a:ea typeface="Arial"/>
                <a:cs typeface="Arial"/>
                <a:sym typeface="Arial"/>
              </a:rPr>
              <a:t>Územní studie řešící veřejné prostranství registrovaná v Evidenci územně plánovací činnosti</a:t>
            </a:r>
            <a:endParaRPr b="0" i="0" sz="1800" u="none" cap="none" strike="noStrike">
              <a:solidFill>
                <a:schemeClr val="lt1"/>
              </a:solidFill>
              <a:latin typeface="Arial"/>
              <a:ea typeface="Arial"/>
              <a:cs typeface="Arial"/>
              <a:sym typeface="Arial"/>
            </a:endParaRPr>
          </a:p>
          <a:p>
            <a:pPr indent="-285750" lvl="2" marL="971550" marR="0" rtl="0" algn="l">
              <a:lnSpc>
                <a:spcPct val="150000"/>
              </a:lnSpc>
              <a:spcBef>
                <a:spcPts val="0"/>
              </a:spcBef>
              <a:spcAft>
                <a:spcPts val="0"/>
              </a:spcAft>
              <a:buClr>
                <a:schemeClr val="lt1"/>
              </a:buClr>
              <a:buSzPts val="1800"/>
              <a:buFont typeface="Noto Sans Symbols"/>
              <a:buChar char="⮚"/>
            </a:pPr>
            <a:r>
              <a:rPr b="0" i="0" lang="cs-CZ" sz="1800" u="none" cap="none" strike="noStrike">
                <a:solidFill>
                  <a:schemeClr val="lt1"/>
                </a:solidFill>
                <a:latin typeface="Arial"/>
                <a:ea typeface="Arial"/>
                <a:cs typeface="Arial"/>
                <a:sym typeface="Arial"/>
              </a:rPr>
              <a:t>Regulační plán</a:t>
            </a:r>
            <a:endParaRPr b="0" i="0" sz="1800" u="none" cap="none" strike="noStrike">
              <a:solidFill>
                <a:schemeClr val="lt1"/>
              </a:solidFill>
              <a:latin typeface="Arial"/>
              <a:ea typeface="Arial"/>
              <a:cs typeface="Arial"/>
              <a:sym typeface="Arial"/>
            </a:endParaRPr>
          </a:p>
          <a:p>
            <a:pPr indent="-285750" lvl="2" marL="971550" marR="0" rtl="0" algn="l">
              <a:lnSpc>
                <a:spcPct val="150000"/>
              </a:lnSpc>
              <a:spcBef>
                <a:spcPts val="0"/>
              </a:spcBef>
              <a:spcAft>
                <a:spcPts val="0"/>
              </a:spcAft>
              <a:buClr>
                <a:schemeClr val="lt1"/>
              </a:buClr>
              <a:buSzPts val="1800"/>
              <a:buFont typeface="Noto Sans Symbols"/>
              <a:buChar char="⮚"/>
            </a:pPr>
            <a:r>
              <a:rPr b="0" i="0" lang="cs-CZ" sz="1800" u="none" cap="none" strike="noStrike">
                <a:solidFill>
                  <a:schemeClr val="lt1"/>
                </a:solidFill>
                <a:latin typeface="Arial"/>
                <a:ea typeface="Arial"/>
                <a:cs typeface="Arial"/>
                <a:sym typeface="Arial"/>
              </a:rPr>
              <a:t>Architektonická/urbanistická studie/koncepce veřejného prostranství zpracovaná autorizovaným architektem ČKA</a:t>
            </a:r>
            <a:endParaRPr b="0" i="0" sz="1800" u="none" cap="none" strike="noStrike">
              <a:solidFill>
                <a:schemeClr val="lt1"/>
              </a:solidFill>
              <a:latin typeface="Arial"/>
              <a:ea typeface="Arial"/>
              <a:cs typeface="Arial"/>
              <a:sym typeface="Arial"/>
            </a:endParaRPr>
          </a:p>
        </p:txBody>
      </p:sp>
      <p:sp>
        <p:nvSpPr>
          <p:cNvPr id="361" name="Google Shape;361;p49"/>
          <p:cNvSpPr txBox="1"/>
          <p:nvPr/>
        </p:nvSpPr>
        <p:spPr>
          <a:xfrm>
            <a:off x="502647" y="498020"/>
            <a:ext cx="8138707"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2800"/>
              <a:buFont typeface="Arial"/>
              <a:buNone/>
            </a:pPr>
            <a:r>
              <a:rPr b="1" i="0" lang="cs-CZ" sz="2800" u="none" cap="none" strike="noStrike">
                <a:solidFill>
                  <a:schemeClr val="lt1"/>
                </a:solidFill>
                <a:latin typeface="Arial"/>
                <a:ea typeface="Arial"/>
                <a:cs typeface="Arial"/>
                <a:sym typeface="Arial"/>
              </a:rPr>
              <a:t>Specifický cíl 2.2 </a:t>
            </a:r>
            <a:br>
              <a:rPr b="1" i="0" lang="cs-CZ" sz="2800" u="none" cap="none" strike="noStrike">
                <a:solidFill>
                  <a:schemeClr val="lt1"/>
                </a:solidFill>
                <a:latin typeface="Arial"/>
                <a:ea typeface="Arial"/>
                <a:cs typeface="Arial"/>
                <a:sym typeface="Arial"/>
              </a:rPr>
            </a:br>
            <a:r>
              <a:rPr b="1" i="0" lang="cs-CZ" sz="2800" u="none" cap="none" strike="noStrike">
                <a:solidFill>
                  <a:schemeClr val="lt1"/>
                </a:solidFill>
                <a:latin typeface="Arial"/>
                <a:ea typeface="Arial"/>
                <a:cs typeface="Arial"/>
                <a:sym typeface="Arial"/>
              </a:rPr>
              <a:t>Zelená infrastruktura ve veřejném prostranství měst a obcí</a:t>
            </a:r>
            <a:endParaRPr sz="3200">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5"/>
          <p:cNvSpPr txBox="1"/>
          <p:nvPr/>
        </p:nvSpPr>
        <p:spPr>
          <a:xfrm>
            <a:off x="502647" y="598688"/>
            <a:ext cx="8138707"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Centrum pro regionální rozvoj České republiky</a:t>
            </a:r>
            <a:r>
              <a:rPr b="0" i="0" lang="cs-CZ" sz="3200" u="none" cap="none" strike="noStrike">
                <a:solidFill>
                  <a:schemeClr val="lt1"/>
                </a:solidFill>
                <a:latin typeface="Arial"/>
                <a:ea typeface="Arial"/>
                <a:cs typeface="Arial"/>
                <a:sym typeface="Arial"/>
              </a:rPr>
              <a:t>​</a:t>
            </a:r>
            <a:endParaRPr b="1" i="0" sz="3200" u="none" cap="none" strike="noStrike">
              <a:solidFill>
                <a:schemeClr val="lt1"/>
              </a:solidFill>
              <a:latin typeface="Arial"/>
              <a:ea typeface="Arial"/>
              <a:cs typeface="Arial"/>
              <a:sym typeface="Arial"/>
            </a:endParaRPr>
          </a:p>
        </p:txBody>
      </p:sp>
      <p:sp>
        <p:nvSpPr>
          <p:cNvPr id="57" name="Google Shape;57;p5"/>
          <p:cNvSpPr txBox="1"/>
          <p:nvPr/>
        </p:nvSpPr>
        <p:spPr>
          <a:xfrm>
            <a:off x="572928" y="1821850"/>
            <a:ext cx="8239157" cy="4216539"/>
          </a:xfrm>
          <a:prstGeom prst="rect">
            <a:avLst/>
          </a:prstGeom>
          <a:noFill/>
          <a:ln>
            <a:noFill/>
          </a:ln>
        </p:spPr>
        <p:txBody>
          <a:bodyPr anchorCtr="0" anchor="t" bIns="45700" lIns="91425" spcFirstLastPara="1" rIns="91425" wrap="square" tIns="45700">
            <a:spAutoFit/>
          </a:bodyPr>
          <a:lstStyle/>
          <a:p>
            <a:pPr indent="-285750" lvl="0" marL="285750" marR="0" rtl="0" algn="l">
              <a:lnSpc>
                <a:spcPct val="138888"/>
              </a:lnSpc>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Máme </a:t>
            </a:r>
            <a:r>
              <a:rPr b="1" i="0" lang="cs-CZ" sz="1800" u="none" cap="none" strike="noStrike">
                <a:solidFill>
                  <a:schemeClr val="lt1"/>
                </a:solidFill>
                <a:latin typeface="Arial"/>
                <a:ea typeface="Arial"/>
                <a:cs typeface="Arial"/>
                <a:sym typeface="Arial"/>
              </a:rPr>
              <a:t>25letou zkušenost</a:t>
            </a:r>
            <a:r>
              <a:rPr b="0" i="0" lang="cs-CZ" sz="1800" u="none" cap="none" strike="noStrike">
                <a:solidFill>
                  <a:schemeClr val="lt1"/>
                </a:solidFill>
                <a:latin typeface="Arial"/>
                <a:ea typeface="Arial"/>
                <a:cs typeface="Arial"/>
                <a:sym typeface="Arial"/>
              </a:rPr>
              <a:t> s administrací a kontrolou projektů​</a:t>
            </a:r>
            <a:endParaRPr b="0" i="0" sz="1800" u="none" cap="none" strike="noStrike">
              <a:solidFill>
                <a:schemeClr val="lt1"/>
              </a:solidFill>
              <a:latin typeface="Arial"/>
              <a:ea typeface="Arial"/>
              <a:cs typeface="Arial"/>
              <a:sym typeface="Arial"/>
            </a:endParaRPr>
          </a:p>
          <a:p>
            <a:pPr indent="-285750" lvl="0" marL="285750" marR="0" rtl="0" algn="l">
              <a:lnSpc>
                <a:spcPct val="138888"/>
              </a:lnSpc>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Máme pobočky </a:t>
            </a:r>
            <a:r>
              <a:rPr b="1" i="0" lang="cs-CZ" sz="1800" u="none" cap="none" strike="noStrike">
                <a:solidFill>
                  <a:schemeClr val="lt1"/>
                </a:solidFill>
                <a:latin typeface="Arial"/>
                <a:ea typeface="Arial"/>
                <a:cs typeface="Arial"/>
                <a:sym typeface="Arial"/>
              </a:rPr>
              <a:t>ve 13 krajských městech </a:t>
            </a:r>
            <a:r>
              <a:rPr b="0" i="0" lang="cs-CZ" sz="1800" u="none" cap="none" strike="noStrike">
                <a:solidFill>
                  <a:schemeClr val="lt1"/>
                </a:solidFill>
                <a:latin typeface="Arial"/>
                <a:ea typeface="Arial"/>
                <a:cs typeface="Arial"/>
                <a:sym typeface="Arial"/>
              </a:rPr>
              <a:t>České republiky</a:t>
            </a:r>
            <a:endParaRPr/>
          </a:p>
          <a:p>
            <a:pPr indent="-285750" lvl="0" marL="285750" marR="0" rtl="0" algn="l">
              <a:lnSpc>
                <a:spcPct val="138888"/>
              </a:lnSpc>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Disponujeme </a:t>
            </a:r>
            <a:r>
              <a:rPr b="1" i="0" lang="cs-CZ" sz="1800" u="none" cap="none" strike="noStrike">
                <a:solidFill>
                  <a:schemeClr val="lt1"/>
                </a:solidFill>
                <a:latin typeface="Arial"/>
                <a:ea typeface="Arial"/>
                <a:cs typeface="Arial"/>
                <a:sym typeface="Arial"/>
              </a:rPr>
              <a:t>specializovanými odborníky </a:t>
            </a:r>
            <a:r>
              <a:rPr b="0" i="0" lang="cs-CZ" sz="1800" u="none" cap="none" strike="noStrike">
                <a:solidFill>
                  <a:schemeClr val="lt1"/>
                </a:solidFill>
                <a:latin typeface="Arial"/>
                <a:ea typeface="Arial"/>
                <a:cs typeface="Arial"/>
                <a:sym typeface="Arial"/>
              </a:rPr>
              <a:t>na všech krajských pracovištích</a:t>
            </a:r>
            <a:endParaRPr/>
          </a:p>
          <a:p>
            <a:pPr indent="-285750" lvl="0" marL="285750" marR="0" rtl="0" algn="l">
              <a:lnSpc>
                <a:spcPct val="138888"/>
              </a:lnSpc>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Etablovali jsme </a:t>
            </a:r>
            <a:r>
              <a:rPr b="1" i="0" lang="cs-CZ" sz="1800" u="none" cap="none" strike="noStrike">
                <a:solidFill>
                  <a:schemeClr val="lt1"/>
                </a:solidFill>
                <a:latin typeface="Arial"/>
                <a:ea typeface="Arial"/>
                <a:cs typeface="Arial"/>
                <a:sym typeface="Arial"/>
              </a:rPr>
              <a:t>odborná pracoviště pro administraci veřejných zakázek </a:t>
            </a:r>
            <a:r>
              <a:rPr b="0" i="0" lang="cs-CZ" sz="1800" u="none" cap="none" strike="noStrike">
                <a:solidFill>
                  <a:schemeClr val="lt1"/>
                </a:solidFill>
                <a:latin typeface="Arial"/>
                <a:ea typeface="Arial"/>
                <a:cs typeface="Arial"/>
                <a:sym typeface="Arial"/>
              </a:rPr>
              <a:t>v IROP</a:t>
            </a:r>
            <a:endParaRPr/>
          </a:p>
          <a:p>
            <a:pPr indent="-285750" lvl="0" marL="285750" marR="0" rtl="0" algn="l">
              <a:lnSpc>
                <a:spcPct val="138888"/>
              </a:lnSpc>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Od počátku své historie Centrum administrovalo programy za </a:t>
            </a:r>
            <a:r>
              <a:rPr b="1" i="0" lang="cs-CZ" sz="1800" u="none" cap="none" strike="noStrike">
                <a:solidFill>
                  <a:schemeClr val="lt1"/>
                </a:solidFill>
                <a:latin typeface="Arial"/>
                <a:ea typeface="Arial"/>
                <a:cs typeface="Arial"/>
                <a:sym typeface="Arial"/>
              </a:rPr>
              <a:t>více než 200 mld. Kč </a:t>
            </a:r>
            <a:r>
              <a:rPr b="0" i="0" lang="cs-CZ" sz="1800" u="none" cap="none" strike="noStrike">
                <a:solidFill>
                  <a:schemeClr val="lt1"/>
                </a:solidFill>
                <a:latin typeface="Arial"/>
                <a:ea typeface="Arial"/>
                <a:cs typeface="Arial"/>
                <a:sym typeface="Arial"/>
              </a:rPr>
              <a:t>(7,35 mld. EUR) a přispělo k realizaci </a:t>
            </a:r>
            <a:r>
              <a:rPr b="1" i="0" lang="cs-CZ" sz="1800" u="none" cap="none" strike="noStrike">
                <a:solidFill>
                  <a:schemeClr val="lt1"/>
                </a:solidFill>
                <a:latin typeface="Arial"/>
                <a:ea typeface="Arial"/>
                <a:cs typeface="Arial"/>
                <a:sym typeface="Arial"/>
              </a:rPr>
              <a:t>více než 25 tisíc projektů</a:t>
            </a:r>
            <a:endParaRPr b="1" i="0" sz="1800" u="none" cap="none" strike="noStrike">
              <a:solidFill>
                <a:schemeClr val="lt1"/>
              </a:solidFill>
              <a:latin typeface="Arial"/>
              <a:ea typeface="Arial"/>
              <a:cs typeface="Arial"/>
              <a:sym typeface="Arial"/>
            </a:endParaRPr>
          </a:p>
          <a:p>
            <a:pPr indent="-285750" lvl="0" marL="285750" marR="0" rtl="0" algn="l">
              <a:lnSpc>
                <a:spcPct val="138888"/>
              </a:lnSpc>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V programovém období 2021 – 2027 je Centrum </a:t>
            </a:r>
            <a:r>
              <a:rPr b="1" i="0" lang="cs-CZ" sz="1800" u="none" cap="none" strike="noStrike">
                <a:solidFill>
                  <a:schemeClr val="lt1"/>
                </a:solidFill>
                <a:latin typeface="Arial"/>
                <a:ea typeface="Arial"/>
                <a:cs typeface="Arial"/>
                <a:sym typeface="Arial"/>
              </a:rPr>
              <a:t>jediným zprostředkujícím subjektem </a:t>
            </a:r>
            <a:r>
              <a:rPr b="0" i="0" lang="cs-CZ" sz="1800" u="none" cap="none" strike="noStrike">
                <a:solidFill>
                  <a:schemeClr val="lt1"/>
                </a:solidFill>
                <a:latin typeface="Arial"/>
                <a:ea typeface="Arial"/>
                <a:cs typeface="Arial"/>
                <a:sym typeface="Arial"/>
              </a:rPr>
              <a:t>pro IROP</a:t>
            </a:r>
            <a:endParaRPr b="0" i="0" sz="1800" u="none" cap="none" strike="noStrike">
              <a:solidFill>
                <a:schemeClr val="lt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a:p>
            <a:pPr indent="-285750" lvl="0" marL="285750" marR="0" rtl="0" algn="l">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Vůči svým klientům jsme maximálně </a:t>
            </a:r>
            <a:r>
              <a:rPr b="1" i="0" lang="cs-CZ" sz="1800" u="none" cap="none" strike="noStrike">
                <a:solidFill>
                  <a:schemeClr val="lt1"/>
                </a:solidFill>
                <a:latin typeface="Arial"/>
                <a:ea typeface="Arial"/>
                <a:cs typeface="Arial"/>
                <a:sym typeface="Arial"/>
              </a:rPr>
              <a:t>otevření, féroví a spolehliví</a:t>
            </a:r>
            <a:endParaRPr/>
          </a:p>
          <a:p>
            <a:pPr indent="0" lvl="1" marL="457200" marR="0" rtl="0" algn="l">
              <a:lnSpc>
                <a:spcPct val="15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50"/>
          <p:cNvSpPr txBox="1"/>
          <p:nvPr/>
        </p:nvSpPr>
        <p:spPr>
          <a:xfrm>
            <a:off x="585788" y="1883761"/>
            <a:ext cx="8208169" cy="4196020"/>
          </a:xfrm>
          <a:prstGeom prst="rect">
            <a:avLst/>
          </a:prstGeom>
          <a:noFill/>
          <a:ln>
            <a:noFill/>
          </a:ln>
        </p:spPr>
        <p:txBody>
          <a:bodyPr anchorCtr="0" anchor="t" bIns="45700" lIns="91425" spcFirstLastPara="1" rIns="91425" wrap="square" tIns="45700">
            <a:spAutoFit/>
          </a:bodyPr>
          <a:lstStyle/>
          <a:p>
            <a:pPr indent="-213995" lvl="0" marL="213995" marR="0" rtl="0" algn="l">
              <a:lnSpc>
                <a:spcPct val="150000"/>
              </a:lnSpc>
              <a:spcBef>
                <a:spcPts val="0"/>
              </a:spcBef>
              <a:spcAft>
                <a:spcPts val="0"/>
              </a:spcAft>
              <a:buClr>
                <a:schemeClr val="lt1"/>
              </a:buClr>
              <a:buSzPts val="1800"/>
              <a:buFont typeface="Arial"/>
              <a:buChar char="•"/>
            </a:pPr>
            <a:r>
              <a:rPr b="1" lang="cs-CZ" sz="1800" u="sng">
                <a:solidFill>
                  <a:schemeClr val="lt1"/>
                </a:solidFill>
                <a:latin typeface="Arial"/>
                <a:ea typeface="Arial"/>
                <a:cs typeface="Arial"/>
                <a:sym typeface="Arial"/>
              </a:rPr>
              <a:t>Předpokládané podmínky pro projekty:</a:t>
            </a:r>
            <a:endParaRPr sz="1800">
              <a:solidFill>
                <a:schemeClr val="lt1"/>
              </a:solidFill>
              <a:latin typeface="Arial"/>
              <a:ea typeface="Arial"/>
              <a:cs typeface="Arial"/>
              <a:sym typeface="Arial"/>
            </a:endParaRPr>
          </a:p>
          <a:p>
            <a:pPr indent="-213994" lvl="1" marL="556895" marR="0" rtl="0" algn="l">
              <a:lnSpc>
                <a:spcPct val="150000"/>
              </a:lnSpc>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Povinnost projednání projektu s občany</a:t>
            </a:r>
            <a:endParaRPr b="0" i="0" sz="1800" u="none" cap="none" strike="noStrike">
              <a:solidFill>
                <a:schemeClr val="lt1"/>
              </a:solidFill>
              <a:latin typeface="Arial"/>
              <a:ea typeface="Arial"/>
              <a:cs typeface="Arial"/>
              <a:sym typeface="Arial"/>
            </a:endParaRPr>
          </a:p>
          <a:p>
            <a:pPr indent="-213994" lvl="1" marL="556895" marR="0" rtl="0" algn="l">
              <a:lnSpc>
                <a:spcPct val="150000"/>
              </a:lnSpc>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Realizace v zastavěném území nebo v zastavitelných plochách v souladu s platným územním plánem</a:t>
            </a:r>
            <a:endParaRPr b="0" i="0" sz="1800" u="none" cap="none" strike="noStrike">
              <a:solidFill>
                <a:schemeClr val="lt1"/>
              </a:solidFill>
              <a:latin typeface="Arial"/>
              <a:ea typeface="Arial"/>
              <a:cs typeface="Arial"/>
              <a:sym typeface="Arial"/>
            </a:endParaRPr>
          </a:p>
          <a:p>
            <a:pPr indent="-213994" lvl="1" marL="556895" marR="0" rtl="0" algn="l">
              <a:lnSpc>
                <a:spcPct val="150000"/>
              </a:lnSpc>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Realizace projektu ve veřejném prostranství, přístupné bez omezení a sloužící k obecnému užívání</a:t>
            </a:r>
            <a:endParaRPr/>
          </a:p>
          <a:p>
            <a:pPr indent="-213994" lvl="1" marL="556895" marR="0" rtl="0" algn="l">
              <a:lnSpc>
                <a:spcPct val="150000"/>
              </a:lnSpc>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Stanovisko Agentury ochrany krajiny a přírody ČR</a:t>
            </a:r>
            <a:endParaRPr b="0" i="0" sz="1800" u="none" cap="none" strike="noStrike">
              <a:solidFill>
                <a:schemeClr val="lt1"/>
              </a:solidFill>
              <a:latin typeface="Arial"/>
              <a:ea typeface="Arial"/>
              <a:cs typeface="Arial"/>
              <a:sym typeface="Arial"/>
            </a:endParaRPr>
          </a:p>
          <a:p>
            <a:pPr indent="-213994" lvl="1" marL="556895" marR="0" rtl="0" algn="l">
              <a:lnSpc>
                <a:spcPct val="150000"/>
              </a:lnSpc>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Realizované projekty v obci nad 10.000 obyvatel musí být v souladu se studií systému sídelní zeleně nebo s obdobným strategickým dokumentem pro sídelní zeleně</a:t>
            </a:r>
            <a:endParaRPr b="0" i="0" sz="1800" u="none" cap="none" strike="noStrike">
              <a:solidFill>
                <a:schemeClr val="lt1"/>
              </a:solidFill>
              <a:latin typeface="Arial"/>
              <a:ea typeface="Arial"/>
              <a:cs typeface="Arial"/>
              <a:sym typeface="Arial"/>
            </a:endParaRPr>
          </a:p>
        </p:txBody>
      </p:sp>
      <p:sp>
        <p:nvSpPr>
          <p:cNvPr id="367" name="Google Shape;367;p50"/>
          <p:cNvSpPr txBox="1"/>
          <p:nvPr/>
        </p:nvSpPr>
        <p:spPr>
          <a:xfrm>
            <a:off x="502647" y="498020"/>
            <a:ext cx="8138707"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2800"/>
              <a:buFont typeface="Arial"/>
              <a:buNone/>
            </a:pPr>
            <a:r>
              <a:rPr b="1" i="0" lang="cs-CZ" sz="2800" u="none" cap="none" strike="noStrike">
                <a:solidFill>
                  <a:schemeClr val="lt1"/>
                </a:solidFill>
                <a:latin typeface="Arial"/>
                <a:ea typeface="Arial"/>
                <a:cs typeface="Arial"/>
                <a:sym typeface="Arial"/>
              </a:rPr>
              <a:t>Specifický cíl 2.2 </a:t>
            </a:r>
            <a:br>
              <a:rPr b="1" i="0" lang="cs-CZ" sz="2800" u="none" cap="none" strike="noStrike">
                <a:solidFill>
                  <a:schemeClr val="lt1"/>
                </a:solidFill>
                <a:latin typeface="Arial"/>
                <a:ea typeface="Arial"/>
                <a:cs typeface="Arial"/>
                <a:sym typeface="Arial"/>
              </a:rPr>
            </a:br>
            <a:r>
              <a:rPr b="1" i="0" lang="cs-CZ" sz="2800" u="none" cap="none" strike="noStrike">
                <a:solidFill>
                  <a:schemeClr val="lt1"/>
                </a:solidFill>
                <a:latin typeface="Arial"/>
                <a:ea typeface="Arial"/>
                <a:cs typeface="Arial"/>
                <a:sym typeface="Arial"/>
              </a:rPr>
              <a:t>Zelená infrastruktura ve veřejném prostranství měst a obcí</a:t>
            </a:r>
            <a:endParaRPr sz="3200">
              <a:solidFill>
                <a:schemeClr val="lt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51"/>
          <p:cNvPicPr preferRelativeResize="0"/>
          <p:nvPr/>
        </p:nvPicPr>
        <p:blipFill rotWithShape="1">
          <a:blip r:embed="rId3">
            <a:alphaModFix/>
          </a:blip>
          <a:srcRect b="0" l="5593" r="5593" t="0"/>
          <a:stretch/>
        </p:blipFill>
        <p:spPr>
          <a:xfrm>
            <a:off x="0" y="0"/>
            <a:ext cx="9144000" cy="6858000"/>
          </a:xfrm>
          <a:prstGeom prst="rect">
            <a:avLst/>
          </a:prstGeom>
          <a:noFill/>
          <a:ln>
            <a:noFill/>
          </a:ln>
        </p:spPr>
      </p:pic>
      <p:sp>
        <p:nvSpPr>
          <p:cNvPr id="373" name="Google Shape;373;p51"/>
          <p:cNvSpPr txBox="1"/>
          <p:nvPr/>
        </p:nvSpPr>
        <p:spPr>
          <a:xfrm>
            <a:off x="335560" y="5474987"/>
            <a:ext cx="8505986" cy="744836"/>
          </a:xfrm>
          <a:prstGeom prst="rect">
            <a:avLst/>
          </a:prstGeom>
          <a:solidFill>
            <a:srgbClr val="0B55A2">
              <a:alpha val="7372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2400"/>
              <a:buFont typeface="Arial"/>
              <a:buNone/>
            </a:pPr>
            <a:r>
              <a:rPr b="1" lang="cs-CZ" sz="2400">
                <a:solidFill>
                  <a:schemeClr val="lt1"/>
                </a:solidFill>
                <a:latin typeface="Arial"/>
                <a:ea typeface="Arial"/>
                <a:cs typeface="Arial"/>
                <a:sym typeface="Arial"/>
              </a:rPr>
              <a:t>Specifický cíl  3.1 </a:t>
            </a:r>
            <a:br>
              <a:rPr b="1" lang="cs-CZ" sz="2400">
                <a:solidFill>
                  <a:schemeClr val="lt1"/>
                </a:solidFill>
                <a:latin typeface="Arial"/>
                <a:ea typeface="Arial"/>
                <a:cs typeface="Arial"/>
                <a:sym typeface="Arial"/>
              </a:rPr>
            </a:br>
            <a:r>
              <a:rPr b="1" lang="cs-CZ" sz="2400">
                <a:solidFill>
                  <a:schemeClr val="lt1"/>
                </a:solidFill>
                <a:latin typeface="Arial"/>
                <a:ea typeface="Arial"/>
                <a:cs typeface="Arial"/>
                <a:sym typeface="Arial"/>
              </a:rPr>
              <a:t>Silnice II. třídy</a:t>
            </a:r>
            <a:endParaRPr b="1" sz="2400">
              <a:solidFill>
                <a:schemeClr val="lt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2"/>
          <p:cNvSpPr txBox="1"/>
          <p:nvPr/>
        </p:nvSpPr>
        <p:spPr>
          <a:xfrm>
            <a:off x="502647" y="498020"/>
            <a:ext cx="8138707"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Specifický cíl 3.1 </a:t>
            </a:r>
            <a:br>
              <a:rPr b="1" i="0" lang="cs-CZ" sz="3200" u="none" cap="none" strike="noStrike">
                <a:solidFill>
                  <a:schemeClr val="lt1"/>
                </a:solidFill>
                <a:latin typeface="Arial"/>
                <a:ea typeface="Arial"/>
                <a:cs typeface="Arial"/>
                <a:sym typeface="Arial"/>
              </a:rPr>
            </a:br>
            <a:r>
              <a:rPr b="1" i="0" lang="cs-CZ" sz="3200" u="none" cap="none" strike="noStrike">
                <a:solidFill>
                  <a:schemeClr val="lt1"/>
                </a:solidFill>
                <a:latin typeface="Arial"/>
                <a:ea typeface="Arial"/>
                <a:cs typeface="Arial"/>
                <a:sym typeface="Arial"/>
              </a:rPr>
              <a:t>Silnice II. třídy</a:t>
            </a:r>
            <a:endParaRPr sz="3200">
              <a:solidFill>
                <a:schemeClr val="lt1"/>
              </a:solidFill>
              <a:latin typeface="Arial"/>
              <a:ea typeface="Arial"/>
              <a:cs typeface="Arial"/>
              <a:sym typeface="Arial"/>
            </a:endParaRPr>
          </a:p>
        </p:txBody>
      </p:sp>
      <p:sp>
        <p:nvSpPr>
          <p:cNvPr id="379" name="Google Shape;379;p52"/>
          <p:cNvSpPr txBox="1"/>
          <p:nvPr/>
        </p:nvSpPr>
        <p:spPr>
          <a:xfrm>
            <a:off x="502647" y="1856187"/>
            <a:ext cx="8462059" cy="2222403"/>
          </a:xfrm>
          <a:prstGeom prst="rect">
            <a:avLst/>
          </a:prstGeom>
          <a:noFill/>
          <a:ln>
            <a:noFill/>
          </a:ln>
        </p:spPr>
        <p:txBody>
          <a:bodyPr anchorCtr="0" anchor="t" bIns="45700" lIns="91425" spcFirstLastPara="1" rIns="91425" wrap="square" tIns="45700">
            <a:spAutoFit/>
          </a:bodyPr>
          <a:lstStyle/>
          <a:p>
            <a:pPr indent="0" lvl="0" marL="0" marR="0" rtl="0" algn="l">
              <a:lnSpc>
                <a:spcPct val="200000"/>
              </a:lnSpc>
              <a:spcBef>
                <a:spcPts val="0"/>
              </a:spcBef>
              <a:spcAft>
                <a:spcPts val="0"/>
              </a:spcAft>
              <a:buClr>
                <a:schemeClr val="lt1"/>
              </a:buClr>
              <a:buSzPts val="1800"/>
              <a:buFont typeface="Arial"/>
              <a:buNone/>
            </a:pPr>
            <a:r>
              <a:rPr b="1" lang="cs-CZ" sz="1800">
                <a:solidFill>
                  <a:schemeClr val="lt1"/>
                </a:solidFill>
                <a:latin typeface="Arial"/>
                <a:ea typeface="Arial"/>
                <a:cs typeface="Arial"/>
                <a:sym typeface="Arial"/>
              </a:rPr>
              <a:t>Silnice II. třídy na Prioritní regionální silniční síti</a:t>
            </a:r>
            <a:endParaRPr/>
          </a:p>
          <a:p>
            <a:pPr indent="0" lvl="1" marL="457200" marR="0" rtl="0" algn="l">
              <a:lnSpc>
                <a:spcPct val="200000"/>
              </a:lnSpc>
              <a:spcBef>
                <a:spcPts val="0"/>
              </a:spcBef>
              <a:spcAft>
                <a:spcPts val="0"/>
              </a:spcAft>
              <a:buClr>
                <a:schemeClr val="lt1"/>
              </a:buClr>
              <a:buSzPts val="1800"/>
              <a:buFont typeface="Arial"/>
              <a:buNone/>
            </a:pPr>
            <a:r>
              <a:rPr b="0" i="0" lang="cs-CZ" sz="1800" u="none" cap="none" strike="noStrike">
                <a:solidFill>
                  <a:schemeClr val="lt1"/>
                </a:solidFill>
                <a:latin typeface="Arial"/>
                <a:ea typeface="Arial"/>
                <a:cs typeface="Arial"/>
                <a:sym typeface="Arial"/>
              </a:rPr>
              <a:t>Výstavba obchvatů obcí a silničních přeložek</a:t>
            </a:r>
            <a:endParaRPr/>
          </a:p>
          <a:p>
            <a:pPr indent="0" lvl="1" marL="457200" marR="0" rtl="0" algn="l">
              <a:lnSpc>
                <a:spcPct val="200000"/>
              </a:lnSpc>
              <a:spcBef>
                <a:spcPts val="0"/>
              </a:spcBef>
              <a:spcAft>
                <a:spcPts val="0"/>
              </a:spcAft>
              <a:buClr>
                <a:schemeClr val="lt1"/>
              </a:buClr>
              <a:buSzPts val="1800"/>
              <a:buFont typeface="Arial"/>
              <a:buNone/>
            </a:pPr>
            <a:r>
              <a:rPr b="0" i="0" lang="cs-CZ" sz="1800" u="none" cap="none" strike="noStrike">
                <a:solidFill>
                  <a:schemeClr val="lt1"/>
                </a:solidFill>
                <a:latin typeface="Arial"/>
                <a:ea typeface="Arial"/>
                <a:cs typeface="Arial"/>
                <a:sym typeface="Arial"/>
              </a:rPr>
              <a:t>Rekonstrukce a modernizace silnic II. třídy</a:t>
            </a:r>
            <a:endParaRPr/>
          </a:p>
          <a:p>
            <a:pPr indent="0" lvl="1" marL="457200" marR="0" rtl="0" algn="l">
              <a:lnSpc>
                <a:spcPct val="200000"/>
              </a:lnSpc>
              <a:spcBef>
                <a:spcPts val="0"/>
              </a:spcBef>
              <a:spcAft>
                <a:spcPts val="0"/>
              </a:spcAft>
              <a:buClr>
                <a:schemeClr val="lt1"/>
              </a:buClr>
              <a:buSzPts val="1800"/>
              <a:buFont typeface="Arial"/>
              <a:buNone/>
            </a:pPr>
            <a:r>
              <a:rPr b="0" i="0" lang="cs-CZ" sz="1800" u="none" cap="none" strike="noStrike">
                <a:solidFill>
                  <a:schemeClr val="lt1"/>
                </a:solidFill>
                <a:latin typeface="Arial"/>
                <a:ea typeface="Arial"/>
                <a:cs typeface="Arial"/>
                <a:sym typeface="Arial"/>
              </a:rPr>
              <a:t>Technické zhodnocení a výstavba mostů na vybraných úsecích silnic II. třídy</a:t>
            </a:r>
            <a:endParaRPr/>
          </a:p>
        </p:txBody>
      </p:sp>
      <p:pic>
        <p:nvPicPr>
          <p:cNvPr descr="Ukazatel směru" id="380" name="Google Shape;380;p52"/>
          <p:cNvPicPr preferRelativeResize="0"/>
          <p:nvPr/>
        </p:nvPicPr>
        <p:blipFill rotWithShape="1">
          <a:blip r:embed="rId3">
            <a:alphaModFix/>
          </a:blip>
          <a:srcRect b="0" l="0" r="0" t="0"/>
          <a:stretch/>
        </p:blipFill>
        <p:spPr>
          <a:xfrm>
            <a:off x="629175" y="2615649"/>
            <a:ext cx="457200" cy="457200"/>
          </a:xfrm>
          <a:prstGeom prst="rect">
            <a:avLst/>
          </a:prstGeom>
          <a:noFill/>
          <a:ln>
            <a:noFill/>
          </a:ln>
        </p:spPr>
      </p:pic>
      <p:cxnSp>
        <p:nvCxnSpPr>
          <p:cNvPr id="381" name="Google Shape;381;p52"/>
          <p:cNvCxnSpPr/>
          <p:nvPr/>
        </p:nvCxnSpPr>
        <p:spPr>
          <a:xfrm flipH="1" rot="-5400000">
            <a:off x="738075" y="3202137"/>
            <a:ext cx="239400" cy="228600"/>
          </a:xfrm>
          <a:prstGeom prst="curvedConnector3">
            <a:avLst>
              <a:gd fmla="val 50000" name="adj1"/>
            </a:avLst>
          </a:prstGeom>
          <a:noFill/>
          <a:ln cap="flat" cmpd="sng" w="76200">
            <a:solidFill>
              <a:schemeClr val="lt1"/>
            </a:solidFill>
            <a:prstDash val="solid"/>
            <a:round/>
            <a:headEnd len="sm" w="sm" type="none"/>
            <a:tailEnd len="sm" w="sm" type="none"/>
          </a:ln>
        </p:spPr>
      </p:cxnSp>
      <p:pic>
        <p:nvPicPr>
          <p:cNvPr descr="Scéna na mostě" id="382" name="Google Shape;382;p52"/>
          <p:cNvPicPr preferRelativeResize="0"/>
          <p:nvPr/>
        </p:nvPicPr>
        <p:blipFill rotWithShape="1">
          <a:blip r:embed="rId4">
            <a:alphaModFix/>
          </a:blip>
          <a:srcRect b="0" l="0" r="0" t="0"/>
          <a:stretch/>
        </p:blipFill>
        <p:spPr>
          <a:xfrm>
            <a:off x="684952" y="3612329"/>
            <a:ext cx="345645" cy="34564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53"/>
          <p:cNvSpPr txBox="1"/>
          <p:nvPr/>
        </p:nvSpPr>
        <p:spPr>
          <a:xfrm>
            <a:off x="502647" y="498020"/>
            <a:ext cx="8138707"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Specifický cíl 3.1 </a:t>
            </a:r>
            <a:br>
              <a:rPr b="1" i="0" lang="cs-CZ" sz="3200" u="none" cap="none" strike="noStrike">
                <a:solidFill>
                  <a:schemeClr val="lt1"/>
                </a:solidFill>
                <a:latin typeface="Arial"/>
                <a:ea typeface="Arial"/>
                <a:cs typeface="Arial"/>
                <a:sym typeface="Arial"/>
              </a:rPr>
            </a:br>
            <a:r>
              <a:rPr b="1" i="0" lang="cs-CZ" sz="3200" u="none" cap="none" strike="noStrike">
                <a:solidFill>
                  <a:schemeClr val="lt1"/>
                </a:solidFill>
                <a:latin typeface="Arial"/>
                <a:ea typeface="Arial"/>
                <a:cs typeface="Arial"/>
                <a:sym typeface="Arial"/>
              </a:rPr>
              <a:t>Silnice II. Třídy</a:t>
            </a:r>
            <a:endParaRPr/>
          </a:p>
          <a:p>
            <a:pPr indent="0" lvl="0" marL="0" marR="0" rtl="0" algn="ctr">
              <a:spcBef>
                <a:spcPts val="0"/>
              </a:spcBef>
              <a:spcAft>
                <a:spcPts val="0"/>
              </a:spcAft>
              <a:buClr>
                <a:srgbClr val="000000"/>
              </a:buClr>
              <a:buSzPts val="2000"/>
              <a:buFont typeface="Arial"/>
              <a:buNone/>
            </a:pPr>
            <a:r>
              <a:rPr lang="cs-CZ" sz="2000">
                <a:solidFill>
                  <a:schemeClr val="lt1"/>
                </a:solidFill>
                <a:latin typeface="Arial"/>
                <a:ea typeface="Arial"/>
                <a:cs typeface="Arial"/>
                <a:sym typeface="Arial"/>
              </a:rPr>
              <a:t>Klíčové parametry</a:t>
            </a:r>
            <a:endParaRPr sz="2000">
              <a:solidFill>
                <a:schemeClr val="lt1"/>
              </a:solidFill>
              <a:latin typeface="Arial"/>
              <a:ea typeface="Arial"/>
              <a:cs typeface="Arial"/>
              <a:sym typeface="Arial"/>
            </a:endParaRPr>
          </a:p>
        </p:txBody>
      </p:sp>
      <p:sp>
        <p:nvSpPr>
          <p:cNvPr id="388" name="Google Shape;388;p53"/>
          <p:cNvSpPr txBox="1"/>
          <p:nvPr/>
        </p:nvSpPr>
        <p:spPr>
          <a:xfrm>
            <a:off x="629175" y="2053411"/>
            <a:ext cx="8012179" cy="2607124"/>
          </a:xfrm>
          <a:prstGeom prst="rect">
            <a:avLst/>
          </a:prstGeom>
          <a:noFill/>
          <a:ln>
            <a:noFill/>
          </a:ln>
        </p:spPr>
        <p:txBody>
          <a:bodyPr anchorCtr="0" anchor="t" bIns="45700" lIns="91425" spcFirstLastPara="1" rIns="91425" wrap="square" tIns="45700">
            <a:spAutoFit/>
          </a:bodyPr>
          <a:lstStyle/>
          <a:p>
            <a:pPr indent="-323850" lvl="0" marL="457200" marR="0" rtl="0" algn="l">
              <a:lnSpc>
                <a:spcPct val="200000"/>
              </a:lnSpc>
              <a:spcBef>
                <a:spcPts val="0"/>
              </a:spcBef>
              <a:spcAft>
                <a:spcPts val="0"/>
              </a:spcAft>
              <a:buClr>
                <a:schemeClr val="lt1"/>
              </a:buClr>
              <a:buSzPts val="1500"/>
              <a:buFont typeface="Arial"/>
              <a:buChar char="•"/>
            </a:pPr>
            <a:r>
              <a:rPr b="0" i="0" lang="cs-CZ" sz="1800" u="none" cap="none" strike="noStrike">
                <a:solidFill>
                  <a:schemeClr val="lt1"/>
                </a:solidFill>
                <a:latin typeface="Arial"/>
                <a:ea typeface="Arial"/>
                <a:cs typeface="Arial"/>
                <a:sym typeface="Arial"/>
              </a:rPr>
              <a:t>Projekty musí být v souladu s Regionálním akčním plánem </a:t>
            </a:r>
            <a:endParaRPr/>
          </a:p>
          <a:p>
            <a:pPr indent="-323850" lvl="0" marL="457200" marR="0" rtl="0" algn="l">
              <a:lnSpc>
                <a:spcPct val="200000"/>
              </a:lnSpc>
              <a:spcBef>
                <a:spcPts val="1000"/>
              </a:spcBef>
              <a:spcAft>
                <a:spcPts val="0"/>
              </a:spcAft>
              <a:buClr>
                <a:schemeClr val="lt1"/>
              </a:buClr>
              <a:buSzPts val="1500"/>
              <a:buFont typeface="Arial"/>
              <a:buChar char="•"/>
            </a:pPr>
            <a:r>
              <a:rPr b="0" i="0" lang="cs-CZ" sz="1800" u="none" cap="none" strike="noStrike">
                <a:solidFill>
                  <a:schemeClr val="lt1"/>
                </a:solidFill>
                <a:latin typeface="Arial"/>
                <a:ea typeface="Arial"/>
                <a:cs typeface="Arial"/>
                <a:sym typeface="Arial"/>
              </a:rPr>
              <a:t>Projekt musí být realizován na Prioritní regionální silniční síti</a:t>
            </a:r>
            <a:endParaRPr/>
          </a:p>
          <a:p>
            <a:pPr indent="-323850" lvl="0" marL="457200" marR="0" rtl="0" algn="l">
              <a:lnSpc>
                <a:spcPct val="200000"/>
              </a:lnSpc>
              <a:spcBef>
                <a:spcPts val="1000"/>
              </a:spcBef>
              <a:spcAft>
                <a:spcPts val="0"/>
              </a:spcAft>
              <a:buClr>
                <a:schemeClr val="lt1"/>
              </a:buClr>
              <a:buSzPts val="1500"/>
              <a:buFont typeface="Arial"/>
              <a:buChar char="•"/>
            </a:pPr>
            <a:r>
              <a:rPr b="0" i="0" lang="cs-CZ" sz="1800" u="none" cap="none" strike="noStrike">
                <a:solidFill>
                  <a:schemeClr val="lt1"/>
                </a:solidFill>
                <a:latin typeface="Arial"/>
                <a:ea typeface="Arial"/>
                <a:cs typeface="Arial"/>
                <a:sym typeface="Arial"/>
              </a:rPr>
              <a:t>Žadatelé – kraje nebo organizace zřizované/zakládané kraji</a:t>
            </a:r>
            <a:endParaRPr/>
          </a:p>
          <a:p>
            <a:pPr indent="-323850" lvl="0" marL="457200" marR="0" rtl="0" algn="l">
              <a:lnSpc>
                <a:spcPct val="200000"/>
              </a:lnSpc>
              <a:spcBef>
                <a:spcPts val="1000"/>
              </a:spcBef>
              <a:spcAft>
                <a:spcPts val="0"/>
              </a:spcAft>
              <a:buClr>
                <a:schemeClr val="lt1"/>
              </a:buClr>
              <a:buSzPts val="1500"/>
              <a:buFont typeface="Arial"/>
              <a:buChar char="•"/>
            </a:pPr>
            <a:r>
              <a:rPr b="0" i="0" lang="cs-CZ" sz="1800" u="none" cap="none" strike="noStrike">
                <a:solidFill>
                  <a:schemeClr val="lt1"/>
                </a:solidFill>
                <a:latin typeface="Arial"/>
                <a:ea typeface="Arial"/>
                <a:cs typeface="Arial"/>
                <a:sym typeface="Arial"/>
              </a:rPr>
              <a:t>Podmínka provedení auditu bezpečnosti pozemní komunikace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54"/>
          <p:cNvSpPr txBox="1"/>
          <p:nvPr/>
        </p:nvSpPr>
        <p:spPr>
          <a:xfrm>
            <a:off x="502647" y="498020"/>
            <a:ext cx="8138707" cy="135421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Specifický cíl 3.1 </a:t>
            </a:r>
            <a:br>
              <a:rPr b="1" i="0" lang="cs-CZ" sz="3200" u="none" cap="none" strike="noStrike">
                <a:solidFill>
                  <a:schemeClr val="lt1"/>
                </a:solidFill>
                <a:latin typeface="Arial"/>
                <a:ea typeface="Arial"/>
                <a:cs typeface="Arial"/>
                <a:sym typeface="Arial"/>
              </a:rPr>
            </a:br>
            <a:r>
              <a:rPr b="1" i="0" lang="cs-CZ" sz="3200" u="none" cap="none" strike="noStrike">
                <a:solidFill>
                  <a:schemeClr val="lt1"/>
                </a:solidFill>
                <a:latin typeface="Arial"/>
                <a:ea typeface="Arial"/>
                <a:cs typeface="Arial"/>
                <a:sym typeface="Arial"/>
              </a:rPr>
              <a:t>Silnice II. třídy</a:t>
            </a:r>
            <a:endParaRPr/>
          </a:p>
          <a:p>
            <a:pPr indent="0" lvl="0" marL="0" marR="0" rtl="0" algn="ctr">
              <a:spcBef>
                <a:spcPts val="0"/>
              </a:spcBef>
              <a:spcAft>
                <a:spcPts val="0"/>
              </a:spcAft>
              <a:buClr>
                <a:srgbClr val="000000"/>
              </a:buClr>
              <a:buSzPts val="1800"/>
              <a:buFont typeface="Arial"/>
              <a:buNone/>
            </a:pPr>
            <a:r>
              <a:rPr lang="cs-CZ" sz="1800">
                <a:solidFill>
                  <a:schemeClr val="lt1"/>
                </a:solidFill>
                <a:latin typeface="Arial"/>
                <a:ea typeface="Arial"/>
                <a:cs typeface="Arial"/>
                <a:sym typeface="Arial"/>
              </a:rPr>
              <a:t>Aktuální stav přípravy SC</a:t>
            </a:r>
            <a:endParaRPr sz="1800">
              <a:solidFill>
                <a:schemeClr val="lt1"/>
              </a:solidFill>
              <a:latin typeface="Arial"/>
              <a:ea typeface="Arial"/>
              <a:cs typeface="Arial"/>
              <a:sym typeface="Arial"/>
            </a:endParaRPr>
          </a:p>
        </p:txBody>
      </p:sp>
      <p:sp>
        <p:nvSpPr>
          <p:cNvPr id="394" name="Google Shape;394;p54"/>
          <p:cNvSpPr txBox="1"/>
          <p:nvPr/>
        </p:nvSpPr>
        <p:spPr>
          <a:xfrm>
            <a:off x="224118" y="1923871"/>
            <a:ext cx="8353971" cy="4119589"/>
          </a:xfrm>
          <a:prstGeom prst="rect">
            <a:avLst/>
          </a:prstGeom>
          <a:noFill/>
          <a:ln>
            <a:noFill/>
          </a:ln>
        </p:spPr>
        <p:txBody>
          <a:bodyPr anchorCtr="0" anchor="t" bIns="45700" lIns="91425" spcFirstLastPara="1" rIns="91425" wrap="square" tIns="45700">
            <a:spAutoFit/>
          </a:bodyPr>
          <a:lstStyle/>
          <a:p>
            <a:pPr indent="-323850" lvl="0" marL="457200" marR="0" rtl="0" algn="l">
              <a:lnSpc>
                <a:spcPct val="200000"/>
              </a:lnSpc>
              <a:spcBef>
                <a:spcPts val="0"/>
              </a:spcBef>
              <a:spcAft>
                <a:spcPts val="0"/>
              </a:spcAft>
              <a:buClr>
                <a:schemeClr val="lt1"/>
              </a:buClr>
              <a:buSzPts val="1500"/>
              <a:buFont typeface="Arial"/>
              <a:buChar char="•"/>
            </a:pPr>
            <a:r>
              <a:rPr b="1" i="0" lang="cs-CZ" sz="1600" u="none" cap="none" strike="noStrike">
                <a:solidFill>
                  <a:schemeClr val="lt1"/>
                </a:solidFill>
                <a:latin typeface="Arial"/>
                <a:ea typeface="Arial"/>
                <a:cs typeface="Arial"/>
                <a:sym typeface="Arial"/>
              </a:rPr>
              <a:t>Nově požadované přílohy:</a:t>
            </a:r>
            <a:r>
              <a:rPr b="1" lang="cs-CZ" sz="1600">
                <a:solidFill>
                  <a:schemeClr val="lt1"/>
                </a:solidFill>
                <a:latin typeface="Arial"/>
                <a:ea typeface="Arial"/>
                <a:cs typeface="Arial"/>
                <a:sym typeface="Arial"/>
              </a:rPr>
              <a:t> </a:t>
            </a:r>
            <a:endParaRPr b="1" i="0" sz="1600" u="none" cap="none" strike="noStrike">
              <a:solidFill>
                <a:schemeClr val="lt1"/>
              </a:solidFill>
              <a:latin typeface="Arial"/>
              <a:ea typeface="Arial"/>
              <a:cs typeface="Arial"/>
              <a:sym typeface="Arial"/>
            </a:endParaRPr>
          </a:p>
          <a:p>
            <a:pPr indent="-323850" lvl="1" marL="914400" marR="0" rtl="0" algn="l">
              <a:lnSpc>
                <a:spcPct val="200000"/>
              </a:lnSpc>
              <a:spcBef>
                <a:spcPts val="0"/>
              </a:spcBef>
              <a:spcAft>
                <a:spcPts val="0"/>
              </a:spcAft>
              <a:buClr>
                <a:schemeClr val="lt1"/>
              </a:buClr>
              <a:buSzPts val="1500"/>
              <a:buFont typeface="Noto Sans Symbols"/>
              <a:buChar char="✔"/>
            </a:pPr>
            <a:r>
              <a:rPr b="0" i="0" lang="cs-CZ" sz="1600" u="none" cap="none" strike="noStrike">
                <a:solidFill>
                  <a:schemeClr val="lt1"/>
                </a:solidFill>
                <a:latin typeface="Arial"/>
                <a:ea typeface="Arial"/>
                <a:cs typeface="Arial"/>
                <a:sym typeface="Arial"/>
              </a:rPr>
              <a:t>Dokumentace k prověřování z hlediska klimatického posouzení</a:t>
            </a:r>
            <a:endParaRPr b="0" i="0" sz="1600" u="none" cap="none" strike="noStrike">
              <a:solidFill>
                <a:schemeClr val="lt1"/>
              </a:solidFill>
              <a:latin typeface="Arial"/>
              <a:ea typeface="Arial"/>
              <a:cs typeface="Arial"/>
              <a:sym typeface="Arial"/>
            </a:endParaRPr>
          </a:p>
          <a:p>
            <a:pPr indent="0" lvl="1" marL="590550" marR="0" rtl="0" algn="l">
              <a:lnSpc>
                <a:spcPct val="200000"/>
              </a:lnSpc>
              <a:spcBef>
                <a:spcPts val="0"/>
              </a:spcBef>
              <a:spcAft>
                <a:spcPts val="0"/>
              </a:spcAft>
              <a:buNone/>
            </a:pPr>
            <a:r>
              <a:rPr b="0" i="0" lang="cs-CZ" sz="1400" u="sng" cap="none" strike="noStrike">
                <a:solidFill>
                  <a:schemeClr val="lt1"/>
                </a:solidFill>
                <a:latin typeface="Arial"/>
                <a:ea typeface="Arial"/>
                <a:cs typeface="Arial"/>
                <a:sym typeface="Arial"/>
                <a:hlinkClick r:id="rId3">
                  <a:extLst>
                    <a:ext uri="{A12FA001-AC4F-418D-AE19-62706E023703}">
                      <ahyp:hlinkClr val="tx"/>
                    </a:ext>
                  </a:extLst>
                </a:hlinkClick>
              </a:rPr>
              <a:t>https://eur-lex.europa.eu/legal-content/CS/TXT/PDF/?uri=CELEX:52021XC0916(03)&amp;from=CS</a:t>
            </a:r>
            <a:r>
              <a:rPr b="0" i="0" lang="cs-CZ" sz="1400" u="none" cap="none" strike="noStrike">
                <a:solidFill>
                  <a:schemeClr val="lt1"/>
                </a:solidFill>
                <a:latin typeface="Arial"/>
                <a:ea typeface="Arial"/>
                <a:cs typeface="Arial"/>
                <a:sym typeface="Arial"/>
              </a:rPr>
              <a:t>)</a:t>
            </a:r>
            <a:endParaRPr b="0" i="0" sz="1400" u="none" cap="none" strike="noStrike">
              <a:solidFill>
                <a:schemeClr val="lt1"/>
              </a:solidFill>
              <a:latin typeface="Arial"/>
              <a:ea typeface="Arial"/>
              <a:cs typeface="Arial"/>
              <a:sym typeface="Arial"/>
            </a:endParaRPr>
          </a:p>
          <a:p>
            <a:pPr indent="-323850" lvl="1" marL="914400" marR="0" rtl="0" algn="l">
              <a:lnSpc>
                <a:spcPct val="200000"/>
              </a:lnSpc>
              <a:spcBef>
                <a:spcPts val="0"/>
              </a:spcBef>
              <a:spcAft>
                <a:spcPts val="0"/>
              </a:spcAft>
              <a:buClr>
                <a:schemeClr val="lt1"/>
              </a:buClr>
              <a:buSzPts val="1500"/>
              <a:buFont typeface="Noto Sans Symbols"/>
              <a:buChar char="✔"/>
            </a:pPr>
            <a:r>
              <a:rPr b="0" i="0" lang="cs-CZ" sz="1600" u="none" cap="none" strike="noStrike">
                <a:solidFill>
                  <a:schemeClr val="lt1"/>
                </a:solidFill>
                <a:latin typeface="Arial"/>
                <a:ea typeface="Arial"/>
                <a:cs typeface="Arial"/>
                <a:sym typeface="Arial"/>
              </a:rPr>
              <a:t>Zpráva o provedení auditu bezpečnosti pozemní komunikace </a:t>
            </a:r>
            <a:endParaRPr b="0" i="0" sz="1600" u="none" cap="none" strike="noStrike">
              <a:solidFill>
                <a:schemeClr val="lt1"/>
              </a:solidFill>
              <a:latin typeface="Arial"/>
              <a:ea typeface="Arial"/>
              <a:cs typeface="Arial"/>
              <a:sym typeface="Arial"/>
            </a:endParaRPr>
          </a:p>
          <a:p>
            <a:pPr indent="0" lvl="1" marL="590550" marR="0" rtl="0" algn="l">
              <a:lnSpc>
                <a:spcPct val="200000"/>
              </a:lnSpc>
              <a:spcBef>
                <a:spcPts val="0"/>
              </a:spcBef>
              <a:spcAft>
                <a:spcPts val="0"/>
              </a:spcAft>
              <a:buNone/>
            </a:pPr>
            <a:r>
              <a:rPr b="0" i="0" lang="cs-CZ" sz="1400" u="sng" cap="none" strike="noStrike">
                <a:solidFill>
                  <a:schemeClr val="lt1"/>
                </a:solidFill>
                <a:latin typeface="Arial"/>
                <a:ea typeface="Arial"/>
                <a:cs typeface="Arial"/>
                <a:sym typeface="Arial"/>
                <a:hlinkClick r:id="rId4">
                  <a:extLst>
                    <a:ext uri="{A12FA001-AC4F-418D-AE19-62706E023703}">
                      <ahyp:hlinkClr val="tx"/>
                    </a:ext>
                  </a:extLst>
                </a:hlinkClick>
              </a:rPr>
              <a:t>https://www.shopcdv.cz/cs/audit-bezpecnosti-pozemnich-komunikaci</a:t>
            </a:r>
            <a:endParaRPr b="0" i="0" sz="1400" u="none" cap="none" strike="noStrike">
              <a:solidFill>
                <a:schemeClr val="lt1"/>
              </a:solidFill>
              <a:latin typeface="Arial"/>
              <a:ea typeface="Arial"/>
              <a:cs typeface="Arial"/>
              <a:sym typeface="Arial"/>
            </a:endParaRPr>
          </a:p>
          <a:p>
            <a:pPr indent="-323850" lvl="0" marL="457200" marR="0" rtl="0" algn="l">
              <a:lnSpc>
                <a:spcPct val="150000"/>
              </a:lnSpc>
              <a:spcBef>
                <a:spcPts val="1000"/>
              </a:spcBef>
              <a:spcAft>
                <a:spcPts val="0"/>
              </a:spcAft>
              <a:buClr>
                <a:schemeClr val="lt1"/>
              </a:buClr>
              <a:buSzPts val="1500"/>
              <a:buFont typeface="Arial"/>
              <a:buChar char="•"/>
            </a:pPr>
            <a:r>
              <a:rPr lang="cs-CZ" sz="1600">
                <a:solidFill>
                  <a:schemeClr val="lt1"/>
                </a:solidFill>
                <a:latin typeface="Arial"/>
                <a:ea typeface="Arial"/>
                <a:cs typeface="Arial"/>
                <a:sym typeface="Arial"/>
              </a:rPr>
              <a:t>Plán opětovného použití určitého objemu (pracovně hodnota 70 %) stavebního a demoličního odpadu</a:t>
            </a:r>
            <a:endParaRPr sz="1600">
              <a:solidFill>
                <a:schemeClr val="lt1"/>
              </a:solidFill>
              <a:latin typeface="Arial"/>
              <a:ea typeface="Arial"/>
              <a:cs typeface="Arial"/>
              <a:sym typeface="Arial"/>
            </a:endParaRPr>
          </a:p>
          <a:p>
            <a:pPr indent="-323850" lvl="0" marL="457200" marR="0" rtl="0" algn="l">
              <a:lnSpc>
                <a:spcPct val="150000"/>
              </a:lnSpc>
              <a:spcBef>
                <a:spcPts val="1000"/>
              </a:spcBef>
              <a:spcAft>
                <a:spcPts val="0"/>
              </a:spcAft>
              <a:buClr>
                <a:schemeClr val="lt1"/>
              </a:buClr>
              <a:buSzPts val="1500"/>
              <a:buFont typeface="Arial"/>
              <a:buChar char="•"/>
            </a:pPr>
            <a:r>
              <a:rPr b="0" i="0" lang="cs-CZ" sz="1600" u="none" cap="none" strike="noStrike">
                <a:solidFill>
                  <a:schemeClr val="lt1"/>
                </a:solidFill>
                <a:latin typeface="Arial"/>
                <a:ea typeface="Arial"/>
                <a:cs typeface="Arial"/>
                <a:sym typeface="Arial"/>
              </a:rPr>
              <a:t>Pro novostavby a určité typy modernizací nový indikátor</a:t>
            </a:r>
            <a:r>
              <a:rPr b="0" i="1" lang="cs-CZ" sz="1600" u="none" cap="none" strike="noStrike">
                <a:solidFill>
                  <a:schemeClr val="lt1"/>
                </a:solidFill>
                <a:latin typeface="Arial"/>
                <a:ea typeface="Arial"/>
                <a:cs typeface="Arial"/>
                <a:sym typeface="Arial"/>
              </a:rPr>
              <a:t> Časové úspory díky lepší silniční infrastruktuře</a:t>
            </a:r>
            <a:r>
              <a:rPr b="0" i="0" lang="cs-CZ" sz="1600" u="none" cap="none" strike="noStrike">
                <a:solidFill>
                  <a:schemeClr val="lt1"/>
                </a:solidFill>
                <a:latin typeface="Arial"/>
                <a:ea typeface="Arial"/>
                <a:cs typeface="Arial"/>
                <a:sym typeface="Arial"/>
              </a:rPr>
              <a:t> (metodika pro výpočet bude nastavena)</a:t>
            </a:r>
            <a:endParaRPr b="0" i="0" sz="1600" u="none" cap="none" strike="noStrike">
              <a:solidFill>
                <a:schemeClr val="lt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p55"/>
          <p:cNvPicPr preferRelativeResize="0"/>
          <p:nvPr/>
        </p:nvPicPr>
        <p:blipFill rotWithShape="1">
          <a:blip r:embed="rId3">
            <a:alphaModFix/>
          </a:blip>
          <a:srcRect b="0" l="5556" r="5555" t="0"/>
          <a:stretch/>
        </p:blipFill>
        <p:spPr>
          <a:xfrm>
            <a:off x="20" y="10"/>
            <a:ext cx="9143980" cy="6857990"/>
          </a:xfrm>
          <a:prstGeom prst="rect">
            <a:avLst/>
          </a:prstGeom>
          <a:noFill/>
          <a:ln>
            <a:noFill/>
          </a:ln>
          <a:effectLst>
            <a:outerShdw blurRad="50800" rotWithShape="0" algn="ctr" dir="5400000" dist="50800">
              <a:srgbClr val="000000"/>
            </a:outerShdw>
          </a:effectLst>
        </p:spPr>
      </p:pic>
      <p:sp>
        <p:nvSpPr>
          <p:cNvPr id="400" name="Google Shape;400;p55"/>
          <p:cNvSpPr txBox="1"/>
          <p:nvPr/>
        </p:nvSpPr>
        <p:spPr>
          <a:xfrm>
            <a:off x="117466" y="58724"/>
            <a:ext cx="8100437" cy="584775"/>
          </a:xfrm>
          <a:prstGeom prst="rect">
            <a:avLst/>
          </a:prstGeom>
          <a:solidFill>
            <a:srgbClr val="0B55A2">
              <a:alpha val="73725"/>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cs-CZ" sz="3200" u="none" cap="none" strike="noStrike">
                <a:solidFill>
                  <a:srgbClr val="FFFFFF"/>
                </a:solidFill>
                <a:latin typeface="Arial"/>
                <a:ea typeface="Arial"/>
                <a:cs typeface="Arial"/>
                <a:sym typeface="Arial"/>
              </a:rPr>
              <a:t>Příklad: Rekonstrukce mostu</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id="405" name="Google Shape;405;p56"/>
          <p:cNvPicPr preferRelativeResize="0"/>
          <p:nvPr/>
        </p:nvPicPr>
        <p:blipFill rotWithShape="1">
          <a:blip r:embed="rId3">
            <a:alphaModFix/>
          </a:blip>
          <a:srcRect b="0" l="13299" r="13299" t="0"/>
          <a:stretch/>
        </p:blipFill>
        <p:spPr>
          <a:xfrm>
            <a:off x="20" y="-2"/>
            <a:ext cx="9143980" cy="6857999"/>
          </a:xfrm>
          <a:prstGeom prst="rect">
            <a:avLst/>
          </a:prstGeom>
          <a:noFill/>
          <a:ln>
            <a:noFill/>
          </a:ln>
        </p:spPr>
      </p:pic>
      <p:sp>
        <p:nvSpPr>
          <p:cNvPr id="406" name="Google Shape;406;p56"/>
          <p:cNvSpPr txBox="1"/>
          <p:nvPr/>
        </p:nvSpPr>
        <p:spPr>
          <a:xfrm>
            <a:off x="335560" y="5474987"/>
            <a:ext cx="8505986" cy="744836"/>
          </a:xfrm>
          <a:prstGeom prst="rect">
            <a:avLst/>
          </a:prstGeom>
          <a:solidFill>
            <a:srgbClr val="0B55A2">
              <a:alpha val="7372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2400"/>
              <a:buFont typeface="Arial"/>
              <a:buNone/>
            </a:pPr>
            <a:r>
              <a:rPr b="1" lang="cs-CZ" sz="2400">
                <a:solidFill>
                  <a:schemeClr val="lt1"/>
                </a:solidFill>
                <a:latin typeface="Arial"/>
                <a:ea typeface="Arial"/>
                <a:cs typeface="Arial"/>
                <a:sym typeface="Arial"/>
              </a:rPr>
              <a:t>Specifický cíl  4.1 </a:t>
            </a:r>
            <a:br>
              <a:rPr b="1" lang="cs-CZ" sz="2400">
                <a:solidFill>
                  <a:schemeClr val="lt1"/>
                </a:solidFill>
                <a:latin typeface="Arial"/>
                <a:ea typeface="Arial"/>
                <a:cs typeface="Arial"/>
                <a:sym typeface="Arial"/>
              </a:rPr>
            </a:br>
            <a:r>
              <a:rPr b="1" lang="cs-CZ" sz="2400">
                <a:solidFill>
                  <a:schemeClr val="lt1"/>
                </a:solidFill>
                <a:latin typeface="Arial"/>
                <a:ea typeface="Arial"/>
                <a:cs typeface="Arial"/>
                <a:sym typeface="Arial"/>
              </a:rPr>
              <a:t>Vzdělávací infrastruktura</a:t>
            </a:r>
            <a:endParaRPr b="1" sz="2400">
              <a:solidFill>
                <a:schemeClr val="lt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57"/>
          <p:cNvSpPr txBox="1"/>
          <p:nvPr/>
        </p:nvSpPr>
        <p:spPr>
          <a:xfrm>
            <a:off x="502647" y="498020"/>
            <a:ext cx="8138707"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Specifický cíl 4.1 </a:t>
            </a:r>
            <a:br>
              <a:rPr b="1" i="0" lang="cs-CZ" sz="3200" u="none" cap="none" strike="noStrike">
                <a:solidFill>
                  <a:schemeClr val="lt1"/>
                </a:solidFill>
                <a:latin typeface="Arial"/>
                <a:ea typeface="Arial"/>
                <a:cs typeface="Arial"/>
                <a:sym typeface="Arial"/>
              </a:rPr>
            </a:br>
            <a:r>
              <a:rPr b="1" i="0" lang="cs-CZ" sz="3200" u="none" cap="none" strike="noStrike">
                <a:solidFill>
                  <a:schemeClr val="lt1"/>
                </a:solidFill>
                <a:latin typeface="Arial"/>
                <a:ea typeface="Arial"/>
                <a:cs typeface="Arial"/>
                <a:sym typeface="Arial"/>
              </a:rPr>
              <a:t>Vzdělávací infrastruktura</a:t>
            </a:r>
            <a:endParaRPr sz="2000">
              <a:solidFill>
                <a:schemeClr val="lt1"/>
              </a:solidFill>
              <a:latin typeface="Arial"/>
              <a:ea typeface="Arial"/>
              <a:cs typeface="Arial"/>
              <a:sym typeface="Arial"/>
            </a:endParaRPr>
          </a:p>
        </p:txBody>
      </p:sp>
      <p:sp>
        <p:nvSpPr>
          <p:cNvPr id="412" name="Google Shape;412;p57"/>
          <p:cNvSpPr txBox="1"/>
          <p:nvPr/>
        </p:nvSpPr>
        <p:spPr>
          <a:xfrm>
            <a:off x="880845" y="2068297"/>
            <a:ext cx="8012179" cy="333937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800" u="sng">
                <a:solidFill>
                  <a:schemeClr val="lt1"/>
                </a:solidFill>
                <a:latin typeface="Arial"/>
                <a:ea typeface="Arial"/>
                <a:cs typeface="Arial"/>
                <a:sym typeface="Arial"/>
              </a:rPr>
              <a:t>Mateřské školy</a:t>
            </a:r>
            <a:endParaRPr b="1" sz="1800" u="sng">
              <a:solidFill>
                <a:schemeClr val="lt1"/>
              </a:solidFill>
              <a:latin typeface="Arial"/>
              <a:ea typeface="Arial"/>
              <a:cs typeface="Arial"/>
              <a:sym typeface="Arial"/>
            </a:endParaRPr>
          </a:p>
          <a:p>
            <a:pPr indent="0" lvl="0" marL="0" marR="0" rtl="0" algn="l">
              <a:spcBef>
                <a:spcPts val="0"/>
              </a:spcBef>
              <a:spcAft>
                <a:spcPts val="0"/>
              </a:spcAft>
              <a:buNone/>
            </a:pPr>
            <a:r>
              <a:t/>
            </a:r>
            <a:endParaRPr b="1" sz="1600">
              <a:solidFill>
                <a:schemeClr val="lt1"/>
              </a:solidFill>
              <a:latin typeface="Arial"/>
              <a:ea typeface="Arial"/>
              <a:cs typeface="Arial"/>
              <a:sym typeface="Arial"/>
            </a:endParaRPr>
          </a:p>
          <a:p>
            <a:pPr indent="-285750" lvl="0" marL="285750" marR="0" rtl="0" algn="l">
              <a:spcBef>
                <a:spcPts val="0"/>
              </a:spcBef>
              <a:spcAft>
                <a:spcPts val="0"/>
              </a:spcAft>
              <a:buClr>
                <a:schemeClr val="lt1"/>
              </a:buClr>
              <a:buSzPts val="1600"/>
              <a:buFont typeface="Arial"/>
              <a:buChar char="•"/>
            </a:pPr>
            <a:r>
              <a:rPr b="1" lang="cs-CZ" sz="1600">
                <a:solidFill>
                  <a:schemeClr val="lt1"/>
                </a:solidFill>
                <a:latin typeface="Arial"/>
                <a:ea typeface="Arial"/>
                <a:cs typeface="Arial"/>
                <a:sym typeface="Arial"/>
              </a:rPr>
              <a:t>Navyšování kapacit mateřských škol (MŠ) na území ORP s jejich nedostatečnou kapacitou </a:t>
            </a:r>
            <a:endParaRPr sz="1800">
              <a:solidFill>
                <a:schemeClr val="lt1"/>
              </a:solidFill>
              <a:latin typeface="Arial"/>
              <a:ea typeface="Arial"/>
              <a:cs typeface="Arial"/>
              <a:sym typeface="Arial"/>
            </a:endParaRPr>
          </a:p>
          <a:p>
            <a:pPr indent="0" lvl="0" marL="0" marR="0" rtl="0" algn="l">
              <a:spcBef>
                <a:spcPts val="0"/>
              </a:spcBef>
              <a:spcAft>
                <a:spcPts val="0"/>
              </a:spcAft>
              <a:buNone/>
            </a:pPr>
            <a:r>
              <a:t/>
            </a:r>
            <a:endParaRPr b="1" sz="1600">
              <a:solidFill>
                <a:schemeClr val="lt1"/>
              </a:solidFill>
              <a:latin typeface="Arial"/>
              <a:ea typeface="Arial"/>
              <a:cs typeface="Arial"/>
              <a:sym typeface="Arial"/>
            </a:endParaRPr>
          </a:p>
          <a:p>
            <a:pPr indent="0" lvl="0" marL="0" marR="0" rtl="0" algn="l">
              <a:spcBef>
                <a:spcPts val="0"/>
              </a:spcBef>
              <a:spcAft>
                <a:spcPts val="0"/>
              </a:spcAft>
              <a:buNone/>
            </a:pPr>
            <a:r>
              <a:rPr lang="cs-CZ" sz="1600">
                <a:solidFill>
                  <a:schemeClr val="lt1"/>
                </a:solidFill>
                <a:latin typeface="Arial"/>
                <a:ea typeface="Arial"/>
                <a:cs typeface="Arial"/>
                <a:sym typeface="Arial"/>
              </a:rPr>
              <a:t>	</a:t>
            </a:r>
            <a:r>
              <a:rPr lang="cs-CZ" sz="1600" u="sng">
                <a:solidFill>
                  <a:schemeClr val="lt1"/>
                </a:solidFill>
                <a:latin typeface="Arial"/>
                <a:ea typeface="Arial"/>
                <a:cs typeface="Arial"/>
                <a:sym typeface="Arial"/>
              </a:rPr>
              <a:t>Příklad:</a:t>
            </a:r>
            <a:r>
              <a:rPr lang="cs-CZ" sz="1600">
                <a:solidFill>
                  <a:schemeClr val="lt1"/>
                </a:solidFill>
                <a:latin typeface="Arial"/>
                <a:ea typeface="Arial"/>
                <a:cs typeface="Arial"/>
                <a:sym typeface="Arial"/>
              </a:rPr>
              <a:t> Přístavba mateřské školky, novostavba mateřské školy</a:t>
            </a:r>
            <a:endParaRPr sz="1600">
              <a:solidFill>
                <a:schemeClr val="lt1"/>
              </a:solidFill>
              <a:latin typeface="Arial"/>
              <a:ea typeface="Arial"/>
              <a:cs typeface="Arial"/>
              <a:sym typeface="Arial"/>
            </a:endParaRPr>
          </a:p>
          <a:p>
            <a:pPr indent="0" lvl="0" marL="0" marR="0" rtl="0" algn="l">
              <a:spcBef>
                <a:spcPts val="0"/>
              </a:spcBef>
              <a:spcAft>
                <a:spcPts val="0"/>
              </a:spcAft>
              <a:buClr>
                <a:schemeClr val="dk1"/>
              </a:buClr>
              <a:buSzPts val="1600"/>
              <a:buFont typeface="Arial"/>
              <a:buNone/>
            </a:pPr>
            <a:r>
              <a:t/>
            </a:r>
            <a:endParaRPr b="1" sz="1600">
              <a:solidFill>
                <a:schemeClr val="lt1"/>
              </a:solidFill>
              <a:latin typeface="Arial"/>
              <a:ea typeface="Arial"/>
              <a:cs typeface="Arial"/>
              <a:sym typeface="Arial"/>
            </a:endParaRPr>
          </a:p>
          <a:p>
            <a:pPr indent="-285750" lvl="0" marL="285750" marR="0" rtl="0" algn="l">
              <a:spcBef>
                <a:spcPts val="0"/>
              </a:spcBef>
              <a:spcAft>
                <a:spcPts val="0"/>
              </a:spcAft>
              <a:buClr>
                <a:schemeClr val="lt1"/>
              </a:buClr>
              <a:buSzPts val="1600"/>
              <a:buFont typeface="Arial"/>
              <a:buChar char="•"/>
            </a:pPr>
            <a:r>
              <a:rPr b="1" lang="cs-CZ" sz="1600">
                <a:solidFill>
                  <a:schemeClr val="lt1"/>
                </a:solidFill>
                <a:latin typeface="Arial"/>
                <a:ea typeface="Arial"/>
                <a:cs typeface="Arial"/>
                <a:sym typeface="Arial"/>
              </a:rPr>
              <a:t>Zvyšování kvality podmínek v MŠ s ohledem na zajištění hygienických požadavků </a:t>
            </a:r>
            <a:r>
              <a:rPr lang="cs-CZ" sz="1600">
                <a:solidFill>
                  <a:schemeClr val="lt1"/>
                </a:solidFill>
                <a:latin typeface="Arial"/>
                <a:ea typeface="Arial"/>
                <a:cs typeface="Arial"/>
                <a:sym typeface="Arial"/>
              </a:rPr>
              <a:t>(jen pro MŠ s výjimkou od krajské hygienické stanice)</a:t>
            </a:r>
            <a:endParaRPr sz="1600">
              <a:solidFill>
                <a:schemeClr val="lt1"/>
              </a:solidFill>
              <a:latin typeface="Arial"/>
              <a:ea typeface="Arial"/>
              <a:cs typeface="Arial"/>
              <a:sym typeface="Arial"/>
            </a:endParaRPr>
          </a:p>
          <a:p>
            <a:pPr indent="0" lvl="0" marL="0" marR="0" rtl="0" algn="l">
              <a:spcBef>
                <a:spcPts val="0"/>
              </a:spcBef>
              <a:spcAft>
                <a:spcPts val="0"/>
              </a:spcAft>
              <a:buNone/>
            </a:pPr>
            <a:r>
              <a:t/>
            </a:r>
            <a:endParaRPr sz="1600">
              <a:solidFill>
                <a:schemeClr val="lt1"/>
              </a:solidFill>
              <a:latin typeface="Arial"/>
              <a:ea typeface="Arial"/>
              <a:cs typeface="Arial"/>
              <a:sym typeface="Arial"/>
            </a:endParaRPr>
          </a:p>
          <a:p>
            <a:pPr indent="0" lvl="0" marL="0" marR="0" rtl="0" algn="l">
              <a:spcBef>
                <a:spcPts val="0"/>
              </a:spcBef>
              <a:spcAft>
                <a:spcPts val="0"/>
              </a:spcAft>
              <a:buNone/>
            </a:pPr>
            <a:r>
              <a:rPr lang="cs-CZ" sz="1600">
                <a:solidFill>
                  <a:schemeClr val="lt1"/>
                </a:solidFill>
                <a:latin typeface="Arial"/>
                <a:ea typeface="Arial"/>
                <a:cs typeface="Arial"/>
                <a:sym typeface="Arial"/>
              </a:rPr>
              <a:t>	</a:t>
            </a:r>
            <a:r>
              <a:rPr lang="cs-CZ" sz="1600" u="sng">
                <a:solidFill>
                  <a:schemeClr val="lt1"/>
                </a:solidFill>
                <a:latin typeface="Arial"/>
                <a:ea typeface="Arial"/>
                <a:cs typeface="Arial"/>
                <a:sym typeface="Arial"/>
              </a:rPr>
              <a:t>Příklad:</a:t>
            </a:r>
            <a:r>
              <a:rPr lang="cs-CZ" sz="1600">
                <a:solidFill>
                  <a:schemeClr val="lt1"/>
                </a:solidFill>
                <a:latin typeface="Arial"/>
                <a:ea typeface="Arial"/>
                <a:cs typeface="Arial"/>
                <a:sym typeface="Arial"/>
              </a:rPr>
              <a:t> Rekonstrukce mateřské školky takovým způsobem, aby nemusela</a:t>
            </a:r>
            <a:br>
              <a:rPr lang="cs-CZ" sz="1600">
                <a:solidFill>
                  <a:schemeClr val="lt1"/>
                </a:solidFill>
                <a:latin typeface="Arial"/>
                <a:ea typeface="Arial"/>
                <a:cs typeface="Arial"/>
                <a:sym typeface="Arial"/>
              </a:rPr>
            </a:br>
            <a:r>
              <a:rPr lang="cs-CZ" sz="1600">
                <a:solidFill>
                  <a:schemeClr val="lt1"/>
                </a:solidFill>
                <a:latin typeface="Arial"/>
                <a:ea typeface="Arial"/>
                <a:cs typeface="Arial"/>
                <a:sym typeface="Arial"/>
              </a:rPr>
              <a:t>         	fungovat na základě výjimky krajské hygienické stanice</a:t>
            </a:r>
            <a:endParaRPr sz="1600">
              <a:solidFill>
                <a:schemeClr val="lt1"/>
              </a:solidFill>
              <a:latin typeface="Arial"/>
              <a:ea typeface="Arial"/>
              <a:cs typeface="Arial"/>
              <a:sym typeface="Arial"/>
            </a:endParaRPr>
          </a:p>
          <a:p>
            <a:pPr indent="0" lvl="0" marL="0" marR="0" rtl="0" algn="l">
              <a:spcBef>
                <a:spcPts val="0"/>
              </a:spcBef>
              <a:spcAft>
                <a:spcPts val="0"/>
              </a:spcAft>
              <a:buNone/>
            </a:pPr>
            <a:r>
              <a:t/>
            </a:r>
            <a:endParaRPr sz="1700">
              <a:solidFill>
                <a:schemeClr val="lt1"/>
              </a:solidFill>
              <a:latin typeface="Arial"/>
              <a:ea typeface="Arial"/>
              <a:cs typeface="Arial"/>
              <a:sym typeface="Arial"/>
            </a:endParaRPr>
          </a:p>
        </p:txBody>
      </p:sp>
      <p:pic>
        <p:nvPicPr>
          <p:cNvPr descr="Děti" id="413" name="Google Shape;413;p57"/>
          <p:cNvPicPr preferRelativeResize="0"/>
          <p:nvPr/>
        </p:nvPicPr>
        <p:blipFill rotWithShape="1">
          <a:blip r:embed="rId3">
            <a:alphaModFix/>
          </a:blip>
          <a:srcRect b="0" l="0" r="0" t="0"/>
          <a:stretch/>
        </p:blipFill>
        <p:spPr>
          <a:xfrm>
            <a:off x="400557" y="2059837"/>
            <a:ext cx="480288" cy="48028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58"/>
          <p:cNvSpPr txBox="1"/>
          <p:nvPr/>
        </p:nvSpPr>
        <p:spPr>
          <a:xfrm>
            <a:off x="502647" y="498020"/>
            <a:ext cx="8138707"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Specifický cíl 4.1 </a:t>
            </a:r>
            <a:br>
              <a:rPr b="1" i="0" lang="cs-CZ" sz="3200" u="none" cap="none" strike="noStrike">
                <a:solidFill>
                  <a:schemeClr val="lt1"/>
                </a:solidFill>
                <a:latin typeface="Arial"/>
                <a:ea typeface="Arial"/>
                <a:cs typeface="Arial"/>
                <a:sym typeface="Arial"/>
              </a:rPr>
            </a:br>
            <a:r>
              <a:rPr b="1" i="0" lang="cs-CZ" sz="3200" u="none" cap="none" strike="noStrike">
                <a:solidFill>
                  <a:schemeClr val="lt1"/>
                </a:solidFill>
                <a:latin typeface="Arial"/>
                <a:ea typeface="Arial"/>
                <a:cs typeface="Arial"/>
                <a:sym typeface="Arial"/>
              </a:rPr>
              <a:t>Vzdělávací infrastruktura</a:t>
            </a:r>
            <a:endParaRPr sz="2000">
              <a:solidFill>
                <a:schemeClr val="lt1"/>
              </a:solidFill>
              <a:latin typeface="Arial"/>
              <a:ea typeface="Arial"/>
              <a:cs typeface="Arial"/>
              <a:sym typeface="Arial"/>
            </a:endParaRPr>
          </a:p>
        </p:txBody>
      </p:sp>
      <p:sp>
        <p:nvSpPr>
          <p:cNvPr id="419" name="Google Shape;419;p58"/>
          <p:cNvSpPr txBox="1"/>
          <p:nvPr/>
        </p:nvSpPr>
        <p:spPr>
          <a:xfrm>
            <a:off x="896665" y="1894276"/>
            <a:ext cx="8012179" cy="45243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800" u="sng">
                <a:solidFill>
                  <a:schemeClr val="lt1"/>
                </a:solidFill>
                <a:latin typeface="Arial"/>
                <a:ea typeface="Arial"/>
                <a:cs typeface="Arial"/>
                <a:sym typeface="Arial"/>
              </a:rPr>
              <a:t>Základní školy </a:t>
            </a:r>
            <a:endParaRPr/>
          </a:p>
          <a:p>
            <a:pPr indent="0" lvl="0" marL="0" marR="0" rtl="0" algn="l">
              <a:spcBef>
                <a:spcPts val="0"/>
              </a:spcBef>
              <a:spcAft>
                <a:spcPts val="0"/>
              </a:spcAft>
              <a:buNone/>
            </a:pPr>
            <a:r>
              <a:t/>
            </a:r>
            <a:endParaRPr b="1" sz="1600">
              <a:solidFill>
                <a:schemeClr val="lt1"/>
              </a:solidFill>
              <a:latin typeface="Arial"/>
              <a:ea typeface="Arial"/>
              <a:cs typeface="Arial"/>
              <a:sym typeface="Arial"/>
            </a:endParaRPr>
          </a:p>
          <a:p>
            <a:pPr indent="-285750" lvl="0" marL="285750" marR="0" rtl="0" algn="l">
              <a:spcBef>
                <a:spcPts val="0"/>
              </a:spcBef>
              <a:spcAft>
                <a:spcPts val="0"/>
              </a:spcAft>
              <a:buClr>
                <a:schemeClr val="lt1"/>
              </a:buClr>
              <a:buSzPts val="1600"/>
              <a:buFont typeface="Arial"/>
              <a:buChar char="•"/>
            </a:pPr>
            <a:r>
              <a:rPr b="1" lang="cs-CZ" sz="1600">
                <a:solidFill>
                  <a:schemeClr val="lt1"/>
                </a:solidFill>
                <a:latin typeface="Arial"/>
                <a:ea typeface="Arial"/>
                <a:cs typeface="Arial"/>
                <a:sym typeface="Arial"/>
              </a:rPr>
              <a:t>Vybudování, modernizace a vybavení odborných učeben ve vazbě na přírodní vědy, polytechnické vzdělávání, cizí jazyky, práce s digitálními technologiemi</a:t>
            </a:r>
            <a:endParaRPr sz="1600">
              <a:solidFill>
                <a:schemeClr val="lt1"/>
              </a:solidFill>
              <a:latin typeface="Arial"/>
              <a:ea typeface="Arial"/>
              <a:cs typeface="Arial"/>
              <a:sym typeface="Arial"/>
            </a:endParaRPr>
          </a:p>
          <a:p>
            <a:pPr indent="-285750" lvl="0" marL="285750" marR="0" rtl="0" algn="l">
              <a:spcBef>
                <a:spcPts val="0"/>
              </a:spcBef>
              <a:spcAft>
                <a:spcPts val="0"/>
              </a:spcAft>
              <a:buClr>
                <a:schemeClr val="lt1"/>
              </a:buClr>
              <a:buSzPts val="1400"/>
              <a:buFont typeface="Arial"/>
              <a:buChar char="•"/>
            </a:pPr>
            <a:r>
              <a:rPr lang="cs-CZ" sz="1400">
                <a:solidFill>
                  <a:schemeClr val="lt1"/>
                </a:solidFill>
                <a:latin typeface="Arial"/>
                <a:ea typeface="Arial"/>
                <a:cs typeface="Arial"/>
                <a:sym typeface="Arial"/>
              </a:rPr>
              <a:t>     </a:t>
            </a:r>
            <a:endParaRPr sz="1400">
              <a:solidFill>
                <a:schemeClr val="lt1"/>
              </a:solidFill>
              <a:latin typeface="Arial"/>
              <a:ea typeface="Arial"/>
              <a:cs typeface="Arial"/>
              <a:sym typeface="Arial"/>
            </a:endParaRPr>
          </a:p>
          <a:p>
            <a:pPr indent="-285750" lvl="0" marL="285750" marR="0" rtl="0" algn="l">
              <a:spcBef>
                <a:spcPts val="0"/>
              </a:spcBef>
              <a:spcAft>
                <a:spcPts val="0"/>
              </a:spcAft>
              <a:buClr>
                <a:schemeClr val="lt1"/>
              </a:buClr>
              <a:buSzPts val="1600"/>
              <a:buFont typeface="Arial"/>
              <a:buChar char="•"/>
            </a:pPr>
            <a:r>
              <a:rPr b="1" lang="cs-CZ" sz="1600">
                <a:solidFill>
                  <a:schemeClr val="lt1"/>
                </a:solidFill>
                <a:latin typeface="Arial"/>
                <a:ea typeface="Arial"/>
                <a:cs typeface="Arial"/>
                <a:sym typeface="Arial"/>
              </a:rPr>
              <a:t>Budování vnitřní konektivity škol</a:t>
            </a:r>
            <a:endParaRPr sz="1600">
              <a:solidFill>
                <a:schemeClr val="lt1"/>
              </a:solidFill>
              <a:latin typeface="Arial"/>
              <a:ea typeface="Arial"/>
              <a:cs typeface="Arial"/>
              <a:sym typeface="Arial"/>
            </a:endParaRPr>
          </a:p>
          <a:p>
            <a:pPr indent="-184150" lvl="0" marL="285750" marR="0" rtl="0" algn="l">
              <a:spcBef>
                <a:spcPts val="0"/>
              </a:spcBef>
              <a:spcAft>
                <a:spcPts val="0"/>
              </a:spcAft>
              <a:buClr>
                <a:schemeClr val="dk1"/>
              </a:buClr>
              <a:buSzPts val="1600"/>
              <a:buFont typeface="Arial"/>
              <a:buNone/>
            </a:pPr>
            <a:r>
              <a:t/>
            </a:r>
            <a:endParaRPr b="1" sz="1600">
              <a:solidFill>
                <a:schemeClr val="lt1"/>
              </a:solidFill>
              <a:latin typeface="Arial"/>
              <a:ea typeface="Arial"/>
              <a:cs typeface="Arial"/>
              <a:sym typeface="Arial"/>
            </a:endParaRPr>
          </a:p>
          <a:p>
            <a:pPr indent="-285750" lvl="0" marL="285750" marR="0" rtl="0" algn="l">
              <a:spcBef>
                <a:spcPts val="0"/>
              </a:spcBef>
              <a:spcAft>
                <a:spcPts val="0"/>
              </a:spcAft>
              <a:buClr>
                <a:schemeClr val="lt1"/>
              </a:buClr>
              <a:buSzPts val="1600"/>
              <a:buFont typeface="Arial"/>
              <a:buChar char="•"/>
            </a:pPr>
            <a:r>
              <a:rPr b="1" lang="cs-CZ" sz="1600">
                <a:solidFill>
                  <a:schemeClr val="lt1"/>
                </a:solidFill>
                <a:latin typeface="Arial"/>
                <a:ea typeface="Arial"/>
                <a:cs typeface="Arial"/>
                <a:sym typeface="Arial"/>
              </a:rPr>
              <a:t>Budování zázemí pro školní družiny a školní kluby</a:t>
            </a:r>
            <a:endParaRPr sz="1600">
              <a:solidFill>
                <a:schemeClr val="lt1"/>
              </a:solidFill>
              <a:latin typeface="Arial"/>
              <a:ea typeface="Arial"/>
              <a:cs typeface="Arial"/>
              <a:sym typeface="Arial"/>
            </a:endParaRPr>
          </a:p>
          <a:p>
            <a:pPr indent="-184150" lvl="0" marL="285750" marR="0" rtl="0" algn="l">
              <a:spcBef>
                <a:spcPts val="0"/>
              </a:spcBef>
              <a:spcAft>
                <a:spcPts val="0"/>
              </a:spcAft>
              <a:buClr>
                <a:schemeClr val="dk1"/>
              </a:buClr>
              <a:buSzPts val="1600"/>
              <a:buFont typeface="Arial"/>
              <a:buNone/>
            </a:pPr>
            <a:r>
              <a:t/>
            </a:r>
            <a:endParaRPr b="1" sz="1600">
              <a:solidFill>
                <a:schemeClr val="lt1"/>
              </a:solidFill>
              <a:latin typeface="Arial"/>
              <a:ea typeface="Arial"/>
              <a:cs typeface="Arial"/>
              <a:sym typeface="Arial"/>
            </a:endParaRPr>
          </a:p>
          <a:p>
            <a:pPr indent="-285750" lvl="0" marL="285750" marR="0" rtl="0" algn="l">
              <a:spcBef>
                <a:spcPts val="0"/>
              </a:spcBef>
              <a:spcAft>
                <a:spcPts val="0"/>
              </a:spcAft>
              <a:buClr>
                <a:schemeClr val="lt1"/>
              </a:buClr>
              <a:buSzPts val="1600"/>
              <a:buFont typeface="Arial"/>
              <a:buChar char="•"/>
            </a:pPr>
            <a:r>
              <a:rPr b="1" lang="cs-CZ" sz="1600">
                <a:solidFill>
                  <a:schemeClr val="lt1"/>
                </a:solidFill>
                <a:latin typeface="Arial"/>
                <a:ea typeface="Arial"/>
                <a:cs typeface="Arial"/>
                <a:sym typeface="Arial"/>
              </a:rPr>
              <a:t>Doprovodná část projektu - budování a modernizace </a:t>
            </a:r>
            <a:r>
              <a:rPr lang="cs-CZ" sz="1600">
                <a:solidFill>
                  <a:schemeClr val="lt1"/>
                </a:solidFill>
                <a:latin typeface="Arial"/>
                <a:ea typeface="Arial"/>
                <a:cs typeface="Arial"/>
                <a:sym typeface="Arial"/>
              </a:rPr>
              <a:t>zázemí pro školská porad. pracoviště, žáky se speciálními vzděl. potřebami, pedagogické pracovníky, komunitní aktivity při ZŠ</a:t>
            </a:r>
            <a:endParaRPr b="1" sz="1600">
              <a:solidFill>
                <a:schemeClr val="lt1"/>
              </a:solidFill>
              <a:latin typeface="Arial"/>
              <a:ea typeface="Arial"/>
              <a:cs typeface="Arial"/>
              <a:sym typeface="Arial"/>
            </a:endParaRPr>
          </a:p>
          <a:p>
            <a:pPr indent="0" lvl="0" marL="0" marR="0" rtl="0" algn="l">
              <a:spcBef>
                <a:spcPts val="0"/>
              </a:spcBef>
              <a:spcAft>
                <a:spcPts val="0"/>
              </a:spcAft>
              <a:buNone/>
            </a:pPr>
            <a:r>
              <a:t/>
            </a:r>
            <a:endParaRPr sz="1600">
              <a:solidFill>
                <a:schemeClr val="lt1"/>
              </a:solidFill>
              <a:latin typeface="Arial"/>
              <a:ea typeface="Arial"/>
              <a:cs typeface="Arial"/>
              <a:sym typeface="Arial"/>
            </a:endParaRPr>
          </a:p>
          <a:p>
            <a:pPr indent="0" lvl="0" marL="0" marR="0" rtl="0" algn="l">
              <a:spcBef>
                <a:spcPts val="0"/>
              </a:spcBef>
              <a:spcAft>
                <a:spcPts val="0"/>
              </a:spcAft>
              <a:buNone/>
            </a:pPr>
            <a:r>
              <a:rPr lang="cs-CZ" sz="1600">
                <a:solidFill>
                  <a:schemeClr val="lt1"/>
                </a:solidFill>
                <a:latin typeface="Arial"/>
                <a:ea typeface="Arial"/>
                <a:cs typeface="Arial"/>
                <a:sym typeface="Arial"/>
              </a:rPr>
              <a:t>     </a:t>
            </a:r>
            <a:r>
              <a:rPr lang="cs-CZ" sz="1600" u="sng">
                <a:solidFill>
                  <a:schemeClr val="lt1"/>
                </a:solidFill>
                <a:latin typeface="Arial"/>
                <a:ea typeface="Arial"/>
                <a:cs typeface="Arial"/>
                <a:sym typeface="Arial"/>
              </a:rPr>
              <a:t>Příklad:</a:t>
            </a:r>
            <a:r>
              <a:rPr lang="cs-CZ" sz="1600">
                <a:solidFill>
                  <a:schemeClr val="lt1"/>
                </a:solidFill>
                <a:latin typeface="Arial"/>
                <a:ea typeface="Arial"/>
                <a:cs typeface="Arial"/>
                <a:sym typeface="Arial"/>
              </a:rPr>
              <a:t> Přístavba ZŠ – učebna fyziky a chemie; modernizace prostor školní</a:t>
            </a:r>
            <a:br>
              <a:rPr lang="cs-CZ" sz="1600">
                <a:solidFill>
                  <a:schemeClr val="dk1"/>
                </a:solidFill>
                <a:latin typeface="Arial"/>
                <a:ea typeface="Arial"/>
                <a:cs typeface="Arial"/>
                <a:sym typeface="Arial"/>
              </a:rPr>
            </a:br>
            <a:r>
              <a:rPr lang="cs-CZ" sz="1600">
                <a:solidFill>
                  <a:schemeClr val="lt1"/>
                </a:solidFill>
                <a:latin typeface="Arial"/>
                <a:ea typeface="Arial"/>
                <a:cs typeface="Arial"/>
                <a:sym typeface="Arial"/>
              </a:rPr>
              <a:t>                 družiny; rozvod a zabezpečení internetu v budově školy; sportovní hřiště </a:t>
            </a:r>
            <a:endParaRPr/>
          </a:p>
          <a:p>
            <a:pPr indent="0" lvl="0" marL="0" marR="0" rtl="0" algn="l">
              <a:spcBef>
                <a:spcPts val="0"/>
              </a:spcBef>
              <a:spcAft>
                <a:spcPts val="0"/>
              </a:spcAft>
              <a:buNone/>
            </a:pPr>
            <a:r>
              <a:t/>
            </a:r>
            <a:endParaRPr sz="1600">
              <a:solidFill>
                <a:schemeClr val="lt1"/>
              </a:solidFill>
              <a:latin typeface="Arial"/>
              <a:ea typeface="Arial"/>
              <a:cs typeface="Arial"/>
              <a:sym typeface="Arial"/>
            </a:endParaRPr>
          </a:p>
          <a:p>
            <a:pPr indent="0" lvl="0" marL="0" marR="0" rtl="0" algn="l">
              <a:spcBef>
                <a:spcPts val="0"/>
              </a:spcBef>
              <a:spcAft>
                <a:spcPts val="0"/>
              </a:spcAft>
              <a:buNone/>
            </a:pPr>
            <a:r>
              <a:t/>
            </a:r>
            <a:endParaRPr sz="1600">
              <a:solidFill>
                <a:schemeClr val="lt1"/>
              </a:solidFill>
              <a:latin typeface="Arial"/>
              <a:ea typeface="Arial"/>
              <a:cs typeface="Arial"/>
              <a:sym typeface="Arial"/>
            </a:endParaRPr>
          </a:p>
          <a:p>
            <a:pPr indent="0" lvl="0" marL="0" marR="0" rtl="0" algn="l">
              <a:spcBef>
                <a:spcPts val="0"/>
              </a:spcBef>
              <a:spcAft>
                <a:spcPts val="0"/>
              </a:spcAft>
              <a:buNone/>
            </a:pPr>
            <a:r>
              <a:t/>
            </a:r>
            <a:endParaRPr sz="1600">
              <a:solidFill>
                <a:schemeClr val="lt1"/>
              </a:solidFill>
              <a:latin typeface="Arial"/>
              <a:ea typeface="Arial"/>
              <a:cs typeface="Arial"/>
              <a:sym typeface="Arial"/>
            </a:endParaRPr>
          </a:p>
        </p:txBody>
      </p:sp>
      <p:pic>
        <p:nvPicPr>
          <p:cNvPr descr="Třída" id="420" name="Google Shape;420;p58"/>
          <p:cNvPicPr preferRelativeResize="0"/>
          <p:nvPr/>
        </p:nvPicPr>
        <p:blipFill rotWithShape="1">
          <a:blip r:embed="rId3">
            <a:alphaModFix/>
          </a:blip>
          <a:srcRect b="0" l="0" r="0" t="0"/>
          <a:stretch/>
        </p:blipFill>
        <p:spPr>
          <a:xfrm>
            <a:off x="400557" y="1916393"/>
            <a:ext cx="480288" cy="480288"/>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59"/>
          <p:cNvSpPr txBox="1"/>
          <p:nvPr/>
        </p:nvSpPr>
        <p:spPr>
          <a:xfrm>
            <a:off x="502647" y="498020"/>
            <a:ext cx="8138707"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Specifický cíl 4.1 </a:t>
            </a:r>
            <a:br>
              <a:rPr b="1" i="0" lang="cs-CZ" sz="3200" u="none" cap="none" strike="noStrike">
                <a:solidFill>
                  <a:schemeClr val="lt1"/>
                </a:solidFill>
                <a:latin typeface="Arial"/>
                <a:ea typeface="Arial"/>
                <a:cs typeface="Arial"/>
                <a:sym typeface="Arial"/>
              </a:rPr>
            </a:br>
            <a:r>
              <a:rPr b="1" i="0" lang="cs-CZ" sz="3200" u="none" cap="none" strike="noStrike">
                <a:solidFill>
                  <a:schemeClr val="lt1"/>
                </a:solidFill>
                <a:latin typeface="Arial"/>
                <a:ea typeface="Arial"/>
                <a:cs typeface="Arial"/>
                <a:sym typeface="Arial"/>
              </a:rPr>
              <a:t>Vzdělávací infrastruktura</a:t>
            </a:r>
            <a:endParaRPr sz="2000">
              <a:solidFill>
                <a:schemeClr val="lt1"/>
              </a:solidFill>
              <a:latin typeface="Arial"/>
              <a:ea typeface="Arial"/>
              <a:cs typeface="Arial"/>
              <a:sym typeface="Arial"/>
            </a:endParaRPr>
          </a:p>
        </p:txBody>
      </p:sp>
      <p:sp>
        <p:nvSpPr>
          <p:cNvPr id="426" name="Google Shape;426;p59"/>
          <p:cNvSpPr txBox="1"/>
          <p:nvPr/>
        </p:nvSpPr>
        <p:spPr>
          <a:xfrm>
            <a:off x="880845" y="2068297"/>
            <a:ext cx="8012179" cy="40318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u="sng">
                <a:solidFill>
                  <a:schemeClr val="lt1"/>
                </a:solidFill>
                <a:latin typeface="Arial"/>
                <a:ea typeface="Arial"/>
                <a:cs typeface="Arial"/>
                <a:sym typeface="Arial"/>
              </a:rPr>
              <a:t>Střední a vyšší odborné školy, konzervatoře</a:t>
            </a:r>
            <a:endParaRPr sz="1800" u="sng">
              <a:solidFill>
                <a:schemeClr val="lt1"/>
              </a:solidFill>
              <a:latin typeface="Arial"/>
              <a:ea typeface="Arial"/>
              <a:cs typeface="Arial"/>
              <a:sym typeface="Arial"/>
            </a:endParaRPr>
          </a:p>
          <a:p>
            <a:pPr indent="0" lvl="0" marL="0" marR="0" rtl="0" algn="l">
              <a:spcBef>
                <a:spcPts val="0"/>
              </a:spcBef>
              <a:spcAft>
                <a:spcPts val="0"/>
              </a:spcAft>
              <a:buNone/>
            </a:pPr>
            <a:r>
              <a:t/>
            </a:r>
            <a:endParaRPr b="1" sz="1600">
              <a:solidFill>
                <a:schemeClr val="lt1"/>
              </a:solidFill>
              <a:latin typeface="Arial"/>
              <a:ea typeface="Arial"/>
              <a:cs typeface="Arial"/>
              <a:sym typeface="Arial"/>
            </a:endParaRPr>
          </a:p>
          <a:p>
            <a:pPr indent="-285750" lvl="0" marL="285750" marR="0" rtl="0" algn="l">
              <a:spcBef>
                <a:spcPts val="0"/>
              </a:spcBef>
              <a:spcAft>
                <a:spcPts val="0"/>
              </a:spcAft>
              <a:buClr>
                <a:schemeClr val="lt1"/>
              </a:buClr>
              <a:buSzPts val="1600"/>
              <a:buFont typeface="Arial"/>
              <a:buChar char="•"/>
            </a:pPr>
            <a:r>
              <a:rPr b="1" lang="cs-CZ" sz="1600">
                <a:solidFill>
                  <a:schemeClr val="lt1"/>
                </a:solidFill>
                <a:latin typeface="Arial"/>
                <a:ea typeface="Arial"/>
                <a:cs typeface="Arial"/>
                <a:sym typeface="Arial"/>
              </a:rPr>
              <a:t>Vybudování, modernizace a vybavení odborné učebny ve vazbě na odborné předměty (cizí jazyky, přírodní vědy, polytechnické obory, digitální technologie)</a:t>
            </a:r>
            <a:endParaRPr b="1" sz="1800">
              <a:solidFill>
                <a:schemeClr val="lt1"/>
              </a:solidFill>
              <a:latin typeface="Arial"/>
              <a:ea typeface="Arial"/>
              <a:cs typeface="Arial"/>
              <a:sym typeface="Arial"/>
            </a:endParaRPr>
          </a:p>
          <a:p>
            <a:pPr indent="-184150" lvl="0" marL="285750" marR="0" rtl="0" algn="l">
              <a:spcBef>
                <a:spcPts val="0"/>
              </a:spcBef>
              <a:spcAft>
                <a:spcPts val="0"/>
              </a:spcAft>
              <a:buClr>
                <a:schemeClr val="dk1"/>
              </a:buClr>
              <a:buSzPts val="1600"/>
              <a:buFont typeface="Arial"/>
              <a:buNone/>
            </a:pPr>
            <a:r>
              <a:t/>
            </a:r>
            <a:endParaRPr b="1" sz="1600">
              <a:solidFill>
                <a:schemeClr val="lt1"/>
              </a:solidFill>
              <a:latin typeface="Arial"/>
              <a:ea typeface="Arial"/>
              <a:cs typeface="Arial"/>
              <a:sym typeface="Arial"/>
            </a:endParaRPr>
          </a:p>
          <a:p>
            <a:pPr indent="-285750" lvl="0" marL="285750" marR="0" rtl="0" algn="l">
              <a:spcBef>
                <a:spcPts val="0"/>
              </a:spcBef>
              <a:spcAft>
                <a:spcPts val="0"/>
              </a:spcAft>
              <a:buClr>
                <a:schemeClr val="lt1"/>
              </a:buClr>
              <a:buSzPts val="1600"/>
              <a:buFont typeface="Arial"/>
              <a:buChar char="•"/>
            </a:pPr>
            <a:r>
              <a:rPr b="1" lang="cs-CZ" sz="1600">
                <a:solidFill>
                  <a:schemeClr val="lt1"/>
                </a:solidFill>
                <a:latin typeface="Arial"/>
                <a:ea typeface="Arial"/>
                <a:cs typeface="Arial"/>
                <a:sym typeface="Arial"/>
              </a:rPr>
              <a:t>Budování vnitřní konektivity školy</a:t>
            </a:r>
            <a:endParaRPr b="1" sz="1800">
              <a:solidFill>
                <a:schemeClr val="lt1"/>
              </a:solidFill>
              <a:latin typeface="Arial"/>
              <a:ea typeface="Arial"/>
              <a:cs typeface="Arial"/>
              <a:sym typeface="Arial"/>
            </a:endParaRPr>
          </a:p>
          <a:p>
            <a:pPr indent="-184150" lvl="0" marL="285750" marR="0" rtl="0" algn="l">
              <a:spcBef>
                <a:spcPts val="0"/>
              </a:spcBef>
              <a:spcAft>
                <a:spcPts val="0"/>
              </a:spcAft>
              <a:buClr>
                <a:schemeClr val="dk1"/>
              </a:buClr>
              <a:buSzPts val="1600"/>
              <a:buFont typeface="Arial"/>
              <a:buNone/>
            </a:pPr>
            <a:r>
              <a:t/>
            </a:r>
            <a:endParaRPr b="1" sz="1600">
              <a:solidFill>
                <a:schemeClr val="lt1"/>
              </a:solidFill>
              <a:latin typeface="Arial"/>
              <a:ea typeface="Arial"/>
              <a:cs typeface="Arial"/>
              <a:sym typeface="Arial"/>
            </a:endParaRPr>
          </a:p>
          <a:p>
            <a:pPr indent="-285750" lvl="0" marL="285750" marR="0" rtl="0" algn="l">
              <a:spcBef>
                <a:spcPts val="0"/>
              </a:spcBef>
              <a:spcAft>
                <a:spcPts val="0"/>
              </a:spcAft>
              <a:buClr>
                <a:schemeClr val="lt1"/>
              </a:buClr>
              <a:buSzPts val="1600"/>
              <a:buFont typeface="Arial"/>
              <a:buChar char="•"/>
            </a:pPr>
            <a:r>
              <a:rPr b="1" lang="cs-CZ" sz="1600">
                <a:solidFill>
                  <a:schemeClr val="lt1"/>
                </a:solidFill>
                <a:latin typeface="Arial"/>
                <a:ea typeface="Arial"/>
                <a:cs typeface="Arial"/>
                <a:sym typeface="Arial"/>
              </a:rPr>
              <a:t>Budování zázemí školních klubů u víceletých gymnázií</a:t>
            </a:r>
            <a:endParaRPr b="1" sz="1800">
              <a:solidFill>
                <a:schemeClr val="lt1"/>
              </a:solidFill>
              <a:latin typeface="Arial"/>
              <a:ea typeface="Arial"/>
              <a:cs typeface="Arial"/>
              <a:sym typeface="Arial"/>
            </a:endParaRPr>
          </a:p>
          <a:p>
            <a:pPr indent="-184150" lvl="0" marL="285750" marR="0" rtl="0" algn="l">
              <a:spcBef>
                <a:spcPts val="0"/>
              </a:spcBef>
              <a:spcAft>
                <a:spcPts val="0"/>
              </a:spcAft>
              <a:buClr>
                <a:schemeClr val="dk1"/>
              </a:buClr>
              <a:buSzPts val="1600"/>
              <a:buFont typeface="Arial"/>
              <a:buNone/>
            </a:pPr>
            <a:r>
              <a:t/>
            </a:r>
            <a:endParaRPr b="1" sz="1600">
              <a:solidFill>
                <a:schemeClr val="lt1"/>
              </a:solidFill>
              <a:latin typeface="Arial"/>
              <a:ea typeface="Arial"/>
              <a:cs typeface="Arial"/>
              <a:sym typeface="Arial"/>
            </a:endParaRPr>
          </a:p>
          <a:p>
            <a:pPr indent="-285750" lvl="0" marL="285750" marR="0" rtl="0" algn="l">
              <a:spcBef>
                <a:spcPts val="0"/>
              </a:spcBef>
              <a:spcAft>
                <a:spcPts val="0"/>
              </a:spcAft>
              <a:buClr>
                <a:schemeClr val="lt1"/>
              </a:buClr>
              <a:buSzPts val="1600"/>
              <a:buFont typeface="Arial"/>
              <a:buChar char="•"/>
            </a:pPr>
            <a:r>
              <a:rPr b="1" lang="cs-CZ" sz="1600">
                <a:solidFill>
                  <a:schemeClr val="lt1"/>
                </a:solidFill>
                <a:latin typeface="Arial"/>
                <a:ea typeface="Arial"/>
                <a:cs typeface="Arial"/>
                <a:sym typeface="Arial"/>
              </a:rPr>
              <a:t>Doprovodná část projektu</a:t>
            </a:r>
            <a:r>
              <a:rPr lang="cs-CZ" sz="1600">
                <a:solidFill>
                  <a:schemeClr val="lt1"/>
                </a:solidFill>
                <a:latin typeface="Arial"/>
                <a:ea typeface="Arial"/>
                <a:cs typeface="Arial"/>
                <a:sym typeface="Arial"/>
              </a:rPr>
              <a:t> - budování a modernizace zázemí pro školská porad. pracoviště, komunitní aktivity při SŠ/VOŠ 	</a:t>
            </a:r>
            <a:endParaRPr sz="1800">
              <a:solidFill>
                <a:schemeClr val="lt1"/>
              </a:solidFill>
              <a:latin typeface="Arial"/>
              <a:ea typeface="Arial"/>
              <a:cs typeface="Arial"/>
              <a:sym typeface="Arial"/>
            </a:endParaRPr>
          </a:p>
          <a:p>
            <a:pPr indent="0" lvl="0" marL="0" marR="0" rtl="0" algn="l">
              <a:spcBef>
                <a:spcPts val="0"/>
              </a:spcBef>
              <a:spcAft>
                <a:spcPts val="0"/>
              </a:spcAft>
              <a:buNone/>
            </a:pPr>
            <a:r>
              <a:rPr lang="cs-CZ" sz="1600">
                <a:solidFill>
                  <a:schemeClr val="lt1"/>
                </a:solidFill>
                <a:latin typeface="Arial"/>
                <a:ea typeface="Arial"/>
                <a:cs typeface="Arial"/>
                <a:sym typeface="Arial"/>
              </a:rPr>
              <a:t>	</a:t>
            </a:r>
            <a:endParaRPr sz="1600">
              <a:solidFill>
                <a:schemeClr val="lt1"/>
              </a:solidFill>
              <a:latin typeface="Arial"/>
              <a:ea typeface="Arial"/>
              <a:cs typeface="Arial"/>
              <a:sym typeface="Arial"/>
            </a:endParaRPr>
          </a:p>
          <a:p>
            <a:pPr indent="0" lvl="0" marL="0" marR="0" rtl="0" algn="l">
              <a:spcBef>
                <a:spcPts val="0"/>
              </a:spcBef>
              <a:spcAft>
                <a:spcPts val="0"/>
              </a:spcAft>
              <a:buNone/>
            </a:pPr>
            <a:r>
              <a:rPr lang="cs-CZ" sz="1600">
                <a:solidFill>
                  <a:schemeClr val="lt1"/>
                </a:solidFill>
                <a:latin typeface="Arial"/>
                <a:ea typeface="Arial"/>
                <a:cs typeface="Arial"/>
                <a:sym typeface="Arial"/>
              </a:rPr>
              <a:t>     </a:t>
            </a:r>
            <a:r>
              <a:rPr lang="cs-CZ" sz="1600" u="sng">
                <a:solidFill>
                  <a:schemeClr val="lt1"/>
                </a:solidFill>
                <a:latin typeface="Arial"/>
                <a:ea typeface="Arial"/>
                <a:cs typeface="Arial"/>
                <a:sym typeface="Arial"/>
              </a:rPr>
              <a:t>Příklad:</a:t>
            </a:r>
            <a:r>
              <a:rPr lang="cs-CZ" sz="1600">
                <a:solidFill>
                  <a:schemeClr val="lt1"/>
                </a:solidFill>
                <a:latin typeface="Arial"/>
                <a:ea typeface="Arial"/>
                <a:cs typeface="Arial"/>
                <a:sym typeface="Arial"/>
              </a:rPr>
              <a:t> Přístavba SŠ – odborné laboratoře; komunitní sportovní hřiště; </a:t>
            </a:r>
            <a:br>
              <a:rPr lang="cs-CZ" sz="1600">
                <a:solidFill>
                  <a:schemeClr val="dk1"/>
                </a:solidFill>
                <a:latin typeface="Arial"/>
                <a:ea typeface="Arial"/>
                <a:cs typeface="Arial"/>
                <a:sym typeface="Arial"/>
              </a:rPr>
            </a:br>
            <a:r>
              <a:rPr lang="cs-CZ" sz="1600">
                <a:solidFill>
                  <a:schemeClr val="lt1"/>
                </a:solidFill>
                <a:latin typeface="Arial"/>
                <a:ea typeface="Arial"/>
                <a:cs typeface="Arial"/>
                <a:sym typeface="Arial"/>
              </a:rPr>
              <a:t>     rozvod a zabezpečení internetu v budově školy</a:t>
            </a:r>
            <a:endParaRPr sz="1600">
              <a:solidFill>
                <a:schemeClr val="lt1"/>
              </a:solidFill>
              <a:latin typeface="Arial"/>
              <a:ea typeface="Arial"/>
              <a:cs typeface="Arial"/>
              <a:sym typeface="Arial"/>
            </a:endParaRPr>
          </a:p>
          <a:p>
            <a:pPr indent="0" lvl="0" marL="0" marR="0" rtl="0" algn="l">
              <a:spcBef>
                <a:spcPts val="0"/>
              </a:spcBef>
              <a:spcAft>
                <a:spcPts val="0"/>
              </a:spcAft>
              <a:buNone/>
            </a:pPr>
            <a:r>
              <a:t/>
            </a:r>
            <a:endParaRPr sz="1600">
              <a:solidFill>
                <a:schemeClr val="lt1"/>
              </a:solidFill>
              <a:latin typeface="Arial"/>
              <a:ea typeface="Arial"/>
              <a:cs typeface="Arial"/>
              <a:sym typeface="Arial"/>
            </a:endParaRPr>
          </a:p>
        </p:txBody>
      </p:sp>
      <p:pic>
        <p:nvPicPr>
          <p:cNvPr descr="Kádinka" id="427" name="Google Shape;427;p59"/>
          <p:cNvPicPr preferRelativeResize="0"/>
          <p:nvPr/>
        </p:nvPicPr>
        <p:blipFill rotWithShape="1">
          <a:blip r:embed="rId3">
            <a:alphaModFix/>
          </a:blip>
          <a:srcRect b="0" l="0" r="0" t="0"/>
          <a:stretch/>
        </p:blipFill>
        <p:spPr>
          <a:xfrm>
            <a:off x="514884" y="2068297"/>
            <a:ext cx="441482" cy="44148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6"/>
          <p:cNvSpPr txBox="1"/>
          <p:nvPr/>
        </p:nvSpPr>
        <p:spPr>
          <a:xfrm>
            <a:off x="502647" y="370088"/>
            <a:ext cx="8138700" cy="1077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Centrum pro regionální rozvoj České republiky</a:t>
            </a:r>
            <a:r>
              <a:rPr b="0" i="0" lang="cs-CZ" sz="3200" u="none" cap="none" strike="noStrike">
                <a:solidFill>
                  <a:schemeClr val="lt1"/>
                </a:solidFill>
                <a:latin typeface="Arial"/>
                <a:ea typeface="Arial"/>
                <a:cs typeface="Arial"/>
                <a:sym typeface="Arial"/>
              </a:rPr>
              <a:t>​</a:t>
            </a:r>
            <a:endParaRPr b="1" i="0" sz="3200" u="none" cap="none" strike="noStrike">
              <a:solidFill>
                <a:schemeClr val="lt1"/>
              </a:solidFill>
              <a:latin typeface="Arial"/>
              <a:ea typeface="Arial"/>
              <a:cs typeface="Arial"/>
              <a:sym typeface="Arial"/>
            </a:endParaRPr>
          </a:p>
        </p:txBody>
      </p:sp>
      <p:sp>
        <p:nvSpPr>
          <p:cNvPr id="63" name="Google Shape;63;p6"/>
          <p:cNvSpPr txBox="1"/>
          <p:nvPr/>
        </p:nvSpPr>
        <p:spPr>
          <a:xfrm>
            <a:off x="695593" y="1648642"/>
            <a:ext cx="8012100" cy="49410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Jsme konzultační místo pro vaše dotazy při přípravě projektů​</a:t>
            </a:r>
            <a:endParaRPr b="0" i="0" sz="1800" u="none" cap="none" strike="noStrike">
              <a:solidFill>
                <a:schemeClr val="lt1"/>
              </a:solidFill>
              <a:latin typeface="Arial"/>
              <a:ea typeface="Arial"/>
              <a:cs typeface="Arial"/>
              <a:sym typeface="Arial"/>
            </a:endParaRPr>
          </a:p>
          <a:p>
            <a:pPr indent="-285750" lvl="0" marL="285750" marR="0" rtl="0" algn="l">
              <a:lnSpc>
                <a:spcPct val="150000"/>
              </a:lnSpc>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Pořádáme semináře pro žadatele a příjemce​</a:t>
            </a:r>
            <a:endParaRPr b="0" i="0" sz="1800" u="none" cap="none" strike="noStrike">
              <a:solidFill>
                <a:schemeClr val="lt1"/>
              </a:solidFill>
              <a:latin typeface="Arial"/>
              <a:ea typeface="Arial"/>
              <a:cs typeface="Arial"/>
              <a:sym typeface="Arial"/>
            </a:endParaRPr>
          </a:p>
          <a:p>
            <a:pPr indent="-285750" lvl="0" marL="285750" marR="0" rtl="0" algn="l">
              <a:lnSpc>
                <a:spcPct val="150000"/>
              </a:lnSpc>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Po podání projektu hodnotíme a připravujeme pro ŘO IROP doporučení/nedoporučení k financování​</a:t>
            </a:r>
            <a:endParaRPr b="0" i="0" sz="1800" u="none" cap="none" strike="noStrike">
              <a:solidFill>
                <a:schemeClr val="lt1"/>
              </a:solidFill>
              <a:latin typeface="Arial"/>
              <a:ea typeface="Arial"/>
              <a:cs typeface="Arial"/>
              <a:sym typeface="Arial"/>
            </a:endParaRPr>
          </a:p>
          <a:p>
            <a:pPr indent="-285750" lvl="0" marL="285750" marR="0" rtl="0" algn="l">
              <a:lnSpc>
                <a:spcPct val="150000"/>
              </a:lnSpc>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Po vydání právního aktu s vámi řešíme veškeré změny v</a:t>
            </a:r>
            <a:r>
              <a:rPr b="0" i="0" lang="cs-CZ" sz="1800" u="none" cap="none" strike="noStrike">
                <a:solidFill>
                  <a:schemeClr val="lt1"/>
                </a:solidFill>
                <a:latin typeface="Cambria"/>
                <a:ea typeface="Cambria"/>
                <a:cs typeface="Cambria"/>
                <a:sym typeface="Cambria"/>
              </a:rPr>
              <a:t> </a:t>
            </a:r>
            <a:r>
              <a:rPr b="0" i="0" lang="cs-CZ" sz="1800" u="none" cap="none" strike="noStrike">
                <a:solidFill>
                  <a:schemeClr val="lt1"/>
                </a:solidFill>
                <a:latin typeface="Arial"/>
                <a:ea typeface="Arial"/>
                <a:cs typeface="Arial"/>
                <a:sym typeface="Arial"/>
              </a:rPr>
              <a:t>projektu​</a:t>
            </a:r>
            <a:endParaRPr b="0" i="0" sz="1800" u="none" cap="none" strike="noStrike">
              <a:solidFill>
                <a:schemeClr val="lt1"/>
              </a:solidFill>
              <a:latin typeface="Arial"/>
              <a:ea typeface="Arial"/>
              <a:cs typeface="Arial"/>
              <a:sym typeface="Arial"/>
            </a:endParaRPr>
          </a:p>
          <a:p>
            <a:pPr indent="-285750" lvl="0" marL="285750" marR="0" rtl="0" algn="l">
              <a:lnSpc>
                <a:spcPct val="150000"/>
              </a:lnSpc>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Administrujeme žádosti o platbu ​</a:t>
            </a:r>
            <a:endParaRPr b="0" i="0" sz="1800" u="none" cap="none" strike="noStrike">
              <a:solidFill>
                <a:schemeClr val="lt1"/>
              </a:solidFill>
              <a:latin typeface="Arial"/>
              <a:ea typeface="Arial"/>
              <a:cs typeface="Arial"/>
              <a:sym typeface="Arial"/>
            </a:endParaRPr>
          </a:p>
          <a:p>
            <a:pPr indent="-285750" lvl="0" marL="285750" marR="0" rtl="0" algn="l">
              <a:lnSpc>
                <a:spcPct val="150000"/>
              </a:lnSpc>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Kontrolujeme veřejné zakázky​</a:t>
            </a:r>
            <a:endParaRPr b="0" i="0" sz="1800" u="none" cap="none" strike="noStrike">
              <a:solidFill>
                <a:schemeClr val="lt1"/>
              </a:solidFill>
              <a:latin typeface="Arial"/>
              <a:ea typeface="Arial"/>
              <a:cs typeface="Arial"/>
              <a:sym typeface="Arial"/>
            </a:endParaRPr>
          </a:p>
          <a:p>
            <a:pPr indent="-285750" lvl="0" marL="285750" marR="0" rtl="0" algn="l">
              <a:lnSpc>
                <a:spcPct val="150000"/>
              </a:lnSpc>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Provádíme kontrolu projektů v udržitelnosti​</a:t>
            </a:r>
            <a:endParaRPr b="0" i="0" sz="1800" u="none" cap="none" strike="noStrike">
              <a:solidFill>
                <a:schemeClr val="lt1"/>
              </a:solidFill>
              <a:latin typeface="Arial"/>
              <a:ea typeface="Arial"/>
              <a:cs typeface="Arial"/>
              <a:sym typeface="Arial"/>
            </a:endParaRPr>
          </a:p>
          <a:p>
            <a:pPr indent="-285750" lvl="0" marL="285750" marR="0" rtl="0" algn="l">
              <a:lnSpc>
                <a:spcPct val="150000"/>
              </a:lnSpc>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Snažíme se být nápomocni a stále hledáme cesty,  jak co nejlépe pomoci žadatelům a příjemcům​</a:t>
            </a:r>
            <a:endParaRPr b="0" i="0" sz="1800" u="none" cap="none" strike="noStrike">
              <a:solidFill>
                <a:schemeClr val="lt1"/>
              </a:solidFill>
              <a:latin typeface="Arial"/>
              <a:ea typeface="Arial"/>
              <a:cs typeface="Arial"/>
              <a:sym typeface="Arial"/>
            </a:endParaRPr>
          </a:p>
          <a:p>
            <a:pPr indent="-285750" lvl="0" marL="285750" marR="0" rtl="0" algn="l">
              <a:lnSpc>
                <a:spcPct val="150000"/>
              </a:lnSpc>
              <a:spcBef>
                <a:spcPts val="0"/>
              </a:spcBef>
              <a:spcAft>
                <a:spcPts val="0"/>
              </a:spcAft>
              <a:buClr>
                <a:schemeClr val="lt1"/>
              </a:buClr>
              <a:buSzPts val="1800"/>
              <a:buFont typeface="Arial"/>
              <a:buChar char="•"/>
            </a:pPr>
            <a:r>
              <a:rPr b="0" i="0" lang="cs-CZ" sz="1800" u="none" cap="none" strike="noStrike">
                <a:solidFill>
                  <a:schemeClr val="lt1"/>
                </a:solidFill>
                <a:latin typeface="Arial"/>
                <a:ea typeface="Arial"/>
                <a:cs typeface="Arial"/>
                <a:sym typeface="Arial"/>
              </a:rPr>
              <a:t>Podílíme se na nastavení nového období IROP 2021 - 2027​</a:t>
            </a:r>
            <a:endParaRPr b="0" i="0" sz="1800" u="none" cap="none" strike="noStrike">
              <a:solidFill>
                <a:schemeClr val="lt1"/>
              </a:solidFill>
              <a:latin typeface="Arial"/>
              <a:ea typeface="Arial"/>
              <a:cs typeface="Arial"/>
              <a:sym typeface="Arial"/>
            </a:endParaRPr>
          </a:p>
          <a:p>
            <a:pPr indent="0" lvl="1" marL="457200" marR="0" rtl="0" algn="l">
              <a:lnSpc>
                <a:spcPct val="15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60"/>
          <p:cNvSpPr txBox="1"/>
          <p:nvPr/>
        </p:nvSpPr>
        <p:spPr>
          <a:xfrm>
            <a:off x="502647" y="498020"/>
            <a:ext cx="8138707"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Specifický cíl 4.1 </a:t>
            </a:r>
            <a:br>
              <a:rPr b="1" i="0" lang="cs-CZ" sz="3200" u="none" cap="none" strike="noStrike">
                <a:solidFill>
                  <a:schemeClr val="lt1"/>
                </a:solidFill>
                <a:latin typeface="Arial"/>
                <a:ea typeface="Arial"/>
                <a:cs typeface="Arial"/>
                <a:sym typeface="Arial"/>
              </a:rPr>
            </a:br>
            <a:r>
              <a:rPr b="1" i="0" lang="cs-CZ" sz="3200" u="none" cap="none" strike="noStrike">
                <a:solidFill>
                  <a:schemeClr val="lt1"/>
                </a:solidFill>
                <a:latin typeface="Arial"/>
                <a:ea typeface="Arial"/>
                <a:cs typeface="Arial"/>
                <a:sym typeface="Arial"/>
              </a:rPr>
              <a:t>Vzdělávací infrastruktura</a:t>
            </a:r>
            <a:endParaRPr sz="2000">
              <a:solidFill>
                <a:schemeClr val="lt1"/>
              </a:solidFill>
              <a:latin typeface="Arial"/>
              <a:ea typeface="Arial"/>
              <a:cs typeface="Arial"/>
              <a:sym typeface="Arial"/>
            </a:endParaRPr>
          </a:p>
        </p:txBody>
      </p:sp>
      <p:sp>
        <p:nvSpPr>
          <p:cNvPr id="433" name="Google Shape;433;p60"/>
          <p:cNvSpPr txBox="1"/>
          <p:nvPr/>
        </p:nvSpPr>
        <p:spPr>
          <a:xfrm>
            <a:off x="930220" y="1768684"/>
            <a:ext cx="7647421" cy="418576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800">
                <a:solidFill>
                  <a:srgbClr val="FFFFFF"/>
                </a:solidFill>
                <a:latin typeface="Arial"/>
                <a:ea typeface="Arial"/>
                <a:cs typeface="Arial"/>
                <a:sym typeface="Arial"/>
              </a:rPr>
              <a:t>Zájmové, neformální a celoživotní vzdělávání</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rgbClr val="FFFFFF"/>
              </a:solidFill>
              <a:latin typeface="Arial"/>
              <a:ea typeface="Arial"/>
              <a:cs typeface="Arial"/>
              <a:sym typeface="Arial"/>
            </a:endParaRPr>
          </a:p>
          <a:p>
            <a:pPr indent="-285750" lvl="0" marL="285750" marR="0" rtl="0" algn="l">
              <a:spcBef>
                <a:spcPts val="0"/>
              </a:spcBef>
              <a:spcAft>
                <a:spcPts val="0"/>
              </a:spcAft>
              <a:buClr>
                <a:srgbClr val="FFFFFF"/>
              </a:buClr>
              <a:buSzPts val="1800"/>
              <a:buFont typeface="Arial"/>
              <a:buChar char="•"/>
            </a:pPr>
            <a:r>
              <a:rPr lang="cs-CZ" sz="1800">
                <a:solidFill>
                  <a:srgbClr val="FFFFFF"/>
                </a:solidFill>
                <a:latin typeface="Arial"/>
                <a:ea typeface="Arial"/>
                <a:cs typeface="Arial"/>
                <a:sym typeface="Arial"/>
              </a:rPr>
              <a:t>Vybudování, modernizace a vybavení odborných prostor ve vazbě na přírodní vědy, polytechnické vzdělávání, cizí jazyky, práce s digitálními technologiemi v zařízeních pro  zájmové, neformální a celoživotní vzdělávání</a:t>
            </a:r>
            <a:endParaRPr sz="1800">
              <a:solidFill>
                <a:schemeClr val="dk1"/>
              </a:solidFill>
              <a:latin typeface="Arial"/>
              <a:ea typeface="Arial"/>
              <a:cs typeface="Arial"/>
              <a:sym typeface="Arial"/>
            </a:endParaRPr>
          </a:p>
          <a:p>
            <a:pPr indent="0" lvl="0" marL="0" marR="0" rtl="0" algn="l">
              <a:spcBef>
                <a:spcPts val="0"/>
              </a:spcBef>
              <a:spcAft>
                <a:spcPts val="0"/>
              </a:spcAft>
              <a:buNone/>
            </a:pPr>
            <a:r>
              <a:rPr i="1" lang="cs-CZ" sz="1400">
                <a:solidFill>
                  <a:srgbClr val="FFFFFF"/>
                </a:solidFill>
                <a:latin typeface="Arial"/>
                <a:ea typeface="Arial"/>
                <a:cs typeface="Arial"/>
                <a:sym typeface="Arial"/>
              </a:rPr>
              <a:t>     (není určeno pro MŠ, ZŠ, SŠ/VOŠ, konzervatoře, školy dle § 16 odst. 9 školského zákona)</a:t>
            </a:r>
            <a:endParaRPr/>
          </a:p>
          <a:p>
            <a:pPr indent="0" lvl="0" marL="0" marR="0" rtl="0" algn="l">
              <a:spcBef>
                <a:spcPts val="0"/>
              </a:spcBef>
              <a:spcAft>
                <a:spcPts val="0"/>
              </a:spcAft>
              <a:buNone/>
            </a:pPr>
            <a:r>
              <a:t/>
            </a:r>
            <a:endParaRPr sz="1800" u="sng">
              <a:solidFill>
                <a:srgbClr val="FFFFFF"/>
              </a:solidFill>
              <a:latin typeface="Arial"/>
              <a:ea typeface="Arial"/>
              <a:cs typeface="Arial"/>
              <a:sym typeface="Arial"/>
            </a:endParaRPr>
          </a:p>
          <a:p>
            <a:pPr indent="0" lvl="0" marL="0" marR="0" rtl="0" algn="l">
              <a:spcBef>
                <a:spcPts val="0"/>
              </a:spcBef>
              <a:spcAft>
                <a:spcPts val="0"/>
              </a:spcAft>
              <a:buNone/>
            </a:pPr>
            <a:r>
              <a:rPr lang="cs-CZ" sz="1800">
                <a:solidFill>
                  <a:srgbClr val="FFFFFF"/>
                </a:solidFill>
                <a:latin typeface="Arial"/>
                <a:ea typeface="Arial"/>
                <a:cs typeface="Arial"/>
                <a:sym typeface="Arial"/>
              </a:rPr>
              <a:t>    </a:t>
            </a:r>
            <a:r>
              <a:rPr lang="cs-CZ" sz="1800" u="sng">
                <a:solidFill>
                  <a:srgbClr val="FFFFFF"/>
                </a:solidFill>
                <a:latin typeface="Arial"/>
                <a:ea typeface="Arial"/>
                <a:cs typeface="Arial"/>
                <a:sym typeface="Arial"/>
              </a:rPr>
              <a:t>Příklad:</a:t>
            </a:r>
            <a:r>
              <a:rPr lang="cs-CZ" sz="1800">
                <a:solidFill>
                  <a:srgbClr val="FFFFFF"/>
                </a:solidFill>
                <a:latin typeface="Arial"/>
                <a:ea typeface="Arial"/>
                <a:cs typeface="Arial"/>
                <a:sym typeface="Arial"/>
              </a:rPr>
              <a:t> Technické dílny domu dětí a mládeže</a:t>
            </a:r>
            <a:r>
              <a:rPr lang="cs-CZ" sz="1800">
                <a:solidFill>
                  <a:schemeClr val="dk1"/>
                </a:solidFill>
                <a:latin typeface="Arial"/>
                <a:ea typeface="Arial"/>
                <a:cs typeface="Arial"/>
                <a:sym typeface="Arial"/>
              </a:rPr>
              <a:t>​</a:t>
            </a:r>
            <a:endParaRPr sz="1800">
              <a:solidFill>
                <a:srgbClr val="FFFFFF"/>
              </a:solidFill>
              <a:latin typeface="Arial"/>
              <a:ea typeface="Arial"/>
              <a:cs typeface="Arial"/>
              <a:sym typeface="Arial"/>
            </a:endParaRPr>
          </a:p>
          <a:p>
            <a:pPr indent="0" lvl="0" marL="0" marR="0" rtl="0" algn="l">
              <a:spcBef>
                <a:spcPts val="0"/>
              </a:spcBef>
              <a:spcAft>
                <a:spcPts val="0"/>
              </a:spcAft>
              <a:buNone/>
            </a:pPr>
            <a:r>
              <a:rPr lang="cs-CZ" sz="1800">
                <a:solidFill>
                  <a:schemeClr val="dk1"/>
                </a:solidFill>
                <a:latin typeface="Arial"/>
                <a:ea typeface="Arial"/>
                <a:cs typeface="Arial"/>
                <a:sym typeface="Arial"/>
              </a:rPr>
              <a:t>​</a:t>
            </a:r>
            <a:endParaRPr/>
          </a:p>
          <a:p>
            <a:pPr indent="0" lvl="0" marL="0" marR="0" rtl="0" algn="l">
              <a:spcBef>
                <a:spcPts val="0"/>
              </a:spcBef>
              <a:spcAft>
                <a:spcPts val="0"/>
              </a:spcAft>
              <a:buNone/>
            </a:pPr>
            <a:r>
              <a:rPr b="1" lang="cs-CZ" sz="1800">
                <a:solidFill>
                  <a:srgbClr val="FFFFFF"/>
                </a:solidFill>
                <a:latin typeface="Arial"/>
                <a:ea typeface="Arial"/>
                <a:cs typeface="Arial"/>
                <a:sym typeface="Arial"/>
              </a:rPr>
              <a:t>Školská poradenská zařízení, speciální školy a střediska výchovné péče </a:t>
            </a:r>
            <a:endParaRPr/>
          </a:p>
          <a:p>
            <a:pPr indent="-285750" lvl="0" marL="285750" marR="0" rtl="0" algn="l">
              <a:spcBef>
                <a:spcPts val="0"/>
              </a:spcBef>
              <a:spcAft>
                <a:spcPts val="0"/>
              </a:spcAft>
              <a:buClr>
                <a:srgbClr val="FFFFFF"/>
              </a:buClr>
              <a:buSzPts val="1800"/>
              <a:buFont typeface="Arial"/>
              <a:buChar char="•"/>
            </a:pPr>
            <a:r>
              <a:rPr lang="cs-CZ" sz="1800">
                <a:solidFill>
                  <a:srgbClr val="FFFFFF"/>
                </a:solidFill>
                <a:latin typeface="Arial"/>
                <a:ea typeface="Arial"/>
                <a:cs typeface="Arial"/>
                <a:sym typeface="Arial"/>
              </a:rPr>
              <a:t> Vybudování, úpravy zázemí</a:t>
            </a:r>
            <a:r>
              <a:rPr lang="cs-CZ"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cs-CZ" sz="1800">
                <a:solidFill>
                  <a:srgbClr val="FFFFFF"/>
                </a:solidFill>
                <a:latin typeface="Arial"/>
                <a:ea typeface="Arial"/>
                <a:cs typeface="Arial"/>
                <a:sym typeface="Arial"/>
              </a:rPr>
              <a:t>     </a:t>
            </a:r>
            <a:r>
              <a:rPr lang="cs-CZ" sz="1800" u="sng">
                <a:solidFill>
                  <a:srgbClr val="FFFFFF"/>
                </a:solidFill>
                <a:latin typeface="Arial"/>
                <a:ea typeface="Arial"/>
                <a:cs typeface="Arial"/>
                <a:sym typeface="Arial"/>
              </a:rPr>
              <a:t>Příklad:</a:t>
            </a:r>
            <a:r>
              <a:rPr lang="cs-CZ" sz="1800">
                <a:solidFill>
                  <a:srgbClr val="FFFFFF"/>
                </a:solidFill>
                <a:latin typeface="Arial"/>
                <a:ea typeface="Arial"/>
                <a:cs typeface="Arial"/>
                <a:sym typeface="Arial"/>
              </a:rPr>
              <a:t> Modernizace střediska výchovné péče za účelem </a:t>
            </a:r>
            <a:br>
              <a:rPr lang="cs-CZ" sz="1800">
                <a:solidFill>
                  <a:srgbClr val="FFFFFF"/>
                </a:solidFill>
                <a:latin typeface="Arial"/>
                <a:ea typeface="Arial"/>
                <a:cs typeface="Arial"/>
                <a:sym typeface="Arial"/>
              </a:rPr>
            </a:br>
            <a:r>
              <a:rPr lang="cs-CZ" sz="1800">
                <a:solidFill>
                  <a:srgbClr val="FFFFFF"/>
                </a:solidFill>
                <a:latin typeface="Arial"/>
                <a:ea typeface="Arial"/>
                <a:cs typeface="Arial"/>
                <a:sym typeface="Arial"/>
              </a:rPr>
              <a:t>                  předcházení vzniku a rozvoje negativních projevů chování dětí</a:t>
            </a:r>
            <a:r>
              <a:rPr lang="cs-CZ" sz="1800">
                <a:solidFill>
                  <a:schemeClr val="dk1"/>
                </a:solidFill>
                <a:latin typeface="Arial"/>
                <a:ea typeface="Arial"/>
                <a:cs typeface="Arial"/>
                <a:sym typeface="Arial"/>
              </a:rPr>
              <a:t>​</a:t>
            </a:r>
            <a:endParaRPr/>
          </a:p>
        </p:txBody>
      </p:sp>
      <p:pic>
        <p:nvPicPr>
          <p:cNvPr descr="Úspěšná skupina" id="434" name="Google Shape;434;p60"/>
          <p:cNvPicPr preferRelativeResize="0"/>
          <p:nvPr/>
        </p:nvPicPr>
        <p:blipFill rotWithShape="1">
          <a:blip r:embed="rId3">
            <a:alphaModFix/>
          </a:blip>
          <a:srcRect b="0" l="0" r="0" t="0"/>
          <a:stretch/>
        </p:blipFill>
        <p:spPr>
          <a:xfrm>
            <a:off x="376085" y="1771523"/>
            <a:ext cx="441483" cy="441483"/>
          </a:xfrm>
          <a:prstGeom prst="rect">
            <a:avLst/>
          </a:prstGeom>
          <a:noFill/>
          <a:ln>
            <a:noFill/>
          </a:ln>
        </p:spPr>
      </p:pic>
      <p:pic>
        <p:nvPicPr>
          <p:cNvPr descr="Neslyšící" id="435" name="Google Shape;435;p60"/>
          <p:cNvPicPr preferRelativeResize="0"/>
          <p:nvPr/>
        </p:nvPicPr>
        <p:blipFill rotWithShape="1">
          <a:blip r:embed="rId4">
            <a:alphaModFix/>
          </a:blip>
          <a:srcRect b="0" l="0" r="0" t="0"/>
          <a:stretch/>
        </p:blipFill>
        <p:spPr>
          <a:xfrm>
            <a:off x="352356" y="4491554"/>
            <a:ext cx="441482" cy="441482"/>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61"/>
          <p:cNvSpPr txBox="1"/>
          <p:nvPr/>
        </p:nvSpPr>
        <p:spPr>
          <a:xfrm>
            <a:off x="502647" y="498020"/>
            <a:ext cx="8138707"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Specifický cíl 4.1 </a:t>
            </a:r>
            <a:br>
              <a:rPr b="1" i="0" lang="cs-CZ" sz="3200" u="none" cap="none" strike="noStrike">
                <a:solidFill>
                  <a:schemeClr val="lt1"/>
                </a:solidFill>
                <a:latin typeface="Arial"/>
                <a:ea typeface="Arial"/>
                <a:cs typeface="Arial"/>
                <a:sym typeface="Arial"/>
              </a:rPr>
            </a:br>
            <a:r>
              <a:rPr b="1" i="0" lang="cs-CZ" sz="3200" u="none" cap="none" strike="noStrike">
                <a:solidFill>
                  <a:schemeClr val="lt1"/>
                </a:solidFill>
                <a:latin typeface="Arial"/>
                <a:ea typeface="Arial"/>
                <a:cs typeface="Arial"/>
                <a:sym typeface="Arial"/>
              </a:rPr>
              <a:t>Vzdělávací infrastruktura</a:t>
            </a:r>
            <a:endParaRPr/>
          </a:p>
          <a:p>
            <a:pPr indent="0" lvl="0" marL="0" marR="0" rtl="0" algn="ctr">
              <a:spcBef>
                <a:spcPts val="0"/>
              </a:spcBef>
              <a:spcAft>
                <a:spcPts val="0"/>
              </a:spcAft>
              <a:buClr>
                <a:srgbClr val="000000"/>
              </a:buClr>
              <a:buSzPts val="2000"/>
              <a:buFont typeface="Arial"/>
              <a:buNone/>
            </a:pPr>
            <a:r>
              <a:rPr lang="cs-CZ" sz="2000">
                <a:solidFill>
                  <a:schemeClr val="lt1"/>
                </a:solidFill>
                <a:latin typeface="Arial"/>
                <a:ea typeface="Arial"/>
                <a:cs typeface="Arial"/>
                <a:sym typeface="Arial"/>
              </a:rPr>
              <a:t>Klíčové parametry</a:t>
            </a:r>
            <a:endParaRPr sz="1400">
              <a:solidFill>
                <a:schemeClr val="lt1"/>
              </a:solidFill>
              <a:latin typeface="Arial"/>
              <a:ea typeface="Arial"/>
              <a:cs typeface="Arial"/>
              <a:sym typeface="Arial"/>
            </a:endParaRPr>
          </a:p>
        </p:txBody>
      </p:sp>
      <p:sp>
        <p:nvSpPr>
          <p:cNvPr id="441" name="Google Shape;441;p61"/>
          <p:cNvSpPr txBox="1"/>
          <p:nvPr/>
        </p:nvSpPr>
        <p:spPr>
          <a:xfrm>
            <a:off x="637776" y="1883015"/>
            <a:ext cx="8138707" cy="4263218"/>
          </a:xfrm>
          <a:prstGeom prst="rect">
            <a:avLst/>
          </a:prstGeom>
          <a:noFill/>
          <a:ln>
            <a:noFill/>
          </a:ln>
        </p:spPr>
        <p:txBody>
          <a:bodyPr anchorCtr="0" anchor="t" bIns="45700" lIns="91425" spcFirstLastPara="1" rIns="91425" wrap="square" tIns="45700">
            <a:spAutoFit/>
          </a:bodyPr>
          <a:lstStyle/>
          <a:p>
            <a:pPr indent="-323850" lvl="0" marL="457200" marR="0" rtl="0" algn="l">
              <a:lnSpc>
                <a:spcPct val="200000"/>
              </a:lnSpc>
              <a:spcBef>
                <a:spcPts val="0"/>
              </a:spcBef>
              <a:spcAft>
                <a:spcPts val="0"/>
              </a:spcAft>
              <a:buClr>
                <a:schemeClr val="lt1"/>
              </a:buClr>
              <a:buSzPts val="1500"/>
              <a:buFont typeface="Arial"/>
              <a:buChar char="•"/>
            </a:pPr>
            <a:r>
              <a:rPr b="0" i="0" lang="cs-CZ" sz="1600" u="none" cap="none" strike="noStrike">
                <a:solidFill>
                  <a:schemeClr val="lt1"/>
                </a:solidFill>
                <a:latin typeface="Arial"/>
                <a:ea typeface="Arial"/>
                <a:cs typeface="Arial"/>
                <a:sym typeface="Arial"/>
              </a:rPr>
              <a:t>Projekty MŠ, ZŠ a zájmového, neformálního vzdělávání a celoživotního učení musí být v souladu s akčním plánem rozvoje vzdělávání </a:t>
            </a:r>
            <a:endParaRPr/>
          </a:p>
          <a:p>
            <a:pPr indent="-323850" lvl="0" marL="457200" marR="0" rtl="0" algn="l">
              <a:lnSpc>
                <a:spcPct val="200000"/>
              </a:lnSpc>
              <a:spcBef>
                <a:spcPts val="600"/>
              </a:spcBef>
              <a:spcAft>
                <a:spcPts val="0"/>
              </a:spcAft>
              <a:buClr>
                <a:schemeClr val="lt1"/>
              </a:buClr>
              <a:buSzPts val="1500"/>
              <a:buFont typeface="Arial"/>
              <a:buChar char="•"/>
            </a:pPr>
            <a:r>
              <a:rPr b="0" i="0" lang="cs-CZ" sz="1600" u="none" cap="none" strike="noStrike">
                <a:solidFill>
                  <a:schemeClr val="lt1"/>
                </a:solidFill>
                <a:latin typeface="Arial"/>
                <a:ea typeface="Arial"/>
                <a:cs typeface="Arial"/>
                <a:sym typeface="Arial"/>
              </a:rPr>
              <a:t>Projekty středních a speciálních škol musí být v souladu s Regionálním akčním plánem (RAP)</a:t>
            </a:r>
            <a:endParaRPr/>
          </a:p>
          <a:p>
            <a:pPr indent="-323850" lvl="0" marL="457200" marR="0" rtl="0" algn="l">
              <a:lnSpc>
                <a:spcPct val="200000"/>
              </a:lnSpc>
              <a:spcBef>
                <a:spcPts val="600"/>
              </a:spcBef>
              <a:spcAft>
                <a:spcPts val="0"/>
              </a:spcAft>
              <a:buClr>
                <a:schemeClr val="lt1"/>
              </a:buClr>
              <a:buSzPts val="1500"/>
              <a:buFont typeface="Arial"/>
              <a:buChar char="•"/>
            </a:pPr>
            <a:r>
              <a:rPr b="0" i="0" lang="cs-CZ" sz="1600" u="none" cap="none" strike="noStrike">
                <a:solidFill>
                  <a:schemeClr val="lt1"/>
                </a:solidFill>
                <a:latin typeface="Arial"/>
                <a:ea typeface="Arial"/>
                <a:cs typeface="Arial"/>
                <a:sym typeface="Arial"/>
              </a:rPr>
              <a:t>Žadatelé – NNO musí min. 2 roky před podáním projektu nepřetržitě působit </a:t>
            </a:r>
            <a:br>
              <a:rPr b="0" i="0" lang="cs-CZ" sz="1600" u="none" cap="none" strike="noStrike">
                <a:solidFill>
                  <a:schemeClr val="lt1"/>
                </a:solidFill>
                <a:latin typeface="Arial"/>
                <a:ea typeface="Arial"/>
                <a:cs typeface="Arial"/>
                <a:sym typeface="Arial"/>
              </a:rPr>
            </a:br>
            <a:r>
              <a:rPr b="0" i="0" lang="cs-CZ" sz="1600" u="none" cap="none" strike="noStrike">
                <a:solidFill>
                  <a:schemeClr val="lt1"/>
                </a:solidFill>
                <a:latin typeface="Arial"/>
                <a:ea typeface="Arial"/>
                <a:cs typeface="Arial"/>
                <a:sym typeface="Arial"/>
              </a:rPr>
              <a:t>v oblasti vzdělávání nebo asistenčních služeb</a:t>
            </a:r>
            <a:endParaRPr/>
          </a:p>
          <a:p>
            <a:pPr indent="-323850" lvl="0" marL="457200" marR="0" rtl="0" algn="l">
              <a:lnSpc>
                <a:spcPct val="200000"/>
              </a:lnSpc>
              <a:spcBef>
                <a:spcPts val="600"/>
              </a:spcBef>
              <a:spcAft>
                <a:spcPts val="0"/>
              </a:spcAft>
              <a:buClr>
                <a:schemeClr val="lt1"/>
              </a:buClr>
              <a:buSzPts val="1500"/>
              <a:buFont typeface="Arial"/>
              <a:buChar char="•"/>
            </a:pPr>
            <a:r>
              <a:rPr b="0" i="0" lang="cs-CZ" sz="1600" u="none" cap="none" strike="noStrike">
                <a:solidFill>
                  <a:schemeClr val="lt1"/>
                </a:solidFill>
                <a:latin typeface="Arial"/>
                <a:ea typeface="Arial"/>
                <a:cs typeface="Arial"/>
                <a:sym typeface="Arial"/>
              </a:rPr>
              <a:t>Využití ITI a Koordinovaného přístupu k sociálnímu vyloučení 2021+</a:t>
            </a:r>
            <a:endParaRPr/>
          </a:p>
          <a:p>
            <a:pPr indent="-323850" lvl="0" marL="457200" marR="0" rtl="0" algn="l">
              <a:lnSpc>
                <a:spcPct val="200000"/>
              </a:lnSpc>
              <a:spcBef>
                <a:spcPts val="600"/>
              </a:spcBef>
              <a:spcAft>
                <a:spcPts val="0"/>
              </a:spcAft>
              <a:buClr>
                <a:schemeClr val="lt1"/>
              </a:buClr>
              <a:buSzPts val="1500"/>
              <a:buFont typeface="Arial"/>
              <a:buChar char="•"/>
            </a:pPr>
            <a:r>
              <a:rPr b="0" i="0" lang="cs-CZ" sz="1600" u="none" cap="none" strike="noStrike">
                <a:solidFill>
                  <a:schemeClr val="lt1"/>
                </a:solidFill>
                <a:latin typeface="Arial"/>
                <a:ea typeface="Arial"/>
                <a:cs typeface="Arial"/>
                <a:sym typeface="Arial"/>
              </a:rPr>
              <a:t>Realizace i v Praze - SŠ</a:t>
            </a:r>
            <a:endParaRPr/>
          </a:p>
        </p:txBody>
      </p:sp>
      <p:pic>
        <p:nvPicPr>
          <p:cNvPr descr="Děti" id="442" name="Google Shape;442;p61"/>
          <p:cNvPicPr preferRelativeResize="0"/>
          <p:nvPr/>
        </p:nvPicPr>
        <p:blipFill rotWithShape="1">
          <a:blip r:embed="rId3">
            <a:alphaModFix/>
          </a:blip>
          <a:srcRect b="0" l="0" r="0" t="0"/>
          <a:stretch/>
        </p:blipFill>
        <p:spPr>
          <a:xfrm>
            <a:off x="194896" y="1885816"/>
            <a:ext cx="480288" cy="480288"/>
          </a:xfrm>
          <a:prstGeom prst="rect">
            <a:avLst/>
          </a:prstGeom>
          <a:noFill/>
          <a:ln>
            <a:noFill/>
          </a:ln>
        </p:spPr>
      </p:pic>
      <p:pic>
        <p:nvPicPr>
          <p:cNvPr descr="Třída" id="443" name="Google Shape;443;p61"/>
          <p:cNvPicPr preferRelativeResize="0"/>
          <p:nvPr/>
        </p:nvPicPr>
        <p:blipFill rotWithShape="1">
          <a:blip r:embed="rId4">
            <a:alphaModFix/>
          </a:blip>
          <a:srcRect b="0" l="0" r="0" t="0"/>
          <a:stretch/>
        </p:blipFill>
        <p:spPr>
          <a:xfrm>
            <a:off x="210716" y="2390995"/>
            <a:ext cx="480288" cy="480288"/>
          </a:xfrm>
          <a:prstGeom prst="rect">
            <a:avLst/>
          </a:prstGeom>
          <a:noFill/>
          <a:ln>
            <a:noFill/>
          </a:ln>
        </p:spPr>
      </p:pic>
      <p:pic>
        <p:nvPicPr>
          <p:cNvPr descr="Kádinka" id="444" name="Google Shape;444;p61"/>
          <p:cNvPicPr preferRelativeResize="0"/>
          <p:nvPr/>
        </p:nvPicPr>
        <p:blipFill rotWithShape="1">
          <a:blip r:embed="rId5">
            <a:alphaModFix/>
          </a:blip>
          <a:srcRect b="0" l="0" r="0" t="0"/>
          <a:stretch/>
        </p:blipFill>
        <p:spPr>
          <a:xfrm>
            <a:off x="230122" y="3064961"/>
            <a:ext cx="441482" cy="44148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62"/>
          <p:cNvSpPr txBox="1"/>
          <p:nvPr/>
        </p:nvSpPr>
        <p:spPr>
          <a:xfrm>
            <a:off x="502646" y="435877"/>
            <a:ext cx="8138707"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000"/>
              <a:buFont typeface="Arial"/>
              <a:buNone/>
            </a:pPr>
            <a:r>
              <a:rPr b="1" i="0" lang="cs-CZ" sz="3000" u="none" cap="none" strike="noStrike">
                <a:solidFill>
                  <a:schemeClr val="lt1"/>
                </a:solidFill>
                <a:latin typeface="Arial"/>
                <a:ea typeface="Arial"/>
                <a:cs typeface="Arial"/>
                <a:sym typeface="Arial"/>
              </a:rPr>
              <a:t>Specifický cíl 4.1 </a:t>
            </a:r>
            <a:br>
              <a:rPr b="1" i="0" lang="cs-CZ" sz="3000" u="none" cap="none" strike="noStrike">
                <a:solidFill>
                  <a:schemeClr val="lt1"/>
                </a:solidFill>
                <a:latin typeface="Arial"/>
                <a:ea typeface="Arial"/>
                <a:cs typeface="Arial"/>
                <a:sym typeface="Arial"/>
              </a:rPr>
            </a:br>
            <a:r>
              <a:rPr b="1" i="0" lang="cs-CZ" sz="3000" u="none" cap="none" strike="noStrike">
                <a:solidFill>
                  <a:schemeClr val="lt1"/>
                </a:solidFill>
                <a:latin typeface="Arial"/>
                <a:ea typeface="Arial"/>
                <a:cs typeface="Arial"/>
                <a:sym typeface="Arial"/>
              </a:rPr>
              <a:t>Vzdělávací infrastruktura</a:t>
            </a:r>
            <a:endParaRPr/>
          </a:p>
          <a:p>
            <a:pPr indent="0" lvl="0" marL="0" marR="0" rtl="0" algn="ctr">
              <a:spcBef>
                <a:spcPts val="0"/>
              </a:spcBef>
              <a:spcAft>
                <a:spcPts val="0"/>
              </a:spcAft>
              <a:buClr>
                <a:srgbClr val="000000"/>
              </a:buClr>
              <a:buSzPts val="2000"/>
              <a:buFont typeface="Arial"/>
              <a:buNone/>
            </a:pPr>
            <a:r>
              <a:rPr lang="cs-CZ" sz="2000">
                <a:solidFill>
                  <a:schemeClr val="lt1"/>
                </a:solidFill>
                <a:latin typeface="Arial"/>
                <a:ea typeface="Arial"/>
                <a:cs typeface="Arial"/>
                <a:sym typeface="Arial"/>
              </a:rPr>
              <a:t>Aktuální stav přípravy</a:t>
            </a:r>
            <a:endParaRPr sz="1400">
              <a:solidFill>
                <a:schemeClr val="lt1"/>
              </a:solidFill>
              <a:latin typeface="Arial"/>
              <a:ea typeface="Arial"/>
              <a:cs typeface="Arial"/>
              <a:sym typeface="Arial"/>
            </a:endParaRPr>
          </a:p>
        </p:txBody>
      </p:sp>
      <p:sp>
        <p:nvSpPr>
          <p:cNvPr id="450" name="Google Shape;450;p62"/>
          <p:cNvSpPr txBox="1"/>
          <p:nvPr/>
        </p:nvSpPr>
        <p:spPr>
          <a:xfrm>
            <a:off x="836457" y="1759316"/>
            <a:ext cx="8012179" cy="4478662"/>
          </a:xfrm>
          <a:prstGeom prst="rect">
            <a:avLst/>
          </a:prstGeom>
          <a:noFill/>
          <a:ln>
            <a:noFill/>
          </a:ln>
        </p:spPr>
        <p:txBody>
          <a:bodyPr anchorCtr="0" anchor="t" bIns="45700" lIns="91425" spcFirstLastPara="1" rIns="91425" wrap="square" tIns="45700">
            <a:spAutoFit/>
          </a:bodyPr>
          <a:lstStyle/>
          <a:p>
            <a:pPr indent="-213995" lvl="0" marL="213995" marR="0" rtl="0" algn="l">
              <a:lnSpc>
                <a:spcPct val="1500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U individuálních výzev na „navyšování  kapacit mateřských škol“ bude závazný při vyhlášení výzvy materiál MŠMT s názvem </a:t>
            </a:r>
            <a:r>
              <a:rPr b="1" lang="cs-CZ" sz="1600">
                <a:solidFill>
                  <a:srgbClr val="93B3D7"/>
                </a:solidFill>
                <a:latin typeface="Arial"/>
                <a:ea typeface="Arial"/>
                <a:cs typeface="Arial"/>
                <a:sym typeface="Arial"/>
              </a:rPr>
              <a:t>„</a:t>
            </a:r>
            <a:r>
              <a:rPr b="1" lang="cs-CZ" sz="1600" u="sng">
                <a:solidFill>
                  <a:srgbClr val="93B3D7"/>
                </a:solidFill>
                <a:latin typeface="Arial"/>
                <a:ea typeface="Arial"/>
                <a:cs typeface="Arial"/>
                <a:sym typeface="Arial"/>
                <a:hlinkClick r:id="rId3">
                  <a:extLst>
                    <a:ext uri="{A12FA001-AC4F-418D-AE19-62706E023703}">
                      <ahyp:hlinkClr val="tx"/>
                    </a:ext>
                  </a:extLst>
                </a:hlinkClick>
              </a:rPr>
              <a:t>Demografická predikce pro oblast kapacit MŠ</a:t>
            </a:r>
            <a:r>
              <a:rPr b="1" lang="cs-CZ" sz="1600">
                <a:solidFill>
                  <a:srgbClr val="93B3D7"/>
                </a:solidFill>
                <a:latin typeface="Arial"/>
                <a:ea typeface="Arial"/>
                <a:cs typeface="Arial"/>
                <a:sym typeface="Arial"/>
              </a:rPr>
              <a:t>“</a:t>
            </a:r>
            <a:r>
              <a:rPr lang="cs-CZ" sz="1600">
                <a:solidFill>
                  <a:schemeClr val="lt1"/>
                </a:solidFill>
                <a:latin typeface="Arial"/>
                <a:ea typeface="Arial"/>
                <a:cs typeface="Arial"/>
                <a:sym typeface="Arial"/>
              </a:rPr>
              <a:t>; podpořeny budou ORP se skóre rizika 6 a vyšší</a:t>
            </a:r>
            <a:endParaRPr/>
          </a:p>
          <a:p>
            <a:pPr indent="-213995" lvl="0" marL="213995" marR="0" rtl="0" algn="l">
              <a:lnSpc>
                <a:spcPct val="1500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Parametry pro bezbariérovost škol by měly být shodné s obdobím 2014–2020</a:t>
            </a:r>
            <a:endParaRPr sz="1600">
              <a:solidFill>
                <a:schemeClr val="lt1"/>
              </a:solidFill>
              <a:latin typeface="Arial"/>
              <a:ea typeface="Arial"/>
              <a:cs typeface="Arial"/>
              <a:sym typeface="Arial"/>
            </a:endParaRPr>
          </a:p>
          <a:p>
            <a:pPr indent="-213995" lvl="0" marL="213995" marR="0" rtl="0" algn="l">
              <a:lnSpc>
                <a:spcPct val="1500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u ZŠ/ SŠ bude na tzv. „doprovodnou část projektu“ (školní poradenská pracoviště; zázemí pro pedagogické i nepedagogické pracovníky škol; vnitřní i venkovní zázemí pro komunitní aktivity škol) zřejmě aplikován limit max. 30 % výdajů; bude upřesněno ve výzvě</a:t>
            </a:r>
            <a:endParaRPr sz="1600">
              <a:solidFill>
                <a:schemeClr val="lt1"/>
              </a:solidFill>
              <a:latin typeface="Arial"/>
              <a:ea typeface="Arial"/>
              <a:cs typeface="Arial"/>
              <a:sym typeface="Arial"/>
            </a:endParaRPr>
          </a:p>
          <a:p>
            <a:pPr indent="-213995" lvl="0" marL="213995" marR="0" rtl="0" algn="l">
              <a:lnSpc>
                <a:spcPct val="1500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Pravděpodobné pořadí vyhlašování individuálních výzev pro oblast vzdělávání: MŠ – ZŠ – SŠ/VOŠ – zájmové/neformální – školy a třídy dle § 16 odst. 9 školského zákona + školská poradenská zařízení</a:t>
            </a:r>
            <a:endParaRPr sz="1600">
              <a:solidFill>
                <a:schemeClr val="lt1"/>
              </a:solidFill>
              <a:latin typeface="Arial"/>
              <a:ea typeface="Arial"/>
              <a:cs typeface="Arial"/>
              <a:sym typeface="Arial"/>
            </a:endParaRPr>
          </a:p>
          <a:p>
            <a:pPr indent="-112395" lvl="0" marL="213995" marR="0" rtl="0" algn="l">
              <a:lnSpc>
                <a:spcPct val="150000"/>
              </a:lnSpc>
              <a:spcBef>
                <a:spcPts val="0"/>
              </a:spcBef>
              <a:spcAft>
                <a:spcPts val="0"/>
              </a:spcAft>
              <a:buClr>
                <a:schemeClr val="dk1"/>
              </a:buClr>
              <a:buSzPts val="1600"/>
              <a:buFont typeface="Arial"/>
              <a:buNone/>
            </a:pPr>
            <a:r>
              <a:t/>
            </a:r>
            <a:endParaRPr sz="1600">
              <a:solidFill>
                <a:schemeClr val="lt1"/>
              </a:solidFill>
              <a:latin typeface="Arial"/>
              <a:ea typeface="Arial"/>
              <a:cs typeface="Arial"/>
              <a:sym typeface="Arial"/>
            </a:endParaRPr>
          </a:p>
        </p:txBody>
      </p:sp>
      <p:pic>
        <p:nvPicPr>
          <p:cNvPr descr="Děti" id="451" name="Google Shape;451;p62"/>
          <p:cNvPicPr preferRelativeResize="0"/>
          <p:nvPr/>
        </p:nvPicPr>
        <p:blipFill rotWithShape="1">
          <a:blip r:embed="rId4">
            <a:alphaModFix/>
          </a:blip>
          <a:srcRect b="0" l="0" r="0" t="0"/>
          <a:stretch/>
        </p:blipFill>
        <p:spPr>
          <a:xfrm>
            <a:off x="274226" y="1759316"/>
            <a:ext cx="480288" cy="480288"/>
          </a:xfrm>
          <a:prstGeom prst="rect">
            <a:avLst/>
          </a:prstGeom>
          <a:noFill/>
          <a:ln>
            <a:noFill/>
          </a:ln>
        </p:spPr>
      </p:pic>
      <p:pic>
        <p:nvPicPr>
          <p:cNvPr descr="Třída" id="452" name="Google Shape;452;p62"/>
          <p:cNvPicPr preferRelativeResize="0"/>
          <p:nvPr/>
        </p:nvPicPr>
        <p:blipFill rotWithShape="1">
          <a:blip r:embed="rId5">
            <a:alphaModFix/>
          </a:blip>
          <a:srcRect b="0" l="0" r="0" t="0"/>
          <a:stretch/>
        </p:blipFill>
        <p:spPr>
          <a:xfrm>
            <a:off x="281905" y="3634064"/>
            <a:ext cx="480288" cy="480288"/>
          </a:xfrm>
          <a:prstGeom prst="rect">
            <a:avLst/>
          </a:prstGeom>
          <a:noFill/>
          <a:ln>
            <a:noFill/>
          </a:ln>
        </p:spPr>
      </p:pic>
      <p:pic>
        <p:nvPicPr>
          <p:cNvPr descr="Kádinka" id="453" name="Google Shape;453;p62"/>
          <p:cNvPicPr preferRelativeResize="0"/>
          <p:nvPr/>
        </p:nvPicPr>
        <p:blipFill rotWithShape="1">
          <a:blip r:embed="rId6">
            <a:alphaModFix/>
          </a:blip>
          <a:srcRect b="0" l="0" r="0" t="0"/>
          <a:stretch/>
        </p:blipFill>
        <p:spPr>
          <a:xfrm>
            <a:off x="281905" y="4183313"/>
            <a:ext cx="441482" cy="441482"/>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p63"/>
          <p:cNvPicPr preferRelativeResize="0"/>
          <p:nvPr/>
        </p:nvPicPr>
        <p:blipFill rotWithShape="1">
          <a:blip r:embed="rId3">
            <a:alphaModFix/>
          </a:blip>
          <a:srcRect b="0" l="12489" r="12488" t="0"/>
          <a:stretch/>
        </p:blipFill>
        <p:spPr>
          <a:xfrm>
            <a:off x="20" y="1"/>
            <a:ext cx="9143980" cy="6857999"/>
          </a:xfrm>
          <a:prstGeom prst="rect">
            <a:avLst/>
          </a:prstGeom>
          <a:noFill/>
          <a:ln>
            <a:noFill/>
          </a:ln>
        </p:spPr>
      </p:pic>
      <p:sp>
        <p:nvSpPr>
          <p:cNvPr id="459" name="Google Shape;459;p63"/>
          <p:cNvSpPr txBox="1"/>
          <p:nvPr/>
        </p:nvSpPr>
        <p:spPr>
          <a:xfrm>
            <a:off x="117466" y="58724"/>
            <a:ext cx="8100437" cy="584775"/>
          </a:xfrm>
          <a:prstGeom prst="rect">
            <a:avLst/>
          </a:prstGeom>
          <a:solidFill>
            <a:srgbClr val="0B55A2">
              <a:alpha val="73725"/>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cs-CZ" sz="3200" u="none" cap="none" strike="noStrike">
                <a:solidFill>
                  <a:srgbClr val="FFFFFF"/>
                </a:solidFill>
                <a:latin typeface="Arial"/>
                <a:ea typeface="Arial"/>
                <a:cs typeface="Arial"/>
                <a:sym typeface="Arial"/>
              </a:rPr>
              <a:t>Příklad: Novostavba MŠ Nekoř</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id="464" name="Google Shape;464;p64"/>
          <p:cNvPicPr preferRelativeResize="0"/>
          <p:nvPr/>
        </p:nvPicPr>
        <p:blipFill rotWithShape="1">
          <a:blip r:embed="rId3">
            <a:alphaModFix/>
          </a:blip>
          <a:srcRect b="0" l="5537" r="5536" t="0"/>
          <a:stretch/>
        </p:blipFill>
        <p:spPr>
          <a:xfrm>
            <a:off x="20" y="1"/>
            <a:ext cx="9143980" cy="6857999"/>
          </a:xfrm>
          <a:prstGeom prst="rect">
            <a:avLst/>
          </a:prstGeom>
          <a:noFill/>
          <a:ln>
            <a:noFill/>
          </a:ln>
        </p:spPr>
      </p:pic>
      <p:sp>
        <p:nvSpPr>
          <p:cNvPr id="465" name="Google Shape;465;p64"/>
          <p:cNvSpPr txBox="1"/>
          <p:nvPr/>
        </p:nvSpPr>
        <p:spPr>
          <a:xfrm>
            <a:off x="335560" y="5474987"/>
            <a:ext cx="8505986" cy="744836"/>
          </a:xfrm>
          <a:prstGeom prst="rect">
            <a:avLst/>
          </a:prstGeom>
          <a:solidFill>
            <a:srgbClr val="0B55A2">
              <a:alpha val="7372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2400"/>
              <a:buFont typeface="Arial"/>
              <a:buNone/>
            </a:pPr>
            <a:r>
              <a:rPr b="1" lang="cs-CZ" sz="2400">
                <a:solidFill>
                  <a:schemeClr val="lt1"/>
                </a:solidFill>
                <a:latin typeface="Arial"/>
                <a:ea typeface="Arial"/>
                <a:cs typeface="Arial"/>
                <a:sym typeface="Arial"/>
              </a:rPr>
              <a:t>Specifický cíl  4.2 </a:t>
            </a:r>
            <a:br>
              <a:rPr b="1" lang="cs-CZ" sz="2400">
                <a:solidFill>
                  <a:schemeClr val="lt1"/>
                </a:solidFill>
                <a:latin typeface="Arial"/>
                <a:ea typeface="Arial"/>
                <a:cs typeface="Arial"/>
                <a:sym typeface="Arial"/>
              </a:rPr>
            </a:br>
            <a:r>
              <a:rPr b="1" lang="cs-CZ" sz="2400">
                <a:solidFill>
                  <a:schemeClr val="lt1"/>
                </a:solidFill>
                <a:latin typeface="Arial"/>
                <a:ea typeface="Arial"/>
                <a:cs typeface="Arial"/>
                <a:sym typeface="Arial"/>
              </a:rPr>
              <a:t>Sociální infrastruktura</a:t>
            </a:r>
            <a:endParaRPr b="1" sz="2400">
              <a:solidFill>
                <a:schemeClr val="lt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65"/>
          <p:cNvSpPr txBox="1"/>
          <p:nvPr/>
        </p:nvSpPr>
        <p:spPr>
          <a:xfrm>
            <a:off x="502647" y="498020"/>
            <a:ext cx="8138707"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Specifický cíl 4.2  </a:t>
            </a:r>
            <a:br>
              <a:rPr b="1" i="0" lang="cs-CZ" sz="3200" u="none" cap="none" strike="noStrike">
                <a:solidFill>
                  <a:schemeClr val="lt1"/>
                </a:solidFill>
                <a:latin typeface="Arial"/>
                <a:ea typeface="Arial"/>
                <a:cs typeface="Arial"/>
                <a:sym typeface="Arial"/>
              </a:rPr>
            </a:br>
            <a:r>
              <a:rPr b="1" i="0" lang="cs-CZ" sz="3200" u="none" cap="none" strike="noStrike">
                <a:solidFill>
                  <a:schemeClr val="lt1"/>
                </a:solidFill>
                <a:latin typeface="Arial"/>
                <a:ea typeface="Arial"/>
                <a:cs typeface="Arial"/>
                <a:sym typeface="Arial"/>
              </a:rPr>
              <a:t>Sociální infrastruktura</a:t>
            </a:r>
            <a:endParaRPr/>
          </a:p>
        </p:txBody>
      </p:sp>
      <p:sp>
        <p:nvSpPr>
          <p:cNvPr id="471" name="Google Shape;471;p65"/>
          <p:cNvSpPr txBox="1"/>
          <p:nvPr/>
        </p:nvSpPr>
        <p:spPr>
          <a:xfrm>
            <a:off x="880845" y="2068297"/>
            <a:ext cx="8012179" cy="4011867"/>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cs-CZ" sz="1600">
                <a:solidFill>
                  <a:schemeClr val="lt1"/>
                </a:solidFill>
                <a:latin typeface="Arial"/>
                <a:ea typeface="Arial"/>
                <a:cs typeface="Arial"/>
                <a:sym typeface="Arial"/>
              </a:rPr>
              <a:t>Infrastruktura sociálních služeb</a:t>
            </a:r>
            <a:endParaRPr/>
          </a:p>
          <a:p>
            <a:pPr indent="0" lvl="0" marL="0" marR="0" rtl="0" algn="just">
              <a:spcBef>
                <a:spcPts val="0"/>
              </a:spcBef>
              <a:spcAft>
                <a:spcPts val="0"/>
              </a:spcAft>
              <a:buNone/>
            </a:pPr>
            <a:r>
              <a:rPr lang="cs-CZ" sz="1600">
                <a:solidFill>
                  <a:schemeClr val="lt1"/>
                </a:solidFill>
                <a:latin typeface="Arial"/>
                <a:ea typeface="Arial"/>
                <a:cs typeface="Arial"/>
                <a:sym typeface="Arial"/>
              </a:rPr>
              <a:t>	</a:t>
            </a:r>
            <a:r>
              <a:rPr lang="cs-CZ" sz="1600" u="sng">
                <a:solidFill>
                  <a:schemeClr val="lt1"/>
                </a:solidFill>
                <a:latin typeface="Arial"/>
                <a:ea typeface="Arial"/>
                <a:cs typeface="Arial"/>
                <a:sym typeface="Arial"/>
              </a:rPr>
              <a:t>Příklad:</a:t>
            </a:r>
            <a:r>
              <a:rPr lang="cs-CZ" sz="1600">
                <a:solidFill>
                  <a:schemeClr val="lt1"/>
                </a:solidFill>
                <a:latin typeface="Arial"/>
                <a:ea typeface="Arial"/>
                <a:cs typeface="Arial"/>
                <a:sym typeface="Arial"/>
              </a:rPr>
              <a:t> Nákup automobilů pro terénní sociální služby, výstavba nebo 	rekonstrukce zázemí pro poskytování terénních sociálních služeb, pořízení 	vybavení pro zajištění provozu těchto služeb</a:t>
            </a:r>
            <a:endParaRPr/>
          </a:p>
          <a:p>
            <a:pPr indent="0" lvl="0" marL="0" marR="0" rtl="0" algn="just">
              <a:spcBef>
                <a:spcPts val="0"/>
              </a:spcBef>
              <a:spcAft>
                <a:spcPts val="0"/>
              </a:spcAft>
              <a:buNone/>
            </a:pPr>
            <a:r>
              <a:t/>
            </a:r>
            <a:endParaRPr sz="1600">
              <a:solidFill>
                <a:schemeClr val="lt1"/>
              </a:solidFill>
              <a:latin typeface="Arial"/>
              <a:ea typeface="Arial"/>
              <a:cs typeface="Arial"/>
              <a:sym typeface="Arial"/>
            </a:endParaRPr>
          </a:p>
          <a:p>
            <a:pPr indent="0" lvl="0" marL="0" marR="0" rtl="0" algn="l">
              <a:lnSpc>
                <a:spcPct val="150000"/>
              </a:lnSpc>
              <a:spcBef>
                <a:spcPts val="0"/>
              </a:spcBef>
              <a:spcAft>
                <a:spcPts val="0"/>
              </a:spcAft>
              <a:buNone/>
            </a:pPr>
            <a:r>
              <a:rPr b="1" lang="cs-CZ" sz="1600">
                <a:solidFill>
                  <a:schemeClr val="lt1"/>
                </a:solidFill>
                <a:latin typeface="Arial"/>
                <a:ea typeface="Arial"/>
                <a:cs typeface="Arial"/>
                <a:sym typeface="Arial"/>
              </a:rPr>
              <a:t>Deinstitucionalizace sociálních služeb </a:t>
            </a:r>
            <a:endParaRPr/>
          </a:p>
          <a:p>
            <a:pPr indent="0" lvl="0" marL="0" marR="0" rtl="0" algn="just">
              <a:spcBef>
                <a:spcPts val="0"/>
              </a:spcBef>
              <a:spcAft>
                <a:spcPts val="0"/>
              </a:spcAft>
              <a:buNone/>
            </a:pPr>
            <a:r>
              <a:rPr lang="cs-CZ" sz="1600">
                <a:solidFill>
                  <a:schemeClr val="lt1"/>
                </a:solidFill>
                <a:latin typeface="Arial"/>
                <a:ea typeface="Arial"/>
                <a:cs typeface="Arial"/>
                <a:sym typeface="Arial"/>
              </a:rPr>
              <a:t>	</a:t>
            </a:r>
            <a:r>
              <a:rPr lang="cs-CZ" sz="1600" u="sng">
                <a:solidFill>
                  <a:schemeClr val="lt1"/>
                </a:solidFill>
                <a:latin typeface="Arial"/>
                <a:ea typeface="Arial"/>
                <a:cs typeface="Arial"/>
                <a:sym typeface="Arial"/>
              </a:rPr>
              <a:t>Příklad:</a:t>
            </a:r>
            <a:r>
              <a:rPr lang="cs-CZ" sz="1600">
                <a:solidFill>
                  <a:schemeClr val="lt1"/>
                </a:solidFill>
                <a:latin typeface="Arial"/>
                <a:ea typeface="Arial"/>
                <a:cs typeface="Arial"/>
                <a:sym typeface="Arial"/>
              </a:rPr>
              <a:t> Přeměna ústavu sociální péče v pobytové sociální služby komunitního 	charakteru, stavby, rekonstrukce a úpravy objektu, který splňuje kritéria sociálních 	služeb komunitního charakteru a kritéria transformace a deinstitucionalizace</a:t>
            </a:r>
            <a:endParaRPr/>
          </a:p>
          <a:p>
            <a:pPr indent="0" lvl="0" marL="0" marR="0" rtl="0" algn="just">
              <a:spcBef>
                <a:spcPts val="0"/>
              </a:spcBef>
              <a:spcAft>
                <a:spcPts val="0"/>
              </a:spcAft>
              <a:buNone/>
            </a:pPr>
            <a:r>
              <a:t/>
            </a:r>
            <a:endParaRPr sz="1600">
              <a:solidFill>
                <a:schemeClr val="lt1"/>
              </a:solidFill>
              <a:latin typeface="Arial"/>
              <a:ea typeface="Arial"/>
              <a:cs typeface="Arial"/>
              <a:sym typeface="Arial"/>
            </a:endParaRPr>
          </a:p>
          <a:p>
            <a:pPr indent="0" lvl="0" marL="0" marR="0" rtl="0" algn="l">
              <a:lnSpc>
                <a:spcPct val="150000"/>
              </a:lnSpc>
              <a:spcBef>
                <a:spcPts val="0"/>
              </a:spcBef>
              <a:spcAft>
                <a:spcPts val="0"/>
              </a:spcAft>
              <a:buNone/>
            </a:pPr>
            <a:r>
              <a:rPr b="1" lang="cs-CZ" sz="1600">
                <a:solidFill>
                  <a:schemeClr val="lt1"/>
                </a:solidFill>
                <a:latin typeface="Arial"/>
                <a:ea typeface="Arial"/>
                <a:cs typeface="Arial"/>
                <a:sym typeface="Arial"/>
              </a:rPr>
              <a:t>Sociální bydlení</a:t>
            </a:r>
            <a:endParaRPr/>
          </a:p>
          <a:p>
            <a:pPr indent="0" lvl="0" marL="0" marR="0" rtl="0" algn="just">
              <a:spcBef>
                <a:spcPts val="0"/>
              </a:spcBef>
              <a:spcAft>
                <a:spcPts val="0"/>
              </a:spcAft>
              <a:buNone/>
            </a:pPr>
            <a:r>
              <a:rPr lang="cs-CZ" sz="1600">
                <a:solidFill>
                  <a:schemeClr val="lt1"/>
                </a:solidFill>
                <a:latin typeface="Arial"/>
                <a:ea typeface="Arial"/>
                <a:cs typeface="Arial"/>
                <a:sym typeface="Arial"/>
              </a:rPr>
              <a:t>	</a:t>
            </a:r>
            <a:r>
              <a:rPr lang="cs-CZ" sz="1600" u="sng">
                <a:solidFill>
                  <a:schemeClr val="lt1"/>
                </a:solidFill>
                <a:latin typeface="Arial"/>
                <a:ea typeface="Arial"/>
                <a:cs typeface="Arial"/>
                <a:sym typeface="Arial"/>
              </a:rPr>
              <a:t>Příklad:</a:t>
            </a:r>
            <a:r>
              <a:rPr lang="cs-CZ" sz="1600">
                <a:solidFill>
                  <a:schemeClr val="lt1"/>
                </a:solidFill>
                <a:latin typeface="Arial"/>
                <a:ea typeface="Arial"/>
                <a:cs typeface="Arial"/>
                <a:sym typeface="Arial"/>
              </a:rPr>
              <a:t> Pořízení a adaptace bytů, bytových domů a nebytových prostor pro 	potřeby sociálního bydlení a pořízení nezbytného základního vybavení</a:t>
            </a:r>
            <a:endParaRPr/>
          </a:p>
          <a:p>
            <a:pPr indent="0" lvl="0" marL="0" marR="0" rtl="0" algn="just">
              <a:lnSpc>
                <a:spcPct val="150000"/>
              </a:lnSpc>
              <a:spcBef>
                <a:spcPts val="0"/>
              </a:spcBef>
              <a:spcAft>
                <a:spcPts val="0"/>
              </a:spcAft>
              <a:buNone/>
            </a:pPr>
            <a:r>
              <a:t/>
            </a:r>
            <a:endParaRPr sz="1600">
              <a:solidFill>
                <a:schemeClr val="lt1"/>
              </a:solidFill>
              <a:latin typeface="Arial"/>
              <a:ea typeface="Arial"/>
              <a:cs typeface="Arial"/>
              <a:sym typeface="Arial"/>
            </a:endParaRPr>
          </a:p>
        </p:txBody>
      </p:sp>
      <p:pic>
        <p:nvPicPr>
          <p:cNvPr descr="Auto" id="472" name="Google Shape;472;p65"/>
          <p:cNvPicPr preferRelativeResize="0"/>
          <p:nvPr/>
        </p:nvPicPr>
        <p:blipFill rotWithShape="1">
          <a:blip r:embed="rId3">
            <a:alphaModFix/>
          </a:blip>
          <a:srcRect b="0" l="0" r="0" t="0"/>
          <a:stretch/>
        </p:blipFill>
        <p:spPr>
          <a:xfrm>
            <a:off x="418882" y="2108605"/>
            <a:ext cx="461963" cy="461963"/>
          </a:xfrm>
          <a:prstGeom prst="rect">
            <a:avLst/>
          </a:prstGeom>
          <a:noFill/>
          <a:ln>
            <a:noFill/>
          </a:ln>
        </p:spPr>
      </p:pic>
      <p:pic>
        <p:nvPicPr>
          <p:cNvPr descr="Připojení" id="473" name="Google Shape;473;p65"/>
          <p:cNvPicPr preferRelativeResize="0"/>
          <p:nvPr/>
        </p:nvPicPr>
        <p:blipFill rotWithShape="1">
          <a:blip r:embed="rId4">
            <a:alphaModFix/>
          </a:blip>
          <a:srcRect b="0" l="0" r="0" t="0"/>
          <a:stretch/>
        </p:blipFill>
        <p:spPr>
          <a:xfrm>
            <a:off x="435803" y="3473325"/>
            <a:ext cx="461963" cy="461963"/>
          </a:xfrm>
          <a:prstGeom prst="rect">
            <a:avLst/>
          </a:prstGeom>
          <a:noFill/>
          <a:ln>
            <a:noFill/>
          </a:ln>
        </p:spPr>
      </p:pic>
      <p:pic>
        <p:nvPicPr>
          <p:cNvPr descr="Domů" id="474" name="Google Shape;474;p65"/>
          <p:cNvPicPr preferRelativeResize="0"/>
          <p:nvPr/>
        </p:nvPicPr>
        <p:blipFill rotWithShape="1">
          <a:blip r:embed="rId5">
            <a:alphaModFix/>
          </a:blip>
          <a:srcRect b="0" l="0" r="0" t="0"/>
          <a:stretch/>
        </p:blipFill>
        <p:spPr>
          <a:xfrm>
            <a:off x="502647" y="4788003"/>
            <a:ext cx="395119" cy="395119"/>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66"/>
          <p:cNvSpPr txBox="1"/>
          <p:nvPr/>
        </p:nvSpPr>
        <p:spPr>
          <a:xfrm>
            <a:off x="502647" y="269420"/>
            <a:ext cx="8138700" cy="1385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Specifický cíl 4.2  </a:t>
            </a:r>
            <a:br>
              <a:rPr b="1" i="0" lang="cs-CZ" sz="3200" u="none" cap="none" strike="noStrike">
                <a:solidFill>
                  <a:schemeClr val="lt1"/>
                </a:solidFill>
                <a:latin typeface="Arial"/>
                <a:ea typeface="Arial"/>
                <a:cs typeface="Arial"/>
                <a:sym typeface="Arial"/>
              </a:rPr>
            </a:br>
            <a:r>
              <a:rPr b="1" i="0" lang="cs-CZ" sz="3200" u="none" cap="none" strike="noStrike">
                <a:solidFill>
                  <a:schemeClr val="lt1"/>
                </a:solidFill>
                <a:latin typeface="Arial"/>
                <a:ea typeface="Arial"/>
                <a:cs typeface="Arial"/>
                <a:sym typeface="Arial"/>
              </a:rPr>
              <a:t>Sociální infrastruktura</a:t>
            </a:r>
            <a:endParaRPr/>
          </a:p>
          <a:p>
            <a:pPr indent="0" lvl="0" marL="0" marR="0" rtl="0" algn="ctr">
              <a:spcBef>
                <a:spcPts val="0"/>
              </a:spcBef>
              <a:spcAft>
                <a:spcPts val="0"/>
              </a:spcAft>
              <a:buClr>
                <a:srgbClr val="000000"/>
              </a:buClr>
              <a:buSzPts val="2000"/>
              <a:buFont typeface="Arial"/>
              <a:buNone/>
            </a:pPr>
            <a:r>
              <a:rPr lang="cs-CZ" sz="2000">
                <a:solidFill>
                  <a:schemeClr val="lt1"/>
                </a:solidFill>
                <a:latin typeface="Arial"/>
                <a:ea typeface="Arial"/>
                <a:cs typeface="Arial"/>
                <a:sym typeface="Arial"/>
              </a:rPr>
              <a:t>Klíčové parametry</a:t>
            </a:r>
            <a:endParaRPr i="0" sz="2000" u="none" cap="none" strike="noStrike">
              <a:solidFill>
                <a:schemeClr val="lt1"/>
              </a:solidFill>
              <a:latin typeface="Arial"/>
              <a:ea typeface="Arial"/>
              <a:cs typeface="Arial"/>
              <a:sym typeface="Arial"/>
            </a:endParaRPr>
          </a:p>
        </p:txBody>
      </p:sp>
      <p:sp>
        <p:nvSpPr>
          <p:cNvPr id="480" name="Google Shape;480;p66"/>
          <p:cNvSpPr txBox="1"/>
          <p:nvPr/>
        </p:nvSpPr>
        <p:spPr>
          <a:xfrm>
            <a:off x="1198730" y="1645604"/>
            <a:ext cx="7626600" cy="5110200"/>
          </a:xfrm>
          <a:prstGeom prst="rect">
            <a:avLst/>
          </a:prstGeom>
          <a:noFill/>
          <a:ln>
            <a:noFill/>
          </a:ln>
        </p:spPr>
        <p:txBody>
          <a:bodyPr anchorCtr="0" anchor="t" bIns="45700" lIns="91425" spcFirstLastPara="1" rIns="91425" wrap="square" tIns="45700">
            <a:spAutoFit/>
          </a:bodyPr>
          <a:lstStyle/>
          <a:p>
            <a:pPr indent="0" lvl="0" marL="0" marR="0" rtl="0" algn="l">
              <a:lnSpc>
                <a:spcPct val="172222"/>
              </a:lnSpc>
              <a:spcBef>
                <a:spcPts val="0"/>
              </a:spcBef>
              <a:spcAft>
                <a:spcPts val="0"/>
              </a:spcAft>
              <a:buNone/>
            </a:pPr>
            <a:r>
              <a:rPr b="1" lang="cs-CZ" sz="1800">
                <a:solidFill>
                  <a:schemeClr val="lt1"/>
                </a:solidFill>
                <a:latin typeface="Arial"/>
                <a:ea typeface="Arial"/>
                <a:cs typeface="Arial"/>
                <a:sym typeface="Arial"/>
              </a:rPr>
              <a:t>Infrastruktura sociálních služeb</a:t>
            </a:r>
            <a:endParaRPr/>
          </a:p>
          <a:p>
            <a:pPr indent="-213995" lvl="0" marL="213995" marR="0" rtl="0" algn="l">
              <a:lnSpc>
                <a:spcPct val="19375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Soulad  projektu s Národní strategií rozvoje sociálních služeb</a:t>
            </a:r>
            <a:endParaRPr sz="1800">
              <a:solidFill>
                <a:schemeClr val="lt1"/>
              </a:solidFill>
              <a:latin typeface="Arial"/>
              <a:ea typeface="Arial"/>
              <a:cs typeface="Arial"/>
              <a:sym typeface="Arial"/>
            </a:endParaRPr>
          </a:p>
          <a:p>
            <a:pPr indent="-213995" lvl="0" marL="213995" marR="0" rtl="0" algn="l">
              <a:lnSpc>
                <a:spcPct val="19375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Soulad projektu se Strategickým plánem sociálního začleňování nebo Plánem sociálního začleňování nebo s komunitním plánem nebo s Krajským střednědobým plánem rozvoje sociálních služeb</a:t>
            </a:r>
            <a:endParaRPr sz="1800">
              <a:solidFill>
                <a:schemeClr val="lt1"/>
              </a:solidFill>
              <a:latin typeface="Arial"/>
              <a:ea typeface="Arial"/>
              <a:cs typeface="Arial"/>
              <a:sym typeface="Arial"/>
            </a:endParaRPr>
          </a:p>
          <a:p>
            <a:pPr indent="-213995" lvl="0" marL="213995" marR="0" rtl="0" algn="l">
              <a:lnSpc>
                <a:spcPct val="19375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K projektu bylo doloženo souhlasné stanovisko subjektu, který vydal komunitní/krajský střednědobý plán rozvoje sociálních služeb</a:t>
            </a:r>
            <a:endParaRPr/>
          </a:p>
          <a:p>
            <a:pPr indent="-213995" lvl="0" marL="213995" marR="0" rtl="0" algn="l">
              <a:lnSpc>
                <a:spcPct val="19375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Projekt má vazbu na schválený strategický dokument obce zpracovaný dle metodiky KPSVL+</a:t>
            </a:r>
            <a:endParaRPr/>
          </a:p>
          <a:p>
            <a:pPr indent="0" lvl="0" marL="0" marR="0" rtl="0" algn="l">
              <a:lnSpc>
                <a:spcPct val="193750"/>
              </a:lnSpc>
              <a:spcBef>
                <a:spcPts val="0"/>
              </a:spcBef>
              <a:spcAft>
                <a:spcPts val="0"/>
              </a:spcAft>
              <a:buNone/>
            </a:pPr>
            <a:r>
              <a:rPr i="1" lang="cs-CZ" sz="1600">
                <a:solidFill>
                  <a:schemeClr val="lt1"/>
                </a:solidFill>
                <a:latin typeface="Arial"/>
                <a:ea typeface="Arial"/>
                <a:cs typeface="Arial"/>
                <a:sym typeface="Arial"/>
              </a:rPr>
              <a:t>(Zdroj inspirace výzva č. 101 IROP 1)</a:t>
            </a:r>
            <a:endParaRPr/>
          </a:p>
          <a:p>
            <a:pPr indent="0" lvl="0" marL="0" marR="0" rtl="0" algn="l">
              <a:lnSpc>
                <a:spcPct val="193750"/>
              </a:lnSpc>
              <a:spcBef>
                <a:spcPts val="0"/>
              </a:spcBef>
              <a:spcAft>
                <a:spcPts val="0"/>
              </a:spcAft>
              <a:buNone/>
            </a:pPr>
            <a:r>
              <a:t/>
            </a:r>
            <a:endParaRPr sz="1600">
              <a:solidFill>
                <a:schemeClr val="lt1"/>
              </a:solidFill>
              <a:latin typeface="Arial"/>
              <a:ea typeface="Arial"/>
              <a:cs typeface="Arial"/>
              <a:sym typeface="Arial"/>
            </a:endParaRPr>
          </a:p>
        </p:txBody>
      </p:sp>
      <p:pic>
        <p:nvPicPr>
          <p:cNvPr descr="Auto" id="481" name="Google Shape;481;p66"/>
          <p:cNvPicPr preferRelativeResize="0"/>
          <p:nvPr/>
        </p:nvPicPr>
        <p:blipFill rotWithShape="1">
          <a:blip r:embed="rId3">
            <a:alphaModFix/>
          </a:blip>
          <a:srcRect b="0" l="0" r="0" t="0"/>
          <a:stretch/>
        </p:blipFill>
        <p:spPr>
          <a:xfrm>
            <a:off x="508966" y="1727287"/>
            <a:ext cx="461963" cy="461963"/>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67"/>
          <p:cNvSpPr txBox="1"/>
          <p:nvPr/>
        </p:nvSpPr>
        <p:spPr>
          <a:xfrm>
            <a:off x="1033051" y="1855695"/>
            <a:ext cx="7307288" cy="686341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800">
                <a:solidFill>
                  <a:schemeClr val="lt1"/>
                </a:solidFill>
                <a:latin typeface="Arial"/>
                <a:ea typeface="Arial"/>
                <a:cs typeface="Arial"/>
                <a:sym typeface="Arial"/>
              </a:rPr>
              <a:t>Deinstitucionalizace sociálních služeb</a:t>
            </a:r>
            <a:endParaRPr/>
          </a:p>
          <a:p>
            <a:pPr indent="0" lvl="0" marL="0" marR="0" rtl="0" algn="l">
              <a:spcBef>
                <a:spcPts val="0"/>
              </a:spcBef>
              <a:spcAft>
                <a:spcPts val="0"/>
              </a:spcAft>
              <a:buNone/>
            </a:pPr>
            <a:r>
              <a:t/>
            </a:r>
            <a:endParaRPr b="1" sz="1800">
              <a:solidFill>
                <a:schemeClr val="lt1"/>
              </a:solidFill>
              <a:latin typeface="Arial"/>
              <a:ea typeface="Arial"/>
              <a:cs typeface="Arial"/>
              <a:sym typeface="Arial"/>
            </a:endParaRPr>
          </a:p>
          <a:p>
            <a:pPr indent="-285750" lvl="0" marL="285750" marR="0" rtl="0" algn="l">
              <a:lnSpc>
                <a:spcPct val="1500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Soulad s Národní strategií rozvoje sociálních služeb 2016 – 2025</a:t>
            </a:r>
            <a:endParaRPr/>
          </a:p>
          <a:p>
            <a:pPr indent="-285750" lvl="0" marL="285750" marR="0" rtl="0" algn="l">
              <a:lnSpc>
                <a:spcPct val="1500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Soulad s komunitním plánem nebo s krajským střednědobým plánem rozvoje sociálních služeb</a:t>
            </a:r>
            <a:endParaRPr/>
          </a:p>
          <a:p>
            <a:pPr indent="-285750" lvl="0" marL="285750" marR="0" rtl="0" algn="l">
              <a:lnSpc>
                <a:spcPct val="1500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K projektu bylo doloženo souhlasné stanovisko subjektu, který vydal komunitní/krajský střednědobý plán rozvoje sociálních služeb</a:t>
            </a:r>
            <a:endParaRPr/>
          </a:p>
          <a:p>
            <a:pPr indent="-285750" lvl="0" marL="285750" marR="0" rtl="0" algn="l">
              <a:lnSpc>
                <a:spcPct val="1500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Deinstitucionalizace má schválený transformační plán</a:t>
            </a:r>
            <a:endParaRPr/>
          </a:p>
          <a:p>
            <a:pPr indent="-285750" lvl="0" marL="285750" marR="0" rtl="0" algn="l">
              <a:lnSpc>
                <a:spcPct val="1500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Soulad s Regionálním akčním plánem</a:t>
            </a:r>
            <a:endParaRPr/>
          </a:p>
          <a:p>
            <a:pPr indent="-285750" lvl="0" marL="285750" marR="0" rtl="0" algn="l">
              <a:lnSpc>
                <a:spcPct val="1500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Projekt má souhlasné stanovisko MPSV</a:t>
            </a:r>
            <a:endParaRPr/>
          </a:p>
          <a:p>
            <a:pPr indent="0" lvl="0" marL="0" marR="0" rtl="0" algn="l">
              <a:lnSpc>
                <a:spcPct val="150000"/>
              </a:lnSpc>
              <a:spcBef>
                <a:spcPts val="0"/>
              </a:spcBef>
              <a:spcAft>
                <a:spcPts val="0"/>
              </a:spcAft>
              <a:buNone/>
            </a:pPr>
            <a:r>
              <a:rPr i="1" lang="cs-CZ" sz="1600">
                <a:solidFill>
                  <a:schemeClr val="lt1"/>
                </a:solidFill>
                <a:latin typeface="Arial"/>
                <a:ea typeface="Arial"/>
                <a:cs typeface="Arial"/>
                <a:sym typeface="Arial"/>
              </a:rPr>
              <a:t>(Zdroj inspirace výzva č. 77 z IROP 1)</a:t>
            </a:r>
            <a:endParaRPr/>
          </a:p>
          <a:p>
            <a:pPr indent="0" lvl="0" marL="0" marR="0" rtl="0" algn="l">
              <a:lnSpc>
                <a:spcPct val="150000"/>
              </a:lnSpc>
              <a:spcBef>
                <a:spcPts val="0"/>
              </a:spcBef>
              <a:spcAft>
                <a:spcPts val="0"/>
              </a:spcAft>
              <a:buNone/>
            </a:pPr>
            <a:r>
              <a:t/>
            </a:r>
            <a:endParaRPr sz="1600">
              <a:solidFill>
                <a:schemeClr val="lt1"/>
              </a:solidFill>
              <a:latin typeface="Arial"/>
              <a:ea typeface="Arial"/>
              <a:cs typeface="Arial"/>
              <a:sym typeface="Arial"/>
            </a:endParaRPr>
          </a:p>
          <a:p>
            <a:pPr indent="0" lvl="0" marL="0" marR="0" rtl="0" algn="l">
              <a:lnSpc>
                <a:spcPct val="150000"/>
              </a:lnSpc>
              <a:spcBef>
                <a:spcPts val="0"/>
              </a:spcBef>
              <a:spcAft>
                <a:spcPts val="0"/>
              </a:spcAft>
              <a:buNone/>
            </a:pPr>
            <a:r>
              <a:t/>
            </a:r>
            <a:endParaRPr sz="1600">
              <a:solidFill>
                <a:srgbClr val="FFFFFF"/>
              </a:solidFill>
              <a:latin typeface="Arial"/>
              <a:ea typeface="Arial"/>
              <a:cs typeface="Arial"/>
              <a:sym typeface="Arial"/>
            </a:endParaRPr>
          </a:p>
          <a:p>
            <a:pPr indent="-184150" lvl="0" marL="285750" marR="0" rtl="0" algn="l">
              <a:spcBef>
                <a:spcPts val="0"/>
              </a:spcBef>
              <a:spcAft>
                <a:spcPts val="0"/>
              </a:spcAft>
              <a:buClr>
                <a:schemeClr val="dk1"/>
              </a:buClr>
              <a:buSzPts val="1600"/>
              <a:buFont typeface="Arial"/>
              <a:buNone/>
            </a:pPr>
            <a:r>
              <a:t/>
            </a:r>
            <a:endParaRPr sz="1600">
              <a:solidFill>
                <a:srgbClr val="FFFFFF"/>
              </a:solidFill>
              <a:latin typeface="Arial"/>
              <a:ea typeface="Arial"/>
              <a:cs typeface="Arial"/>
              <a:sym typeface="Arial"/>
            </a:endParaRPr>
          </a:p>
          <a:p>
            <a:pPr indent="-184150" lvl="0" marL="285750" marR="0" rtl="0" algn="l">
              <a:spcBef>
                <a:spcPts val="0"/>
              </a:spcBef>
              <a:spcAft>
                <a:spcPts val="0"/>
              </a:spcAft>
              <a:buClr>
                <a:schemeClr val="dk1"/>
              </a:buClr>
              <a:buSzPts val="1600"/>
              <a:buFont typeface="Arial"/>
              <a:buNone/>
            </a:pPr>
            <a:r>
              <a:t/>
            </a:r>
            <a:endParaRPr sz="1600">
              <a:solidFill>
                <a:srgbClr val="FFFFFF"/>
              </a:solidFill>
              <a:latin typeface="Arial"/>
              <a:ea typeface="Arial"/>
              <a:cs typeface="Arial"/>
              <a:sym typeface="Arial"/>
            </a:endParaRPr>
          </a:p>
          <a:p>
            <a:pPr indent="0" lvl="0" marL="0" marR="0" rtl="0" algn="l">
              <a:spcBef>
                <a:spcPts val="0"/>
              </a:spcBef>
              <a:spcAft>
                <a:spcPts val="0"/>
              </a:spcAft>
              <a:buNone/>
            </a:pPr>
            <a:r>
              <a:t/>
            </a:r>
            <a:endParaRPr b="1" sz="1800">
              <a:solidFill>
                <a:srgbClr val="FFFFFF"/>
              </a:solidFill>
              <a:latin typeface="Arial"/>
              <a:ea typeface="Arial"/>
              <a:cs typeface="Arial"/>
              <a:sym typeface="Arial"/>
            </a:endParaRPr>
          </a:p>
          <a:p>
            <a:pPr indent="0" lvl="0" marL="0" marR="0" rtl="0" algn="l">
              <a:spcBef>
                <a:spcPts val="0"/>
              </a:spcBef>
              <a:spcAft>
                <a:spcPts val="0"/>
              </a:spcAft>
              <a:buNone/>
            </a:pPr>
            <a:r>
              <a:t/>
            </a:r>
            <a:endParaRPr b="1" sz="1800">
              <a:solidFill>
                <a:srgbClr val="FFFFFF"/>
              </a:solidFill>
              <a:latin typeface="Arial"/>
              <a:ea typeface="Arial"/>
              <a:cs typeface="Arial"/>
              <a:sym typeface="Arial"/>
            </a:endParaRPr>
          </a:p>
          <a:p>
            <a:pPr indent="0" lvl="0" marL="0" marR="0" rtl="0" algn="l">
              <a:spcBef>
                <a:spcPts val="0"/>
              </a:spcBef>
              <a:spcAft>
                <a:spcPts val="0"/>
              </a:spcAft>
              <a:buNone/>
            </a:pPr>
            <a:r>
              <a:t/>
            </a:r>
            <a:endParaRPr b="1" sz="1800">
              <a:solidFill>
                <a:srgbClr val="FFFFFF"/>
              </a:solidFill>
              <a:latin typeface="Arial"/>
              <a:ea typeface="Arial"/>
              <a:cs typeface="Arial"/>
              <a:sym typeface="Arial"/>
            </a:endParaRPr>
          </a:p>
          <a:p>
            <a:pPr indent="0" lvl="0" marL="0" marR="0" rtl="0" algn="l">
              <a:spcBef>
                <a:spcPts val="0"/>
              </a:spcBef>
              <a:spcAft>
                <a:spcPts val="0"/>
              </a:spcAft>
              <a:buNone/>
            </a:pPr>
            <a:r>
              <a:t/>
            </a:r>
            <a:endParaRPr b="1" sz="1800">
              <a:solidFill>
                <a:srgbClr val="FFFFFF"/>
              </a:solidFill>
              <a:latin typeface="Arial"/>
              <a:ea typeface="Arial"/>
              <a:cs typeface="Arial"/>
              <a:sym typeface="Arial"/>
            </a:endParaRPr>
          </a:p>
          <a:p>
            <a:pPr indent="0" lvl="0" marL="0" marR="0" rtl="0" algn="l">
              <a:spcBef>
                <a:spcPts val="0"/>
              </a:spcBef>
              <a:spcAft>
                <a:spcPts val="0"/>
              </a:spcAft>
              <a:buNone/>
            </a:pPr>
            <a:r>
              <a:t/>
            </a:r>
            <a:endParaRPr b="1" sz="1800">
              <a:solidFill>
                <a:srgbClr val="FFFFFF"/>
              </a:solidFill>
              <a:latin typeface="Arial"/>
              <a:ea typeface="Arial"/>
              <a:cs typeface="Arial"/>
              <a:sym typeface="Arial"/>
            </a:endParaRPr>
          </a:p>
          <a:p>
            <a:pPr indent="0" lvl="0" marL="0" marR="0" rtl="0" algn="l">
              <a:spcBef>
                <a:spcPts val="0"/>
              </a:spcBef>
              <a:spcAft>
                <a:spcPts val="0"/>
              </a:spcAft>
              <a:buNone/>
            </a:pPr>
            <a:r>
              <a:rPr lang="cs-CZ" sz="1800">
                <a:solidFill>
                  <a:schemeClr val="dk1"/>
                </a:solidFill>
                <a:latin typeface="Arial"/>
                <a:ea typeface="Arial"/>
                <a:cs typeface="Arial"/>
                <a:sym typeface="Arial"/>
              </a:rPr>
              <a:t>Kliknutím vložíte text.</a:t>
            </a:r>
            <a:endParaRPr/>
          </a:p>
        </p:txBody>
      </p:sp>
      <p:sp>
        <p:nvSpPr>
          <p:cNvPr id="487" name="Google Shape;487;p67"/>
          <p:cNvSpPr txBox="1"/>
          <p:nvPr/>
        </p:nvSpPr>
        <p:spPr>
          <a:xfrm>
            <a:off x="502647" y="498020"/>
            <a:ext cx="8138707"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Specifický cíl 4.2  </a:t>
            </a:r>
            <a:br>
              <a:rPr b="1" i="0" lang="cs-CZ" sz="3200" u="none" cap="none" strike="noStrike">
                <a:solidFill>
                  <a:schemeClr val="lt1"/>
                </a:solidFill>
                <a:latin typeface="Arial"/>
                <a:ea typeface="Arial"/>
                <a:cs typeface="Arial"/>
                <a:sym typeface="Arial"/>
              </a:rPr>
            </a:br>
            <a:r>
              <a:rPr b="1" i="0" lang="cs-CZ" sz="3200" u="none" cap="none" strike="noStrike">
                <a:solidFill>
                  <a:schemeClr val="lt1"/>
                </a:solidFill>
                <a:latin typeface="Arial"/>
                <a:ea typeface="Arial"/>
                <a:cs typeface="Arial"/>
                <a:sym typeface="Arial"/>
              </a:rPr>
              <a:t>Sociální infrastruktura</a:t>
            </a:r>
            <a:endParaRPr/>
          </a:p>
          <a:p>
            <a:pPr indent="0" lvl="0" marL="0" marR="0" rtl="0" algn="ctr">
              <a:spcBef>
                <a:spcPts val="0"/>
              </a:spcBef>
              <a:spcAft>
                <a:spcPts val="0"/>
              </a:spcAft>
              <a:buClr>
                <a:srgbClr val="000000"/>
              </a:buClr>
              <a:buSzPts val="2000"/>
              <a:buFont typeface="Arial"/>
              <a:buNone/>
            </a:pPr>
            <a:r>
              <a:rPr lang="cs-CZ" sz="2000">
                <a:solidFill>
                  <a:schemeClr val="lt1"/>
                </a:solidFill>
                <a:latin typeface="Arial"/>
                <a:ea typeface="Arial"/>
                <a:cs typeface="Arial"/>
                <a:sym typeface="Arial"/>
              </a:rPr>
              <a:t>Klíčové parametry</a:t>
            </a:r>
            <a:endParaRPr i="0" sz="2000" u="none" cap="none" strike="noStrike">
              <a:solidFill>
                <a:schemeClr val="lt1"/>
              </a:solidFill>
              <a:latin typeface="Arial"/>
              <a:ea typeface="Arial"/>
              <a:cs typeface="Arial"/>
              <a:sym typeface="Arial"/>
            </a:endParaRPr>
          </a:p>
        </p:txBody>
      </p:sp>
      <p:pic>
        <p:nvPicPr>
          <p:cNvPr descr="Připojení" id="488" name="Google Shape;488;p67"/>
          <p:cNvPicPr preferRelativeResize="0"/>
          <p:nvPr/>
        </p:nvPicPr>
        <p:blipFill rotWithShape="1">
          <a:blip r:embed="rId3">
            <a:alphaModFix/>
          </a:blip>
          <a:srcRect b="0" l="0" r="0" t="0"/>
          <a:stretch/>
        </p:blipFill>
        <p:spPr>
          <a:xfrm>
            <a:off x="451623" y="1788488"/>
            <a:ext cx="461963" cy="46196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68"/>
          <p:cNvSpPr txBox="1"/>
          <p:nvPr/>
        </p:nvSpPr>
        <p:spPr>
          <a:xfrm>
            <a:off x="502647" y="498020"/>
            <a:ext cx="8138707"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Specifický cíl 4.2  </a:t>
            </a:r>
            <a:br>
              <a:rPr b="1" i="0" lang="cs-CZ" sz="3200" u="none" cap="none" strike="noStrike">
                <a:solidFill>
                  <a:schemeClr val="lt1"/>
                </a:solidFill>
                <a:latin typeface="Arial"/>
                <a:ea typeface="Arial"/>
                <a:cs typeface="Arial"/>
                <a:sym typeface="Arial"/>
              </a:rPr>
            </a:br>
            <a:r>
              <a:rPr b="1" i="0" lang="cs-CZ" sz="3200" u="none" cap="none" strike="noStrike">
                <a:solidFill>
                  <a:schemeClr val="lt1"/>
                </a:solidFill>
                <a:latin typeface="Arial"/>
                <a:ea typeface="Arial"/>
                <a:cs typeface="Arial"/>
                <a:sym typeface="Arial"/>
              </a:rPr>
              <a:t>Sociální infrastruktura</a:t>
            </a:r>
            <a:endParaRPr/>
          </a:p>
          <a:p>
            <a:pPr indent="0" lvl="0" marL="0" marR="0" rtl="0" algn="ctr">
              <a:spcBef>
                <a:spcPts val="0"/>
              </a:spcBef>
              <a:spcAft>
                <a:spcPts val="0"/>
              </a:spcAft>
              <a:buClr>
                <a:srgbClr val="000000"/>
              </a:buClr>
              <a:buSzPts val="2000"/>
              <a:buFont typeface="Arial"/>
              <a:buNone/>
            </a:pPr>
            <a:r>
              <a:rPr lang="cs-CZ" sz="2000">
                <a:solidFill>
                  <a:schemeClr val="lt1"/>
                </a:solidFill>
                <a:latin typeface="Arial"/>
                <a:ea typeface="Arial"/>
                <a:cs typeface="Arial"/>
                <a:sym typeface="Arial"/>
              </a:rPr>
              <a:t>Klíčové parametry</a:t>
            </a:r>
            <a:endParaRPr i="0" sz="2000" u="none" cap="none" strike="noStrike">
              <a:solidFill>
                <a:schemeClr val="lt1"/>
              </a:solidFill>
              <a:latin typeface="Arial"/>
              <a:ea typeface="Arial"/>
              <a:cs typeface="Arial"/>
              <a:sym typeface="Arial"/>
            </a:endParaRPr>
          </a:p>
        </p:txBody>
      </p:sp>
      <p:sp>
        <p:nvSpPr>
          <p:cNvPr id="494" name="Google Shape;494;p68"/>
          <p:cNvSpPr txBox="1"/>
          <p:nvPr/>
        </p:nvSpPr>
        <p:spPr>
          <a:xfrm>
            <a:off x="1033051" y="1855695"/>
            <a:ext cx="7307288" cy="64940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800">
                <a:solidFill>
                  <a:schemeClr val="lt1"/>
                </a:solidFill>
                <a:latin typeface="Arial"/>
                <a:ea typeface="Arial"/>
                <a:cs typeface="Arial"/>
                <a:sym typeface="Arial"/>
              </a:rPr>
              <a:t>Sociální bydlení</a:t>
            </a:r>
            <a:endParaRPr/>
          </a:p>
          <a:p>
            <a:pPr indent="0" lvl="0" marL="0" marR="0" rtl="0" algn="l">
              <a:spcBef>
                <a:spcPts val="0"/>
              </a:spcBef>
              <a:spcAft>
                <a:spcPts val="0"/>
              </a:spcAft>
              <a:buNone/>
            </a:pPr>
            <a:r>
              <a:t/>
            </a:r>
            <a:endParaRPr b="1" sz="1800">
              <a:solidFill>
                <a:schemeClr val="lt1"/>
              </a:solidFill>
              <a:latin typeface="Arial"/>
              <a:ea typeface="Arial"/>
              <a:cs typeface="Arial"/>
              <a:sym typeface="Arial"/>
            </a:endParaRPr>
          </a:p>
          <a:p>
            <a:pPr indent="-285750" lvl="0" marL="285750" marR="0" rtl="0" algn="l">
              <a:lnSpc>
                <a:spcPct val="1500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Souhlas obce s realizací projektu sociálního bydlení osvědčující také budoucí spolupráci obce se žadatelem</a:t>
            </a:r>
            <a:endParaRPr/>
          </a:p>
          <a:p>
            <a:pPr indent="-285750" lvl="0" marL="285750" marR="0" rtl="0" algn="l">
              <a:lnSpc>
                <a:spcPct val="1500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Projekt splňuje parametry SB v IROP:</a:t>
            </a:r>
            <a:endParaRPr/>
          </a:p>
          <a:p>
            <a:pPr indent="0" lvl="0" marL="0" marR="0" rtl="0" algn="l">
              <a:lnSpc>
                <a:spcPct val="150000"/>
              </a:lnSpc>
              <a:spcBef>
                <a:spcPts val="0"/>
              </a:spcBef>
              <a:spcAft>
                <a:spcPts val="0"/>
              </a:spcAft>
              <a:buNone/>
            </a:pPr>
            <a:r>
              <a:rPr lang="cs-CZ" sz="1600">
                <a:solidFill>
                  <a:schemeClr val="lt1"/>
                </a:solidFill>
                <a:latin typeface="Arial"/>
                <a:ea typeface="Arial"/>
                <a:cs typeface="Arial"/>
                <a:sym typeface="Arial"/>
              </a:rPr>
              <a:t>- stavebně technické parametry dané stavebními předpisy</a:t>
            </a:r>
            <a:endParaRPr/>
          </a:p>
          <a:p>
            <a:pPr indent="0" lvl="0" marL="0" marR="0" rtl="0" algn="l">
              <a:lnSpc>
                <a:spcPct val="150000"/>
              </a:lnSpc>
              <a:spcBef>
                <a:spcPts val="0"/>
              </a:spcBef>
              <a:spcAft>
                <a:spcPts val="0"/>
              </a:spcAft>
              <a:buNone/>
            </a:pPr>
            <a:r>
              <a:rPr lang="cs-CZ" sz="1600">
                <a:solidFill>
                  <a:schemeClr val="lt1"/>
                </a:solidFill>
                <a:latin typeface="Arial"/>
                <a:ea typeface="Arial"/>
                <a:cs typeface="Arial"/>
                <a:sym typeface="Arial"/>
              </a:rPr>
              <a:t>- umístění v lokalitě s dostupným občanským vybavením, s dostupností veřejné dopravy</a:t>
            </a:r>
            <a:endParaRPr/>
          </a:p>
          <a:p>
            <a:pPr indent="0" lvl="0" marL="0" marR="0" rtl="0" algn="l">
              <a:lnSpc>
                <a:spcPct val="150000"/>
              </a:lnSpc>
              <a:spcBef>
                <a:spcPts val="0"/>
              </a:spcBef>
              <a:spcAft>
                <a:spcPts val="0"/>
              </a:spcAft>
              <a:buNone/>
            </a:pPr>
            <a:r>
              <a:rPr lang="cs-CZ" sz="1600">
                <a:solidFill>
                  <a:schemeClr val="lt1"/>
                </a:solidFill>
                <a:latin typeface="Arial"/>
                <a:ea typeface="Arial"/>
                <a:cs typeface="Arial"/>
                <a:sym typeface="Arial"/>
              </a:rPr>
              <a:t>- určeno osobám v bytové nouzi dle typologie ETHOS</a:t>
            </a:r>
            <a:endParaRPr/>
          </a:p>
          <a:p>
            <a:pPr indent="0" lvl="0" marL="0" marR="0" rtl="0" algn="l">
              <a:lnSpc>
                <a:spcPct val="150000"/>
              </a:lnSpc>
              <a:spcBef>
                <a:spcPts val="0"/>
              </a:spcBef>
              <a:spcAft>
                <a:spcPts val="0"/>
              </a:spcAft>
              <a:buNone/>
            </a:pPr>
            <a:r>
              <a:rPr lang="cs-CZ" sz="1600">
                <a:solidFill>
                  <a:schemeClr val="lt1"/>
                </a:solidFill>
                <a:latin typeface="Arial"/>
                <a:ea typeface="Arial"/>
                <a:cs typeface="Arial"/>
                <a:sym typeface="Arial"/>
              </a:rPr>
              <a:t>- pořizovací náklady nesmí přesáhnout limit stanovený ve výzvě</a:t>
            </a:r>
            <a:endParaRPr/>
          </a:p>
          <a:p>
            <a:pPr indent="0" lvl="0" marL="0" marR="0" rtl="0" algn="l">
              <a:lnSpc>
                <a:spcPct val="150000"/>
              </a:lnSpc>
              <a:spcBef>
                <a:spcPts val="0"/>
              </a:spcBef>
              <a:spcAft>
                <a:spcPts val="0"/>
              </a:spcAft>
              <a:buNone/>
            </a:pPr>
            <a:r>
              <a:rPr i="1" lang="cs-CZ" sz="1600">
                <a:solidFill>
                  <a:schemeClr val="lt1"/>
                </a:solidFill>
                <a:latin typeface="Arial"/>
                <a:ea typeface="Arial"/>
                <a:cs typeface="Arial"/>
                <a:sym typeface="Arial"/>
              </a:rPr>
              <a:t>(Zdroj inspirace výzva č. 79 IROP 1)</a:t>
            </a:r>
            <a:endParaRPr/>
          </a:p>
          <a:p>
            <a:pPr indent="0" lvl="0" marL="0" marR="0" rtl="0" algn="l">
              <a:lnSpc>
                <a:spcPct val="150000"/>
              </a:lnSpc>
              <a:spcBef>
                <a:spcPts val="0"/>
              </a:spcBef>
              <a:spcAft>
                <a:spcPts val="0"/>
              </a:spcAft>
              <a:buNone/>
            </a:pPr>
            <a:r>
              <a:t/>
            </a:r>
            <a:endParaRPr sz="1600">
              <a:solidFill>
                <a:srgbClr val="FFFFFF"/>
              </a:solidFill>
              <a:latin typeface="Arial"/>
              <a:ea typeface="Arial"/>
              <a:cs typeface="Arial"/>
              <a:sym typeface="Arial"/>
            </a:endParaRPr>
          </a:p>
          <a:p>
            <a:pPr indent="-184150" lvl="0" marL="285750" marR="0" rtl="0" algn="l">
              <a:spcBef>
                <a:spcPts val="0"/>
              </a:spcBef>
              <a:spcAft>
                <a:spcPts val="0"/>
              </a:spcAft>
              <a:buClr>
                <a:schemeClr val="dk1"/>
              </a:buClr>
              <a:buSzPts val="1600"/>
              <a:buFont typeface="Arial"/>
              <a:buNone/>
            </a:pPr>
            <a:r>
              <a:t/>
            </a:r>
            <a:endParaRPr sz="1600">
              <a:solidFill>
                <a:srgbClr val="FFFFFF"/>
              </a:solidFill>
              <a:latin typeface="Arial"/>
              <a:ea typeface="Arial"/>
              <a:cs typeface="Arial"/>
              <a:sym typeface="Arial"/>
            </a:endParaRPr>
          </a:p>
          <a:p>
            <a:pPr indent="-184150" lvl="0" marL="285750" marR="0" rtl="0" algn="l">
              <a:spcBef>
                <a:spcPts val="0"/>
              </a:spcBef>
              <a:spcAft>
                <a:spcPts val="0"/>
              </a:spcAft>
              <a:buClr>
                <a:schemeClr val="dk1"/>
              </a:buClr>
              <a:buSzPts val="1600"/>
              <a:buFont typeface="Arial"/>
              <a:buNone/>
            </a:pPr>
            <a:r>
              <a:t/>
            </a:r>
            <a:endParaRPr sz="1600">
              <a:solidFill>
                <a:srgbClr val="FFFFFF"/>
              </a:solidFill>
              <a:latin typeface="Arial"/>
              <a:ea typeface="Arial"/>
              <a:cs typeface="Arial"/>
              <a:sym typeface="Arial"/>
            </a:endParaRPr>
          </a:p>
          <a:p>
            <a:pPr indent="0" lvl="0" marL="0" marR="0" rtl="0" algn="l">
              <a:spcBef>
                <a:spcPts val="0"/>
              </a:spcBef>
              <a:spcAft>
                <a:spcPts val="0"/>
              </a:spcAft>
              <a:buNone/>
            </a:pPr>
            <a:r>
              <a:t/>
            </a:r>
            <a:endParaRPr b="1" sz="1800">
              <a:solidFill>
                <a:srgbClr val="FFFFFF"/>
              </a:solidFill>
              <a:latin typeface="Arial"/>
              <a:ea typeface="Arial"/>
              <a:cs typeface="Arial"/>
              <a:sym typeface="Arial"/>
            </a:endParaRPr>
          </a:p>
          <a:p>
            <a:pPr indent="0" lvl="0" marL="0" marR="0" rtl="0" algn="l">
              <a:spcBef>
                <a:spcPts val="0"/>
              </a:spcBef>
              <a:spcAft>
                <a:spcPts val="0"/>
              </a:spcAft>
              <a:buNone/>
            </a:pPr>
            <a:r>
              <a:t/>
            </a:r>
            <a:endParaRPr b="1" sz="1800">
              <a:solidFill>
                <a:srgbClr val="FFFFFF"/>
              </a:solidFill>
              <a:latin typeface="Arial"/>
              <a:ea typeface="Arial"/>
              <a:cs typeface="Arial"/>
              <a:sym typeface="Arial"/>
            </a:endParaRPr>
          </a:p>
          <a:p>
            <a:pPr indent="0" lvl="0" marL="0" marR="0" rtl="0" algn="l">
              <a:spcBef>
                <a:spcPts val="0"/>
              </a:spcBef>
              <a:spcAft>
                <a:spcPts val="0"/>
              </a:spcAft>
              <a:buNone/>
            </a:pPr>
            <a:r>
              <a:t/>
            </a:r>
            <a:endParaRPr b="1" sz="1800">
              <a:solidFill>
                <a:srgbClr val="FFFFFF"/>
              </a:solidFill>
              <a:latin typeface="Arial"/>
              <a:ea typeface="Arial"/>
              <a:cs typeface="Arial"/>
              <a:sym typeface="Arial"/>
            </a:endParaRPr>
          </a:p>
          <a:p>
            <a:pPr indent="0" lvl="0" marL="0" marR="0" rtl="0" algn="l">
              <a:spcBef>
                <a:spcPts val="0"/>
              </a:spcBef>
              <a:spcAft>
                <a:spcPts val="0"/>
              </a:spcAft>
              <a:buNone/>
            </a:pPr>
            <a:r>
              <a:t/>
            </a:r>
            <a:endParaRPr b="1" sz="1800">
              <a:solidFill>
                <a:srgbClr val="FFFFFF"/>
              </a:solidFill>
              <a:latin typeface="Arial"/>
              <a:ea typeface="Arial"/>
              <a:cs typeface="Arial"/>
              <a:sym typeface="Arial"/>
            </a:endParaRPr>
          </a:p>
          <a:p>
            <a:pPr indent="0" lvl="0" marL="0" marR="0" rtl="0" algn="l">
              <a:spcBef>
                <a:spcPts val="0"/>
              </a:spcBef>
              <a:spcAft>
                <a:spcPts val="0"/>
              </a:spcAft>
              <a:buNone/>
            </a:pPr>
            <a:r>
              <a:t/>
            </a:r>
            <a:endParaRPr b="1" sz="1800">
              <a:solidFill>
                <a:srgbClr val="FFFFFF"/>
              </a:solidFill>
              <a:latin typeface="Arial"/>
              <a:ea typeface="Arial"/>
              <a:cs typeface="Arial"/>
              <a:sym typeface="Arial"/>
            </a:endParaRPr>
          </a:p>
          <a:p>
            <a:pPr indent="0" lvl="0" marL="0" marR="0" rtl="0" algn="l">
              <a:spcBef>
                <a:spcPts val="0"/>
              </a:spcBef>
              <a:spcAft>
                <a:spcPts val="0"/>
              </a:spcAft>
              <a:buNone/>
            </a:pPr>
            <a:r>
              <a:rPr lang="cs-CZ" sz="1800">
                <a:solidFill>
                  <a:schemeClr val="dk1"/>
                </a:solidFill>
                <a:latin typeface="Arial"/>
                <a:ea typeface="Arial"/>
                <a:cs typeface="Arial"/>
                <a:sym typeface="Arial"/>
              </a:rPr>
              <a:t>Kliknutím vložíte text.</a:t>
            </a:r>
            <a:endParaRPr/>
          </a:p>
        </p:txBody>
      </p:sp>
      <p:pic>
        <p:nvPicPr>
          <p:cNvPr descr="Domů" id="495" name="Google Shape;495;p68"/>
          <p:cNvPicPr preferRelativeResize="0"/>
          <p:nvPr/>
        </p:nvPicPr>
        <p:blipFill rotWithShape="1">
          <a:blip r:embed="rId3">
            <a:alphaModFix/>
          </a:blip>
          <a:srcRect b="0" l="0" r="0" t="0"/>
          <a:stretch/>
        </p:blipFill>
        <p:spPr>
          <a:xfrm>
            <a:off x="430760" y="1797512"/>
            <a:ext cx="395119" cy="395119"/>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69"/>
          <p:cNvSpPr txBox="1"/>
          <p:nvPr/>
        </p:nvSpPr>
        <p:spPr>
          <a:xfrm>
            <a:off x="502647" y="498020"/>
            <a:ext cx="8138707"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Specifický cíl 4.2  </a:t>
            </a:r>
            <a:br>
              <a:rPr b="1" i="0" lang="cs-CZ" sz="3200" u="none" cap="none" strike="noStrike">
                <a:solidFill>
                  <a:schemeClr val="lt1"/>
                </a:solidFill>
                <a:latin typeface="Arial"/>
                <a:ea typeface="Arial"/>
                <a:cs typeface="Arial"/>
                <a:sym typeface="Arial"/>
              </a:rPr>
            </a:br>
            <a:r>
              <a:rPr b="1" i="0" lang="cs-CZ" sz="3200" u="none" cap="none" strike="noStrike">
                <a:solidFill>
                  <a:schemeClr val="lt1"/>
                </a:solidFill>
                <a:latin typeface="Arial"/>
                <a:ea typeface="Arial"/>
                <a:cs typeface="Arial"/>
                <a:sym typeface="Arial"/>
              </a:rPr>
              <a:t>Sociální infrastruktura</a:t>
            </a:r>
            <a:endParaRPr/>
          </a:p>
          <a:p>
            <a:pPr indent="0" lvl="0" marL="0" marR="0" rtl="0" algn="ctr">
              <a:spcBef>
                <a:spcPts val="0"/>
              </a:spcBef>
              <a:spcAft>
                <a:spcPts val="0"/>
              </a:spcAft>
              <a:buClr>
                <a:srgbClr val="000000"/>
              </a:buClr>
              <a:buSzPts val="2000"/>
              <a:buFont typeface="Arial"/>
              <a:buNone/>
            </a:pPr>
            <a:r>
              <a:rPr lang="cs-CZ" sz="2000">
                <a:solidFill>
                  <a:schemeClr val="lt1"/>
                </a:solidFill>
                <a:latin typeface="Arial"/>
                <a:ea typeface="Arial"/>
                <a:cs typeface="Arial"/>
                <a:sym typeface="Arial"/>
              </a:rPr>
              <a:t>Aktuální stav přípravy SC</a:t>
            </a:r>
            <a:endParaRPr i="0" sz="2000" u="none" cap="none" strike="noStrike">
              <a:solidFill>
                <a:schemeClr val="lt1"/>
              </a:solidFill>
              <a:latin typeface="Arial"/>
              <a:ea typeface="Arial"/>
              <a:cs typeface="Arial"/>
              <a:sym typeface="Arial"/>
            </a:endParaRPr>
          </a:p>
        </p:txBody>
      </p:sp>
      <p:sp>
        <p:nvSpPr>
          <p:cNvPr id="501" name="Google Shape;501;p69"/>
          <p:cNvSpPr txBox="1"/>
          <p:nvPr/>
        </p:nvSpPr>
        <p:spPr>
          <a:xfrm>
            <a:off x="866476" y="2366055"/>
            <a:ext cx="8012179" cy="3519425"/>
          </a:xfrm>
          <a:prstGeom prst="rect">
            <a:avLst/>
          </a:prstGeom>
          <a:noFill/>
          <a:ln>
            <a:noFill/>
          </a:ln>
        </p:spPr>
        <p:txBody>
          <a:bodyPr anchorCtr="0" anchor="t" bIns="45700" lIns="91425" spcFirstLastPara="1" rIns="91425" wrap="square" tIns="45700">
            <a:spAutoFit/>
          </a:bodyPr>
          <a:lstStyle/>
          <a:p>
            <a:pPr indent="-213995" lvl="0" marL="213995" marR="0" rtl="0" algn="l">
              <a:lnSpc>
                <a:spcPct val="1375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Žadatel u SB, který je NNO, doloží, že  minimálně 5 let bezprostředně před podáním žádosti nepřetržitě poskytoval sociální bydlení nebo úspěšně realizoval projekt sociálního bydlení v Operačním programu Zaměstnanost </a:t>
            </a:r>
            <a:endParaRPr sz="1800">
              <a:solidFill>
                <a:schemeClr val="lt1"/>
              </a:solidFill>
              <a:latin typeface="Arial"/>
              <a:ea typeface="Arial"/>
              <a:cs typeface="Arial"/>
              <a:sym typeface="Arial"/>
            </a:endParaRPr>
          </a:p>
          <a:p>
            <a:pPr indent="0" lvl="0" marL="0" marR="0" rtl="0" algn="l">
              <a:lnSpc>
                <a:spcPct val="137500"/>
              </a:lnSpc>
              <a:spcBef>
                <a:spcPts val="0"/>
              </a:spcBef>
              <a:spcAft>
                <a:spcPts val="0"/>
              </a:spcAft>
              <a:buNone/>
            </a:pPr>
            <a:r>
              <a:t/>
            </a:r>
            <a:endParaRPr sz="1600">
              <a:solidFill>
                <a:schemeClr val="lt1"/>
              </a:solidFill>
              <a:latin typeface="Arial"/>
              <a:ea typeface="Arial"/>
              <a:cs typeface="Arial"/>
              <a:sym typeface="Arial"/>
            </a:endParaRPr>
          </a:p>
          <a:p>
            <a:pPr indent="-213995" lvl="0" marL="213995" marR="0" rtl="0" algn="l">
              <a:lnSpc>
                <a:spcPct val="1375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V IROP II bude možné u SB uzavřít nájemní smlouvu i s osobou 65 +</a:t>
            </a:r>
            <a:endParaRPr sz="1600">
              <a:solidFill>
                <a:schemeClr val="lt1"/>
              </a:solidFill>
              <a:latin typeface="Arial"/>
              <a:ea typeface="Arial"/>
              <a:cs typeface="Arial"/>
              <a:sym typeface="Arial"/>
            </a:endParaRPr>
          </a:p>
          <a:p>
            <a:pPr indent="0" lvl="0" marL="0" marR="0" rtl="0" algn="l">
              <a:lnSpc>
                <a:spcPct val="137500"/>
              </a:lnSpc>
              <a:spcBef>
                <a:spcPts val="0"/>
              </a:spcBef>
              <a:spcAft>
                <a:spcPts val="0"/>
              </a:spcAft>
              <a:buNone/>
            </a:pPr>
            <a:r>
              <a:t/>
            </a:r>
            <a:endParaRPr sz="1600">
              <a:solidFill>
                <a:schemeClr val="lt1"/>
              </a:solidFill>
              <a:latin typeface="Arial"/>
              <a:ea typeface="Arial"/>
              <a:cs typeface="Arial"/>
              <a:sym typeface="Arial"/>
            </a:endParaRPr>
          </a:p>
          <a:p>
            <a:pPr indent="-213995" lvl="0" marL="213995" marR="0" rtl="0" algn="l">
              <a:lnSpc>
                <a:spcPct val="1375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U projektu sociálního bydlení 20-letá udržitelnost </a:t>
            </a:r>
            <a:endParaRPr/>
          </a:p>
          <a:p>
            <a:pPr indent="0" lvl="0" marL="0" marR="0" rtl="0" algn="l">
              <a:lnSpc>
                <a:spcPct val="137500"/>
              </a:lnSpc>
              <a:spcBef>
                <a:spcPts val="0"/>
              </a:spcBef>
              <a:spcAft>
                <a:spcPts val="0"/>
              </a:spcAft>
              <a:buNone/>
            </a:pPr>
            <a:r>
              <a:t/>
            </a:r>
            <a:endParaRPr sz="1600">
              <a:solidFill>
                <a:schemeClr val="lt1"/>
              </a:solidFill>
              <a:latin typeface="Arial"/>
              <a:ea typeface="Arial"/>
              <a:cs typeface="Arial"/>
              <a:sym typeface="Arial"/>
            </a:endParaRPr>
          </a:p>
          <a:p>
            <a:pPr indent="-213995" lvl="0" marL="213995" marR="0" rtl="0" algn="l">
              <a:lnSpc>
                <a:spcPct val="1375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MPSV dokončuje výzvu NPO; domluveno je rozdělení NPO – pobytové sociální služby péče, IROP – všechny (pobytové, terénní, ambulantní) služby prevence a terénní a ambulantní sociální služby péče (auta a zázemí služeb)</a:t>
            </a:r>
            <a:endParaRPr sz="1600">
              <a:solidFill>
                <a:schemeClr val="lt1"/>
              </a:solidFill>
              <a:latin typeface="Arial"/>
              <a:ea typeface="Arial"/>
              <a:cs typeface="Arial"/>
              <a:sym typeface="Arial"/>
            </a:endParaRPr>
          </a:p>
          <a:p>
            <a:pPr indent="-213995" lvl="0" marL="213995" marR="0" rtl="0" algn="l">
              <a:lnSpc>
                <a:spcPct val="150000"/>
              </a:lnSpc>
              <a:spcBef>
                <a:spcPts val="0"/>
              </a:spcBef>
              <a:spcAft>
                <a:spcPts val="0"/>
              </a:spcAft>
              <a:buNone/>
            </a:pPr>
            <a:r>
              <a:t/>
            </a:r>
            <a:endParaRPr sz="1600">
              <a:solidFill>
                <a:schemeClr val="lt1"/>
              </a:solidFill>
              <a:latin typeface="Arial"/>
              <a:ea typeface="Arial"/>
              <a:cs typeface="Arial"/>
              <a:sym typeface="Arial"/>
            </a:endParaRPr>
          </a:p>
        </p:txBody>
      </p:sp>
      <p:pic>
        <p:nvPicPr>
          <p:cNvPr descr="Domů" id="502" name="Google Shape;502;p69"/>
          <p:cNvPicPr preferRelativeResize="0"/>
          <p:nvPr/>
        </p:nvPicPr>
        <p:blipFill rotWithShape="1">
          <a:blip r:embed="rId3">
            <a:alphaModFix/>
          </a:blip>
          <a:srcRect b="0" l="0" r="0" t="0"/>
          <a:stretch/>
        </p:blipFill>
        <p:spPr>
          <a:xfrm>
            <a:off x="368177" y="2367532"/>
            <a:ext cx="395119" cy="395119"/>
          </a:xfrm>
          <a:prstGeom prst="rect">
            <a:avLst/>
          </a:prstGeom>
          <a:noFill/>
          <a:ln>
            <a:noFill/>
          </a:ln>
        </p:spPr>
      </p:pic>
      <p:pic>
        <p:nvPicPr>
          <p:cNvPr descr="Domů" id="503" name="Google Shape;503;p69"/>
          <p:cNvPicPr preferRelativeResize="0"/>
          <p:nvPr/>
        </p:nvPicPr>
        <p:blipFill rotWithShape="1">
          <a:blip r:embed="rId3">
            <a:alphaModFix/>
          </a:blip>
          <a:srcRect b="0" l="0" r="0" t="0"/>
          <a:stretch/>
        </p:blipFill>
        <p:spPr>
          <a:xfrm>
            <a:off x="368177" y="3372107"/>
            <a:ext cx="395119" cy="395119"/>
          </a:xfrm>
          <a:prstGeom prst="rect">
            <a:avLst/>
          </a:prstGeom>
          <a:noFill/>
          <a:ln>
            <a:noFill/>
          </a:ln>
        </p:spPr>
      </p:pic>
      <p:pic>
        <p:nvPicPr>
          <p:cNvPr descr="Auto" id="504" name="Google Shape;504;p69"/>
          <p:cNvPicPr preferRelativeResize="0"/>
          <p:nvPr/>
        </p:nvPicPr>
        <p:blipFill rotWithShape="1">
          <a:blip r:embed="rId4">
            <a:alphaModFix/>
          </a:blip>
          <a:srcRect b="0" l="0" r="0" t="0"/>
          <a:stretch/>
        </p:blipFill>
        <p:spPr>
          <a:xfrm>
            <a:off x="331872" y="4560715"/>
            <a:ext cx="461963" cy="461963"/>
          </a:xfrm>
          <a:prstGeom prst="rect">
            <a:avLst/>
          </a:prstGeom>
          <a:noFill/>
          <a:ln>
            <a:noFill/>
          </a:ln>
        </p:spPr>
      </p:pic>
      <p:pic>
        <p:nvPicPr>
          <p:cNvPr descr="Domů" id="505" name="Google Shape;505;p69"/>
          <p:cNvPicPr preferRelativeResize="0"/>
          <p:nvPr/>
        </p:nvPicPr>
        <p:blipFill rotWithShape="1">
          <a:blip r:embed="rId3">
            <a:alphaModFix/>
          </a:blip>
          <a:srcRect b="0" l="0" r="0" t="0"/>
          <a:stretch/>
        </p:blipFill>
        <p:spPr>
          <a:xfrm>
            <a:off x="368176" y="4004909"/>
            <a:ext cx="395119" cy="39511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7"/>
          <p:cNvSpPr txBox="1"/>
          <p:nvPr/>
        </p:nvSpPr>
        <p:spPr>
          <a:xfrm>
            <a:off x="502647" y="598688"/>
            <a:ext cx="8138700" cy="584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cs-CZ" sz="3200" u="none" cap="none" strike="noStrike">
                <a:solidFill>
                  <a:schemeClr val="lt1"/>
                </a:solidFill>
                <a:latin typeface="Arial"/>
                <a:ea typeface="Arial"/>
                <a:cs typeface="Arial"/>
                <a:sym typeface="Arial"/>
              </a:rPr>
              <a:t>Územní odbor IROP pro Středočeský kraj</a:t>
            </a:r>
            <a:endParaRPr b="1" i="0" sz="3200" u="none" cap="none" strike="noStrike">
              <a:solidFill>
                <a:schemeClr val="lt1"/>
              </a:solidFill>
              <a:latin typeface="Arial"/>
              <a:ea typeface="Arial"/>
              <a:cs typeface="Arial"/>
              <a:sym typeface="Arial"/>
            </a:endParaRPr>
          </a:p>
        </p:txBody>
      </p:sp>
      <p:sp>
        <p:nvSpPr>
          <p:cNvPr id="69" name="Google Shape;69;p7"/>
          <p:cNvSpPr txBox="1"/>
          <p:nvPr/>
        </p:nvSpPr>
        <p:spPr>
          <a:xfrm>
            <a:off x="655786" y="1314268"/>
            <a:ext cx="8012100" cy="6462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lt1"/>
              </a:buClr>
              <a:buSzPts val="1800"/>
              <a:buFont typeface="Noto Sans Symbols"/>
              <a:buChar char="⮚"/>
            </a:pPr>
            <a:r>
              <a:rPr b="1" i="0" lang="cs-CZ" sz="1800" u="none" cap="none" strike="noStrike">
                <a:solidFill>
                  <a:schemeClr val="lt1"/>
                </a:solidFill>
                <a:latin typeface="Arial"/>
                <a:ea typeface="Arial"/>
                <a:cs typeface="Arial"/>
                <a:sym typeface="Arial"/>
              </a:rPr>
              <a:t>Adresa</a:t>
            </a:r>
            <a:r>
              <a:rPr b="0" i="0" lang="cs-CZ" sz="1800" u="none" cap="none" strike="noStrike">
                <a:solidFill>
                  <a:schemeClr val="lt1"/>
                </a:solidFill>
                <a:latin typeface="Arial"/>
                <a:ea typeface="Arial"/>
                <a:cs typeface="Arial"/>
                <a:sym typeface="Arial"/>
              </a:rPr>
              <a:t>: U Nákladového nádraží 3144/4, 130 00 Praha 3 - Strašnice </a:t>
            </a:r>
            <a:r>
              <a:rPr b="1" i="0" lang="cs-CZ" sz="1800" u="none" cap="none" strike="noStrike">
                <a:solidFill>
                  <a:schemeClr val="lt1"/>
                </a:solidFill>
                <a:latin typeface="Arial"/>
                <a:ea typeface="Arial"/>
                <a:cs typeface="Arial"/>
                <a:sym typeface="Arial"/>
              </a:rPr>
              <a:t>Kontaktní osoby:</a:t>
            </a:r>
            <a:endParaRPr b="0" i="1" sz="1800" u="none" cap="none" strike="noStrike">
              <a:solidFill>
                <a:schemeClr val="lt1"/>
              </a:solidFill>
              <a:latin typeface="Arial"/>
              <a:ea typeface="Arial"/>
              <a:cs typeface="Arial"/>
              <a:sym typeface="Arial"/>
            </a:endParaRPr>
          </a:p>
        </p:txBody>
      </p:sp>
      <p:pic>
        <p:nvPicPr>
          <p:cNvPr id="70" name="Google Shape;70;p7"/>
          <p:cNvPicPr preferRelativeResize="0"/>
          <p:nvPr/>
        </p:nvPicPr>
        <p:blipFill rotWithShape="1">
          <a:blip r:embed="rId3">
            <a:alphaModFix/>
          </a:blip>
          <a:srcRect b="0" l="0" r="0" t="0"/>
          <a:stretch/>
        </p:blipFill>
        <p:spPr>
          <a:xfrm>
            <a:off x="170138" y="2128917"/>
            <a:ext cx="5840474" cy="2145978"/>
          </a:xfrm>
          <a:prstGeom prst="rect">
            <a:avLst/>
          </a:prstGeom>
          <a:noFill/>
          <a:ln>
            <a:noFill/>
          </a:ln>
        </p:spPr>
      </p:pic>
      <p:pic>
        <p:nvPicPr>
          <p:cNvPr id="71" name="Google Shape;71;p7"/>
          <p:cNvPicPr preferRelativeResize="0"/>
          <p:nvPr/>
        </p:nvPicPr>
        <p:blipFill rotWithShape="1">
          <a:blip r:embed="rId4">
            <a:alphaModFix/>
          </a:blip>
          <a:srcRect b="0" l="0" r="0" t="0"/>
          <a:stretch/>
        </p:blipFill>
        <p:spPr>
          <a:xfrm>
            <a:off x="188427" y="4437116"/>
            <a:ext cx="2901948" cy="1530229"/>
          </a:xfrm>
          <a:prstGeom prst="rect">
            <a:avLst/>
          </a:prstGeom>
          <a:noFill/>
          <a:ln>
            <a:noFill/>
          </a:ln>
          <a:effectLst>
            <a:outerShdw blurRad="57150" rotWithShape="0" algn="bl" dir="5400000" dist="19050">
              <a:srgbClr val="000000">
                <a:alpha val="50000"/>
              </a:srgbClr>
            </a:outerShdw>
          </a:effectLst>
        </p:spPr>
      </p:pic>
      <p:pic>
        <p:nvPicPr>
          <p:cNvPr id="72" name="Google Shape;72;p7"/>
          <p:cNvPicPr preferRelativeResize="0"/>
          <p:nvPr/>
        </p:nvPicPr>
        <p:blipFill rotWithShape="1">
          <a:blip r:embed="rId5">
            <a:alphaModFix/>
          </a:blip>
          <a:srcRect b="0" l="0" r="0" t="0"/>
          <a:stretch/>
        </p:blipFill>
        <p:spPr>
          <a:xfrm>
            <a:off x="3149510" y="4437116"/>
            <a:ext cx="2834886" cy="1524132"/>
          </a:xfrm>
          <a:prstGeom prst="rect">
            <a:avLst/>
          </a:prstGeom>
          <a:noFill/>
          <a:ln>
            <a:noFill/>
          </a:ln>
        </p:spPr>
      </p:pic>
      <p:pic>
        <p:nvPicPr>
          <p:cNvPr id="73" name="Google Shape;73;p7"/>
          <p:cNvPicPr preferRelativeResize="0"/>
          <p:nvPr/>
        </p:nvPicPr>
        <p:blipFill rotWithShape="1">
          <a:blip r:embed="rId6">
            <a:alphaModFix/>
          </a:blip>
          <a:srcRect b="0" l="0" r="0" t="0"/>
          <a:stretch/>
        </p:blipFill>
        <p:spPr>
          <a:xfrm>
            <a:off x="6069747" y="3195746"/>
            <a:ext cx="2737341" cy="1871634"/>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70"/>
          <p:cNvSpPr txBox="1"/>
          <p:nvPr/>
        </p:nvSpPr>
        <p:spPr>
          <a:xfrm>
            <a:off x="502647" y="498020"/>
            <a:ext cx="8138707"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Specifický cíl 4.2  </a:t>
            </a:r>
            <a:br>
              <a:rPr b="1" i="0" lang="cs-CZ" sz="3200" u="none" cap="none" strike="noStrike">
                <a:solidFill>
                  <a:schemeClr val="lt1"/>
                </a:solidFill>
                <a:latin typeface="Arial"/>
                <a:ea typeface="Arial"/>
                <a:cs typeface="Arial"/>
                <a:sym typeface="Arial"/>
              </a:rPr>
            </a:br>
            <a:r>
              <a:rPr b="1" i="0" lang="cs-CZ" sz="3200" u="none" cap="none" strike="noStrike">
                <a:solidFill>
                  <a:schemeClr val="lt1"/>
                </a:solidFill>
                <a:latin typeface="Arial"/>
                <a:ea typeface="Arial"/>
                <a:cs typeface="Arial"/>
                <a:sym typeface="Arial"/>
              </a:rPr>
              <a:t>Sociální infrastruktura</a:t>
            </a:r>
            <a:endParaRPr/>
          </a:p>
          <a:p>
            <a:pPr indent="0" lvl="0" marL="0" marR="0" rtl="0" algn="ctr">
              <a:spcBef>
                <a:spcPts val="0"/>
              </a:spcBef>
              <a:spcAft>
                <a:spcPts val="0"/>
              </a:spcAft>
              <a:buClr>
                <a:srgbClr val="000000"/>
              </a:buClr>
              <a:buSzPts val="2000"/>
              <a:buFont typeface="Arial"/>
              <a:buNone/>
            </a:pPr>
            <a:r>
              <a:rPr lang="cs-CZ" sz="2000">
                <a:solidFill>
                  <a:schemeClr val="lt1"/>
                </a:solidFill>
                <a:latin typeface="Arial"/>
                <a:ea typeface="Arial"/>
                <a:cs typeface="Arial"/>
                <a:sym typeface="Arial"/>
              </a:rPr>
              <a:t>Aktuální stav přípravy SC</a:t>
            </a:r>
            <a:endParaRPr i="0" sz="2000" u="none" cap="none" strike="noStrike">
              <a:solidFill>
                <a:schemeClr val="lt1"/>
              </a:solidFill>
              <a:latin typeface="Arial"/>
              <a:ea typeface="Arial"/>
              <a:cs typeface="Arial"/>
              <a:sym typeface="Arial"/>
            </a:endParaRPr>
          </a:p>
        </p:txBody>
      </p:sp>
      <p:sp>
        <p:nvSpPr>
          <p:cNvPr id="511" name="Google Shape;511;p70"/>
          <p:cNvSpPr txBox="1"/>
          <p:nvPr/>
        </p:nvSpPr>
        <p:spPr>
          <a:xfrm>
            <a:off x="629175" y="2106707"/>
            <a:ext cx="8012179" cy="4365811"/>
          </a:xfrm>
          <a:prstGeom prst="rect">
            <a:avLst/>
          </a:prstGeom>
          <a:noFill/>
          <a:ln>
            <a:noFill/>
          </a:ln>
        </p:spPr>
        <p:txBody>
          <a:bodyPr anchorCtr="0" anchor="t" bIns="45700" lIns="91425" spcFirstLastPara="1" rIns="91425" wrap="square" tIns="45700">
            <a:spAutoFit/>
          </a:bodyPr>
          <a:lstStyle/>
          <a:p>
            <a:pPr indent="-213995" lvl="0" marL="213995" marR="0" rtl="0" algn="l">
              <a:lnSpc>
                <a:spcPct val="1375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Sociálně zdravotní služby nelze podpořit v SC 4.2 (jedná se o rozdílné SC, ale je možné rozdělit do dvou projektů)</a:t>
            </a:r>
            <a:endParaRPr sz="1800">
              <a:solidFill>
                <a:schemeClr val="lt1"/>
              </a:solidFill>
              <a:latin typeface="Arial"/>
              <a:ea typeface="Arial"/>
              <a:cs typeface="Arial"/>
              <a:sym typeface="Arial"/>
            </a:endParaRPr>
          </a:p>
          <a:p>
            <a:pPr indent="0" lvl="0" marL="0" marR="0" rtl="0" algn="l">
              <a:lnSpc>
                <a:spcPct val="137500"/>
              </a:lnSpc>
              <a:spcBef>
                <a:spcPts val="0"/>
              </a:spcBef>
              <a:spcAft>
                <a:spcPts val="0"/>
              </a:spcAft>
              <a:buNone/>
            </a:pPr>
            <a:r>
              <a:t/>
            </a:r>
            <a:endParaRPr sz="1600">
              <a:solidFill>
                <a:schemeClr val="lt1"/>
              </a:solidFill>
              <a:latin typeface="Arial"/>
              <a:ea typeface="Arial"/>
              <a:cs typeface="Arial"/>
              <a:sym typeface="Arial"/>
            </a:endParaRPr>
          </a:p>
          <a:p>
            <a:pPr indent="-213995" lvl="0" marL="213995" marR="0" rtl="0" algn="l">
              <a:lnSpc>
                <a:spcPct val="1375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V případě pobytových služeb péče spojených se zázemím pro ambulantní či terénní služby je zatím dohoda, že by se vše platilo z NPO.</a:t>
            </a:r>
            <a:endParaRPr/>
          </a:p>
          <a:p>
            <a:pPr indent="0" lvl="0" marL="0" marR="0" rtl="0" algn="l">
              <a:lnSpc>
                <a:spcPct val="137500"/>
              </a:lnSpc>
              <a:spcBef>
                <a:spcPts val="0"/>
              </a:spcBef>
              <a:spcAft>
                <a:spcPts val="0"/>
              </a:spcAft>
              <a:buNone/>
            </a:pPr>
            <a:r>
              <a:t/>
            </a:r>
            <a:endParaRPr sz="1600">
              <a:solidFill>
                <a:schemeClr val="lt1"/>
              </a:solidFill>
              <a:latin typeface="Arial"/>
              <a:ea typeface="Arial"/>
              <a:cs typeface="Arial"/>
              <a:sym typeface="Arial"/>
            </a:endParaRPr>
          </a:p>
          <a:p>
            <a:pPr indent="-213995" lvl="0" marL="213995" marR="0" rtl="0" algn="l">
              <a:lnSpc>
                <a:spcPct val="1375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Deinstitucionalizace (DI) – EK podmiňuje schválením Akčního plánu DI Vládou ČR – bude cca červen až září, pak mohou být vyhlášeny výzvy v IROP na DI</a:t>
            </a:r>
            <a:endParaRPr sz="1600">
              <a:solidFill>
                <a:schemeClr val="lt1"/>
              </a:solidFill>
              <a:latin typeface="Arial"/>
              <a:ea typeface="Arial"/>
              <a:cs typeface="Arial"/>
              <a:sym typeface="Arial"/>
            </a:endParaRPr>
          </a:p>
          <a:p>
            <a:pPr indent="0" lvl="0" marL="0" marR="0" rtl="0" algn="l">
              <a:lnSpc>
                <a:spcPct val="137500"/>
              </a:lnSpc>
              <a:spcBef>
                <a:spcPts val="0"/>
              </a:spcBef>
              <a:spcAft>
                <a:spcPts val="0"/>
              </a:spcAft>
              <a:buNone/>
            </a:pPr>
            <a:r>
              <a:t/>
            </a:r>
            <a:endParaRPr sz="1600">
              <a:solidFill>
                <a:schemeClr val="lt1"/>
              </a:solidFill>
              <a:latin typeface="Arial"/>
              <a:ea typeface="Arial"/>
              <a:cs typeface="Arial"/>
              <a:sym typeface="Arial"/>
            </a:endParaRPr>
          </a:p>
          <a:p>
            <a:pPr indent="-213995" lvl="0" marL="213995" marR="0" rtl="0" algn="l">
              <a:lnSpc>
                <a:spcPct val="1375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Rozdělení alokace na služby a DI – pro DI je částka v KČ zafixovaná v RAP, zbývající alokace na služby se přepočítává podle aktuálního kurzu</a:t>
            </a:r>
            <a:endParaRPr sz="1600">
              <a:solidFill>
                <a:schemeClr val="lt1"/>
              </a:solidFill>
              <a:latin typeface="Arial"/>
              <a:ea typeface="Arial"/>
              <a:cs typeface="Arial"/>
              <a:sym typeface="Arial"/>
            </a:endParaRPr>
          </a:p>
          <a:p>
            <a:pPr indent="0" lvl="0" marL="0" marR="0" rtl="0" algn="l">
              <a:lnSpc>
                <a:spcPct val="137500"/>
              </a:lnSpc>
              <a:spcBef>
                <a:spcPts val="0"/>
              </a:spcBef>
              <a:spcAft>
                <a:spcPts val="0"/>
              </a:spcAft>
              <a:buNone/>
            </a:pPr>
            <a:r>
              <a:t/>
            </a:r>
            <a:endParaRPr sz="1600">
              <a:solidFill>
                <a:schemeClr val="lt1"/>
              </a:solidFill>
              <a:latin typeface="Arial"/>
              <a:ea typeface="Arial"/>
              <a:cs typeface="Arial"/>
              <a:sym typeface="Arial"/>
            </a:endParaRPr>
          </a:p>
          <a:p>
            <a:pPr indent="-184150" lvl="0" marL="285750" marR="0" rtl="0" algn="l">
              <a:lnSpc>
                <a:spcPct val="137500"/>
              </a:lnSpc>
              <a:spcBef>
                <a:spcPts val="0"/>
              </a:spcBef>
              <a:spcAft>
                <a:spcPts val="0"/>
              </a:spcAft>
              <a:buClr>
                <a:schemeClr val="dk1"/>
              </a:buClr>
              <a:buSzPts val="1600"/>
              <a:buFont typeface="Arial"/>
              <a:buNone/>
            </a:pPr>
            <a:r>
              <a:t/>
            </a:r>
            <a:endParaRPr sz="1600">
              <a:solidFill>
                <a:schemeClr val="lt1"/>
              </a:solidFill>
              <a:latin typeface="Arial"/>
              <a:ea typeface="Arial"/>
              <a:cs typeface="Arial"/>
              <a:sym typeface="Arial"/>
            </a:endParaRPr>
          </a:p>
          <a:p>
            <a:pPr indent="0" lvl="0" marL="0" marR="0" rtl="0" algn="l">
              <a:lnSpc>
                <a:spcPct val="137500"/>
              </a:lnSpc>
              <a:spcBef>
                <a:spcPts val="0"/>
              </a:spcBef>
              <a:spcAft>
                <a:spcPts val="0"/>
              </a:spcAft>
              <a:buNone/>
            </a:pPr>
            <a:r>
              <a:t/>
            </a:r>
            <a:endParaRPr sz="1600">
              <a:solidFill>
                <a:schemeClr val="lt1"/>
              </a:solidFill>
              <a:latin typeface="Arial"/>
              <a:ea typeface="Arial"/>
              <a:cs typeface="Arial"/>
              <a:sym typeface="Arial"/>
            </a:endParaRPr>
          </a:p>
          <a:p>
            <a:pPr indent="-213995" lvl="0" marL="213995" marR="0" rtl="0" algn="l">
              <a:lnSpc>
                <a:spcPct val="150000"/>
              </a:lnSpc>
              <a:spcBef>
                <a:spcPts val="0"/>
              </a:spcBef>
              <a:spcAft>
                <a:spcPts val="0"/>
              </a:spcAft>
              <a:buNone/>
            </a:pPr>
            <a:r>
              <a:t/>
            </a:r>
            <a:endParaRPr sz="1600">
              <a:solidFill>
                <a:schemeClr val="lt1"/>
              </a:solidFill>
              <a:latin typeface="Arial"/>
              <a:ea typeface="Arial"/>
              <a:cs typeface="Arial"/>
              <a:sym typeface="Arial"/>
            </a:endParaRPr>
          </a:p>
        </p:txBody>
      </p:sp>
      <p:pic>
        <p:nvPicPr>
          <p:cNvPr descr="Auto" id="512" name="Google Shape;512;p70"/>
          <p:cNvPicPr preferRelativeResize="0"/>
          <p:nvPr/>
        </p:nvPicPr>
        <p:blipFill rotWithShape="1">
          <a:blip r:embed="rId3">
            <a:alphaModFix/>
          </a:blip>
          <a:srcRect b="0" l="0" r="0" t="0"/>
          <a:stretch/>
        </p:blipFill>
        <p:spPr>
          <a:xfrm>
            <a:off x="175861" y="2159696"/>
            <a:ext cx="461963" cy="461963"/>
          </a:xfrm>
          <a:prstGeom prst="rect">
            <a:avLst/>
          </a:prstGeom>
          <a:noFill/>
          <a:ln>
            <a:noFill/>
          </a:ln>
        </p:spPr>
      </p:pic>
      <p:pic>
        <p:nvPicPr>
          <p:cNvPr descr="Připojení" id="513" name="Google Shape;513;p70"/>
          <p:cNvPicPr preferRelativeResize="0"/>
          <p:nvPr/>
        </p:nvPicPr>
        <p:blipFill rotWithShape="1">
          <a:blip r:embed="rId4">
            <a:alphaModFix/>
          </a:blip>
          <a:srcRect b="0" l="0" r="0" t="0"/>
          <a:stretch/>
        </p:blipFill>
        <p:spPr>
          <a:xfrm>
            <a:off x="164075" y="3844451"/>
            <a:ext cx="461963" cy="461963"/>
          </a:xfrm>
          <a:prstGeom prst="rect">
            <a:avLst/>
          </a:prstGeom>
          <a:noFill/>
          <a:ln>
            <a:noFill/>
          </a:ln>
        </p:spPr>
      </p:pic>
      <p:pic>
        <p:nvPicPr>
          <p:cNvPr descr="Auto" id="514" name="Google Shape;514;p70"/>
          <p:cNvPicPr preferRelativeResize="0"/>
          <p:nvPr/>
        </p:nvPicPr>
        <p:blipFill rotWithShape="1">
          <a:blip r:embed="rId3">
            <a:alphaModFix/>
          </a:blip>
          <a:srcRect b="0" l="0" r="0" t="0"/>
          <a:stretch/>
        </p:blipFill>
        <p:spPr>
          <a:xfrm>
            <a:off x="175860" y="2892941"/>
            <a:ext cx="461963" cy="461963"/>
          </a:xfrm>
          <a:prstGeom prst="rect">
            <a:avLst/>
          </a:prstGeom>
          <a:noFill/>
          <a:ln>
            <a:noFill/>
          </a:ln>
        </p:spPr>
      </p:pic>
      <p:pic>
        <p:nvPicPr>
          <p:cNvPr descr="Připojení" id="515" name="Google Shape;515;p70"/>
          <p:cNvPicPr preferRelativeResize="0"/>
          <p:nvPr/>
        </p:nvPicPr>
        <p:blipFill rotWithShape="1">
          <a:blip r:embed="rId4">
            <a:alphaModFix/>
          </a:blip>
          <a:srcRect b="0" l="0" r="0" t="0"/>
          <a:stretch/>
        </p:blipFill>
        <p:spPr>
          <a:xfrm>
            <a:off x="178452" y="4606450"/>
            <a:ext cx="461963" cy="461963"/>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71"/>
          <p:cNvSpPr txBox="1"/>
          <p:nvPr/>
        </p:nvSpPr>
        <p:spPr>
          <a:xfrm>
            <a:off x="502647" y="498020"/>
            <a:ext cx="8138707"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Specifický cíl 4.2  </a:t>
            </a:r>
            <a:br>
              <a:rPr b="1" i="0" lang="cs-CZ" sz="3200" u="none" cap="none" strike="noStrike">
                <a:solidFill>
                  <a:schemeClr val="lt1"/>
                </a:solidFill>
                <a:latin typeface="Arial"/>
                <a:ea typeface="Arial"/>
                <a:cs typeface="Arial"/>
                <a:sym typeface="Arial"/>
              </a:rPr>
            </a:br>
            <a:r>
              <a:rPr b="1" i="0" lang="cs-CZ" sz="3200" u="none" cap="none" strike="noStrike">
                <a:solidFill>
                  <a:schemeClr val="lt1"/>
                </a:solidFill>
                <a:latin typeface="Arial"/>
                <a:ea typeface="Arial"/>
                <a:cs typeface="Arial"/>
                <a:sym typeface="Arial"/>
              </a:rPr>
              <a:t>Sociální infrastruktura</a:t>
            </a:r>
            <a:endParaRPr/>
          </a:p>
          <a:p>
            <a:pPr indent="0" lvl="0" marL="0" marR="0" rtl="0" algn="ctr">
              <a:spcBef>
                <a:spcPts val="0"/>
              </a:spcBef>
              <a:spcAft>
                <a:spcPts val="0"/>
              </a:spcAft>
              <a:buClr>
                <a:srgbClr val="000000"/>
              </a:buClr>
              <a:buSzPts val="2000"/>
              <a:buFont typeface="Arial"/>
              <a:buNone/>
            </a:pPr>
            <a:r>
              <a:rPr lang="cs-CZ" sz="2000">
                <a:solidFill>
                  <a:schemeClr val="lt1"/>
                </a:solidFill>
                <a:latin typeface="Arial"/>
                <a:ea typeface="Arial"/>
                <a:cs typeface="Arial"/>
                <a:sym typeface="Arial"/>
              </a:rPr>
              <a:t>Aktuální stav přípravy SC</a:t>
            </a:r>
            <a:endParaRPr i="0" sz="2000" u="none" cap="none" strike="noStrike">
              <a:solidFill>
                <a:schemeClr val="lt1"/>
              </a:solidFill>
              <a:latin typeface="Arial"/>
              <a:ea typeface="Arial"/>
              <a:cs typeface="Arial"/>
              <a:sym typeface="Arial"/>
            </a:endParaRPr>
          </a:p>
        </p:txBody>
      </p:sp>
      <p:sp>
        <p:nvSpPr>
          <p:cNvPr id="521" name="Google Shape;521;p71"/>
          <p:cNvSpPr txBox="1"/>
          <p:nvPr/>
        </p:nvSpPr>
        <p:spPr>
          <a:xfrm>
            <a:off x="629175" y="2106707"/>
            <a:ext cx="8012179" cy="3688702"/>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Nově mohou žádat do SB i kraje</a:t>
            </a:r>
            <a:endParaRPr sz="1800">
              <a:solidFill>
                <a:schemeClr val="lt1"/>
              </a:solidFill>
              <a:latin typeface="Arial"/>
              <a:ea typeface="Arial"/>
              <a:cs typeface="Arial"/>
              <a:sym typeface="Arial"/>
            </a:endParaRPr>
          </a:p>
          <a:p>
            <a:pPr indent="0" lvl="0" marL="0" marR="0" rtl="0" algn="l">
              <a:spcBef>
                <a:spcPts val="0"/>
              </a:spcBef>
              <a:spcAft>
                <a:spcPts val="0"/>
              </a:spcAft>
              <a:buNone/>
            </a:pPr>
            <a:r>
              <a:t/>
            </a:r>
            <a:endParaRPr sz="1600">
              <a:solidFill>
                <a:schemeClr val="lt1"/>
              </a:solidFill>
              <a:latin typeface="Arial"/>
              <a:ea typeface="Arial"/>
              <a:cs typeface="Arial"/>
              <a:sym typeface="Arial"/>
            </a:endParaRPr>
          </a:p>
          <a:p>
            <a:pPr indent="-285750" lvl="0" marL="285750" marR="0" rtl="0" algn="l">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Bude způsobilé i pořízení nezbytně nutného nábytku do SB</a:t>
            </a:r>
            <a:endParaRPr/>
          </a:p>
          <a:p>
            <a:pPr indent="0" lvl="0" marL="0" marR="0" rtl="0" algn="l">
              <a:spcBef>
                <a:spcPts val="0"/>
              </a:spcBef>
              <a:spcAft>
                <a:spcPts val="0"/>
              </a:spcAft>
              <a:buNone/>
            </a:pPr>
            <a:r>
              <a:t/>
            </a:r>
            <a:endParaRPr sz="1600">
              <a:solidFill>
                <a:schemeClr val="lt1"/>
              </a:solidFill>
              <a:latin typeface="Arial"/>
              <a:ea typeface="Arial"/>
              <a:cs typeface="Arial"/>
              <a:sym typeface="Arial"/>
            </a:endParaRPr>
          </a:p>
          <a:p>
            <a:pPr indent="-285750" lvl="0" marL="285750" marR="0" rtl="0" algn="l">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Není možné podpořit projekt, jehož realizací by se stávající nájemci stali podporovanou cílovou skupinou</a:t>
            </a:r>
            <a:endParaRPr/>
          </a:p>
          <a:p>
            <a:pPr indent="0" lvl="0" marL="0" marR="0" rtl="0" algn="l">
              <a:spcBef>
                <a:spcPts val="0"/>
              </a:spcBef>
              <a:spcAft>
                <a:spcPts val="0"/>
              </a:spcAft>
              <a:buNone/>
            </a:pPr>
            <a:r>
              <a:t/>
            </a:r>
            <a:endParaRPr sz="1600">
              <a:solidFill>
                <a:schemeClr val="lt1"/>
              </a:solidFill>
              <a:latin typeface="Arial"/>
              <a:ea typeface="Arial"/>
              <a:cs typeface="Arial"/>
              <a:sym typeface="Arial"/>
            </a:endParaRPr>
          </a:p>
          <a:p>
            <a:pPr indent="-285750" lvl="0" marL="285750" marR="0" rtl="0" algn="l">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Předmětem jednání je případné snížení minimálního počtu sociálních bytů v bytovém domě (nyní 12 bytů a podíl 20 %)</a:t>
            </a:r>
            <a:endParaRPr/>
          </a:p>
          <a:p>
            <a:pPr indent="0" lvl="0" marL="0" marR="0" rtl="0" algn="l">
              <a:spcBef>
                <a:spcPts val="0"/>
              </a:spcBef>
              <a:spcAft>
                <a:spcPts val="0"/>
              </a:spcAft>
              <a:buNone/>
            </a:pPr>
            <a:r>
              <a:t/>
            </a:r>
            <a:endParaRPr sz="1600">
              <a:solidFill>
                <a:schemeClr val="lt1"/>
              </a:solidFill>
              <a:latin typeface="Arial"/>
              <a:ea typeface="Arial"/>
              <a:cs typeface="Arial"/>
              <a:sym typeface="Arial"/>
            </a:endParaRPr>
          </a:p>
          <a:p>
            <a:pPr indent="-285750" lvl="0" marL="285750" marR="0" rtl="0" algn="l">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V případě, že nájemce bude pobírat hmotnou nouzi, nebude nutné dokládat příjmy</a:t>
            </a:r>
            <a:endParaRPr/>
          </a:p>
          <a:p>
            <a:pPr indent="-184150" lvl="0" marL="285750" marR="0" rtl="0" algn="l">
              <a:lnSpc>
                <a:spcPct val="137500"/>
              </a:lnSpc>
              <a:spcBef>
                <a:spcPts val="0"/>
              </a:spcBef>
              <a:spcAft>
                <a:spcPts val="0"/>
              </a:spcAft>
              <a:buClr>
                <a:schemeClr val="dk1"/>
              </a:buClr>
              <a:buSzPts val="1600"/>
              <a:buFont typeface="Arial"/>
              <a:buNone/>
            </a:pPr>
            <a:r>
              <a:t/>
            </a:r>
            <a:endParaRPr sz="1600">
              <a:solidFill>
                <a:schemeClr val="lt1"/>
              </a:solidFill>
              <a:latin typeface="Arial"/>
              <a:ea typeface="Arial"/>
              <a:cs typeface="Arial"/>
              <a:sym typeface="Arial"/>
            </a:endParaRPr>
          </a:p>
          <a:p>
            <a:pPr indent="-184150" lvl="0" marL="285750" marR="0" rtl="0" algn="l">
              <a:lnSpc>
                <a:spcPct val="137500"/>
              </a:lnSpc>
              <a:spcBef>
                <a:spcPts val="0"/>
              </a:spcBef>
              <a:spcAft>
                <a:spcPts val="0"/>
              </a:spcAft>
              <a:buClr>
                <a:schemeClr val="dk1"/>
              </a:buClr>
              <a:buSzPts val="1600"/>
              <a:buFont typeface="Arial"/>
              <a:buNone/>
            </a:pPr>
            <a:r>
              <a:t/>
            </a:r>
            <a:endParaRPr sz="1600">
              <a:solidFill>
                <a:schemeClr val="lt1"/>
              </a:solidFill>
              <a:latin typeface="Arial"/>
              <a:ea typeface="Arial"/>
              <a:cs typeface="Arial"/>
              <a:sym typeface="Arial"/>
            </a:endParaRPr>
          </a:p>
          <a:p>
            <a:pPr indent="-213995" lvl="0" marL="213995" marR="0" rtl="0" algn="l">
              <a:lnSpc>
                <a:spcPct val="150000"/>
              </a:lnSpc>
              <a:spcBef>
                <a:spcPts val="0"/>
              </a:spcBef>
              <a:spcAft>
                <a:spcPts val="0"/>
              </a:spcAft>
              <a:buNone/>
            </a:pPr>
            <a:r>
              <a:t/>
            </a:r>
            <a:endParaRPr sz="1600">
              <a:solidFill>
                <a:schemeClr val="lt1"/>
              </a:solidFill>
              <a:latin typeface="Arial"/>
              <a:ea typeface="Arial"/>
              <a:cs typeface="Arial"/>
              <a:sym typeface="Arial"/>
            </a:endParaRPr>
          </a:p>
        </p:txBody>
      </p:sp>
      <p:pic>
        <p:nvPicPr>
          <p:cNvPr descr="Domů" id="522" name="Google Shape;522;p71"/>
          <p:cNvPicPr preferRelativeResize="0"/>
          <p:nvPr/>
        </p:nvPicPr>
        <p:blipFill rotWithShape="1">
          <a:blip r:embed="rId3">
            <a:alphaModFix/>
          </a:blip>
          <a:srcRect b="0" l="0" r="0" t="0"/>
          <a:stretch/>
        </p:blipFill>
        <p:spPr>
          <a:xfrm>
            <a:off x="215100" y="1998795"/>
            <a:ext cx="395119" cy="395119"/>
          </a:xfrm>
          <a:prstGeom prst="rect">
            <a:avLst/>
          </a:prstGeom>
          <a:noFill/>
          <a:ln>
            <a:noFill/>
          </a:ln>
        </p:spPr>
      </p:pic>
      <p:pic>
        <p:nvPicPr>
          <p:cNvPr descr="Domů" id="523" name="Google Shape;523;p71"/>
          <p:cNvPicPr preferRelativeResize="0"/>
          <p:nvPr/>
        </p:nvPicPr>
        <p:blipFill rotWithShape="1">
          <a:blip r:embed="rId3">
            <a:alphaModFix/>
          </a:blip>
          <a:srcRect b="0" l="0" r="0" t="0"/>
          <a:stretch/>
        </p:blipFill>
        <p:spPr>
          <a:xfrm>
            <a:off x="215099" y="2530757"/>
            <a:ext cx="395119" cy="395119"/>
          </a:xfrm>
          <a:prstGeom prst="rect">
            <a:avLst/>
          </a:prstGeom>
          <a:noFill/>
          <a:ln>
            <a:noFill/>
          </a:ln>
        </p:spPr>
      </p:pic>
      <p:pic>
        <p:nvPicPr>
          <p:cNvPr descr="Domů" id="524" name="Google Shape;524;p71"/>
          <p:cNvPicPr preferRelativeResize="0"/>
          <p:nvPr/>
        </p:nvPicPr>
        <p:blipFill rotWithShape="1">
          <a:blip r:embed="rId3">
            <a:alphaModFix/>
          </a:blip>
          <a:srcRect b="0" l="0" r="0" t="0"/>
          <a:stretch/>
        </p:blipFill>
        <p:spPr>
          <a:xfrm>
            <a:off x="243855" y="3077097"/>
            <a:ext cx="395119" cy="395119"/>
          </a:xfrm>
          <a:prstGeom prst="rect">
            <a:avLst/>
          </a:prstGeom>
          <a:noFill/>
          <a:ln>
            <a:noFill/>
          </a:ln>
        </p:spPr>
      </p:pic>
      <p:pic>
        <p:nvPicPr>
          <p:cNvPr descr="Domů" id="525" name="Google Shape;525;p71"/>
          <p:cNvPicPr preferRelativeResize="0"/>
          <p:nvPr/>
        </p:nvPicPr>
        <p:blipFill rotWithShape="1">
          <a:blip r:embed="rId3">
            <a:alphaModFix/>
          </a:blip>
          <a:srcRect b="0" l="0" r="0" t="0"/>
          <a:stretch/>
        </p:blipFill>
        <p:spPr>
          <a:xfrm>
            <a:off x="243854" y="3752832"/>
            <a:ext cx="395119" cy="395119"/>
          </a:xfrm>
          <a:prstGeom prst="rect">
            <a:avLst/>
          </a:prstGeom>
          <a:noFill/>
          <a:ln>
            <a:noFill/>
          </a:ln>
        </p:spPr>
      </p:pic>
      <p:pic>
        <p:nvPicPr>
          <p:cNvPr descr="Domů" id="526" name="Google Shape;526;p71"/>
          <p:cNvPicPr preferRelativeResize="0"/>
          <p:nvPr/>
        </p:nvPicPr>
        <p:blipFill rotWithShape="1">
          <a:blip r:embed="rId3">
            <a:alphaModFix/>
          </a:blip>
          <a:srcRect b="0" l="0" r="0" t="0"/>
          <a:stretch/>
        </p:blipFill>
        <p:spPr>
          <a:xfrm>
            <a:off x="215100" y="4414191"/>
            <a:ext cx="395119" cy="39511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pic>
        <p:nvPicPr>
          <p:cNvPr id="531" name="Google Shape;531;p72"/>
          <p:cNvPicPr preferRelativeResize="0"/>
          <p:nvPr/>
        </p:nvPicPr>
        <p:blipFill rotWithShape="1">
          <a:blip r:embed="rId3">
            <a:alphaModFix/>
          </a:blip>
          <a:srcRect b="0" l="5593" r="5593" t="0"/>
          <a:stretch/>
        </p:blipFill>
        <p:spPr>
          <a:xfrm>
            <a:off x="20" y="1"/>
            <a:ext cx="9143980" cy="6857999"/>
          </a:xfrm>
          <a:prstGeom prst="rect">
            <a:avLst/>
          </a:prstGeom>
          <a:noFill/>
          <a:ln>
            <a:noFill/>
          </a:ln>
        </p:spPr>
      </p:pic>
      <p:sp>
        <p:nvSpPr>
          <p:cNvPr id="532" name="Google Shape;532;p72"/>
          <p:cNvSpPr txBox="1"/>
          <p:nvPr/>
        </p:nvSpPr>
        <p:spPr>
          <a:xfrm>
            <a:off x="117466" y="58724"/>
            <a:ext cx="8907461" cy="553998"/>
          </a:xfrm>
          <a:prstGeom prst="rect">
            <a:avLst/>
          </a:prstGeom>
          <a:solidFill>
            <a:srgbClr val="0B55A2">
              <a:alpha val="73725"/>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cs-CZ" sz="3000" u="none" cap="none" strike="noStrike">
                <a:solidFill>
                  <a:srgbClr val="FFFFFF"/>
                </a:solidFill>
                <a:latin typeface="Arial"/>
                <a:ea typeface="Arial"/>
                <a:cs typeface="Arial"/>
                <a:sym typeface="Arial"/>
              </a:rPr>
              <a:t>Příklad: Sociální bydlení Bílovice nad Svitavou</a:t>
            </a:r>
            <a:endParaRPr b="1" i="0" sz="3000" u="none" cap="none" strike="noStrike">
              <a:solidFill>
                <a:srgbClr val="FFFFFF"/>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id="537" name="Google Shape;537;p73"/>
          <p:cNvPicPr preferRelativeResize="0"/>
          <p:nvPr/>
        </p:nvPicPr>
        <p:blipFill rotWithShape="1">
          <a:blip r:embed="rId3">
            <a:alphaModFix/>
          </a:blip>
          <a:srcRect b="0" l="5593" r="5593" t="0"/>
          <a:stretch/>
        </p:blipFill>
        <p:spPr>
          <a:xfrm>
            <a:off x="20" y="1"/>
            <a:ext cx="9143980" cy="6857999"/>
          </a:xfrm>
          <a:prstGeom prst="rect">
            <a:avLst/>
          </a:prstGeom>
          <a:noFill/>
          <a:ln>
            <a:noFill/>
          </a:ln>
        </p:spPr>
      </p:pic>
      <p:sp>
        <p:nvSpPr>
          <p:cNvPr id="538" name="Google Shape;538;p73"/>
          <p:cNvSpPr txBox="1"/>
          <p:nvPr/>
        </p:nvSpPr>
        <p:spPr>
          <a:xfrm>
            <a:off x="335560" y="5474987"/>
            <a:ext cx="8505986" cy="744836"/>
          </a:xfrm>
          <a:prstGeom prst="rect">
            <a:avLst/>
          </a:prstGeom>
          <a:solidFill>
            <a:srgbClr val="0B55A2">
              <a:alpha val="7372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2400"/>
              <a:buFont typeface="Arial"/>
              <a:buNone/>
            </a:pPr>
            <a:r>
              <a:rPr b="1" lang="cs-CZ" sz="2400">
                <a:solidFill>
                  <a:schemeClr val="lt1"/>
                </a:solidFill>
                <a:latin typeface="Arial"/>
                <a:ea typeface="Arial"/>
                <a:cs typeface="Arial"/>
                <a:sym typeface="Arial"/>
              </a:rPr>
              <a:t>Specifický cíl  4.3 </a:t>
            </a:r>
            <a:br>
              <a:rPr b="1" lang="cs-CZ" sz="2400">
                <a:solidFill>
                  <a:schemeClr val="lt1"/>
                </a:solidFill>
                <a:latin typeface="Arial"/>
                <a:ea typeface="Arial"/>
                <a:cs typeface="Arial"/>
                <a:sym typeface="Arial"/>
              </a:rPr>
            </a:br>
            <a:r>
              <a:rPr b="1" lang="cs-CZ" sz="2400">
                <a:solidFill>
                  <a:schemeClr val="lt1"/>
                </a:solidFill>
                <a:latin typeface="Arial"/>
                <a:ea typeface="Arial"/>
                <a:cs typeface="Arial"/>
                <a:sym typeface="Arial"/>
              </a:rPr>
              <a:t>Infrastruktura ve zdravotnictví</a:t>
            </a:r>
            <a:endParaRPr b="1" sz="2400">
              <a:solidFill>
                <a:schemeClr val="lt1"/>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74"/>
          <p:cNvSpPr txBox="1"/>
          <p:nvPr/>
        </p:nvSpPr>
        <p:spPr>
          <a:xfrm>
            <a:off x="502647" y="498020"/>
            <a:ext cx="8138707"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Specifický cíl 4.3 </a:t>
            </a:r>
            <a:br>
              <a:rPr b="1" i="0" lang="cs-CZ" sz="3200" u="none" cap="none" strike="noStrike">
                <a:solidFill>
                  <a:schemeClr val="lt1"/>
                </a:solidFill>
                <a:latin typeface="Arial"/>
                <a:ea typeface="Arial"/>
                <a:cs typeface="Arial"/>
                <a:sym typeface="Arial"/>
              </a:rPr>
            </a:br>
            <a:r>
              <a:rPr b="1" i="0" lang="cs-CZ" sz="3200" u="none" cap="none" strike="noStrike">
                <a:solidFill>
                  <a:schemeClr val="lt1"/>
                </a:solidFill>
                <a:latin typeface="Arial"/>
                <a:ea typeface="Arial"/>
                <a:cs typeface="Arial"/>
                <a:sym typeface="Arial"/>
              </a:rPr>
              <a:t>Infrastruktura ve zdravotnictví</a:t>
            </a:r>
            <a:endParaRPr sz="2000">
              <a:solidFill>
                <a:schemeClr val="lt1"/>
              </a:solidFill>
              <a:latin typeface="Arial"/>
              <a:ea typeface="Arial"/>
              <a:cs typeface="Arial"/>
              <a:sym typeface="Arial"/>
            </a:endParaRPr>
          </a:p>
        </p:txBody>
      </p:sp>
      <p:sp>
        <p:nvSpPr>
          <p:cNvPr id="544" name="Google Shape;544;p74"/>
          <p:cNvSpPr txBox="1"/>
          <p:nvPr/>
        </p:nvSpPr>
        <p:spPr>
          <a:xfrm>
            <a:off x="565910" y="1905122"/>
            <a:ext cx="8012179" cy="424783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lt1"/>
              </a:buClr>
              <a:buSzPts val="1800"/>
              <a:buFont typeface="Arial"/>
              <a:buNone/>
            </a:pPr>
            <a:r>
              <a:rPr b="1" lang="cs-CZ" sz="1800">
                <a:solidFill>
                  <a:schemeClr val="lt1"/>
                </a:solidFill>
                <a:latin typeface="Arial"/>
                <a:ea typeface="Arial"/>
                <a:cs typeface="Arial"/>
                <a:sym typeface="Arial"/>
              </a:rPr>
              <a:t>Primární péče – vznik a modernizace urgentních příjmů</a:t>
            </a:r>
            <a:endParaRPr/>
          </a:p>
          <a:p>
            <a:pPr indent="0" lvl="0" marL="0" marR="0" rtl="0" algn="l">
              <a:lnSpc>
                <a:spcPct val="150000"/>
              </a:lnSpc>
              <a:spcBef>
                <a:spcPts val="0"/>
              </a:spcBef>
              <a:spcAft>
                <a:spcPts val="0"/>
              </a:spcAft>
              <a:buClr>
                <a:schemeClr val="lt1"/>
              </a:buClr>
              <a:buSzPts val="1600"/>
              <a:buFont typeface="Arial"/>
              <a:buNone/>
            </a:pPr>
            <a:r>
              <a:rPr lang="cs-CZ" sz="1600">
                <a:solidFill>
                  <a:schemeClr val="lt1"/>
                </a:solidFill>
                <a:latin typeface="Arial"/>
                <a:ea typeface="Arial"/>
                <a:cs typeface="Arial"/>
                <a:sym typeface="Arial"/>
              </a:rPr>
              <a:t>	</a:t>
            </a:r>
            <a:r>
              <a:rPr lang="cs-CZ" sz="1600" u="sng">
                <a:solidFill>
                  <a:schemeClr val="lt1"/>
                </a:solidFill>
                <a:latin typeface="Arial"/>
                <a:ea typeface="Arial"/>
                <a:cs typeface="Arial"/>
                <a:sym typeface="Arial"/>
              </a:rPr>
              <a:t>Příklad:</a:t>
            </a:r>
            <a:r>
              <a:rPr lang="cs-CZ" sz="1600">
                <a:solidFill>
                  <a:schemeClr val="lt1"/>
                </a:solidFill>
                <a:latin typeface="Arial"/>
                <a:ea typeface="Arial"/>
                <a:cs typeface="Arial"/>
                <a:sym typeface="Arial"/>
              </a:rPr>
              <a:t> Výstavba krajského urgentního příjmu poskytujícího urgentní a 	intenzivní péči v jednom celku </a:t>
            </a:r>
            <a:endParaRPr/>
          </a:p>
          <a:p>
            <a:pPr indent="0" lvl="0" marL="0" marR="0" rtl="0" algn="l">
              <a:lnSpc>
                <a:spcPct val="150000"/>
              </a:lnSpc>
              <a:spcBef>
                <a:spcPts val="0"/>
              </a:spcBef>
              <a:spcAft>
                <a:spcPts val="0"/>
              </a:spcAft>
              <a:buClr>
                <a:schemeClr val="dk1"/>
              </a:buClr>
              <a:buSzPts val="1800"/>
              <a:buFont typeface="Arial"/>
              <a:buNone/>
            </a:pPr>
            <a:r>
              <a:t/>
            </a:r>
            <a:endParaRPr b="1" sz="1800">
              <a:solidFill>
                <a:schemeClr val="lt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800"/>
              <a:buFont typeface="Arial"/>
              <a:buNone/>
            </a:pPr>
            <a:r>
              <a:rPr b="1" lang="cs-CZ" sz="1800">
                <a:solidFill>
                  <a:schemeClr val="lt1"/>
                </a:solidFill>
                <a:latin typeface="Arial"/>
                <a:ea typeface="Arial"/>
                <a:cs typeface="Arial"/>
                <a:sym typeface="Arial"/>
              </a:rPr>
              <a:t>Integrovaná péče, integrace zdravotních a sociálních služeb</a:t>
            </a:r>
            <a:endParaRPr/>
          </a:p>
          <a:p>
            <a:pPr indent="0" lvl="1" marL="457200" marR="0" rtl="0" algn="l">
              <a:lnSpc>
                <a:spcPct val="150000"/>
              </a:lnSpc>
              <a:spcBef>
                <a:spcPts val="0"/>
              </a:spcBef>
              <a:spcAft>
                <a:spcPts val="0"/>
              </a:spcAft>
              <a:buClr>
                <a:schemeClr val="lt1"/>
              </a:buClr>
              <a:buSzPts val="1600"/>
              <a:buFont typeface="Arial"/>
              <a:buNone/>
            </a:pPr>
            <a:r>
              <a:rPr b="1" i="0" lang="cs-CZ" sz="1600" u="none" cap="none" strike="noStrike">
                <a:solidFill>
                  <a:schemeClr val="lt1"/>
                </a:solidFill>
                <a:latin typeface="Arial"/>
                <a:ea typeface="Arial"/>
                <a:cs typeface="Arial"/>
                <a:sym typeface="Arial"/>
              </a:rPr>
              <a:t>deinstitucionalizace psychiatrické péče</a:t>
            </a:r>
            <a:endParaRPr/>
          </a:p>
          <a:p>
            <a:pPr indent="0" lvl="0" marL="0" marR="0" rtl="0" algn="l">
              <a:lnSpc>
                <a:spcPct val="150000"/>
              </a:lnSpc>
              <a:spcBef>
                <a:spcPts val="0"/>
              </a:spcBef>
              <a:spcAft>
                <a:spcPts val="0"/>
              </a:spcAft>
              <a:buClr>
                <a:schemeClr val="lt1"/>
              </a:buClr>
              <a:buSzPts val="1600"/>
              <a:buFont typeface="Arial"/>
              <a:buNone/>
            </a:pPr>
            <a:r>
              <a:rPr lang="cs-CZ" sz="1600">
                <a:solidFill>
                  <a:schemeClr val="lt1"/>
                </a:solidFill>
                <a:latin typeface="Arial"/>
                <a:ea typeface="Arial"/>
                <a:cs typeface="Arial"/>
                <a:sym typeface="Arial"/>
              </a:rPr>
              <a:t>	</a:t>
            </a:r>
            <a:r>
              <a:rPr lang="cs-CZ" sz="1600" u="sng">
                <a:solidFill>
                  <a:schemeClr val="lt1"/>
                </a:solidFill>
                <a:latin typeface="Arial"/>
                <a:ea typeface="Arial"/>
                <a:cs typeface="Arial"/>
                <a:sym typeface="Arial"/>
              </a:rPr>
              <a:t>Příklad:</a:t>
            </a:r>
            <a:r>
              <a:rPr lang="cs-CZ" sz="1600">
                <a:solidFill>
                  <a:schemeClr val="lt1"/>
                </a:solidFill>
                <a:latin typeface="Arial"/>
                <a:ea typeface="Arial"/>
                <a:cs typeface="Arial"/>
                <a:sym typeface="Arial"/>
              </a:rPr>
              <a:t> Vybudování centra duševního zdraví komunitního typu</a:t>
            </a:r>
            <a:endParaRPr/>
          </a:p>
          <a:p>
            <a:pPr indent="0" lvl="1" marL="457200" marR="0" rtl="0" algn="l">
              <a:lnSpc>
                <a:spcPct val="150000"/>
              </a:lnSpc>
              <a:spcBef>
                <a:spcPts val="0"/>
              </a:spcBef>
              <a:spcAft>
                <a:spcPts val="0"/>
              </a:spcAft>
              <a:buClr>
                <a:schemeClr val="lt1"/>
              </a:buClr>
              <a:buSzPts val="1600"/>
              <a:buFont typeface="Arial"/>
              <a:buNone/>
            </a:pPr>
            <a:r>
              <a:rPr b="1" i="0" lang="cs-CZ" sz="1600" u="none" cap="none" strike="noStrike">
                <a:solidFill>
                  <a:schemeClr val="lt1"/>
                </a:solidFill>
                <a:latin typeface="Arial"/>
                <a:ea typeface="Arial"/>
                <a:cs typeface="Arial"/>
                <a:sym typeface="Arial"/>
              </a:rPr>
              <a:t>dostupnost následné a dlouhodobé péče vč. paliativní a hospicové péče</a:t>
            </a:r>
            <a:endParaRPr/>
          </a:p>
          <a:p>
            <a:pPr indent="0" lvl="0" marL="0" marR="0" rtl="0" algn="l">
              <a:lnSpc>
                <a:spcPct val="150000"/>
              </a:lnSpc>
              <a:spcBef>
                <a:spcPts val="0"/>
              </a:spcBef>
              <a:spcAft>
                <a:spcPts val="0"/>
              </a:spcAft>
              <a:buClr>
                <a:schemeClr val="lt1"/>
              </a:buClr>
              <a:buSzPts val="1600"/>
              <a:buFont typeface="Arial"/>
              <a:buNone/>
            </a:pPr>
            <a:r>
              <a:rPr lang="cs-CZ" sz="1600">
                <a:solidFill>
                  <a:schemeClr val="lt1"/>
                </a:solidFill>
                <a:latin typeface="Arial"/>
                <a:ea typeface="Arial"/>
                <a:cs typeface="Arial"/>
                <a:sym typeface="Arial"/>
              </a:rPr>
              <a:t>	</a:t>
            </a:r>
            <a:r>
              <a:rPr lang="cs-CZ" sz="1600" u="sng">
                <a:solidFill>
                  <a:schemeClr val="lt1"/>
                </a:solidFill>
                <a:latin typeface="Arial"/>
                <a:ea typeface="Arial"/>
                <a:cs typeface="Arial"/>
                <a:sym typeface="Arial"/>
              </a:rPr>
              <a:t>Příklad:</a:t>
            </a:r>
            <a:r>
              <a:rPr lang="cs-CZ" sz="1600">
                <a:solidFill>
                  <a:schemeClr val="lt1"/>
                </a:solidFill>
                <a:latin typeface="Arial"/>
                <a:ea typeface="Arial"/>
                <a:cs typeface="Arial"/>
                <a:sym typeface="Arial"/>
              </a:rPr>
              <a:t> Technické vybavení poskytovatelů péče (monitory vitálních funkcí, 	polohovací elektrická lůžka, chodítka, zvedáky do vany); přístrojové vybavení 	lůžkového hospice/mobilního paliativního týmu</a:t>
            </a:r>
            <a:endParaRPr/>
          </a:p>
        </p:txBody>
      </p:sp>
      <p:pic>
        <p:nvPicPr>
          <p:cNvPr descr="Ambulance" id="545" name="Google Shape;545;p74"/>
          <p:cNvPicPr preferRelativeResize="0"/>
          <p:nvPr/>
        </p:nvPicPr>
        <p:blipFill rotWithShape="1">
          <a:blip r:embed="rId3">
            <a:alphaModFix/>
          </a:blip>
          <a:srcRect b="0" l="0" r="0" t="0"/>
          <a:stretch/>
        </p:blipFill>
        <p:spPr>
          <a:xfrm>
            <a:off x="542822" y="2287482"/>
            <a:ext cx="528328" cy="528328"/>
          </a:xfrm>
          <a:prstGeom prst="rect">
            <a:avLst/>
          </a:prstGeom>
          <a:noFill/>
          <a:ln>
            <a:noFill/>
          </a:ln>
        </p:spPr>
      </p:pic>
      <p:pic>
        <p:nvPicPr>
          <p:cNvPr descr="Nemocnice" id="546" name="Google Shape;546;p74"/>
          <p:cNvPicPr preferRelativeResize="0"/>
          <p:nvPr/>
        </p:nvPicPr>
        <p:blipFill rotWithShape="1">
          <a:blip r:embed="rId4">
            <a:alphaModFix/>
          </a:blip>
          <a:srcRect b="0" l="0" r="0" t="0"/>
          <a:stretch/>
        </p:blipFill>
        <p:spPr>
          <a:xfrm>
            <a:off x="646904" y="4314058"/>
            <a:ext cx="340232" cy="340232"/>
          </a:xfrm>
          <a:prstGeom prst="rect">
            <a:avLst/>
          </a:prstGeom>
          <a:noFill/>
          <a:ln>
            <a:noFill/>
          </a:ln>
        </p:spPr>
      </p:pic>
      <p:pic>
        <p:nvPicPr>
          <p:cNvPr descr="Přespání" id="547" name="Google Shape;547;p74"/>
          <p:cNvPicPr preferRelativeResize="0"/>
          <p:nvPr/>
        </p:nvPicPr>
        <p:blipFill rotWithShape="1">
          <a:blip r:embed="rId5">
            <a:alphaModFix/>
          </a:blip>
          <a:srcRect b="0" l="0" r="0" t="0"/>
          <a:stretch/>
        </p:blipFill>
        <p:spPr>
          <a:xfrm>
            <a:off x="665813" y="5035847"/>
            <a:ext cx="340232" cy="340232"/>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75"/>
          <p:cNvSpPr txBox="1"/>
          <p:nvPr/>
        </p:nvSpPr>
        <p:spPr>
          <a:xfrm>
            <a:off x="502647" y="498020"/>
            <a:ext cx="8138707"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Specifický cíl 4.3 </a:t>
            </a:r>
            <a:br>
              <a:rPr b="1" i="0" lang="cs-CZ" sz="3200" u="none" cap="none" strike="noStrike">
                <a:solidFill>
                  <a:schemeClr val="lt1"/>
                </a:solidFill>
                <a:latin typeface="Arial"/>
                <a:ea typeface="Arial"/>
                <a:cs typeface="Arial"/>
                <a:sym typeface="Arial"/>
              </a:rPr>
            </a:br>
            <a:r>
              <a:rPr b="1" i="0" lang="cs-CZ" sz="3200" u="none" cap="none" strike="noStrike">
                <a:solidFill>
                  <a:schemeClr val="lt1"/>
                </a:solidFill>
                <a:latin typeface="Arial"/>
                <a:ea typeface="Arial"/>
                <a:cs typeface="Arial"/>
                <a:sym typeface="Arial"/>
              </a:rPr>
              <a:t>Infrastruktura ve zdravotnictví</a:t>
            </a:r>
            <a:endParaRPr sz="2000">
              <a:solidFill>
                <a:schemeClr val="lt1"/>
              </a:solidFill>
              <a:latin typeface="Arial"/>
              <a:ea typeface="Arial"/>
              <a:cs typeface="Arial"/>
              <a:sym typeface="Arial"/>
            </a:endParaRPr>
          </a:p>
        </p:txBody>
      </p:sp>
      <p:sp>
        <p:nvSpPr>
          <p:cNvPr id="553" name="Google Shape;553;p75"/>
          <p:cNvSpPr txBox="1"/>
          <p:nvPr/>
        </p:nvSpPr>
        <p:spPr>
          <a:xfrm>
            <a:off x="565910" y="1905122"/>
            <a:ext cx="8012179" cy="383233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lt1"/>
              </a:buClr>
              <a:buSzPts val="1800"/>
              <a:buFont typeface="Arial"/>
              <a:buNone/>
            </a:pPr>
            <a:r>
              <a:rPr lang="cs-CZ" sz="1800">
                <a:solidFill>
                  <a:schemeClr val="lt1"/>
                </a:solidFill>
                <a:latin typeface="Arial"/>
                <a:ea typeface="Arial"/>
                <a:cs typeface="Arial"/>
                <a:sym typeface="Arial"/>
              </a:rPr>
              <a:t>	</a:t>
            </a:r>
            <a:r>
              <a:rPr b="1" lang="cs-CZ" sz="1600">
                <a:solidFill>
                  <a:schemeClr val="lt1"/>
                </a:solidFill>
                <a:latin typeface="Arial"/>
                <a:ea typeface="Arial"/>
                <a:cs typeface="Arial"/>
                <a:sym typeface="Arial"/>
              </a:rPr>
              <a:t>dostupnost integrované onkologické péče, perinatologické a 	gerontologické péče ve všeobecných nemocnicích</a:t>
            </a:r>
            <a:endParaRPr/>
          </a:p>
          <a:p>
            <a:pPr indent="0" lvl="0" marL="0" marR="0" rtl="0" algn="l">
              <a:lnSpc>
                <a:spcPct val="150000"/>
              </a:lnSpc>
              <a:spcBef>
                <a:spcPts val="0"/>
              </a:spcBef>
              <a:spcAft>
                <a:spcPts val="0"/>
              </a:spcAft>
              <a:buClr>
                <a:schemeClr val="lt1"/>
              </a:buClr>
              <a:buSzPts val="1600"/>
              <a:buFont typeface="Arial"/>
              <a:buNone/>
            </a:pPr>
            <a:r>
              <a:rPr lang="cs-CZ" sz="1600">
                <a:solidFill>
                  <a:schemeClr val="lt1"/>
                </a:solidFill>
                <a:latin typeface="Arial"/>
                <a:ea typeface="Arial"/>
                <a:cs typeface="Arial"/>
                <a:sym typeface="Arial"/>
              </a:rPr>
              <a:t>	</a:t>
            </a:r>
            <a:r>
              <a:rPr lang="cs-CZ" sz="1600" u="sng">
                <a:solidFill>
                  <a:schemeClr val="lt1"/>
                </a:solidFill>
                <a:latin typeface="Arial"/>
                <a:ea typeface="Arial"/>
                <a:cs typeface="Arial"/>
                <a:sym typeface="Arial"/>
              </a:rPr>
              <a:t>Příklad:</a:t>
            </a:r>
            <a:r>
              <a:rPr lang="cs-CZ" sz="1600">
                <a:solidFill>
                  <a:schemeClr val="lt1"/>
                </a:solidFill>
                <a:latin typeface="Arial"/>
                <a:ea typeface="Arial"/>
                <a:cs typeface="Arial"/>
                <a:sym typeface="Arial"/>
              </a:rPr>
              <a:t> Přístrojové vybavení (sonografické přístroje, polohovací lůžka, 	ventilátory, 	rehabilitační pomůcky apod.)</a:t>
            </a:r>
            <a:endParaRPr sz="1600">
              <a:solidFill>
                <a:schemeClr val="lt1"/>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1600"/>
              <a:buFont typeface="Arial"/>
              <a:buNone/>
            </a:pPr>
            <a:r>
              <a:t/>
            </a:r>
            <a:endParaRPr sz="1600">
              <a:solidFill>
                <a:schemeClr val="lt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800"/>
              <a:buFont typeface="Arial"/>
              <a:buNone/>
            </a:pPr>
            <a:r>
              <a:rPr b="1" lang="cs-CZ" sz="1800">
                <a:solidFill>
                  <a:schemeClr val="lt1"/>
                </a:solidFill>
                <a:latin typeface="Arial"/>
                <a:ea typeface="Arial"/>
                <a:cs typeface="Arial"/>
                <a:sym typeface="Arial"/>
              </a:rPr>
              <a:t>Podpora ochrany veřejného zdraví</a:t>
            </a:r>
            <a:endParaRPr b="1" sz="1800">
              <a:solidFill>
                <a:schemeClr val="lt1"/>
              </a:solidFill>
              <a:latin typeface="Arial"/>
              <a:ea typeface="Arial"/>
              <a:cs typeface="Arial"/>
              <a:sym typeface="Arial"/>
            </a:endParaRPr>
          </a:p>
          <a:p>
            <a:pPr indent="0" lvl="0" marL="0" marR="0" rtl="0" algn="l">
              <a:lnSpc>
                <a:spcPct val="150000"/>
              </a:lnSpc>
              <a:spcBef>
                <a:spcPts val="0"/>
              </a:spcBef>
              <a:spcAft>
                <a:spcPts val="0"/>
              </a:spcAft>
              <a:buNone/>
            </a:pPr>
            <a:r>
              <a:rPr lang="cs-CZ" sz="1600">
                <a:solidFill>
                  <a:schemeClr val="lt1"/>
                </a:solidFill>
                <a:latin typeface="Arial"/>
                <a:ea typeface="Arial"/>
                <a:cs typeface="Arial"/>
                <a:sym typeface="Arial"/>
              </a:rPr>
              <a:t>	</a:t>
            </a:r>
            <a:r>
              <a:rPr b="1" lang="cs-CZ" sz="1600">
                <a:solidFill>
                  <a:schemeClr val="lt1"/>
                </a:solidFill>
                <a:latin typeface="Arial"/>
                <a:ea typeface="Arial"/>
                <a:cs typeface="Arial"/>
                <a:sym typeface="Arial"/>
              </a:rPr>
              <a:t>rozvoj kapacit zdravotních ústavů, krajských hygienických stanic a 	klinik infekčních onemocnění, včetně podpory rozvoje odběrových míst 	a laboratoří </a:t>
            </a:r>
            <a:endParaRPr b="1" sz="1600">
              <a:solidFill>
                <a:schemeClr val="lt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600"/>
              <a:buFont typeface="Arial"/>
              <a:buNone/>
            </a:pPr>
            <a:r>
              <a:rPr b="1" lang="cs-CZ" sz="1600">
                <a:solidFill>
                  <a:schemeClr val="lt1"/>
                </a:solidFill>
                <a:latin typeface="Arial"/>
                <a:ea typeface="Arial"/>
                <a:cs typeface="Arial"/>
                <a:sym typeface="Arial"/>
              </a:rPr>
              <a:t>	</a:t>
            </a:r>
            <a:r>
              <a:rPr lang="cs-CZ" sz="1600" u="sng">
                <a:solidFill>
                  <a:schemeClr val="lt1"/>
                </a:solidFill>
                <a:latin typeface="Arial"/>
                <a:ea typeface="Arial"/>
                <a:cs typeface="Arial"/>
                <a:sym typeface="Arial"/>
              </a:rPr>
              <a:t>Příklad:</a:t>
            </a:r>
            <a:r>
              <a:rPr lang="cs-CZ" sz="1600">
                <a:solidFill>
                  <a:schemeClr val="lt1"/>
                </a:solidFill>
                <a:latin typeface="Arial"/>
                <a:ea typeface="Arial"/>
                <a:cs typeface="Arial"/>
                <a:sym typeface="Arial"/>
              </a:rPr>
              <a:t> Infrastruktura a přístrojové vybavení</a:t>
            </a:r>
            <a:endParaRPr sz="1600">
              <a:solidFill>
                <a:schemeClr val="lt1"/>
              </a:solidFill>
              <a:latin typeface="Arial"/>
              <a:ea typeface="Arial"/>
              <a:cs typeface="Arial"/>
              <a:sym typeface="Arial"/>
            </a:endParaRPr>
          </a:p>
        </p:txBody>
      </p:sp>
      <p:pic>
        <p:nvPicPr>
          <p:cNvPr descr="Jehla" id="554" name="Google Shape;554;p75"/>
          <p:cNvPicPr preferRelativeResize="0"/>
          <p:nvPr/>
        </p:nvPicPr>
        <p:blipFill rotWithShape="1">
          <a:blip r:embed="rId3">
            <a:alphaModFix/>
          </a:blip>
          <a:srcRect b="0" l="0" r="0" t="0"/>
          <a:stretch/>
        </p:blipFill>
        <p:spPr>
          <a:xfrm>
            <a:off x="502647" y="1998222"/>
            <a:ext cx="513707" cy="513707"/>
          </a:xfrm>
          <a:prstGeom prst="rect">
            <a:avLst/>
          </a:prstGeom>
          <a:noFill/>
          <a:ln>
            <a:noFill/>
          </a:ln>
        </p:spPr>
      </p:pic>
      <p:pic>
        <p:nvPicPr>
          <p:cNvPr descr="Zdravotnictví" id="555" name="Google Shape;555;p75"/>
          <p:cNvPicPr preferRelativeResize="0"/>
          <p:nvPr/>
        </p:nvPicPr>
        <p:blipFill rotWithShape="1">
          <a:blip r:embed="rId4">
            <a:alphaModFix/>
          </a:blip>
          <a:srcRect b="0" l="0" r="0" t="0"/>
          <a:stretch/>
        </p:blipFill>
        <p:spPr>
          <a:xfrm>
            <a:off x="455731" y="4176527"/>
            <a:ext cx="607538" cy="607538"/>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76"/>
          <p:cNvSpPr txBox="1"/>
          <p:nvPr/>
        </p:nvSpPr>
        <p:spPr>
          <a:xfrm>
            <a:off x="502647" y="498020"/>
            <a:ext cx="8138707"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Specifický cíl 4.3 </a:t>
            </a:r>
            <a:br>
              <a:rPr b="1" i="0" lang="cs-CZ" sz="3200" u="none" cap="none" strike="noStrike">
                <a:solidFill>
                  <a:schemeClr val="lt1"/>
                </a:solidFill>
                <a:latin typeface="Arial"/>
                <a:ea typeface="Arial"/>
                <a:cs typeface="Arial"/>
                <a:sym typeface="Arial"/>
              </a:rPr>
            </a:br>
            <a:r>
              <a:rPr b="1" i="0" lang="cs-CZ" sz="3200" u="none" cap="none" strike="noStrike">
                <a:solidFill>
                  <a:schemeClr val="lt1"/>
                </a:solidFill>
                <a:latin typeface="Arial"/>
                <a:ea typeface="Arial"/>
                <a:cs typeface="Arial"/>
                <a:sym typeface="Arial"/>
              </a:rPr>
              <a:t>Infrastruktura ve zdravotnictví</a:t>
            </a:r>
            <a:endParaRPr/>
          </a:p>
          <a:p>
            <a:pPr indent="0" lvl="0" marL="0" marR="0" rtl="0" algn="ctr">
              <a:spcBef>
                <a:spcPts val="0"/>
              </a:spcBef>
              <a:spcAft>
                <a:spcPts val="0"/>
              </a:spcAft>
              <a:buClr>
                <a:srgbClr val="000000"/>
              </a:buClr>
              <a:buSzPts val="2000"/>
              <a:buFont typeface="Arial"/>
              <a:buNone/>
            </a:pPr>
            <a:r>
              <a:rPr lang="cs-CZ" sz="2000">
                <a:solidFill>
                  <a:schemeClr val="lt1"/>
                </a:solidFill>
                <a:latin typeface="Arial"/>
                <a:ea typeface="Arial"/>
                <a:cs typeface="Arial"/>
                <a:sym typeface="Arial"/>
              </a:rPr>
              <a:t>Klíčové parametry</a:t>
            </a:r>
            <a:endParaRPr sz="1400">
              <a:solidFill>
                <a:schemeClr val="lt1"/>
              </a:solidFill>
              <a:latin typeface="Arial"/>
              <a:ea typeface="Arial"/>
              <a:cs typeface="Arial"/>
              <a:sym typeface="Arial"/>
            </a:endParaRPr>
          </a:p>
        </p:txBody>
      </p:sp>
      <p:sp>
        <p:nvSpPr>
          <p:cNvPr id="561" name="Google Shape;561;p76"/>
          <p:cNvSpPr txBox="1"/>
          <p:nvPr/>
        </p:nvSpPr>
        <p:spPr>
          <a:xfrm>
            <a:off x="565910" y="2458795"/>
            <a:ext cx="8012179" cy="2350643"/>
          </a:xfrm>
          <a:prstGeom prst="rect">
            <a:avLst/>
          </a:prstGeom>
          <a:noFill/>
          <a:ln>
            <a:noFill/>
          </a:ln>
        </p:spPr>
        <p:txBody>
          <a:bodyPr anchorCtr="0" anchor="t" bIns="45700" lIns="91425" spcFirstLastPara="1" rIns="91425" wrap="square" tIns="45700">
            <a:spAutoFit/>
          </a:bodyPr>
          <a:lstStyle/>
          <a:p>
            <a:pPr indent="-323850" lvl="0" marL="457200" marR="0" rtl="0" algn="l">
              <a:lnSpc>
                <a:spcPct val="200000"/>
              </a:lnSpc>
              <a:spcBef>
                <a:spcPts val="0"/>
              </a:spcBef>
              <a:spcAft>
                <a:spcPts val="0"/>
              </a:spcAft>
              <a:buClr>
                <a:schemeClr val="lt1"/>
              </a:buClr>
              <a:buSzPts val="1500"/>
              <a:buFont typeface="Arial"/>
              <a:buChar char="•"/>
            </a:pPr>
            <a:r>
              <a:rPr b="0" i="0" lang="cs-CZ" sz="1800" u="none" cap="none" strike="noStrike">
                <a:solidFill>
                  <a:schemeClr val="lt1"/>
                </a:solidFill>
                <a:latin typeface="Arial"/>
                <a:ea typeface="Arial"/>
                <a:cs typeface="Arial"/>
                <a:sym typeface="Arial"/>
              </a:rPr>
              <a:t>Projekt s výdaji na zdravotní přístroje je v souladu se stanoviskem Přístrojové komise Ministerstva zdravotnictví</a:t>
            </a:r>
            <a:endParaRPr/>
          </a:p>
          <a:p>
            <a:pPr indent="-323850" lvl="0" marL="457200" marR="0" rtl="0" algn="l">
              <a:lnSpc>
                <a:spcPct val="200000"/>
              </a:lnSpc>
              <a:spcBef>
                <a:spcPts val="1000"/>
              </a:spcBef>
              <a:spcAft>
                <a:spcPts val="0"/>
              </a:spcAft>
              <a:buClr>
                <a:schemeClr val="lt1"/>
              </a:buClr>
              <a:buSzPts val="1500"/>
              <a:buFont typeface="Arial"/>
              <a:buChar char="•"/>
            </a:pPr>
            <a:r>
              <a:rPr b="0" i="0" lang="cs-CZ" sz="1800" u="none" cap="none" strike="noStrike">
                <a:solidFill>
                  <a:schemeClr val="lt1"/>
                </a:solidFill>
                <a:latin typeface="Arial"/>
                <a:ea typeface="Arial"/>
                <a:cs typeface="Arial"/>
                <a:sym typeface="Arial"/>
              </a:rPr>
              <a:t>Projekt deinstitucionalizace psychiatrické péče je v souladu s Národním akčním plánem pro duševní zdraví 2020–2030</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pic>
        <p:nvPicPr>
          <p:cNvPr id="566" name="Google Shape;566;p77"/>
          <p:cNvPicPr preferRelativeResize="0"/>
          <p:nvPr/>
        </p:nvPicPr>
        <p:blipFill rotWithShape="1">
          <a:blip r:embed="rId3">
            <a:alphaModFix/>
          </a:blip>
          <a:srcRect b="0" l="5537" r="5536" t="0"/>
          <a:stretch/>
        </p:blipFill>
        <p:spPr>
          <a:xfrm>
            <a:off x="20" y="1"/>
            <a:ext cx="9143980" cy="6857999"/>
          </a:xfrm>
          <a:prstGeom prst="rect">
            <a:avLst/>
          </a:prstGeom>
          <a:noFill/>
          <a:ln>
            <a:noFill/>
          </a:ln>
        </p:spPr>
      </p:pic>
      <p:sp>
        <p:nvSpPr>
          <p:cNvPr id="567" name="Google Shape;567;p77"/>
          <p:cNvSpPr txBox="1"/>
          <p:nvPr/>
        </p:nvSpPr>
        <p:spPr>
          <a:xfrm>
            <a:off x="117466" y="58724"/>
            <a:ext cx="8100437" cy="584775"/>
          </a:xfrm>
          <a:prstGeom prst="rect">
            <a:avLst/>
          </a:prstGeom>
          <a:solidFill>
            <a:srgbClr val="0B55A2">
              <a:alpha val="73725"/>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cs-CZ" sz="3200" u="none" cap="none" strike="noStrike">
                <a:solidFill>
                  <a:srgbClr val="FFFFFF"/>
                </a:solidFill>
                <a:latin typeface="Arial"/>
                <a:ea typeface="Arial"/>
                <a:cs typeface="Arial"/>
                <a:sym typeface="Arial"/>
              </a:rPr>
              <a:t>Příklad: Vybavení pro intenzivní péči</a:t>
            </a:r>
            <a:endParaRPr b="1" i="0" sz="3200" u="none" cap="none" strike="noStrike">
              <a:solidFill>
                <a:srgbClr val="FFFFFF"/>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pic>
        <p:nvPicPr>
          <p:cNvPr id="572" name="Google Shape;572;p78"/>
          <p:cNvPicPr preferRelativeResize="0"/>
          <p:nvPr/>
        </p:nvPicPr>
        <p:blipFill rotWithShape="1">
          <a:blip r:embed="rId3">
            <a:alphaModFix/>
          </a:blip>
          <a:srcRect b="0" l="5593" r="5593" t="0"/>
          <a:stretch/>
        </p:blipFill>
        <p:spPr>
          <a:xfrm>
            <a:off x="0" y="0"/>
            <a:ext cx="9143980" cy="6857999"/>
          </a:xfrm>
          <a:prstGeom prst="rect">
            <a:avLst/>
          </a:prstGeom>
          <a:noFill/>
          <a:ln>
            <a:noFill/>
          </a:ln>
        </p:spPr>
      </p:pic>
      <p:sp>
        <p:nvSpPr>
          <p:cNvPr id="573" name="Google Shape;573;p78"/>
          <p:cNvSpPr txBox="1"/>
          <p:nvPr/>
        </p:nvSpPr>
        <p:spPr>
          <a:xfrm>
            <a:off x="335560" y="5474987"/>
            <a:ext cx="8505986" cy="744836"/>
          </a:xfrm>
          <a:prstGeom prst="rect">
            <a:avLst/>
          </a:prstGeom>
          <a:solidFill>
            <a:srgbClr val="0B55A2">
              <a:alpha val="7372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2400"/>
              <a:buFont typeface="Arial"/>
              <a:buNone/>
            </a:pPr>
            <a:r>
              <a:rPr b="1" lang="cs-CZ" sz="2400">
                <a:solidFill>
                  <a:schemeClr val="lt1"/>
                </a:solidFill>
                <a:latin typeface="Arial"/>
                <a:ea typeface="Arial"/>
                <a:cs typeface="Arial"/>
                <a:sym typeface="Arial"/>
              </a:rPr>
              <a:t>Specifický cíl  4.4 </a:t>
            </a:r>
            <a:br>
              <a:rPr b="1" lang="cs-CZ" sz="2400">
                <a:solidFill>
                  <a:schemeClr val="lt1"/>
                </a:solidFill>
                <a:latin typeface="Arial"/>
                <a:ea typeface="Arial"/>
                <a:cs typeface="Arial"/>
                <a:sym typeface="Arial"/>
              </a:rPr>
            </a:br>
            <a:r>
              <a:rPr b="1" i="0" lang="cs-CZ" sz="2400" u="none" cap="none" strike="noStrike">
                <a:solidFill>
                  <a:schemeClr val="lt1"/>
                </a:solidFill>
                <a:latin typeface="Arial"/>
                <a:ea typeface="Arial"/>
                <a:cs typeface="Arial"/>
                <a:sym typeface="Arial"/>
              </a:rPr>
              <a:t>Kulturní dědictví a cestovní ruch</a:t>
            </a:r>
            <a:endParaRPr b="1" sz="2400">
              <a:solidFill>
                <a:schemeClr val="lt1"/>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79"/>
          <p:cNvSpPr txBox="1"/>
          <p:nvPr/>
        </p:nvSpPr>
        <p:spPr>
          <a:xfrm>
            <a:off x="502647" y="498020"/>
            <a:ext cx="8138707"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Specifický cíl 4.4</a:t>
            </a:r>
            <a:br>
              <a:rPr b="1" i="0" lang="cs-CZ" sz="3200" u="none" cap="none" strike="noStrike">
                <a:solidFill>
                  <a:schemeClr val="lt1"/>
                </a:solidFill>
                <a:latin typeface="Arial"/>
                <a:ea typeface="Arial"/>
                <a:cs typeface="Arial"/>
                <a:sym typeface="Arial"/>
              </a:rPr>
            </a:br>
            <a:r>
              <a:rPr b="1" i="0" lang="cs-CZ" sz="3200" u="none" cap="none" strike="noStrike">
                <a:solidFill>
                  <a:schemeClr val="lt1"/>
                </a:solidFill>
                <a:latin typeface="Arial"/>
                <a:ea typeface="Arial"/>
                <a:cs typeface="Arial"/>
                <a:sym typeface="Arial"/>
              </a:rPr>
              <a:t>Kulturní dědictví a cestovní ruch</a:t>
            </a:r>
            <a:endParaRPr sz="2000">
              <a:solidFill>
                <a:schemeClr val="lt1"/>
              </a:solidFill>
              <a:latin typeface="Arial"/>
              <a:ea typeface="Arial"/>
              <a:cs typeface="Arial"/>
              <a:sym typeface="Arial"/>
            </a:endParaRPr>
          </a:p>
        </p:txBody>
      </p:sp>
      <p:sp>
        <p:nvSpPr>
          <p:cNvPr id="579" name="Google Shape;579;p79"/>
          <p:cNvSpPr txBox="1"/>
          <p:nvPr/>
        </p:nvSpPr>
        <p:spPr>
          <a:xfrm>
            <a:off x="565910" y="1654495"/>
            <a:ext cx="8012179" cy="452482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cs-CZ" sz="1800">
                <a:solidFill>
                  <a:schemeClr val="lt1"/>
                </a:solidFill>
                <a:latin typeface="Arial"/>
                <a:ea typeface="Arial"/>
                <a:cs typeface="Arial"/>
                <a:sym typeface="Arial"/>
              </a:rPr>
              <a:t>Revitalizace, odborná infrastruktura a vybavení pro: </a:t>
            </a:r>
            <a:endParaRPr b="1" sz="1800">
              <a:solidFill>
                <a:schemeClr val="lt1"/>
              </a:solidFill>
              <a:latin typeface="Arial"/>
              <a:ea typeface="Arial"/>
              <a:cs typeface="Arial"/>
              <a:sym typeface="Arial"/>
            </a:endParaRPr>
          </a:p>
          <a:p>
            <a:pPr indent="0" lvl="1" marL="457200" marR="0" rtl="0" algn="l">
              <a:lnSpc>
                <a:spcPct val="150000"/>
              </a:lnSpc>
              <a:spcBef>
                <a:spcPts val="0"/>
              </a:spcBef>
              <a:spcAft>
                <a:spcPts val="0"/>
              </a:spcAft>
              <a:buClr>
                <a:schemeClr val="lt1"/>
              </a:buClr>
              <a:buSzPts val="1600"/>
              <a:buFont typeface="Arial"/>
              <a:buNone/>
            </a:pPr>
            <a:r>
              <a:rPr b="1" i="0" lang="cs-CZ" sz="1600" u="none" cap="none" strike="noStrike">
                <a:solidFill>
                  <a:schemeClr val="lt1"/>
                </a:solidFill>
                <a:latin typeface="Arial"/>
                <a:ea typeface="Arial"/>
                <a:cs typeface="Arial"/>
                <a:sym typeface="Arial"/>
              </a:rPr>
              <a:t>Národní kulturní památky + UNESCO památky + památky z Indikativního seznamu UNESCO </a:t>
            </a:r>
            <a:r>
              <a:rPr b="0" i="0" lang="cs-CZ" sz="1600" u="none" cap="none" strike="noStrike">
                <a:solidFill>
                  <a:schemeClr val="lt1"/>
                </a:solidFill>
                <a:latin typeface="Arial"/>
                <a:ea typeface="Arial"/>
                <a:cs typeface="Arial"/>
                <a:sym typeface="Arial"/>
              </a:rPr>
              <a:t>(individuální projekty)</a:t>
            </a:r>
            <a:endParaRPr b="1" i="0" sz="1600" u="none" cap="none" strike="noStrike">
              <a:solidFill>
                <a:schemeClr val="lt1"/>
              </a:solidFill>
              <a:latin typeface="Arial"/>
              <a:ea typeface="Arial"/>
              <a:cs typeface="Arial"/>
              <a:sym typeface="Arial"/>
            </a:endParaRPr>
          </a:p>
          <a:p>
            <a:pPr indent="0" lvl="1" marL="457200" marR="0" rtl="0" algn="l">
              <a:lnSpc>
                <a:spcPct val="150000"/>
              </a:lnSpc>
              <a:spcBef>
                <a:spcPts val="0"/>
              </a:spcBef>
              <a:spcAft>
                <a:spcPts val="0"/>
              </a:spcAft>
              <a:buNone/>
            </a:pPr>
            <a:r>
              <a:rPr b="1" i="0" lang="cs-CZ" sz="1600" u="none" cap="none" strike="noStrike">
                <a:solidFill>
                  <a:schemeClr val="lt1"/>
                </a:solidFill>
                <a:latin typeface="Arial"/>
                <a:ea typeface="Arial"/>
                <a:cs typeface="Arial"/>
                <a:sym typeface="Arial"/>
              </a:rPr>
              <a:t>Národní kulturní památky + kulturní památky + UNESCO památky + památky z Indikativního seznamu UNESCO  </a:t>
            </a:r>
            <a:r>
              <a:rPr b="0" i="0" lang="cs-CZ" sz="1600" u="none" cap="none" strike="noStrike">
                <a:solidFill>
                  <a:schemeClr val="lt1"/>
                </a:solidFill>
                <a:latin typeface="Arial"/>
                <a:ea typeface="Arial"/>
                <a:cs typeface="Arial"/>
                <a:sym typeface="Arial"/>
              </a:rPr>
              <a:t>(ITI projekty)</a:t>
            </a:r>
            <a:endParaRPr b="0" i="0" sz="1600" u="none" cap="none" strike="noStrike">
              <a:solidFill>
                <a:schemeClr val="lt1"/>
              </a:solidFill>
              <a:latin typeface="Arial"/>
              <a:ea typeface="Arial"/>
              <a:cs typeface="Arial"/>
              <a:sym typeface="Arial"/>
            </a:endParaRPr>
          </a:p>
          <a:p>
            <a:pPr indent="0" lvl="1" marL="457200" marR="0" rtl="0" algn="l">
              <a:lnSpc>
                <a:spcPct val="150000"/>
              </a:lnSpc>
              <a:spcBef>
                <a:spcPts val="0"/>
              </a:spcBef>
              <a:spcAft>
                <a:spcPts val="0"/>
              </a:spcAft>
              <a:buNone/>
            </a:pPr>
            <a:r>
              <a:t/>
            </a:r>
            <a:endParaRPr b="1" i="0" sz="1600" u="none" cap="none" strike="noStrike">
              <a:solidFill>
                <a:schemeClr val="lt1"/>
              </a:solidFill>
              <a:latin typeface="Arial"/>
              <a:ea typeface="Arial"/>
              <a:cs typeface="Arial"/>
              <a:sym typeface="Arial"/>
            </a:endParaRPr>
          </a:p>
          <a:p>
            <a:pPr indent="0" lvl="1" marL="457200" marR="0" rtl="0" algn="l">
              <a:lnSpc>
                <a:spcPct val="150000"/>
              </a:lnSpc>
              <a:spcBef>
                <a:spcPts val="0"/>
              </a:spcBef>
              <a:spcAft>
                <a:spcPts val="0"/>
              </a:spcAft>
              <a:buClr>
                <a:schemeClr val="lt1"/>
              </a:buClr>
              <a:buSzPts val="1600"/>
              <a:buFont typeface="Arial"/>
              <a:buNone/>
            </a:pPr>
            <a:r>
              <a:rPr b="1" i="0" lang="cs-CZ" sz="1600" u="none" cap="none" strike="noStrike">
                <a:solidFill>
                  <a:schemeClr val="lt1"/>
                </a:solidFill>
                <a:latin typeface="Arial"/>
                <a:ea typeface="Arial"/>
                <a:cs typeface="Arial"/>
                <a:sym typeface="Arial"/>
              </a:rPr>
              <a:t>Krajská, státní a obecní muzea</a:t>
            </a:r>
            <a:endParaRPr b="1" i="0" sz="1600" u="none" cap="none" strike="noStrike">
              <a:solidFill>
                <a:schemeClr val="lt1"/>
              </a:solidFill>
              <a:latin typeface="Arial"/>
              <a:ea typeface="Arial"/>
              <a:cs typeface="Arial"/>
              <a:sym typeface="Arial"/>
            </a:endParaRPr>
          </a:p>
          <a:p>
            <a:pPr indent="0" lvl="1" marL="457200" marR="0" rtl="0" algn="l">
              <a:lnSpc>
                <a:spcPct val="150000"/>
              </a:lnSpc>
              <a:spcBef>
                <a:spcPts val="0"/>
              </a:spcBef>
              <a:spcAft>
                <a:spcPts val="0"/>
              </a:spcAft>
              <a:buClr>
                <a:schemeClr val="dk1"/>
              </a:buClr>
              <a:buSzPts val="1600"/>
              <a:buFont typeface="Arial"/>
              <a:buNone/>
            </a:pPr>
            <a:r>
              <a:t/>
            </a:r>
            <a:endParaRPr b="1" i="0" sz="1600" u="none" cap="none" strike="noStrike">
              <a:solidFill>
                <a:schemeClr val="lt1"/>
              </a:solidFill>
              <a:latin typeface="Arial"/>
              <a:ea typeface="Arial"/>
              <a:cs typeface="Arial"/>
              <a:sym typeface="Arial"/>
            </a:endParaRPr>
          </a:p>
          <a:p>
            <a:pPr indent="0" lvl="1" marL="457200" marR="0" rtl="0" algn="l">
              <a:lnSpc>
                <a:spcPct val="150000"/>
              </a:lnSpc>
              <a:spcBef>
                <a:spcPts val="0"/>
              </a:spcBef>
              <a:spcAft>
                <a:spcPts val="0"/>
              </a:spcAft>
              <a:buClr>
                <a:schemeClr val="lt1"/>
              </a:buClr>
              <a:buSzPts val="1600"/>
              <a:buFont typeface="Arial"/>
              <a:buNone/>
            </a:pPr>
            <a:r>
              <a:rPr b="1" i="0" lang="cs-CZ" sz="1600" u="none" cap="none" strike="noStrike">
                <a:solidFill>
                  <a:schemeClr val="lt1"/>
                </a:solidFill>
                <a:latin typeface="Arial"/>
                <a:ea typeface="Arial"/>
                <a:cs typeface="Arial"/>
                <a:sym typeface="Arial"/>
              </a:rPr>
              <a:t>Knihovny vykonávající regionální funkce, základní knihovny obcí od 10 tis. obyvatel a základní knihovny se specializovaným knihovním fondem</a:t>
            </a:r>
            <a:endParaRPr b="1" i="0" sz="1600" u="none" cap="none" strike="noStrike">
              <a:solidFill>
                <a:schemeClr val="lt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600"/>
              <a:buFont typeface="Arial"/>
              <a:buNone/>
            </a:pPr>
            <a:r>
              <a:rPr lang="cs-CZ" sz="1600">
                <a:solidFill>
                  <a:schemeClr val="lt1"/>
                </a:solidFill>
                <a:latin typeface="Arial"/>
                <a:ea typeface="Arial"/>
                <a:cs typeface="Arial"/>
                <a:sym typeface="Arial"/>
              </a:rPr>
              <a:t>	</a:t>
            </a:r>
            <a:r>
              <a:rPr lang="cs-CZ" sz="1600" u="sng">
                <a:solidFill>
                  <a:schemeClr val="lt1"/>
                </a:solidFill>
                <a:latin typeface="Arial"/>
                <a:ea typeface="Arial"/>
                <a:cs typeface="Arial"/>
                <a:sym typeface="Arial"/>
              </a:rPr>
              <a:t>Příklady:</a:t>
            </a:r>
            <a:r>
              <a:rPr lang="cs-CZ" sz="1600">
                <a:solidFill>
                  <a:schemeClr val="lt1"/>
                </a:solidFill>
                <a:latin typeface="Arial"/>
                <a:ea typeface="Arial"/>
                <a:cs typeface="Arial"/>
                <a:sym typeface="Arial"/>
              </a:rPr>
              <a:t> Expozice, depozitáře, návštěvnická centra, technické zázemí, 	edukační centra, konzervace a restaurování, revitalizace, parky u 	památek</a:t>
            </a:r>
            <a:endParaRPr sz="1600">
              <a:solidFill>
                <a:schemeClr val="lt1"/>
              </a:solidFill>
              <a:latin typeface="Arial"/>
              <a:ea typeface="Arial"/>
              <a:cs typeface="Arial"/>
              <a:sym typeface="Arial"/>
            </a:endParaRPr>
          </a:p>
        </p:txBody>
      </p:sp>
      <p:pic>
        <p:nvPicPr>
          <p:cNvPr descr="Scéna na hradě" id="580" name="Google Shape;580;p79"/>
          <p:cNvPicPr preferRelativeResize="0"/>
          <p:nvPr/>
        </p:nvPicPr>
        <p:blipFill rotWithShape="1">
          <a:blip r:embed="rId3">
            <a:alphaModFix/>
          </a:blip>
          <a:srcRect b="0" l="0" r="0" t="0"/>
          <a:stretch/>
        </p:blipFill>
        <p:spPr>
          <a:xfrm>
            <a:off x="673653" y="2129005"/>
            <a:ext cx="379791" cy="379791"/>
          </a:xfrm>
          <a:prstGeom prst="rect">
            <a:avLst/>
          </a:prstGeom>
          <a:noFill/>
          <a:ln>
            <a:noFill/>
          </a:ln>
        </p:spPr>
      </p:pic>
      <p:pic>
        <p:nvPicPr>
          <p:cNvPr descr="Banka" id="581" name="Google Shape;581;p79"/>
          <p:cNvPicPr preferRelativeResize="0"/>
          <p:nvPr/>
        </p:nvPicPr>
        <p:blipFill rotWithShape="1">
          <a:blip r:embed="rId4">
            <a:alphaModFix/>
          </a:blip>
          <a:srcRect b="0" l="0" r="0" t="0"/>
          <a:stretch/>
        </p:blipFill>
        <p:spPr>
          <a:xfrm>
            <a:off x="657834" y="3944492"/>
            <a:ext cx="379791" cy="379791"/>
          </a:xfrm>
          <a:prstGeom prst="rect">
            <a:avLst/>
          </a:prstGeom>
          <a:noFill/>
          <a:ln>
            <a:noFill/>
          </a:ln>
        </p:spPr>
      </p:pic>
      <p:pic>
        <p:nvPicPr>
          <p:cNvPr descr="Knihy" id="582" name="Google Shape;582;p79"/>
          <p:cNvPicPr preferRelativeResize="0"/>
          <p:nvPr/>
        </p:nvPicPr>
        <p:blipFill rotWithShape="1">
          <a:blip r:embed="rId5">
            <a:alphaModFix/>
          </a:blip>
          <a:srcRect b="0" l="0" r="0" t="0"/>
          <a:stretch/>
        </p:blipFill>
        <p:spPr>
          <a:xfrm>
            <a:off x="670073" y="4735459"/>
            <a:ext cx="379791" cy="37979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8"/>
          <p:cNvSpPr txBox="1"/>
          <p:nvPr/>
        </p:nvSpPr>
        <p:spPr>
          <a:xfrm>
            <a:off x="502647" y="598688"/>
            <a:ext cx="8138707"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Územní odbor IROP pro Středočeský kraj</a:t>
            </a:r>
            <a:endParaRPr b="1" i="0" sz="3200" u="none" cap="none" strike="noStrike">
              <a:solidFill>
                <a:schemeClr val="lt1"/>
              </a:solidFill>
              <a:latin typeface="Arial"/>
              <a:ea typeface="Arial"/>
              <a:cs typeface="Arial"/>
              <a:sym typeface="Arial"/>
            </a:endParaRPr>
          </a:p>
        </p:txBody>
      </p:sp>
      <p:sp>
        <p:nvSpPr>
          <p:cNvPr id="79" name="Google Shape;79;p8"/>
          <p:cNvSpPr/>
          <p:nvPr/>
        </p:nvSpPr>
        <p:spPr>
          <a:xfrm>
            <a:off x="515997" y="1183462"/>
            <a:ext cx="7610590" cy="786059"/>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2000" u="none" cap="none" strike="noStrike">
              <a:solidFill>
                <a:schemeClr val="lt1"/>
              </a:solidFill>
              <a:latin typeface="Arial"/>
              <a:ea typeface="Arial"/>
              <a:cs typeface="Arial"/>
              <a:sym typeface="Arial"/>
            </a:endParaRPr>
          </a:p>
          <a:p>
            <a:pPr indent="0" lvl="0" marL="0" marR="0" rtl="0" algn="ctr">
              <a:spcBef>
                <a:spcPts val="600"/>
              </a:spcBef>
              <a:spcAft>
                <a:spcPts val="0"/>
              </a:spcAft>
              <a:buNone/>
            </a:pPr>
            <a:r>
              <a:rPr b="1" i="0" lang="cs-CZ" sz="2000" u="none" cap="none" strike="noStrike">
                <a:solidFill>
                  <a:schemeClr val="lt1"/>
                </a:solidFill>
                <a:latin typeface="Arial"/>
                <a:ea typeface="Arial"/>
                <a:cs typeface="Arial"/>
                <a:sym typeface="Arial"/>
              </a:rPr>
              <a:t>Specializace – </a:t>
            </a:r>
            <a:r>
              <a:rPr b="0" i="0" lang="cs-CZ" sz="2000" u="none" cap="none" strike="noStrike">
                <a:solidFill>
                  <a:schemeClr val="lt1"/>
                </a:solidFill>
                <a:latin typeface="Arial"/>
                <a:ea typeface="Arial"/>
                <a:cs typeface="Arial"/>
                <a:sym typeface="Arial"/>
              </a:rPr>
              <a:t>Infrastruktura vedoucí k přechodu do škol hlavního vzdělávacího proudu a k samostatnému způsobu života</a:t>
            </a:r>
            <a:endParaRPr/>
          </a:p>
          <a:p>
            <a:pPr indent="0" lvl="0" marL="0" marR="0" rtl="0" algn="ctr">
              <a:spcBef>
                <a:spcPts val="600"/>
              </a:spcBef>
              <a:spcAft>
                <a:spcPts val="0"/>
              </a:spcAft>
              <a:buNone/>
            </a:pPr>
            <a:r>
              <a:t/>
            </a:r>
            <a:endParaRPr b="1" i="0" sz="2000" u="none" cap="none" strike="noStrike">
              <a:solidFill>
                <a:schemeClr val="lt1"/>
              </a:solidFill>
              <a:latin typeface="Arial"/>
              <a:ea typeface="Arial"/>
              <a:cs typeface="Arial"/>
              <a:sym typeface="Arial"/>
            </a:endParaRPr>
          </a:p>
        </p:txBody>
      </p:sp>
      <p:sp>
        <p:nvSpPr>
          <p:cNvPr id="80" name="Google Shape;80;p8"/>
          <p:cNvSpPr/>
          <p:nvPr/>
        </p:nvSpPr>
        <p:spPr>
          <a:xfrm>
            <a:off x="440192" y="1906230"/>
            <a:ext cx="4027064" cy="156966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cs-CZ" sz="1600" u="sng" cap="none" strike="noStrike">
                <a:solidFill>
                  <a:schemeClr val="lt1"/>
                </a:solidFill>
                <a:latin typeface="Arial"/>
                <a:ea typeface="Arial"/>
                <a:cs typeface="Arial"/>
                <a:sym typeface="Arial"/>
              </a:rPr>
              <a:t>Dále zajišťujeme administraci:</a:t>
            </a:r>
            <a:r>
              <a:rPr b="1" i="0" lang="cs-CZ" sz="1600" u="none" cap="none" strike="noStrike">
                <a:solidFill>
                  <a:schemeClr val="lt1"/>
                </a:solidFill>
                <a:latin typeface="Arial"/>
                <a:ea typeface="Arial"/>
                <a:cs typeface="Arial"/>
                <a:sym typeface="Arial"/>
              </a:rPr>
              <a:t> </a:t>
            </a:r>
            <a:endParaRPr b="0" i="0" sz="1800" u="none" cap="none" strike="noStrike">
              <a:solidFill>
                <a:schemeClr val="lt1"/>
              </a:solidFill>
              <a:latin typeface="Arial"/>
              <a:ea typeface="Arial"/>
              <a:cs typeface="Arial"/>
              <a:sym typeface="Arial"/>
            </a:endParaRPr>
          </a:p>
          <a:p>
            <a:pPr indent="-285750" lvl="0" marL="285750" marR="0" rtl="0" algn="just">
              <a:spcBef>
                <a:spcPts val="0"/>
              </a:spcBef>
              <a:spcAft>
                <a:spcPts val="0"/>
              </a:spcAft>
              <a:buClr>
                <a:schemeClr val="lt1"/>
              </a:buClr>
              <a:buSzPts val="1600"/>
              <a:buFont typeface="Arial"/>
              <a:buChar char="•"/>
            </a:pPr>
            <a:r>
              <a:rPr b="1" i="0" lang="cs-CZ" sz="1600" u="none" cap="none" strike="noStrike">
                <a:solidFill>
                  <a:schemeClr val="lt1"/>
                </a:solidFill>
                <a:latin typeface="Arial"/>
                <a:ea typeface="Arial"/>
                <a:cs typeface="Arial"/>
                <a:sym typeface="Arial"/>
              </a:rPr>
              <a:t>Vybrané úseky silnic II. a III. třídy</a:t>
            </a:r>
            <a:endParaRPr b="0" i="0" sz="1800" u="none" cap="none" strike="noStrike">
              <a:solidFill>
                <a:schemeClr val="lt1"/>
              </a:solidFill>
              <a:latin typeface="Arial"/>
              <a:ea typeface="Arial"/>
              <a:cs typeface="Arial"/>
              <a:sym typeface="Arial"/>
            </a:endParaRPr>
          </a:p>
          <a:p>
            <a:pPr indent="-285750" lvl="0" marL="285750" marR="0" rtl="0" algn="just">
              <a:spcBef>
                <a:spcPts val="0"/>
              </a:spcBef>
              <a:spcAft>
                <a:spcPts val="0"/>
              </a:spcAft>
              <a:buClr>
                <a:schemeClr val="lt1"/>
              </a:buClr>
              <a:buSzPts val="1600"/>
              <a:buFont typeface="Arial"/>
              <a:buChar char="•"/>
            </a:pPr>
            <a:r>
              <a:rPr b="1" i="0" lang="cs-CZ" sz="1600" u="none" cap="none" strike="noStrike">
                <a:solidFill>
                  <a:schemeClr val="lt1"/>
                </a:solidFill>
                <a:latin typeface="Arial"/>
                <a:ea typeface="Arial"/>
                <a:cs typeface="Arial"/>
                <a:sym typeface="Arial"/>
              </a:rPr>
              <a:t>Bezpečnost dopravy a cyklodopravy</a:t>
            </a:r>
            <a:endParaRPr b="1" i="0" sz="1600" u="none" cap="none" strike="noStrike">
              <a:solidFill>
                <a:schemeClr val="lt1"/>
              </a:solidFill>
              <a:latin typeface="Arial"/>
              <a:ea typeface="Arial"/>
              <a:cs typeface="Arial"/>
              <a:sym typeface="Arial"/>
            </a:endParaRPr>
          </a:p>
          <a:p>
            <a:pPr indent="-285750" lvl="0" marL="285750" marR="0" rtl="0" algn="just">
              <a:spcBef>
                <a:spcPts val="0"/>
              </a:spcBef>
              <a:spcAft>
                <a:spcPts val="0"/>
              </a:spcAft>
              <a:buClr>
                <a:schemeClr val="lt1"/>
              </a:buClr>
              <a:buSzPts val="1600"/>
              <a:buFont typeface="Arial"/>
              <a:buChar char="•"/>
            </a:pPr>
            <a:r>
              <a:rPr b="1" i="0" lang="cs-CZ" sz="1600" u="none" cap="none" strike="noStrike">
                <a:solidFill>
                  <a:schemeClr val="lt1"/>
                </a:solidFill>
                <a:latin typeface="Arial"/>
                <a:ea typeface="Arial"/>
                <a:cs typeface="Arial"/>
                <a:sym typeface="Arial"/>
              </a:rPr>
              <a:t>Sociální bydlení, Komunitní centra</a:t>
            </a:r>
            <a:endParaRPr/>
          </a:p>
          <a:p>
            <a:pPr indent="-285750" lvl="0" marL="285750" marR="0" rtl="0" algn="just">
              <a:spcBef>
                <a:spcPts val="0"/>
              </a:spcBef>
              <a:spcAft>
                <a:spcPts val="0"/>
              </a:spcAft>
              <a:buClr>
                <a:schemeClr val="lt1"/>
              </a:buClr>
              <a:buSzPts val="1600"/>
              <a:buFont typeface="Arial"/>
              <a:buChar char="•"/>
            </a:pPr>
            <a:r>
              <a:rPr b="1" i="0" lang="cs-CZ" sz="1600" u="none" cap="none" strike="noStrike">
                <a:solidFill>
                  <a:schemeClr val="lt1"/>
                </a:solidFill>
                <a:latin typeface="Arial"/>
                <a:ea typeface="Arial"/>
                <a:cs typeface="Arial"/>
                <a:sym typeface="Arial"/>
              </a:rPr>
              <a:t>Zateplování</a:t>
            </a:r>
            <a:endParaRPr/>
          </a:p>
          <a:p>
            <a:pPr indent="-285750" lvl="0" marL="285750" marR="0" rtl="0" algn="just">
              <a:spcBef>
                <a:spcPts val="0"/>
              </a:spcBef>
              <a:spcAft>
                <a:spcPts val="0"/>
              </a:spcAft>
              <a:buClr>
                <a:schemeClr val="lt1"/>
              </a:buClr>
              <a:buSzPts val="1600"/>
              <a:buFont typeface="Arial"/>
              <a:buChar char="•"/>
            </a:pPr>
            <a:r>
              <a:rPr b="1" i="0" lang="cs-CZ" sz="1600" u="none" cap="none" strike="noStrike">
                <a:solidFill>
                  <a:schemeClr val="lt1"/>
                </a:solidFill>
                <a:latin typeface="Arial"/>
                <a:ea typeface="Arial"/>
                <a:cs typeface="Arial"/>
                <a:sym typeface="Arial"/>
              </a:rPr>
              <a:t>CLLD, IPRÚ, ITI</a:t>
            </a:r>
            <a:endParaRPr b="1" i="0" sz="1600" u="none" cap="none" strike="noStrike">
              <a:solidFill>
                <a:schemeClr val="lt1"/>
              </a:solidFill>
              <a:latin typeface="Arial"/>
              <a:ea typeface="Arial"/>
              <a:cs typeface="Arial"/>
              <a:sym typeface="Arial"/>
            </a:endParaRPr>
          </a:p>
        </p:txBody>
      </p:sp>
      <p:pic>
        <p:nvPicPr>
          <p:cNvPr id="81" name="Google Shape;81;p8"/>
          <p:cNvPicPr preferRelativeResize="0"/>
          <p:nvPr/>
        </p:nvPicPr>
        <p:blipFill rotWithShape="1">
          <a:blip r:embed="rId3">
            <a:alphaModFix/>
          </a:blip>
          <a:srcRect b="0" l="0" r="0" t="0"/>
          <a:stretch/>
        </p:blipFill>
        <p:spPr>
          <a:xfrm>
            <a:off x="5089098" y="2344460"/>
            <a:ext cx="3460098" cy="2306732"/>
          </a:xfrm>
          <a:prstGeom prst="rect">
            <a:avLst/>
          </a:prstGeom>
          <a:noFill/>
          <a:ln>
            <a:noFill/>
          </a:ln>
        </p:spPr>
      </p:pic>
      <p:pic>
        <p:nvPicPr>
          <p:cNvPr id="82" name="Google Shape;82;p8"/>
          <p:cNvPicPr preferRelativeResize="0"/>
          <p:nvPr/>
        </p:nvPicPr>
        <p:blipFill rotWithShape="1">
          <a:blip r:embed="rId4">
            <a:alphaModFix/>
          </a:blip>
          <a:srcRect b="0" l="0" r="0" t="0"/>
          <a:stretch/>
        </p:blipFill>
        <p:spPr>
          <a:xfrm>
            <a:off x="385612" y="3497826"/>
            <a:ext cx="2068112" cy="1251183"/>
          </a:xfrm>
          <a:prstGeom prst="rect">
            <a:avLst/>
          </a:prstGeom>
          <a:noFill/>
          <a:ln>
            <a:noFill/>
          </a:ln>
        </p:spPr>
      </p:pic>
      <p:pic>
        <p:nvPicPr>
          <p:cNvPr id="83" name="Google Shape;83;p8"/>
          <p:cNvPicPr preferRelativeResize="0"/>
          <p:nvPr/>
        </p:nvPicPr>
        <p:blipFill rotWithShape="1">
          <a:blip r:embed="rId5">
            <a:alphaModFix/>
          </a:blip>
          <a:srcRect b="0" l="0" r="0" t="0"/>
          <a:stretch/>
        </p:blipFill>
        <p:spPr>
          <a:xfrm>
            <a:off x="3390085" y="4888480"/>
            <a:ext cx="2154341" cy="1296811"/>
          </a:xfrm>
          <a:prstGeom prst="rect">
            <a:avLst/>
          </a:prstGeom>
          <a:noFill/>
          <a:ln>
            <a:noFill/>
          </a:ln>
        </p:spPr>
      </p:pic>
      <p:pic>
        <p:nvPicPr>
          <p:cNvPr id="84" name="Google Shape;84;p8"/>
          <p:cNvPicPr preferRelativeResize="0"/>
          <p:nvPr/>
        </p:nvPicPr>
        <p:blipFill rotWithShape="1">
          <a:blip r:embed="rId6">
            <a:alphaModFix/>
          </a:blip>
          <a:srcRect b="0" l="0" r="0" t="0"/>
          <a:stretch/>
        </p:blipFill>
        <p:spPr>
          <a:xfrm>
            <a:off x="385612" y="4952308"/>
            <a:ext cx="2565647" cy="1444459"/>
          </a:xfrm>
          <a:prstGeom prst="rect">
            <a:avLst/>
          </a:prstGeom>
          <a:noFill/>
          <a:ln>
            <a:noFill/>
          </a:ln>
        </p:spPr>
      </p:pic>
      <p:pic>
        <p:nvPicPr>
          <p:cNvPr id="85" name="Google Shape;85;p8"/>
          <p:cNvPicPr preferRelativeResize="0"/>
          <p:nvPr/>
        </p:nvPicPr>
        <p:blipFill rotWithShape="1">
          <a:blip r:embed="rId7">
            <a:alphaModFix/>
          </a:blip>
          <a:srcRect b="0" l="0" r="0" t="0"/>
          <a:stretch/>
        </p:blipFill>
        <p:spPr>
          <a:xfrm>
            <a:off x="5942759" y="4870709"/>
            <a:ext cx="1752776" cy="1314582"/>
          </a:xfrm>
          <a:prstGeom prst="rect">
            <a:avLst/>
          </a:prstGeom>
          <a:noFill/>
          <a:ln>
            <a:noFill/>
          </a:ln>
        </p:spPr>
      </p:pic>
      <p:pic>
        <p:nvPicPr>
          <p:cNvPr id="86" name="Google Shape;86;p8"/>
          <p:cNvPicPr preferRelativeResize="0"/>
          <p:nvPr/>
        </p:nvPicPr>
        <p:blipFill rotWithShape="1">
          <a:blip r:embed="rId8">
            <a:alphaModFix/>
          </a:blip>
          <a:srcRect b="0" l="0" r="0" t="0"/>
          <a:stretch/>
        </p:blipFill>
        <p:spPr>
          <a:xfrm flipH="1">
            <a:off x="2859717" y="3429000"/>
            <a:ext cx="1817029" cy="1362772"/>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80"/>
          <p:cNvSpPr txBox="1"/>
          <p:nvPr/>
        </p:nvSpPr>
        <p:spPr>
          <a:xfrm>
            <a:off x="502647" y="498020"/>
            <a:ext cx="8138707"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Specifický cíl 4.4</a:t>
            </a:r>
            <a:br>
              <a:rPr b="1" i="0" lang="cs-CZ" sz="3200" u="none" cap="none" strike="noStrike">
                <a:solidFill>
                  <a:schemeClr val="lt1"/>
                </a:solidFill>
                <a:latin typeface="Arial"/>
                <a:ea typeface="Arial"/>
                <a:cs typeface="Arial"/>
                <a:sym typeface="Arial"/>
              </a:rPr>
            </a:br>
            <a:r>
              <a:rPr b="1" i="0" lang="cs-CZ" sz="3200" u="none" cap="none" strike="noStrike">
                <a:solidFill>
                  <a:schemeClr val="lt1"/>
                </a:solidFill>
                <a:latin typeface="Arial"/>
                <a:ea typeface="Arial"/>
                <a:cs typeface="Arial"/>
                <a:sym typeface="Arial"/>
              </a:rPr>
              <a:t>Kulturní dědictví a cestovní ruch</a:t>
            </a:r>
            <a:endParaRPr sz="2000">
              <a:solidFill>
                <a:schemeClr val="lt1"/>
              </a:solidFill>
              <a:latin typeface="Arial"/>
              <a:ea typeface="Arial"/>
              <a:cs typeface="Arial"/>
              <a:sym typeface="Arial"/>
            </a:endParaRPr>
          </a:p>
        </p:txBody>
      </p:sp>
      <p:sp>
        <p:nvSpPr>
          <p:cNvPr id="588" name="Google Shape;588;p80"/>
          <p:cNvSpPr txBox="1"/>
          <p:nvPr/>
        </p:nvSpPr>
        <p:spPr>
          <a:xfrm>
            <a:off x="565910" y="1843131"/>
            <a:ext cx="8012179" cy="336502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lt1"/>
              </a:buClr>
              <a:buSzPts val="2000"/>
              <a:buFont typeface="Arial"/>
              <a:buNone/>
            </a:pPr>
            <a:r>
              <a:rPr b="1" lang="cs-CZ" sz="2000">
                <a:solidFill>
                  <a:schemeClr val="lt1"/>
                </a:solidFill>
                <a:latin typeface="Arial"/>
                <a:ea typeface="Arial"/>
                <a:cs typeface="Arial"/>
                <a:sym typeface="Arial"/>
              </a:rPr>
              <a:t>Veřejná infrastruktura udržitelného cestovního ruchu</a:t>
            </a:r>
            <a:endParaRPr/>
          </a:p>
          <a:p>
            <a:pPr indent="-285750" lvl="0" marL="285750" marR="0" rtl="0" algn="l">
              <a:lnSpc>
                <a:spcPct val="1500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i ve zvláště chráněných územích, se stanoviskem AOPK</a:t>
            </a:r>
            <a:endParaRPr sz="1600">
              <a:solidFill>
                <a:schemeClr val="lt1"/>
              </a:solidFill>
              <a:latin typeface="Arial"/>
              <a:ea typeface="Arial"/>
              <a:cs typeface="Arial"/>
              <a:sym typeface="Arial"/>
            </a:endParaRPr>
          </a:p>
          <a:p>
            <a:pPr indent="0" lvl="0" marL="0" marR="0" rtl="0" algn="l">
              <a:lnSpc>
                <a:spcPct val="150000"/>
              </a:lnSpc>
              <a:spcBef>
                <a:spcPts val="0"/>
              </a:spcBef>
              <a:spcAft>
                <a:spcPts val="0"/>
              </a:spcAft>
              <a:buNone/>
            </a:pPr>
            <a:r>
              <a:t/>
            </a:r>
            <a:endParaRPr sz="1800" u="sng">
              <a:solidFill>
                <a:schemeClr val="lt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800"/>
              <a:buFont typeface="Arial"/>
              <a:buNone/>
            </a:pPr>
            <a:r>
              <a:rPr lang="cs-CZ" sz="1800" u="sng">
                <a:solidFill>
                  <a:schemeClr val="lt1"/>
                </a:solidFill>
                <a:latin typeface="Arial"/>
                <a:ea typeface="Arial"/>
                <a:cs typeface="Arial"/>
                <a:sym typeface="Arial"/>
              </a:rPr>
              <a:t>Příklady:</a:t>
            </a:r>
            <a:r>
              <a:rPr lang="cs-CZ" sz="1800">
                <a:solidFill>
                  <a:schemeClr val="lt1"/>
                </a:solidFill>
                <a:latin typeface="Arial"/>
                <a:ea typeface="Arial"/>
                <a:cs typeface="Arial"/>
                <a:sym typeface="Arial"/>
              </a:rPr>
              <a:t> Doprovodná infrastruktura cestovního ruchu - záchytná 	parkoviště, odpočívadla, sociální zařízení, veřejná infrastruktura pro 	vodáckou a vodní turistiku / rekreační plavbu); turistická informační 	centra; budování turistických tras a revitalizace sítě značení; 	</a:t>
            </a:r>
            <a:br>
              <a:rPr lang="cs-CZ" sz="1800">
                <a:solidFill>
                  <a:schemeClr val="dk1"/>
                </a:solidFill>
                <a:latin typeface="Arial"/>
                <a:ea typeface="Arial"/>
                <a:cs typeface="Arial"/>
                <a:sym typeface="Arial"/>
              </a:rPr>
            </a:br>
            <a:r>
              <a:rPr lang="cs-CZ" sz="1800">
                <a:solidFill>
                  <a:schemeClr val="lt1"/>
                </a:solidFill>
                <a:latin typeface="Arial"/>
                <a:ea typeface="Arial"/>
                <a:cs typeface="Arial"/>
                <a:sym typeface="Arial"/>
              </a:rPr>
              <a:t>	naučné 	stezky, navigační systémy měst a obcí</a:t>
            </a:r>
            <a:endParaRPr sz="1800">
              <a:solidFill>
                <a:schemeClr val="lt1"/>
              </a:solidFill>
              <a:latin typeface="Arial"/>
              <a:ea typeface="Arial"/>
              <a:cs typeface="Arial"/>
              <a:sym typeface="Arial"/>
            </a:endParaRPr>
          </a:p>
        </p:txBody>
      </p:sp>
      <p:pic>
        <p:nvPicPr>
          <p:cNvPr descr="Túra" id="589" name="Google Shape;589;p80"/>
          <p:cNvPicPr preferRelativeResize="0"/>
          <p:nvPr/>
        </p:nvPicPr>
        <p:blipFill rotWithShape="1">
          <a:blip r:embed="rId3">
            <a:alphaModFix/>
          </a:blip>
          <a:srcRect b="0" l="0" r="0" t="0"/>
          <a:stretch/>
        </p:blipFill>
        <p:spPr>
          <a:xfrm>
            <a:off x="214969" y="1943481"/>
            <a:ext cx="386442" cy="386442"/>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81"/>
          <p:cNvSpPr txBox="1"/>
          <p:nvPr/>
        </p:nvSpPr>
        <p:spPr>
          <a:xfrm>
            <a:off x="502647" y="498020"/>
            <a:ext cx="8138707"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Specifický cíl 4.4</a:t>
            </a:r>
            <a:br>
              <a:rPr b="1" i="0" lang="cs-CZ" sz="3200" u="none" cap="none" strike="noStrike">
                <a:solidFill>
                  <a:schemeClr val="lt1"/>
                </a:solidFill>
                <a:latin typeface="Arial"/>
                <a:ea typeface="Arial"/>
                <a:cs typeface="Arial"/>
                <a:sym typeface="Arial"/>
              </a:rPr>
            </a:br>
            <a:r>
              <a:rPr b="1" i="0" lang="cs-CZ" sz="3200" u="none" cap="none" strike="noStrike">
                <a:solidFill>
                  <a:schemeClr val="lt1"/>
                </a:solidFill>
                <a:latin typeface="Arial"/>
                <a:ea typeface="Arial"/>
                <a:cs typeface="Arial"/>
                <a:sym typeface="Arial"/>
              </a:rPr>
              <a:t>Kulturní dědictví a cestovní ruch</a:t>
            </a:r>
            <a:endParaRPr/>
          </a:p>
          <a:p>
            <a:pPr indent="0" lvl="0" marL="0" marR="0" rtl="0" algn="ctr">
              <a:spcBef>
                <a:spcPts val="0"/>
              </a:spcBef>
              <a:spcAft>
                <a:spcPts val="0"/>
              </a:spcAft>
              <a:buClr>
                <a:srgbClr val="000000"/>
              </a:buClr>
              <a:buSzPts val="2000"/>
              <a:buFont typeface="Arial"/>
              <a:buNone/>
            </a:pPr>
            <a:r>
              <a:rPr lang="cs-CZ" sz="2000">
                <a:solidFill>
                  <a:schemeClr val="lt1"/>
                </a:solidFill>
                <a:latin typeface="Arial"/>
                <a:ea typeface="Arial"/>
                <a:cs typeface="Arial"/>
                <a:sym typeface="Arial"/>
              </a:rPr>
              <a:t>Aktuální stav přípravy SC</a:t>
            </a:r>
            <a:endParaRPr sz="2000">
              <a:solidFill>
                <a:schemeClr val="lt1"/>
              </a:solidFill>
              <a:latin typeface="Arial"/>
              <a:ea typeface="Arial"/>
              <a:cs typeface="Arial"/>
              <a:sym typeface="Arial"/>
            </a:endParaRPr>
          </a:p>
        </p:txBody>
      </p:sp>
      <p:sp>
        <p:nvSpPr>
          <p:cNvPr id="595" name="Google Shape;595;p81"/>
          <p:cNvSpPr txBox="1"/>
          <p:nvPr/>
        </p:nvSpPr>
        <p:spPr>
          <a:xfrm>
            <a:off x="778974" y="2008938"/>
            <a:ext cx="8012179" cy="4109330"/>
          </a:xfrm>
          <a:prstGeom prst="rect">
            <a:avLst/>
          </a:prstGeom>
          <a:noFill/>
          <a:ln>
            <a:noFill/>
          </a:ln>
        </p:spPr>
        <p:txBody>
          <a:bodyPr anchorCtr="0" anchor="t" bIns="45700" lIns="91425" spcFirstLastPara="1" rIns="91425" wrap="square" tIns="45700">
            <a:spAutoFit/>
          </a:bodyPr>
          <a:lstStyle/>
          <a:p>
            <a:pPr indent="-214313" lvl="0" marL="214313" marR="0" rtl="0" algn="l">
              <a:lnSpc>
                <a:spcPct val="1500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1. vyhlášenou výzvou ve SC 4.4 bude výzva v aktivitě „knihovny“</a:t>
            </a:r>
            <a:endParaRPr/>
          </a:p>
          <a:p>
            <a:pPr indent="-214313" lvl="0" marL="214313" marR="0" rtl="0" algn="l">
              <a:lnSpc>
                <a:spcPct val="1500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ŘO IROP ve spolupráci s Národní knihovou připravilo na webových stránkách INFORMACE PRO KNIHOVNY </a:t>
            </a:r>
            <a:r>
              <a:rPr lang="cs-CZ" sz="1600" u="sng">
                <a:solidFill>
                  <a:schemeClr val="lt1"/>
                </a:solidFill>
                <a:latin typeface="Arial"/>
                <a:ea typeface="Arial"/>
                <a:cs typeface="Arial"/>
                <a:sym typeface="Arial"/>
                <a:hlinkClick r:id="rId3">
                  <a:extLst>
                    <a:ext uri="{A12FA001-AC4F-418D-AE19-62706E023703}">
                      <ahyp:hlinkClr val="tx"/>
                    </a:ext>
                  </a:extLst>
                </a:hlinkClick>
              </a:rPr>
              <a:t>https://ipk.nkp.cz/programy-podpory/irop-2021-2027 sekci IROP 2021-2027</a:t>
            </a:r>
            <a:r>
              <a:rPr lang="cs-CZ" sz="1600">
                <a:solidFill>
                  <a:schemeClr val="lt1"/>
                </a:solidFill>
                <a:latin typeface="Arial"/>
                <a:ea typeface="Arial"/>
                <a:cs typeface="Arial"/>
                <a:sym typeface="Arial"/>
              </a:rPr>
              <a:t>, orientační přehled seznamů podporovaných knihoven.</a:t>
            </a:r>
            <a:endParaRPr/>
          </a:p>
          <a:p>
            <a:pPr indent="-214313" lvl="0" marL="214313" marR="0" rtl="0" algn="l">
              <a:lnSpc>
                <a:spcPct val="1500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Pokud bude knihovna současně památkou, může si žadatel zvolit aktivitu  „památky“ nebo „knihovny“  </a:t>
            </a:r>
            <a:endParaRPr/>
          </a:p>
          <a:p>
            <a:pPr indent="-214313" lvl="0" marL="214313" marR="0" rtl="0" algn="l">
              <a:lnSpc>
                <a:spcPct val="1500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Výstupy projektu v aktivitě „knihovny“ musí být bezbariérové (jedná se o budovy občanské vybavenosti)</a:t>
            </a:r>
            <a:endParaRPr/>
          </a:p>
          <a:p>
            <a:pPr indent="-214313" lvl="0" marL="214313" marR="0" rtl="0" algn="l">
              <a:lnSpc>
                <a:spcPct val="1500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V případě realizace projektu, kde budou součástí opatření ke snížení energetické spotřeby, mohou být výdaje na tato opatření zařazeny mezi způsobilé (opatření nebude povinné) </a:t>
            </a:r>
            <a:endParaRPr/>
          </a:p>
        </p:txBody>
      </p:sp>
      <p:pic>
        <p:nvPicPr>
          <p:cNvPr descr="Knihy" id="596" name="Google Shape;596;p81"/>
          <p:cNvPicPr preferRelativeResize="0"/>
          <p:nvPr/>
        </p:nvPicPr>
        <p:blipFill rotWithShape="1">
          <a:blip r:embed="rId4">
            <a:alphaModFix/>
          </a:blip>
          <a:srcRect b="0" l="0" r="0" t="0"/>
          <a:stretch/>
        </p:blipFill>
        <p:spPr>
          <a:xfrm>
            <a:off x="312751" y="2157924"/>
            <a:ext cx="379791" cy="379791"/>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82"/>
          <p:cNvSpPr txBox="1"/>
          <p:nvPr/>
        </p:nvSpPr>
        <p:spPr>
          <a:xfrm>
            <a:off x="463097" y="245690"/>
            <a:ext cx="8138700" cy="1385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Specifický cíl 4.4</a:t>
            </a:r>
            <a:br>
              <a:rPr b="1" i="0" lang="cs-CZ" sz="3200" u="none" cap="none" strike="noStrike">
                <a:solidFill>
                  <a:schemeClr val="lt1"/>
                </a:solidFill>
                <a:latin typeface="Arial"/>
                <a:ea typeface="Arial"/>
                <a:cs typeface="Arial"/>
                <a:sym typeface="Arial"/>
              </a:rPr>
            </a:br>
            <a:r>
              <a:rPr b="1" i="0" lang="cs-CZ" sz="3200" u="none" cap="none" strike="noStrike">
                <a:solidFill>
                  <a:schemeClr val="lt1"/>
                </a:solidFill>
                <a:latin typeface="Arial"/>
                <a:ea typeface="Arial"/>
                <a:cs typeface="Arial"/>
                <a:sym typeface="Arial"/>
              </a:rPr>
              <a:t>Kulturní dědictví a cestovní ruch</a:t>
            </a:r>
            <a:endParaRPr/>
          </a:p>
          <a:p>
            <a:pPr indent="0" lvl="0" marL="0" marR="0" rtl="0" algn="ctr">
              <a:spcBef>
                <a:spcPts val="0"/>
              </a:spcBef>
              <a:spcAft>
                <a:spcPts val="0"/>
              </a:spcAft>
              <a:buClr>
                <a:srgbClr val="000000"/>
              </a:buClr>
              <a:buSzPts val="2000"/>
              <a:buFont typeface="Arial"/>
              <a:buNone/>
            </a:pPr>
            <a:r>
              <a:rPr lang="cs-CZ" sz="2000">
                <a:solidFill>
                  <a:schemeClr val="lt1"/>
                </a:solidFill>
                <a:latin typeface="Arial"/>
                <a:ea typeface="Arial"/>
                <a:cs typeface="Arial"/>
                <a:sym typeface="Arial"/>
              </a:rPr>
              <a:t>Aktuální stav přípravy SC</a:t>
            </a:r>
            <a:endParaRPr sz="2000">
              <a:solidFill>
                <a:schemeClr val="lt1"/>
              </a:solidFill>
              <a:latin typeface="Arial"/>
              <a:ea typeface="Arial"/>
              <a:cs typeface="Arial"/>
              <a:sym typeface="Arial"/>
            </a:endParaRPr>
          </a:p>
        </p:txBody>
      </p:sp>
      <p:sp>
        <p:nvSpPr>
          <p:cNvPr id="602" name="Google Shape;602;p82"/>
          <p:cNvSpPr txBox="1"/>
          <p:nvPr/>
        </p:nvSpPr>
        <p:spPr>
          <a:xfrm>
            <a:off x="565910" y="1550249"/>
            <a:ext cx="8012100" cy="5248800"/>
          </a:xfrm>
          <a:prstGeom prst="rect">
            <a:avLst/>
          </a:prstGeom>
          <a:noFill/>
          <a:ln>
            <a:noFill/>
          </a:ln>
        </p:spPr>
        <p:txBody>
          <a:bodyPr anchorCtr="0" anchor="t" bIns="45700" lIns="91425" spcFirstLastPara="1" rIns="91425" wrap="square" tIns="45700">
            <a:spAutoFit/>
          </a:bodyPr>
          <a:lstStyle/>
          <a:p>
            <a:pPr indent="-213995" lvl="0" marL="213995" marR="0" rtl="0" algn="l">
              <a:lnSpc>
                <a:spcPct val="18125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Výzva na „památky“ nebude podmíněna zpřístupněním nových prostor, památka musí být po realizaci projektu zpřístupněna veřejnosti</a:t>
            </a:r>
            <a:endParaRPr sz="1800">
              <a:solidFill>
                <a:schemeClr val="lt1"/>
              </a:solidFill>
              <a:latin typeface="Arial"/>
              <a:ea typeface="Arial"/>
              <a:cs typeface="Arial"/>
              <a:sym typeface="Arial"/>
            </a:endParaRPr>
          </a:p>
          <a:p>
            <a:pPr indent="-213995" lvl="0" marL="213995" marR="0" rtl="0" algn="l">
              <a:lnSpc>
                <a:spcPct val="18125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Aktivita „památky“ u národních kulturních památek „NKP“ budou podpořeny pouze parky nacházející se na pozemcích NKP</a:t>
            </a:r>
            <a:endParaRPr sz="1600">
              <a:solidFill>
                <a:schemeClr val="lt1"/>
              </a:solidFill>
              <a:latin typeface="Arial"/>
              <a:ea typeface="Arial"/>
              <a:cs typeface="Arial"/>
              <a:sym typeface="Arial"/>
            </a:endParaRPr>
          </a:p>
          <a:p>
            <a:pPr indent="-213995" lvl="0" marL="213995" marR="0" rtl="0" algn="l">
              <a:lnSpc>
                <a:spcPct val="18125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Aktivita „muzeum“ - muzeum spravuje sbírku dle zákona č. 122/2000 Sb., spravovat= vlastnit (sbírka ve výpůjčce nesplňuje zásady specifických kritérií přijatelnosti)</a:t>
            </a:r>
            <a:endParaRPr sz="1600">
              <a:solidFill>
                <a:schemeClr val="lt1"/>
              </a:solidFill>
              <a:latin typeface="Arial"/>
              <a:ea typeface="Arial"/>
              <a:cs typeface="Arial"/>
              <a:sym typeface="Arial"/>
            </a:endParaRPr>
          </a:p>
          <a:p>
            <a:pPr indent="-213995" lvl="0" marL="213995" marR="0" rtl="0" algn="l">
              <a:lnSpc>
                <a:spcPct val="18125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Aktivita „cestovní ruch“ ve zvláště chráněných územích budou podporovány pouze doplňkově zaměřené projekty (příklad: turistická stezka s odpočívadlem, která vede skrz takové území), do žádosti o podporu bude požadováno souhlasné vyjádření Asociace ochrany přírody a krajiny</a:t>
            </a:r>
            <a:endParaRPr sz="1600">
              <a:solidFill>
                <a:schemeClr val="lt1"/>
              </a:solidFill>
              <a:latin typeface="Arial"/>
              <a:ea typeface="Arial"/>
              <a:cs typeface="Arial"/>
              <a:sym typeface="Arial"/>
            </a:endParaRPr>
          </a:p>
          <a:p>
            <a:pPr indent="-213995" lvl="0" marL="213995" marR="0" rtl="0" algn="l">
              <a:lnSpc>
                <a:spcPct val="150000"/>
              </a:lnSpc>
              <a:spcBef>
                <a:spcPts val="0"/>
              </a:spcBef>
              <a:spcAft>
                <a:spcPts val="0"/>
              </a:spcAft>
              <a:buClr>
                <a:schemeClr val="lt1"/>
              </a:buClr>
              <a:buSzPts val="1600"/>
              <a:buFont typeface="Arial"/>
              <a:buChar char="•"/>
            </a:pPr>
            <a:r>
              <a:rPr lang="cs-CZ" sz="1600">
                <a:solidFill>
                  <a:schemeClr val="lt1"/>
                </a:solidFill>
                <a:latin typeface="Arial"/>
                <a:ea typeface="Arial"/>
                <a:cs typeface="Arial"/>
                <a:sym typeface="Arial"/>
              </a:rPr>
              <a:t>Individuální projekty i projekty v ITI</a:t>
            </a:r>
            <a:endParaRPr/>
          </a:p>
        </p:txBody>
      </p:sp>
      <p:pic>
        <p:nvPicPr>
          <p:cNvPr descr="Scéna na hradě" id="603" name="Google Shape;603;p82"/>
          <p:cNvPicPr preferRelativeResize="0"/>
          <p:nvPr/>
        </p:nvPicPr>
        <p:blipFill rotWithShape="1">
          <a:blip r:embed="rId3">
            <a:alphaModFix/>
          </a:blip>
          <a:srcRect b="0" l="0" r="0" t="0"/>
          <a:stretch/>
        </p:blipFill>
        <p:spPr>
          <a:xfrm>
            <a:off x="169211" y="1574236"/>
            <a:ext cx="390806" cy="390806"/>
          </a:xfrm>
          <a:prstGeom prst="rect">
            <a:avLst/>
          </a:prstGeom>
          <a:noFill/>
          <a:ln>
            <a:noFill/>
          </a:ln>
        </p:spPr>
      </p:pic>
      <p:pic>
        <p:nvPicPr>
          <p:cNvPr descr="Banka" id="604" name="Google Shape;604;p82"/>
          <p:cNvPicPr preferRelativeResize="0"/>
          <p:nvPr/>
        </p:nvPicPr>
        <p:blipFill rotWithShape="1">
          <a:blip r:embed="rId4">
            <a:alphaModFix/>
          </a:blip>
          <a:srcRect b="0" l="0" r="0" t="0"/>
          <a:stretch/>
        </p:blipFill>
        <p:spPr>
          <a:xfrm>
            <a:off x="206962" y="3374970"/>
            <a:ext cx="379791" cy="379791"/>
          </a:xfrm>
          <a:prstGeom prst="rect">
            <a:avLst/>
          </a:prstGeom>
          <a:noFill/>
          <a:ln>
            <a:noFill/>
          </a:ln>
        </p:spPr>
      </p:pic>
      <p:pic>
        <p:nvPicPr>
          <p:cNvPr descr="Túra" id="605" name="Google Shape;605;p82"/>
          <p:cNvPicPr preferRelativeResize="0"/>
          <p:nvPr/>
        </p:nvPicPr>
        <p:blipFill rotWithShape="1">
          <a:blip r:embed="rId5">
            <a:alphaModFix/>
          </a:blip>
          <a:srcRect b="0" l="0" r="0" t="0"/>
          <a:stretch/>
        </p:blipFill>
        <p:spPr>
          <a:xfrm>
            <a:off x="169806" y="4684382"/>
            <a:ext cx="388755" cy="38875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pic>
        <p:nvPicPr>
          <p:cNvPr id="610" name="Google Shape;610;p83"/>
          <p:cNvPicPr preferRelativeResize="0"/>
          <p:nvPr/>
        </p:nvPicPr>
        <p:blipFill rotWithShape="1">
          <a:blip r:embed="rId3">
            <a:alphaModFix/>
          </a:blip>
          <a:srcRect b="0" l="5537" r="5536" t="0"/>
          <a:stretch/>
        </p:blipFill>
        <p:spPr>
          <a:xfrm>
            <a:off x="20" y="1"/>
            <a:ext cx="9143980" cy="6857999"/>
          </a:xfrm>
          <a:prstGeom prst="rect">
            <a:avLst/>
          </a:prstGeom>
          <a:noFill/>
          <a:ln>
            <a:noFill/>
          </a:ln>
        </p:spPr>
      </p:pic>
      <p:sp>
        <p:nvSpPr>
          <p:cNvPr id="611" name="Google Shape;611;p83"/>
          <p:cNvSpPr txBox="1"/>
          <p:nvPr/>
        </p:nvSpPr>
        <p:spPr>
          <a:xfrm>
            <a:off x="117466" y="58724"/>
            <a:ext cx="8100437" cy="584775"/>
          </a:xfrm>
          <a:prstGeom prst="rect">
            <a:avLst/>
          </a:prstGeom>
          <a:solidFill>
            <a:srgbClr val="0B55A2">
              <a:alpha val="73725"/>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cs-CZ" sz="3200" u="none" cap="none" strike="noStrike">
                <a:solidFill>
                  <a:srgbClr val="FFFFFF"/>
                </a:solidFill>
                <a:latin typeface="Arial"/>
                <a:ea typeface="Arial"/>
                <a:cs typeface="Arial"/>
                <a:sym typeface="Arial"/>
              </a:rPr>
              <a:t>Příklad: Nová expozice v muzeu</a:t>
            </a:r>
            <a:endParaRPr b="1" i="0" sz="3200" u="none" cap="none" strike="noStrike">
              <a:solidFill>
                <a:srgbClr val="FFFFFF"/>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pic>
        <p:nvPicPr>
          <p:cNvPr descr="Obsah obrázku tráva, obloha, exteriér, pobřeží&#10;&#10;Popis byl vytvořen automaticky" id="616" name="Google Shape;616;p84"/>
          <p:cNvPicPr preferRelativeResize="0"/>
          <p:nvPr/>
        </p:nvPicPr>
        <p:blipFill rotWithShape="1">
          <a:blip r:embed="rId3">
            <a:alphaModFix/>
          </a:blip>
          <a:srcRect b="0" l="0" r="0" t="0"/>
          <a:stretch/>
        </p:blipFill>
        <p:spPr>
          <a:xfrm>
            <a:off x="2974848" y="2531364"/>
            <a:ext cx="3194304" cy="1795272"/>
          </a:xfrm>
          <a:prstGeom prst="rect">
            <a:avLst/>
          </a:prstGeom>
          <a:noFill/>
          <a:ln>
            <a:noFill/>
          </a:ln>
        </p:spPr>
      </p:pic>
      <p:pic>
        <p:nvPicPr>
          <p:cNvPr id="617" name="Google Shape;617;p84"/>
          <p:cNvPicPr preferRelativeResize="0"/>
          <p:nvPr/>
        </p:nvPicPr>
        <p:blipFill rotWithShape="1">
          <a:blip r:embed="rId4">
            <a:alphaModFix/>
          </a:blip>
          <a:srcRect b="0" l="0" r="0" t="0"/>
          <a:stretch/>
        </p:blipFill>
        <p:spPr>
          <a:xfrm>
            <a:off x="0" y="0"/>
            <a:ext cx="9144000" cy="6857999"/>
          </a:xfrm>
          <a:prstGeom prst="rect">
            <a:avLst/>
          </a:prstGeom>
          <a:noFill/>
          <a:ln>
            <a:noFill/>
          </a:ln>
        </p:spPr>
      </p:pic>
      <p:sp>
        <p:nvSpPr>
          <p:cNvPr id="618" name="Google Shape;618;p84"/>
          <p:cNvSpPr txBox="1"/>
          <p:nvPr/>
        </p:nvSpPr>
        <p:spPr>
          <a:xfrm>
            <a:off x="335560" y="5474987"/>
            <a:ext cx="8505986" cy="744836"/>
          </a:xfrm>
          <a:prstGeom prst="rect">
            <a:avLst/>
          </a:prstGeom>
          <a:solidFill>
            <a:srgbClr val="0B55A2">
              <a:alpha val="7372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2400"/>
              <a:buFont typeface="Arial"/>
              <a:buNone/>
            </a:pPr>
            <a:r>
              <a:rPr b="1" lang="cs-CZ" sz="2400">
                <a:solidFill>
                  <a:schemeClr val="lt1"/>
                </a:solidFill>
                <a:latin typeface="Arial"/>
                <a:ea typeface="Arial"/>
                <a:cs typeface="Arial"/>
                <a:sym typeface="Arial"/>
              </a:rPr>
              <a:t>Specifický cíl  5.1 </a:t>
            </a:r>
            <a:br>
              <a:rPr b="1" lang="cs-CZ" sz="2400">
                <a:solidFill>
                  <a:schemeClr val="lt1"/>
                </a:solidFill>
                <a:latin typeface="Arial"/>
                <a:ea typeface="Arial"/>
                <a:cs typeface="Arial"/>
                <a:sym typeface="Arial"/>
              </a:rPr>
            </a:br>
            <a:r>
              <a:rPr b="1" i="0" lang="cs-CZ" sz="2400" u="none" cap="none" strike="noStrike">
                <a:solidFill>
                  <a:schemeClr val="lt1"/>
                </a:solidFill>
                <a:latin typeface="Arial"/>
                <a:ea typeface="Arial"/>
                <a:cs typeface="Arial"/>
                <a:sym typeface="Arial"/>
              </a:rPr>
              <a:t>Komunitně vedený místní rozvoj</a:t>
            </a:r>
            <a:endParaRPr b="1" sz="2400">
              <a:solidFill>
                <a:schemeClr val="lt1"/>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85"/>
          <p:cNvSpPr txBox="1"/>
          <p:nvPr/>
        </p:nvSpPr>
        <p:spPr>
          <a:xfrm>
            <a:off x="488165" y="91877"/>
            <a:ext cx="8138700" cy="1385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Specifický cíl 5.1</a:t>
            </a:r>
            <a:br>
              <a:rPr b="1" i="0" lang="cs-CZ" sz="3200" u="none" cap="none" strike="noStrike">
                <a:solidFill>
                  <a:schemeClr val="lt1"/>
                </a:solidFill>
                <a:latin typeface="Arial"/>
                <a:ea typeface="Arial"/>
                <a:cs typeface="Arial"/>
                <a:sym typeface="Arial"/>
              </a:rPr>
            </a:br>
            <a:r>
              <a:rPr b="1" i="0" lang="cs-CZ" sz="3200" u="none" cap="none" strike="noStrike">
                <a:solidFill>
                  <a:schemeClr val="lt1"/>
                </a:solidFill>
                <a:latin typeface="Arial"/>
                <a:ea typeface="Arial"/>
                <a:cs typeface="Arial"/>
                <a:sym typeface="Arial"/>
              </a:rPr>
              <a:t>Komunitně vedený místní rozvoj</a:t>
            </a:r>
            <a:br>
              <a:rPr b="1" i="0" lang="cs-CZ" sz="3600" u="none" cap="none" strike="noStrike">
                <a:solidFill>
                  <a:srgbClr val="1D71B8"/>
                </a:solidFill>
                <a:latin typeface="Arial"/>
                <a:ea typeface="Arial"/>
                <a:cs typeface="Arial"/>
                <a:sym typeface="Arial"/>
              </a:rPr>
            </a:br>
            <a:endParaRPr sz="2000">
              <a:solidFill>
                <a:schemeClr val="lt1"/>
              </a:solidFill>
              <a:latin typeface="Arial"/>
              <a:ea typeface="Arial"/>
              <a:cs typeface="Arial"/>
              <a:sym typeface="Arial"/>
            </a:endParaRPr>
          </a:p>
        </p:txBody>
      </p:sp>
      <p:sp>
        <p:nvSpPr>
          <p:cNvPr id="624" name="Google Shape;624;p85"/>
          <p:cNvSpPr txBox="1"/>
          <p:nvPr/>
        </p:nvSpPr>
        <p:spPr>
          <a:xfrm>
            <a:off x="629175" y="1487459"/>
            <a:ext cx="8178300" cy="5315400"/>
          </a:xfrm>
          <a:prstGeom prst="rect">
            <a:avLst/>
          </a:prstGeom>
          <a:noFill/>
          <a:ln>
            <a:noFill/>
          </a:ln>
        </p:spPr>
        <p:txBody>
          <a:bodyPr anchorCtr="0" anchor="t" bIns="45700" lIns="91425" spcFirstLastPara="1" rIns="91425" wrap="square" tIns="45700">
            <a:spAutoFit/>
          </a:bodyPr>
          <a:lstStyle/>
          <a:p>
            <a:pPr indent="0" lvl="0" marL="0" marR="0" rtl="0" algn="l">
              <a:lnSpc>
                <a:spcPct val="125000"/>
              </a:lnSpc>
              <a:spcBef>
                <a:spcPts val="0"/>
              </a:spcBef>
              <a:spcAft>
                <a:spcPts val="0"/>
              </a:spcAft>
              <a:buClr>
                <a:srgbClr val="1D71B8"/>
              </a:buClr>
              <a:buSzPts val="1500"/>
              <a:buFont typeface="Arial"/>
              <a:buNone/>
            </a:pPr>
            <a:r>
              <a:rPr b="0" i="0" lang="cs-CZ" sz="1600" u="none" cap="none" strike="noStrike">
                <a:solidFill>
                  <a:schemeClr val="lt1"/>
                </a:solidFill>
                <a:latin typeface="Arial"/>
                <a:ea typeface="Arial"/>
                <a:cs typeface="Arial"/>
                <a:sym typeface="Arial"/>
              </a:rPr>
              <a:t>Infrastruktura pro bezpečnou nemotorovou dopravu</a:t>
            </a:r>
            <a:endParaRPr/>
          </a:p>
          <a:p>
            <a:pPr indent="0" lvl="0" marL="0" marR="0" rtl="0" algn="l">
              <a:lnSpc>
                <a:spcPct val="125000"/>
              </a:lnSpc>
              <a:spcBef>
                <a:spcPts val="1000"/>
              </a:spcBef>
              <a:spcAft>
                <a:spcPts val="0"/>
              </a:spcAft>
              <a:buClr>
                <a:srgbClr val="1D71B8"/>
              </a:buClr>
              <a:buSzPts val="1500"/>
              <a:buFont typeface="Arial"/>
              <a:buNone/>
            </a:pPr>
            <a:r>
              <a:rPr b="0" i="0" lang="cs-CZ" sz="1600" u="none" cap="none" strike="noStrike">
                <a:solidFill>
                  <a:schemeClr val="lt1"/>
                </a:solidFill>
                <a:latin typeface="Arial"/>
                <a:ea typeface="Arial"/>
                <a:cs typeface="Arial"/>
                <a:sym typeface="Arial"/>
              </a:rPr>
              <a:t>Infrastruktura pro cyklistickou dopravu </a:t>
            </a:r>
            <a:endParaRPr/>
          </a:p>
          <a:p>
            <a:pPr indent="0" lvl="0" marL="0" marR="0" rtl="0" algn="l">
              <a:lnSpc>
                <a:spcPct val="125000"/>
              </a:lnSpc>
              <a:spcBef>
                <a:spcPts val="1000"/>
              </a:spcBef>
              <a:spcAft>
                <a:spcPts val="0"/>
              </a:spcAft>
              <a:buClr>
                <a:srgbClr val="1D71B8"/>
              </a:buClr>
              <a:buSzPts val="1500"/>
              <a:buFont typeface="Arial"/>
              <a:buNone/>
            </a:pPr>
            <a:r>
              <a:rPr b="0" i="0" lang="cs-CZ" sz="1600" u="none" cap="none" strike="noStrike">
                <a:solidFill>
                  <a:schemeClr val="lt1"/>
                </a:solidFill>
                <a:latin typeface="Arial"/>
                <a:ea typeface="Arial"/>
                <a:cs typeface="Arial"/>
                <a:sym typeface="Arial"/>
              </a:rPr>
              <a:t>Zelená infrastruktura ve veřejném prostranství měst a obcí</a:t>
            </a:r>
            <a:endParaRPr/>
          </a:p>
          <a:p>
            <a:pPr indent="0" lvl="0" marL="0" marR="0" rtl="0" algn="l">
              <a:lnSpc>
                <a:spcPct val="125000"/>
              </a:lnSpc>
              <a:spcBef>
                <a:spcPts val="1000"/>
              </a:spcBef>
              <a:spcAft>
                <a:spcPts val="0"/>
              </a:spcAft>
              <a:buClr>
                <a:srgbClr val="1D71B8"/>
              </a:buClr>
              <a:buSzPts val="1500"/>
              <a:buFont typeface="Arial"/>
              <a:buNone/>
            </a:pPr>
            <a:r>
              <a:rPr b="0" i="0" lang="cs-CZ" sz="1600" u="none" cap="none" strike="noStrike">
                <a:solidFill>
                  <a:schemeClr val="lt1"/>
                </a:solidFill>
                <a:latin typeface="Arial"/>
                <a:ea typeface="Arial"/>
                <a:cs typeface="Arial"/>
                <a:sym typeface="Arial"/>
              </a:rPr>
              <a:t>Podpora jednotek sboru dobrovolných hasičů kategorie jednotek požární ochrany II, III, V                      </a:t>
            </a:r>
            <a:endParaRPr/>
          </a:p>
          <a:p>
            <a:pPr indent="0" lvl="0" marL="0" marR="0" rtl="0" algn="l">
              <a:lnSpc>
                <a:spcPct val="125000"/>
              </a:lnSpc>
              <a:spcBef>
                <a:spcPts val="1000"/>
              </a:spcBef>
              <a:spcAft>
                <a:spcPts val="0"/>
              </a:spcAft>
              <a:buClr>
                <a:srgbClr val="1D71B8"/>
              </a:buClr>
              <a:buSzPts val="1500"/>
              <a:buFont typeface="Arial"/>
              <a:buNone/>
            </a:pPr>
            <a:r>
              <a:rPr b="0" i="0" lang="cs-CZ" sz="1600" u="none" cap="none" strike="noStrike">
                <a:solidFill>
                  <a:schemeClr val="lt1"/>
                </a:solidFill>
                <a:latin typeface="Arial"/>
                <a:ea typeface="Arial"/>
                <a:cs typeface="Arial"/>
                <a:sym typeface="Arial"/>
              </a:rPr>
              <a:t>Infrastruktura mateřských škol a zařízení péče o děti typu dětské skupiny</a:t>
            </a:r>
            <a:endParaRPr/>
          </a:p>
          <a:p>
            <a:pPr indent="0" lvl="0" marL="0" marR="0" rtl="0" algn="l">
              <a:lnSpc>
                <a:spcPct val="125000"/>
              </a:lnSpc>
              <a:spcBef>
                <a:spcPts val="1000"/>
              </a:spcBef>
              <a:spcAft>
                <a:spcPts val="0"/>
              </a:spcAft>
              <a:buClr>
                <a:srgbClr val="1D71B8"/>
              </a:buClr>
              <a:buSzPts val="1500"/>
              <a:buFont typeface="Arial"/>
              <a:buNone/>
            </a:pPr>
            <a:r>
              <a:rPr b="0" i="0" lang="cs-CZ" sz="1600" u="none" cap="none" strike="noStrike">
                <a:solidFill>
                  <a:schemeClr val="lt1"/>
                </a:solidFill>
                <a:latin typeface="Arial"/>
                <a:ea typeface="Arial"/>
                <a:cs typeface="Arial"/>
                <a:sym typeface="Arial"/>
              </a:rPr>
              <a:t>Infrastruktura základních škol ve vazbě na odborné učebny a rekonstrukce učeben neúplných škol</a:t>
            </a:r>
            <a:endParaRPr/>
          </a:p>
          <a:p>
            <a:pPr indent="0" lvl="0" marL="0" marR="0" rtl="0" algn="l">
              <a:lnSpc>
                <a:spcPct val="125000"/>
              </a:lnSpc>
              <a:spcBef>
                <a:spcPts val="1000"/>
              </a:spcBef>
              <a:spcAft>
                <a:spcPts val="0"/>
              </a:spcAft>
              <a:buClr>
                <a:srgbClr val="1D71B8"/>
              </a:buClr>
              <a:buSzPts val="1500"/>
              <a:buFont typeface="Arial"/>
              <a:buNone/>
            </a:pPr>
            <a:r>
              <a:rPr b="0" i="0" lang="cs-CZ" sz="1600" u="none" cap="none" strike="noStrike">
                <a:solidFill>
                  <a:schemeClr val="lt1"/>
                </a:solidFill>
                <a:latin typeface="Arial"/>
                <a:ea typeface="Arial"/>
                <a:cs typeface="Arial"/>
                <a:sym typeface="Arial"/>
              </a:rPr>
              <a:t>Infrastruktura pro sociální služby</a:t>
            </a:r>
            <a:endParaRPr/>
          </a:p>
          <a:p>
            <a:pPr indent="0" lvl="0" marL="0" marR="0" rtl="0" algn="l">
              <a:lnSpc>
                <a:spcPct val="125000"/>
              </a:lnSpc>
              <a:spcBef>
                <a:spcPts val="1000"/>
              </a:spcBef>
              <a:spcAft>
                <a:spcPts val="0"/>
              </a:spcAft>
              <a:buClr>
                <a:srgbClr val="1D71B8"/>
              </a:buClr>
              <a:buSzPts val="1500"/>
              <a:buFont typeface="Arial"/>
              <a:buNone/>
            </a:pPr>
            <a:r>
              <a:rPr b="0" i="0" lang="cs-CZ" sz="1600" u="none" cap="none" strike="noStrike">
                <a:solidFill>
                  <a:schemeClr val="lt1"/>
                </a:solidFill>
                <a:latin typeface="Arial"/>
                <a:ea typeface="Arial"/>
                <a:cs typeface="Arial"/>
                <a:sym typeface="Arial"/>
              </a:rPr>
              <a:t>Revitalizace kulturních památek</a:t>
            </a:r>
            <a:endParaRPr/>
          </a:p>
          <a:p>
            <a:pPr indent="0" lvl="0" marL="0" marR="0" rtl="0" algn="l">
              <a:lnSpc>
                <a:spcPct val="125000"/>
              </a:lnSpc>
              <a:spcBef>
                <a:spcPts val="1000"/>
              </a:spcBef>
              <a:spcAft>
                <a:spcPts val="0"/>
              </a:spcAft>
              <a:buClr>
                <a:srgbClr val="1D71B8"/>
              </a:buClr>
              <a:buSzPts val="1500"/>
              <a:buFont typeface="Arial"/>
              <a:buNone/>
            </a:pPr>
            <a:r>
              <a:rPr b="0" i="0" lang="cs-CZ" sz="1600" u="none" cap="none" strike="noStrike">
                <a:solidFill>
                  <a:schemeClr val="lt1"/>
                </a:solidFill>
                <a:latin typeface="Arial"/>
                <a:ea typeface="Arial"/>
                <a:cs typeface="Arial"/>
                <a:sym typeface="Arial"/>
              </a:rPr>
              <a:t>Revitalizace a vybavení městských a obecních muzeí</a:t>
            </a:r>
            <a:endParaRPr/>
          </a:p>
          <a:p>
            <a:pPr indent="0" lvl="0" marL="0" marR="0" rtl="0" algn="l">
              <a:lnSpc>
                <a:spcPct val="125000"/>
              </a:lnSpc>
              <a:spcBef>
                <a:spcPts val="1000"/>
              </a:spcBef>
              <a:spcAft>
                <a:spcPts val="0"/>
              </a:spcAft>
              <a:buClr>
                <a:srgbClr val="1D71B8"/>
              </a:buClr>
              <a:buSzPts val="1500"/>
              <a:buFont typeface="Arial"/>
              <a:buNone/>
            </a:pPr>
            <a:r>
              <a:rPr b="0" i="0" lang="cs-CZ" sz="1600" u="none" cap="none" strike="noStrike">
                <a:solidFill>
                  <a:schemeClr val="lt1"/>
                </a:solidFill>
                <a:latin typeface="Arial"/>
                <a:ea typeface="Arial"/>
                <a:cs typeface="Arial"/>
                <a:sym typeface="Arial"/>
              </a:rPr>
              <a:t>Rekonstrukce a vybavení obecních profesionálních knihoven</a:t>
            </a:r>
            <a:endParaRPr/>
          </a:p>
          <a:p>
            <a:pPr indent="0" lvl="0" marL="0" marR="0" rtl="0" algn="l">
              <a:lnSpc>
                <a:spcPct val="125000"/>
              </a:lnSpc>
              <a:spcBef>
                <a:spcPts val="1000"/>
              </a:spcBef>
              <a:spcAft>
                <a:spcPts val="0"/>
              </a:spcAft>
              <a:buClr>
                <a:srgbClr val="1D71B8"/>
              </a:buClr>
              <a:buSzPts val="1500"/>
              <a:buFont typeface="Arial"/>
              <a:buNone/>
            </a:pPr>
            <a:r>
              <a:rPr b="0" i="0" lang="cs-CZ" sz="1600" u="none" cap="none" strike="noStrike">
                <a:solidFill>
                  <a:schemeClr val="lt1"/>
                </a:solidFill>
                <a:latin typeface="Arial"/>
                <a:ea typeface="Arial"/>
                <a:cs typeface="Arial"/>
                <a:sym typeface="Arial"/>
              </a:rPr>
              <a:t>Veřejná infrastruktura udržitelného cestovního ruchu</a:t>
            </a:r>
            <a:endParaRPr/>
          </a:p>
        </p:txBody>
      </p:sp>
      <p:pic>
        <p:nvPicPr>
          <p:cNvPr descr="Projížďka na kole" id="625" name="Google Shape;625;p85"/>
          <p:cNvPicPr preferRelativeResize="0"/>
          <p:nvPr/>
        </p:nvPicPr>
        <p:blipFill rotWithShape="1">
          <a:blip r:embed="rId3">
            <a:alphaModFix/>
          </a:blip>
          <a:srcRect b="0" l="0" r="0" t="0"/>
          <a:stretch/>
        </p:blipFill>
        <p:spPr>
          <a:xfrm>
            <a:off x="277493" y="1928021"/>
            <a:ext cx="326515" cy="326515"/>
          </a:xfrm>
          <a:prstGeom prst="rect">
            <a:avLst/>
          </a:prstGeom>
          <a:noFill/>
          <a:ln>
            <a:noFill/>
          </a:ln>
        </p:spPr>
      </p:pic>
      <p:pic>
        <p:nvPicPr>
          <p:cNvPr descr="Les" id="626" name="Google Shape;626;p85"/>
          <p:cNvPicPr preferRelativeResize="0"/>
          <p:nvPr/>
        </p:nvPicPr>
        <p:blipFill rotWithShape="1">
          <a:blip r:embed="rId4">
            <a:alphaModFix/>
          </a:blip>
          <a:srcRect b="0" l="0" r="0" t="0"/>
          <a:stretch/>
        </p:blipFill>
        <p:spPr>
          <a:xfrm>
            <a:off x="285403" y="2314761"/>
            <a:ext cx="326516" cy="326516"/>
          </a:xfrm>
          <a:prstGeom prst="rect">
            <a:avLst/>
          </a:prstGeom>
          <a:noFill/>
          <a:ln>
            <a:noFill/>
          </a:ln>
        </p:spPr>
      </p:pic>
      <p:pic>
        <p:nvPicPr>
          <p:cNvPr descr="Hasič" id="627" name="Google Shape;627;p85"/>
          <p:cNvPicPr preferRelativeResize="0"/>
          <p:nvPr/>
        </p:nvPicPr>
        <p:blipFill rotWithShape="1">
          <a:blip r:embed="rId5">
            <a:alphaModFix/>
          </a:blip>
          <a:srcRect b="0" l="0" r="0" t="0"/>
          <a:stretch/>
        </p:blipFill>
        <p:spPr>
          <a:xfrm>
            <a:off x="299838" y="2783929"/>
            <a:ext cx="326516" cy="326516"/>
          </a:xfrm>
          <a:prstGeom prst="rect">
            <a:avLst/>
          </a:prstGeom>
          <a:noFill/>
          <a:ln>
            <a:noFill/>
          </a:ln>
        </p:spPr>
      </p:pic>
      <p:pic>
        <p:nvPicPr>
          <p:cNvPr descr="Děti" id="628" name="Google Shape;628;p85"/>
          <p:cNvPicPr preferRelativeResize="0"/>
          <p:nvPr/>
        </p:nvPicPr>
        <p:blipFill rotWithShape="1">
          <a:blip r:embed="rId6">
            <a:alphaModFix/>
          </a:blip>
          <a:srcRect b="0" l="0" r="0" t="0"/>
          <a:stretch/>
        </p:blipFill>
        <p:spPr>
          <a:xfrm>
            <a:off x="284532" y="3369073"/>
            <a:ext cx="345646" cy="345646"/>
          </a:xfrm>
          <a:prstGeom prst="rect">
            <a:avLst/>
          </a:prstGeom>
          <a:noFill/>
          <a:ln>
            <a:noFill/>
          </a:ln>
        </p:spPr>
      </p:pic>
      <p:pic>
        <p:nvPicPr>
          <p:cNvPr descr="Třída" id="629" name="Google Shape;629;p85"/>
          <p:cNvPicPr preferRelativeResize="0"/>
          <p:nvPr/>
        </p:nvPicPr>
        <p:blipFill rotWithShape="1">
          <a:blip r:embed="rId7">
            <a:alphaModFix/>
          </a:blip>
          <a:srcRect b="0" l="0" r="0" t="0"/>
          <a:stretch/>
        </p:blipFill>
        <p:spPr>
          <a:xfrm>
            <a:off x="321024" y="3909430"/>
            <a:ext cx="326515" cy="326515"/>
          </a:xfrm>
          <a:prstGeom prst="rect">
            <a:avLst/>
          </a:prstGeom>
          <a:noFill/>
          <a:ln>
            <a:noFill/>
          </a:ln>
        </p:spPr>
      </p:pic>
      <p:pic>
        <p:nvPicPr>
          <p:cNvPr descr="Osoba na vozíku" id="630" name="Google Shape;630;p85"/>
          <p:cNvPicPr preferRelativeResize="0"/>
          <p:nvPr/>
        </p:nvPicPr>
        <p:blipFill rotWithShape="1">
          <a:blip r:embed="rId8">
            <a:alphaModFix/>
          </a:blip>
          <a:srcRect b="0" l="0" r="0" t="0"/>
          <a:stretch/>
        </p:blipFill>
        <p:spPr>
          <a:xfrm>
            <a:off x="328396" y="4412949"/>
            <a:ext cx="292869" cy="292869"/>
          </a:xfrm>
          <a:prstGeom prst="rect">
            <a:avLst/>
          </a:prstGeom>
          <a:noFill/>
          <a:ln>
            <a:noFill/>
          </a:ln>
        </p:spPr>
      </p:pic>
      <p:pic>
        <p:nvPicPr>
          <p:cNvPr descr="Scéna na hradě" id="631" name="Google Shape;631;p85"/>
          <p:cNvPicPr preferRelativeResize="0"/>
          <p:nvPr/>
        </p:nvPicPr>
        <p:blipFill rotWithShape="1">
          <a:blip r:embed="rId9">
            <a:alphaModFix/>
          </a:blip>
          <a:srcRect b="0" l="0" r="0" t="0"/>
          <a:stretch/>
        </p:blipFill>
        <p:spPr>
          <a:xfrm>
            <a:off x="324350" y="4780093"/>
            <a:ext cx="280827" cy="280827"/>
          </a:xfrm>
          <a:prstGeom prst="rect">
            <a:avLst/>
          </a:prstGeom>
          <a:noFill/>
          <a:ln>
            <a:noFill/>
          </a:ln>
        </p:spPr>
      </p:pic>
      <p:pic>
        <p:nvPicPr>
          <p:cNvPr descr="Banka" id="632" name="Google Shape;632;p85"/>
          <p:cNvPicPr preferRelativeResize="0"/>
          <p:nvPr/>
        </p:nvPicPr>
        <p:blipFill rotWithShape="1">
          <a:blip r:embed="rId10">
            <a:alphaModFix/>
          </a:blip>
          <a:srcRect b="0" l="0" r="0" t="0"/>
          <a:stretch/>
        </p:blipFill>
        <p:spPr>
          <a:xfrm>
            <a:off x="341731" y="5143081"/>
            <a:ext cx="292868" cy="292868"/>
          </a:xfrm>
          <a:prstGeom prst="rect">
            <a:avLst/>
          </a:prstGeom>
          <a:noFill/>
          <a:ln>
            <a:noFill/>
          </a:ln>
        </p:spPr>
      </p:pic>
      <p:pic>
        <p:nvPicPr>
          <p:cNvPr descr="Knihy" id="633" name="Google Shape;633;p85"/>
          <p:cNvPicPr preferRelativeResize="0"/>
          <p:nvPr/>
        </p:nvPicPr>
        <p:blipFill rotWithShape="1">
          <a:blip r:embed="rId11">
            <a:alphaModFix/>
          </a:blip>
          <a:srcRect b="0" l="0" r="0" t="0"/>
          <a:stretch/>
        </p:blipFill>
        <p:spPr>
          <a:xfrm>
            <a:off x="372076" y="5535390"/>
            <a:ext cx="262188" cy="262188"/>
          </a:xfrm>
          <a:prstGeom prst="rect">
            <a:avLst/>
          </a:prstGeom>
          <a:noFill/>
          <a:ln>
            <a:noFill/>
          </a:ln>
        </p:spPr>
      </p:pic>
      <p:pic>
        <p:nvPicPr>
          <p:cNvPr descr="Túra" id="634" name="Google Shape;634;p85"/>
          <p:cNvPicPr preferRelativeResize="0"/>
          <p:nvPr/>
        </p:nvPicPr>
        <p:blipFill rotWithShape="1">
          <a:blip r:embed="rId12">
            <a:alphaModFix/>
          </a:blip>
          <a:srcRect b="0" l="0" r="0" t="0"/>
          <a:stretch/>
        </p:blipFill>
        <p:spPr>
          <a:xfrm>
            <a:off x="345349" y="5859601"/>
            <a:ext cx="326955" cy="326955"/>
          </a:xfrm>
          <a:prstGeom prst="rect">
            <a:avLst/>
          </a:prstGeom>
          <a:noFill/>
          <a:ln>
            <a:noFill/>
          </a:ln>
        </p:spPr>
      </p:pic>
      <p:pic>
        <p:nvPicPr>
          <p:cNvPr descr="Rodina s chlapcem se souvislou výplní" id="635" name="Google Shape;635;p85"/>
          <p:cNvPicPr preferRelativeResize="0"/>
          <p:nvPr/>
        </p:nvPicPr>
        <p:blipFill rotWithShape="1">
          <a:blip r:embed="rId13">
            <a:alphaModFix/>
          </a:blip>
          <a:srcRect b="0" l="0" r="0" t="0"/>
          <a:stretch/>
        </p:blipFill>
        <p:spPr>
          <a:xfrm>
            <a:off x="332260" y="1549790"/>
            <a:ext cx="326515" cy="32651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86"/>
          <p:cNvSpPr txBox="1"/>
          <p:nvPr/>
        </p:nvSpPr>
        <p:spPr>
          <a:xfrm>
            <a:off x="502647" y="498020"/>
            <a:ext cx="8138707" cy="169277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Specifický cíl 5.1</a:t>
            </a:r>
            <a:br>
              <a:rPr b="1" i="0" lang="cs-CZ" sz="3200" u="none" cap="none" strike="noStrike">
                <a:solidFill>
                  <a:schemeClr val="lt1"/>
                </a:solidFill>
                <a:latin typeface="Arial"/>
                <a:ea typeface="Arial"/>
                <a:cs typeface="Arial"/>
                <a:sym typeface="Arial"/>
              </a:rPr>
            </a:br>
            <a:r>
              <a:rPr b="1" i="0" lang="cs-CZ" sz="3200" u="none" cap="none" strike="noStrike">
                <a:solidFill>
                  <a:schemeClr val="lt1"/>
                </a:solidFill>
                <a:latin typeface="Arial"/>
                <a:ea typeface="Arial"/>
                <a:cs typeface="Arial"/>
                <a:sym typeface="Arial"/>
              </a:rPr>
              <a:t>Komunitně vedený místní rozvoj</a:t>
            </a:r>
            <a:endParaRPr/>
          </a:p>
          <a:p>
            <a:pPr indent="0" lvl="0" marL="0" marR="0" rtl="0" algn="ctr">
              <a:spcBef>
                <a:spcPts val="0"/>
              </a:spcBef>
              <a:spcAft>
                <a:spcPts val="0"/>
              </a:spcAft>
              <a:buClr>
                <a:srgbClr val="000000"/>
              </a:buClr>
              <a:buSzPts val="2000"/>
              <a:buFont typeface="Arial"/>
              <a:buNone/>
            </a:pPr>
            <a:r>
              <a:rPr lang="cs-CZ" sz="2000">
                <a:solidFill>
                  <a:schemeClr val="lt1"/>
                </a:solidFill>
                <a:latin typeface="Arial"/>
                <a:ea typeface="Arial"/>
                <a:cs typeface="Arial"/>
                <a:sym typeface="Arial"/>
              </a:rPr>
              <a:t>Klíčové parametry</a:t>
            </a:r>
            <a:br>
              <a:rPr b="1" i="0" lang="cs-CZ" sz="3600" u="none" cap="none" strike="noStrike">
                <a:solidFill>
                  <a:srgbClr val="1D71B8"/>
                </a:solidFill>
                <a:latin typeface="Arial"/>
                <a:ea typeface="Arial"/>
                <a:cs typeface="Arial"/>
                <a:sym typeface="Arial"/>
              </a:rPr>
            </a:br>
            <a:endParaRPr sz="2000">
              <a:solidFill>
                <a:schemeClr val="lt1"/>
              </a:solidFill>
              <a:latin typeface="Arial"/>
              <a:ea typeface="Arial"/>
              <a:cs typeface="Arial"/>
              <a:sym typeface="Arial"/>
            </a:endParaRPr>
          </a:p>
        </p:txBody>
      </p:sp>
      <p:sp>
        <p:nvSpPr>
          <p:cNvPr id="641" name="Google Shape;641;p86"/>
          <p:cNvSpPr txBox="1"/>
          <p:nvPr/>
        </p:nvSpPr>
        <p:spPr>
          <a:xfrm>
            <a:off x="647539" y="2065719"/>
            <a:ext cx="8012179" cy="2242152"/>
          </a:xfrm>
          <a:prstGeom prst="rect">
            <a:avLst/>
          </a:prstGeom>
          <a:noFill/>
          <a:ln>
            <a:noFill/>
          </a:ln>
        </p:spPr>
        <p:txBody>
          <a:bodyPr anchorCtr="0" anchor="t" bIns="45700" lIns="91425" spcFirstLastPara="1" rIns="91425" wrap="square" tIns="45700">
            <a:spAutoFit/>
          </a:bodyPr>
          <a:lstStyle/>
          <a:p>
            <a:pPr indent="-323850" lvl="0" marL="457200" marR="0" rtl="0" algn="l">
              <a:lnSpc>
                <a:spcPct val="200000"/>
              </a:lnSpc>
              <a:spcBef>
                <a:spcPts val="0"/>
              </a:spcBef>
              <a:spcAft>
                <a:spcPts val="0"/>
              </a:spcAft>
              <a:buClr>
                <a:schemeClr val="lt1"/>
              </a:buClr>
              <a:buSzPts val="1500"/>
              <a:buFont typeface="Arial"/>
              <a:buChar char="•"/>
            </a:pPr>
            <a:r>
              <a:rPr b="0" i="0" lang="cs-CZ" sz="1600" u="none" cap="none" strike="noStrike">
                <a:solidFill>
                  <a:schemeClr val="lt1"/>
                </a:solidFill>
                <a:latin typeface="Arial"/>
                <a:ea typeface="Arial"/>
                <a:cs typeface="Arial"/>
                <a:sym typeface="Arial"/>
              </a:rPr>
              <a:t>Nově podpora podle kategorie regionů </a:t>
            </a:r>
            <a:r>
              <a:rPr b="1" i="0" lang="cs-CZ" sz="1600" u="none" cap="none" strike="noStrike">
                <a:solidFill>
                  <a:schemeClr val="lt1"/>
                </a:solidFill>
                <a:latin typeface="Arial"/>
                <a:ea typeface="Arial"/>
                <a:cs typeface="Arial"/>
                <a:sym typeface="Arial"/>
              </a:rPr>
              <a:t>95 % nebo 80 % z EU </a:t>
            </a:r>
            <a:endParaRPr b="0" i="0" sz="1600" u="none" cap="none" strike="noStrike">
              <a:solidFill>
                <a:schemeClr val="lt1"/>
              </a:solidFill>
              <a:latin typeface="Arial"/>
              <a:ea typeface="Arial"/>
              <a:cs typeface="Arial"/>
              <a:sym typeface="Arial"/>
            </a:endParaRPr>
          </a:p>
          <a:p>
            <a:pPr indent="-323850" lvl="0" marL="457200" marR="0" rtl="0" algn="l">
              <a:lnSpc>
                <a:spcPct val="200000"/>
              </a:lnSpc>
              <a:spcBef>
                <a:spcPts val="1000"/>
              </a:spcBef>
              <a:spcAft>
                <a:spcPts val="0"/>
              </a:spcAft>
              <a:buClr>
                <a:schemeClr val="lt1"/>
              </a:buClr>
              <a:buSzPts val="1500"/>
              <a:buFont typeface="Arial"/>
              <a:buChar char="•"/>
            </a:pPr>
            <a:r>
              <a:rPr b="0" i="0" lang="cs-CZ" sz="1600" u="none" cap="none" strike="noStrike">
                <a:solidFill>
                  <a:schemeClr val="lt1"/>
                </a:solidFill>
                <a:latin typeface="Arial"/>
                <a:ea typeface="Arial"/>
                <a:cs typeface="Arial"/>
                <a:sym typeface="Arial"/>
              </a:rPr>
              <a:t>Projekt je realizován na území MAS se schválenou strategií CLLD -  jedná se o venkovské oblasti tvořené územími obcí s méně než 25 000 obyvateli</a:t>
            </a:r>
            <a:endParaRPr/>
          </a:p>
          <a:p>
            <a:pPr indent="-323850" lvl="0" marL="457200" marR="0" rtl="0" algn="l">
              <a:lnSpc>
                <a:spcPct val="200000"/>
              </a:lnSpc>
              <a:spcBef>
                <a:spcPts val="1000"/>
              </a:spcBef>
              <a:spcAft>
                <a:spcPts val="0"/>
              </a:spcAft>
              <a:buClr>
                <a:schemeClr val="lt1"/>
              </a:buClr>
              <a:buSzPts val="1500"/>
              <a:buFont typeface="Arial"/>
              <a:buChar char="•"/>
            </a:pPr>
            <a:r>
              <a:rPr b="0" i="0" lang="cs-CZ" sz="1600" u="none" cap="none" strike="noStrike">
                <a:solidFill>
                  <a:schemeClr val="lt1"/>
                </a:solidFill>
                <a:latin typeface="Arial"/>
                <a:ea typeface="Arial"/>
                <a:cs typeface="Arial"/>
                <a:sym typeface="Arial"/>
              </a:rPr>
              <a:t>Projekt musí být v souladu s priority strategie CLLD</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pic>
        <p:nvPicPr>
          <p:cNvPr id="646" name="Google Shape;646;p87"/>
          <p:cNvPicPr preferRelativeResize="0"/>
          <p:nvPr/>
        </p:nvPicPr>
        <p:blipFill rotWithShape="1">
          <a:blip r:embed="rId3">
            <a:alphaModFix/>
          </a:blip>
          <a:srcRect b="0" l="12521" r="12520" t="0"/>
          <a:stretch/>
        </p:blipFill>
        <p:spPr>
          <a:xfrm>
            <a:off x="20" y="10"/>
            <a:ext cx="9143980" cy="6857990"/>
          </a:xfrm>
          <a:prstGeom prst="rect">
            <a:avLst/>
          </a:prstGeom>
          <a:noFill/>
          <a:ln>
            <a:noFill/>
          </a:ln>
        </p:spPr>
      </p:pic>
      <p:sp>
        <p:nvSpPr>
          <p:cNvPr id="647" name="Google Shape;647;p87"/>
          <p:cNvSpPr txBox="1"/>
          <p:nvPr/>
        </p:nvSpPr>
        <p:spPr>
          <a:xfrm>
            <a:off x="335560" y="5474987"/>
            <a:ext cx="8505986" cy="744836"/>
          </a:xfrm>
          <a:prstGeom prst="rect">
            <a:avLst/>
          </a:prstGeom>
          <a:solidFill>
            <a:srgbClr val="0B55A2">
              <a:alpha val="7372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2400"/>
              <a:buFont typeface="Arial"/>
              <a:buNone/>
            </a:pPr>
            <a:r>
              <a:rPr b="1" lang="cs-CZ" sz="2400">
                <a:solidFill>
                  <a:schemeClr val="lt1"/>
                </a:solidFill>
                <a:latin typeface="Arial"/>
                <a:ea typeface="Arial"/>
                <a:cs typeface="Arial"/>
                <a:sym typeface="Arial"/>
              </a:rPr>
              <a:t>Specifický cíl  6.1 </a:t>
            </a:r>
            <a:br>
              <a:rPr b="1" lang="cs-CZ" sz="2400">
                <a:solidFill>
                  <a:schemeClr val="lt1"/>
                </a:solidFill>
                <a:latin typeface="Arial"/>
                <a:ea typeface="Arial"/>
                <a:cs typeface="Arial"/>
                <a:sym typeface="Arial"/>
              </a:rPr>
            </a:br>
            <a:r>
              <a:rPr b="1" i="0" lang="cs-CZ" sz="2400" u="none" cap="none" strike="noStrike">
                <a:solidFill>
                  <a:schemeClr val="lt1"/>
                </a:solidFill>
                <a:latin typeface="Arial"/>
                <a:ea typeface="Arial"/>
                <a:cs typeface="Arial"/>
                <a:sym typeface="Arial"/>
              </a:rPr>
              <a:t>Čistá a aktivní mobilita</a:t>
            </a:r>
            <a:endParaRPr b="1" sz="2400">
              <a:solidFill>
                <a:schemeClr val="lt1"/>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88"/>
          <p:cNvSpPr txBox="1"/>
          <p:nvPr/>
        </p:nvSpPr>
        <p:spPr>
          <a:xfrm>
            <a:off x="502647" y="498020"/>
            <a:ext cx="8138707"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Specifický cíl 6.1 </a:t>
            </a:r>
            <a:br>
              <a:rPr b="1" i="0" lang="cs-CZ" sz="3200" u="none" cap="none" strike="noStrike">
                <a:solidFill>
                  <a:schemeClr val="lt1"/>
                </a:solidFill>
                <a:latin typeface="Arial"/>
                <a:ea typeface="Arial"/>
                <a:cs typeface="Arial"/>
                <a:sym typeface="Arial"/>
              </a:rPr>
            </a:br>
            <a:r>
              <a:rPr b="1" i="0" lang="cs-CZ" sz="3200" u="none" cap="none" strike="noStrike">
                <a:solidFill>
                  <a:schemeClr val="lt1"/>
                </a:solidFill>
                <a:latin typeface="Arial"/>
                <a:ea typeface="Arial"/>
                <a:cs typeface="Arial"/>
                <a:sym typeface="Arial"/>
              </a:rPr>
              <a:t>Čistá a aktivní mobilita</a:t>
            </a:r>
            <a:br>
              <a:rPr b="1" i="0" lang="cs-CZ" sz="3600" u="none" cap="none" strike="noStrike">
                <a:solidFill>
                  <a:srgbClr val="1D71B8"/>
                </a:solidFill>
                <a:latin typeface="Arial"/>
                <a:ea typeface="Arial"/>
                <a:cs typeface="Arial"/>
                <a:sym typeface="Arial"/>
              </a:rPr>
            </a:br>
            <a:endParaRPr sz="2000">
              <a:solidFill>
                <a:schemeClr val="lt1"/>
              </a:solidFill>
              <a:latin typeface="Arial"/>
              <a:ea typeface="Arial"/>
              <a:cs typeface="Arial"/>
              <a:sym typeface="Arial"/>
            </a:endParaRPr>
          </a:p>
        </p:txBody>
      </p:sp>
      <p:sp>
        <p:nvSpPr>
          <p:cNvPr id="653" name="Google Shape;653;p88"/>
          <p:cNvSpPr txBox="1"/>
          <p:nvPr/>
        </p:nvSpPr>
        <p:spPr>
          <a:xfrm>
            <a:off x="959847" y="2059357"/>
            <a:ext cx="8012179" cy="3863109"/>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lt1"/>
              </a:buClr>
              <a:buSzPts val="1600"/>
              <a:buFont typeface="Arial"/>
              <a:buNone/>
            </a:pPr>
            <a:r>
              <a:rPr b="1" lang="cs-CZ" sz="1600">
                <a:solidFill>
                  <a:schemeClr val="lt1"/>
                </a:solidFill>
                <a:latin typeface="Arial"/>
                <a:ea typeface="Arial"/>
                <a:cs typeface="Arial"/>
                <a:sym typeface="Arial"/>
              </a:rPr>
              <a:t>Nízkoemisní a bezemisní vozidla pro veřejnou dopravu</a:t>
            </a:r>
            <a:endParaRPr/>
          </a:p>
          <a:p>
            <a:pPr indent="0" lvl="0" marL="0" marR="0" rtl="0" algn="l">
              <a:lnSpc>
                <a:spcPct val="150000"/>
              </a:lnSpc>
              <a:spcBef>
                <a:spcPts val="0"/>
              </a:spcBef>
              <a:spcAft>
                <a:spcPts val="0"/>
              </a:spcAft>
              <a:buClr>
                <a:schemeClr val="lt1"/>
              </a:buClr>
              <a:buSzPts val="1600"/>
              <a:buFont typeface="Arial"/>
              <a:buNone/>
            </a:pPr>
            <a:r>
              <a:rPr lang="cs-CZ" sz="1600">
                <a:solidFill>
                  <a:schemeClr val="lt1"/>
                </a:solidFill>
                <a:latin typeface="Arial"/>
                <a:ea typeface="Arial"/>
                <a:cs typeface="Arial"/>
                <a:sym typeface="Arial"/>
              </a:rPr>
              <a:t>	</a:t>
            </a:r>
            <a:r>
              <a:rPr lang="cs-CZ" sz="1600" u="sng">
                <a:solidFill>
                  <a:schemeClr val="lt1"/>
                </a:solidFill>
                <a:latin typeface="Arial"/>
                <a:ea typeface="Arial"/>
                <a:cs typeface="Arial"/>
                <a:sym typeface="Arial"/>
              </a:rPr>
              <a:t>Příklad:</a:t>
            </a:r>
            <a:r>
              <a:rPr lang="cs-CZ" sz="1600">
                <a:solidFill>
                  <a:schemeClr val="lt1"/>
                </a:solidFill>
                <a:latin typeface="Arial"/>
                <a:ea typeface="Arial"/>
                <a:cs typeface="Arial"/>
                <a:sym typeface="Arial"/>
              </a:rPr>
              <a:t> Vodíkové autobusy pro MHD</a:t>
            </a:r>
            <a:endParaRPr/>
          </a:p>
          <a:p>
            <a:pPr indent="0" lvl="0" marL="0" marR="0" rtl="0" algn="l">
              <a:lnSpc>
                <a:spcPct val="150000"/>
              </a:lnSpc>
              <a:spcBef>
                <a:spcPts val="0"/>
              </a:spcBef>
              <a:spcAft>
                <a:spcPts val="0"/>
              </a:spcAft>
              <a:buClr>
                <a:schemeClr val="lt1"/>
              </a:buClr>
              <a:buSzPts val="1600"/>
              <a:buFont typeface="Arial"/>
              <a:buNone/>
            </a:pPr>
            <a:r>
              <a:rPr b="1" lang="cs-CZ" sz="1600">
                <a:solidFill>
                  <a:schemeClr val="lt1"/>
                </a:solidFill>
                <a:latin typeface="Arial"/>
                <a:ea typeface="Arial"/>
                <a:cs typeface="Arial"/>
                <a:sym typeface="Arial"/>
              </a:rPr>
              <a:t>Plnící a dobíjecí stanice pro veřejnou dopravu </a:t>
            </a:r>
            <a:endParaRPr/>
          </a:p>
          <a:p>
            <a:pPr indent="0" lvl="0" marL="0" marR="0" rtl="0" algn="l">
              <a:lnSpc>
                <a:spcPct val="150000"/>
              </a:lnSpc>
              <a:spcBef>
                <a:spcPts val="0"/>
              </a:spcBef>
              <a:spcAft>
                <a:spcPts val="0"/>
              </a:spcAft>
              <a:buClr>
                <a:schemeClr val="lt1"/>
              </a:buClr>
              <a:buSzPts val="1600"/>
              <a:buFont typeface="Arial"/>
              <a:buNone/>
            </a:pPr>
            <a:r>
              <a:rPr b="1" lang="cs-CZ" sz="1600">
                <a:solidFill>
                  <a:schemeClr val="lt1"/>
                </a:solidFill>
                <a:latin typeface="Arial"/>
                <a:ea typeface="Arial"/>
                <a:cs typeface="Arial"/>
                <a:sym typeface="Arial"/>
              </a:rPr>
              <a:t>Telematika pro veřejnou dopravu</a:t>
            </a:r>
            <a:endParaRPr/>
          </a:p>
          <a:p>
            <a:pPr indent="0" lvl="0" marL="0" marR="0" rtl="0" algn="l">
              <a:lnSpc>
                <a:spcPct val="150000"/>
              </a:lnSpc>
              <a:spcBef>
                <a:spcPts val="0"/>
              </a:spcBef>
              <a:spcAft>
                <a:spcPts val="0"/>
              </a:spcAft>
              <a:buClr>
                <a:schemeClr val="lt1"/>
              </a:buClr>
              <a:buSzPts val="1600"/>
              <a:buFont typeface="Arial"/>
              <a:buNone/>
            </a:pPr>
            <a:r>
              <a:rPr lang="cs-CZ" sz="1600">
                <a:solidFill>
                  <a:schemeClr val="lt1"/>
                </a:solidFill>
                <a:latin typeface="Arial"/>
                <a:ea typeface="Arial"/>
                <a:cs typeface="Arial"/>
                <a:sym typeface="Arial"/>
              </a:rPr>
              <a:t>	</a:t>
            </a:r>
            <a:r>
              <a:rPr lang="cs-CZ" sz="1600" u="sng">
                <a:solidFill>
                  <a:schemeClr val="lt1"/>
                </a:solidFill>
                <a:latin typeface="Arial"/>
                <a:ea typeface="Arial"/>
                <a:cs typeface="Arial"/>
                <a:sym typeface="Arial"/>
              </a:rPr>
              <a:t>Příklad:</a:t>
            </a:r>
            <a:r>
              <a:rPr lang="cs-CZ" sz="1600">
                <a:solidFill>
                  <a:schemeClr val="lt1"/>
                </a:solidFill>
                <a:latin typeface="Arial"/>
                <a:ea typeface="Arial"/>
                <a:cs typeface="Arial"/>
                <a:sym typeface="Arial"/>
              </a:rPr>
              <a:t> Platební terminály pro platbu kartou v MHD</a:t>
            </a:r>
            <a:endParaRPr/>
          </a:p>
          <a:p>
            <a:pPr indent="0" lvl="0" marL="0" marR="0" rtl="0" algn="l">
              <a:lnSpc>
                <a:spcPct val="150000"/>
              </a:lnSpc>
              <a:spcBef>
                <a:spcPts val="0"/>
              </a:spcBef>
              <a:spcAft>
                <a:spcPts val="0"/>
              </a:spcAft>
              <a:buClr>
                <a:schemeClr val="lt1"/>
              </a:buClr>
              <a:buSzPts val="1600"/>
              <a:buFont typeface="Arial"/>
              <a:buNone/>
            </a:pPr>
            <a:r>
              <a:rPr b="1" lang="cs-CZ" sz="1600">
                <a:solidFill>
                  <a:schemeClr val="lt1"/>
                </a:solidFill>
                <a:latin typeface="Arial"/>
                <a:ea typeface="Arial"/>
                <a:cs typeface="Arial"/>
                <a:sym typeface="Arial"/>
              </a:rPr>
              <a:t>Multimodální osobní doprava ve městech a obcích (přestupní terminály)</a:t>
            </a:r>
            <a:endParaRPr/>
          </a:p>
          <a:p>
            <a:pPr indent="0" lvl="0" marL="0" marR="0" rtl="0" algn="l">
              <a:lnSpc>
                <a:spcPct val="150000"/>
              </a:lnSpc>
              <a:spcBef>
                <a:spcPts val="0"/>
              </a:spcBef>
              <a:spcAft>
                <a:spcPts val="0"/>
              </a:spcAft>
              <a:buClr>
                <a:schemeClr val="lt1"/>
              </a:buClr>
              <a:buSzPts val="1600"/>
              <a:buFont typeface="Arial"/>
              <a:buNone/>
            </a:pPr>
            <a:r>
              <a:rPr b="1" lang="cs-CZ" sz="1600">
                <a:solidFill>
                  <a:schemeClr val="lt1"/>
                </a:solidFill>
                <a:latin typeface="Arial"/>
                <a:ea typeface="Arial"/>
                <a:cs typeface="Arial"/>
                <a:sym typeface="Arial"/>
              </a:rPr>
              <a:t>Infrastruktura pro bezpečnou nemotorovou dopravu</a:t>
            </a:r>
            <a:endParaRPr sz="1400">
              <a:solidFill>
                <a:schemeClr val="lt1"/>
              </a:solidFill>
              <a:latin typeface="Arial"/>
              <a:ea typeface="Arial"/>
              <a:cs typeface="Arial"/>
              <a:sym typeface="Arial"/>
            </a:endParaRPr>
          </a:p>
          <a:p>
            <a:pPr indent="0" lvl="0" marL="133350" marR="0" rtl="0" algn="l">
              <a:spcBef>
                <a:spcPts val="0"/>
              </a:spcBef>
              <a:spcAft>
                <a:spcPts val="0"/>
              </a:spcAft>
              <a:buClr>
                <a:schemeClr val="lt1"/>
              </a:buClr>
              <a:buSzPts val="1600"/>
              <a:buFont typeface="Arial"/>
              <a:buNone/>
            </a:pPr>
            <a:r>
              <a:rPr lang="cs-CZ" sz="1600">
                <a:solidFill>
                  <a:schemeClr val="lt1"/>
                </a:solidFill>
                <a:latin typeface="Arial"/>
                <a:ea typeface="Arial"/>
                <a:cs typeface="Arial"/>
                <a:sym typeface="Arial"/>
              </a:rPr>
              <a:t>	</a:t>
            </a:r>
            <a:r>
              <a:rPr lang="cs-CZ" sz="1600" u="sng">
                <a:solidFill>
                  <a:schemeClr val="lt1"/>
                </a:solidFill>
                <a:latin typeface="Arial"/>
                <a:ea typeface="Arial"/>
                <a:cs typeface="Arial"/>
                <a:sym typeface="Arial"/>
              </a:rPr>
              <a:t>Příklad:</a:t>
            </a:r>
            <a:r>
              <a:rPr lang="cs-CZ" sz="1600">
                <a:solidFill>
                  <a:schemeClr val="lt1"/>
                </a:solidFill>
                <a:latin typeface="Arial"/>
                <a:ea typeface="Arial"/>
                <a:cs typeface="Arial"/>
                <a:sym typeface="Arial"/>
              </a:rPr>
              <a:t> Přestavba nehodové křižovatky s bezpečnými koridory</a:t>
            </a:r>
            <a:br>
              <a:rPr lang="cs-CZ" sz="1600">
                <a:solidFill>
                  <a:schemeClr val="lt1"/>
                </a:solidFill>
                <a:latin typeface="Arial"/>
                <a:ea typeface="Arial"/>
                <a:cs typeface="Arial"/>
                <a:sym typeface="Arial"/>
              </a:rPr>
            </a:br>
            <a:r>
              <a:rPr lang="cs-CZ" sz="1600">
                <a:solidFill>
                  <a:schemeClr val="lt1"/>
                </a:solidFill>
                <a:latin typeface="Arial"/>
                <a:ea typeface="Arial"/>
                <a:cs typeface="Arial"/>
                <a:sym typeface="Arial"/>
              </a:rPr>
              <a:t>	             pro pěší a cyklisty</a:t>
            </a:r>
            <a:endParaRPr/>
          </a:p>
          <a:p>
            <a:pPr indent="0" lvl="0" marL="0" marR="0" rtl="0" algn="l">
              <a:lnSpc>
                <a:spcPct val="150000"/>
              </a:lnSpc>
              <a:spcBef>
                <a:spcPts val="0"/>
              </a:spcBef>
              <a:spcAft>
                <a:spcPts val="0"/>
              </a:spcAft>
              <a:buClr>
                <a:schemeClr val="lt1"/>
              </a:buClr>
              <a:buSzPts val="1600"/>
              <a:buFont typeface="Arial"/>
              <a:buNone/>
            </a:pPr>
            <a:r>
              <a:rPr b="1" lang="cs-CZ" sz="1600">
                <a:solidFill>
                  <a:schemeClr val="lt1"/>
                </a:solidFill>
                <a:latin typeface="Arial"/>
                <a:ea typeface="Arial"/>
                <a:cs typeface="Arial"/>
                <a:sym typeface="Arial"/>
              </a:rPr>
              <a:t>Infrastruktura pro cyklistickou dopravu</a:t>
            </a:r>
            <a:endParaRPr/>
          </a:p>
          <a:p>
            <a:pPr indent="0" lvl="0" marL="0" marR="0" rtl="0" algn="l">
              <a:lnSpc>
                <a:spcPct val="150000"/>
              </a:lnSpc>
              <a:spcBef>
                <a:spcPts val="0"/>
              </a:spcBef>
              <a:spcAft>
                <a:spcPts val="0"/>
              </a:spcAft>
              <a:buClr>
                <a:schemeClr val="lt1"/>
              </a:buClr>
              <a:buSzPts val="1600"/>
              <a:buFont typeface="Arial"/>
              <a:buNone/>
            </a:pPr>
            <a:r>
              <a:rPr lang="cs-CZ" sz="1600">
                <a:solidFill>
                  <a:schemeClr val="lt1"/>
                </a:solidFill>
                <a:latin typeface="Arial"/>
                <a:ea typeface="Arial"/>
                <a:cs typeface="Arial"/>
                <a:sym typeface="Arial"/>
              </a:rPr>
              <a:t>	</a:t>
            </a:r>
            <a:r>
              <a:rPr lang="cs-CZ" sz="1600" u="sng">
                <a:solidFill>
                  <a:schemeClr val="lt1"/>
                </a:solidFill>
                <a:latin typeface="Arial"/>
                <a:ea typeface="Arial"/>
                <a:cs typeface="Arial"/>
                <a:sym typeface="Arial"/>
              </a:rPr>
              <a:t>Příklad:</a:t>
            </a:r>
            <a:r>
              <a:rPr lang="cs-CZ" sz="1600">
                <a:solidFill>
                  <a:schemeClr val="lt1"/>
                </a:solidFill>
                <a:latin typeface="Arial"/>
                <a:ea typeface="Arial"/>
                <a:cs typeface="Arial"/>
                <a:sym typeface="Arial"/>
              </a:rPr>
              <a:t> Cyklostezka mezi 2 městy; mobiliář u existující cyklostezky</a:t>
            </a:r>
            <a:endParaRPr/>
          </a:p>
        </p:txBody>
      </p:sp>
      <p:pic>
        <p:nvPicPr>
          <p:cNvPr descr="Autobus" id="654" name="Google Shape;654;p88"/>
          <p:cNvPicPr preferRelativeResize="0"/>
          <p:nvPr/>
        </p:nvPicPr>
        <p:blipFill rotWithShape="1">
          <a:blip r:embed="rId3">
            <a:alphaModFix/>
          </a:blip>
          <a:srcRect b="0" l="0" r="0" t="0"/>
          <a:stretch/>
        </p:blipFill>
        <p:spPr>
          <a:xfrm>
            <a:off x="510343" y="2059357"/>
            <a:ext cx="457200" cy="457200"/>
          </a:xfrm>
          <a:prstGeom prst="rect">
            <a:avLst/>
          </a:prstGeom>
          <a:noFill/>
          <a:ln>
            <a:noFill/>
          </a:ln>
        </p:spPr>
      </p:pic>
      <p:pic>
        <p:nvPicPr>
          <p:cNvPr descr="Elektrické auto" id="655" name="Google Shape;655;p88"/>
          <p:cNvPicPr preferRelativeResize="0"/>
          <p:nvPr/>
        </p:nvPicPr>
        <p:blipFill rotWithShape="1">
          <a:blip r:embed="rId4">
            <a:alphaModFix/>
          </a:blip>
          <a:srcRect b="47617" l="0" r="81311" t="0"/>
          <a:stretch/>
        </p:blipFill>
        <p:spPr>
          <a:xfrm rot="-5400000">
            <a:off x="443469" y="2792120"/>
            <a:ext cx="378385" cy="478987"/>
          </a:xfrm>
          <a:prstGeom prst="rect">
            <a:avLst/>
          </a:prstGeom>
          <a:noFill/>
          <a:ln>
            <a:noFill/>
          </a:ln>
        </p:spPr>
      </p:pic>
      <p:pic>
        <p:nvPicPr>
          <p:cNvPr descr="Stream" id="656" name="Google Shape;656;p88"/>
          <p:cNvPicPr preferRelativeResize="0"/>
          <p:nvPr/>
        </p:nvPicPr>
        <p:blipFill rotWithShape="1">
          <a:blip r:embed="rId5">
            <a:alphaModFix/>
          </a:blip>
          <a:srcRect b="0" l="0" r="0" t="0"/>
          <a:stretch/>
        </p:blipFill>
        <p:spPr>
          <a:xfrm>
            <a:off x="510343" y="3207945"/>
            <a:ext cx="457200" cy="457200"/>
          </a:xfrm>
          <a:prstGeom prst="rect">
            <a:avLst/>
          </a:prstGeom>
          <a:noFill/>
          <a:ln>
            <a:noFill/>
          </a:ln>
        </p:spPr>
      </p:pic>
      <p:pic>
        <p:nvPicPr>
          <p:cNvPr descr="Obchod" id="657" name="Google Shape;657;p88"/>
          <p:cNvPicPr preferRelativeResize="0"/>
          <p:nvPr/>
        </p:nvPicPr>
        <p:blipFill rotWithShape="1">
          <a:blip r:embed="rId6">
            <a:alphaModFix/>
          </a:blip>
          <a:srcRect b="0" l="0" r="0" t="0"/>
          <a:stretch/>
        </p:blipFill>
        <p:spPr>
          <a:xfrm>
            <a:off x="540894" y="3912194"/>
            <a:ext cx="396098" cy="396098"/>
          </a:xfrm>
          <a:prstGeom prst="rect">
            <a:avLst/>
          </a:prstGeom>
          <a:noFill/>
          <a:ln>
            <a:noFill/>
          </a:ln>
        </p:spPr>
      </p:pic>
      <p:pic>
        <p:nvPicPr>
          <p:cNvPr descr="Projížďka na kole" id="658" name="Google Shape;658;p88"/>
          <p:cNvPicPr preferRelativeResize="0"/>
          <p:nvPr/>
        </p:nvPicPr>
        <p:blipFill rotWithShape="1">
          <a:blip r:embed="rId7">
            <a:alphaModFix/>
          </a:blip>
          <a:srcRect b="0" l="0" r="0" t="0"/>
          <a:stretch/>
        </p:blipFill>
        <p:spPr>
          <a:xfrm>
            <a:off x="519812" y="5108479"/>
            <a:ext cx="438262" cy="438262"/>
          </a:xfrm>
          <a:prstGeom prst="rect">
            <a:avLst/>
          </a:prstGeom>
          <a:noFill/>
          <a:ln>
            <a:noFill/>
          </a:ln>
        </p:spPr>
      </p:pic>
      <p:pic>
        <p:nvPicPr>
          <p:cNvPr descr="Rodina s chlapcem se souvislou výplní" id="659" name="Google Shape;659;p88"/>
          <p:cNvPicPr preferRelativeResize="0"/>
          <p:nvPr/>
        </p:nvPicPr>
        <p:blipFill rotWithShape="1">
          <a:blip r:embed="rId8">
            <a:alphaModFix/>
          </a:blip>
          <a:srcRect b="0" l="0" r="0" t="0"/>
          <a:stretch/>
        </p:blipFill>
        <p:spPr>
          <a:xfrm>
            <a:off x="584987" y="4333525"/>
            <a:ext cx="374860" cy="37486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89"/>
          <p:cNvSpPr txBox="1"/>
          <p:nvPr/>
        </p:nvSpPr>
        <p:spPr>
          <a:xfrm>
            <a:off x="502647" y="498020"/>
            <a:ext cx="8138707"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Specifický cíl 6.1 </a:t>
            </a:r>
            <a:br>
              <a:rPr b="1" i="0" lang="cs-CZ" sz="3200" u="none" cap="none" strike="noStrike">
                <a:solidFill>
                  <a:schemeClr val="lt1"/>
                </a:solidFill>
                <a:latin typeface="Arial"/>
                <a:ea typeface="Arial"/>
                <a:cs typeface="Arial"/>
                <a:sym typeface="Arial"/>
              </a:rPr>
            </a:br>
            <a:r>
              <a:rPr b="1" i="0" lang="cs-CZ" sz="3200" u="none" cap="none" strike="noStrike">
                <a:solidFill>
                  <a:schemeClr val="lt1"/>
                </a:solidFill>
                <a:latin typeface="Arial"/>
                <a:ea typeface="Arial"/>
                <a:cs typeface="Arial"/>
                <a:sym typeface="Arial"/>
              </a:rPr>
              <a:t>Čistá a aktivní mobilita</a:t>
            </a:r>
            <a:br>
              <a:rPr b="1" i="0" lang="cs-CZ" sz="2200" u="none" cap="none" strike="noStrike">
                <a:solidFill>
                  <a:schemeClr val="lt1"/>
                </a:solidFill>
                <a:latin typeface="Arial"/>
                <a:ea typeface="Arial"/>
                <a:cs typeface="Arial"/>
                <a:sym typeface="Arial"/>
              </a:rPr>
            </a:br>
            <a:r>
              <a:rPr b="0" i="0" lang="cs-CZ" sz="2400" u="none" cap="none" strike="noStrike">
                <a:solidFill>
                  <a:schemeClr val="lt1"/>
                </a:solidFill>
                <a:latin typeface="Arial"/>
                <a:ea typeface="Arial"/>
                <a:cs typeface="Arial"/>
                <a:sym typeface="Arial"/>
              </a:rPr>
              <a:t>Klíčové parametry</a:t>
            </a:r>
            <a:br>
              <a:rPr b="1" i="0" lang="cs-CZ" sz="3600" u="none" cap="none" strike="noStrike">
                <a:solidFill>
                  <a:srgbClr val="1D71B8"/>
                </a:solidFill>
                <a:latin typeface="Arial"/>
                <a:ea typeface="Arial"/>
                <a:cs typeface="Arial"/>
                <a:sym typeface="Arial"/>
              </a:rPr>
            </a:br>
            <a:endParaRPr sz="2000">
              <a:solidFill>
                <a:schemeClr val="lt1"/>
              </a:solidFill>
              <a:latin typeface="Arial"/>
              <a:ea typeface="Arial"/>
              <a:cs typeface="Arial"/>
              <a:sym typeface="Arial"/>
            </a:endParaRPr>
          </a:p>
        </p:txBody>
      </p:sp>
      <p:sp>
        <p:nvSpPr>
          <p:cNvPr id="665" name="Google Shape;665;p89"/>
          <p:cNvSpPr txBox="1"/>
          <p:nvPr/>
        </p:nvSpPr>
        <p:spPr>
          <a:xfrm>
            <a:off x="431341" y="1891357"/>
            <a:ext cx="8012179" cy="4235327"/>
          </a:xfrm>
          <a:prstGeom prst="rect">
            <a:avLst/>
          </a:prstGeom>
          <a:noFill/>
          <a:ln>
            <a:noFill/>
          </a:ln>
        </p:spPr>
        <p:txBody>
          <a:bodyPr anchorCtr="0" anchor="t" bIns="45700" lIns="91425" spcFirstLastPara="1" rIns="91425" wrap="square" tIns="45700">
            <a:spAutoFit/>
          </a:bodyPr>
          <a:lstStyle/>
          <a:p>
            <a:pPr indent="-323850" lvl="0" marL="457200" marR="0" rtl="0" algn="l">
              <a:lnSpc>
                <a:spcPct val="200000"/>
              </a:lnSpc>
              <a:spcBef>
                <a:spcPts val="0"/>
              </a:spcBef>
              <a:spcAft>
                <a:spcPts val="0"/>
              </a:spcAft>
              <a:buClr>
                <a:schemeClr val="lt1"/>
              </a:buClr>
              <a:buSzPts val="1500"/>
              <a:buFont typeface="Arial"/>
              <a:buChar char="•"/>
            </a:pPr>
            <a:r>
              <a:rPr b="0" i="0" lang="cs-CZ" sz="1500" u="none" cap="none" strike="noStrike">
                <a:solidFill>
                  <a:schemeClr val="lt1"/>
                </a:solidFill>
                <a:latin typeface="Arial"/>
                <a:ea typeface="Arial"/>
                <a:cs typeface="Arial"/>
                <a:sym typeface="Arial"/>
              </a:rPr>
              <a:t>Projekt v obci nad 40 tisíc obyvatel = soulad s Plánem udržitelné městské mobility</a:t>
            </a:r>
            <a:endParaRPr/>
          </a:p>
          <a:p>
            <a:pPr indent="-323850" lvl="0" marL="457200" marR="0" rtl="0" algn="l">
              <a:lnSpc>
                <a:spcPct val="150000"/>
              </a:lnSpc>
              <a:spcBef>
                <a:spcPts val="1000"/>
              </a:spcBef>
              <a:spcAft>
                <a:spcPts val="0"/>
              </a:spcAft>
              <a:buClr>
                <a:schemeClr val="lt1"/>
              </a:buClr>
              <a:buSzPts val="1500"/>
              <a:buFont typeface="Arial"/>
              <a:buChar char="•"/>
            </a:pPr>
            <a:r>
              <a:rPr b="0" i="0" lang="cs-CZ" sz="1500" u="none" cap="none" strike="noStrike">
                <a:solidFill>
                  <a:schemeClr val="lt1"/>
                </a:solidFill>
                <a:latin typeface="Arial"/>
                <a:ea typeface="Arial"/>
                <a:cs typeface="Arial"/>
                <a:sym typeface="Arial"/>
              </a:rPr>
              <a:t>Projekt v obci do 40 tisíc obyvatel = </a:t>
            </a:r>
            <a:r>
              <a:rPr lang="cs-CZ" sz="1500">
                <a:solidFill>
                  <a:schemeClr val="lt1"/>
                </a:solidFill>
                <a:latin typeface="Arial"/>
                <a:ea typeface="Arial"/>
                <a:cs typeface="Arial"/>
                <a:sym typeface="Arial"/>
              </a:rPr>
              <a:t>soulad s Plánem udržitelné městské mobility nebo 	Plánem dopravní obslužnosti města či kraje nebo jinou strategií příslušného 	dopravního módu schvalovanou samosprávou</a:t>
            </a:r>
            <a:endParaRPr b="0" i="0" sz="1500" u="none" cap="none" strike="noStrike">
              <a:solidFill>
                <a:schemeClr val="lt1"/>
              </a:solidFill>
              <a:latin typeface="Arial"/>
              <a:ea typeface="Arial"/>
              <a:cs typeface="Arial"/>
              <a:sym typeface="Arial"/>
            </a:endParaRPr>
          </a:p>
          <a:p>
            <a:pPr indent="-323850" lvl="0" marL="457200" marR="0" rtl="0" algn="l">
              <a:lnSpc>
                <a:spcPct val="150000"/>
              </a:lnSpc>
              <a:spcBef>
                <a:spcPts val="1200"/>
              </a:spcBef>
              <a:spcAft>
                <a:spcPts val="0"/>
              </a:spcAft>
              <a:buClr>
                <a:schemeClr val="lt1"/>
              </a:buClr>
              <a:buSzPts val="1500"/>
              <a:buFont typeface="Arial"/>
              <a:buChar char="•"/>
            </a:pPr>
            <a:r>
              <a:rPr lang="cs-CZ" sz="1500">
                <a:solidFill>
                  <a:schemeClr val="lt1"/>
                </a:solidFill>
                <a:latin typeface="Arial"/>
                <a:ea typeface="Arial"/>
                <a:cs typeface="Arial"/>
                <a:sym typeface="Arial"/>
              </a:rPr>
              <a:t>Projekt musí být realizován v městské oblasti nebo musí zajišťovat obsluhu a 	dostupnost do jejího zázemí udržitelnými druhy dopravy</a:t>
            </a:r>
            <a:r>
              <a:rPr b="1" lang="cs-CZ" sz="1800">
                <a:solidFill>
                  <a:schemeClr val="dk1"/>
                </a:solidFill>
                <a:latin typeface="Arial"/>
                <a:ea typeface="Arial"/>
                <a:cs typeface="Arial"/>
                <a:sym typeface="Arial"/>
              </a:rPr>
              <a:t>.</a:t>
            </a:r>
            <a:endParaRPr/>
          </a:p>
          <a:p>
            <a:pPr indent="-323850" lvl="0" marL="457200" marR="0" rtl="0" algn="l">
              <a:lnSpc>
                <a:spcPct val="150000"/>
              </a:lnSpc>
              <a:spcBef>
                <a:spcPts val="1000"/>
              </a:spcBef>
              <a:spcAft>
                <a:spcPts val="0"/>
              </a:spcAft>
              <a:buClr>
                <a:schemeClr val="lt1"/>
              </a:buClr>
              <a:buSzPts val="1500"/>
              <a:buFont typeface="Arial"/>
              <a:buChar char="•"/>
            </a:pPr>
            <a:r>
              <a:rPr lang="cs-CZ" sz="1500">
                <a:solidFill>
                  <a:schemeClr val="lt1"/>
                </a:solidFill>
                <a:latin typeface="Arial"/>
                <a:ea typeface="Arial"/>
                <a:cs typeface="Arial"/>
                <a:sym typeface="Arial"/>
              </a:rPr>
              <a:t>Dokumentace k prověřování z hlediska klimatického posouzení; u stavebních projektů 	plán přípravy stavebního a demoličního odpadu (70 %) k opětovnému použití </a:t>
            </a:r>
            <a:endParaRPr/>
          </a:p>
          <a:p>
            <a:pPr indent="-323850" lvl="0" marL="457200" marR="0" rtl="0" algn="l">
              <a:lnSpc>
                <a:spcPct val="150000"/>
              </a:lnSpc>
              <a:spcBef>
                <a:spcPts val="1000"/>
              </a:spcBef>
              <a:spcAft>
                <a:spcPts val="0"/>
              </a:spcAft>
              <a:buClr>
                <a:schemeClr val="lt1"/>
              </a:buClr>
              <a:buSzPts val="1500"/>
              <a:buFont typeface="Arial"/>
              <a:buChar char="•"/>
            </a:pPr>
            <a:r>
              <a:rPr b="0" i="0" lang="cs-CZ" sz="1500" u="none" cap="none" strike="noStrike">
                <a:solidFill>
                  <a:schemeClr val="lt1"/>
                </a:solidFill>
                <a:latin typeface="Arial"/>
                <a:ea typeface="Arial"/>
                <a:cs typeface="Arial"/>
                <a:sym typeface="Arial"/>
              </a:rPr>
              <a:t>Významné využití ITI napříč aktivitami; u </a:t>
            </a:r>
            <a:r>
              <a:rPr lang="cs-CZ" sz="1500">
                <a:solidFill>
                  <a:schemeClr val="lt1"/>
                </a:solidFill>
                <a:latin typeface="Arial"/>
                <a:ea typeface="Arial"/>
                <a:cs typeface="Arial"/>
                <a:sym typeface="Arial"/>
              </a:rPr>
              <a:t>CLLD - aktivity Infrastruktura pro bezpečnou 	nemotorovou dopravu a Infrastruktura pro cyklodopravu (mírnější podmínky)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9"/>
          <p:cNvSpPr txBox="1"/>
          <p:nvPr/>
        </p:nvSpPr>
        <p:spPr>
          <a:xfrm>
            <a:off x="990600" y="927335"/>
            <a:ext cx="7410450" cy="220639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SzPts val="5000"/>
              <a:buFont typeface="Arial"/>
              <a:buNone/>
            </a:pPr>
            <a:r>
              <a:rPr b="1" i="0" lang="cs-CZ" sz="5000" u="none" cap="none" strike="noStrike">
                <a:solidFill>
                  <a:schemeClr val="lt1"/>
                </a:solidFill>
                <a:latin typeface="Arial"/>
                <a:ea typeface="Arial"/>
                <a:cs typeface="Arial"/>
                <a:sym typeface="Arial"/>
              </a:rPr>
              <a:t>Metodické změny </a:t>
            </a:r>
            <a:endParaRPr/>
          </a:p>
          <a:p>
            <a:pPr indent="0" lvl="0" marL="0" marR="0" rtl="0" algn="ctr">
              <a:spcBef>
                <a:spcPts val="0"/>
              </a:spcBef>
              <a:spcAft>
                <a:spcPts val="0"/>
              </a:spcAft>
              <a:buClr>
                <a:schemeClr val="lt1"/>
              </a:buClr>
              <a:buSzPts val="5000"/>
              <a:buFont typeface="Arial"/>
              <a:buNone/>
            </a:pPr>
            <a:r>
              <a:rPr b="1" i="0" lang="cs-CZ" sz="5000" u="none" cap="none" strike="noStrike">
                <a:solidFill>
                  <a:schemeClr val="lt1"/>
                </a:solidFill>
                <a:latin typeface="Arial"/>
                <a:ea typeface="Arial"/>
                <a:cs typeface="Arial"/>
                <a:sym typeface="Arial"/>
              </a:rPr>
              <a:t>v IROP 2021 - 2027</a:t>
            </a:r>
            <a:endParaRPr b="1" i="0" sz="3600" u="none" cap="none" strike="noStrike">
              <a:solidFill>
                <a:schemeClr val="lt1"/>
              </a:solidFill>
              <a:latin typeface="Arial"/>
              <a:ea typeface="Arial"/>
              <a:cs typeface="Arial"/>
              <a:sym typeface="Arial"/>
            </a:endParaRPr>
          </a:p>
        </p:txBody>
      </p:sp>
      <p:sp>
        <p:nvSpPr>
          <p:cNvPr id="92" name="Google Shape;92;p9"/>
          <p:cNvSpPr txBox="1"/>
          <p:nvPr/>
        </p:nvSpPr>
        <p:spPr>
          <a:xfrm>
            <a:off x="895350" y="4752975"/>
            <a:ext cx="6408504" cy="542925"/>
          </a:xfrm>
          <a:prstGeom prst="rect">
            <a:avLst/>
          </a:prstGeom>
          <a:noFill/>
          <a:ln>
            <a:noFill/>
          </a:ln>
        </p:spPr>
        <p:txBody>
          <a:bodyPr anchorCtr="0" anchor="t" bIns="45700" lIns="91425" spcFirstLastPara="1" rIns="91425" wrap="square" tIns="45700">
            <a:normAutofit fontScale="77500" lnSpcReduction="20000"/>
          </a:bodyPr>
          <a:lstStyle/>
          <a:p>
            <a:pPr indent="0" lvl="0" marL="0" marR="0" rtl="0" algn="l">
              <a:lnSpc>
                <a:spcPct val="100000"/>
              </a:lnSpc>
              <a:spcBef>
                <a:spcPts val="0"/>
              </a:spcBef>
              <a:spcAft>
                <a:spcPts val="0"/>
              </a:spcAft>
              <a:buClr>
                <a:schemeClr val="lt1"/>
              </a:buClr>
              <a:buSzPct val="100000"/>
              <a:buFont typeface="Arial"/>
              <a:buNone/>
            </a:pPr>
            <a:r>
              <a:rPr b="0" i="0" lang="cs-CZ" sz="1800" u="none" cap="none" strike="noStrike">
                <a:solidFill>
                  <a:schemeClr val="lt1"/>
                </a:solidFill>
                <a:latin typeface="Arial"/>
                <a:ea typeface="Arial"/>
                <a:cs typeface="Arial"/>
                <a:sym typeface="Arial"/>
              </a:rPr>
              <a:t>Ing. Kamil Jiránek, </a:t>
            </a:r>
            <a:endParaRPr/>
          </a:p>
          <a:p>
            <a:pPr indent="0" lvl="0" marL="0" marR="0" rtl="0" algn="l">
              <a:lnSpc>
                <a:spcPct val="100000"/>
              </a:lnSpc>
              <a:spcBef>
                <a:spcPts val="479"/>
              </a:spcBef>
              <a:spcAft>
                <a:spcPts val="0"/>
              </a:spcAft>
              <a:buClr>
                <a:schemeClr val="lt1"/>
              </a:buClr>
              <a:buSzPct val="100000"/>
              <a:buFont typeface="Arial"/>
              <a:buNone/>
            </a:pPr>
            <a:r>
              <a:rPr b="0" i="0" lang="cs-CZ" sz="1800" u="none" cap="none" strike="noStrike">
                <a:solidFill>
                  <a:schemeClr val="lt1"/>
                </a:solidFill>
                <a:latin typeface="Arial"/>
                <a:ea typeface="Arial"/>
                <a:cs typeface="Arial"/>
                <a:sym typeface="Arial"/>
              </a:rPr>
              <a:t>vedoucí oddělení hodnocení a kontroly ÚO IROP pro Středočeský kraj</a:t>
            </a:r>
            <a:endParaRPr/>
          </a:p>
          <a:p>
            <a:pPr indent="0" lvl="0" marL="0" marR="0" rtl="0" algn="l">
              <a:lnSpc>
                <a:spcPct val="100000"/>
              </a:lnSpc>
              <a:spcBef>
                <a:spcPts val="479"/>
              </a:spcBef>
              <a:spcAft>
                <a:spcPts val="0"/>
              </a:spcAft>
              <a:buClr>
                <a:schemeClr val="dk1"/>
              </a:buClr>
              <a:buSzPct val="1000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90"/>
          <p:cNvSpPr txBox="1"/>
          <p:nvPr/>
        </p:nvSpPr>
        <p:spPr>
          <a:xfrm>
            <a:off x="502647" y="498020"/>
            <a:ext cx="8138707"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Specifický cíl 6.1 </a:t>
            </a:r>
            <a:br>
              <a:rPr b="1" i="0" lang="cs-CZ" sz="3200" u="none" cap="none" strike="noStrike">
                <a:solidFill>
                  <a:schemeClr val="lt1"/>
                </a:solidFill>
                <a:latin typeface="Arial"/>
                <a:ea typeface="Arial"/>
                <a:cs typeface="Arial"/>
                <a:sym typeface="Arial"/>
              </a:rPr>
            </a:br>
            <a:r>
              <a:rPr b="1" i="0" lang="cs-CZ" sz="3200" u="none" cap="none" strike="noStrike">
                <a:solidFill>
                  <a:schemeClr val="lt1"/>
                </a:solidFill>
                <a:latin typeface="Arial"/>
                <a:ea typeface="Arial"/>
                <a:cs typeface="Arial"/>
                <a:sym typeface="Arial"/>
              </a:rPr>
              <a:t>Čistá a aktivní mobilita</a:t>
            </a:r>
            <a:br>
              <a:rPr b="1" i="0" lang="cs-CZ" sz="2200" u="none" cap="none" strike="noStrike">
                <a:solidFill>
                  <a:schemeClr val="lt1"/>
                </a:solidFill>
                <a:latin typeface="Arial"/>
                <a:ea typeface="Arial"/>
                <a:cs typeface="Arial"/>
                <a:sym typeface="Arial"/>
              </a:rPr>
            </a:br>
            <a:r>
              <a:rPr lang="cs-CZ" sz="2400">
                <a:solidFill>
                  <a:schemeClr val="lt1"/>
                </a:solidFill>
                <a:latin typeface="Arial"/>
                <a:ea typeface="Arial"/>
                <a:cs typeface="Arial"/>
                <a:sym typeface="Arial"/>
              </a:rPr>
              <a:t>Aktuální stav přípravy SC</a:t>
            </a:r>
            <a:br>
              <a:rPr b="1" i="0" lang="cs-CZ" sz="3600" u="none" cap="none" strike="noStrike">
                <a:solidFill>
                  <a:srgbClr val="1D71B8"/>
                </a:solidFill>
                <a:latin typeface="Arial"/>
                <a:ea typeface="Arial"/>
                <a:cs typeface="Arial"/>
                <a:sym typeface="Arial"/>
              </a:rPr>
            </a:br>
            <a:endParaRPr sz="2000">
              <a:solidFill>
                <a:schemeClr val="lt1"/>
              </a:solidFill>
              <a:latin typeface="Arial"/>
              <a:ea typeface="Arial"/>
              <a:cs typeface="Arial"/>
              <a:sym typeface="Arial"/>
            </a:endParaRPr>
          </a:p>
        </p:txBody>
      </p:sp>
      <p:sp>
        <p:nvSpPr>
          <p:cNvPr id="671" name="Google Shape;671;p90"/>
          <p:cNvSpPr txBox="1"/>
          <p:nvPr/>
        </p:nvSpPr>
        <p:spPr>
          <a:xfrm>
            <a:off x="431341" y="1992025"/>
            <a:ext cx="8012179" cy="3894208"/>
          </a:xfrm>
          <a:prstGeom prst="rect">
            <a:avLst/>
          </a:prstGeom>
          <a:noFill/>
          <a:ln>
            <a:noFill/>
          </a:ln>
        </p:spPr>
        <p:txBody>
          <a:bodyPr anchorCtr="0" anchor="t" bIns="45700" lIns="91425" spcFirstLastPara="1" rIns="91425" wrap="square" tIns="45700">
            <a:spAutoFit/>
          </a:bodyPr>
          <a:lstStyle/>
          <a:p>
            <a:pPr indent="-323850" lvl="0" marL="457200" marR="0" rtl="0" algn="l">
              <a:lnSpc>
                <a:spcPct val="150000"/>
              </a:lnSpc>
              <a:spcBef>
                <a:spcPts val="0"/>
              </a:spcBef>
              <a:spcAft>
                <a:spcPts val="0"/>
              </a:spcAft>
              <a:buClr>
                <a:schemeClr val="lt1"/>
              </a:buClr>
              <a:buSzPts val="1500"/>
              <a:buFont typeface="Arial"/>
              <a:buChar char="•"/>
            </a:pPr>
            <a:r>
              <a:rPr b="0" i="0" lang="cs-CZ" sz="1500" u="sng" cap="none" strike="noStrike">
                <a:solidFill>
                  <a:schemeClr val="lt1"/>
                </a:solidFill>
                <a:latin typeface="Arial"/>
                <a:ea typeface="Arial"/>
                <a:cs typeface="Arial"/>
                <a:sym typeface="Arial"/>
              </a:rPr>
              <a:t>Bezpečnost:</a:t>
            </a:r>
            <a:r>
              <a:rPr b="0" i="0" lang="cs-CZ" sz="1500" cap="none" strike="noStrike">
                <a:solidFill>
                  <a:schemeClr val="lt1"/>
                </a:solidFill>
                <a:latin typeface="Arial"/>
                <a:ea typeface="Arial"/>
                <a:cs typeface="Arial"/>
                <a:sym typeface="Arial"/>
              </a:rPr>
              <a:t> </a:t>
            </a:r>
            <a:r>
              <a:rPr b="0" i="0" lang="cs-CZ" sz="1500" u="none" cap="none" strike="noStrike">
                <a:solidFill>
                  <a:schemeClr val="lt1"/>
                </a:solidFill>
                <a:latin typeface="Arial"/>
                <a:ea typeface="Arial"/>
                <a:cs typeface="Arial"/>
                <a:sym typeface="Arial"/>
              </a:rPr>
              <a:t>buď vazba na komunikaci s vysokou intenzitou dopravy </a:t>
            </a:r>
            <a:br>
              <a:rPr b="0" i="0" lang="cs-CZ" sz="1500" u="none" cap="none" strike="noStrike">
                <a:solidFill>
                  <a:schemeClr val="lt1"/>
                </a:solidFill>
                <a:latin typeface="Arial"/>
                <a:ea typeface="Arial"/>
                <a:cs typeface="Arial"/>
                <a:sym typeface="Arial"/>
              </a:rPr>
            </a:br>
            <a:r>
              <a:rPr b="0" i="0" lang="cs-CZ" sz="1500" u="none" cap="none" strike="noStrike">
                <a:solidFill>
                  <a:schemeClr val="lt1"/>
                </a:solidFill>
                <a:latin typeface="Arial"/>
                <a:ea typeface="Arial"/>
                <a:cs typeface="Arial"/>
                <a:sym typeface="Arial"/>
              </a:rPr>
              <a:t>	(1000 vozidel/den); nebo v nebezpečných lokalitách (na základě provedené 	bezpečnostní inspekce pozemních komunikací)</a:t>
            </a:r>
            <a:endParaRPr/>
          </a:p>
          <a:p>
            <a:pPr indent="0" lvl="0" marL="468000" marR="0" rtl="0" algn="l">
              <a:lnSpc>
                <a:spcPct val="150000"/>
              </a:lnSpc>
              <a:spcBef>
                <a:spcPts val="0"/>
              </a:spcBef>
              <a:spcAft>
                <a:spcPts val="0"/>
              </a:spcAft>
              <a:buNone/>
            </a:pPr>
            <a:r>
              <a:rPr b="0" i="0" lang="cs-CZ" sz="1100" u="sng" cap="none" strike="noStrike">
                <a:solidFill>
                  <a:schemeClr val="lt1"/>
                </a:solidFill>
                <a:latin typeface="Arial"/>
                <a:ea typeface="Arial"/>
                <a:cs typeface="Arial"/>
                <a:sym typeface="Arial"/>
                <a:hlinkClick r:id="rId3">
                  <a:extLst>
                    <a:ext uri="{A12FA001-AC4F-418D-AE19-62706E023703}">
                      <ahyp:hlinkClr val="tx"/>
                    </a:ext>
                  </a:extLst>
                </a:hlinkClick>
              </a:rPr>
              <a:t>https://www.audit-bezpecnosti.cz/media/file/bezpecnostni-inspekce-pozemnich-komunikaci-metodika-provadeni.pdf</a:t>
            </a:r>
            <a:endParaRPr b="0" i="0" sz="1500" u="none" cap="none" strike="noStrike">
              <a:solidFill>
                <a:schemeClr val="lt1"/>
              </a:solidFill>
              <a:latin typeface="Arial"/>
              <a:ea typeface="Arial"/>
              <a:cs typeface="Arial"/>
              <a:sym typeface="Arial"/>
            </a:endParaRPr>
          </a:p>
          <a:p>
            <a:pPr indent="-323850" lvl="0" marL="457200" marR="0" rtl="0" algn="l">
              <a:lnSpc>
                <a:spcPct val="150000"/>
              </a:lnSpc>
              <a:spcBef>
                <a:spcPts val="1000"/>
              </a:spcBef>
              <a:spcAft>
                <a:spcPts val="0"/>
              </a:spcAft>
              <a:buClr>
                <a:schemeClr val="lt1"/>
              </a:buClr>
              <a:buSzPts val="1500"/>
              <a:buFont typeface="Arial"/>
              <a:buChar char="•"/>
            </a:pPr>
            <a:r>
              <a:rPr b="0" i="0" lang="cs-CZ" sz="1500" u="sng" cap="none" strike="noStrike">
                <a:solidFill>
                  <a:schemeClr val="lt1"/>
                </a:solidFill>
                <a:latin typeface="Arial"/>
                <a:ea typeface="Arial"/>
                <a:cs typeface="Arial"/>
                <a:sym typeface="Arial"/>
              </a:rPr>
              <a:t>Cyklo:</a:t>
            </a:r>
            <a:r>
              <a:rPr b="0" i="0" lang="cs-CZ" sz="1500" u="none" cap="none" strike="noStrike">
                <a:solidFill>
                  <a:schemeClr val="lt1"/>
                </a:solidFill>
                <a:latin typeface="Arial"/>
                <a:ea typeface="Arial"/>
                <a:cs typeface="Arial"/>
                <a:sym typeface="Arial"/>
              </a:rPr>
              <a:t> buď svedení z komunikací s intenzitou 3000 vozidel/den, případně</a:t>
            </a:r>
            <a:r>
              <a:rPr lang="cs-CZ" sz="1500">
                <a:solidFill>
                  <a:schemeClr val="lt1"/>
                </a:solidFill>
                <a:latin typeface="Arial"/>
                <a:ea typeface="Arial"/>
                <a:cs typeface="Arial"/>
                <a:sym typeface="Arial"/>
              </a:rPr>
              <a:t> obsluhující 	území s více než 500 (resp. 750 u napojující se cyklostezky) obsazenými prac. 	místy, nebo s minimálně 4000 (resp. 6000 u napojující se cyklostezky) obyvateli; 	nebo hlavní trasy cyklistické dopravy v ČR (vedené jako první nebo druhá 	kategorie podle příslušné krajské strategie rozvoje cyklistické dopravy); nebo 	realizace doprovodné infrastruktury u hotových cyklostezek s intenzitou 	přesahující 440 cyklistů/den</a:t>
            </a:r>
            <a:endParaRPr b="1" sz="1800">
              <a:solidFill>
                <a:schemeClr val="dk1"/>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91"/>
          <p:cNvSpPr txBox="1"/>
          <p:nvPr/>
        </p:nvSpPr>
        <p:spPr>
          <a:xfrm>
            <a:off x="502647" y="498020"/>
            <a:ext cx="8138707"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0" lang="cs-CZ" sz="3200" u="none" cap="none" strike="noStrike">
                <a:solidFill>
                  <a:schemeClr val="lt1"/>
                </a:solidFill>
                <a:latin typeface="Arial"/>
                <a:ea typeface="Arial"/>
                <a:cs typeface="Arial"/>
                <a:sym typeface="Arial"/>
              </a:rPr>
              <a:t>Specifický cíl 6.1 </a:t>
            </a:r>
            <a:br>
              <a:rPr b="1" i="0" lang="cs-CZ" sz="3200" u="none" cap="none" strike="noStrike">
                <a:solidFill>
                  <a:schemeClr val="lt1"/>
                </a:solidFill>
                <a:latin typeface="Arial"/>
                <a:ea typeface="Arial"/>
                <a:cs typeface="Arial"/>
                <a:sym typeface="Arial"/>
              </a:rPr>
            </a:br>
            <a:r>
              <a:rPr b="1" i="0" lang="cs-CZ" sz="3200" u="none" cap="none" strike="noStrike">
                <a:solidFill>
                  <a:schemeClr val="lt1"/>
                </a:solidFill>
                <a:latin typeface="Arial"/>
                <a:ea typeface="Arial"/>
                <a:cs typeface="Arial"/>
                <a:sym typeface="Arial"/>
              </a:rPr>
              <a:t>Čistá a aktivní mobilita</a:t>
            </a:r>
            <a:br>
              <a:rPr b="1" i="0" lang="cs-CZ" sz="2200" u="none" cap="none" strike="noStrike">
                <a:solidFill>
                  <a:schemeClr val="lt1"/>
                </a:solidFill>
                <a:latin typeface="Arial"/>
                <a:ea typeface="Arial"/>
                <a:cs typeface="Arial"/>
                <a:sym typeface="Arial"/>
              </a:rPr>
            </a:br>
            <a:r>
              <a:rPr lang="cs-CZ" sz="2400">
                <a:solidFill>
                  <a:schemeClr val="lt1"/>
                </a:solidFill>
                <a:latin typeface="Arial"/>
                <a:ea typeface="Arial"/>
                <a:cs typeface="Arial"/>
                <a:sym typeface="Arial"/>
              </a:rPr>
              <a:t>Aktuální stav přípravy SC</a:t>
            </a:r>
            <a:br>
              <a:rPr b="1" i="0" lang="cs-CZ" sz="3600" u="none" cap="none" strike="noStrike">
                <a:solidFill>
                  <a:srgbClr val="1D71B8"/>
                </a:solidFill>
                <a:latin typeface="Arial"/>
                <a:ea typeface="Arial"/>
                <a:cs typeface="Arial"/>
                <a:sym typeface="Arial"/>
              </a:rPr>
            </a:br>
            <a:endParaRPr sz="2000">
              <a:solidFill>
                <a:schemeClr val="lt1"/>
              </a:solidFill>
              <a:latin typeface="Arial"/>
              <a:ea typeface="Arial"/>
              <a:cs typeface="Arial"/>
              <a:sym typeface="Arial"/>
            </a:endParaRPr>
          </a:p>
        </p:txBody>
      </p:sp>
      <p:sp>
        <p:nvSpPr>
          <p:cNvPr id="677" name="Google Shape;677;p91"/>
          <p:cNvSpPr txBox="1"/>
          <p:nvPr/>
        </p:nvSpPr>
        <p:spPr>
          <a:xfrm>
            <a:off x="502647" y="1882968"/>
            <a:ext cx="8012179" cy="4243021"/>
          </a:xfrm>
          <a:prstGeom prst="rect">
            <a:avLst/>
          </a:prstGeom>
          <a:noFill/>
          <a:ln>
            <a:noFill/>
          </a:ln>
        </p:spPr>
        <p:txBody>
          <a:bodyPr anchorCtr="0" anchor="t" bIns="45700" lIns="91425" spcFirstLastPara="1" rIns="91425" wrap="square" tIns="45700">
            <a:spAutoFit/>
          </a:bodyPr>
          <a:lstStyle/>
          <a:p>
            <a:pPr indent="-323850" lvl="0" marL="457200" marR="0" rtl="0" algn="l">
              <a:lnSpc>
                <a:spcPct val="150000"/>
              </a:lnSpc>
              <a:spcBef>
                <a:spcPts val="0"/>
              </a:spcBef>
              <a:spcAft>
                <a:spcPts val="0"/>
              </a:spcAft>
              <a:buClr>
                <a:schemeClr val="lt1"/>
              </a:buClr>
              <a:buSzPts val="1500"/>
              <a:buFont typeface="Arial"/>
              <a:buChar char="•"/>
            </a:pPr>
            <a:r>
              <a:rPr lang="cs-CZ" sz="1500" u="sng">
                <a:solidFill>
                  <a:schemeClr val="lt1"/>
                </a:solidFill>
                <a:latin typeface="Arial"/>
                <a:ea typeface="Arial"/>
                <a:cs typeface="Arial"/>
                <a:sym typeface="Arial"/>
              </a:rPr>
              <a:t>Multimodální osobní doprava</a:t>
            </a:r>
            <a:r>
              <a:rPr lang="cs-CZ" sz="1500">
                <a:solidFill>
                  <a:schemeClr val="lt1"/>
                </a:solidFill>
                <a:latin typeface="Arial"/>
                <a:ea typeface="Arial"/>
                <a:cs typeface="Arial"/>
                <a:sym typeface="Arial"/>
              </a:rPr>
              <a:t>: terminály s více než 40 odjíždějícími spoji linek veřejné 	dopravy; </a:t>
            </a:r>
            <a:r>
              <a:rPr b="0" i="0" lang="cs-CZ" sz="1500" u="none" cap="none" strike="noStrike">
                <a:solidFill>
                  <a:schemeClr val="lt1"/>
                </a:solidFill>
                <a:latin typeface="Arial"/>
                <a:ea typeface="Arial"/>
                <a:cs typeface="Arial"/>
                <a:sym typeface="Arial"/>
              </a:rPr>
              <a:t> parkoviště maximálně 200 metrů od zastávky/přestupního uzlu s více 	než 20 odjíždějícími spoji; preferenční opatření (vyhrazené jízdní pruhy, 	zkapacitnění zastávek) tam, kde jezdí minimálně 20 spojů v daném směru </a:t>
            </a:r>
            <a:endParaRPr/>
          </a:p>
          <a:p>
            <a:pPr indent="-323850" lvl="0" marL="457200" marR="0" rtl="0" algn="l">
              <a:lnSpc>
                <a:spcPct val="150000"/>
              </a:lnSpc>
              <a:spcBef>
                <a:spcPts val="1000"/>
              </a:spcBef>
              <a:spcAft>
                <a:spcPts val="0"/>
              </a:spcAft>
              <a:buClr>
                <a:schemeClr val="lt1"/>
              </a:buClr>
              <a:buSzPts val="1500"/>
              <a:buFont typeface="Arial"/>
              <a:buChar char="•"/>
            </a:pPr>
            <a:r>
              <a:rPr b="0" i="0" lang="cs-CZ" sz="1500" u="sng" cap="none" strike="noStrike">
                <a:solidFill>
                  <a:schemeClr val="lt1"/>
                </a:solidFill>
                <a:latin typeface="Arial"/>
                <a:ea typeface="Arial"/>
                <a:cs typeface="Arial"/>
                <a:sym typeface="Arial"/>
              </a:rPr>
              <a:t>Vozidla</a:t>
            </a:r>
            <a:r>
              <a:rPr b="0" i="0" lang="cs-CZ" sz="1500" u="none" cap="none" strike="noStrike">
                <a:solidFill>
                  <a:schemeClr val="lt1"/>
                </a:solidFill>
                <a:latin typeface="Arial"/>
                <a:ea typeface="Arial"/>
                <a:cs typeface="Arial"/>
                <a:sym typeface="Arial"/>
              </a:rPr>
              <a:t>: podpora obnovy či rozšíření/založení vozového parku; u autobusů CNG 	požadavek na využívání biometanu (minimálně 20 % celkového objemu paliva); 	roční proběh vozidel (30 resp. 40 tis. km); smlouva o veřejných službách </a:t>
            </a:r>
            <a:br>
              <a:rPr b="0" i="0" lang="cs-CZ" sz="1500" u="none" cap="none" strike="noStrike">
                <a:solidFill>
                  <a:schemeClr val="lt1"/>
                </a:solidFill>
                <a:latin typeface="Arial"/>
                <a:ea typeface="Arial"/>
                <a:cs typeface="Arial"/>
                <a:sym typeface="Arial"/>
              </a:rPr>
            </a:br>
            <a:r>
              <a:rPr b="0" i="0" lang="cs-CZ" sz="1500" u="none" cap="none" strike="noStrike">
                <a:solidFill>
                  <a:schemeClr val="lt1"/>
                </a:solidFill>
                <a:latin typeface="Arial"/>
                <a:ea typeface="Arial"/>
                <a:cs typeface="Arial"/>
                <a:sym typeface="Arial"/>
              </a:rPr>
              <a:t>	v přepravě cestujících</a:t>
            </a:r>
            <a:endParaRPr/>
          </a:p>
          <a:p>
            <a:pPr indent="-323850" lvl="0" marL="457200" marR="0" rtl="0" algn="l">
              <a:lnSpc>
                <a:spcPct val="150000"/>
              </a:lnSpc>
              <a:spcBef>
                <a:spcPts val="1000"/>
              </a:spcBef>
              <a:spcAft>
                <a:spcPts val="0"/>
              </a:spcAft>
              <a:buClr>
                <a:schemeClr val="lt1"/>
              </a:buClr>
              <a:buSzPts val="1500"/>
              <a:buFont typeface="Arial"/>
              <a:buChar char="•"/>
            </a:pPr>
            <a:r>
              <a:rPr lang="cs-CZ" sz="1500" u="sng">
                <a:solidFill>
                  <a:schemeClr val="lt1"/>
                </a:solidFill>
                <a:latin typeface="Arial"/>
                <a:ea typeface="Arial"/>
                <a:cs typeface="Arial"/>
                <a:sym typeface="Arial"/>
              </a:rPr>
              <a:t>Telematika:</a:t>
            </a:r>
            <a:r>
              <a:rPr lang="cs-CZ" sz="1500">
                <a:solidFill>
                  <a:schemeClr val="lt1"/>
                </a:solidFill>
                <a:latin typeface="Arial"/>
                <a:ea typeface="Arial"/>
                <a:cs typeface="Arial"/>
                <a:sym typeface="Arial"/>
              </a:rPr>
              <a:t> podpora inteligentních dopravních systémů ve vazbě na veřejnou 	hromadnou dopravu; požadavek na interoperabilitu</a:t>
            </a:r>
            <a:endParaRPr/>
          </a:p>
          <a:p>
            <a:pPr indent="-323850" lvl="0" marL="457200" marR="0" rtl="0" algn="l">
              <a:lnSpc>
                <a:spcPct val="150000"/>
              </a:lnSpc>
              <a:spcBef>
                <a:spcPts val="1000"/>
              </a:spcBef>
              <a:spcAft>
                <a:spcPts val="0"/>
              </a:spcAft>
              <a:buClr>
                <a:schemeClr val="lt1"/>
              </a:buClr>
              <a:buSzPts val="1500"/>
              <a:buFont typeface="Arial"/>
              <a:buChar char="•"/>
            </a:pPr>
            <a:r>
              <a:rPr lang="cs-CZ" sz="1500" u="sng">
                <a:solidFill>
                  <a:schemeClr val="lt1"/>
                </a:solidFill>
                <a:latin typeface="Arial"/>
                <a:ea typeface="Arial"/>
                <a:cs typeface="Arial"/>
                <a:sym typeface="Arial"/>
              </a:rPr>
              <a:t>Plnicí a dobíjecí stanice</a:t>
            </a:r>
            <a:r>
              <a:rPr lang="cs-CZ" sz="1500">
                <a:solidFill>
                  <a:schemeClr val="lt1"/>
                </a:solidFill>
                <a:latin typeface="Arial"/>
                <a:ea typeface="Arial"/>
                <a:cs typeface="Arial"/>
                <a:sym typeface="Arial"/>
              </a:rPr>
              <a:t>: řeší se podmínky veřejné podpory, prozatím pozastaveno</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pic>
        <p:nvPicPr>
          <p:cNvPr id="682" name="Google Shape;682;p92"/>
          <p:cNvPicPr preferRelativeResize="0"/>
          <p:nvPr/>
        </p:nvPicPr>
        <p:blipFill rotWithShape="1">
          <a:blip r:embed="rId3">
            <a:alphaModFix/>
          </a:blip>
          <a:srcRect b="5907" l="0" r="0" t="5908"/>
          <a:stretch/>
        </p:blipFill>
        <p:spPr>
          <a:xfrm>
            <a:off x="0" y="0"/>
            <a:ext cx="9143980" cy="6857999"/>
          </a:xfrm>
          <a:prstGeom prst="rect">
            <a:avLst/>
          </a:prstGeom>
          <a:noFill/>
          <a:ln>
            <a:noFill/>
          </a:ln>
        </p:spPr>
      </p:pic>
      <p:sp>
        <p:nvSpPr>
          <p:cNvPr id="683" name="Google Shape;683;p92"/>
          <p:cNvSpPr txBox="1"/>
          <p:nvPr/>
        </p:nvSpPr>
        <p:spPr>
          <a:xfrm>
            <a:off x="117466" y="58724"/>
            <a:ext cx="8100437" cy="584775"/>
          </a:xfrm>
          <a:prstGeom prst="rect">
            <a:avLst/>
          </a:prstGeom>
          <a:solidFill>
            <a:srgbClr val="0B55A2">
              <a:alpha val="73725"/>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cs-CZ" sz="3200" u="none" cap="none" strike="noStrike">
                <a:solidFill>
                  <a:srgbClr val="FFFFFF"/>
                </a:solidFill>
                <a:latin typeface="Arial"/>
                <a:ea typeface="Arial"/>
                <a:cs typeface="Arial"/>
                <a:sym typeface="Arial"/>
              </a:rPr>
              <a:t>Příklad: </a:t>
            </a:r>
            <a:r>
              <a:rPr b="1" lang="cs-CZ" sz="3200">
                <a:solidFill>
                  <a:srgbClr val="FFFFFF"/>
                </a:solidFill>
                <a:latin typeface="Arial"/>
                <a:ea typeface="Arial"/>
                <a:cs typeface="Arial"/>
                <a:sym typeface="Arial"/>
              </a:rPr>
              <a:t>Parkoviště K+R Strakonice</a:t>
            </a:r>
            <a:endParaRPr b="1" i="0" sz="3200" u="none" cap="none" strike="noStrike">
              <a:solidFill>
                <a:srgbClr val="FFFFFF"/>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pic>
        <p:nvPicPr>
          <p:cNvPr descr="Obsah obrázku mapa&#10;&#10;Popis byl vytvořen automaticky" id="688" name="Google Shape;688;p93"/>
          <p:cNvPicPr preferRelativeResize="0"/>
          <p:nvPr/>
        </p:nvPicPr>
        <p:blipFill rotWithShape="1">
          <a:blip r:embed="rId3">
            <a:alphaModFix/>
          </a:blip>
          <a:srcRect b="0" l="0" r="0" t="0"/>
          <a:stretch/>
        </p:blipFill>
        <p:spPr>
          <a:xfrm>
            <a:off x="3600450" y="3151613"/>
            <a:ext cx="4793164" cy="3388955"/>
          </a:xfrm>
          <a:prstGeom prst="rect">
            <a:avLst/>
          </a:prstGeom>
          <a:noFill/>
          <a:ln>
            <a:noFill/>
          </a:ln>
        </p:spPr>
      </p:pic>
      <p:sp>
        <p:nvSpPr>
          <p:cNvPr id="689" name="Google Shape;689;p93"/>
          <p:cNvSpPr txBox="1"/>
          <p:nvPr/>
        </p:nvSpPr>
        <p:spPr>
          <a:xfrm>
            <a:off x="665379" y="252598"/>
            <a:ext cx="7728235" cy="99417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SzPts val="3200"/>
              <a:buFont typeface="Arial"/>
              <a:buNone/>
            </a:pPr>
            <a:r>
              <a:rPr b="1" lang="cs-CZ" sz="3200">
                <a:solidFill>
                  <a:schemeClr val="lt1"/>
                </a:solidFill>
                <a:latin typeface="Arial"/>
                <a:ea typeface="Arial"/>
                <a:cs typeface="Arial"/>
                <a:sym typeface="Arial"/>
              </a:rPr>
              <a:t>Kategorie regionů a míra spolufinancování 2021 - 2027</a:t>
            </a:r>
            <a:endParaRPr/>
          </a:p>
        </p:txBody>
      </p:sp>
      <p:graphicFrame>
        <p:nvGraphicFramePr>
          <p:cNvPr id="690" name="Google Shape;690;p93"/>
          <p:cNvGraphicFramePr/>
          <p:nvPr/>
        </p:nvGraphicFramePr>
        <p:xfrm>
          <a:off x="6088451" y="1511709"/>
          <a:ext cx="3000000" cy="3000000"/>
        </p:xfrm>
        <a:graphic>
          <a:graphicData uri="http://schemas.openxmlformats.org/drawingml/2006/table">
            <a:tbl>
              <a:tblPr>
                <a:noFill/>
                <a:tableStyleId>{92032A35-E0E7-4240-A095-1FD333222AB4}</a:tableStyleId>
              </a:tblPr>
              <a:tblGrid>
                <a:gridCol w="1361125"/>
                <a:gridCol w="590825"/>
                <a:gridCol w="829700"/>
              </a:tblGrid>
              <a:tr h="418625">
                <a:tc>
                  <a:txBody>
                    <a:bodyPr/>
                    <a:lstStyle/>
                    <a:p>
                      <a:pPr indent="0" lvl="0" marL="88900" marR="0" rtl="0" algn="l">
                        <a:spcBef>
                          <a:spcPts val="0"/>
                        </a:spcBef>
                        <a:spcAft>
                          <a:spcPts val="0"/>
                        </a:spcAft>
                        <a:buNone/>
                      </a:pPr>
                      <a:r>
                        <a:rPr b="0" lang="cs-CZ" sz="900" u="none" cap="none" strike="noStrike">
                          <a:solidFill>
                            <a:schemeClr val="lt1"/>
                          </a:solidFill>
                          <a:latin typeface="Arial"/>
                          <a:ea typeface="Arial"/>
                          <a:cs typeface="Arial"/>
                          <a:sym typeface="Arial"/>
                        </a:rPr>
                        <a:t>Kategorie regionu </a:t>
                      </a:r>
                      <a:br>
                        <a:rPr b="0" lang="cs-CZ" sz="900" u="none" cap="none" strike="noStrike">
                          <a:solidFill>
                            <a:schemeClr val="lt1"/>
                          </a:solidFill>
                          <a:latin typeface="Arial"/>
                          <a:ea typeface="Arial"/>
                          <a:cs typeface="Arial"/>
                          <a:sym typeface="Arial"/>
                        </a:rPr>
                      </a:br>
                      <a:r>
                        <a:rPr b="0" lang="cs-CZ" sz="900" u="none" cap="none" strike="noStrike">
                          <a:solidFill>
                            <a:schemeClr val="lt1"/>
                          </a:solidFill>
                          <a:latin typeface="Arial"/>
                          <a:ea typeface="Arial"/>
                          <a:cs typeface="Arial"/>
                          <a:sym typeface="Arial"/>
                        </a:rPr>
                        <a:t>(IND, ITI, RAP)</a:t>
                      </a:r>
                      <a:endParaRPr b="0" sz="900" u="none" cap="none" strike="noStrike">
                        <a:solidFill>
                          <a:schemeClr val="lt1"/>
                        </a:solidFill>
                        <a:latin typeface="Arial"/>
                        <a:ea typeface="Arial"/>
                        <a:cs typeface="Arial"/>
                        <a:sym typeface="Arial"/>
                      </a:endParaRPr>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lang="cs-CZ" sz="900" u="none" cap="none" strike="noStrike">
                          <a:solidFill>
                            <a:schemeClr val="lt1"/>
                          </a:solidFill>
                          <a:latin typeface="Arial"/>
                          <a:ea typeface="Arial"/>
                          <a:cs typeface="Arial"/>
                          <a:sym typeface="Arial"/>
                        </a:rPr>
                        <a:t>EFRR</a:t>
                      </a:r>
                      <a:endParaRPr/>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lang="cs-CZ" sz="900" u="none" cap="none" strike="noStrike">
                          <a:solidFill>
                            <a:schemeClr val="lt1"/>
                          </a:solidFill>
                          <a:latin typeface="Arial"/>
                          <a:ea typeface="Arial"/>
                          <a:cs typeface="Arial"/>
                          <a:sym typeface="Arial"/>
                        </a:rPr>
                        <a:t>Státní rozpočet </a:t>
                      </a:r>
                      <a:endParaRPr/>
                    </a:p>
                    <a:p>
                      <a:pPr indent="0" lvl="0" marL="0" marR="0" rtl="0" algn="ctr">
                        <a:spcBef>
                          <a:spcPts val="0"/>
                        </a:spcBef>
                        <a:spcAft>
                          <a:spcPts val="0"/>
                        </a:spcAft>
                        <a:buNone/>
                      </a:pPr>
                      <a:r>
                        <a:rPr b="0" lang="cs-CZ" sz="900" u="none" cap="none" strike="noStrike">
                          <a:solidFill>
                            <a:schemeClr val="lt1"/>
                          </a:solidFill>
                          <a:latin typeface="Arial"/>
                          <a:ea typeface="Arial"/>
                          <a:cs typeface="Arial"/>
                          <a:sym typeface="Arial"/>
                        </a:rPr>
                        <a:t>(dle typu příjemce)</a:t>
                      </a:r>
                      <a:endParaRPr/>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4925">
                <a:tc>
                  <a:txBody>
                    <a:bodyPr/>
                    <a:lstStyle/>
                    <a:p>
                      <a:pPr indent="0" lvl="0" marL="88900" marR="0" rtl="0" algn="l">
                        <a:spcBef>
                          <a:spcPts val="0"/>
                        </a:spcBef>
                        <a:spcAft>
                          <a:spcPts val="0"/>
                        </a:spcAft>
                        <a:buNone/>
                      </a:pPr>
                      <a:r>
                        <a:rPr b="0" lang="cs-CZ" sz="900" u="none" cap="none" strike="noStrike">
                          <a:solidFill>
                            <a:srgbClr val="4C4C4C"/>
                          </a:solidFill>
                          <a:latin typeface="Arial"/>
                          <a:ea typeface="Arial"/>
                          <a:cs typeface="Arial"/>
                          <a:sym typeface="Arial"/>
                        </a:rPr>
                        <a:t>Projekty PR</a:t>
                      </a:r>
                      <a:endParaRPr/>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2D3C9"/>
                    </a:solidFill>
                  </a:tcPr>
                </a:tc>
                <a:tc>
                  <a:txBody>
                    <a:bodyPr/>
                    <a:lstStyle/>
                    <a:p>
                      <a:pPr indent="0" lvl="0" marL="0" marR="0" rtl="0" algn="ctr">
                        <a:spcBef>
                          <a:spcPts val="0"/>
                        </a:spcBef>
                        <a:spcAft>
                          <a:spcPts val="0"/>
                        </a:spcAft>
                        <a:buNone/>
                      </a:pPr>
                      <a:r>
                        <a:rPr b="0" lang="cs-CZ" sz="900" u="none" cap="none" strike="noStrike">
                          <a:solidFill>
                            <a:schemeClr val="lt1"/>
                          </a:solidFill>
                          <a:latin typeface="Arial"/>
                          <a:ea typeface="Arial"/>
                          <a:cs typeface="Arial"/>
                          <a:sym typeface="Arial"/>
                        </a:rPr>
                        <a:t>70 %</a:t>
                      </a:r>
                      <a:endParaRPr/>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lang="cs-CZ" sz="900" u="none" cap="none" strike="noStrike">
                          <a:solidFill>
                            <a:schemeClr val="lt1"/>
                          </a:solidFill>
                          <a:latin typeface="Arial"/>
                          <a:ea typeface="Arial"/>
                          <a:cs typeface="Arial"/>
                          <a:sym typeface="Arial"/>
                        </a:rPr>
                        <a:t>0 – 30 %</a:t>
                      </a:r>
                      <a:endParaRPr b="0" sz="900" u="none" cap="none" strike="noStrike">
                        <a:solidFill>
                          <a:schemeClr val="lt1"/>
                        </a:solidFill>
                        <a:latin typeface="Arial"/>
                        <a:ea typeface="Arial"/>
                        <a:cs typeface="Arial"/>
                        <a:sym typeface="Arial"/>
                      </a:endParaRPr>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4925">
                <a:tc>
                  <a:txBody>
                    <a:bodyPr/>
                    <a:lstStyle/>
                    <a:p>
                      <a:pPr indent="0" lvl="0" marL="88900" marR="0" rtl="0" algn="l">
                        <a:spcBef>
                          <a:spcPts val="0"/>
                        </a:spcBef>
                        <a:spcAft>
                          <a:spcPts val="0"/>
                        </a:spcAft>
                        <a:buNone/>
                      </a:pPr>
                      <a:r>
                        <a:rPr b="0" lang="cs-CZ" sz="900" u="none" cap="none" strike="noStrike">
                          <a:solidFill>
                            <a:srgbClr val="595959"/>
                          </a:solidFill>
                          <a:latin typeface="Arial"/>
                          <a:ea typeface="Arial"/>
                          <a:cs typeface="Arial"/>
                          <a:sym typeface="Arial"/>
                        </a:rPr>
                        <a:t>Projekty MRR</a:t>
                      </a:r>
                      <a:endParaRPr/>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0D7EC"/>
                    </a:solidFill>
                  </a:tcPr>
                </a:tc>
                <a:tc>
                  <a:txBody>
                    <a:bodyPr/>
                    <a:lstStyle/>
                    <a:p>
                      <a:pPr indent="0" lvl="0" marL="0" marR="0" rtl="0" algn="ctr">
                        <a:spcBef>
                          <a:spcPts val="0"/>
                        </a:spcBef>
                        <a:spcAft>
                          <a:spcPts val="0"/>
                        </a:spcAft>
                        <a:buNone/>
                      </a:pPr>
                      <a:r>
                        <a:rPr b="0" lang="cs-CZ" sz="900" u="none" cap="none" strike="noStrike">
                          <a:solidFill>
                            <a:schemeClr val="lt1"/>
                          </a:solidFill>
                          <a:latin typeface="Arial"/>
                          <a:ea typeface="Arial"/>
                          <a:cs typeface="Arial"/>
                          <a:sym typeface="Arial"/>
                        </a:rPr>
                        <a:t>85 %</a:t>
                      </a:r>
                      <a:endParaRPr/>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lang="cs-CZ" sz="900" u="none" cap="none" strike="noStrike">
                          <a:solidFill>
                            <a:schemeClr val="lt1"/>
                          </a:solidFill>
                          <a:latin typeface="Arial"/>
                          <a:ea typeface="Arial"/>
                          <a:cs typeface="Arial"/>
                          <a:sym typeface="Arial"/>
                        </a:rPr>
                        <a:t>0 – 15 %</a:t>
                      </a:r>
                      <a:endParaRPr b="0" sz="900" u="none" cap="none" strike="noStrike">
                        <a:solidFill>
                          <a:schemeClr val="lt1"/>
                        </a:solidFill>
                        <a:latin typeface="Arial"/>
                        <a:ea typeface="Arial"/>
                        <a:cs typeface="Arial"/>
                        <a:sym typeface="Arial"/>
                      </a:endParaRPr>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4925">
                <a:tc>
                  <a:txBody>
                    <a:bodyPr/>
                    <a:lstStyle/>
                    <a:p>
                      <a:pPr indent="0" lvl="0" marL="88900" marR="0" rtl="0" algn="l">
                        <a:spcBef>
                          <a:spcPts val="0"/>
                        </a:spcBef>
                        <a:spcAft>
                          <a:spcPts val="0"/>
                        </a:spcAft>
                        <a:buNone/>
                      </a:pPr>
                      <a:r>
                        <a:rPr b="0" lang="cs-CZ" sz="900" u="none" cap="none" strike="noStrike">
                          <a:solidFill>
                            <a:srgbClr val="595959"/>
                          </a:solidFill>
                          <a:latin typeface="Arial"/>
                          <a:ea typeface="Arial"/>
                          <a:cs typeface="Arial"/>
                          <a:sym typeface="Arial"/>
                        </a:rPr>
                        <a:t>Projekty VRR</a:t>
                      </a:r>
                      <a:endParaRPr/>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9959D"/>
                    </a:solidFill>
                  </a:tcPr>
                </a:tc>
                <a:tc>
                  <a:txBody>
                    <a:bodyPr/>
                    <a:lstStyle/>
                    <a:p>
                      <a:pPr indent="0" lvl="0" marL="0" marR="0" rtl="0" algn="ctr">
                        <a:spcBef>
                          <a:spcPts val="0"/>
                        </a:spcBef>
                        <a:spcAft>
                          <a:spcPts val="0"/>
                        </a:spcAft>
                        <a:buNone/>
                      </a:pPr>
                      <a:r>
                        <a:rPr b="0" lang="cs-CZ" sz="900" u="none" cap="none" strike="noStrike">
                          <a:solidFill>
                            <a:schemeClr val="lt1"/>
                          </a:solidFill>
                          <a:latin typeface="Arial"/>
                          <a:ea typeface="Arial"/>
                          <a:cs typeface="Arial"/>
                          <a:sym typeface="Arial"/>
                        </a:rPr>
                        <a:t>40 %</a:t>
                      </a:r>
                      <a:endParaRPr b="0" sz="900" u="none" cap="none" strike="noStrike">
                        <a:solidFill>
                          <a:schemeClr val="lt1"/>
                        </a:solidFill>
                        <a:latin typeface="Arial"/>
                        <a:ea typeface="Arial"/>
                        <a:cs typeface="Arial"/>
                        <a:sym typeface="Arial"/>
                      </a:endParaRPr>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lang="cs-CZ" sz="900" u="none" cap="none" strike="noStrike">
                          <a:solidFill>
                            <a:schemeClr val="lt1"/>
                          </a:solidFill>
                          <a:latin typeface="Arial"/>
                          <a:ea typeface="Arial"/>
                          <a:cs typeface="Arial"/>
                          <a:sym typeface="Arial"/>
                        </a:rPr>
                        <a:t>0 – 60 %</a:t>
                      </a:r>
                      <a:endParaRPr b="0" sz="900" u="none" cap="none" strike="noStrike">
                        <a:solidFill>
                          <a:schemeClr val="lt1"/>
                        </a:solidFill>
                        <a:latin typeface="Arial"/>
                        <a:ea typeface="Arial"/>
                        <a:cs typeface="Arial"/>
                        <a:sym typeface="Arial"/>
                      </a:endParaRPr>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691" name="Google Shape;691;p93"/>
          <p:cNvGraphicFramePr/>
          <p:nvPr/>
        </p:nvGraphicFramePr>
        <p:xfrm>
          <a:off x="6088451" y="2707370"/>
          <a:ext cx="3000000" cy="3000000"/>
        </p:xfrm>
        <a:graphic>
          <a:graphicData uri="http://schemas.openxmlformats.org/drawingml/2006/table">
            <a:tbl>
              <a:tblPr>
                <a:noFill/>
                <a:tableStyleId>{92032A35-E0E7-4240-A095-1FD333222AB4}</a:tableStyleId>
              </a:tblPr>
              <a:tblGrid>
                <a:gridCol w="1362800"/>
                <a:gridCol w="589075"/>
                <a:gridCol w="829750"/>
              </a:tblGrid>
              <a:tr h="418625">
                <a:tc>
                  <a:txBody>
                    <a:bodyPr/>
                    <a:lstStyle/>
                    <a:p>
                      <a:pPr indent="0" lvl="0" marL="88900" marR="0" rtl="0" algn="l">
                        <a:spcBef>
                          <a:spcPts val="0"/>
                        </a:spcBef>
                        <a:spcAft>
                          <a:spcPts val="0"/>
                        </a:spcAft>
                        <a:buNone/>
                      </a:pPr>
                      <a:r>
                        <a:rPr b="0" lang="cs-CZ" sz="900" u="none" cap="none" strike="noStrike">
                          <a:solidFill>
                            <a:schemeClr val="lt1"/>
                          </a:solidFill>
                          <a:latin typeface="Arial"/>
                          <a:ea typeface="Arial"/>
                          <a:cs typeface="Arial"/>
                          <a:sym typeface="Arial"/>
                        </a:rPr>
                        <a:t>Kategorie regionu (CLLD)</a:t>
                      </a:r>
                      <a:endParaRPr b="0" sz="900" u="none" cap="none" strike="noStrike">
                        <a:solidFill>
                          <a:schemeClr val="lt1"/>
                        </a:solidFill>
                        <a:latin typeface="Arial"/>
                        <a:ea typeface="Arial"/>
                        <a:cs typeface="Arial"/>
                        <a:sym typeface="Arial"/>
                      </a:endParaRPr>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lang="cs-CZ" sz="900" u="none" cap="none" strike="noStrike">
                          <a:solidFill>
                            <a:schemeClr val="lt1"/>
                          </a:solidFill>
                          <a:latin typeface="Arial"/>
                          <a:ea typeface="Arial"/>
                          <a:cs typeface="Arial"/>
                          <a:sym typeface="Arial"/>
                        </a:rPr>
                        <a:t>EFRR</a:t>
                      </a:r>
                      <a:endParaRPr/>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lang="cs-CZ" sz="900" u="none" cap="none" strike="noStrike">
                          <a:solidFill>
                            <a:schemeClr val="lt1"/>
                          </a:solidFill>
                          <a:latin typeface="Arial"/>
                          <a:ea typeface="Arial"/>
                          <a:cs typeface="Arial"/>
                          <a:sym typeface="Arial"/>
                        </a:rPr>
                        <a:t>Státní rozpočet </a:t>
                      </a:r>
                      <a:endParaRPr/>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4925">
                <a:tc>
                  <a:txBody>
                    <a:bodyPr/>
                    <a:lstStyle/>
                    <a:p>
                      <a:pPr indent="0" lvl="0" marL="88900" marR="0" rtl="0" algn="l">
                        <a:spcBef>
                          <a:spcPts val="0"/>
                        </a:spcBef>
                        <a:spcAft>
                          <a:spcPts val="0"/>
                        </a:spcAft>
                        <a:buNone/>
                      </a:pPr>
                      <a:r>
                        <a:rPr b="0" lang="cs-CZ" sz="900" u="none" cap="none" strike="noStrike">
                          <a:solidFill>
                            <a:srgbClr val="4C4C4C"/>
                          </a:solidFill>
                          <a:latin typeface="Arial"/>
                          <a:ea typeface="Arial"/>
                          <a:cs typeface="Arial"/>
                          <a:sym typeface="Arial"/>
                        </a:rPr>
                        <a:t>Projekty PR</a:t>
                      </a:r>
                      <a:endParaRPr/>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2D3C9"/>
                    </a:solidFill>
                  </a:tcPr>
                </a:tc>
                <a:tc>
                  <a:txBody>
                    <a:bodyPr/>
                    <a:lstStyle/>
                    <a:p>
                      <a:pPr indent="0" lvl="0" marL="0" marR="0" rtl="0" algn="ctr">
                        <a:spcBef>
                          <a:spcPts val="0"/>
                        </a:spcBef>
                        <a:spcAft>
                          <a:spcPts val="0"/>
                        </a:spcAft>
                        <a:buNone/>
                      </a:pPr>
                      <a:r>
                        <a:rPr b="0" lang="cs-CZ" sz="900" u="none" cap="none" strike="noStrike">
                          <a:solidFill>
                            <a:schemeClr val="lt1"/>
                          </a:solidFill>
                          <a:latin typeface="Arial"/>
                          <a:ea typeface="Arial"/>
                          <a:cs typeface="Arial"/>
                          <a:sym typeface="Arial"/>
                        </a:rPr>
                        <a:t>80 %</a:t>
                      </a:r>
                      <a:endParaRPr/>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lang="cs-CZ" sz="900" u="none" cap="none" strike="noStrike">
                          <a:solidFill>
                            <a:schemeClr val="lt1"/>
                          </a:solidFill>
                          <a:latin typeface="Arial"/>
                          <a:ea typeface="Arial"/>
                          <a:cs typeface="Arial"/>
                          <a:sym typeface="Arial"/>
                        </a:rPr>
                        <a:t>15 %</a:t>
                      </a:r>
                      <a:endParaRPr b="0" sz="900" u="none" cap="none" strike="noStrike">
                        <a:solidFill>
                          <a:schemeClr val="lt1"/>
                        </a:solidFill>
                        <a:latin typeface="Arial"/>
                        <a:ea typeface="Arial"/>
                        <a:cs typeface="Arial"/>
                        <a:sym typeface="Arial"/>
                      </a:endParaRPr>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4925">
                <a:tc>
                  <a:txBody>
                    <a:bodyPr/>
                    <a:lstStyle/>
                    <a:p>
                      <a:pPr indent="0" lvl="0" marL="88900" marR="0" rtl="0" algn="l">
                        <a:spcBef>
                          <a:spcPts val="0"/>
                        </a:spcBef>
                        <a:spcAft>
                          <a:spcPts val="0"/>
                        </a:spcAft>
                        <a:buNone/>
                      </a:pPr>
                      <a:r>
                        <a:rPr b="0" lang="cs-CZ" sz="900" u="none" cap="none" strike="noStrike">
                          <a:solidFill>
                            <a:srgbClr val="595959"/>
                          </a:solidFill>
                          <a:latin typeface="Arial"/>
                          <a:ea typeface="Arial"/>
                          <a:cs typeface="Arial"/>
                          <a:sym typeface="Arial"/>
                        </a:rPr>
                        <a:t>Projekty MRR</a:t>
                      </a:r>
                      <a:endParaRPr/>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0D7EC"/>
                    </a:solidFill>
                  </a:tcPr>
                </a:tc>
                <a:tc>
                  <a:txBody>
                    <a:bodyPr/>
                    <a:lstStyle/>
                    <a:p>
                      <a:pPr indent="0" lvl="0" marL="0" marR="0" rtl="0" algn="ctr">
                        <a:spcBef>
                          <a:spcPts val="0"/>
                        </a:spcBef>
                        <a:spcAft>
                          <a:spcPts val="0"/>
                        </a:spcAft>
                        <a:buNone/>
                      </a:pPr>
                      <a:r>
                        <a:rPr b="0" lang="cs-CZ" sz="900" u="none" cap="none" strike="noStrike">
                          <a:solidFill>
                            <a:schemeClr val="lt1"/>
                          </a:solidFill>
                          <a:latin typeface="Arial"/>
                          <a:ea typeface="Arial"/>
                          <a:cs typeface="Arial"/>
                          <a:sym typeface="Arial"/>
                        </a:rPr>
                        <a:t>95 %</a:t>
                      </a:r>
                      <a:endParaRPr/>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lang="cs-CZ" sz="900" u="none" cap="none" strike="noStrike">
                          <a:solidFill>
                            <a:schemeClr val="lt1"/>
                          </a:solidFill>
                          <a:latin typeface="Arial"/>
                          <a:ea typeface="Arial"/>
                          <a:cs typeface="Arial"/>
                          <a:sym typeface="Arial"/>
                        </a:rPr>
                        <a:t>0 %</a:t>
                      </a:r>
                      <a:endParaRPr b="0" sz="900" u="none" cap="none" strike="noStrike">
                        <a:solidFill>
                          <a:schemeClr val="lt1"/>
                        </a:solidFill>
                        <a:latin typeface="Arial"/>
                        <a:ea typeface="Arial"/>
                        <a:cs typeface="Arial"/>
                        <a:sym typeface="Arial"/>
                      </a:endParaRPr>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pic>
        <p:nvPicPr>
          <p:cNvPr descr="Obsah obrázku mapa&#10;&#10;Popis byl vytvořen automaticky" id="692" name="Google Shape;692;p93"/>
          <p:cNvPicPr preferRelativeResize="0"/>
          <p:nvPr/>
        </p:nvPicPr>
        <p:blipFill rotWithShape="1">
          <a:blip r:embed="rId4">
            <a:alphaModFix/>
          </a:blip>
          <a:srcRect b="0" l="0" r="0" t="0"/>
          <a:stretch/>
        </p:blipFill>
        <p:spPr>
          <a:xfrm>
            <a:off x="241154" y="2710458"/>
            <a:ext cx="2814399" cy="1989534"/>
          </a:xfrm>
          <a:prstGeom prst="rect">
            <a:avLst/>
          </a:prstGeom>
          <a:noFill/>
          <a:ln>
            <a:noFill/>
          </a:ln>
        </p:spPr>
      </p:pic>
      <p:cxnSp>
        <p:nvCxnSpPr>
          <p:cNvPr id="693" name="Google Shape;693;p93"/>
          <p:cNvCxnSpPr/>
          <p:nvPr/>
        </p:nvCxnSpPr>
        <p:spPr>
          <a:xfrm>
            <a:off x="2809875" y="4219575"/>
            <a:ext cx="957427" cy="239991"/>
          </a:xfrm>
          <a:prstGeom prst="straightConnector1">
            <a:avLst/>
          </a:prstGeom>
          <a:noFill/>
          <a:ln cap="flat" cmpd="sng" w="114300">
            <a:solidFill>
              <a:schemeClr val="accent1"/>
            </a:solidFill>
            <a:prstDash val="solid"/>
            <a:round/>
            <a:headEnd len="sm" w="sm" type="none"/>
            <a:tailEnd len="med" w="med" type="triangle"/>
          </a:ln>
          <a:effectLst>
            <a:outerShdw blurRad="40000" sx="1000" rotWithShape="0" dir="5400000" dist="20000" sy="1000">
              <a:srgbClr val="000000">
                <a:alpha val="37647"/>
              </a:srgbClr>
            </a:outerShdw>
          </a:effectLst>
        </p:spPr>
      </p:cxnSp>
      <p:graphicFrame>
        <p:nvGraphicFramePr>
          <p:cNvPr id="694" name="Google Shape;694;p93"/>
          <p:cNvGraphicFramePr/>
          <p:nvPr/>
        </p:nvGraphicFramePr>
        <p:xfrm>
          <a:off x="517382" y="1821972"/>
          <a:ext cx="3000000" cy="3000000"/>
        </p:xfrm>
        <a:graphic>
          <a:graphicData uri="http://schemas.openxmlformats.org/drawingml/2006/table">
            <a:tbl>
              <a:tblPr>
                <a:noFill/>
                <a:tableStyleId>{92032A35-E0E7-4240-A095-1FD333222AB4}</a:tableStyleId>
              </a:tblPr>
              <a:tblGrid>
                <a:gridCol w="1292375"/>
                <a:gridCol w="1162050"/>
              </a:tblGrid>
              <a:tr h="418625">
                <a:tc>
                  <a:txBody>
                    <a:bodyPr/>
                    <a:lstStyle/>
                    <a:p>
                      <a:pPr indent="0" lvl="0" marL="88900" marR="0" rtl="0" algn="l">
                        <a:spcBef>
                          <a:spcPts val="0"/>
                        </a:spcBef>
                        <a:spcAft>
                          <a:spcPts val="0"/>
                        </a:spcAft>
                        <a:buNone/>
                      </a:pPr>
                      <a:r>
                        <a:rPr b="0" lang="cs-CZ" sz="900" u="none" cap="none" strike="noStrike">
                          <a:solidFill>
                            <a:schemeClr val="lt1"/>
                          </a:solidFill>
                          <a:latin typeface="Arial"/>
                          <a:ea typeface="Arial"/>
                          <a:cs typeface="Arial"/>
                          <a:sym typeface="Arial"/>
                        </a:rPr>
                        <a:t>PO 2014-2020</a:t>
                      </a:r>
                      <a:endParaRPr b="0" sz="900" u="none" cap="none" strike="noStrike">
                        <a:solidFill>
                          <a:schemeClr val="lt1"/>
                        </a:solidFill>
                        <a:latin typeface="Arial"/>
                        <a:ea typeface="Arial"/>
                        <a:cs typeface="Arial"/>
                        <a:sym typeface="Arial"/>
                      </a:endParaRPr>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lang="cs-CZ" sz="900" u="none" cap="none" strike="noStrike">
                          <a:solidFill>
                            <a:schemeClr val="lt1"/>
                          </a:solidFill>
                          <a:latin typeface="Arial"/>
                          <a:ea typeface="Arial"/>
                          <a:cs typeface="Arial"/>
                          <a:sym typeface="Arial"/>
                        </a:rPr>
                        <a:t>Podíl spolufinancování</a:t>
                      </a:r>
                      <a:endParaRPr/>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4925">
                <a:tc>
                  <a:txBody>
                    <a:bodyPr/>
                    <a:lstStyle/>
                    <a:p>
                      <a:pPr indent="0" lvl="0" marL="88900" marR="0" rtl="0" algn="l">
                        <a:spcBef>
                          <a:spcPts val="0"/>
                        </a:spcBef>
                        <a:spcAft>
                          <a:spcPts val="0"/>
                        </a:spcAft>
                        <a:buNone/>
                      </a:pPr>
                      <a:r>
                        <a:rPr b="0" lang="cs-CZ" sz="900" u="none" cap="none" strike="noStrike">
                          <a:solidFill>
                            <a:srgbClr val="595959"/>
                          </a:solidFill>
                          <a:latin typeface="Arial"/>
                          <a:ea typeface="Arial"/>
                          <a:cs typeface="Arial"/>
                          <a:sym typeface="Arial"/>
                        </a:rPr>
                        <a:t>Méně rozvinutý</a:t>
                      </a:r>
                      <a:endParaRPr/>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0D7EC"/>
                    </a:solidFill>
                  </a:tcPr>
                </a:tc>
                <a:tc>
                  <a:txBody>
                    <a:bodyPr/>
                    <a:lstStyle/>
                    <a:p>
                      <a:pPr indent="0" lvl="0" marL="0" marR="0" rtl="0" algn="ctr">
                        <a:spcBef>
                          <a:spcPts val="0"/>
                        </a:spcBef>
                        <a:spcAft>
                          <a:spcPts val="0"/>
                        </a:spcAft>
                        <a:buNone/>
                      </a:pPr>
                      <a:r>
                        <a:rPr b="0" lang="cs-CZ" sz="900" u="none" cap="none" strike="noStrike">
                          <a:solidFill>
                            <a:schemeClr val="lt1"/>
                          </a:solidFill>
                          <a:latin typeface="Arial"/>
                          <a:ea typeface="Arial"/>
                          <a:cs typeface="Arial"/>
                          <a:sym typeface="Arial"/>
                        </a:rPr>
                        <a:t>85 %</a:t>
                      </a:r>
                      <a:endParaRPr/>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4925">
                <a:tc>
                  <a:txBody>
                    <a:bodyPr/>
                    <a:lstStyle/>
                    <a:p>
                      <a:pPr indent="0" lvl="0" marL="88900" marR="0" rtl="0" algn="l">
                        <a:spcBef>
                          <a:spcPts val="0"/>
                        </a:spcBef>
                        <a:spcAft>
                          <a:spcPts val="0"/>
                        </a:spcAft>
                        <a:buNone/>
                      </a:pPr>
                      <a:r>
                        <a:rPr b="0" lang="cs-CZ" sz="900" u="none" cap="none" strike="noStrike">
                          <a:solidFill>
                            <a:srgbClr val="4C4C4C"/>
                          </a:solidFill>
                          <a:latin typeface="Arial"/>
                          <a:ea typeface="Arial"/>
                          <a:cs typeface="Arial"/>
                          <a:sym typeface="Arial"/>
                        </a:rPr>
                        <a:t>Rozvinutější</a:t>
                      </a:r>
                      <a:endParaRPr/>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9593"/>
                    </a:solidFill>
                  </a:tcPr>
                </a:tc>
                <a:tc>
                  <a:txBody>
                    <a:bodyPr/>
                    <a:lstStyle/>
                    <a:p>
                      <a:pPr indent="0" lvl="0" marL="0" marR="0" rtl="0" algn="ctr">
                        <a:spcBef>
                          <a:spcPts val="0"/>
                        </a:spcBef>
                        <a:spcAft>
                          <a:spcPts val="0"/>
                        </a:spcAft>
                        <a:buNone/>
                      </a:pPr>
                      <a:r>
                        <a:rPr b="0" lang="cs-CZ" sz="900" u="none" cap="none" strike="noStrike">
                          <a:solidFill>
                            <a:schemeClr val="lt1"/>
                          </a:solidFill>
                          <a:latin typeface="Arial"/>
                          <a:ea typeface="Arial"/>
                          <a:cs typeface="Arial"/>
                          <a:sym typeface="Arial"/>
                        </a:rPr>
                        <a:t>50 %</a:t>
                      </a:r>
                      <a:endParaRPr/>
                    </a:p>
                  </a:txBody>
                  <a:tcPr marT="7150" marB="0" marR="7150" marL="71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94"/>
          <p:cNvSpPr txBox="1"/>
          <p:nvPr/>
        </p:nvSpPr>
        <p:spPr>
          <a:xfrm>
            <a:off x="1373697" y="459680"/>
            <a:ext cx="639660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cs-CZ" sz="3200" u="sng" cap="none" strike="noStrike">
                <a:solidFill>
                  <a:schemeClr val="lt1"/>
                </a:solidFill>
                <a:latin typeface="Arial"/>
                <a:ea typeface="Arial"/>
                <a:cs typeface="Arial"/>
                <a:sym typeface="Arial"/>
              </a:rPr>
              <a:t>Návrh</a:t>
            </a:r>
            <a:r>
              <a:rPr b="1" i="0" lang="cs-CZ" sz="3200" u="none" cap="none" strike="noStrike">
                <a:solidFill>
                  <a:schemeClr val="lt1"/>
                </a:solidFill>
                <a:latin typeface="Arial"/>
                <a:ea typeface="Arial"/>
                <a:cs typeface="Arial"/>
                <a:sym typeface="Arial"/>
              </a:rPr>
              <a:t> rozdělení alokace v IROP</a:t>
            </a:r>
            <a:endParaRPr sz="1800">
              <a:solidFill>
                <a:schemeClr val="lt1"/>
              </a:solidFill>
              <a:latin typeface="Arial"/>
              <a:ea typeface="Arial"/>
              <a:cs typeface="Arial"/>
              <a:sym typeface="Arial"/>
            </a:endParaRPr>
          </a:p>
        </p:txBody>
      </p:sp>
      <p:graphicFrame>
        <p:nvGraphicFramePr>
          <p:cNvPr id="700" name="Google Shape;700;p94"/>
          <p:cNvGraphicFramePr/>
          <p:nvPr/>
        </p:nvGraphicFramePr>
        <p:xfrm>
          <a:off x="770528" y="1167795"/>
          <a:ext cx="3000000" cy="3000000"/>
        </p:xfrm>
        <a:graphic>
          <a:graphicData uri="http://schemas.openxmlformats.org/drawingml/2006/table">
            <a:tbl>
              <a:tblPr>
                <a:noFill/>
                <a:tableStyleId>{92032A35-E0E7-4240-A095-1FD333222AB4}</a:tableStyleId>
              </a:tblPr>
              <a:tblGrid>
                <a:gridCol w="1709850"/>
                <a:gridCol w="1581925"/>
                <a:gridCol w="1859675"/>
                <a:gridCol w="602550"/>
                <a:gridCol w="1848950"/>
              </a:tblGrid>
              <a:tr h="1124650">
                <a:tc>
                  <a:txBody>
                    <a:bodyPr/>
                    <a:lstStyle/>
                    <a:p>
                      <a:pPr indent="0" lvl="0" marL="0" marR="0" rtl="0" algn="ctr">
                        <a:lnSpc>
                          <a:spcPct val="107000"/>
                        </a:lnSpc>
                        <a:spcBef>
                          <a:spcPts val="0"/>
                        </a:spcBef>
                        <a:spcAft>
                          <a:spcPts val="0"/>
                        </a:spcAft>
                        <a:buNone/>
                      </a:pPr>
                      <a:r>
                        <a:rPr b="1" i="0" lang="cs-CZ" sz="1200" u="none" cap="none" strike="noStrike">
                          <a:solidFill>
                            <a:srgbClr val="0F243E"/>
                          </a:solidFill>
                          <a:latin typeface="Arial"/>
                          <a:ea typeface="Arial"/>
                          <a:cs typeface="Arial"/>
                          <a:sym typeface="Arial"/>
                        </a:rPr>
                        <a:t>Cíl politiky/priorita</a:t>
                      </a:r>
                      <a:endParaRPr/>
                    </a:p>
                  </a:txBody>
                  <a:tcPr marT="9525" marB="0" marR="9525" marL="9525" anchor="ctr">
                    <a:lnB cap="flat" cmpd="sng" w="12700">
                      <a:solidFill>
                        <a:srgbClr val="93B3D7"/>
                      </a:solidFill>
                      <a:prstDash val="solid"/>
                      <a:round/>
                      <a:headEnd len="sm" w="sm" type="none"/>
                      <a:tailEnd len="sm" w="sm" type="none"/>
                    </a:lnB>
                    <a:solidFill>
                      <a:srgbClr val="DAEEF3"/>
                    </a:solidFill>
                  </a:tcPr>
                </a:tc>
                <a:tc>
                  <a:txBody>
                    <a:bodyPr/>
                    <a:lstStyle/>
                    <a:p>
                      <a:pPr indent="0" lvl="0" marL="0" marR="0" rtl="0" algn="ctr">
                        <a:lnSpc>
                          <a:spcPct val="107000"/>
                        </a:lnSpc>
                        <a:spcBef>
                          <a:spcPts val="0"/>
                        </a:spcBef>
                        <a:spcAft>
                          <a:spcPts val="0"/>
                        </a:spcAft>
                        <a:buNone/>
                      </a:pPr>
                      <a:r>
                        <a:rPr b="1" i="0" lang="cs-CZ" sz="1200" u="none" cap="none" strike="noStrike">
                          <a:solidFill>
                            <a:srgbClr val="0F243E"/>
                          </a:solidFill>
                          <a:latin typeface="Arial"/>
                          <a:ea typeface="Arial"/>
                          <a:cs typeface="Arial"/>
                          <a:sym typeface="Arial"/>
                        </a:rPr>
                        <a:t>Specifický cíl</a:t>
                      </a:r>
                      <a:endParaRPr/>
                    </a:p>
                  </a:txBody>
                  <a:tcPr marT="9525" marB="0" marR="9525" marL="9525" anchor="ctr">
                    <a:lnB cap="flat" cmpd="sng" w="12700">
                      <a:solidFill>
                        <a:srgbClr val="93B3D7"/>
                      </a:solidFill>
                      <a:prstDash val="solid"/>
                      <a:round/>
                      <a:headEnd len="sm" w="sm" type="none"/>
                      <a:tailEnd len="sm" w="sm" type="none"/>
                    </a:lnB>
                    <a:solidFill>
                      <a:srgbClr val="DAEEF3"/>
                    </a:solidFill>
                  </a:tcPr>
                </a:tc>
                <a:tc>
                  <a:txBody>
                    <a:bodyPr/>
                    <a:lstStyle/>
                    <a:p>
                      <a:pPr indent="0" lvl="0" marL="0" marR="0" rtl="0" algn="ctr">
                        <a:lnSpc>
                          <a:spcPct val="107000"/>
                        </a:lnSpc>
                        <a:spcBef>
                          <a:spcPts val="0"/>
                        </a:spcBef>
                        <a:spcAft>
                          <a:spcPts val="0"/>
                        </a:spcAft>
                        <a:buNone/>
                      </a:pPr>
                      <a:r>
                        <a:rPr b="1" i="0" lang="cs-CZ" sz="1200" u="none" cap="none" strike="noStrike">
                          <a:solidFill>
                            <a:srgbClr val="0F243E"/>
                          </a:solidFill>
                          <a:latin typeface="Arial"/>
                          <a:ea typeface="Arial"/>
                          <a:cs typeface="Arial"/>
                          <a:sym typeface="Arial"/>
                        </a:rPr>
                        <a:t>Téma</a:t>
                      </a:r>
                      <a:endParaRPr/>
                    </a:p>
                  </a:txBody>
                  <a:tcPr marT="9525" marB="0" marR="9525" marL="9525" anchor="ctr">
                    <a:lnB cap="flat" cmpd="sng" w="12700">
                      <a:solidFill>
                        <a:srgbClr val="93B3D7"/>
                      </a:solidFill>
                      <a:prstDash val="solid"/>
                      <a:round/>
                      <a:headEnd len="sm" w="sm" type="none"/>
                      <a:tailEnd len="sm" w="sm" type="none"/>
                    </a:lnB>
                    <a:solidFill>
                      <a:srgbClr val="DAEEF3"/>
                    </a:solidFill>
                  </a:tcPr>
                </a:tc>
                <a:tc>
                  <a:txBody>
                    <a:bodyPr/>
                    <a:lstStyle/>
                    <a:p>
                      <a:pPr indent="0" lvl="0" marL="0" marR="0" rtl="0" algn="ctr">
                        <a:lnSpc>
                          <a:spcPct val="107000"/>
                        </a:lnSpc>
                        <a:spcBef>
                          <a:spcPts val="0"/>
                        </a:spcBef>
                        <a:spcAft>
                          <a:spcPts val="0"/>
                        </a:spcAft>
                        <a:buNone/>
                      </a:pPr>
                      <a:r>
                        <a:rPr b="1" i="0" lang="cs-CZ" sz="1200" u="none" cap="none" strike="noStrike">
                          <a:solidFill>
                            <a:srgbClr val="0F243E"/>
                          </a:solidFill>
                          <a:latin typeface="Arial"/>
                          <a:ea typeface="Arial"/>
                          <a:cs typeface="Arial"/>
                          <a:sym typeface="Arial"/>
                        </a:rPr>
                        <a:t>Fond</a:t>
                      </a:r>
                      <a:endParaRPr/>
                    </a:p>
                  </a:txBody>
                  <a:tcPr marT="9525" marB="0" marR="9525" marL="9525" anchor="ctr">
                    <a:lnB cap="flat" cmpd="sng" w="12700">
                      <a:solidFill>
                        <a:srgbClr val="93B3D7"/>
                      </a:solidFill>
                      <a:prstDash val="solid"/>
                      <a:round/>
                      <a:headEnd len="sm" w="sm" type="none"/>
                      <a:tailEnd len="sm" w="sm" type="none"/>
                    </a:lnB>
                    <a:solidFill>
                      <a:srgbClr val="DAEEF3"/>
                    </a:solidFill>
                  </a:tcPr>
                </a:tc>
                <a:tc>
                  <a:txBody>
                    <a:bodyPr/>
                    <a:lstStyle/>
                    <a:p>
                      <a:pPr indent="0" lvl="0" marL="0" marR="0" rtl="0" algn="ctr">
                        <a:lnSpc>
                          <a:spcPct val="107000"/>
                        </a:lnSpc>
                        <a:spcBef>
                          <a:spcPts val="0"/>
                        </a:spcBef>
                        <a:spcAft>
                          <a:spcPts val="0"/>
                        </a:spcAft>
                        <a:buClr>
                          <a:srgbClr val="000000"/>
                        </a:buClr>
                        <a:buSzPts val="1200"/>
                        <a:buFont typeface="Arial"/>
                        <a:buNone/>
                      </a:pPr>
                      <a:r>
                        <a:rPr b="1" i="0" lang="cs-CZ" sz="1200" u="none" cap="none" strike="noStrike">
                          <a:solidFill>
                            <a:srgbClr val="0F243E"/>
                          </a:solidFill>
                          <a:latin typeface="Arial"/>
                          <a:ea typeface="Arial"/>
                          <a:cs typeface="Arial"/>
                          <a:sym typeface="Arial"/>
                        </a:rPr>
                        <a:t>Alokace specifického cíle (Kč)</a:t>
                      </a:r>
                      <a:endParaRPr/>
                    </a:p>
                    <a:p>
                      <a:pPr indent="0" lvl="0" marL="0" marR="0" rtl="0" algn="ctr">
                        <a:lnSpc>
                          <a:spcPct val="107000"/>
                        </a:lnSpc>
                        <a:spcBef>
                          <a:spcPts val="0"/>
                        </a:spcBef>
                        <a:spcAft>
                          <a:spcPts val="0"/>
                        </a:spcAft>
                        <a:buNone/>
                      </a:pPr>
                      <a:r>
                        <a:t/>
                      </a:r>
                      <a:endParaRPr b="1" i="0" sz="1200" u="none" cap="none" strike="noStrike">
                        <a:solidFill>
                          <a:srgbClr val="0F243E"/>
                        </a:solidFill>
                        <a:latin typeface="Arial"/>
                        <a:ea typeface="Arial"/>
                        <a:cs typeface="Arial"/>
                        <a:sym typeface="Arial"/>
                      </a:endParaRPr>
                    </a:p>
                  </a:txBody>
                  <a:tcPr marT="9525" marB="0" marR="9525" marL="9525" anchor="ctr">
                    <a:lnB cap="flat" cmpd="sng" w="12700">
                      <a:solidFill>
                        <a:srgbClr val="93B3D7"/>
                      </a:solidFill>
                      <a:prstDash val="solid"/>
                      <a:round/>
                      <a:headEnd len="sm" w="sm" type="none"/>
                      <a:tailEnd len="sm" w="sm" type="none"/>
                    </a:lnB>
                    <a:solidFill>
                      <a:srgbClr val="DAEEF3"/>
                    </a:solidFill>
                  </a:tcPr>
                </a:tc>
              </a:tr>
              <a:tr h="440525">
                <a:tc>
                  <a:txBody>
                    <a:bodyPr/>
                    <a:lstStyle/>
                    <a:p>
                      <a:pPr indent="0" lvl="0" marL="0" marR="0" rtl="0" algn="ctr">
                        <a:lnSpc>
                          <a:spcPct val="107000"/>
                        </a:lnSpc>
                        <a:spcBef>
                          <a:spcPts val="0"/>
                        </a:spcBef>
                        <a:spcAft>
                          <a:spcPts val="0"/>
                        </a:spcAft>
                        <a:buNone/>
                      </a:pPr>
                      <a:r>
                        <a:rPr b="1" i="0" lang="cs-CZ" sz="1200" u="none" cap="none" strike="noStrike">
                          <a:solidFill>
                            <a:schemeClr val="lt1"/>
                          </a:solidFill>
                          <a:latin typeface="Arial"/>
                          <a:ea typeface="Arial"/>
                          <a:cs typeface="Arial"/>
                          <a:sym typeface="Arial"/>
                        </a:rPr>
                        <a:t>CP 1 – priorita 1</a:t>
                      </a:r>
                      <a:endParaRPr/>
                    </a:p>
                  </a:txBody>
                  <a:tcPr marT="9525" marB="0" marR="9525" marL="9525" anchor="ctr">
                    <a:lnL cap="flat" cmpd="sng" w="12700">
                      <a:solidFill>
                        <a:srgbClr val="93B3D7"/>
                      </a:solidFill>
                      <a:prstDash val="solid"/>
                      <a:round/>
                      <a:headEnd len="sm" w="sm" type="none"/>
                      <a:tailEnd len="sm" w="sm" type="none"/>
                    </a:lnL>
                    <a:lnR cap="flat" cmpd="sng" w="12700">
                      <a:solidFill>
                        <a:srgbClr val="93B3D7"/>
                      </a:solidFill>
                      <a:prstDash val="solid"/>
                      <a:round/>
                      <a:headEnd len="sm" w="sm" type="none"/>
                      <a:tailEnd len="sm" w="sm" type="none"/>
                    </a:lnR>
                    <a:lnT cap="flat" cmpd="sng" w="12700">
                      <a:solidFill>
                        <a:srgbClr val="93B3D7"/>
                      </a:solidFill>
                      <a:prstDash val="solid"/>
                      <a:round/>
                      <a:headEnd len="sm" w="sm" type="none"/>
                      <a:tailEnd len="sm" w="sm" type="none"/>
                    </a:lnT>
                    <a:lnB cap="flat" cmpd="sng" w="12700">
                      <a:solidFill>
                        <a:srgbClr val="93B3D7"/>
                      </a:solidFill>
                      <a:prstDash val="solid"/>
                      <a:round/>
                      <a:headEnd len="sm" w="sm" type="none"/>
                      <a:tailEnd len="sm" w="sm" type="none"/>
                    </a:lnB>
                    <a:solidFill>
                      <a:schemeClr val="accent5"/>
                    </a:solidFill>
                  </a:tcPr>
                </a:tc>
                <a:tc>
                  <a:txBody>
                    <a:bodyPr/>
                    <a:lstStyle/>
                    <a:p>
                      <a:pPr indent="0" lvl="0" marL="0" marR="0" rtl="0" algn="ctr">
                        <a:lnSpc>
                          <a:spcPct val="107000"/>
                        </a:lnSpc>
                        <a:spcBef>
                          <a:spcPts val="0"/>
                        </a:spcBef>
                        <a:spcAft>
                          <a:spcPts val="0"/>
                        </a:spcAft>
                        <a:buNone/>
                      </a:pPr>
                      <a:r>
                        <a:rPr b="1" i="0" lang="cs-CZ" sz="1200" u="none" cap="none" strike="noStrike">
                          <a:solidFill>
                            <a:schemeClr val="lt1"/>
                          </a:solidFill>
                          <a:latin typeface="Arial"/>
                          <a:ea typeface="Arial"/>
                          <a:cs typeface="Arial"/>
                          <a:sym typeface="Arial"/>
                        </a:rPr>
                        <a:t>SC 1.1</a:t>
                      </a:r>
                      <a:endParaRPr/>
                    </a:p>
                  </a:txBody>
                  <a:tcPr marT="9525" marB="0" marR="9525" marL="9525" anchor="ctr">
                    <a:lnL cap="flat" cmpd="sng" w="12700">
                      <a:solidFill>
                        <a:srgbClr val="93B3D7"/>
                      </a:solidFill>
                      <a:prstDash val="solid"/>
                      <a:round/>
                      <a:headEnd len="sm" w="sm" type="none"/>
                      <a:tailEnd len="sm" w="sm" type="none"/>
                    </a:lnL>
                    <a:lnR cap="flat" cmpd="sng" w="12700">
                      <a:solidFill>
                        <a:srgbClr val="93B3D7"/>
                      </a:solidFill>
                      <a:prstDash val="solid"/>
                      <a:round/>
                      <a:headEnd len="sm" w="sm" type="none"/>
                      <a:tailEnd len="sm" w="sm" type="none"/>
                    </a:lnR>
                    <a:lnT cap="flat" cmpd="sng" w="12700">
                      <a:solidFill>
                        <a:srgbClr val="93B3D7"/>
                      </a:solidFill>
                      <a:prstDash val="solid"/>
                      <a:round/>
                      <a:headEnd len="sm" w="sm" type="none"/>
                      <a:tailEnd len="sm" w="sm" type="none"/>
                    </a:lnT>
                    <a:lnB cap="flat" cmpd="sng" w="12700">
                      <a:solidFill>
                        <a:srgbClr val="93B3D7"/>
                      </a:solidFill>
                      <a:prstDash val="solid"/>
                      <a:round/>
                      <a:headEnd len="sm" w="sm" type="none"/>
                      <a:tailEnd len="sm" w="sm" type="none"/>
                    </a:lnB>
                    <a:solidFill>
                      <a:schemeClr val="accent5"/>
                    </a:solidFill>
                  </a:tcPr>
                </a:tc>
                <a:tc>
                  <a:txBody>
                    <a:bodyPr/>
                    <a:lstStyle/>
                    <a:p>
                      <a:pPr indent="0" lvl="0" marL="0" marR="0" rtl="0" algn="ctr">
                        <a:lnSpc>
                          <a:spcPct val="107000"/>
                        </a:lnSpc>
                        <a:spcBef>
                          <a:spcPts val="0"/>
                        </a:spcBef>
                        <a:spcAft>
                          <a:spcPts val="0"/>
                        </a:spcAft>
                        <a:buNone/>
                      </a:pPr>
                      <a:r>
                        <a:rPr b="1" i="0" lang="cs-CZ" sz="1200" u="none" cap="none" strike="noStrike">
                          <a:solidFill>
                            <a:schemeClr val="lt1"/>
                          </a:solidFill>
                          <a:latin typeface="Arial"/>
                          <a:ea typeface="Arial"/>
                          <a:cs typeface="Arial"/>
                          <a:sym typeface="Arial"/>
                        </a:rPr>
                        <a:t>eGovernment a kyberbezpečnost</a:t>
                      </a:r>
                      <a:endParaRPr/>
                    </a:p>
                  </a:txBody>
                  <a:tcPr marT="9525" marB="0" marR="9525" marL="9525" anchor="ctr">
                    <a:lnL cap="flat" cmpd="sng" w="12700">
                      <a:solidFill>
                        <a:srgbClr val="93B3D7"/>
                      </a:solidFill>
                      <a:prstDash val="solid"/>
                      <a:round/>
                      <a:headEnd len="sm" w="sm" type="none"/>
                      <a:tailEnd len="sm" w="sm" type="none"/>
                    </a:lnL>
                    <a:lnR cap="flat" cmpd="sng" w="12700">
                      <a:solidFill>
                        <a:srgbClr val="93B3D7"/>
                      </a:solidFill>
                      <a:prstDash val="solid"/>
                      <a:round/>
                      <a:headEnd len="sm" w="sm" type="none"/>
                      <a:tailEnd len="sm" w="sm" type="none"/>
                    </a:lnR>
                    <a:lnT cap="flat" cmpd="sng" w="12700">
                      <a:solidFill>
                        <a:srgbClr val="93B3D7"/>
                      </a:solidFill>
                      <a:prstDash val="solid"/>
                      <a:round/>
                      <a:headEnd len="sm" w="sm" type="none"/>
                      <a:tailEnd len="sm" w="sm" type="none"/>
                    </a:lnT>
                    <a:lnB cap="flat" cmpd="sng" w="12700">
                      <a:solidFill>
                        <a:srgbClr val="93B3D7"/>
                      </a:solidFill>
                      <a:prstDash val="solid"/>
                      <a:round/>
                      <a:headEnd len="sm" w="sm" type="none"/>
                      <a:tailEnd len="sm" w="sm" type="none"/>
                    </a:lnB>
                    <a:solidFill>
                      <a:schemeClr val="accent5"/>
                    </a:solidFill>
                  </a:tcPr>
                </a:tc>
                <a:tc>
                  <a:txBody>
                    <a:bodyPr/>
                    <a:lstStyle/>
                    <a:p>
                      <a:pPr indent="0" lvl="0" marL="0" marR="0" rtl="0" algn="ctr">
                        <a:lnSpc>
                          <a:spcPct val="107000"/>
                        </a:lnSpc>
                        <a:spcBef>
                          <a:spcPts val="0"/>
                        </a:spcBef>
                        <a:spcAft>
                          <a:spcPts val="0"/>
                        </a:spcAft>
                        <a:buNone/>
                      </a:pPr>
                      <a:r>
                        <a:rPr b="1" i="0" lang="cs-CZ" sz="1200" u="none" cap="none" strike="noStrike">
                          <a:solidFill>
                            <a:schemeClr val="lt1"/>
                          </a:solidFill>
                          <a:latin typeface="Arial"/>
                          <a:ea typeface="Arial"/>
                          <a:cs typeface="Arial"/>
                          <a:sym typeface="Arial"/>
                        </a:rPr>
                        <a:t>EFRR</a:t>
                      </a:r>
                      <a:endParaRPr/>
                    </a:p>
                  </a:txBody>
                  <a:tcPr marT="9525" marB="0" marR="9525" marL="9525" anchor="ctr">
                    <a:lnL cap="flat" cmpd="sng" w="12700">
                      <a:solidFill>
                        <a:srgbClr val="93B3D7"/>
                      </a:solidFill>
                      <a:prstDash val="solid"/>
                      <a:round/>
                      <a:headEnd len="sm" w="sm" type="none"/>
                      <a:tailEnd len="sm" w="sm" type="none"/>
                    </a:lnL>
                    <a:lnR cap="flat" cmpd="sng" w="12700">
                      <a:solidFill>
                        <a:srgbClr val="93B3D7"/>
                      </a:solidFill>
                      <a:prstDash val="solid"/>
                      <a:round/>
                      <a:headEnd len="sm" w="sm" type="none"/>
                      <a:tailEnd len="sm" w="sm" type="none"/>
                    </a:lnR>
                    <a:lnT cap="flat" cmpd="sng" w="12700">
                      <a:solidFill>
                        <a:srgbClr val="93B3D7"/>
                      </a:solidFill>
                      <a:prstDash val="solid"/>
                      <a:round/>
                      <a:headEnd len="sm" w="sm" type="none"/>
                      <a:tailEnd len="sm" w="sm" type="none"/>
                    </a:lnT>
                    <a:lnB cap="flat" cmpd="sng" w="12700">
                      <a:solidFill>
                        <a:srgbClr val="93B3D7"/>
                      </a:solidFill>
                      <a:prstDash val="solid"/>
                      <a:round/>
                      <a:headEnd len="sm" w="sm" type="none"/>
                      <a:tailEnd len="sm" w="sm" type="none"/>
                    </a:lnB>
                    <a:solidFill>
                      <a:schemeClr val="accent5"/>
                    </a:solidFill>
                  </a:tcPr>
                </a:tc>
                <a:tc>
                  <a:txBody>
                    <a:bodyPr/>
                    <a:lstStyle/>
                    <a:p>
                      <a:pPr indent="0" lvl="0" marL="0" marR="0" rtl="0" algn="r">
                        <a:lnSpc>
                          <a:spcPct val="107000"/>
                        </a:lnSpc>
                        <a:spcBef>
                          <a:spcPts val="0"/>
                        </a:spcBef>
                        <a:spcAft>
                          <a:spcPts val="0"/>
                        </a:spcAft>
                        <a:buNone/>
                      </a:pPr>
                      <a:r>
                        <a:rPr lang="cs-CZ" sz="1200" u="none" cap="none" strike="noStrike">
                          <a:solidFill>
                            <a:schemeClr val="lt1"/>
                          </a:solidFill>
                          <a:latin typeface="Arial"/>
                          <a:ea typeface="Arial"/>
                          <a:cs typeface="Arial"/>
                          <a:sym typeface="Arial"/>
                        </a:rPr>
                        <a:t>12 424 093 301  </a:t>
                      </a:r>
                      <a:endParaRPr b="1" i="0" sz="1200" u="none" cap="none" strike="noStrike">
                        <a:solidFill>
                          <a:schemeClr val="lt1"/>
                        </a:solidFill>
                        <a:latin typeface="Arial"/>
                        <a:ea typeface="Arial"/>
                        <a:cs typeface="Arial"/>
                        <a:sym typeface="Arial"/>
                      </a:endParaRPr>
                    </a:p>
                  </a:txBody>
                  <a:tcPr marT="9525" marB="0" marR="9525" marL="9525" anchor="ctr">
                    <a:lnL cap="flat" cmpd="sng" w="12700">
                      <a:solidFill>
                        <a:srgbClr val="93B3D7"/>
                      </a:solidFill>
                      <a:prstDash val="solid"/>
                      <a:round/>
                      <a:headEnd len="sm" w="sm" type="none"/>
                      <a:tailEnd len="sm" w="sm" type="none"/>
                    </a:lnL>
                    <a:lnR cap="flat" cmpd="sng" w="12700">
                      <a:solidFill>
                        <a:srgbClr val="93B3D7"/>
                      </a:solidFill>
                      <a:prstDash val="solid"/>
                      <a:round/>
                      <a:headEnd len="sm" w="sm" type="none"/>
                      <a:tailEnd len="sm" w="sm" type="none"/>
                    </a:lnR>
                    <a:lnT cap="flat" cmpd="sng" w="12700">
                      <a:solidFill>
                        <a:srgbClr val="93B3D7"/>
                      </a:solidFill>
                      <a:prstDash val="solid"/>
                      <a:round/>
                      <a:headEnd len="sm" w="sm" type="none"/>
                      <a:tailEnd len="sm" w="sm" type="none"/>
                    </a:lnT>
                    <a:lnB cap="flat" cmpd="sng" w="12700">
                      <a:solidFill>
                        <a:srgbClr val="93B3D7"/>
                      </a:solidFill>
                      <a:prstDash val="solid"/>
                      <a:round/>
                      <a:headEnd len="sm" w="sm" type="none"/>
                      <a:tailEnd len="sm" w="sm" type="none"/>
                    </a:lnB>
                    <a:solidFill>
                      <a:schemeClr val="accent5"/>
                    </a:solidFill>
                  </a:tcPr>
                </a:tc>
              </a:tr>
              <a:tr h="327625">
                <a:tc rowSpan="2">
                  <a:txBody>
                    <a:bodyPr/>
                    <a:lstStyle/>
                    <a:p>
                      <a:pPr indent="0" lvl="0" marL="0" marR="0" rtl="0" algn="ctr">
                        <a:lnSpc>
                          <a:spcPct val="107000"/>
                        </a:lnSpc>
                        <a:spcBef>
                          <a:spcPts val="0"/>
                        </a:spcBef>
                        <a:spcAft>
                          <a:spcPts val="0"/>
                        </a:spcAft>
                        <a:buNone/>
                      </a:pPr>
                      <a:r>
                        <a:rPr b="1" i="0" lang="cs-CZ" sz="1200" u="none" cap="none" strike="noStrike">
                          <a:solidFill>
                            <a:schemeClr val="lt1"/>
                          </a:solidFill>
                          <a:latin typeface="Arial"/>
                          <a:ea typeface="Arial"/>
                          <a:cs typeface="Arial"/>
                          <a:sym typeface="Arial"/>
                        </a:rPr>
                        <a:t>CP 2 – priorita 2</a:t>
                      </a:r>
                      <a:endParaRPr/>
                    </a:p>
                  </a:txBody>
                  <a:tcPr marT="9525" marB="0" marR="9525" marL="9525" anchor="ctr">
                    <a:lnL cap="flat" cmpd="sng" w="12700">
                      <a:solidFill>
                        <a:srgbClr val="93B3D7"/>
                      </a:solidFill>
                      <a:prstDash val="solid"/>
                      <a:round/>
                      <a:headEnd len="sm" w="sm" type="none"/>
                      <a:tailEnd len="sm" w="sm" type="none"/>
                    </a:lnL>
                    <a:lnR cap="flat" cmpd="sng" w="12700">
                      <a:solidFill>
                        <a:srgbClr val="93B3D7"/>
                      </a:solidFill>
                      <a:prstDash val="solid"/>
                      <a:round/>
                      <a:headEnd len="sm" w="sm" type="none"/>
                      <a:tailEnd len="sm" w="sm" type="none"/>
                    </a:lnR>
                    <a:lnT cap="flat" cmpd="sng" w="12700">
                      <a:solidFill>
                        <a:srgbClr val="93B3D7"/>
                      </a:solidFill>
                      <a:prstDash val="solid"/>
                      <a:round/>
                      <a:headEnd len="sm" w="sm" type="none"/>
                      <a:tailEnd len="sm" w="sm" type="none"/>
                    </a:lnT>
                    <a:lnB cap="flat" cmpd="sng" w="12700">
                      <a:solidFill>
                        <a:srgbClr val="93B3D7"/>
                      </a:solidFill>
                      <a:prstDash val="solid"/>
                      <a:round/>
                      <a:headEnd len="sm" w="sm" type="none"/>
                      <a:tailEnd len="sm" w="sm" type="none"/>
                    </a:lnB>
                    <a:solidFill>
                      <a:schemeClr val="accent5"/>
                    </a:solidFill>
                  </a:tcPr>
                </a:tc>
                <a:tc>
                  <a:txBody>
                    <a:bodyPr/>
                    <a:lstStyle/>
                    <a:p>
                      <a:pPr indent="0" lvl="0" marL="0" marR="0" rtl="0" algn="ctr">
                        <a:lnSpc>
                          <a:spcPct val="107000"/>
                        </a:lnSpc>
                        <a:spcBef>
                          <a:spcPts val="0"/>
                        </a:spcBef>
                        <a:spcAft>
                          <a:spcPts val="0"/>
                        </a:spcAft>
                        <a:buNone/>
                      </a:pPr>
                      <a:r>
                        <a:rPr b="1" i="0" lang="cs-CZ" sz="1200" u="none" cap="none" strike="noStrike">
                          <a:solidFill>
                            <a:schemeClr val="lt1"/>
                          </a:solidFill>
                          <a:latin typeface="Arial"/>
                          <a:ea typeface="Arial"/>
                          <a:cs typeface="Arial"/>
                          <a:sym typeface="Arial"/>
                        </a:rPr>
                        <a:t>SC 2.1</a:t>
                      </a:r>
                      <a:endParaRPr/>
                    </a:p>
                  </a:txBody>
                  <a:tcPr marT="9525" marB="0" marR="9525" marL="9525" anchor="ctr">
                    <a:lnL cap="flat" cmpd="sng" w="12700">
                      <a:solidFill>
                        <a:srgbClr val="93B3D7"/>
                      </a:solidFill>
                      <a:prstDash val="solid"/>
                      <a:round/>
                      <a:headEnd len="sm" w="sm" type="none"/>
                      <a:tailEnd len="sm" w="sm" type="none"/>
                    </a:lnL>
                    <a:lnR cap="flat" cmpd="sng" w="12700">
                      <a:solidFill>
                        <a:srgbClr val="93B3D7"/>
                      </a:solidFill>
                      <a:prstDash val="solid"/>
                      <a:round/>
                      <a:headEnd len="sm" w="sm" type="none"/>
                      <a:tailEnd len="sm" w="sm" type="none"/>
                    </a:lnR>
                    <a:lnT cap="flat" cmpd="sng" w="12700">
                      <a:solidFill>
                        <a:srgbClr val="93B3D7"/>
                      </a:solidFill>
                      <a:prstDash val="solid"/>
                      <a:round/>
                      <a:headEnd len="sm" w="sm" type="none"/>
                      <a:tailEnd len="sm" w="sm" type="none"/>
                    </a:lnT>
                    <a:lnB cap="flat" cmpd="sng" w="12700">
                      <a:solidFill>
                        <a:srgbClr val="93B3D7"/>
                      </a:solidFill>
                      <a:prstDash val="solid"/>
                      <a:round/>
                      <a:headEnd len="sm" w="sm" type="none"/>
                      <a:tailEnd len="sm" w="sm" type="none"/>
                    </a:lnB>
                    <a:solidFill>
                      <a:schemeClr val="accent5"/>
                    </a:solidFill>
                  </a:tcPr>
                </a:tc>
                <a:tc>
                  <a:txBody>
                    <a:bodyPr/>
                    <a:lstStyle/>
                    <a:p>
                      <a:pPr indent="0" lvl="0" marL="0" marR="0" rtl="0" algn="ctr">
                        <a:lnSpc>
                          <a:spcPct val="107000"/>
                        </a:lnSpc>
                        <a:spcBef>
                          <a:spcPts val="0"/>
                        </a:spcBef>
                        <a:spcAft>
                          <a:spcPts val="0"/>
                        </a:spcAft>
                        <a:buNone/>
                      </a:pPr>
                      <a:r>
                        <a:rPr b="1" i="0" lang="cs-CZ" sz="1200" u="none" cap="none" strike="noStrike">
                          <a:solidFill>
                            <a:schemeClr val="lt1"/>
                          </a:solidFill>
                          <a:latin typeface="Arial"/>
                          <a:ea typeface="Arial"/>
                          <a:cs typeface="Arial"/>
                          <a:sym typeface="Arial"/>
                        </a:rPr>
                        <a:t>IZS</a:t>
                      </a:r>
                      <a:endParaRPr/>
                    </a:p>
                  </a:txBody>
                  <a:tcPr marT="9525" marB="0" marR="9525" marL="9525" anchor="ctr">
                    <a:lnL cap="flat" cmpd="sng" w="12700">
                      <a:solidFill>
                        <a:srgbClr val="93B3D7"/>
                      </a:solidFill>
                      <a:prstDash val="solid"/>
                      <a:round/>
                      <a:headEnd len="sm" w="sm" type="none"/>
                      <a:tailEnd len="sm" w="sm" type="none"/>
                    </a:lnL>
                    <a:lnR cap="flat" cmpd="sng" w="12700">
                      <a:solidFill>
                        <a:srgbClr val="93B3D7"/>
                      </a:solidFill>
                      <a:prstDash val="solid"/>
                      <a:round/>
                      <a:headEnd len="sm" w="sm" type="none"/>
                      <a:tailEnd len="sm" w="sm" type="none"/>
                    </a:lnR>
                    <a:lnT cap="flat" cmpd="sng" w="12700">
                      <a:solidFill>
                        <a:srgbClr val="93B3D7"/>
                      </a:solidFill>
                      <a:prstDash val="solid"/>
                      <a:round/>
                      <a:headEnd len="sm" w="sm" type="none"/>
                      <a:tailEnd len="sm" w="sm" type="none"/>
                    </a:lnT>
                    <a:lnB cap="flat" cmpd="sng" w="12700">
                      <a:solidFill>
                        <a:srgbClr val="93B3D7"/>
                      </a:solidFill>
                      <a:prstDash val="solid"/>
                      <a:round/>
                      <a:headEnd len="sm" w="sm" type="none"/>
                      <a:tailEnd len="sm" w="sm" type="none"/>
                    </a:lnB>
                    <a:solidFill>
                      <a:schemeClr val="accent5"/>
                    </a:solidFill>
                  </a:tcPr>
                </a:tc>
                <a:tc>
                  <a:txBody>
                    <a:bodyPr/>
                    <a:lstStyle/>
                    <a:p>
                      <a:pPr indent="0" lvl="0" marL="0" marR="0" rtl="0" algn="ctr">
                        <a:lnSpc>
                          <a:spcPct val="107000"/>
                        </a:lnSpc>
                        <a:spcBef>
                          <a:spcPts val="0"/>
                        </a:spcBef>
                        <a:spcAft>
                          <a:spcPts val="0"/>
                        </a:spcAft>
                        <a:buNone/>
                      </a:pPr>
                      <a:r>
                        <a:rPr b="1" i="0" lang="cs-CZ" sz="1200" u="none" cap="none" strike="noStrike">
                          <a:solidFill>
                            <a:schemeClr val="lt1"/>
                          </a:solidFill>
                          <a:latin typeface="Arial"/>
                          <a:ea typeface="Arial"/>
                          <a:cs typeface="Arial"/>
                          <a:sym typeface="Arial"/>
                        </a:rPr>
                        <a:t>EFRR</a:t>
                      </a:r>
                      <a:endParaRPr/>
                    </a:p>
                  </a:txBody>
                  <a:tcPr marT="9525" marB="0" marR="9525" marL="9525" anchor="ctr">
                    <a:lnL cap="flat" cmpd="sng" w="12700">
                      <a:solidFill>
                        <a:srgbClr val="93B3D7"/>
                      </a:solidFill>
                      <a:prstDash val="solid"/>
                      <a:round/>
                      <a:headEnd len="sm" w="sm" type="none"/>
                      <a:tailEnd len="sm" w="sm" type="none"/>
                    </a:lnL>
                    <a:lnR cap="flat" cmpd="sng" w="12700">
                      <a:solidFill>
                        <a:srgbClr val="93B3D7"/>
                      </a:solidFill>
                      <a:prstDash val="solid"/>
                      <a:round/>
                      <a:headEnd len="sm" w="sm" type="none"/>
                      <a:tailEnd len="sm" w="sm" type="none"/>
                    </a:lnR>
                    <a:lnT cap="flat" cmpd="sng" w="12700">
                      <a:solidFill>
                        <a:srgbClr val="93B3D7"/>
                      </a:solidFill>
                      <a:prstDash val="solid"/>
                      <a:round/>
                      <a:headEnd len="sm" w="sm" type="none"/>
                      <a:tailEnd len="sm" w="sm" type="none"/>
                    </a:lnT>
                    <a:lnB cap="flat" cmpd="sng" w="12700">
                      <a:solidFill>
                        <a:srgbClr val="93B3D7"/>
                      </a:solidFill>
                      <a:prstDash val="solid"/>
                      <a:round/>
                      <a:headEnd len="sm" w="sm" type="none"/>
                      <a:tailEnd len="sm" w="sm" type="none"/>
                    </a:lnB>
                    <a:solidFill>
                      <a:schemeClr val="accent5"/>
                    </a:solidFill>
                  </a:tcPr>
                </a:tc>
                <a:tc>
                  <a:txBody>
                    <a:bodyPr/>
                    <a:lstStyle/>
                    <a:p>
                      <a:pPr indent="0" lvl="0" marL="0" marR="0" rtl="0" algn="r">
                        <a:lnSpc>
                          <a:spcPct val="107000"/>
                        </a:lnSpc>
                        <a:spcBef>
                          <a:spcPts val="0"/>
                        </a:spcBef>
                        <a:spcAft>
                          <a:spcPts val="0"/>
                        </a:spcAft>
                        <a:buNone/>
                      </a:pPr>
                      <a:r>
                        <a:rPr lang="cs-CZ" sz="1200" u="none" cap="none" strike="noStrike">
                          <a:solidFill>
                            <a:schemeClr val="lt1"/>
                          </a:solidFill>
                          <a:latin typeface="Arial"/>
                          <a:ea typeface="Arial"/>
                          <a:cs typeface="Arial"/>
                          <a:sym typeface="Arial"/>
                        </a:rPr>
                        <a:t>9 333 305 380  </a:t>
                      </a:r>
                      <a:endParaRPr b="1" i="0" sz="1200" u="none" cap="none" strike="noStrike">
                        <a:solidFill>
                          <a:schemeClr val="lt1"/>
                        </a:solidFill>
                        <a:latin typeface="Arial"/>
                        <a:ea typeface="Arial"/>
                        <a:cs typeface="Arial"/>
                        <a:sym typeface="Arial"/>
                      </a:endParaRPr>
                    </a:p>
                  </a:txBody>
                  <a:tcPr marT="9525" marB="0" marR="9525" marL="9525" anchor="ctr">
                    <a:lnL cap="flat" cmpd="sng" w="12700">
                      <a:solidFill>
                        <a:srgbClr val="93B3D7"/>
                      </a:solidFill>
                      <a:prstDash val="solid"/>
                      <a:round/>
                      <a:headEnd len="sm" w="sm" type="none"/>
                      <a:tailEnd len="sm" w="sm" type="none"/>
                    </a:lnL>
                    <a:lnR cap="flat" cmpd="sng" w="12700">
                      <a:solidFill>
                        <a:srgbClr val="93B3D7"/>
                      </a:solidFill>
                      <a:prstDash val="solid"/>
                      <a:round/>
                      <a:headEnd len="sm" w="sm" type="none"/>
                      <a:tailEnd len="sm" w="sm" type="none"/>
                    </a:lnR>
                    <a:lnT cap="flat" cmpd="sng" w="12700">
                      <a:solidFill>
                        <a:srgbClr val="93B3D7"/>
                      </a:solidFill>
                      <a:prstDash val="solid"/>
                      <a:round/>
                      <a:headEnd len="sm" w="sm" type="none"/>
                      <a:tailEnd len="sm" w="sm" type="none"/>
                    </a:lnT>
                    <a:lnB cap="flat" cmpd="sng" w="12700">
                      <a:solidFill>
                        <a:srgbClr val="93B3D7"/>
                      </a:solidFill>
                      <a:prstDash val="solid"/>
                      <a:round/>
                      <a:headEnd len="sm" w="sm" type="none"/>
                      <a:tailEnd len="sm" w="sm" type="none"/>
                    </a:lnB>
                    <a:solidFill>
                      <a:schemeClr val="accent5"/>
                    </a:solidFill>
                  </a:tcPr>
                </a:tc>
              </a:tr>
              <a:tr h="333225">
                <a:tc vMerge="1"/>
                <a:tc>
                  <a:txBody>
                    <a:bodyPr/>
                    <a:lstStyle/>
                    <a:p>
                      <a:pPr indent="0" lvl="0" marL="0" marR="0" rtl="0" algn="ctr">
                        <a:spcBef>
                          <a:spcPts val="0"/>
                        </a:spcBef>
                        <a:spcAft>
                          <a:spcPts val="0"/>
                        </a:spcAft>
                        <a:buNone/>
                      </a:pPr>
                      <a:r>
                        <a:rPr b="1" i="0" lang="cs-CZ" sz="1200" u="none" cap="none" strike="noStrike">
                          <a:solidFill>
                            <a:schemeClr val="lt1"/>
                          </a:solidFill>
                          <a:latin typeface="Arial"/>
                          <a:ea typeface="Arial"/>
                          <a:cs typeface="Arial"/>
                          <a:sym typeface="Arial"/>
                        </a:rPr>
                        <a:t>SC 2.2</a:t>
                      </a:r>
                      <a:endParaRPr b="0" i="0" sz="1100" u="none" cap="none" strike="noStrike">
                        <a:solidFill>
                          <a:srgbClr val="000000"/>
                        </a:solidFill>
                        <a:latin typeface="Arial"/>
                        <a:ea typeface="Arial"/>
                        <a:cs typeface="Arial"/>
                        <a:sym typeface="Arial"/>
                      </a:endParaRPr>
                    </a:p>
                  </a:txBody>
                  <a:tcPr marT="9525" marB="0" marR="9525" marL="9525" anchor="ctr">
                    <a:lnL cap="flat" cmpd="sng" w="12700">
                      <a:solidFill>
                        <a:srgbClr val="93B3D7"/>
                      </a:solidFill>
                      <a:prstDash val="solid"/>
                      <a:round/>
                      <a:headEnd len="sm" w="sm" type="none"/>
                      <a:tailEnd len="sm" w="sm" type="none"/>
                    </a:lnL>
                    <a:lnR cap="flat" cmpd="sng" w="12700">
                      <a:solidFill>
                        <a:srgbClr val="93B3D7"/>
                      </a:solidFill>
                      <a:prstDash val="solid"/>
                      <a:round/>
                      <a:headEnd len="sm" w="sm" type="none"/>
                      <a:tailEnd len="sm" w="sm" type="none"/>
                    </a:lnR>
                    <a:lnT cap="flat" cmpd="sng" w="12700">
                      <a:solidFill>
                        <a:srgbClr val="93B3D7"/>
                      </a:solidFill>
                      <a:prstDash val="solid"/>
                      <a:round/>
                      <a:headEnd len="sm" w="sm" type="none"/>
                      <a:tailEnd len="sm" w="sm" type="none"/>
                    </a:lnT>
                    <a:lnB cap="flat" cmpd="sng" w="12700">
                      <a:solidFill>
                        <a:srgbClr val="93B3D7"/>
                      </a:solidFill>
                      <a:prstDash val="solid"/>
                      <a:round/>
                      <a:headEnd len="sm" w="sm" type="none"/>
                      <a:tailEnd len="sm" w="sm" type="none"/>
                    </a:lnB>
                    <a:solidFill>
                      <a:schemeClr val="accent5"/>
                    </a:solidFill>
                  </a:tcPr>
                </a:tc>
                <a:tc>
                  <a:txBody>
                    <a:bodyPr/>
                    <a:lstStyle/>
                    <a:p>
                      <a:pPr indent="0" lvl="0" marL="0" marR="0" rtl="0" algn="ctr">
                        <a:spcBef>
                          <a:spcPts val="0"/>
                        </a:spcBef>
                        <a:spcAft>
                          <a:spcPts val="0"/>
                        </a:spcAft>
                        <a:buNone/>
                      </a:pPr>
                      <a:r>
                        <a:rPr b="1" i="0" lang="cs-CZ" sz="1200" u="none" cap="none" strike="noStrike">
                          <a:solidFill>
                            <a:schemeClr val="lt1"/>
                          </a:solidFill>
                          <a:latin typeface="Arial"/>
                          <a:ea typeface="Arial"/>
                          <a:cs typeface="Arial"/>
                          <a:sym typeface="Arial"/>
                        </a:rPr>
                        <a:t>Zelená infrastruktura</a:t>
                      </a:r>
                      <a:endParaRPr b="1" i="0" sz="1100" u="none" cap="none" strike="noStrike">
                        <a:solidFill>
                          <a:srgbClr val="000000"/>
                        </a:solidFill>
                        <a:latin typeface="Arial"/>
                        <a:ea typeface="Arial"/>
                        <a:cs typeface="Arial"/>
                        <a:sym typeface="Arial"/>
                      </a:endParaRPr>
                    </a:p>
                  </a:txBody>
                  <a:tcPr marT="9525" marB="0" marR="9525" marL="9525" anchor="ctr">
                    <a:lnL cap="flat" cmpd="sng" w="12700">
                      <a:solidFill>
                        <a:srgbClr val="93B3D7"/>
                      </a:solidFill>
                      <a:prstDash val="solid"/>
                      <a:round/>
                      <a:headEnd len="sm" w="sm" type="none"/>
                      <a:tailEnd len="sm" w="sm" type="none"/>
                    </a:lnL>
                    <a:lnR cap="flat" cmpd="sng" w="12700">
                      <a:solidFill>
                        <a:srgbClr val="93B3D7"/>
                      </a:solidFill>
                      <a:prstDash val="solid"/>
                      <a:round/>
                      <a:headEnd len="sm" w="sm" type="none"/>
                      <a:tailEnd len="sm" w="sm" type="none"/>
                    </a:lnR>
                    <a:lnT cap="flat" cmpd="sng" w="12700">
                      <a:solidFill>
                        <a:srgbClr val="93B3D7"/>
                      </a:solidFill>
                      <a:prstDash val="solid"/>
                      <a:round/>
                      <a:headEnd len="sm" w="sm" type="none"/>
                      <a:tailEnd len="sm" w="sm" type="none"/>
                    </a:lnT>
                    <a:lnB cap="flat" cmpd="sng" w="12700">
                      <a:solidFill>
                        <a:srgbClr val="93B3D7"/>
                      </a:solidFill>
                      <a:prstDash val="solid"/>
                      <a:round/>
                      <a:headEnd len="sm" w="sm" type="none"/>
                      <a:tailEnd len="sm" w="sm" type="none"/>
                    </a:lnB>
                    <a:solidFill>
                      <a:schemeClr val="accent5"/>
                    </a:solidFill>
                  </a:tcPr>
                </a:tc>
                <a:tc>
                  <a:txBody>
                    <a:bodyPr/>
                    <a:lstStyle/>
                    <a:p>
                      <a:pPr indent="0" lvl="0" marL="0" marR="0" rtl="0" algn="l">
                        <a:spcBef>
                          <a:spcPts val="0"/>
                        </a:spcBef>
                        <a:spcAft>
                          <a:spcPts val="0"/>
                        </a:spcAft>
                        <a:buNone/>
                      </a:pPr>
                      <a:r>
                        <a:rPr b="1" i="0" lang="cs-CZ" sz="1200" u="none" cap="none" strike="noStrike">
                          <a:solidFill>
                            <a:schemeClr val="lt1"/>
                          </a:solidFill>
                          <a:latin typeface="Arial"/>
                          <a:ea typeface="Arial"/>
                          <a:cs typeface="Arial"/>
                          <a:sym typeface="Arial"/>
                        </a:rPr>
                        <a:t>EFRR</a:t>
                      </a:r>
                      <a:endParaRPr b="0" i="0" sz="1100" u="none" cap="none" strike="noStrike">
                        <a:solidFill>
                          <a:srgbClr val="000000"/>
                        </a:solidFill>
                        <a:latin typeface="Arial"/>
                        <a:ea typeface="Arial"/>
                        <a:cs typeface="Arial"/>
                        <a:sym typeface="Arial"/>
                      </a:endParaRPr>
                    </a:p>
                  </a:txBody>
                  <a:tcPr marT="9525" marB="0" marR="9525" marL="9525" anchor="ctr">
                    <a:lnL cap="flat" cmpd="sng" w="12700">
                      <a:solidFill>
                        <a:srgbClr val="93B3D7"/>
                      </a:solidFill>
                      <a:prstDash val="solid"/>
                      <a:round/>
                      <a:headEnd len="sm" w="sm" type="none"/>
                      <a:tailEnd len="sm" w="sm" type="none"/>
                    </a:lnL>
                    <a:lnT cap="flat" cmpd="sng" w="12700">
                      <a:solidFill>
                        <a:srgbClr val="93B3D7"/>
                      </a:solidFill>
                      <a:prstDash val="solid"/>
                      <a:round/>
                      <a:headEnd len="sm" w="sm" type="none"/>
                      <a:tailEnd len="sm" w="sm" type="none"/>
                    </a:lnT>
                    <a:lnB cap="flat" cmpd="sng" w="12700">
                      <a:solidFill>
                        <a:srgbClr val="93B3D7"/>
                      </a:solidFill>
                      <a:prstDash val="solid"/>
                      <a:round/>
                      <a:headEnd len="sm" w="sm" type="none"/>
                      <a:tailEnd len="sm" w="sm" type="none"/>
                    </a:lnB>
                    <a:solidFill>
                      <a:schemeClr val="accent5"/>
                    </a:solidFill>
                  </a:tcPr>
                </a:tc>
                <a:tc>
                  <a:txBody>
                    <a:bodyPr/>
                    <a:lstStyle/>
                    <a:p>
                      <a:pPr indent="0" lvl="0" marL="0" marR="0" rtl="0" algn="r">
                        <a:lnSpc>
                          <a:spcPct val="107000"/>
                        </a:lnSpc>
                        <a:spcBef>
                          <a:spcPts val="0"/>
                        </a:spcBef>
                        <a:spcAft>
                          <a:spcPts val="0"/>
                        </a:spcAft>
                        <a:buNone/>
                      </a:pPr>
                      <a:r>
                        <a:rPr lang="cs-CZ" sz="1200" u="none" cap="none" strike="noStrike">
                          <a:solidFill>
                            <a:schemeClr val="lt1"/>
                          </a:solidFill>
                          <a:latin typeface="Arial"/>
                          <a:ea typeface="Arial"/>
                          <a:cs typeface="Arial"/>
                          <a:sym typeface="Arial"/>
                        </a:rPr>
                        <a:t>13 795 964 504  </a:t>
                      </a:r>
                      <a:endParaRPr b="1" i="0" sz="1200" u="none" cap="none" strike="noStrike">
                        <a:solidFill>
                          <a:schemeClr val="lt1"/>
                        </a:solidFill>
                        <a:latin typeface="Arial"/>
                        <a:ea typeface="Arial"/>
                        <a:cs typeface="Arial"/>
                        <a:sym typeface="Arial"/>
                      </a:endParaRPr>
                    </a:p>
                  </a:txBody>
                  <a:tcPr marT="9525" marB="0" marR="9525" marL="9525" anchor="ctr">
                    <a:lnR cap="flat" cmpd="sng" w="12700">
                      <a:solidFill>
                        <a:srgbClr val="93B3D7"/>
                      </a:solidFill>
                      <a:prstDash val="solid"/>
                      <a:round/>
                      <a:headEnd len="sm" w="sm" type="none"/>
                      <a:tailEnd len="sm" w="sm" type="none"/>
                    </a:lnR>
                    <a:lnT cap="flat" cmpd="sng" w="12700">
                      <a:solidFill>
                        <a:srgbClr val="93B3D7"/>
                      </a:solidFill>
                      <a:prstDash val="solid"/>
                      <a:round/>
                      <a:headEnd len="sm" w="sm" type="none"/>
                      <a:tailEnd len="sm" w="sm" type="none"/>
                    </a:lnT>
                    <a:lnB cap="flat" cmpd="sng" w="12700">
                      <a:solidFill>
                        <a:srgbClr val="93B3D7"/>
                      </a:solidFill>
                      <a:prstDash val="solid"/>
                      <a:round/>
                      <a:headEnd len="sm" w="sm" type="none"/>
                      <a:tailEnd len="sm" w="sm" type="none"/>
                    </a:lnB>
                    <a:solidFill>
                      <a:schemeClr val="accent5"/>
                    </a:solidFill>
                  </a:tcPr>
                </a:tc>
              </a:tr>
              <a:tr h="343225">
                <a:tc>
                  <a:txBody>
                    <a:bodyPr/>
                    <a:lstStyle/>
                    <a:p>
                      <a:pPr indent="0" lvl="0" marL="0" marR="0" rtl="0" algn="ctr">
                        <a:lnSpc>
                          <a:spcPct val="107000"/>
                        </a:lnSpc>
                        <a:spcBef>
                          <a:spcPts val="0"/>
                        </a:spcBef>
                        <a:spcAft>
                          <a:spcPts val="0"/>
                        </a:spcAft>
                        <a:buNone/>
                      </a:pPr>
                      <a:r>
                        <a:rPr b="1" i="0" lang="cs-CZ" sz="1200" u="none" cap="none" strike="noStrike">
                          <a:solidFill>
                            <a:srgbClr val="0F243E"/>
                          </a:solidFill>
                          <a:latin typeface="Arial"/>
                          <a:ea typeface="Arial"/>
                          <a:cs typeface="Arial"/>
                          <a:sym typeface="Arial"/>
                        </a:rPr>
                        <a:t>CP 3 – priorita 3</a:t>
                      </a:r>
                      <a:endParaRPr/>
                    </a:p>
                  </a:txBody>
                  <a:tcPr marT="9525" marB="0" marR="9525" marL="9525" anchor="ctr">
                    <a:lnT cap="flat" cmpd="sng" w="12700">
                      <a:solidFill>
                        <a:srgbClr val="93B3D7"/>
                      </a:solidFill>
                      <a:prstDash val="solid"/>
                      <a:round/>
                      <a:headEnd len="sm" w="sm" type="none"/>
                      <a:tailEnd len="sm" w="sm" type="none"/>
                    </a:lnT>
                    <a:solidFill>
                      <a:schemeClr val="lt1"/>
                    </a:solidFill>
                  </a:tcPr>
                </a:tc>
                <a:tc>
                  <a:txBody>
                    <a:bodyPr/>
                    <a:lstStyle/>
                    <a:p>
                      <a:pPr indent="0" lvl="0" marL="0" marR="0" rtl="0" algn="ctr">
                        <a:lnSpc>
                          <a:spcPct val="107000"/>
                        </a:lnSpc>
                        <a:spcBef>
                          <a:spcPts val="0"/>
                        </a:spcBef>
                        <a:spcAft>
                          <a:spcPts val="0"/>
                        </a:spcAft>
                        <a:buNone/>
                      </a:pPr>
                      <a:r>
                        <a:rPr b="1" i="0" lang="cs-CZ" sz="1200" u="none" cap="none" strike="noStrike">
                          <a:solidFill>
                            <a:srgbClr val="0F243E"/>
                          </a:solidFill>
                          <a:latin typeface="Arial"/>
                          <a:ea typeface="Arial"/>
                          <a:cs typeface="Arial"/>
                          <a:sym typeface="Arial"/>
                        </a:rPr>
                        <a:t>SC 3.1</a:t>
                      </a:r>
                      <a:endParaRPr/>
                    </a:p>
                  </a:txBody>
                  <a:tcPr marT="9525" marB="0" marR="9525" marL="9525" anchor="ctr">
                    <a:lnT cap="flat" cmpd="sng" w="12700">
                      <a:solidFill>
                        <a:srgbClr val="93B3D7"/>
                      </a:solidFill>
                      <a:prstDash val="solid"/>
                      <a:round/>
                      <a:headEnd len="sm" w="sm" type="none"/>
                      <a:tailEnd len="sm" w="sm" type="none"/>
                    </a:lnT>
                    <a:solidFill>
                      <a:schemeClr val="lt1"/>
                    </a:solidFill>
                  </a:tcPr>
                </a:tc>
                <a:tc>
                  <a:txBody>
                    <a:bodyPr/>
                    <a:lstStyle/>
                    <a:p>
                      <a:pPr indent="0" lvl="0" marL="0" marR="0" rtl="0" algn="ctr">
                        <a:lnSpc>
                          <a:spcPct val="107000"/>
                        </a:lnSpc>
                        <a:spcBef>
                          <a:spcPts val="0"/>
                        </a:spcBef>
                        <a:spcAft>
                          <a:spcPts val="0"/>
                        </a:spcAft>
                        <a:buNone/>
                      </a:pPr>
                      <a:r>
                        <a:rPr b="1" i="0" lang="cs-CZ" sz="1200" u="none" cap="none" strike="noStrike">
                          <a:solidFill>
                            <a:srgbClr val="0F243E"/>
                          </a:solidFill>
                          <a:latin typeface="Arial"/>
                          <a:ea typeface="Arial"/>
                          <a:cs typeface="Arial"/>
                          <a:sym typeface="Arial"/>
                        </a:rPr>
                        <a:t>Silnice II. třídy</a:t>
                      </a:r>
                      <a:endParaRPr/>
                    </a:p>
                  </a:txBody>
                  <a:tcPr marT="9525" marB="0" marR="9525" marL="9525" anchor="ctr">
                    <a:lnT cap="flat" cmpd="sng" w="12700">
                      <a:solidFill>
                        <a:srgbClr val="93B3D7"/>
                      </a:solidFill>
                      <a:prstDash val="solid"/>
                      <a:round/>
                      <a:headEnd len="sm" w="sm" type="none"/>
                      <a:tailEnd len="sm" w="sm" type="none"/>
                    </a:lnT>
                    <a:solidFill>
                      <a:schemeClr val="lt1"/>
                    </a:solidFill>
                  </a:tcPr>
                </a:tc>
                <a:tc>
                  <a:txBody>
                    <a:bodyPr/>
                    <a:lstStyle/>
                    <a:p>
                      <a:pPr indent="0" lvl="0" marL="0" marR="0" rtl="0" algn="ctr">
                        <a:lnSpc>
                          <a:spcPct val="107000"/>
                        </a:lnSpc>
                        <a:spcBef>
                          <a:spcPts val="0"/>
                        </a:spcBef>
                        <a:spcAft>
                          <a:spcPts val="0"/>
                        </a:spcAft>
                        <a:buNone/>
                      </a:pPr>
                      <a:r>
                        <a:rPr b="1" i="0" lang="cs-CZ" sz="1200" u="none" cap="none" strike="noStrike">
                          <a:solidFill>
                            <a:srgbClr val="0F243E"/>
                          </a:solidFill>
                          <a:latin typeface="Arial"/>
                          <a:ea typeface="Arial"/>
                          <a:cs typeface="Arial"/>
                          <a:sym typeface="Arial"/>
                        </a:rPr>
                        <a:t>EFRR</a:t>
                      </a:r>
                      <a:endParaRPr/>
                    </a:p>
                  </a:txBody>
                  <a:tcPr marT="9525" marB="0" marR="9525" marL="9525" anchor="ctr">
                    <a:lnT cap="flat" cmpd="sng" w="12700">
                      <a:solidFill>
                        <a:srgbClr val="93B3D7"/>
                      </a:solidFill>
                      <a:prstDash val="solid"/>
                      <a:round/>
                      <a:headEnd len="sm" w="sm" type="none"/>
                      <a:tailEnd len="sm" w="sm" type="none"/>
                    </a:lnT>
                    <a:solidFill>
                      <a:schemeClr val="lt1"/>
                    </a:solidFill>
                  </a:tcPr>
                </a:tc>
                <a:tc>
                  <a:txBody>
                    <a:bodyPr/>
                    <a:lstStyle/>
                    <a:p>
                      <a:pPr indent="0" lvl="0" marL="0" marR="0" rtl="0" algn="r">
                        <a:lnSpc>
                          <a:spcPct val="107000"/>
                        </a:lnSpc>
                        <a:spcBef>
                          <a:spcPts val="0"/>
                        </a:spcBef>
                        <a:spcAft>
                          <a:spcPts val="0"/>
                        </a:spcAft>
                        <a:buNone/>
                      </a:pPr>
                      <a:r>
                        <a:rPr lang="cs-CZ" sz="1200" u="none" cap="none" strike="noStrike">
                          <a:solidFill>
                            <a:srgbClr val="0F243E"/>
                          </a:solidFill>
                          <a:latin typeface="Arial"/>
                          <a:ea typeface="Arial"/>
                          <a:cs typeface="Arial"/>
                          <a:sym typeface="Arial"/>
                        </a:rPr>
                        <a:t>10 166 689 736  </a:t>
                      </a:r>
                      <a:endParaRPr b="1" i="0" sz="1200" u="none" cap="none" strike="noStrike">
                        <a:solidFill>
                          <a:srgbClr val="0F243E"/>
                        </a:solidFill>
                        <a:latin typeface="Arial"/>
                        <a:ea typeface="Arial"/>
                        <a:cs typeface="Arial"/>
                        <a:sym typeface="Arial"/>
                      </a:endParaRPr>
                    </a:p>
                  </a:txBody>
                  <a:tcPr marT="9525" marB="0" marR="9525" marL="9525" anchor="ctr">
                    <a:lnT cap="flat" cmpd="sng" w="12700">
                      <a:solidFill>
                        <a:srgbClr val="93B3D7"/>
                      </a:solidFill>
                      <a:prstDash val="solid"/>
                      <a:round/>
                      <a:headEnd len="sm" w="sm" type="none"/>
                      <a:tailEnd len="sm" w="sm" type="none"/>
                    </a:lnT>
                    <a:solidFill>
                      <a:schemeClr val="lt1"/>
                    </a:solidFill>
                  </a:tcPr>
                </a:tc>
              </a:tr>
              <a:tr h="327625">
                <a:tc rowSpan="4">
                  <a:txBody>
                    <a:bodyPr/>
                    <a:lstStyle/>
                    <a:p>
                      <a:pPr indent="0" lvl="0" marL="0" marR="0" rtl="0" algn="ctr">
                        <a:lnSpc>
                          <a:spcPct val="107000"/>
                        </a:lnSpc>
                        <a:spcBef>
                          <a:spcPts val="0"/>
                        </a:spcBef>
                        <a:spcAft>
                          <a:spcPts val="0"/>
                        </a:spcAft>
                        <a:buNone/>
                      </a:pPr>
                      <a:r>
                        <a:rPr b="1" i="0" lang="cs-CZ" sz="1200" u="none" cap="none" strike="noStrike">
                          <a:solidFill>
                            <a:srgbClr val="0F243E"/>
                          </a:solidFill>
                          <a:latin typeface="Arial"/>
                          <a:ea typeface="Arial"/>
                          <a:cs typeface="Arial"/>
                          <a:sym typeface="Arial"/>
                        </a:rPr>
                        <a:t>CP 4 – priorita 4</a:t>
                      </a:r>
                      <a:endParaRPr/>
                    </a:p>
                  </a:txBody>
                  <a:tcPr marT="9525" marB="0" marR="9525" marL="9525" anchor="ctr">
                    <a:solidFill>
                      <a:srgbClr val="DAEEF3"/>
                    </a:solidFill>
                  </a:tcPr>
                </a:tc>
                <a:tc>
                  <a:txBody>
                    <a:bodyPr/>
                    <a:lstStyle/>
                    <a:p>
                      <a:pPr indent="0" lvl="0" marL="0" marR="0" rtl="0" algn="ctr">
                        <a:lnSpc>
                          <a:spcPct val="107000"/>
                        </a:lnSpc>
                        <a:spcBef>
                          <a:spcPts val="0"/>
                        </a:spcBef>
                        <a:spcAft>
                          <a:spcPts val="0"/>
                        </a:spcAft>
                        <a:buNone/>
                      </a:pPr>
                      <a:r>
                        <a:rPr b="1" i="0" lang="cs-CZ" sz="1200" u="none" cap="none" strike="noStrike">
                          <a:solidFill>
                            <a:srgbClr val="0F243E"/>
                          </a:solidFill>
                          <a:latin typeface="Arial"/>
                          <a:ea typeface="Arial"/>
                          <a:cs typeface="Arial"/>
                          <a:sym typeface="Arial"/>
                        </a:rPr>
                        <a:t>SC 4.1</a:t>
                      </a:r>
                      <a:endParaRPr/>
                    </a:p>
                  </a:txBody>
                  <a:tcPr marT="9525" marB="0" marR="9525" marL="9525" anchor="ctr">
                    <a:solidFill>
                      <a:srgbClr val="DAEEF3"/>
                    </a:solidFill>
                  </a:tcPr>
                </a:tc>
                <a:tc>
                  <a:txBody>
                    <a:bodyPr/>
                    <a:lstStyle/>
                    <a:p>
                      <a:pPr indent="0" lvl="0" marL="0" marR="0" rtl="0" algn="ctr">
                        <a:lnSpc>
                          <a:spcPct val="107000"/>
                        </a:lnSpc>
                        <a:spcBef>
                          <a:spcPts val="0"/>
                        </a:spcBef>
                        <a:spcAft>
                          <a:spcPts val="0"/>
                        </a:spcAft>
                        <a:buNone/>
                      </a:pPr>
                      <a:r>
                        <a:rPr b="1" i="0" lang="cs-CZ" sz="1200" u="none" cap="none" strike="noStrike">
                          <a:solidFill>
                            <a:srgbClr val="0F243E"/>
                          </a:solidFill>
                          <a:latin typeface="Arial"/>
                          <a:ea typeface="Arial"/>
                          <a:cs typeface="Arial"/>
                          <a:sym typeface="Arial"/>
                        </a:rPr>
                        <a:t>Vzdělávání </a:t>
                      </a:r>
                      <a:endParaRPr b="1" i="0" sz="1200" u="none" cap="none" strike="noStrike">
                        <a:solidFill>
                          <a:srgbClr val="0F243E"/>
                        </a:solidFill>
                        <a:latin typeface="Arial"/>
                        <a:ea typeface="Arial"/>
                        <a:cs typeface="Arial"/>
                        <a:sym typeface="Arial"/>
                      </a:endParaRPr>
                    </a:p>
                  </a:txBody>
                  <a:tcPr marT="9525" marB="0" marR="9525" marL="9525" anchor="ctr">
                    <a:solidFill>
                      <a:srgbClr val="DAEEF3"/>
                    </a:solidFill>
                  </a:tcPr>
                </a:tc>
                <a:tc>
                  <a:txBody>
                    <a:bodyPr/>
                    <a:lstStyle/>
                    <a:p>
                      <a:pPr indent="0" lvl="0" marL="0" marR="0" rtl="0" algn="ctr">
                        <a:lnSpc>
                          <a:spcPct val="107000"/>
                        </a:lnSpc>
                        <a:spcBef>
                          <a:spcPts val="0"/>
                        </a:spcBef>
                        <a:spcAft>
                          <a:spcPts val="0"/>
                        </a:spcAft>
                        <a:buNone/>
                      </a:pPr>
                      <a:r>
                        <a:rPr b="1" i="0" lang="cs-CZ" sz="1200" u="none" cap="none" strike="noStrike">
                          <a:solidFill>
                            <a:srgbClr val="0F243E"/>
                          </a:solidFill>
                          <a:latin typeface="Arial"/>
                          <a:ea typeface="Arial"/>
                          <a:cs typeface="Arial"/>
                          <a:sym typeface="Arial"/>
                        </a:rPr>
                        <a:t>EFRR</a:t>
                      </a:r>
                      <a:endParaRPr/>
                    </a:p>
                  </a:txBody>
                  <a:tcPr marT="9525" marB="0" marR="9525" marL="9525" anchor="ctr">
                    <a:solidFill>
                      <a:srgbClr val="DAEEF3"/>
                    </a:solidFill>
                  </a:tcPr>
                </a:tc>
                <a:tc>
                  <a:txBody>
                    <a:bodyPr/>
                    <a:lstStyle/>
                    <a:p>
                      <a:pPr indent="0" lvl="0" marL="0" marR="0" rtl="0" algn="r">
                        <a:lnSpc>
                          <a:spcPct val="107000"/>
                        </a:lnSpc>
                        <a:spcBef>
                          <a:spcPts val="0"/>
                        </a:spcBef>
                        <a:spcAft>
                          <a:spcPts val="0"/>
                        </a:spcAft>
                        <a:buNone/>
                      </a:pPr>
                      <a:r>
                        <a:rPr lang="cs-CZ" sz="1200" u="none" cap="none" strike="noStrike">
                          <a:solidFill>
                            <a:srgbClr val="0F243E"/>
                          </a:solidFill>
                          <a:latin typeface="Arial"/>
                          <a:ea typeface="Arial"/>
                          <a:cs typeface="Arial"/>
                          <a:sym typeface="Arial"/>
                        </a:rPr>
                        <a:t>14 070 685 797 </a:t>
                      </a:r>
                      <a:endParaRPr b="1" i="0" sz="1200" u="none" cap="none" strike="noStrike">
                        <a:solidFill>
                          <a:srgbClr val="0F243E"/>
                        </a:solidFill>
                        <a:latin typeface="Arial"/>
                        <a:ea typeface="Arial"/>
                        <a:cs typeface="Arial"/>
                        <a:sym typeface="Arial"/>
                      </a:endParaRPr>
                    </a:p>
                  </a:txBody>
                  <a:tcPr marT="9525" marB="0" marR="9525" marL="9525" anchor="ctr">
                    <a:solidFill>
                      <a:srgbClr val="DAEEF3"/>
                    </a:solidFill>
                  </a:tcPr>
                </a:tc>
              </a:tr>
              <a:tr h="529225">
                <a:tc vMerge="1"/>
                <a:tc>
                  <a:txBody>
                    <a:bodyPr/>
                    <a:lstStyle/>
                    <a:p>
                      <a:pPr indent="0" lvl="0" marL="0" marR="0" rtl="0" algn="ctr">
                        <a:lnSpc>
                          <a:spcPct val="107000"/>
                        </a:lnSpc>
                        <a:spcBef>
                          <a:spcPts val="0"/>
                        </a:spcBef>
                        <a:spcAft>
                          <a:spcPts val="0"/>
                        </a:spcAft>
                        <a:buNone/>
                      </a:pPr>
                      <a:r>
                        <a:rPr b="1" i="0" lang="cs-CZ" sz="1200" u="none" cap="none" strike="noStrike">
                          <a:solidFill>
                            <a:srgbClr val="0F243E"/>
                          </a:solidFill>
                          <a:latin typeface="Arial"/>
                          <a:ea typeface="Arial"/>
                          <a:cs typeface="Arial"/>
                          <a:sym typeface="Arial"/>
                        </a:rPr>
                        <a:t>SC 4.2</a:t>
                      </a:r>
                      <a:endParaRPr/>
                    </a:p>
                  </a:txBody>
                  <a:tcPr marT="9525" marB="0" marR="9525" marL="9525" anchor="ctr">
                    <a:solidFill>
                      <a:srgbClr val="DAEEF3"/>
                    </a:solidFill>
                  </a:tcPr>
                </a:tc>
                <a:tc>
                  <a:txBody>
                    <a:bodyPr/>
                    <a:lstStyle/>
                    <a:p>
                      <a:pPr indent="0" lvl="0" marL="0" marR="0" rtl="0" algn="ctr">
                        <a:lnSpc>
                          <a:spcPct val="107000"/>
                        </a:lnSpc>
                        <a:spcBef>
                          <a:spcPts val="0"/>
                        </a:spcBef>
                        <a:spcAft>
                          <a:spcPts val="0"/>
                        </a:spcAft>
                        <a:buNone/>
                      </a:pPr>
                      <a:r>
                        <a:rPr b="1" i="0" lang="cs-CZ" sz="1200" u="none" cap="none" strike="noStrike">
                          <a:solidFill>
                            <a:srgbClr val="0F243E"/>
                          </a:solidFill>
                          <a:latin typeface="Arial"/>
                          <a:ea typeface="Arial"/>
                          <a:cs typeface="Arial"/>
                          <a:sym typeface="Arial"/>
                        </a:rPr>
                        <a:t>Sociální infrastruktura</a:t>
                      </a:r>
                      <a:endParaRPr/>
                    </a:p>
                  </a:txBody>
                  <a:tcPr marT="9525" marB="0" marR="9525" marL="9525" anchor="ctr">
                    <a:solidFill>
                      <a:srgbClr val="DAEEF3"/>
                    </a:solidFill>
                  </a:tcPr>
                </a:tc>
                <a:tc>
                  <a:txBody>
                    <a:bodyPr/>
                    <a:lstStyle/>
                    <a:p>
                      <a:pPr indent="0" lvl="0" marL="0" marR="0" rtl="0" algn="ctr">
                        <a:lnSpc>
                          <a:spcPct val="107000"/>
                        </a:lnSpc>
                        <a:spcBef>
                          <a:spcPts val="0"/>
                        </a:spcBef>
                        <a:spcAft>
                          <a:spcPts val="0"/>
                        </a:spcAft>
                        <a:buNone/>
                      </a:pPr>
                      <a:r>
                        <a:rPr b="1" i="0" lang="cs-CZ" sz="1200" u="none" cap="none" strike="noStrike">
                          <a:solidFill>
                            <a:srgbClr val="0F243E"/>
                          </a:solidFill>
                          <a:latin typeface="Arial"/>
                          <a:ea typeface="Arial"/>
                          <a:cs typeface="Arial"/>
                          <a:sym typeface="Arial"/>
                        </a:rPr>
                        <a:t>EFRR</a:t>
                      </a:r>
                      <a:endParaRPr/>
                    </a:p>
                  </a:txBody>
                  <a:tcPr marT="9525" marB="0" marR="9525" marL="9525" anchor="ctr">
                    <a:solidFill>
                      <a:srgbClr val="DAEEF3"/>
                    </a:solidFill>
                  </a:tcPr>
                </a:tc>
                <a:tc>
                  <a:txBody>
                    <a:bodyPr/>
                    <a:lstStyle/>
                    <a:p>
                      <a:pPr indent="0" lvl="0" marL="0" marR="0" rtl="0" algn="r">
                        <a:lnSpc>
                          <a:spcPct val="107000"/>
                        </a:lnSpc>
                        <a:spcBef>
                          <a:spcPts val="0"/>
                        </a:spcBef>
                        <a:spcAft>
                          <a:spcPts val="0"/>
                        </a:spcAft>
                        <a:buNone/>
                      </a:pPr>
                      <a:r>
                        <a:rPr lang="cs-CZ" sz="1200" u="none" cap="none" strike="noStrike">
                          <a:solidFill>
                            <a:srgbClr val="0F243E"/>
                          </a:solidFill>
                          <a:latin typeface="Arial"/>
                          <a:ea typeface="Arial"/>
                          <a:cs typeface="Arial"/>
                          <a:sym typeface="Arial"/>
                        </a:rPr>
                        <a:t>9 049 128 827  </a:t>
                      </a:r>
                      <a:endParaRPr b="1" i="0" sz="1200" u="none" cap="none" strike="noStrike">
                        <a:solidFill>
                          <a:srgbClr val="0F243E"/>
                        </a:solidFill>
                        <a:latin typeface="Arial"/>
                        <a:ea typeface="Arial"/>
                        <a:cs typeface="Arial"/>
                        <a:sym typeface="Arial"/>
                      </a:endParaRPr>
                    </a:p>
                  </a:txBody>
                  <a:tcPr marT="9525" marB="0" marR="9525" marL="9525" anchor="ctr">
                    <a:solidFill>
                      <a:srgbClr val="DAEEF3"/>
                    </a:solidFill>
                  </a:tcPr>
                </a:tc>
              </a:tr>
              <a:tr h="327625">
                <a:tc vMerge="1"/>
                <a:tc>
                  <a:txBody>
                    <a:bodyPr/>
                    <a:lstStyle/>
                    <a:p>
                      <a:pPr indent="0" lvl="0" marL="0" marR="0" rtl="0" algn="ctr">
                        <a:lnSpc>
                          <a:spcPct val="107000"/>
                        </a:lnSpc>
                        <a:spcBef>
                          <a:spcPts val="0"/>
                        </a:spcBef>
                        <a:spcAft>
                          <a:spcPts val="0"/>
                        </a:spcAft>
                        <a:buNone/>
                      </a:pPr>
                      <a:r>
                        <a:rPr b="1" i="0" lang="cs-CZ" sz="1200" u="none" cap="none" strike="noStrike">
                          <a:solidFill>
                            <a:srgbClr val="0F243E"/>
                          </a:solidFill>
                          <a:latin typeface="Arial"/>
                          <a:ea typeface="Arial"/>
                          <a:cs typeface="Arial"/>
                          <a:sym typeface="Arial"/>
                        </a:rPr>
                        <a:t>SC 4.3</a:t>
                      </a:r>
                      <a:endParaRPr/>
                    </a:p>
                  </a:txBody>
                  <a:tcPr marT="9525" marB="0" marR="9525" marL="9525" anchor="ctr">
                    <a:solidFill>
                      <a:srgbClr val="DAEEF3"/>
                    </a:solidFill>
                  </a:tcPr>
                </a:tc>
                <a:tc>
                  <a:txBody>
                    <a:bodyPr/>
                    <a:lstStyle/>
                    <a:p>
                      <a:pPr indent="0" lvl="0" marL="0" marR="0" rtl="0" algn="ctr">
                        <a:lnSpc>
                          <a:spcPct val="107000"/>
                        </a:lnSpc>
                        <a:spcBef>
                          <a:spcPts val="0"/>
                        </a:spcBef>
                        <a:spcAft>
                          <a:spcPts val="0"/>
                        </a:spcAft>
                        <a:buNone/>
                      </a:pPr>
                      <a:r>
                        <a:rPr b="1" i="0" lang="cs-CZ" sz="1200" u="none" cap="none" strike="noStrike">
                          <a:solidFill>
                            <a:srgbClr val="0F243E"/>
                          </a:solidFill>
                          <a:latin typeface="Arial"/>
                          <a:ea typeface="Arial"/>
                          <a:cs typeface="Arial"/>
                          <a:sym typeface="Arial"/>
                        </a:rPr>
                        <a:t>Zdravotnictví</a:t>
                      </a:r>
                      <a:endParaRPr/>
                    </a:p>
                  </a:txBody>
                  <a:tcPr marT="9525" marB="0" marR="9525" marL="9525" anchor="ctr">
                    <a:solidFill>
                      <a:srgbClr val="DAEEF3"/>
                    </a:solidFill>
                  </a:tcPr>
                </a:tc>
                <a:tc>
                  <a:txBody>
                    <a:bodyPr/>
                    <a:lstStyle/>
                    <a:p>
                      <a:pPr indent="0" lvl="0" marL="0" marR="0" rtl="0" algn="ctr">
                        <a:lnSpc>
                          <a:spcPct val="107000"/>
                        </a:lnSpc>
                        <a:spcBef>
                          <a:spcPts val="0"/>
                        </a:spcBef>
                        <a:spcAft>
                          <a:spcPts val="0"/>
                        </a:spcAft>
                        <a:buNone/>
                      </a:pPr>
                      <a:r>
                        <a:rPr b="1" i="0" lang="cs-CZ" sz="1200" u="none" cap="none" strike="noStrike">
                          <a:solidFill>
                            <a:srgbClr val="0F243E"/>
                          </a:solidFill>
                          <a:latin typeface="Arial"/>
                          <a:ea typeface="Arial"/>
                          <a:cs typeface="Arial"/>
                          <a:sym typeface="Arial"/>
                        </a:rPr>
                        <a:t>EFRR</a:t>
                      </a:r>
                      <a:endParaRPr/>
                    </a:p>
                  </a:txBody>
                  <a:tcPr marT="9525" marB="0" marR="9525" marL="9525" anchor="ctr">
                    <a:solidFill>
                      <a:srgbClr val="DAEEF3"/>
                    </a:solidFill>
                  </a:tcPr>
                </a:tc>
                <a:tc>
                  <a:txBody>
                    <a:bodyPr/>
                    <a:lstStyle/>
                    <a:p>
                      <a:pPr indent="0" lvl="0" marL="0" marR="0" rtl="0" algn="r">
                        <a:lnSpc>
                          <a:spcPct val="107000"/>
                        </a:lnSpc>
                        <a:spcBef>
                          <a:spcPts val="0"/>
                        </a:spcBef>
                        <a:spcAft>
                          <a:spcPts val="0"/>
                        </a:spcAft>
                        <a:buNone/>
                      </a:pPr>
                      <a:r>
                        <a:rPr lang="cs-CZ" sz="1200" u="none" cap="none" strike="noStrike">
                          <a:solidFill>
                            <a:srgbClr val="0F243E"/>
                          </a:solidFill>
                          <a:latin typeface="Arial"/>
                          <a:ea typeface="Arial"/>
                          <a:cs typeface="Arial"/>
                          <a:sym typeface="Arial"/>
                        </a:rPr>
                        <a:t>9 565 642 065  </a:t>
                      </a:r>
                      <a:endParaRPr b="1" i="0" sz="1200" u="none" cap="none" strike="noStrike">
                        <a:solidFill>
                          <a:srgbClr val="0F243E"/>
                        </a:solidFill>
                        <a:latin typeface="Arial"/>
                        <a:ea typeface="Arial"/>
                        <a:cs typeface="Arial"/>
                        <a:sym typeface="Arial"/>
                      </a:endParaRPr>
                    </a:p>
                  </a:txBody>
                  <a:tcPr marT="9525" marB="0" marR="9525" marL="9525" anchor="ctr">
                    <a:solidFill>
                      <a:srgbClr val="DAEEF3"/>
                    </a:solidFill>
                  </a:tcPr>
                </a:tc>
              </a:tr>
              <a:tr h="327625">
                <a:tc vMerge="1"/>
                <a:tc>
                  <a:txBody>
                    <a:bodyPr/>
                    <a:lstStyle/>
                    <a:p>
                      <a:pPr indent="0" lvl="0" marL="0" marR="0" rtl="0" algn="ctr">
                        <a:lnSpc>
                          <a:spcPct val="107000"/>
                        </a:lnSpc>
                        <a:spcBef>
                          <a:spcPts val="0"/>
                        </a:spcBef>
                        <a:spcAft>
                          <a:spcPts val="0"/>
                        </a:spcAft>
                        <a:buNone/>
                      </a:pPr>
                      <a:r>
                        <a:rPr b="1" i="0" lang="cs-CZ" sz="1200" u="none" cap="none" strike="noStrike">
                          <a:solidFill>
                            <a:srgbClr val="0F243E"/>
                          </a:solidFill>
                          <a:latin typeface="Arial"/>
                          <a:ea typeface="Arial"/>
                          <a:cs typeface="Arial"/>
                          <a:sym typeface="Arial"/>
                        </a:rPr>
                        <a:t>SC 4.4</a:t>
                      </a:r>
                      <a:endParaRPr/>
                    </a:p>
                  </a:txBody>
                  <a:tcPr marT="9525" marB="0" marR="9525" marL="9525" anchor="ctr">
                    <a:solidFill>
                      <a:srgbClr val="DAEEF3"/>
                    </a:solidFill>
                  </a:tcPr>
                </a:tc>
                <a:tc>
                  <a:txBody>
                    <a:bodyPr/>
                    <a:lstStyle/>
                    <a:p>
                      <a:pPr indent="0" lvl="0" marL="0" marR="0" rtl="0" algn="ctr">
                        <a:lnSpc>
                          <a:spcPct val="107000"/>
                        </a:lnSpc>
                        <a:spcBef>
                          <a:spcPts val="0"/>
                        </a:spcBef>
                        <a:spcAft>
                          <a:spcPts val="0"/>
                        </a:spcAft>
                        <a:buNone/>
                      </a:pPr>
                      <a:r>
                        <a:rPr b="1" i="0" lang="cs-CZ" sz="1200" u="none" cap="none" strike="noStrike">
                          <a:solidFill>
                            <a:srgbClr val="0F243E"/>
                          </a:solidFill>
                          <a:latin typeface="Arial"/>
                          <a:ea typeface="Arial"/>
                          <a:cs typeface="Arial"/>
                          <a:sym typeface="Arial"/>
                        </a:rPr>
                        <a:t>Kultura a cestovní ruch</a:t>
                      </a:r>
                      <a:endParaRPr/>
                    </a:p>
                  </a:txBody>
                  <a:tcPr marT="9525" marB="0" marR="9525" marL="9525" anchor="ctr">
                    <a:solidFill>
                      <a:srgbClr val="DAEEF3"/>
                    </a:solidFill>
                  </a:tcPr>
                </a:tc>
                <a:tc>
                  <a:txBody>
                    <a:bodyPr/>
                    <a:lstStyle/>
                    <a:p>
                      <a:pPr indent="0" lvl="0" marL="0" marR="0" rtl="0" algn="ctr">
                        <a:lnSpc>
                          <a:spcPct val="107000"/>
                        </a:lnSpc>
                        <a:spcBef>
                          <a:spcPts val="0"/>
                        </a:spcBef>
                        <a:spcAft>
                          <a:spcPts val="0"/>
                        </a:spcAft>
                        <a:buNone/>
                      </a:pPr>
                      <a:r>
                        <a:rPr b="1" i="0" lang="cs-CZ" sz="1200" u="none" cap="none" strike="noStrike">
                          <a:solidFill>
                            <a:srgbClr val="0F243E"/>
                          </a:solidFill>
                          <a:latin typeface="Arial"/>
                          <a:ea typeface="Arial"/>
                          <a:cs typeface="Arial"/>
                          <a:sym typeface="Arial"/>
                        </a:rPr>
                        <a:t>EFRR</a:t>
                      </a:r>
                      <a:endParaRPr/>
                    </a:p>
                  </a:txBody>
                  <a:tcPr marT="9525" marB="0" marR="9525" marL="9525" anchor="ctr">
                    <a:solidFill>
                      <a:srgbClr val="DAEEF3"/>
                    </a:solidFill>
                  </a:tcPr>
                </a:tc>
                <a:tc>
                  <a:txBody>
                    <a:bodyPr/>
                    <a:lstStyle/>
                    <a:p>
                      <a:pPr indent="0" lvl="0" marL="0" marR="0" rtl="0" algn="r">
                        <a:lnSpc>
                          <a:spcPct val="107000"/>
                        </a:lnSpc>
                        <a:spcBef>
                          <a:spcPts val="0"/>
                        </a:spcBef>
                        <a:spcAft>
                          <a:spcPts val="0"/>
                        </a:spcAft>
                        <a:buClr>
                          <a:srgbClr val="000000"/>
                        </a:buClr>
                        <a:buSzPts val="1200"/>
                        <a:buFont typeface="Arial"/>
                        <a:buNone/>
                      </a:pPr>
                      <a:r>
                        <a:rPr lang="cs-CZ" sz="1200" u="none" cap="none" strike="noStrike">
                          <a:solidFill>
                            <a:srgbClr val="0F243E"/>
                          </a:solidFill>
                          <a:latin typeface="Arial"/>
                          <a:ea typeface="Arial"/>
                          <a:cs typeface="Arial"/>
                          <a:sym typeface="Arial"/>
                        </a:rPr>
                        <a:t>8 834 462 816  </a:t>
                      </a:r>
                      <a:endParaRPr b="1" i="0" sz="1200" u="none" cap="none" strike="noStrike">
                        <a:solidFill>
                          <a:srgbClr val="0F243E"/>
                        </a:solidFill>
                        <a:latin typeface="Arial"/>
                        <a:ea typeface="Arial"/>
                        <a:cs typeface="Arial"/>
                        <a:sym typeface="Arial"/>
                      </a:endParaRPr>
                    </a:p>
                  </a:txBody>
                  <a:tcPr marT="9525" marB="0" marR="9525" marL="9525" anchor="ctr">
                    <a:solidFill>
                      <a:srgbClr val="DAEEF3"/>
                    </a:solidFill>
                  </a:tcPr>
                </a:tc>
              </a:tr>
              <a:tr h="261325">
                <a:tc>
                  <a:txBody>
                    <a:bodyPr/>
                    <a:lstStyle/>
                    <a:p>
                      <a:pPr indent="0" lvl="0" marL="0" marR="0" rtl="0" algn="ctr">
                        <a:lnSpc>
                          <a:spcPct val="107000"/>
                        </a:lnSpc>
                        <a:spcBef>
                          <a:spcPts val="0"/>
                        </a:spcBef>
                        <a:spcAft>
                          <a:spcPts val="0"/>
                        </a:spcAft>
                        <a:buNone/>
                      </a:pPr>
                      <a:r>
                        <a:rPr b="1" i="0" lang="cs-CZ" sz="1200" u="none" cap="none" strike="noStrike">
                          <a:solidFill>
                            <a:srgbClr val="0F243E"/>
                          </a:solidFill>
                          <a:latin typeface="Arial"/>
                          <a:ea typeface="Arial"/>
                          <a:cs typeface="Arial"/>
                          <a:sym typeface="Arial"/>
                        </a:rPr>
                        <a:t>CP 5 – priorita 5</a:t>
                      </a:r>
                      <a:endParaRPr/>
                    </a:p>
                  </a:txBody>
                  <a:tcPr marT="9525" marB="0" marR="9525" marL="9525" anchor="ctr">
                    <a:solidFill>
                      <a:schemeClr val="lt1"/>
                    </a:solidFill>
                  </a:tcPr>
                </a:tc>
                <a:tc>
                  <a:txBody>
                    <a:bodyPr/>
                    <a:lstStyle/>
                    <a:p>
                      <a:pPr indent="0" lvl="0" marL="0" marR="0" rtl="0" algn="ctr">
                        <a:lnSpc>
                          <a:spcPct val="107000"/>
                        </a:lnSpc>
                        <a:spcBef>
                          <a:spcPts val="0"/>
                        </a:spcBef>
                        <a:spcAft>
                          <a:spcPts val="0"/>
                        </a:spcAft>
                        <a:buNone/>
                      </a:pPr>
                      <a:r>
                        <a:rPr b="1" i="0" lang="cs-CZ" sz="1200" u="none" cap="none" strike="noStrike">
                          <a:solidFill>
                            <a:srgbClr val="0F243E"/>
                          </a:solidFill>
                          <a:latin typeface="Arial"/>
                          <a:ea typeface="Arial"/>
                          <a:cs typeface="Arial"/>
                          <a:sym typeface="Arial"/>
                        </a:rPr>
                        <a:t>SC 5.1</a:t>
                      </a:r>
                      <a:endParaRPr/>
                    </a:p>
                  </a:txBody>
                  <a:tcPr marT="9525" marB="0" marR="9525" marL="9525" anchor="ctr">
                    <a:solidFill>
                      <a:schemeClr val="lt1"/>
                    </a:solidFill>
                  </a:tcPr>
                </a:tc>
                <a:tc>
                  <a:txBody>
                    <a:bodyPr/>
                    <a:lstStyle/>
                    <a:p>
                      <a:pPr indent="0" lvl="0" marL="0" marR="0" rtl="0" algn="ctr">
                        <a:lnSpc>
                          <a:spcPct val="107000"/>
                        </a:lnSpc>
                        <a:spcBef>
                          <a:spcPts val="0"/>
                        </a:spcBef>
                        <a:spcAft>
                          <a:spcPts val="0"/>
                        </a:spcAft>
                        <a:buNone/>
                      </a:pPr>
                      <a:r>
                        <a:rPr b="1" i="0" lang="cs-CZ" sz="1200" u="none" cap="none" strike="noStrike">
                          <a:solidFill>
                            <a:srgbClr val="0F243E"/>
                          </a:solidFill>
                          <a:latin typeface="Arial"/>
                          <a:ea typeface="Arial"/>
                          <a:cs typeface="Arial"/>
                          <a:sym typeface="Arial"/>
                        </a:rPr>
                        <a:t>CLLD</a:t>
                      </a:r>
                      <a:endParaRPr/>
                    </a:p>
                  </a:txBody>
                  <a:tcPr marT="9525" marB="0" marR="9525" marL="9525" anchor="ctr">
                    <a:solidFill>
                      <a:schemeClr val="lt1"/>
                    </a:solidFill>
                  </a:tcPr>
                </a:tc>
                <a:tc>
                  <a:txBody>
                    <a:bodyPr/>
                    <a:lstStyle/>
                    <a:p>
                      <a:pPr indent="0" lvl="0" marL="0" marR="0" rtl="0" algn="ctr">
                        <a:lnSpc>
                          <a:spcPct val="107000"/>
                        </a:lnSpc>
                        <a:spcBef>
                          <a:spcPts val="0"/>
                        </a:spcBef>
                        <a:spcAft>
                          <a:spcPts val="0"/>
                        </a:spcAft>
                        <a:buNone/>
                      </a:pPr>
                      <a:r>
                        <a:rPr b="1" i="0" lang="cs-CZ" sz="1200" u="none" cap="none" strike="noStrike">
                          <a:solidFill>
                            <a:srgbClr val="0F243E"/>
                          </a:solidFill>
                          <a:latin typeface="Arial"/>
                          <a:ea typeface="Arial"/>
                          <a:cs typeface="Arial"/>
                          <a:sym typeface="Arial"/>
                        </a:rPr>
                        <a:t>EFRR</a:t>
                      </a:r>
                      <a:endParaRPr/>
                    </a:p>
                  </a:txBody>
                  <a:tcPr marT="9525" marB="0" marR="9525" marL="9525" anchor="ctr">
                    <a:solidFill>
                      <a:schemeClr val="lt1"/>
                    </a:solidFill>
                  </a:tcPr>
                </a:tc>
                <a:tc>
                  <a:txBody>
                    <a:bodyPr/>
                    <a:lstStyle/>
                    <a:p>
                      <a:pPr indent="0" lvl="0" marL="0" marR="0" rtl="0" algn="r">
                        <a:lnSpc>
                          <a:spcPct val="107000"/>
                        </a:lnSpc>
                        <a:spcBef>
                          <a:spcPts val="0"/>
                        </a:spcBef>
                        <a:spcAft>
                          <a:spcPts val="0"/>
                        </a:spcAft>
                        <a:buNone/>
                      </a:pPr>
                      <a:r>
                        <a:rPr lang="cs-CZ" sz="1200" u="none" cap="none" strike="noStrike">
                          <a:solidFill>
                            <a:srgbClr val="0F243E"/>
                          </a:solidFill>
                          <a:latin typeface="Arial"/>
                          <a:ea typeface="Arial"/>
                          <a:cs typeface="Arial"/>
                          <a:sym typeface="Arial"/>
                        </a:rPr>
                        <a:t> 7 968 639 382  </a:t>
                      </a:r>
                      <a:endParaRPr b="1" i="0" sz="1200" u="none" cap="none" strike="noStrike">
                        <a:solidFill>
                          <a:srgbClr val="0F243E"/>
                        </a:solidFill>
                        <a:latin typeface="Arial"/>
                        <a:ea typeface="Arial"/>
                        <a:cs typeface="Arial"/>
                        <a:sym typeface="Arial"/>
                      </a:endParaRPr>
                    </a:p>
                  </a:txBody>
                  <a:tcPr marT="9525" marB="0" marR="9525" marL="9525" anchor="ctr">
                    <a:solidFill>
                      <a:schemeClr val="lt1"/>
                    </a:solidFill>
                  </a:tcPr>
                </a:tc>
              </a:tr>
              <a:tr h="207200">
                <a:tc>
                  <a:txBody>
                    <a:bodyPr/>
                    <a:lstStyle/>
                    <a:p>
                      <a:pPr indent="0" lvl="0" marL="0" marR="0" rtl="0" algn="ctr">
                        <a:lnSpc>
                          <a:spcPct val="107000"/>
                        </a:lnSpc>
                        <a:spcBef>
                          <a:spcPts val="0"/>
                        </a:spcBef>
                        <a:spcAft>
                          <a:spcPts val="0"/>
                        </a:spcAft>
                        <a:buClr>
                          <a:srgbClr val="000000"/>
                        </a:buClr>
                        <a:buSzPts val="1200"/>
                        <a:buFont typeface="Arial"/>
                        <a:buNone/>
                      </a:pPr>
                      <a:r>
                        <a:rPr b="1" i="0" lang="cs-CZ" sz="1200" u="none" cap="none" strike="noStrike">
                          <a:solidFill>
                            <a:schemeClr val="lt1"/>
                          </a:solidFill>
                          <a:latin typeface="Arial"/>
                          <a:ea typeface="Arial"/>
                          <a:cs typeface="Arial"/>
                          <a:sym typeface="Arial"/>
                        </a:rPr>
                        <a:t>CP 2 – priorita 6</a:t>
                      </a:r>
                      <a:endParaRPr/>
                    </a:p>
                  </a:txBody>
                  <a:tcPr marT="9525" marB="0" marR="9525" marL="9525" anchor="ctr">
                    <a:solidFill>
                      <a:srgbClr val="5B9BD5"/>
                    </a:solidFill>
                  </a:tcPr>
                </a:tc>
                <a:tc>
                  <a:txBody>
                    <a:bodyPr/>
                    <a:lstStyle/>
                    <a:p>
                      <a:pPr indent="0" lvl="0" marL="0" marR="0" rtl="0" algn="ctr">
                        <a:lnSpc>
                          <a:spcPct val="107000"/>
                        </a:lnSpc>
                        <a:spcBef>
                          <a:spcPts val="0"/>
                        </a:spcBef>
                        <a:spcAft>
                          <a:spcPts val="0"/>
                        </a:spcAft>
                        <a:buClr>
                          <a:srgbClr val="000000"/>
                        </a:buClr>
                        <a:buSzPts val="1200"/>
                        <a:buFont typeface="Arial"/>
                        <a:buNone/>
                      </a:pPr>
                      <a:r>
                        <a:rPr b="1" i="0" lang="cs-CZ" sz="1200" u="none" cap="none" strike="noStrike">
                          <a:solidFill>
                            <a:schemeClr val="lt1"/>
                          </a:solidFill>
                          <a:latin typeface="Arial"/>
                          <a:ea typeface="Arial"/>
                          <a:cs typeface="Arial"/>
                          <a:sym typeface="Arial"/>
                        </a:rPr>
                        <a:t>SC 6.1</a:t>
                      </a:r>
                      <a:endParaRPr/>
                    </a:p>
                  </a:txBody>
                  <a:tcPr marT="9525" marB="0" marR="9525" marL="9525" anchor="ctr">
                    <a:solidFill>
                      <a:srgbClr val="5B9BD5"/>
                    </a:solidFill>
                  </a:tcPr>
                </a:tc>
                <a:tc>
                  <a:txBody>
                    <a:bodyPr/>
                    <a:lstStyle/>
                    <a:p>
                      <a:pPr indent="0" lvl="0" marL="0" marR="0" rtl="0" algn="ctr">
                        <a:lnSpc>
                          <a:spcPct val="107000"/>
                        </a:lnSpc>
                        <a:spcBef>
                          <a:spcPts val="0"/>
                        </a:spcBef>
                        <a:spcAft>
                          <a:spcPts val="0"/>
                        </a:spcAft>
                        <a:buClr>
                          <a:srgbClr val="000000"/>
                        </a:buClr>
                        <a:buSzPts val="1200"/>
                        <a:buFont typeface="Arial"/>
                        <a:buNone/>
                      </a:pPr>
                      <a:r>
                        <a:rPr b="1" i="0" lang="cs-CZ" sz="1200" u="none" cap="none" strike="noStrike">
                          <a:solidFill>
                            <a:schemeClr val="lt1"/>
                          </a:solidFill>
                          <a:latin typeface="Arial"/>
                          <a:ea typeface="Arial"/>
                          <a:cs typeface="Arial"/>
                          <a:sym typeface="Arial"/>
                        </a:rPr>
                        <a:t>Čistá a aktivní mobilita</a:t>
                      </a:r>
                      <a:endParaRPr/>
                    </a:p>
                  </a:txBody>
                  <a:tcPr marT="9525" marB="0" marR="9525" marL="9525" anchor="ctr">
                    <a:solidFill>
                      <a:srgbClr val="5B9BD5"/>
                    </a:solidFill>
                  </a:tcPr>
                </a:tc>
                <a:tc>
                  <a:txBody>
                    <a:bodyPr/>
                    <a:lstStyle/>
                    <a:p>
                      <a:pPr indent="0" lvl="0" marL="0" marR="0" rtl="0" algn="ctr">
                        <a:lnSpc>
                          <a:spcPct val="107000"/>
                        </a:lnSpc>
                        <a:spcBef>
                          <a:spcPts val="0"/>
                        </a:spcBef>
                        <a:spcAft>
                          <a:spcPts val="0"/>
                        </a:spcAft>
                        <a:buClr>
                          <a:srgbClr val="000000"/>
                        </a:buClr>
                        <a:buSzPts val="1200"/>
                        <a:buFont typeface="Arial"/>
                        <a:buNone/>
                      </a:pPr>
                      <a:r>
                        <a:rPr b="1" i="0" lang="cs-CZ" sz="1200" u="none" cap="none" strike="noStrike">
                          <a:solidFill>
                            <a:schemeClr val="lt1"/>
                          </a:solidFill>
                          <a:latin typeface="Arial"/>
                          <a:ea typeface="Arial"/>
                          <a:cs typeface="Arial"/>
                          <a:sym typeface="Arial"/>
                        </a:rPr>
                        <a:t>EFRR</a:t>
                      </a:r>
                      <a:endParaRPr/>
                    </a:p>
                  </a:txBody>
                  <a:tcPr marT="9525" marB="0" marR="9525" marL="9525" anchor="ctr">
                    <a:solidFill>
                      <a:srgbClr val="5B9BD5"/>
                    </a:solidFill>
                  </a:tcPr>
                </a:tc>
                <a:tc>
                  <a:txBody>
                    <a:bodyPr/>
                    <a:lstStyle/>
                    <a:p>
                      <a:pPr indent="0" lvl="0" marL="0" marR="0" rtl="0" algn="r">
                        <a:lnSpc>
                          <a:spcPct val="107000"/>
                        </a:lnSpc>
                        <a:spcBef>
                          <a:spcPts val="0"/>
                        </a:spcBef>
                        <a:spcAft>
                          <a:spcPts val="0"/>
                        </a:spcAft>
                        <a:buNone/>
                      </a:pPr>
                      <a:r>
                        <a:rPr b="1" i="0" lang="cs-CZ" sz="1200" u="none" cap="none" strike="noStrike">
                          <a:solidFill>
                            <a:schemeClr val="lt1"/>
                          </a:solidFill>
                          <a:latin typeface="Arial"/>
                          <a:ea typeface="Arial"/>
                          <a:cs typeface="Arial"/>
                          <a:sym typeface="Arial"/>
                        </a:rPr>
                        <a:t> </a:t>
                      </a:r>
                      <a:r>
                        <a:rPr lang="cs-CZ" sz="1200" u="none" cap="none" strike="noStrike">
                          <a:solidFill>
                            <a:schemeClr val="lt1"/>
                          </a:solidFill>
                          <a:latin typeface="Arial"/>
                          <a:ea typeface="Arial"/>
                          <a:cs typeface="Arial"/>
                          <a:sym typeface="Arial"/>
                        </a:rPr>
                        <a:t>20 371 428 707  </a:t>
                      </a:r>
                      <a:endParaRPr b="1" i="0" sz="1200" u="none" cap="none" strike="noStrike">
                        <a:solidFill>
                          <a:schemeClr val="lt1"/>
                        </a:solidFill>
                        <a:latin typeface="Arial"/>
                        <a:ea typeface="Arial"/>
                        <a:cs typeface="Arial"/>
                        <a:sym typeface="Arial"/>
                      </a:endParaRPr>
                    </a:p>
                  </a:txBody>
                  <a:tcPr marT="9525" marB="0" marR="9525" marL="9525" anchor="ctr">
                    <a:solidFill>
                      <a:srgbClr val="5B9BD5"/>
                    </a:solidFill>
                  </a:tcPr>
                </a:tc>
              </a:tr>
              <a:tr h="197950">
                <a:tc>
                  <a:txBody>
                    <a:bodyPr/>
                    <a:lstStyle/>
                    <a:p>
                      <a:pPr indent="0" lvl="0" marL="0" marR="0" rtl="0" algn="ctr">
                        <a:lnSpc>
                          <a:spcPct val="107000"/>
                        </a:lnSpc>
                        <a:spcBef>
                          <a:spcPts val="0"/>
                        </a:spcBef>
                        <a:spcAft>
                          <a:spcPts val="0"/>
                        </a:spcAft>
                        <a:buClr>
                          <a:srgbClr val="000000"/>
                        </a:buClr>
                        <a:buSzPts val="1200"/>
                        <a:buFont typeface="Arial"/>
                        <a:buNone/>
                      </a:pPr>
                      <a:r>
                        <a:rPr b="1" i="0" lang="cs-CZ" sz="1200" u="none" cap="none" strike="noStrike">
                          <a:solidFill>
                            <a:srgbClr val="0F243E"/>
                          </a:solidFill>
                          <a:latin typeface="Arial"/>
                          <a:ea typeface="Arial"/>
                          <a:cs typeface="Arial"/>
                          <a:sym typeface="Arial"/>
                        </a:rPr>
                        <a:t>CELKEM</a:t>
                      </a:r>
                      <a:endParaRPr/>
                    </a:p>
                  </a:txBody>
                  <a:tcPr marT="9525" marB="0" marR="9525" marL="9525" anchor="ctr">
                    <a:solidFill>
                      <a:schemeClr val="lt1"/>
                    </a:solidFill>
                  </a:tcPr>
                </a:tc>
                <a:tc>
                  <a:txBody>
                    <a:bodyPr/>
                    <a:lstStyle/>
                    <a:p>
                      <a:pPr indent="0" lvl="0" marL="0" marR="0" rtl="0" algn="ctr">
                        <a:lnSpc>
                          <a:spcPct val="107000"/>
                        </a:lnSpc>
                        <a:spcBef>
                          <a:spcPts val="0"/>
                        </a:spcBef>
                        <a:spcAft>
                          <a:spcPts val="0"/>
                        </a:spcAft>
                        <a:buNone/>
                      </a:pPr>
                      <a:r>
                        <a:t/>
                      </a:r>
                      <a:endParaRPr b="1" i="0" sz="1200" u="none" cap="none" strike="noStrike">
                        <a:solidFill>
                          <a:srgbClr val="0F243E"/>
                        </a:solidFill>
                        <a:latin typeface="Arial"/>
                        <a:ea typeface="Arial"/>
                        <a:cs typeface="Arial"/>
                        <a:sym typeface="Arial"/>
                      </a:endParaRPr>
                    </a:p>
                  </a:txBody>
                  <a:tcPr marT="9525" marB="0" marR="9525" marL="9525" anchor="ctr">
                    <a:solidFill>
                      <a:schemeClr val="lt1"/>
                    </a:solidFill>
                  </a:tcPr>
                </a:tc>
                <a:tc>
                  <a:txBody>
                    <a:bodyPr/>
                    <a:lstStyle/>
                    <a:p>
                      <a:pPr indent="0" lvl="0" marL="0" marR="0" rtl="0" algn="ctr">
                        <a:lnSpc>
                          <a:spcPct val="107000"/>
                        </a:lnSpc>
                        <a:spcBef>
                          <a:spcPts val="0"/>
                        </a:spcBef>
                        <a:spcAft>
                          <a:spcPts val="0"/>
                        </a:spcAft>
                        <a:buNone/>
                      </a:pPr>
                      <a:r>
                        <a:t/>
                      </a:r>
                      <a:endParaRPr b="1" i="0" sz="1200" u="none" cap="none" strike="noStrike">
                        <a:solidFill>
                          <a:srgbClr val="0F243E"/>
                        </a:solidFill>
                        <a:latin typeface="Arial"/>
                        <a:ea typeface="Arial"/>
                        <a:cs typeface="Arial"/>
                        <a:sym typeface="Arial"/>
                      </a:endParaRPr>
                    </a:p>
                  </a:txBody>
                  <a:tcPr marT="9525" marB="0" marR="9525" marL="9525" anchor="ctr">
                    <a:solidFill>
                      <a:schemeClr val="lt1"/>
                    </a:solidFill>
                  </a:tcPr>
                </a:tc>
                <a:tc>
                  <a:txBody>
                    <a:bodyPr/>
                    <a:lstStyle/>
                    <a:p>
                      <a:pPr indent="0" lvl="0" marL="0" marR="0" rtl="0" algn="ctr">
                        <a:lnSpc>
                          <a:spcPct val="107000"/>
                        </a:lnSpc>
                        <a:spcBef>
                          <a:spcPts val="0"/>
                        </a:spcBef>
                        <a:spcAft>
                          <a:spcPts val="0"/>
                        </a:spcAft>
                        <a:buNone/>
                      </a:pPr>
                      <a:r>
                        <a:t/>
                      </a:r>
                      <a:endParaRPr b="1" i="0" sz="1200" u="none" cap="none" strike="noStrike">
                        <a:solidFill>
                          <a:srgbClr val="0F243E"/>
                        </a:solidFill>
                        <a:latin typeface="Arial"/>
                        <a:ea typeface="Arial"/>
                        <a:cs typeface="Arial"/>
                        <a:sym typeface="Arial"/>
                      </a:endParaRPr>
                    </a:p>
                  </a:txBody>
                  <a:tcPr marT="9525" marB="0" marR="9525" marL="9525" anchor="ctr">
                    <a:solidFill>
                      <a:schemeClr val="lt1"/>
                    </a:solidFill>
                  </a:tcPr>
                </a:tc>
                <a:tc>
                  <a:txBody>
                    <a:bodyPr/>
                    <a:lstStyle/>
                    <a:p>
                      <a:pPr indent="0" lvl="0" marL="0" marR="0" rtl="0" algn="r">
                        <a:spcBef>
                          <a:spcPts val="0"/>
                        </a:spcBef>
                        <a:spcAft>
                          <a:spcPts val="0"/>
                        </a:spcAft>
                        <a:buNone/>
                      </a:pPr>
                      <a:r>
                        <a:rPr b="1" i="0" lang="cs-CZ" sz="1200" u="none" cap="none" strike="noStrike">
                          <a:solidFill>
                            <a:srgbClr val="000000"/>
                          </a:solidFill>
                          <a:latin typeface="Arial"/>
                          <a:ea typeface="Arial"/>
                          <a:cs typeface="Arial"/>
                          <a:sym typeface="Arial"/>
                        </a:rPr>
                        <a:t>  </a:t>
                      </a:r>
                      <a:r>
                        <a:rPr b="1" i="0" lang="cs-CZ" sz="1200" u="none" cap="none" strike="noStrike">
                          <a:solidFill>
                            <a:srgbClr val="0F243E"/>
                          </a:solidFill>
                          <a:latin typeface="Arial"/>
                          <a:ea typeface="Arial"/>
                          <a:cs typeface="Arial"/>
                          <a:sym typeface="Arial"/>
                        </a:rPr>
                        <a:t>117 670 936 835  </a:t>
                      </a:r>
                      <a:endParaRPr/>
                    </a:p>
                  </a:txBody>
                  <a:tcPr marT="7625" marB="0" marR="7625" marL="7625" anchor="ctr">
                    <a:solidFill>
                      <a:schemeClr val="lt1"/>
                    </a:solidFill>
                  </a:tcPr>
                </a:tc>
              </a:tr>
            </a:tbl>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95"/>
          <p:cNvSpPr txBox="1"/>
          <p:nvPr/>
        </p:nvSpPr>
        <p:spPr>
          <a:xfrm>
            <a:off x="1373697" y="459680"/>
            <a:ext cx="666295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cs-CZ" sz="3200" u="none" cap="none" strike="noStrike">
                <a:solidFill>
                  <a:schemeClr val="lt1"/>
                </a:solidFill>
                <a:latin typeface="Arial"/>
                <a:ea typeface="Arial"/>
                <a:cs typeface="Arial"/>
                <a:sym typeface="Arial"/>
              </a:rPr>
              <a:t>Přehled alokací do úrovně aktivit</a:t>
            </a:r>
            <a:endParaRPr sz="1800">
              <a:solidFill>
                <a:schemeClr val="lt1"/>
              </a:solidFill>
              <a:latin typeface="Arial"/>
              <a:ea typeface="Arial"/>
              <a:cs typeface="Arial"/>
              <a:sym typeface="Arial"/>
            </a:endParaRPr>
          </a:p>
        </p:txBody>
      </p:sp>
      <p:graphicFrame>
        <p:nvGraphicFramePr>
          <p:cNvPr id="706" name="Google Shape;706;p95"/>
          <p:cNvGraphicFramePr/>
          <p:nvPr/>
        </p:nvGraphicFramePr>
        <p:xfrm>
          <a:off x="1113405" y="1204546"/>
          <a:ext cx="3000000" cy="3000000"/>
        </p:xfrm>
        <a:graphic>
          <a:graphicData uri="http://schemas.openxmlformats.org/drawingml/2006/table">
            <a:tbl>
              <a:tblPr bandRow="1" firstRow="1">
                <a:noFill/>
                <a:tableStyleId>{92032A35-E0E7-4240-A095-1FD333222AB4}</a:tableStyleId>
              </a:tblPr>
              <a:tblGrid>
                <a:gridCol w="1263850"/>
                <a:gridCol w="1943325"/>
                <a:gridCol w="679500"/>
                <a:gridCol w="1668825"/>
                <a:gridCol w="1361700"/>
              </a:tblGrid>
              <a:tr h="512600">
                <a:tc>
                  <a:txBody>
                    <a:bodyPr/>
                    <a:lstStyle/>
                    <a:p>
                      <a:pPr indent="0" lvl="0" marL="0" marR="0" rtl="0" algn="ctr">
                        <a:spcBef>
                          <a:spcPts val="0"/>
                        </a:spcBef>
                        <a:spcAft>
                          <a:spcPts val="0"/>
                        </a:spcAft>
                        <a:buNone/>
                      </a:pPr>
                      <a:r>
                        <a:rPr lang="cs-CZ" sz="1400" u="none" cap="none" strike="noStrike">
                          <a:solidFill>
                            <a:schemeClr val="lt1"/>
                          </a:solidFill>
                        </a:rPr>
                        <a:t>Specifický</a:t>
                      </a:r>
                      <a:endParaRPr>
                        <a:solidFill>
                          <a:schemeClr val="lt1"/>
                        </a:solidFill>
                      </a:endParaRPr>
                    </a:p>
                    <a:p>
                      <a:pPr indent="0" lvl="0" marL="0" marR="0" rtl="0" algn="ctr">
                        <a:spcBef>
                          <a:spcPts val="0"/>
                        </a:spcBef>
                        <a:spcAft>
                          <a:spcPts val="0"/>
                        </a:spcAft>
                        <a:buNone/>
                      </a:pPr>
                      <a:r>
                        <a:rPr lang="cs-CZ" sz="1400" u="none" cap="none" strike="noStrike">
                          <a:solidFill>
                            <a:schemeClr val="lt1"/>
                          </a:solidFill>
                        </a:rPr>
                        <a:t> cíl</a:t>
                      </a:r>
                      <a:endParaRPr b="1" i="0" sz="1400" u="none" cap="none" strike="noStrike">
                        <a:solidFill>
                          <a:schemeClr val="lt1"/>
                        </a:solidFill>
                        <a:latin typeface="Arial"/>
                        <a:ea typeface="Arial"/>
                        <a:cs typeface="Arial"/>
                        <a:sym typeface="Arial"/>
                      </a:endParaRPr>
                    </a:p>
                  </a:txBody>
                  <a:tcPr marT="0" marB="0" marR="0" marL="0" anchor="ctr"/>
                </a:tc>
                <a:tc>
                  <a:txBody>
                    <a:bodyPr/>
                    <a:lstStyle/>
                    <a:p>
                      <a:pPr indent="0" lvl="0" marL="0" marR="0" rtl="0" algn="ctr">
                        <a:spcBef>
                          <a:spcPts val="0"/>
                        </a:spcBef>
                        <a:spcAft>
                          <a:spcPts val="0"/>
                        </a:spcAft>
                        <a:buNone/>
                      </a:pPr>
                      <a:r>
                        <a:rPr lang="cs-CZ" sz="1400" u="none" cap="none" strike="noStrike">
                          <a:solidFill>
                            <a:schemeClr val="lt1"/>
                          </a:solidFill>
                        </a:rPr>
                        <a:t>Aktivita</a:t>
                      </a:r>
                      <a:endParaRPr b="1" i="0" sz="1400" u="none" cap="none" strike="noStrike">
                        <a:solidFill>
                          <a:schemeClr val="lt1"/>
                        </a:solidFill>
                        <a:latin typeface="Arial"/>
                        <a:ea typeface="Arial"/>
                        <a:cs typeface="Arial"/>
                        <a:sym typeface="Arial"/>
                      </a:endParaRPr>
                    </a:p>
                  </a:txBody>
                  <a:tcPr marT="0" marB="0" marR="0" marL="0" anchor="ctr"/>
                </a:tc>
                <a:tc>
                  <a:txBody>
                    <a:bodyPr/>
                    <a:lstStyle/>
                    <a:p>
                      <a:pPr indent="0" lvl="0" marL="0" marR="0" rtl="0" algn="ctr">
                        <a:spcBef>
                          <a:spcPts val="0"/>
                        </a:spcBef>
                        <a:spcAft>
                          <a:spcPts val="0"/>
                        </a:spcAft>
                        <a:buNone/>
                      </a:pPr>
                      <a:r>
                        <a:rPr lang="cs-CZ" sz="1400" u="none" cap="none" strike="noStrike">
                          <a:solidFill>
                            <a:schemeClr val="lt1"/>
                          </a:solidFill>
                        </a:rPr>
                        <a:t>% ze SC</a:t>
                      </a:r>
                      <a:endParaRPr b="1" i="0" sz="1400" u="none" cap="none" strike="noStrike">
                        <a:solidFill>
                          <a:schemeClr val="lt1"/>
                        </a:solidFill>
                        <a:latin typeface="Arial"/>
                        <a:ea typeface="Arial"/>
                        <a:cs typeface="Arial"/>
                        <a:sym typeface="Arial"/>
                      </a:endParaRPr>
                    </a:p>
                  </a:txBody>
                  <a:tcPr marT="0" marB="0" marR="0" marL="0" anchor="ctr"/>
                </a:tc>
                <a:tc>
                  <a:txBody>
                    <a:bodyPr/>
                    <a:lstStyle/>
                    <a:p>
                      <a:pPr indent="0" lvl="0" marL="0" marR="0" rtl="0" algn="ctr">
                        <a:spcBef>
                          <a:spcPts val="0"/>
                        </a:spcBef>
                        <a:spcAft>
                          <a:spcPts val="0"/>
                        </a:spcAft>
                        <a:buNone/>
                      </a:pPr>
                      <a:r>
                        <a:rPr lang="cs-CZ" sz="1400" u="none" cap="none" strike="noStrike">
                          <a:solidFill>
                            <a:schemeClr val="lt1"/>
                          </a:solidFill>
                        </a:rPr>
                        <a:t>Celkem alokace EFRR</a:t>
                      </a:r>
                      <a:endParaRPr b="1" i="0" sz="1400" u="none" cap="none" strike="noStrike">
                        <a:solidFill>
                          <a:schemeClr val="lt1"/>
                        </a:solidFill>
                        <a:latin typeface="Arial"/>
                        <a:ea typeface="Arial"/>
                        <a:cs typeface="Arial"/>
                        <a:sym typeface="Arial"/>
                      </a:endParaRPr>
                    </a:p>
                  </a:txBody>
                  <a:tcPr marT="0" marB="0" marR="0" marL="0" anchor="ctr"/>
                </a:tc>
                <a:tc>
                  <a:txBody>
                    <a:bodyPr/>
                    <a:lstStyle/>
                    <a:p>
                      <a:pPr indent="0" lvl="0" marL="0" marR="0" rtl="0" algn="ctr">
                        <a:spcBef>
                          <a:spcPts val="0"/>
                        </a:spcBef>
                        <a:spcAft>
                          <a:spcPts val="0"/>
                        </a:spcAft>
                        <a:buNone/>
                      </a:pPr>
                      <a:r>
                        <a:rPr lang="cs-CZ" sz="1400" u="none" cap="none" strike="noStrike">
                          <a:solidFill>
                            <a:schemeClr val="lt1"/>
                          </a:solidFill>
                        </a:rPr>
                        <a:t>Z toho ITI </a:t>
                      </a:r>
                      <a:endParaRPr sz="1800" u="none" cap="none" strike="noStrike">
                        <a:solidFill>
                          <a:schemeClr val="lt1"/>
                        </a:solidFill>
                      </a:endParaRPr>
                    </a:p>
                    <a:p>
                      <a:pPr indent="0" lvl="0" marL="0" marR="0" rtl="0" algn="ctr">
                        <a:spcBef>
                          <a:spcPts val="0"/>
                        </a:spcBef>
                        <a:spcAft>
                          <a:spcPts val="0"/>
                        </a:spcAft>
                        <a:buNone/>
                      </a:pPr>
                      <a:r>
                        <a:rPr lang="cs-CZ" sz="1400" u="none" cap="none" strike="noStrike">
                          <a:solidFill>
                            <a:schemeClr val="lt1"/>
                          </a:solidFill>
                        </a:rPr>
                        <a:t>(cca) EFRR </a:t>
                      </a:r>
                      <a:endParaRPr b="0" i="0" sz="1400" u="none" cap="none" strike="noStrike">
                        <a:solidFill>
                          <a:schemeClr val="lt1"/>
                        </a:solidFill>
                        <a:latin typeface="Arial"/>
                        <a:ea typeface="Arial"/>
                        <a:cs typeface="Arial"/>
                        <a:sym typeface="Arial"/>
                      </a:endParaRPr>
                    </a:p>
                  </a:txBody>
                  <a:tcPr marT="0" marB="0" marR="0" marL="0" anchor="ctr"/>
                </a:tc>
              </a:tr>
              <a:tr h="296975">
                <a:tc>
                  <a:txBody>
                    <a:bodyPr/>
                    <a:lstStyle/>
                    <a:p>
                      <a:pPr indent="0" lvl="0" marL="0" marR="0" rtl="0" algn="ctr">
                        <a:spcBef>
                          <a:spcPts val="0"/>
                        </a:spcBef>
                        <a:spcAft>
                          <a:spcPts val="0"/>
                        </a:spcAft>
                        <a:buNone/>
                      </a:pPr>
                      <a:r>
                        <a:rPr lang="cs-CZ" sz="1000" u="none" cap="none" strike="noStrike">
                          <a:solidFill>
                            <a:schemeClr val="lt1"/>
                          </a:solidFill>
                        </a:rPr>
                        <a:t>SC 1.1</a:t>
                      </a:r>
                      <a:endParaRPr b="0" i="0" sz="10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l">
                        <a:spcBef>
                          <a:spcPts val="0"/>
                        </a:spcBef>
                        <a:spcAft>
                          <a:spcPts val="0"/>
                        </a:spcAft>
                        <a:buNone/>
                      </a:pPr>
                      <a:r>
                        <a:rPr lang="cs-CZ" sz="1050" u="none" cap="none" strike="noStrike">
                          <a:solidFill>
                            <a:schemeClr val="lt1"/>
                          </a:solidFill>
                        </a:rPr>
                        <a:t>eGovernment</a:t>
                      </a:r>
                      <a:endParaRPr b="0" i="0" sz="105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r">
                        <a:spcBef>
                          <a:spcPts val="0"/>
                        </a:spcBef>
                        <a:spcAft>
                          <a:spcPts val="0"/>
                        </a:spcAft>
                        <a:buNone/>
                      </a:pPr>
                      <a:r>
                        <a:rPr lang="cs-CZ" sz="900" u="none" cap="none" strike="noStrike">
                          <a:solidFill>
                            <a:schemeClr val="lt1"/>
                          </a:solidFill>
                        </a:rPr>
                        <a:t>50,0%</a:t>
                      </a:r>
                      <a:endParaRPr b="0" i="0" sz="90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cs-CZ" sz="900" u="none" cap="none" strike="noStrike">
                          <a:solidFill>
                            <a:schemeClr val="lt1"/>
                          </a:solidFill>
                        </a:rPr>
                        <a:t>6 212 046 650 Kč </a:t>
                      </a:r>
                      <a:endParaRPr b="0" i="0" sz="9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cs-CZ" sz="900" u="none" cap="none" strike="noStrike">
                          <a:solidFill>
                            <a:schemeClr val="lt1"/>
                          </a:solidFill>
                        </a:rPr>
                        <a:t>116 234 472 Kč </a:t>
                      </a:r>
                      <a:endParaRPr b="0" i="0" sz="900" u="none" cap="none" strike="noStrike">
                        <a:solidFill>
                          <a:schemeClr val="lt1"/>
                        </a:solidFill>
                        <a:latin typeface="Arial"/>
                        <a:ea typeface="Arial"/>
                        <a:cs typeface="Arial"/>
                        <a:sym typeface="Arial"/>
                      </a:endParaRPr>
                    </a:p>
                  </a:txBody>
                  <a:tcPr marT="9525" marB="0" marR="9525" marL="9525" anchor="ctr"/>
                </a:tc>
              </a:tr>
              <a:tr h="296975">
                <a:tc>
                  <a:txBody>
                    <a:bodyPr/>
                    <a:lstStyle/>
                    <a:p>
                      <a:pPr indent="0" lvl="0" marL="0" marR="0" rtl="0" algn="ctr">
                        <a:spcBef>
                          <a:spcPts val="0"/>
                        </a:spcBef>
                        <a:spcAft>
                          <a:spcPts val="0"/>
                        </a:spcAft>
                        <a:buNone/>
                      </a:pPr>
                      <a:r>
                        <a:rPr lang="cs-CZ" sz="1000" u="none" cap="none" strike="noStrike">
                          <a:solidFill>
                            <a:schemeClr val="lt1"/>
                          </a:solidFill>
                        </a:rPr>
                        <a:t>SC 1.1</a:t>
                      </a:r>
                      <a:endParaRPr b="0" i="0" sz="10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l">
                        <a:spcBef>
                          <a:spcPts val="0"/>
                        </a:spcBef>
                        <a:spcAft>
                          <a:spcPts val="0"/>
                        </a:spcAft>
                        <a:buNone/>
                      </a:pPr>
                      <a:r>
                        <a:rPr lang="cs-CZ" sz="1050" u="none" cap="none" strike="noStrike">
                          <a:solidFill>
                            <a:schemeClr val="lt1"/>
                          </a:solidFill>
                        </a:rPr>
                        <a:t>elektronické zdravotnictví</a:t>
                      </a:r>
                      <a:endParaRPr b="0" i="0" sz="105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r">
                        <a:spcBef>
                          <a:spcPts val="0"/>
                        </a:spcBef>
                        <a:spcAft>
                          <a:spcPts val="0"/>
                        </a:spcAft>
                        <a:buNone/>
                      </a:pPr>
                      <a:r>
                        <a:rPr lang="cs-CZ" sz="900" u="none" cap="none" strike="noStrike">
                          <a:solidFill>
                            <a:schemeClr val="lt1"/>
                          </a:solidFill>
                        </a:rPr>
                        <a:t>20,0%</a:t>
                      </a:r>
                      <a:endParaRPr b="0" i="0" sz="90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cs-CZ" sz="900" u="none" cap="none" strike="noStrike">
                          <a:solidFill>
                            <a:schemeClr val="lt1"/>
                          </a:solidFill>
                        </a:rPr>
                        <a:t>2 484 818 660 Kč </a:t>
                      </a:r>
                      <a:endParaRPr b="0" i="0" sz="9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cs-CZ" sz="900" u="none" cap="none" strike="noStrike">
                          <a:solidFill>
                            <a:schemeClr val="lt1"/>
                          </a:solidFill>
                        </a:rPr>
                        <a:t>0 Kč </a:t>
                      </a:r>
                      <a:endParaRPr b="0" i="0" sz="900" u="none" cap="none" strike="noStrike">
                        <a:solidFill>
                          <a:schemeClr val="lt1"/>
                        </a:solidFill>
                        <a:latin typeface="Arial"/>
                        <a:ea typeface="Arial"/>
                        <a:cs typeface="Arial"/>
                        <a:sym typeface="Arial"/>
                      </a:endParaRPr>
                    </a:p>
                  </a:txBody>
                  <a:tcPr marT="9525" marB="0" marR="9525" marL="9525" anchor="ctr"/>
                </a:tc>
              </a:tr>
              <a:tr h="296975">
                <a:tc>
                  <a:txBody>
                    <a:bodyPr/>
                    <a:lstStyle/>
                    <a:p>
                      <a:pPr indent="0" lvl="0" marL="0" marR="0" rtl="0" algn="ctr">
                        <a:spcBef>
                          <a:spcPts val="0"/>
                        </a:spcBef>
                        <a:spcAft>
                          <a:spcPts val="0"/>
                        </a:spcAft>
                        <a:buNone/>
                      </a:pPr>
                      <a:r>
                        <a:rPr lang="cs-CZ" sz="1000" u="none" cap="none" strike="noStrike">
                          <a:solidFill>
                            <a:schemeClr val="lt1"/>
                          </a:solidFill>
                        </a:rPr>
                        <a:t>SC 1.1</a:t>
                      </a:r>
                      <a:endParaRPr b="0" i="0" sz="10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l">
                        <a:spcBef>
                          <a:spcPts val="0"/>
                        </a:spcBef>
                        <a:spcAft>
                          <a:spcPts val="0"/>
                        </a:spcAft>
                        <a:buNone/>
                      </a:pPr>
                      <a:r>
                        <a:rPr lang="cs-CZ" sz="1050" u="none" cap="none" strike="noStrike">
                          <a:solidFill>
                            <a:schemeClr val="lt1"/>
                          </a:solidFill>
                        </a:rPr>
                        <a:t>kybernetická bezpečnost</a:t>
                      </a:r>
                      <a:endParaRPr b="0" i="0" sz="105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r">
                        <a:spcBef>
                          <a:spcPts val="0"/>
                        </a:spcBef>
                        <a:spcAft>
                          <a:spcPts val="0"/>
                        </a:spcAft>
                        <a:buNone/>
                      </a:pPr>
                      <a:r>
                        <a:rPr lang="cs-CZ" sz="900" u="none" cap="none" strike="noStrike">
                          <a:solidFill>
                            <a:schemeClr val="lt1"/>
                          </a:solidFill>
                        </a:rPr>
                        <a:t>30,0%</a:t>
                      </a:r>
                      <a:endParaRPr b="0" i="0" sz="90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cs-CZ" sz="900" u="none" cap="none" strike="noStrike">
                          <a:solidFill>
                            <a:schemeClr val="lt1"/>
                          </a:solidFill>
                        </a:rPr>
                        <a:t>3 727 227 990 Kč </a:t>
                      </a:r>
                      <a:endParaRPr b="0" i="0" sz="9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cs-CZ" sz="900" u="none" cap="none" strike="noStrike">
                          <a:solidFill>
                            <a:schemeClr val="lt1"/>
                          </a:solidFill>
                        </a:rPr>
                        <a:t>0 Kč </a:t>
                      </a:r>
                      <a:endParaRPr b="0" i="0" sz="900" u="none" cap="none" strike="noStrike">
                        <a:solidFill>
                          <a:schemeClr val="lt1"/>
                        </a:solidFill>
                        <a:latin typeface="Arial"/>
                        <a:ea typeface="Arial"/>
                        <a:cs typeface="Arial"/>
                        <a:sym typeface="Arial"/>
                      </a:endParaRPr>
                    </a:p>
                  </a:txBody>
                  <a:tcPr marT="9525" marB="0" marR="9525" marL="9525" anchor="ctr"/>
                </a:tc>
              </a:tr>
              <a:tr h="296975">
                <a:tc>
                  <a:txBody>
                    <a:bodyPr/>
                    <a:lstStyle/>
                    <a:p>
                      <a:pPr indent="0" lvl="0" marL="0" marR="0" rtl="0" algn="ctr">
                        <a:spcBef>
                          <a:spcPts val="0"/>
                        </a:spcBef>
                        <a:spcAft>
                          <a:spcPts val="0"/>
                        </a:spcAft>
                        <a:buNone/>
                      </a:pPr>
                      <a:r>
                        <a:rPr lang="cs-CZ" sz="1000" u="none" cap="none" strike="noStrike">
                          <a:solidFill>
                            <a:schemeClr val="lt1"/>
                          </a:solidFill>
                        </a:rPr>
                        <a:t>SC 2.1</a:t>
                      </a:r>
                      <a:endParaRPr b="0" i="0" sz="10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l">
                        <a:spcBef>
                          <a:spcPts val="0"/>
                        </a:spcBef>
                        <a:spcAft>
                          <a:spcPts val="0"/>
                        </a:spcAft>
                        <a:buNone/>
                      </a:pPr>
                      <a:r>
                        <a:rPr lang="cs-CZ" sz="1050" u="none" cap="none" strike="noStrike">
                          <a:solidFill>
                            <a:schemeClr val="lt1"/>
                          </a:solidFill>
                        </a:rPr>
                        <a:t>modernizace IZS - policie</a:t>
                      </a:r>
                      <a:endParaRPr b="0" i="0" sz="105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r">
                        <a:spcBef>
                          <a:spcPts val="0"/>
                        </a:spcBef>
                        <a:spcAft>
                          <a:spcPts val="0"/>
                        </a:spcAft>
                        <a:buNone/>
                      </a:pPr>
                      <a:r>
                        <a:rPr lang="cs-CZ" sz="900" u="none" cap="none" strike="noStrike">
                          <a:solidFill>
                            <a:schemeClr val="lt1"/>
                          </a:solidFill>
                        </a:rPr>
                        <a:t>48,0%</a:t>
                      </a:r>
                      <a:endParaRPr b="0" i="0" sz="90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cs-CZ" sz="900" u="none" cap="none" strike="noStrike">
                          <a:solidFill>
                            <a:schemeClr val="lt1"/>
                          </a:solidFill>
                        </a:rPr>
                        <a:t>4 479 986 582 </a:t>
                      </a:r>
                      <a:r>
                        <a:rPr b="0" i="0" lang="cs-CZ" sz="900" u="none" cap="none" strike="noStrike">
                          <a:solidFill>
                            <a:schemeClr val="lt1"/>
                          </a:solidFill>
                          <a:latin typeface="Arial"/>
                          <a:ea typeface="Arial"/>
                          <a:cs typeface="Arial"/>
                          <a:sym typeface="Arial"/>
                        </a:rPr>
                        <a:t>Kč</a:t>
                      </a:r>
                      <a:endParaRPr sz="900" u="none" cap="none" strike="noStrike">
                        <a:solidFill>
                          <a:schemeClr val="lt1"/>
                        </a:solidFill>
                      </a:endParaRPr>
                    </a:p>
                  </a:txBody>
                  <a:tcPr marT="9525" marB="0" marR="9525" marL="9525" anchor="ctr"/>
                </a:tc>
                <a:tc>
                  <a:txBody>
                    <a:bodyPr/>
                    <a:lstStyle/>
                    <a:p>
                      <a:pPr indent="0" lvl="0" marL="0" marR="0" rtl="0" algn="ctr">
                        <a:spcBef>
                          <a:spcPts val="0"/>
                        </a:spcBef>
                        <a:spcAft>
                          <a:spcPts val="0"/>
                        </a:spcAft>
                        <a:buNone/>
                      </a:pPr>
                      <a:r>
                        <a:rPr lang="cs-CZ" sz="900" u="none" cap="none" strike="noStrike">
                          <a:solidFill>
                            <a:schemeClr val="lt1"/>
                          </a:solidFill>
                        </a:rPr>
                        <a:t>0 Kč </a:t>
                      </a:r>
                      <a:endParaRPr b="0" i="0" sz="900" u="none" cap="none" strike="noStrike">
                        <a:solidFill>
                          <a:schemeClr val="lt1"/>
                        </a:solidFill>
                        <a:latin typeface="Arial"/>
                        <a:ea typeface="Arial"/>
                        <a:cs typeface="Arial"/>
                        <a:sym typeface="Arial"/>
                      </a:endParaRPr>
                    </a:p>
                  </a:txBody>
                  <a:tcPr marT="9525" marB="0" marR="9525" marL="9525" anchor="ctr"/>
                </a:tc>
              </a:tr>
              <a:tr h="343325">
                <a:tc>
                  <a:txBody>
                    <a:bodyPr/>
                    <a:lstStyle/>
                    <a:p>
                      <a:pPr indent="0" lvl="0" marL="0" marR="0" rtl="0" algn="ctr">
                        <a:spcBef>
                          <a:spcPts val="0"/>
                        </a:spcBef>
                        <a:spcAft>
                          <a:spcPts val="0"/>
                        </a:spcAft>
                        <a:buNone/>
                      </a:pPr>
                      <a:r>
                        <a:rPr lang="cs-CZ" sz="1000" u="none" cap="none" strike="noStrike">
                          <a:solidFill>
                            <a:schemeClr val="lt1"/>
                          </a:solidFill>
                        </a:rPr>
                        <a:t>SC 2.1</a:t>
                      </a:r>
                      <a:endParaRPr b="0" i="0" sz="10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l">
                        <a:spcBef>
                          <a:spcPts val="0"/>
                        </a:spcBef>
                        <a:spcAft>
                          <a:spcPts val="0"/>
                        </a:spcAft>
                        <a:buNone/>
                      </a:pPr>
                      <a:r>
                        <a:rPr lang="cs-CZ" sz="1050" u="none" cap="none" strike="noStrike">
                          <a:solidFill>
                            <a:schemeClr val="lt1"/>
                          </a:solidFill>
                        </a:rPr>
                        <a:t>modernizace IZS – zdrav. záchranné služby</a:t>
                      </a:r>
                      <a:endParaRPr b="0" i="0" sz="105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r">
                        <a:spcBef>
                          <a:spcPts val="0"/>
                        </a:spcBef>
                        <a:spcAft>
                          <a:spcPts val="0"/>
                        </a:spcAft>
                        <a:buNone/>
                      </a:pPr>
                      <a:r>
                        <a:rPr lang="cs-CZ" sz="900" u="none" cap="none" strike="noStrike">
                          <a:solidFill>
                            <a:schemeClr val="lt1"/>
                          </a:solidFill>
                        </a:rPr>
                        <a:t>20,0%</a:t>
                      </a:r>
                      <a:endParaRPr b="0" i="0" sz="90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cs-CZ" sz="900" u="none" cap="none" strike="noStrike">
                          <a:solidFill>
                            <a:schemeClr val="lt1"/>
                          </a:solidFill>
                        </a:rPr>
                        <a:t>1 866 661 076 </a:t>
                      </a:r>
                      <a:r>
                        <a:rPr b="0" i="0" lang="cs-CZ" sz="900" u="none" cap="none" strike="noStrike">
                          <a:solidFill>
                            <a:schemeClr val="lt1"/>
                          </a:solidFill>
                          <a:latin typeface="Arial"/>
                          <a:ea typeface="Arial"/>
                          <a:cs typeface="Arial"/>
                          <a:sym typeface="Arial"/>
                        </a:rPr>
                        <a:t>Kč</a:t>
                      </a:r>
                      <a:endParaRPr sz="900" u="none" cap="none" strike="noStrike">
                        <a:solidFill>
                          <a:schemeClr val="lt1"/>
                        </a:solidFill>
                      </a:endParaRPr>
                    </a:p>
                  </a:txBody>
                  <a:tcPr marT="9525" marB="0" marR="9525" marL="9525" anchor="ctr"/>
                </a:tc>
                <a:tc>
                  <a:txBody>
                    <a:bodyPr/>
                    <a:lstStyle/>
                    <a:p>
                      <a:pPr indent="0" lvl="0" marL="0" marR="0" rtl="0" algn="ctr">
                        <a:spcBef>
                          <a:spcPts val="0"/>
                        </a:spcBef>
                        <a:spcAft>
                          <a:spcPts val="0"/>
                        </a:spcAft>
                        <a:buNone/>
                      </a:pPr>
                      <a:r>
                        <a:rPr lang="cs-CZ" sz="900" u="none" cap="none" strike="noStrike">
                          <a:solidFill>
                            <a:schemeClr val="lt1"/>
                          </a:solidFill>
                        </a:rPr>
                        <a:t>0 Kč </a:t>
                      </a:r>
                      <a:endParaRPr b="0" i="0" sz="900" u="none" cap="none" strike="noStrike">
                        <a:solidFill>
                          <a:schemeClr val="lt1"/>
                        </a:solidFill>
                        <a:latin typeface="Arial"/>
                        <a:ea typeface="Arial"/>
                        <a:cs typeface="Arial"/>
                        <a:sym typeface="Arial"/>
                      </a:endParaRPr>
                    </a:p>
                  </a:txBody>
                  <a:tcPr marT="9525" marB="0" marR="9525" marL="9525" anchor="ctr"/>
                </a:tc>
              </a:tr>
              <a:tr h="296975">
                <a:tc>
                  <a:txBody>
                    <a:bodyPr/>
                    <a:lstStyle/>
                    <a:p>
                      <a:pPr indent="0" lvl="0" marL="0" marR="0" rtl="0" algn="ctr">
                        <a:spcBef>
                          <a:spcPts val="0"/>
                        </a:spcBef>
                        <a:spcAft>
                          <a:spcPts val="0"/>
                        </a:spcAft>
                        <a:buNone/>
                      </a:pPr>
                      <a:r>
                        <a:rPr lang="cs-CZ" sz="1000" u="none" cap="none" strike="noStrike">
                          <a:solidFill>
                            <a:schemeClr val="lt1"/>
                          </a:solidFill>
                        </a:rPr>
                        <a:t>SC 2.1</a:t>
                      </a:r>
                      <a:endParaRPr b="0" i="0" sz="10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l">
                        <a:spcBef>
                          <a:spcPts val="0"/>
                        </a:spcBef>
                        <a:spcAft>
                          <a:spcPts val="0"/>
                        </a:spcAft>
                        <a:buNone/>
                      </a:pPr>
                      <a:r>
                        <a:rPr lang="cs-CZ" sz="1050" u="none" cap="none" strike="noStrike">
                          <a:solidFill>
                            <a:schemeClr val="lt1"/>
                          </a:solidFill>
                        </a:rPr>
                        <a:t>modernizace IZS - hasiči</a:t>
                      </a:r>
                      <a:endParaRPr b="0" i="0" sz="105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r">
                        <a:spcBef>
                          <a:spcPts val="0"/>
                        </a:spcBef>
                        <a:spcAft>
                          <a:spcPts val="0"/>
                        </a:spcAft>
                        <a:buNone/>
                      </a:pPr>
                      <a:r>
                        <a:rPr lang="cs-CZ" sz="900" u="none" cap="none" strike="noStrike">
                          <a:solidFill>
                            <a:schemeClr val="lt1"/>
                          </a:solidFill>
                        </a:rPr>
                        <a:t>32,0%</a:t>
                      </a:r>
                      <a:endParaRPr b="0" i="0" sz="90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cs-CZ" sz="900" u="none" cap="none" strike="noStrike">
                          <a:solidFill>
                            <a:schemeClr val="lt1"/>
                          </a:solidFill>
                        </a:rPr>
                        <a:t>2 986 657 722 </a:t>
                      </a:r>
                      <a:r>
                        <a:rPr b="0" i="0" lang="cs-CZ" sz="900" u="none" cap="none" strike="noStrike">
                          <a:solidFill>
                            <a:schemeClr val="lt1"/>
                          </a:solidFill>
                          <a:latin typeface="Arial"/>
                          <a:ea typeface="Arial"/>
                          <a:cs typeface="Arial"/>
                          <a:sym typeface="Arial"/>
                        </a:rPr>
                        <a:t>Kč</a:t>
                      </a:r>
                      <a:endParaRPr sz="900" u="none" cap="none" strike="noStrike">
                        <a:solidFill>
                          <a:schemeClr val="lt1"/>
                        </a:solidFill>
                      </a:endParaRPr>
                    </a:p>
                  </a:txBody>
                  <a:tcPr marT="9525" marB="0" marR="9525" marL="9525" anchor="ctr"/>
                </a:tc>
                <a:tc>
                  <a:txBody>
                    <a:bodyPr/>
                    <a:lstStyle/>
                    <a:p>
                      <a:pPr indent="0" lvl="0" marL="0" marR="0" rtl="0" algn="ctr">
                        <a:spcBef>
                          <a:spcPts val="0"/>
                        </a:spcBef>
                        <a:spcAft>
                          <a:spcPts val="0"/>
                        </a:spcAft>
                        <a:buNone/>
                      </a:pPr>
                      <a:r>
                        <a:rPr lang="cs-CZ" sz="900" u="none" cap="none" strike="noStrike">
                          <a:solidFill>
                            <a:schemeClr val="lt1"/>
                          </a:solidFill>
                        </a:rPr>
                        <a:t>0 Kč </a:t>
                      </a:r>
                      <a:endParaRPr b="0" i="0" sz="900" u="none" cap="none" strike="noStrike">
                        <a:solidFill>
                          <a:schemeClr val="lt1"/>
                        </a:solidFill>
                        <a:latin typeface="Arial"/>
                        <a:ea typeface="Arial"/>
                        <a:cs typeface="Arial"/>
                        <a:sym typeface="Arial"/>
                      </a:endParaRPr>
                    </a:p>
                  </a:txBody>
                  <a:tcPr marT="9525" marB="0" marR="9525" marL="9525" anchor="ctr"/>
                </a:tc>
              </a:tr>
              <a:tr h="296975">
                <a:tc>
                  <a:txBody>
                    <a:bodyPr/>
                    <a:lstStyle/>
                    <a:p>
                      <a:pPr indent="0" lvl="0" marL="0" marR="0" rtl="0" algn="ctr">
                        <a:spcBef>
                          <a:spcPts val="0"/>
                        </a:spcBef>
                        <a:spcAft>
                          <a:spcPts val="0"/>
                        </a:spcAft>
                        <a:buNone/>
                      </a:pPr>
                      <a:r>
                        <a:rPr lang="cs-CZ" sz="1000" u="none" cap="none" strike="noStrike">
                          <a:solidFill>
                            <a:schemeClr val="lt1"/>
                          </a:solidFill>
                        </a:rPr>
                        <a:t>SC 2.2</a:t>
                      </a:r>
                      <a:endParaRPr b="0" i="0" sz="10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l">
                        <a:spcBef>
                          <a:spcPts val="0"/>
                        </a:spcBef>
                        <a:spcAft>
                          <a:spcPts val="0"/>
                        </a:spcAft>
                        <a:buNone/>
                      </a:pPr>
                      <a:r>
                        <a:rPr lang="cs-CZ" sz="1050" u="none" cap="none" strike="noStrike">
                          <a:solidFill>
                            <a:schemeClr val="lt1"/>
                          </a:solidFill>
                        </a:rPr>
                        <a:t>veřejná prostranství</a:t>
                      </a:r>
                      <a:endParaRPr b="0" i="0" sz="105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r">
                        <a:spcBef>
                          <a:spcPts val="0"/>
                        </a:spcBef>
                        <a:spcAft>
                          <a:spcPts val="0"/>
                        </a:spcAft>
                        <a:buNone/>
                      </a:pPr>
                      <a:r>
                        <a:rPr lang="cs-CZ" sz="900" u="none" cap="none" strike="noStrike">
                          <a:solidFill>
                            <a:schemeClr val="lt1"/>
                          </a:solidFill>
                        </a:rPr>
                        <a:t>100,0%</a:t>
                      </a:r>
                      <a:endParaRPr b="0" i="0" sz="90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cs-CZ" sz="900" u="none" cap="none" strike="noStrike">
                          <a:solidFill>
                            <a:schemeClr val="lt1"/>
                          </a:solidFill>
                        </a:rPr>
                        <a:t>13 795 964 504 Kč </a:t>
                      </a:r>
                      <a:endParaRPr b="0" i="0" sz="9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cs-CZ" sz="900" u="none" cap="none" strike="noStrike">
                          <a:solidFill>
                            <a:schemeClr val="lt1"/>
                          </a:solidFill>
                        </a:rPr>
                        <a:t>4 541 679 586 Kč </a:t>
                      </a:r>
                      <a:endParaRPr b="0" i="0" sz="900" u="none" cap="none" strike="noStrike">
                        <a:solidFill>
                          <a:schemeClr val="lt1"/>
                        </a:solidFill>
                        <a:latin typeface="Arial"/>
                        <a:ea typeface="Arial"/>
                        <a:cs typeface="Arial"/>
                        <a:sym typeface="Arial"/>
                      </a:endParaRPr>
                    </a:p>
                  </a:txBody>
                  <a:tcPr marT="9525" marB="0" marR="9525" marL="9525" anchor="ctr"/>
                </a:tc>
              </a:tr>
              <a:tr h="296975">
                <a:tc>
                  <a:txBody>
                    <a:bodyPr/>
                    <a:lstStyle/>
                    <a:p>
                      <a:pPr indent="0" lvl="0" marL="0" marR="0" rtl="0" algn="ctr">
                        <a:spcBef>
                          <a:spcPts val="0"/>
                        </a:spcBef>
                        <a:spcAft>
                          <a:spcPts val="0"/>
                        </a:spcAft>
                        <a:buNone/>
                      </a:pPr>
                      <a:r>
                        <a:rPr lang="cs-CZ" sz="1000" u="none" cap="none" strike="noStrike">
                          <a:solidFill>
                            <a:schemeClr val="lt1"/>
                          </a:solidFill>
                        </a:rPr>
                        <a:t>SC 3.1</a:t>
                      </a:r>
                      <a:endParaRPr b="0" i="0" sz="10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l">
                        <a:spcBef>
                          <a:spcPts val="0"/>
                        </a:spcBef>
                        <a:spcAft>
                          <a:spcPts val="0"/>
                        </a:spcAft>
                        <a:buNone/>
                      </a:pPr>
                      <a:r>
                        <a:rPr lang="cs-CZ" sz="1050" u="none" cap="none" strike="noStrike">
                          <a:solidFill>
                            <a:schemeClr val="lt1"/>
                          </a:solidFill>
                        </a:rPr>
                        <a:t>silnice II. Třídy</a:t>
                      </a:r>
                      <a:endParaRPr b="0" i="0" sz="105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r">
                        <a:spcBef>
                          <a:spcPts val="0"/>
                        </a:spcBef>
                        <a:spcAft>
                          <a:spcPts val="0"/>
                        </a:spcAft>
                        <a:buNone/>
                      </a:pPr>
                      <a:r>
                        <a:rPr lang="cs-CZ" sz="900" u="none" cap="none" strike="noStrike">
                          <a:solidFill>
                            <a:schemeClr val="lt1"/>
                          </a:solidFill>
                        </a:rPr>
                        <a:t>100,0%</a:t>
                      </a:r>
                      <a:endParaRPr b="0" i="0" sz="90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ctr">
                        <a:lnSpc>
                          <a:spcPct val="100000"/>
                        </a:lnSpc>
                        <a:spcBef>
                          <a:spcPts val="0"/>
                        </a:spcBef>
                        <a:spcAft>
                          <a:spcPts val="0"/>
                        </a:spcAft>
                        <a:buNone/>
                      </a:pPr>
                      <a:r>
                        <a:rPr b="0" i="0" lang="cs-CZ" sz="900" u="none" cap="none" strike="noStrike">
                          <a:solidFill>
                            <a:schemeClr val="lt1"/>
                          </a:solidFill>
                          <a:latin typeface="Arial"/>
                          <a:ea typeface="Arial"/>
                          <a:cs typeface="Arial"/>
                          <a:sym typeface="Arial"/>
                        </a:rPr>
                        <a:t>10 166 689 736 Kč </a:t>
                      </a:r>
                      <a:endParaRPr b="0" i="0" sz="900" u="none" cap="none" strike="noStrike">
                        <a:solidFill>
                          <a:schemeClr val="lt1"/>
                        </a:solidFill>
                        <a:latin typeface="Arial"/>
                        <a:ea typeface="Arial"/>
                        <a:cs typeface="Arial"/>
                        <a:sym typeface="Arial"/>
                      </a:endParaRPr>
                    </a:p>
                  </a:txBody>
                  <a:tcPr marT="7625" marB="0" marR="7625" marL="7625" anchor="ctr"/>
                </a:tc>
                <a:tc>
                  <a:txBody>
                    <a:bodyPr/>
                    <a:lstStyle/>
                    <a:p>
                      <a:pPr indent="0" lvl="0" marL="0" marR="0" rtl="0" algn="ctr">
                        <a:spcBef>
                          <a:spcPts val="0"/>
                        </a:spcBef>
                        <a:spcAft>
                          <a:spcPts val="0"/>
                        </a:spcAft>
                        <a:buNone/>
                      </a:pPr>
                      <a:r>
                        <a:rPr lang="cs-CZ" sz="900" u="none" cap="none" strike="noStrike">
                          <a:solidFill>
                            <a:schemeClr val="lt1"/>
                          </a:solidFill>
                        </a:rPr>
                        <a:t>0 Kč </a:t>
                      </a:r>
                      <a:endParaRPr b="0" i="0" sz="900" u="none" cap="none" strike="noStrike">
                        <a:solidFill>
                          <a:schemeClr val="lt1"/>
                        </a:solidFill>
                        <a:latin typeface="Arial"/>
                        <a:ea typeface="Arial"/>
                        <a:cs typeface="Arial"/>
                        <a:sym typeface="Arial"/>
                      </a:endParaRPr>
                    </a:p>
                  </a:txBody>
                  <a:tcPr marT="9525" marB="0" marR="9525" marL="9525" anchor="ctr"/>
                </a:tc>
              </a:tr>
              <a:tr h="296975">
                <a:tc>
                  <a:txBody>
                    <a:bodyPr/>
                    <a:lstStyle/>
                    <a:p>
                      <a:pPr indent="0" lvl="0" marL="0" marR="0" rtl="0" algn="ctr">
                        <a:spcBef>
                          <a:spcPts val="0"/>
                        </a:spcBef>
                        <a:spcAft>
                          <a:spcPts val="0"/>
                        </a:spcAft>
                        <a:buNone/>
                      </a:pPr>
                      <a:r>
                        <a:rPr lang="cs-CZ" sz="1000" u="none" cap="none" strike="noStrike">
                          <a:solidFill>
                            <a:schemeClr val="lt1"/>
                          </a:solidFill>
                        </a:rPr>
                        <a:t>SC 4.1</a:t>
                      </a:r>
                      <a:endParaRPr b="0" i="0" sz="10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l">
                        <a:spcBef>
                          <a:spcPts val="0"/>
                        </a:spcBef>
                        <a:spcAft>
                          <a:spcPts val="0"/>
                        </a:spcAft>
                        <a:buNone/>
                      </a:pPr>
                      <a:r>
                        <a:rPr lang="cs-CZ" sz="1050" u="none" cap="none" strike="noStrike">
                          <a:solidFill>
                            <a:schemeClr val="lt1"/>
                          </a:solidFill>
                        </a:rPr>
                        <a:t>mateřské školy</a:t>
                      </a:r>
                      <a:endParaRPr b="0" i="0" sz="105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r">
                        <a:spcBef>
                          <a:spcPts val="0"/>
                        </a:spcBef>
                        <a:spcAft>
                          <a:spcPts val="0"/>
                        </a:spcAft>
                        <a:buNone/>
                      </a:pPr>
                      <a:r>
                        <a:rPr lang="cs-CZ" sz="900" u="none" cap="none" strike="noStrike">
                          <a:solidFill>
                            <a:schemeClr val="lt1"/>
                          </a:solidFill>
                        </a:rPr>
                        <a:t>25,0%</a:t>
                      </a:r>
                      <a:endParaRPr b="0" i="0" sz="90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ctr">
                        <a:lnSpc>
                          <a:spcPct val="100000"/>
                        </a:lnSpc>
                        <a:spcBef>
                          <a:spcPts val="0"/>
                        </a:spcBef>
                        <a:spcAft>
                          <a:spcPts val="0"/>
                        </a:spcAft>
                        <a:buNone/>
                      </a:pPr>
                      <a:r>
                        <a:rPr b="0" i="0" lang="cs-CZ" sz="900" u="none" cap="none" strike="noStrike">
                          <a:solidFill>
                            <a:schemeClr val="lt1"/>
                          </a:solidFill>
                          <a:latin typeface="Arial"/>
                          <a:ea typeface="Arial"/>
                          <a:cs typeface="Arial"/>
                          <a:sym typeface="Arial"/>
                        </a:rPr>
                        <a:t>3 517 671 449 Kč</a:t>
                      </a:r>
                      <a:endParaRPr>
                        <a:solidFill>
                          <a:schemeClr val="lt1"/>
                        </a:solidFill>
                      </a:endParaRPr>
                    </a:p>
                  </a:txBody>
                  <a:tcPr marT="7625" marB="0" marR="7625" marL="7625" anchor="ctr"/>
                </a:tc>
                <a:tc>
                  <a:txBody>
                    <a:bodyPr/>
                    <a:lstStyle/>
                    <a:p>
                      <a:pPr indent="0" lvl="0" marL="0" marR="0" rtl="0" algn="ctr">
                        <a:spcBef>
                          <a:spcPts val="0"/>
                        </a:spcBef>
                        <a:spcAft>
                          <a:spcPts val="0"/>
                        </a:spcAft>
                        <a:buNone/>
                      </a:pPr>
                      <a:r>
                        <a:rPr lang="cs-CZ" sz="900" u="none" cap="none" strike="noStrike">
                          <a:solidFill>
                            <a:schemeClr val="lt1"/>
                          </a:solidFill>
                        </a:rPr>
                        <a:t>1 577 588 363 Kč </a:t>
                      </a:r>
                      <a:endParaRPr b="0" i="0" sz="900" u="none" cap="none" strike="noStrike">
                        <a:solidFill>
                          <a:schemeClr val="lt1"/>
                        </a:solidFill>
                        <a:latin typeface="Arial"/>
                        <a:ea typeface="Arial"/>
                        <a:cs typeface="Arial"/>
                        <a:sym typeface="Arial"/>
                      </a:endParaRPr>
                    </a:p>
                  </a:txBody>
                  <a:tcPr marT="9525" marB="0" marR="9525" marL="9525" anchor="ctr"/>
                </a:tc>
              </a:tr>
              <a:tr h="296975">
                <a:tc>
                  <a:txBody>
                    <a:bodyPr/>
                    <a:lstStyle/>
                    <a:p>
                      <a:pPr indent="0" lvl="0" marL="0" marR="0" rtl="0" algn="ctr">
                        <a:spcBef>
                          <a:spcPts val="0"/>
                        </a:spcBef>
                        <a:spcAft>
                          <a:spcPts val="0"/>
                        </a:spcAft>
                        <a:buNone/>
                      </a:pPr>
                      <a:r>
                        <a:rPr lang="cs-CZ" sz="1000" u="none" cap="none" strike="noStrike">
                          <a:solidFill>
                            <a:schemeClr val="lt1"/>
                          </a:solidFill>
                        </a:rPr>
                        <a:t>SC 4.1</a:t>
                      </a:r>
                      <a:endParaRPr b="0" i="0" sz="10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l">
                        <a:spcBef>
                          <a:spcPts val="0"/>
                        </a:spcBef>
                        <a:spcAft>
                          <a:spcPts val="0"/>
                        </a:spcAft>
                        <a:buNone/>
                      </a:pPr>
                      <a:r>
                        <a:rPr lang="cs-CZ" sz="1050" u="none" cap="none" strike="noStrike">
                          <a:solidFill>
                            <a:schemeClr val="lt1"/>
                          </a:solidFill>
                        </a:rPr>
                        <a:t>základní školy</a:t>
                      </a:r>
                      <a:endParaRPr b="0" i="0" sz="105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r">
                        <a:spcBef>
                          <a:spcPts val="0"/>
                        </a:spcBef>
                        <a:spcAft>
                          <a:spcPts val="0"/>
                        </a:spcAft>
                        <a:buNone/>
                      </a:pPr>
                      <a:r>
                        <a:rPr lang="cs-CZ" sz="900" u="none" cap="none" strike="noStrike">
                          <a:solidFill>
                            <a:schemeClr val="lt1"/>
                          </a:solidFill>
                        </a:rPr>
                        <a:t>43,0%</a:t>
                      </a:r>
                      <a:endParaRPr b="0" i="0" sz="90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ctr">
                        <a:lnSpc>
                          <a:spcPct val="100000"/>
                        </a:lnSpc>
                        <a:spcBef>
                          <a:spcPts val="0"/>
                        </a:spcBef>
                        <a:spcAft>
                          <a:spcPts val="0"/>
                        </a:spcAft>
                        <a:buNone/>
                      </a:pPr>
                      <a:r>
                        <a:rPr b="0" i="0" lang="cs-CZ" sz="900" u="none" cap="none" strike="noStrike">
                          <a:solidFill>
                            <a:schemeClr val="lt1"/>
                          </a:solidFill>
                          <a:latin typeface="Arial"/>
                          <a:ea typeface="Arial"/>
                          <a:cs typeface="Arial"/>
                          <a:sym typeface="Arial"/>
                        </a:rPr>
                        <a:t>6 050 394 893 Kč</a:t>
                      </a:r>
                      <a:endParaRPr>
                        <a:solidFill>
                          <a:schemeClr val="lt1"/>
                        </a:solidFill>
                      </a:endParaRPr>
                    </a:p>
                  </a:txBody>
                  <a:tcPr marT="7625" marB="0" marR="7625" marL="7625" anchor="ctr"/>
                </a:tc>
                <a:tc>
                  <a:txBody>
                    <a:bodyPr/>
                    <a:lstStyle/>
                    <a:p>
                      <a:pPr indent="0" lvl="0" marL="0" marR="0" rtl="0" algn="ctr">
                        <a:spcBef>
                          <a:spcPts val="0"/>
                        </a:spcBef>
                        <a:spcAft>
                          <a:spcPts val="0"/>
                        </a:spcAft>
                        <a:buNone/>
                      </a:pPr>
                      <a:r>
                        <a:rPr lang="cs-CZ" sz="900" u="none" cap="none" strike="noStrike">
                          <a:solidFill>
                            <a:schemeClr val="lt1"/>
                          </a:solidFill>
                        </a:rPr>
                        <a:t>2 827 667 776 Kč </a:t>
                      </a:r>
                      <a:endParaRPr b="0" i="0" sz="900" u="none" cap="none" strike="noStrike">
                        <a:solidFill>
                          <a:schemeClr val="lt1"/>
                        </a:solidFill>
                        <a:latin typeface="Arial"/>
                        <a:ea typeface="Arial"/>
                        <a:cs typeface="Arial"/>
                        <a:sym typeface="Arial"/>
                      </a:endParaRPr>
                    </a:p>
                  </a:txBody>
                  <a:tcPr marT="9525" marB="0" marR="9525" marL="9525" anchor="ctr"/>
                </a:tc>
              </a:tr>
              <a:tr h="296975">
                <a:tc>
                  <a:txBody>
                    <a:bodyPr/>
                    <a:lstStyle/>
                    <a:p>
                      <a:pPr indent="0" lvl="0" marL="0" marR="0" rtl="0" algn="ctr">
                        <a:spcBef>
                          <a:spcPts val="0"/>
                        </a:spcBef>
                        <a:spcAft>
                          <a:spcPts val="0"/>
                        </a:spcAft>
                        <a:buNone/>
                      </a:pPr>
                      <a:r>
                        <a:rPr lang="cs-CZ" sz="1000" u="none" cap="none" strike="noStrike">
                          <a:solidFill>
                            <a:schemeClr val="lt1"/>
                          </a:solidFill>
                        </a:rPr>
                        <a:t>SC 4.1</a:t>
                      </a:r>
                      <a:endParaRPr b="0" i="0" sz="10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l">
                        <a:spcBef>
                          <a:spcPts val="0"/>
                        </a:spcBef>
                        <a:spcAft>
                          <a:spcPts val="0"/>
                        </a:spcAft>
                        <a:buNone/>
                      </a:pPr>
                      <a:r>
                        <a:rPr lang="cs-CZ" sz="1050" u="none" cap="none" strike="noStrike">
                          <a:solidFill>
                            <a:schemeClr val="lt1"/>
                          </a:solidFill>
                        </a:rPr>
                        <a:t>střední školy</a:t>
                      </a:r>
                      <a:endParaRPr b="0" i="0" sz="105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r">
                        <a:spcBef>
                          <a:spcPts val="0"/>
                        </a:spcBef>
                        <a:spcAft>
                          <a:spcPts val="0"/>
                        </a:spcAft>
                        <a:buNone/>
                      </a:pPr>
                      <a:r>
                        <a:rPr lang="cs-CZ" sz="900" u="none" cap="none" strike="noStrike">
                          <a:solidFill>
                            <a:schemeClr val="lt1"/>
                          </a:solidFill>
                        </a:rPr>
                        <a:t>22,0%</a:t>
                      </a:r>
                      <a:endParaRPr b="0" i="0" sz="90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ctr">
                        <a:lnSpc>
                          <a:spcPct val="100000"/>
                        </a:lnSpc>
                        <a:spcBef>
                          <a:spcPts val="0"/>
                        </a:spcBef>
                        <a:spcAft>
                          <a:spcPts val="0"/>
                        </a:spcAft>
                        <a:buNone/>
                      </a:pPr>
                      <a:r>
                        <a:rPr b="0" i="0" lang="cs-CZ" sz="900" u="none" cap="none" strike="noStrike">
                          <a:solidFill>
                            <a:schemeClr val="lt1"/>
                          </a:solidFill>
                          <a:latin typeface="Arial"/>
                          <a:ea typeface="Arial"/>
                          <a:cs typeface="Arial"/>
                          <a:sym typeface="Arial"/>
                        </a:rPr>
                        <a:t>3 095 550 875 Kč</a:t>
                      </a:r>
                      <a:endParaRPr>
                        <a:solidFill>
                          <a:schemeClr val="lt1"/>
                        </a:solidFill>
                      </a:endParaRPr>
                    </a:p>
                  </a:txBody>
                  <a:tcPr marT="7625" marB="0" marR="7625" marL="7625" anchor="ctr"/>
                </a:tc>
                <a:tc>
                  <a:txBody>
                    <a:bodyPr/>
                    <a:lstStyle/>
                    <a:p>
                      <a:pPr indent="0" lvl="0" marL="0" marR="0" rtl="0" algn="ctr">
                        <a:spcBef>
                          <a:spcPts val="0"/>
                        </a:spcBef>
                        <a:spcAft>
                          <a:spcPts val="0"/>
                        </a:spcAft>
                        <a:buNone/>
                      </a:pPr>
                      <a:r>
                        <a:rPr lang="cs-CZ" sz="900" u="none" cap="none" strike="noStrike">
                          <a:solidFill>
                            <a:schemeClr val="lt1"/>
                          </a:solidFill>
                        </a:rPr>
                        <a:t>0 Kč </a:t>
                      </a:r>
                      <a:endParaRPr b="0" i="0" sz="900" u="none" cap="none" strike="noStrike">
                        <a:solidFill>
                          <a:schemeClr val="lt1"/>
                        </a:solidFill>
                        <a:latin typeface="Arial"/>
                        <a:ea typeface="Arial"/>
                        <a:cs typeface="Arial"/>
                        <a:sym typeface="Arial"/>
                      </a:endParaRPr>
                    </a:p>
                  </a:txBody>
                  <a:tcPr marT="9525" marB="0" marR="9525" marL="9525" anchor="ctr"/>
                </a:tc>
              </a:tr>
              <a:tr h="296975">
                <a:tc>
                  <a:txBody>
                    <a:bodyPr/>
                    <a:lstStyle/>
                    <a:p>
                      <a:pPr indent="0" lvl="0" marL="0" marR="0" rtl="0" algn="ctr">
                        <a:spcBef>
                          <a:spcPts val="0"/>
                        </a:spcBef>
                        <a:spcAft>
                          <a:spcPts val="0"/>
                        </a:spcAft>
                        <a:buNone/>
                      </a:pPr>
                      <a:r>
                        <a:rPr lang="cs-CZ" sz="1000" u="none" cap="none" strike="noStrike">
                          <a:solidFill>
                            <a:schemeClr val="lt1"/>
                          </a:solidFill>
                        </a:rPr>
                        <a:t>SC 4.1</a:t>
                      </a:r>
                      <a:endParaRPr b="0" i="0" sz="10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l">
                        <a:spcBef>
                          <a:spcPts val="0"/>
                        </a:spcBef>
                        <a:spcAft>
                          <a:spcPts val="0"/>
                        </a:spcAft>
                        <a:buNone/>
                      </a:pPr>
                      <a:r>
                        <a:rPr lang="cs-CZ" sz="1050" u="none" cap="none" strike="noStrike">
                          <a:solidFill>
                            <a:schemeClr val="lt1"/>
                          </a:solidFill>
                        </a:rPr>
                        <a:t>neformální vzdělávání</a:t>
                      </a:r>
                      <a:endParaRPr b="0" i="0" sz="105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r">
                        <a:spcBef>
                          <a:spcPts val="0"/>
                        </a:spcBef>
                        <a:spcAft>
                          <a:spcPts val="0"/>
                        </a:spcAft>
                        <a:buNone/>
                      </a:pPr>
                      <a:r>
                        <a:rPr lang="cs-CZ" sz="900" u="none" cap="none" strike="noStrike">
                          <a:solidFill>
                            <a:schemeClr val="lt1"/>
                          </a:solidFill>
                        </a:rPr>
                        <a:t>5,0%</a:t>
                      </a:r>
                      <a:endParaRPr b="0" i="0" sz="90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ctr">
                        <a:lnSpc>
                          <a:spcPct val="100000"/>
                        </a:lnSpc>
                        <a:spcBef>
                          <a:spcPts val="0"/>
                        </a:spcBef>
                        <a:spcAft>
                          <a:spcPts val="0"/>
                        </a:spcAft>
                        <a:buNone/>
                      </a:pPr>
                      <a:r>
                        <a:rPr b="0" i="0" lang="cs-CZ" sz="900" u="none" cap="none" strike="noStrike">
                          <a:solidFill>
                            <a:schemeClr val="lt1"/>
                          </a:solidFill>
                          <a:latin typeface="Arial"/>
                          <a:ea typeface="Arial"/>
                          <a:cs typeface="Arial"/>
                          <a:sym typeface="Arial"/>
                        </a:rPr>
                        <a:t>703 534 290 Kč</a:t>
                      </a:r>
                      <a:endParaRPr>
                        <a:solidFill>
                          <a:schemeClr val="lt1"/>
                        </a:solidFill>
                      </a:endParaRPr>
                    </a:p>
                  </a:txBody>
                  <a:tcPr marT="7625" marB="0" marR="7625" marL="7625" anchor="ctr"/>
                </a:tc>
                <a:tc>
                  <a:txBody>
                    <a:bodyPr/>
                    <a:lstStyle/>
                    <a:p>
                      <a:pPr indent="0" lvl="0" marL="0" marR="0" rtl="0" algn="ctr">
                        <a:spcBef>
                          <a:spcPts val="0"/>
                        </a:spcBef>
                        <a:spcAft>
                          <a:spcPts val="0"/>
                        </a:spcAft>
                        <a:buNone/>
                      </a:pPr>
                      <a:r>
                        <a:rPr lang="cs-CZ" sz="900" u="none" cap="none" strike="noStrike">
                          <a:solidFill>
                            <a:schemeClr val="lt1"/>
                          </a:solidFill>
                        </a:rPr>
                        <a:t>302 347 528 Kč </a:t>
                      </a:r>
                      <a:endParaRPr b="0" i="0" sz="900" u="none" cap="none" strike="noStrike">
                        <a:solidFill>
                          <a:schemeClr val="lt1"/>
                        </a:solidFill>
                        <a:latin typeface="Arial"/>
                        <a:ea typeface="Arial"/>
                        <a:cs typeface="Arial"/>
                        <a:sym typeface="Arial"/>
                      </a:endParaRPr>
                    </a:p>
                  </a:txBody>
                  <a:tcPr marT="9525" marB="0" marR="9525" marL="9525" anchor="ctr"/>
                </a:tc>
              </a:tr>
              <a:tr h="296975">
                <a:tc>
                  <a:txBody>
                    <a:bodyPr/>
                    <a:lstStyle/>
                    <a:p>
                      <a:pPr indent="0" lvl="0" marL="0" marR="0" rtl="0" algn="ctr">
                        <a:spcBef>
                          <a:spcPts val="0"/>
                        </a:spcBef>
                        <a:spcAft>
                          <a:spcPts val="0"/>
                        </a:spcAft>
                        <a:buNone/>
                      </a:pPr>
                      <a:r>
                        <a:rPr lang="cs-CZ" sz="1000" u="none" cap="none" strike="noStrike">
                          <a:solidFill>
                            <a:schemeClr val="lt1"/>
                          </a:solidFill>
                        </a:rPr>
                        <a:t>SC 4.1</a:t>
                      </a:r>
                      <a:endParaRPr b="0" i="0" sz="10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l">
                        <a:spcBef>
                          <a:spcPts val="0"/>
                        </a:spcBef>
                        <a:spcAft>
                          <a:spcPts val="0"/>
                        </a:spcAft>
                        <a:buNone/>
                      </a:pPr>
                      <a:r>
                        <a:rPr lang="cs-CZ" sz="1050" u="none" cap="none" strike="noStrike">
                          <a:solidFill>
                            <a:schemeClr val="lt1"/>
                          </a:solidFill>
                        </a:rPr>
                        <a:t>speciální vzdělávání</a:t>
                      </a:r>
                      <a:endParaRPr b="0" i="0" sz="105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r">
                        <a:spcBef>
                          <a:spcPts val="0"/>
                        </a:spcBef>
                        <a:spcAft>
                          <a:spcPts val="0"/>
                        </a:spcAft>
                        <a:buNone/>
                      </a:pPr>
                      <a:r>
                        <a:rPr lang="cs-CZ" sz="900" u="none" cap="none" strike="noStrike">
                          <a:solidFill>
                            <a:schemeClr val="lt1"/>
                          </a:solidFill>
                        </a:rPr>
                        <a:t>5,0%</a:t>
                      </a:r>
                      <a:endParaRPr b="0" i="0" sz="90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ctr">
                        <a:lnSpc>
                          <a:spcPct val="100000"/>
                        </a:lnSpc>
                        <a:spcBef>
                          <a:spcPts val="0"/>
                        </a:spcBef>
                        <a:spcAft>
                          <a:spcPts val="0"/>
                        </a:spcAft>
                        <a:buNone/>
                      </a:pPr>
                      <a:r>
                        <a:rPr b="0" i="0" lang="cs-CZ" sz="900" u="none" cap="none" strike="noStrike">
                          <a:solidFill>
                            <a:schemeClr val="lt1"/>
                          </a:solidFill>
                          <a:latin typeface="Arial"/>
                          <a:ea typeface="Arial"/>
                          <a:cs typeface="Arial"/>
                          <a:sym typeface="Arial"/>
                        </a:rPr>
                        <a:t>703 534 290 Kč</a:t>
                      </a:r>
                      <a:endParaRPr>
                        <a:solidFill>
                          <a:schemeClr val="lt1"/>
                        </a:solidFill>
                      </a:endParaRPr>
                    </a:p>
                  </a:txBody>
                  <a:tcPr marT="7625" marB="0" marR="7625" marL="7625" anchor="ctr"/>
                </a:tc>
                <a:tc>
                  <a:txBody>
                    <a:bodyPr/>
                    <a:lstStyle/>
                    <a:p>
                      <a:pPr indent="0" lvl="0" marL="0" marR="0" rtl="0" algn="ctr">
                        <a:spcBef>
                          <a:spcPts val="0"/>
                        </a:spcBef>
                        <a:spcAft>
                          <a:spcPts val="0"/>
                        </a:spcAft>
                        <a:buNone/>
                      </a:pPr>
                      <a:r>
                        <a:rPr lang="cs-CZ" sz="900" u="none" cap="none" strike="noStrike">
                          <a:solidFill>
                            <a:schemeClr val="lt1"/>
                          </a:solidFill>
                        </a:rPr>
                        <a:t>0 Kč </a:t>
                      </a:r>
                      <a:endParaRPr b="0" i="0" sz="900" u="none" cap="none" strike="noStrike">
                        <a:solidFill>
                          <a:schemeClr val="lt1"/>
                        </a:solidFill>
                        <a:latin typeface="Arial"/>
                        <a:ea typeface="Arial"/>
                        <a:cs typeface="Arial"/>
                        <a:sym typeface="Arial"/>
                      </a:endParaRPr>
                    </a:p>
                  </a:txBody>
                  <a:tcPr marT="9525" marB="0" marR="9525" marL="9525" anchor="ctr"/>
                </a:tc>
              </a:tr>
              <a:tr h="191150">
                <a:tc>
                  <a:txBody>
                    <a:bodyPr/>
                    <a:lstStyle/>
                    <a:p>
                      <a:pPr indent="0" lvl="0" marL="0" marR="0" rtl="0" algn="ctr">
                        <a:spcBef>
                          <a:spcPts val="0"/>
                        </a:spcBef>
                        <a:spcAft>
                          <a:spcPts val="0"/>
                        </a:spcAft>
                        <a:buNone/>
                      </a:pPr>
                      <a:r>
                        <a:rPr lang="cs-CZ" sz="1000" u="none" cap="none" strike="noStrike">
                          <a:solidFill>
                            <a:schemeClr val="lt1"/>
                          </a:solidFill>
                        </a:rPr>
                        <a:t>SC 4.2</a:t>
                      </a:r>
                      <a:endParaRPr b="0" i="0" sz="10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l">
                        <a:spcBef>
                          <a:spcPts val="0"/>
                        </a:spcBef>
                        <a:spcAft>
                          <a:spcPts val="0"/>
                        </a:spcAft>
                        <a:buNone/>
                      </a:pPr>
                      <a:r>
                        <a:rPr lang="cs-CZ" sz="1050" u="none" cap="none" strike="noStrike">
                          <a:solidFill>
                            <a:schemeClr val="lt1"/>
                          </a:solidFill>
                        </a:rPr>
                        <a:t>sociální bydlení</a:t>
                      </a:r>
                      <a:endParaRPr b="0" i="0" sz="105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r">
                        <a:spcBef>
                          <a:spcPts val="0"/>
                        </a:spcBef>
                        <a:spcAft>
                          <a:spcPts val="0"/>
                        </a:spcAft>
                        <a:buNone/>
                      </a:pPr>
                      <a:r>
                        <a:rPr lang="cs-CZ" sz="900" u="none" cap="none" strike="noStrike">
                          <a:solidFill>
                            <a:schemeClr val="lt1"/>
                          </a:solidFill>
                        </a:rPr>
                        <a:t>30,0%</a:t>
                      </a:r>
                      <a:endParaRPr b="0" i="0" sz="90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ctr">
                        <a:lnSpc>
                          <a:spcPct val="100000"/>
                        </a:lnSpc>
                        <a:spcBef>
                          <a:spcPts val="0"/>
                        </a:spcBef>
                        <a:spcAft>
                          <a:spcPts val="0"/>
                        </a:spcAft>
                        <a:buNone/>
                      </a:pPr>
                      <a:r>
                        <a:rPr b="0" i="0" lang="cs-CZ" sz="900" u="none" cap="none" strike="noStrike">
                          <a:solidFill>
                            <a:schemeClr val="lt1"/>
                          </a:solidFill>
                          <a:latin typeface="Arial"/>
                          <a:ea typeface="Arial"/>
                          <a:cs typeface="Arial"/>
                          <a:sym typeface="Arial"/>
                        </a:rPr>
                        <a:t>2 714 738 648 Kč</a:t>
                      </a:r>
                      <a:endParaRPr>
                        <a:solidFill>
                          <a:schemeClr val="lt1"/>
                        </a:solidFill>
                      </a:endParaRPr>
                    </a:p>
                  </a:txBody>
                  <a:tcPr marT="7625" marB="0" marR="7625" marL="7625" anchor="ctr"/>
                </a:tc>
                <a:tc>
                  <a:txBody>
                    <a:bodyPr/>
                    <a:lstStyle/>
                    <a:p>
                      <a:pPr indent="0" lvl="0" marL="0" marR="0" rtl="0" algn="ctr">
                        <a:spcBef>
                          <a:spcPts val="0"/>
                        </a:spcBef>
                        <a:spcAft>
                          <a:spcPts val="0"/>
                        </a:spcAft>
                        <a:buNone/>
                      </a:pPr>
                      <a:r>
                        <a:rPr lang="cs-CZ" sz="900" u="none" cap="none" strike="noStrike">
                          <a:solidFill>
                            <a:schemeClr val="lt1"/>
                          </a:solidFill>
                        </a:rPr>
                        <a:t>359 213 515 Kč </a:t>
                      </a:r>
                      <a:endParaRPr b="0" i="0" sz="900" u="none" cap="none" strike="noStrike">
                        <a:solidFill>
                          <a:schemeClr val="lt1"/>
                        </a:solidFill>
                        <a:latin typeface="Arial"/>
                        <a:ea typeface="Arial"/>
                        <a:cs typeface="Arial"/>
                        <a:sym typeface="Arial"/>
                      </a:endParaRPr>
                    </a:p>
                  </a:txBody>
                  <a:tcPr marT="9525" marB="0" marR="9525" marL="9525" anchor="ctr"/>
                </a:tc>
              </a:tr>
              <a:tr h="191150">
                <a:tc>
                  <a:txBody>
                    <a:bodyPr/>
                    <a:lstStyle/>
                    <a:p>
                      <a:pPr indent="0" lvl="0" marL="0" marR="0" rtl="0" algn="ctr">
                        <a:spcBef>
                          <a:spcPts val="0"/>
                        </a:spcBef>
                        <a:spcAft>
                          <a:spcPts val="0"/>
                        </a:spcAft>
                        <a:buNone/>
                      </a:pPr>
                      <a:r>
                        <a:rPr lang="cs-CZ" sz="1000" u="none" cap="none" strike="noStrike">
                          <a:solidFill>
                            <a:schemeClr val="lt1"/>
                          </a:solidFill>
                        </a:rPr>
                        <a:t>SC 4.2</a:t>
                      </a:r>
                      <a:endParaRPr b="0" i="0" sz="10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l">
                        <a:spcBef>
                          <a:spcPts val="0"/>
                        </a:spcBef>
                        <a:spcAft>
                          <a:spcPts val="0"/>
                        </a:spcAft>
                        <a:buNone/>
                      </a:pPr>
                      <a:r>
                        <a:rPr lang="cs-CZ" sz="1050" u="none" cap="none" strike="noStrike">
                          <a:solidFill>
                            <a:schemeClr val="lt1"/>
                          </a:solidFill>
                        </a:rPr>
                        <a:t>sociální služby</a:t>
                      </a:r>
                      <a:endParaRPr b="0" i="0" sz="105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r">
                        <a:spcBef>
                          <a:spcPts val="0"/>
                        </a:spcBef>
                        <a:spcAft>
                          <a:spcPts val="0"/>
                        </a:spcAft>
                        <a:buNone/>
                      </a:pPr>
                      <a:r>
                        <a:rPr lang="cs-CZ" sz="900" u="none" cap="none" strike="noStrike">
                          <a:solidFill>
                            <a:schemeClr val="lt1"/>
                          </a:solidFill>
                        </a:rPr>
                        <a:t>70,0%</a:t>
                      </a:r>
                      <a:endParaRPr b="0" i="0" sz="90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ctr">
                        <a:lnSpc>
                          <a:spcPct val="100000"/>
                        </a:lnSpc>
                        <a:spcBef>
                          <a:spcPts val="0"/>
                        </a:spcBef>
                        <a:spcAft>
                          <a:spcPts val="0"/>
                        </a:spcAft>
                        <a:buNone/>
                      </a:pPr>
                      <a:r>
                        <a:rPr b="0" i="0" lang="cs-CZ" sz="900" u="none" cap="none" strike="noStrike">
                          <a:solidFill>
                            <a:schemeClr val="lt1"/>
                          </a:solidFill>
                          <a:latin typeface="Arial"/>
                          <a:ea typeface="Arial"/>
                          <a:cs typeface="Arial"/>
                          <a:sym typeface="Arial"/>
                        </a:rPr>
                        <a:t>6 334 390 179 Kč</a:t>
                      </a:r>
                      <a:endParaRPr>
                        <a:solidFill>
                          <a:schemeClr val="lt1"/>
                        </a:solidFill>
                      </a:endParaRPr>
                    </a:p>
                  </a:txBody>
                  <a:tcPr marT="7625" marB="0" marR="7625" marL="7625" anchor="ctr"/>
                </a:tc>
                <a:tc>
                  <a:txBody>
                    <a:bodyPr/>
                    <a:lstStyle/>
                    <a:p>
                      <a:pPr indent="0" lvl="0" marL="0" marR="0" rtl="0" algn="ctr">
                        <a:spcBef>
                          <a:spcPts val="0"/>
                        </a:spcBef>
                        <a:spcAft>
                          <a:spcPts val="0"/>
                        </a:spcAft>
                        <a:buNone/>
                      </a:pPr>
                      <a:r>
                        <a:rPr lang="cs-CZ" sz="900" u="none" cap="none" strike="noStrike">
                          <a:solidFill>
                            <a:schemeClr val="lt1"/>
                          </a:solidFill>
                        </a:rPr>
                        <a:t>1 565 570 267 Kč </a:t>
                      </a:r>
                      <a:endParaRPr b="0" i="0" sz="900" u="none" cap="none" strike="noStrike">
                        <a:solidFill>
                          <a:schemeClr val="lt1"/>
                        </a:solidFill>
                        <a:latin typeface="Arial"/>
                        <a:ea typeface="Arial"/>
                        <a:cs typeface="Arial"/>
                        <a:sym typeface="Arial"/>
                      </a:endParaRPr>
                    </a:p>
                  </a:txBody>
                  <a:tcPr marT="9525" marB="0" marR="9525" marL="9525" anchor="ctr"/>
                </a:tc>
              </a:tr>
            </a:tbl>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96"/>
          <p:cNvSpPr txBox="1"/>
          <p:nvPr/>
        </p:nvSpPr>
        <p:spPr>
          <a:xfrm>
            <a:off x="1373697" y="459680"/>
            <a:ext cx="666295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cs-CZ" sz="3200" u="none" cap="none" strike="noStrike">
                <a:solidFill>
                  <a:schemeClr val="lt1"/>
                </a:solidFill>
                <a:latin typeface="Arial"/>
                <a:ea typeface="Arial"/>
                <a:cs typeface="Arial"/>
                <a:sym typeface="Arial"/>
              </a:rPr>
              <a:t>Přehled alokací do úrovně aktivit</a:t>
            </a:r>
            <a:endParaRPr sz="1800">
              <a:solidFill>
                <a:schemeClr val="lt1"/>
              </a:solidFill>
              <a:latin typeface="Arial"/>
              <a:ea typeface="Arial"/>
              <a:cs typeface="Arial"/>
              <a:sym typeface="Arial"/>
            </a:endParaRPr>
          </a:p>
        </p:txBody>
      </p:sp>
      <p:graphicFrame>
        <p:nvGraphicFramePr>
          <p:cNvPr id="712" name="Google Shape;712;p96"/>
          <p:cNvGraphicFramePr/>
          <p:nvPr/>
        </p:nvGraphicFramePr>
        <p:xfrm>
          <a:off x="1119756" y="1187914"/>
          <a:ext cx="3000000" cy="3000000"/>
        </p:xfrm>
        <a:graphic>
          <a:graphicData uri="http://schemas.openxmlformats.org/drawingml/2006/table">
            <a:tbl>
              <a:tblPr bandRow="1" firstRow="1">
                <a:noFill/>
                <a:tableStyleId>{92032A35-E0E7-4240-A095-1FD333222AB4}</a:tableStyleId>
              </a:tblPr>
              <a:tblGrid>
                <a:gridCol w="978475"/>
                <a:gridCol w="2218800"/>
                <a:gridCol w="689075"/>
                <a:gridCol w="1637225"/>
                <a:gridCol w="1380900"/>
              </a:tblGrid>
              <a:tr h="473750">
                <a:tc>
                  <a:txBody>
                    <a:bodyPr/>
                    <a:lstStyle/>
                    <a:p>
                      <a:pPr indent="0" lvl="0" marL="0" marR="0" rtl="0" algn="ctr">
                        <a:spcBef>
                          <a:spcPts val="0"/>
                        </a:spcBef>
                        <a:spcAft>
                          <a:spcPts val="0"/>
                        </a:spcAft>
                        <a:buNone/>
                      </a:pPr>
                      <a:r>
                        <a:rPr lang="cs-CZ" sz="1400" u="none" cap="none" strike="noStrike">
                          <a:solidFill>
                            <a:schemeClr val="lt1"/>
                          </a:solidFill>
                        </a:rPr>
                        <a:t>Specifický</a:t>
                      </a:r>
                      <a:endParaRPr>
                        <a:solidFill>
                          <a:schemeClr val="lt1"/>
                        </a:solidFill>
                      </a:endParaRPr>
                    </a:p>
                    <a:p>
                      <a:pPr indent="0" lvl="0" marL="0" marR="0" rtl="0" algn="ctr">
                        <a:spcBef>
                          <a:spcPts val="0"/>
                        </a:spcBef>
                        <a:spcAft>
                          <a:spcPts val="0"/>
                        </a:spcAft>
                        <a:buNone/>
                      </a:pPr>
                      <a:r>
                        <a:rPr lang="cs-CZ" sz="1400" u="none" cap="none" strike="noStrike">
                          <a:solidFill>
                            <a:schemeClr val="lt1"/>
                          </a:solidFill>
                        </a:rPr>
                        <a:t> cíl</a:t>
                      </a:r>
                      <a:endParaRPr b="1" i="0" sz="1400" u="none" cap="none" strike="noStrike">
                        <a:solidFill>
                          <a:schemeClr val="lt1"/>
                        </a:solidFill>
                        <a:latin typeface="Arial"/>
                        <a:ea typeface="Arial"/>
                        <a:cs typeface="Arial"/>
                        <a:sym typeface="Arial"/>
                      </a:endParaRPr>
                    </a:p>
                  </a:txBody>
                  <a:tcPr marT="0" marB="0" marR="0" marL="0" anchor="ctr"/>
                </a:tc>
                <a:tc>
                  <a:txBody>
                    <a:bodyPr/>
                    <a:lstStyle/>
                    <a:p>
                      <a:pPr indent="0" lvl="0" marL="0" marR="0" rtl="0" algn="ctr">
                        <a:spcBef>
                          <a:spcPts val="0"/>
                        </a:spcBef>
                        <a:spcAft>
                          <a:spcPts val="0"/>
                        </a:spcAft>
                        <a:buNone/>
                      </a:pPr>
                      <a:r>
                        <a:rPr lang="cs-CZ" sz="1400" u="none" cap="none" strike="noStrike">
                          <a:solidFill>
                            <a:schemeClr val="lt1"/>
                          </a:solidFill>
                        </a:rPr>
                        <a:t>Aktivita</a:t>
                      </a:r>
                      <a:endParaRPr b="1" i="0" sz="1400" u="none" cap="none" strike="noStrike">
                        <a:solidFill>
                          <a:schemeClr val="lt1"/>
                        </a:solidFill>
                        <a:latin typeface="Arial"/>
                        <a:ea typeface="Arial"/>
                        <a:cs typeface="Arial"/>
                        <a:sym typeface="Arial"/>
                      </a:endParaRPr>
                    </a:p>
                  </a:txBody>
                  <a:tcPr marT="0" marB="0" marR="0" marL="0" anchor="ctr"/>
                </a:tc>
                <a:tc>
                  <a:txBody>
                    <a:bodyPr/>
                    <a:lstStyle/>
                    <a:p>
                      <a:pPr indent="0" lvl="0" marL="0" marR="0" rtl="0" algn="ctr">
                        <a:spcBef>
                          <a:spcPts val="0"/>
                        </a:spcBef>
                        <a:spcAft>
                          <a:spcPts val="0"/>
                        </a:spcAft>
                        <a:buNone/>
                      </a:pPr>
                      <a:r>
                        <a:rPr lang="cs-CZ" sz="1400" u="none" cap="none" strike="noStrike">
                          <a:solidFill>
                            <a:schemeClr val="lt1"/>
                          </a:solidFill>
                        </a:rPr>
                        <a:t>% ze SC</a:t>
                      </a:r>
                      <a:endParaRPr b="1" i="0" sz="1400" u="none" cap="none" strike="noStrike">
                        <a:solidFill>
                          <a:schemeClr val="lt1"/>
                        </a:solidFill>
                        <a:latin typeface="Arial"/>
                        <a:ea typeface="Arial"/>
                        <a:cs typeface="Arial"/>
                        <a:sym typeface="Arial"/>
                      </a:endParaRPr>
                    </a:p>
                  </a:txBody>
                  <a:tcPr marT="0" marB="0" marR="0" marL="0" anchor="ctr"/>
                </a:tc>
                <a:tc>
                  <a:txBody>
                    <a:bodyPr/>
                    <a:lstStyle/>
                    <a:p>
                      <a:pPr indent="0" lvl="0" marL="0" marR="0" rtl="0" algn="ctr">
                        <a:spcBef>
                          <a:spcPts val="0"/>
                        </a:spcBef>
                        <a:spcAft>
                          <a:spcPts val="0"/>
                        </a:spcAft>
                        <a:buNone/>
                      </a:pPr>
                      <a:r>
                        <a:rPr lang="cs-CZ" sz="1400" u="none" cap="none" strike="noStrike">
                          <a:solidFill>
                            <a:schemeClr val="lt1"/>
                          </a:solidFill>
                        </a:rPr>
                        <a:t>Celkem alokace EFRR</a:t>
                      </a:r>
                      <a:endParaRPr b="1" i="0" sz="1400" u="none" cap="none" strike="noStrike">
                        <a:solidFill>
                          <a:schemeClr val="lt1"/>
                        </a:solidFill>
                        <a:latin typeface="Arial"/>
                        <a:ea typeface="Arial"/>
                        <a:cs typeface="Arial"/>
                        <a:sym typeface="Arial"/>
                      </a:endParaRPr>
                    </a:p>
                  </a:txBody>
                  <a:tcPr marT="0" marB="0" marR="0" marL="0" anchor="ctr"/>
                </a:tc>
                <a:tc>
                  <a:txBody>
                    <a:bodyPr/>
                    <a:lstStyle/>
                    <a:p>
                      <a:pPr indent="0" lvl="0" marL="0" marR="0" rtl="0" algn="ctr">
                        <a:spcBef>
                          <a:spcPts val="0"/>
                        </a:spcBef>
                        <a:spcAft>
                          <a:spcPts val="0"/>
                        </a:spcAft>
                        <a:buNone/>
                      </a:pPr>
                      <a:r>
                        <a:rPr lang="cs-CZ" sz="1400" u="none" cap="none" strike="noStrike">
                          <a:solidFill>
                            <a:schemeClr val="lt1"/>
                          </a:solidFill>
                        </a:rPr>
                        <a:t>Z toho ITI </a:t>
                      </a:r>
                      <a:endParaRPr sz="1800" u="none" cap="none" strike="noStrike">
                        <a:solidFill>
                          <a:schemeClr val="lt1"/>
                        </a:solidFill>
                      </a:endParaRPr>
                    </a:p>
                    <a:p>
                      <a:pPr indent="0" lvl="0" marL="0" marR="0" rtl="0" algn="ctr">
                        <a:spcBef>
                          <a:spcPts val="0"/>
                        </a:spcBef>
                        <a:spcAft>
                          <a:spcPts val="0"/>
                        </a:spcAft>
                        <a:buNone/>
                      </a:pPr>
                      <a:r>
                        <a:rPr lang="cs-CZ" sz="1400" u="none" cap="none" strike="noStrike">
                          <a:solidFill>
                            <a:schemeClr val="lt1"/>
                          </a:solidFill>
                        </a:rPr>
                        <a:t>(cca) EFRR </a:t>
                      </a:r>
                      <a:endParaRPr b="0" i="0" sz="1400" u="none" cap="none" strike="noStrike">
                        <a:solidFill>
                          <a:schemeClr val="lt1"/>
                        </a:solidFill>
                        <a:latin typeface="Arial"/>
                        <a:ea typeface="Arial"/>
                        <a:cs typeface="Arial"/>
                        <a:sym typeface="Arial"/>
                      </a:endParaRPr>
                    </a:p>
                  </a:txBody>
                  <a:tcPr marT="0" marB="0" marR="0" marL="0" anchor="ctr"/>
                </a:tc>
              </a:tr>
              <a:tr h="218400">
                <a:tc>
                  <a:txBody>
                    <a:bodyPr/>
                    <a:lstStyle/>
                    <a:p>
                      <a:pPr indent="0" lvl="0" marL="0" marR="0" rtl="0" algn="ctr">
                        <a:spcBef>
                          <a:spcPts val="0"/>
                        </a:spcBef>
                        <a:spcAft>
                          <a:spcPts val="0"/>
                        </a:spcAft>
                        <a:buNone/>
                      </a:pPr>
                      <a:r>
                        <a:rPr lang="cs-CZ" sz="1000" u="none" cap="none" strike="noStrike">
                          <a:solidFill>
                            <a:schemeClr val="lt1"/>
                          </a:solidFill>
                        </a:rPr>
                        <a:t>SC 4.3</a:t>
                      </a:r>
                      <a:endParaRPr b="0" i="0" sz="10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l">
                        <a:spcBef>
                          <a:spcPts val="0"/>
                        </a:spcBef>
                        <a:spcAft>
                          <a:spcPts val="0"/>
                        </a:spcAft>
                        <a:buNone/>
                      </a:pPr>
                      <a:r>
                        <a:rPr lang="cs-CZ" sz="1050" u="none" cap="none" strike="noStrike">
                          <a:solidFill>
                            <a:schemeClr val="lt1"/>
                          </a:solidFill>
                        </a:rPr>
                        <a:t>urgentní příjmy</a:t>
                      </a:r>
                      <a:endParaRPr b="0" i="0" sz="105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r">
                        <a:spcBef>
                          <a:spcPts val="0"/>
                        </a:spcBef>
                        <a:spcAft>
                          <a:spcPts val="0"/>
                        </a:spcAft>
                        <a:buNone/>
                      </a:pPr>
                      <a:r>
                        <a:rPr lang="cs-CZ" sz="900" u="none" cap="none" strike="noStrike">
                          <a:solidFill>
                            <a:schemeClr val="lt1"/>
                          </a:solidFill>
                        </a:rPr>
                        <a:t>39,1%</a:t>
                      </a:r>
                      <a:endParaRPr b="0" i="0" sz="90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ctr">
                        <a:lnSpc>
                          <a:spcPct val="100000"/>
                        </a:lnSpc>
                        <a:spcBef>
                          <a:spcPts val="0"/>
                        </a:spcBef>
                        <a:spcAft>
                          <a:spcPts val="0"/>
                        </a:spcAft>
                        <a:buNone/>
                      </a:pPr>
                      <a:r>
                        <a:rPr b="0" i="0" lang="cs-CZ" sz="900" u="none" cap="none" strike="noStrike">
                          <a:solidFill>
                            <a:schemeClr val="lt1"/>
                          </a:solidFill>
                          <a:latin typeface="Arial"/>
                          <a:ea typeface="Arial"/>
                          <a:cs typeface="Arial"/>
                          <a:sym typeface="Arial"/>
                        </a:rPr>
                        <a:t>3 739 462 090 Kč</a:t>
                      </a:r>
                      <a:endParaRPr>
                        <a:solidFill>
                          <a:schemeClr val="lt1"/>
                        </a:solidFill>
                      </a:endParaRPr>
                    </a:p>
                  </a:txBody>
                  <a:tcPr marT="7625" marB="0" marR="7625" marL="7625" anchor="ctr"/>
                </a:tc>
                <a:tc>
                  <a:txBody>
                    <a:bodyPr/>
                    <a:lstStyle/>
                    <a:p>
                      <a:pPr indent="0" lvl="0" marL="0" marR="0" rtl="0" algn="ctr">
                        <a:spcBef>
                          <a:spcPts val="0"/>
                        </a:spcBef>
                        <a:spcAft>
                          <a:spcPts val="0"/>
                        </a:spcAft>
                        <a:buNone/>
                      </a:pPr>
                      <a:r>
                        <a:rPr lang="cs-CZ" sz="900" u="none" cap="none" strike="noStrike">
                          <a:solidFill>
                            <a:schemeClr val="lt1"/>
                          </a:solidFill>
                        </a:rPr>
                        <a:t>0 Kč </a:t>
                      </a:r>
                      <a:endParaRPr b="0" i="0" sz="900" u="none" cap="none" strike="noStrike">
                        <a:solidFill>
                          <a:schemeClr val="lt1"/>
                        </a:solidFill>
                        <a:latin typeface="Arial"/>
                        <a:ea typeface="Arial"/>
                        <a:cs typeface="Arial"/>
                        <a:sym typeface="Arial"/>
                      </a:endParaRPr>
                    </a:p>
                  </a:txBody>
                  <a:tcPr marT="9525" marB="0" marR="9525" marL="9525" anchor="ctr"/>
                </a:tc>
              </a:tr>
              <a:tr h="218400">
                <a:tc>
                  <a:txBody>
                    <a:bodyPr/>
                    <a:lstStyle/>
                    <a:p>
                      <a:pPr indent="0" lvl="0" marL="0" marR="0" rtl="0" algn="ctr">
                        <a:spcBef>
                          <a:spcPts val="0"/>
                        </a:spcBef>
                        <a:spcAft>
                          <a:spcPts val="0"/>
                        </a:spcAft>
                        <a:buNone/>
                      </a:pPr>
                      <a:r>
                        <a:rPr lang="cs-CZ" sz="1000" u="none" cap="none" strike="noStrike">
                          <a:solidFill>
                            <a:schemeClr val="lt1"/>
                          </a:solidFill>
                        </a:rPr>
                        <a:t>SC 4.3</a:t>
                      </a:r>
                      <a:endParaRPr b="0" i="0" sz="10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l">
                        <a:spcBef>
                          <a:spcPts val="0"/>
                        </a:spcBef>
                        <a:spcAft>
                          <a:spcPts val="0"/>
                        </a:spcAft>
                        <a:buNone/>
                      </a:pPr>
                      <a:r>
                        <a:rPr lang="cs-CZ" sz="1050" u="none" cap="none" strike="noStrike">
                          <a:solidFill>
                            <a:schemeClr val="lt1"/>
                          </a:solidFill>
                        </a:rPr>
                        <a:t>integrovaná péče - psychiatrie</a:t>
                      </a:r>
                      <a:endParaRPr b="0" i="0" sz="105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r">
                        <a:spcBef>
                          <a:spcPts val="0"/>
                        </a:spcBef>
                        <a:spcAft>
                          <a:spcPts val="0"/>
                        </a:spcAft>
                        <a:buNone/>
                      </a:pPr>
                      <a:r>
                        <a:rPr lang="cs-CZ" sz="900" u="none" cap="none" strike="noStrike">
                          <a:solidFill>
                            <a:schemeClr val="lt1"/>
                          </a:solidFill>
                        </a:rPr>
                        <a:t>8,8%</a:t>
                      </a:r>
                      <a:endParaRPr b="0" i="0" sz="90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ctr">
                        <a:lnSpc>
                          <a:spcPct val="100000"/>
                        </a:lnSpc>
                        <a:spcBef>
                          <a:spcPts val="0"/>
                        </a:spcBef>
                        <a:spcAft>
                          <a:spcPts val="0"/>
                        </a:spcAft>
                        <a:buNone/>
                      </a:pPr>
                      <a:r>
                        <a:rPr b="0" i="0" lang="cs-CZ" sz="900" u="none" cap="none" strike="noStrike">
                          <a:solidFill>
                            <a:schemeClr val="lt1"/>
                          </a:solidFill>
                          <a:latin typeface="Arial"/>
                          <a:ea typeface="Arial"/>
                          <a:cs typeface="Arial"/>
                          <a:sym typeface="Arial"/>
                        </a:rPr>
                        <a:t>841 378 970 Kč</a:t>
                      </a:r>
                      <a:endParaRPr>
                        <a:solidFill>
                          <a:schemeClr val="lt1"/>
                        </a:solidFill>
                      </a:endParaRPr>
                    </a:p>
                  </a:txBody>
                  <a:tcPr marT="7625" marB="0" marR="7625" marL="7625" anchor="ctr"/>
                </a:tc>
                <a:tc>
                  <a:txBody>
                    <a:bodyPr/>
                    <a:lstStyle/>
                    <a:p>
                      <a:pPr indent="0" lvl="0" marL="0" marR="0" rtl="0" algn="ctr">
                        <a:spcBef>
                          <a:spcPts val="0"/>
                        </a:spcBef>
                        <a:spcAft>
                          <a:spcPts val="0"/>
                        </a:spcAft>
                        <a:buNone/>
                      </a:pPr>
                      <a:r>
                        <a:rPr lang="cs-CZ" sz="900" u="none" cap="none" strike="noStrike">
                          <a:solidFill>
                            <a:schemeClr val="lt1"/>
                          </a:solidFill>
                        </a:rPr>
                        <a:t>0 Kč </a:t>
                      </a:r>
                      <a:endParaRPr b="0" i="0" sz="900" u="none" cap="none" strike="noStrike">
                        <a:solidFill>
                          <a:schemeClr val="lt1"/>
                        </a:solidFill>
                        <a:latin typeface="Arial"/>
                        <a:ea typeface="Arial"/>
                        <a:cs typeface="Arial"/>
                        <a:sym typeface="Arial"/>
                      </a:endParaRPr>
                    </a:p>
                  </a:txBody>
                  <a:tcPr marT="9525" marB="0" marR="9525" marL="9525" anchor="ctr"/>
                </a:tc>
              </a:tr>
              <a:tr h="218400">
                <a:tc>
                  <a:txBody>
                    <a:bodyPr/>
                    <a:lstStyle/>
                    <a:p>
                      <a:pPr indent="0" lvl="0" marL="0" marR="0" rtl="0" algn="ctr">
                        <a:spcBef>
                          <a:spcPts val="0"/>
                        </a:spcBef>
                        <a:spcAft>
                          <a:spcPts val="0"/>
                        </a:spcAft>
                        <a:buNone/>
                      </a:pPr>
                      <a:r>
                        <a:rPr lang="cs-CZ" sz="1000" u="none" cap="none" strike="noStrike">
                          <a:solidFill>
                            <a:schemeClr val="lt1"/>
                          </a:solidFill>
                        </a:rPr>
                        <a:t>SC 4.3</a:t>
                      </a:r>
                      <a:endParaRPr b="0" i="0" sz="10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l">
                        <a:spcBef>
                          <a:spcPts val="0"/>
                        </a:spcBef>
                        <a:spcAft>
                          <a:spcPts val="0"/>
                        </a:spcAft>
                        <a:buNone/>
                      </a:pPr>
                      <a:r>
                        <a:rPr lang="cs-CZ" sz="1050" u="none" cap="none" strike="noStrike">
                          <a:solidFill>
                            <a:schemeClr val="lt1"/>
                          </a:solidFill>
                        </a:rPr>
                        <a:t>integrovaná péče - paliativa</a:t>
                      </a:r>
                      <a:endParaRPr b="0" i="0" sz="105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r">
                        <a:spcBef>
                          <a:spcPts val="0"/>
                        </a:spcBef>
                        <a:spcAft>
                          <a:spcPts val="0"/>
                        </a:spcAft>
                        <a:buNone/>
                      </a:pPr>
                      <a:r>
                        <a:rPr lang="cs-CZ" sz="900" u="none" cap="none" strike="noStrike">
                          <a:solidFill>
                            <a:schemeClr val="lt1"/>
                          </a:solidFill>
                        </a:rPr>
                        <a:t>2,9%</a:t>
                      </a:r>
                      <a:endParaRPr b="0" i="0" sz="90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ctr">
                        <a:lnSpc>
                          <a:spcPct val="100000"/>
                        </a:lnSpc>
                        <a:spcBef>
                          <a:spcPts val="0"/>
                        </a:spcBef>
                        <a:spcAft>
                          <a:spcPts val="0"/>
                        </a:spcAft>
                        <a:buNone/>
                      </a:pPr>
                      <a:r>
                        <a:rPr b="0" i="0" lang="cs-CZ" sz="900" u="none" cap="none" strike="noStrike">
                          <a:solidFill>
                            <a:schemeClr val="lt1"/>
                          </a:solidFill>
                          <a:latin typeface="Arial"/>
                          <a:ea typeface="Arial"/>
                          <a:cs typeface="Arial"/>
                          <a:sym typeface="Arial"/>
                        </a:rPr>
                        <a:t>280 459 657 Kč</a:t>
                      </a:r>
                      <a:endParaRPr>
                        <a:solidFill>
                          <a:schemeClr val="lt1"/>
                        </a:solidFill>
                      </a:endParaRPr>
                    </a:p>
                  </a:txBody>
                  <a:tcPr marT="7625" marB="0" marR="7625" marL="7625" anchor="ctr"/>
                </a:tc>
                <a:tc>
                  <a:txBody>
                    <a:bodyPr/>
                    <a:lstStyle/>
                    <a:p>
                      <a:pPr indent="0" lvl="0" marL="0" marR="0" rtl="0" algn="ctr">
                        <a:spcBef>
                          <a:spcPts val="0"/>
                        </a:spcBef>
                        <a:spcAft>
                          <a:spcPts val="0"/>
                        </a:spcAft>
                        <a:buNone/>
                      </a:pPr>
                      <a:r>
                        <a:rPr lang="cs-CZ" sz="900" u="none" cap="none" strike="noStrike">
                          <a:solidFill>
                            <a:schemeClr val="lt1"/>
                          </a:solidFill>
                        </a:rPr>
                        <a:t>0 Kč </a:t>
                      </a:r>
                      <a:endParaRPr b="0" i="0" sz="900" u="none" cap="none" strike="noStrike">
                        <a:solidFill>
                          <a:schemeClr val="lt1"/>
                        </a:solidFill>
                        <a:latin typeface="Arial"/>
                        <a:ea typeface="Arial"/>
                        <a:cs typeface="Arial"/>
                        <a:sym typeface="Arial"/>
                      </a:endParaRPr>
                    </a:p>
                  </a:txBody>
                  <a:tcPr marT="9525" marB="0" marR="9525" marL="9525" anchor="ctr"/>
                </a:tc>
              </a:tr>
              <a:tr h="218400">
                <a:tc>
                  <a:txBody>
                    <a:bodyPr/>
                    <a:lstStyle/>
                    <a:p>
                      <a:pPr indent="0" lvl="0" marL="0" marR="0" rtl="0" algn="ctr">
                        <a:spcBef>
                          <a:spcPts val="0"/>
                        </a:spcBef>
                        <a:spcAft>
                          <a:spcPts val="0"/>
                        </a:spcAft>
                        <a:buNone/>
                      </a:pPr>
                      <a:r>
                        <a:rPr lang="cs-CZ" sz="1000" u="none" cap="none" strike="noStrike">
                          <a:solidFill>
                            <a:schemeClr val="lt1"/>
                          </a:solidFill>
                        </a:rPr>
                        <a:t>SC 4.3</a:t>
                      </a:r>
                      <a:endParaRPr b="0" i="0" sz="10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l">
                        <a:spcBef>
                          <a:spcPts val="0"/>
                        </a:spcBef>
                        <a:spcAft>
                          <a:spcPts val="0"/>
                        </a:spcAft>
                        <a:buNone/>
                      </a:pPr>
                      <a:r>
                        <a:rPr lang="cs-CZ" sz="1050" u="none" cap="none" strike="noStrike">
                          <a:solidFill>
                            <a:schemeClr val="lt1"/>
                          </a:solidFill>
                        </a:rPr>
                        <a:t>integrovaná péče - onkologie</a:t>
                      </a:r>
                      <a:endParaRPr b="0" i="0" sz="105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r">
                        <a:spcBef>
                          <a:spcPts val="0"/>
                        </a:spcBef>
                        <a:spcAft>
                          <a:spcPts val="0"/>
                        </a:spcAft>
                        <a:buNone/>
                      </a:pPr>
                      <a:r>
                        <a:rPr lang="cs-CZ" sz="900" u="none" cap="none" strike="noStrike">
                          <a:solidFill>
                            <a:schemeClr val="lt1"/>
                          </a:solidFill>
                        </a:rPr>
                        <a:t>4,9%</a:t>
                      </a:r>
                      <a:endParaRPr b="0" i="0" sz="90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ctr">
                        <a:lnSpc>
                          <a:spcPct val="100000"/>
                        </a:lnSpc>
                        <a:spcBef>
                          <a:spcPts val="0"/>
                        </a:spcBef>
                        <a:spcAft>
                          <a:spcPts val="0"/>
                        </a:spcAft>
                        <a:buNone/>
                      </a:pPr>
                      <a:r>
                        <a:rPr b="0" i="0" lang="cs-CZ" sz="900" u="none" cap="none" strike="noStrike">
                          <a:solidFill>
                            <a:schemeClr val="lt1"/>
                          </a:solidFill>
                          <a:latin typeface="Arial"/>
                          <a:ea typeface="Arial"/>
                          <a:cs typeface="Arial"/>
                          <a:sym typeface="Arial"/>
                        </a:rPr>
                        <a:t>467 432 761 Kč</a:t>
                      </a:r>
                      <a:endParaRPr>
                        <a:solidFill>
                          <a:schemeClr val="lt1"/>
                        </a:solidFill>
                      </a:endParaRPr>
                    </a:p>
                  </a:txBody>
                  <a:tcPr marT="7625" marB="0" marR="7625" marL="7625" anchor="ctr"/>
                </a:tc>
                <a:tc>
                  <a:txBody>
                    <a:bodyPr/>
                    <a:lstStyle/>
                    <a:p>
                      <a:pPr indent="0" lvl="0" marL="0" marR="0" rtl="0" algn="ctr">
                        <a:spcBef>
                          <a:spcPts val="0"/>
                        </a:spcBef>
                        <a:spcAft>
                          <a:spcPts val="0"/>
                        </a:spcAft>
                        <a:buNone/>
                      </a:pPr>
                      <a:r>
                        <a:rPr lang="cs-CZ" sz="900" u="none" cap="none" strike="noStrike">
                          <a:solidFill>
                            <a:schemeClr val="lt1"/>
                          </a:solidFill>
                        </a:rPr>
                        <a:t>0 Kč </a:t>
                      </a:r>
                      <a:endParaRPr b="0" i="0" sz="900" u="none" cap="none" strike="noStrike">
                        <a:solidFill>
                          <a:schemeClr val="lt1"/>
                        </a:solidFill>
                        <a:latin typeface="Arial"/>
                        <a:ea typeface="Arial"/>
                        <a:cs typeface="Arial"/>
                        <a:sym typeface="Arial"/>
                      </a:endParaRPr>
                    </a:p>
                  </a:txBody>
                  <a:tcPr marT="9525" marB="0" marR="9525" marL="9525" anchor="ctr"/>
                </a:tc>
              </a:tr>
              <a:tr h="218400">
                <a:tc>
                  <a:txBody>
                    <a:bodyPr/>
                    <a:lstStyle/>
                    <a:p>
                      <a:pPr indent="0" lvl="0" marL="0" marR="0" rtl="0" algn="ctr">
                        <a:spcBef>
                          <a:spcPts val="0"/>
                        </a:spcBef>
                        <a:spcAft>
                          <a:spcPts val="0"/>
                        </a:spcAft>
                        <a:buNone/>
                      </a:pPr>
                      <a:r>
                        <a:rPr lang="cs-CZ" sz="1000" u="none" cap="none" strike="noStrike">
                          <a:solidFill>
                            <a:schemeClr val="lt1"/>
                          </a:solidFill>
                        </a:rPr>
                        <a:t>SC 4.3</a:t>
                      </a:r>
                      <a:endParaRPr b="0" i="0" sz="10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l">
                        <a:spcBef>
                          <a:spcPts val="0"/>
                        </a:spcBef>
                        <a:spcAft>
                          <a:spcPts val="0"/>
                        </a:spcAft>
                        <a:buNone/>
                      </a:pPr>
                      <a:r>
                        <a:rPr lang="cs-CZ" sz="1050" u="none" cap="none" strike="noStrike">
                          <a:solidFill>
                            <a:schemeClr val="lt1"/>
                          </a:solidFill>
                        </a:rPr>
                        <a:t>integrovaná péče - následná péče</a:t>
                      </a:r>
                      <a:endParaRPr b="0" i="0" sz="105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r">
                        <a:spcBef>
                          <a:spcPts val="0"/>
                        </a:spcBef>
                        <a:spcAft>
                          <a:spcPts val="0"/>
                        </a:spcAft>
                        <a:buNone/>
                      </a:pPr>
                      <a:r>
                        <a:rPr lang="cs-CZ" sz="900" u="none" cap="none" strike="noStrike">
                          <a:solidFill>
                            <a:schemeClr val="lt1"/>
                          </a:solidFill>
                        </a:rPr>
                        <a:t>19,9%</a:t>
                      </a:r>
                      <a:endParaRPr b="0" i="0" sz="90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ctr">
                        <a:lnSpc>
                          <a:spcPct val="100000"/>
                        </a:lnSpc>
                        <a:spcBef>
                          <a:spcPts val="0"/>
                        </a:spcBef>
                        <a:spcAft>
                          <a:spcPts val="0"/>
                        </a:spcAft>
                        <a:buNone/>
                      </a:pPr>
                      <a:r>
                        <a:rPr b="0" i="0" lang="cs-CZ" sz="900" u="none" cap="none" strike="noStrike">
                          <a:solidFill>
                            <a:schemeClr val="lt1"/>
                          </a:solidFill>
                          <a:latin typeface="Arial"/>
                          <a:ea typeface="Arial"/>
                          <a:cs typeface="Arial"/>
                          <a:sym typeface="Arial"/>
                        </a:rPr>
                        <a:t>1 899 744 781 Kč</a:t>
                      </a:r>
                      <a:endParaRPr>
                        <a:solidFill>
                          <a:schemeClr val="lt1"/>
                        </a:solidFill>
                      </a:endParaRPr>
                    </a:p>
                  </a:txBody>
                  <a:tcPr marT="7625" marB="0" marR="7625" marL="7625" anchor="ctr"/>
                </a:tc>
                <a:tc>
                  <a:txBody>
                    <a:bodyPr/>
                    <a:lstStyle/>
                    <a:p>
                      <a:pPr indent="0" lvl="0" marL="0" marR="0" rtl="0" algn="ctr">
                        <a:spcBef>
                          <a:spcPts val="0"/>
                        </a:spcBef>
                        <a:spcAft>
                          <a:spcPts val="0"/>
                        </a:spcAft>
                        <a:buNone/>
                      </a:pPr>
                      <a:r>
                        <a:rPr lang="cs-CZ" sz="900" u="none" cap="none" strike="noStrike">
                          <a:solidFill>
                            <a:schemeClr val="lt1"/>
                          </a:solidFill>
                        </a:rPr>
                        <a:t>0 Kč </a:t>
                      </a:r>
                      <a:endParaRPr b="0" i="0" sz="900" u="none" cap="none" strike="noStrike">
                        <a:solidFill>
                          <a:schemeClr val="lt1"/>
                        </a:solidFill>
                        <a:latin typeface="Arial"/>
                        <a:ea typeface="Arial"/>
                        <a:cs typeface="Arial"/>
                        <a:sym typeface="Arial"/>
                      </a:endParaRPr>
                    </a:p>
                  </a:txBody>
                  <a:tcPr marT="9525" marB="0" marR="9525" marL="9525" anchor="ctr"/>
                </a:tc>
              </a:tr>
              <a:tr h="339475">
                <a:tc>
                  <a:txBody>
                    <a:bodyPr/>
                    <a:lstStyle/>
                    <a:p>
                      <a:pPr indent="0" lvl="0" marL="0" marR="0" rtl="0" algn="ctr">
                        <a:spcBef>
                          <a:spcPts val="0"/>
                        </a:spcBef>
                        <a:spcAft>
                          <a:spcPts val="0"/>
                        </a:spcAft>
                        <a:buNone/>
                      </a:pPr>
                      <a:r>
                        <a:rPr lang="cs-CZ" sz="1000" u="none" cap="none" strike="noStrike">
                          <a:solidFill>
                            <a:schemeClr val="lt1"/>
                          </a:solidFill>
                        </a:rPr>
                        <a:t>SC 4.3</a:t>
                      </a:r>
                      <a:endParaRPr b="0" i="0" sz="10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l">
                        <a:spcBef>
                          <a:spcPts val="0"/>
                        </a:spcBef>
                        <a:spcAft>
                          <a:spcPts val="0"/>
                        </a:spcAft>
                        <a:buNone/>
                      </a:pPr>
                      <a:r>
                        <a:rPr lang="cs-CZ" sz="1050" u="none" cap="none" strike="noStrike">
                          <a:solidFill>
                            <a:schemeClr val="lt1"/>
                          </a:solidFill>
                        </a:rPr>
                        <a:t>ochrana veřejného zdraví - hygiena</a:t>
                      </a:r>
                      <a:endParaRPr b="0" i="0" sz="105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r">
                        <a:spcBef>
                          <a:spcPts val="0"/>
                        </a:spcBef>
                        <a:spcAft>
                          <a:spcPts val="0"/>
                        </a:spcAft>
                        <a:buNone/>
                      </a:pPr>
                      <a:r>
                        <a:rPr lang="cs-CZ" sz="900" u="none" cap="none" strike="noStrike">
                          <a:solidFill>
                            <a:schemeClr val="lt1"/>
                          </a:solidFill>
                        </a:rPr>
                        <a:t>24,4%</a:t>
                      </a:r>
                      <a:endParaRPr b="0" i="0" sz="90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ctr">
                        <a:lnSpc>
                          <a:spcPct val="100000"/>
                        </a:lnSpc>
                        <a:spcBef>
                          <a:spcPts val="0"/>
                        </a:spcBef>
                        <a:spcAft>
                          <a:spcPts val="0"/>
                        </a:spcAft>
                        <a:buNone/>
                      </a:pPr>
                      <a:r>
                        <a:rPr b="0" i="0" lang="cs-CZ" sz="900" u="none" cap="none" strike="noStrike">
                          <a:solidFill>
                            <a:schemeClr val="lt1"/>
                          </a:solidFill>
                          <a:latin typeface="Arial"/>
                          <a:ea typeface="Arial"/>
                          <a:cs typeface="Arial"/>
                          <a:sym typeface="Arial"/>
                        </a:rPr>
                        <a:t>2 337 163 806 Kč</a:t>
                      </a:r>
                      <a:endParaRPr>
                        <a:solidFill>
                          <a:schemeClr val="lt1"/>
                        </a:solidFill>
                      </a:endParaRPr>
                    </a:p>
                  </a:txBody>
                  <a:tcPr marT="7625" marB="0" marR="7625" marL="7625" anchor="ctr"/>
                </a:tc>
                <a:tc>
                  <a:txBody>
                    <a:bodyPr/>
                    <a:lstStyle/>
                    <a:p>
                      <a:pPr indent="0" lvl="0" marL="0" marR="0" rtl="0" algn="ctr">
                        <a:spcBef>
                          <a:spcPts val="0"/>
                        </a:spcBef>
                        <a:spcAft>
                          <a:spcPts val="0"/>
                        </a:spcAft>
                        <a:buNone/>
                      </a:pPr>
                      <a:r>
                        <a:rPr lang="cs-CZ" sz="900" u="none" cap="none" strike="noStrike">
                          <a:solidFill>
                            <a:schemeClr val="lt1"/>
                          </a:solidFill>
                        </a:rPr>
                        <a:t>0 Kč </a:t>
                      </a:r>
                      <a:endParaRPr b="0" i="0" sz="900" u="none" cap="none" strike="noStrike">
                        <a:solidFill>
                          <a:schemeClr val="lt1"/>
                        </a:solidFill>
                        <a:latin typeface="Arial"/>
                        <a:ea typeface="Arial"/>
                        <a:cs typeface="Arial"/>
                        <a:sym typeface="Arial"/>
                      </a:endParaRPr>
                    </a:p>
                  </a:txBody>
                  <a:tcPr marT="9525" marB="0" marR="9525" marL="9525" anchor="ctr"/>
                </a:tc>
              </a:tr>
              <a:tr h="218400">
                <a:tc>
                  <a:txBody>
                    <a:bodyPr/>
                    <a:lstStyle/>
                    <a:p>
                      <a:pPr indent="0" lvl="0" marL="0" marR="0" rtl="0" algn="ctr">
                        <a:spcBef>
                          <a:spcPts val="0"/>
                        </a:spcBef>
                        <a:spcAft>
                          <a:spcPts val="0"/>
                        </a:spcAft>
                        <a:buNone/>
                      </a:pPr>
                      <a:r>
                        <a:rPr lang="cs-CZ" sz="1000" u="none" cap="none" strike="noStrike">
                          <a:solidFill>
                            <a:schemeClr val="lt1"/>
                          </a:solidFill>
                        </a:rPr>
                        <a:t>SC 4.4</a:t>
                      </a:r>
                      <a:endParaRPr b="0" i="0" sz="10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l">
                        <a:spcBef>
                          <a:spcPts val="0"/>
                        </a:spcBef>
                        <a:spcAft>
                          <a:spcPts val="0"/>
                        </a:spcAft>
                        <a:buNone/>
                      </a:pPr>
                      <a:r>
                        <a:rPr lang="cs-CZ" sz="1050" u="none" cap="none" strike="noStrike">
                          <a:solidFill>
                            <a:schemeClr val="lt1"/>
                          </a:solidFill>
                        </a:rPr>
                        <a:t>památky</a:t>
                      </a:r>
                      <a:endParaRPr b="0" i="0" sz="105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r">
                        <a:spcBef>
                          <a:spcPts val="0"/>
                        </a:spcBef>
                        <a:spcAft>
                          <a:spcPts val="0"/>
                        </a:spcAft>
                        <a:buNone/>
                      </a:pPr>
                      <a:r>
                        <a:rPr lang="cs-CZ" sz="900" u="none" cap="none" strike="noStrike">
                          <a:solidFill>
                            <a:schemeClr val="lt1"/>
                          </a:solidFill>
                        </a:rPr>
                        <a:t>40,0%</a:t>
                      </a:r>
                      <a:endParaRPr b="0" i="0" sz="90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ctr">
                        <a:lnSpc>
                          <a:spcPct val="100000"/>
                        </a:lnSpc>
                        <a:spcBef>
                          <a:spcPts val="0"/>
                        </a:spcBef>
                        <a:spcAft>
                          <a:spcPts val="0"/>
                        </a:spcAft>
                        <a:buNone/>
                      </a:pPr>
                      <a:r>
                        <a:rPr b="0" i="0" lang="cs-CZ" sz="900" u="none" cap="none" strike="noStrike">
                          <a:solidFill>
                            <a:schemeClr val="lt1"/>
                          </a:solidFill>
                          <a:latin typeface="Arial"/>
                          <a:ea typeface="Arial"/>
                          <a:cs typeface="Arial"/>
                          <a:sym typeface="Arial"/>
                        </a:rPr>
                        <a:t>3 533 785 126 Kč</a:t>
                      </a:r>
                      <a:endParaRPr>
                        <a:solidFill>
                          <a:schemeClr val="lt1"/>
                        </a:solidFill>
                      </a:endParaRPr>
                    </a:p>
                  </a:txBody>
                  <a:tcPr marT="7625" marB="0" marR="7625" marL="7625" anchor="ctr"/>
                </a:tc>
                <a:tc>
                  <a:txBody>
                    <a:bodyPr/>
                    <a:lstStyle/>
                    <a:p>
                      <a:pPr indent="0" lvl="0" marL="0" marR="0" rtl="0" algn="ctr">
                        <a:spcBef>
                          <a:spcPts val="0"/>
                        </a:spcBef>
                        <a:spcAft>
                          <a:spcPts val="0"/>
                        </a:spcAft>
                        <a:buNone/>
                      </a:pPr>
                      <a:r>
                        <a:rPr lang="cs-CZ" sz="900" u="none" cap="none" strike="noStrike">
                          <a:solidFill>
                            <a:schemeClr val="lt1"/>
                          </a:solidFill>
                        </a:rPr>
                        <a:t>1 961 331 725 Kč </a:t>
                      </a:r>
                      <a:endParaRPr b="0" i="0" sz="900" u="none" cap="none" strike="noStrike">
                        <a:solidFill>
                          <a:schemeClr val="lt1"/>
                        </a:solidFill>
                        <a:latin typeface="Arial"/>
                        <a:ea typeface="Arial"/>
                        <a:cs typeface="Arial"/>
                        <a:sym typeface="Arial"/>
                      </a:endParaRPr>
                    </a:p>
                  </a:txBody>
                  <a:tcPr marT="9525" marB="0" marR="9525" marL="9525" anchor="ctr"/>
                </a:tc>
              </a:tr>
              <a:tr h="218400">
                <a:tc>
                  <a:txBody>
                    <a:bodyPr/>
                    <a:lstStyle/>
                    <a:p>
                      <a:pPr indent="0" lvl="0" marL="0" marR="0" rtl="0" algn="ctr">
                        <a:spcBef>
                          <a:spcPts val="0"/>
                        </a:spcBef>
                        <a:spcAft>
                          <a:spcPts val="0"/>
                        </a:spcAft>
                        <a:buNone/>
                      </a:pPr>
                      <a:r>
                        <a:rPr lang="cs-CZ" sz="1000" u="none" cap="none" strike="noStrike">
                          <a:solidFill>
                            <a:schemeClr val="lt1"/>
                          </a:solidFill>
                        </a:rPr>
                        <a:t>SC 4.4</a:t>
                      </a:r>
                      <a:endParaRPr b="0" i="0" sz="10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l">
                        <a:spcBef>
                          <a:spcPts val="0"/>
                        </a:spcBef>
                        <a:spcAft>
                          <a:spcPts val="0"/>
                        </a:spcAft>
                        <a:buNone/>
                      </a:pPr>
                      <a:r>
                        <a:rPr lang="cs-CZ" sz="1050" u="none" cap="none" strike="noStrike">
                          <a:solidFill>
                            <a:schemeClr val="lt1"/>
                          </a:solidFill>
                        </a:rPr>
                        <a:t>knihovny</a:t>
                      </a:r>
                      <a:endParaRPr b="0" i="0" sz="105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r">
                        <a:spcBef>
                          <a:spcPts val="0"/>
                        </a:spcBef>
                        <a:spcAft>
                          <a:spcPts val="0"/>
                        </a:spcAft>
                        <a:buNone/>
                      </a:pPr>
                      <a:r>
                        <a:rPr lang="cs-CZ" sz="900" u="none" cap="none" strike="noStrike">
                          <a:solidFill>
                            <a:schemeClr val="lt1"/>
                          </a:solidFill>
                        </a:rPr>
                        <a:t>20,0%</a:t>
                      </a:r>
                      <a:endParaRPr b="0" i="0" sz="90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ctr">
                        <a:lnSpc>
                          <a:spcPct val="100000"/>
                        </a:lnSpc>
                        <a:spcBef>
                          <a:spcPts val="0"/>
                        </a:spcBef>
                        <a:spcAft>
                          <a:spcPts val="0"/>
                        </a:spcAft>
                        <a:buNone/>
                      </a:pPr>
                      <a:r>
                        <a:rPr b="0" i="0" lang="cs-CZ" sz="900" u="none" cap="none" strike="noStrike">
                          <a:solidFill>
                            <a:schemeClr val="lt1"/>
                          </a:solidFill>
                          <a:latin typeface="Arial"/>
                          <a:ea typeface="Arial"/>
                          <a:cs typeface="Arial"/>
                          <a:sym typeface="Arial"/>
                        </a:rPr>
                        <a:t>1 766 892 563 Kč</a:t>
                      </a:r>
                      <a:endParaRPr>
                        <a:solidFill>
                          <a:schemeClr val="lt1"/>
                        </a:solidFill>
                      </a:endParaRPr>
                    </a:p>
                  </a:txBody>
                  <a:tcPr marT="7625" marB="0" marR="7625" marL="7625" anchor="ctr"/>
                </a:tc>
                <a:tc>
                  <a:txBody>
                    <a:bodyPr/>
                    <a:lstStyle/>
                    <a:p>
                      <a:pPr indent="0" lvl="0" marL="0" marR="0" rtl="0" algn="ctr">
                        <a:spcBef>
                          <a:spcPts val="0"/>
                        </a:spcBef>
                        <a:spcAft>
                          <a:spcPts val="0"/>
                        </a:spcAft>
                        <a:buNone/>
                      </a:pPr>
                      <a:r>
                        <a:rPr lang="cs-CZ" sz="900" u="none" cap="none" strike="noStrike">
                          <a:solidFill>
                            <a:schemeClr val="lt1"/>
                          </a:solidFill>
                        </a:rPr>
                        <a:t>827 490 121 Kč </a:t>
                      </a:r>
                      <a:endParaRPr b="0" i="0" sz="900" u="none" cap="none" strike="noStrike">
                        <a:solidFill>
                          <a:schemeClr val="lt1"/>
                        </a:solidFill>
                        <a:latin typeface="Arial"/>
                        <a:ea typeface="Arial"/>
                        <a:cs typeface="Arial"/>
                        <a:sym typeface="Arial"/>
                      </a:endParaRPr>
                    </a:p>
                  </a:txBody>
                  <a:tcPr marT="9525" marB="0" marR="9525" marL="9525" anchor="ctr"/>
                </a:tc>
              </a:tr>
              <a:tr h="218400">
                <a:tc>
                  <a:txBody>
                    <a:bodyPr/>
                    <a:lstStyle/>
                    <a:p>
                      <a:pPr indent="0" lvl="0" marL="0" marR="0" rtl="0" algn="ctr">
                        <a:spcBef>
                          <a:spcPts val="0"/>
                        </a:spcBef>
                        <a:spcAft>
                          <a:spcPts val="0"/>
                        </a:spcAft>
                        <a:buNone/>
                      </a:pPr>
                      <a:r>
                        <a:rPr lang="cs-CZ" sz="1000" u="none" cap="none" strike="noStrike">
                          <a:solidFill>
                            <a:schemeClr val="lt1"/>
                          </a:solidFill>
                        </a:rPr>
                        <a:t>SC 4.4</a:t>
                      </a:r>
                      <a:endParaRPr b="0" i="0" sz="10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l">
                        <a:spcBef>
                          <a:spcPts val="0"/>
                        </a:spcBef>
                        <a:spcAft>
                          <a:spcPts val="0"/>
                        </a:spcAft>
                        <a:buNone/>
                      </a:pPr>
                      <a:r>
                        <a:rPr lang="cs-CZ" sz="1050" u="none" cap="none" strike="noStrike">
                          <a:solidFill>
                            <a:schemeClr val="lt1"/>
                          </a:solidFill>
                        </a:rPr>
                        <a:t>muzea</a:t>
                      </a:r>
                      <a:endParaRPr b="0" i="0" sz="105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r">
                        <a:spcBef>
                          <a:spcPts val="0"/>
                        </a:spcBef>
                        <a:spcAft>
                          <a:spcPts val="0"/>
                        </a:spcAft>
                        <a:buNone/>
                      </a:pPr>
                      <a:r>
                        <a:rPr lang="cs-CZ" sz="900" u="none" cap="none" strike="noStrike">
                          <a:solidFill>
                            <a:schemeClr val="lt1"/>
                          </a:solidFill>
                        </a:rPr>
                        <a:t>25,0%</a:t>
                      </a:r>
                      <a:endParaRPr b="0" i="0" sz="90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ctr">
                        <a:lnSpc>
                          <a:spcPct val="100000"/>
                        </a:lnSpc>
                        <a:spcBef>
                          <a:spcPts val="0"/>
                        </a:spcBef>
                        <a:spcAft>
                          <a:spcPts val="0"/>
                        </a:spcAft>
                        <a:buNone/>
                      </a:pPr>
                      <a:r>
                        <a:rPr b="0" i="0" lang="cs-CZ" sz="900" u="none" cap="none" strike="noStrike">
                          <a:solidFill>
                            <a:schemeClr val="lt1"/>
                          </a:solidFill>
                          <a:latin typeface="Arial"/>
                          <a:ea typeface="Arial"/>
                          <a:cs typeface="Arial"/>
                          <a:sym typeface="Arial"/>
                        </a:rPr>
                        <a:t>2 208 615 704 Kč</a:t>
                      </a:r>
                      <a:endParaRPr>
                        <a:solidFill>
                          <a:schemeClr val="lt1"/>
                        </a:solidFill>
                      </a:endParaRPr>
                    </a:p>
                  </a:txBody>
                  <a:tcPr marT="7625" marB="0" marR="7625" marL="7625" anchor="ctr"/>
                </a:tc>
                <a:tc>
                  <a:txBody>
                    <a:bodyPr/>
                    <a:lstStyle/>
                    <a:p>
                      <a:pPr indent="0" lvl="0" marL="0" marR="0" rtl="0" algn="ctr">
                        <a:spcBef>
                          <a:spcPts val="0"/>
                        </a:spcBef>
                        <a:spcAft>
                          <a:spcPts val="0"/>
                        </a:spcAft>
                        <a:buNone/>
                      </a:pPr>
                      <a:r>
                        <a:rPr lang="cs-CZ" sz="900" u="none" cap="none" strike="noStrike">
                          <a:solidFill>
                            <a:schemeClr val="lt1"/>
                          </a:solidFill>
                        </a:rPr>
                        <a:t>1 065 600 874 Kč </a:t>
                      </a:r>
                      <a:endParaRPr b="0" i="0" sz="900" u="none" cap="none" strike="noStrike">
                        <a:solidFill>
                          <a:schemeClr val="lt1"/>
                        </a:solidFill>
                        <a:latin typeface="Arial"/>
                        <a:ea typeface="Arial"/>
                        <a:cs typeface="Arial"/>
                        <a:sym typeface="Arial"/>
                      </a:endParaRPr>
                    </a:p>
                  </a:txBody>
                  <a:tcPr marT="9525" marB="0" marR="9525" marL="9525" anchor="ctr"/>
                </a:tc>
              </a:tr>
              <a:tr h="218400">
                <a:tc>
                  <a:txBody>
                    <a:bodyPr/>
                    <a:lstStyle/>
                    <a:p>
                      <a:pPr indent="0" lvl="0" marL="0" marR="0" rtl="0" algn="ctr">
                        <a:spcBef>
                          <a:spcPts val="0"/>
                        </a:spcBef>
                        <a:spcAft>
                          <a:spcPts val="0"/>
                        </a:spcAft>
                        <a:buNone/>
                      </a:pPr>
                      <a:r>
                        <a:rPr lang="cs-CZ" sz="1000" u="none" cap="none" strike="noStrike">
                          <a:solidFill>
                            <a:schemeClr val="lt1"/>
                          </a:solidFill>
                        </a:rPr>
                        <a:t>SC 4.4</a:t>
                      </a:r>
                      <a:endParaRPr b="0" i="0" sz="10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l">
                        <a:spcBef>
                          <a:spcPts val="0"/>
                        </a:spcBef>
                        <a:spcAft>
                          <a:spcPts val="0"/>
                        </a:spcAft>
                        <a:buNone/>
                      </a:pPr>
                      <a:r>
                        <a:rPr lang="cs-CZ" sz="1050" u="none" cap="none" strike="noStrike">
                          <a:solidFill>
                            <a:schemeClr val="lt1"/>
                          </a:solidFill>
                        </a:rPr>
                        <a:t>cestovní ruch</a:t>
                      </a:r>
                      <a:endParaRPr b="0" i="0" sz="105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r">
                        <a:spcBef>
                          <a:spcPts val="0"/>
                        </a:spcBef>
                        <a:spcAft>
                          <a:spcPts val="0"/>
                        </a:spcAft>
                        <a:buNone/>
                      </a:pPr>
                      <a:r>
                        <a:rPr lang="cs-CZ" sz="900" u="none" cap="none" strike="noStrike">
                          <a:solidFill>
                            <a:schemeClr val="lt1"/>
                          </a:solidFill>
                        </a:rPr>
                        <a:t>15,0%</a:t>
                      </a:r>
                      <a:endParaRPr b="0" i="0" sz="90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ctr">
                        <a:lnSpc>
                          <a:spcPct val="100000"/>
                        </a:lnSpc>
                        <a:spcBef>
                          <a:spcPts val="0"/>
                        </a:spcBef>
                        <a:spcAft>
                          <a:spcPts val="0"/>
                        </a:spcAft>
                        <a:buNone/>
                      </a:pPr>
                      <a:r>
                        <a:rPr b="0" i="0" lang="cs-CZ" sz="900" u="none" cap="none" strike="noStrike">
                          <a:solidFill>
                            <a:schemeClr val="lt1"/>
                          </a:solidFill>
                          <a:latin typeface="Arial"/>
                          <a:ea typeface="Arial"/>
                          <a:cs typeface="Arial"/>
                          <a:sym typeface="Arial"/>
                        </a:rPr>
                        <a:t>1 325 169 422 Kč</a:t>
                      </a:r>
                      <a:endParaRPr>
                        <a:solidFill>
                          <a:schemeClr val="lt1"/>
                        </a:solidFill>
                      </a:endParaRPr>
                    </a:p>
                  </a:txBody>
                  <a:tcPr marT="7625" marB="0" marR="7625" marL="7625" anchor="ctr"/>
                </a:tc>
                <a:tc>
                  <a:txBody>
                    <a:bodyPr/>
                    <a:lstStyle/>
                    <a:p>
                      <a:pPr indent="0" lvl="0" marL="0" marR="0" rtl="0" algn="ctr">
                        <a:spcBef>
                          <a:spcPts val="0"/>
                        </a:spcBef>
                        <a:spcAft>
                          <a:spcPts val="0"/>
                        </a:spcAft>
                        <a:buNone/>
                      </a:pPr>
                      <a:r>
                        <a:rPr lang="cs-CZ" sz="900" u="none" cap="none" strike="noStrike">
                          <a:solidFill>
                            <a:schemeClr val="lt1"/>
                          </a:solidFill>
                        </a:rPr>
                        <a:t>469 230 315 Kč </a:t>
                      </a:r>
                      <a:endParaRPr b="0" i="0" sz="900" u="none" cap="none" strike="noStrike">
                        <a:solidFill>
                          <a:schemeClr val="lt1"/>
                        </a:solidFill>
                        <a:latin typeface="Arial"/>
                        <a:ea typeface="Arial"/>
                        <a:cs typeface="Arial"/>
                        <a:sym typeface="Arial"/>
                      </a:endParaRPr>
                    </a:p>
                  </a:txBody>
                  <a:tcPr marT="9525" marB="0" marR="9525" marL="9525" anchor="ctr"/>
                </a:tc>
              </a:tr>
              <a:tr h="218400">
                <a:tc>
                  <a:txBody>
                    <a:bodyPr/>
                    <a:lstStyle/>
                    <a:p>
                      <a:pPr indent="0" lvl="0" marL="0" marR="0" rtl="0" algn="ctr">
                        <a:spcBef>
                          <a:spcPts val="0"/>
                        </a:spcBef>
                        <a:spcAft>
                          <a:spcPts val="0"/>
                        </a:spcAft>
                        <a:buNone/>
                      </a:pPr>
                      <a:r>
                        <a:rPr lang="cs-CZ" sz="1000" u="none" cap="none" strike="noStrike">
                          <a:solidFill>
                            <a:schemeClr val="lt1"/>
                          </a:solidFill>
                        </a:rPr>
                        <a:t>SC 5.1</a:t>
                      </a:r>
                      <a:endParaRPr b="0" i="0" sz="10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l">
                        <a:spcBef>
                          <a:spcPts val="0"/>
                        </a:spcBef>
                        <a:spcAft>
                          <a:spcPts val="0"/>
                        </a:spcAft>
                        <a:buNone/>
                      </a:pPr>
                      <a:r>
                        <a:rPr lang="cs-CZ" sz="1050" u="none" cap="none" strike="noStrike">
                          <a:solidFill>
                            <a:schemeClr val="lt1"/>
                          </a:solidFill>
                        </a:rPr>
                        <a:t>komunitně vedený místní rozvoj </a:t>
                      </a:r>
                      <a:endParaRPr b="0" i="0" sz="105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r">
                        <a:spcBef>
                          <a:spcPts val="0"/>
                        </a:spcBef>
                        <a:spcAft>
                          <a:spcPts val="0"/>
                        </a:spcAft>
                        <a:buNone/>
                      </a:pPr>
                      <a:r>
                        <a:rPr lang="cs-CZ" sz="900" u="none" cap="none" strike="noStrike">
                          <a:solidFill>
                            <a:schemeClr val="lt1"/>
                          </a:solidFill>
                        </a:rPr>
                        <a:t>100,0%</a:t>
                      </a:r>
                      <a:endParaRPr b="0" i="0" sz="90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ctr">
                        <a:spcBef>
                          <a:spcPts val="0"/>
                        </a:spcBef>
                        <a:spcAft>
                          <a:spcPts val="0"/>
                        </a:spcAft>
                        <a:buNone/>
                      </a:pPr>
                      <a:r>
                        <a:rPr lang="cs-CZ" sz="900" u="none" cap="none" strike="noStrike">
                          <a:solidFill>
                            <a:schemeClr val="lt1"/>
                          </a:solidFill>
                        </a:rPr>
                        <a:t>7 968 639 382 Kč </a:t>
                      </a:r>
                      <a:endParaRPr b="0" i="0" sz="9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ctr">
                        <a:spcBef>
                          <a:spcPts val="0"/>
                        </a:spcBef>
                        <a:spcAft>
                          <a:spcPts val="0"/>
                        </a:spcAft>
                        <a:buNone/>
                      </a:pPr>
                      <a:r>
                        <a:rPr lang="cs-CZ" sz="900" u="none" cap="none" strike="noStrike">
                          <a:solidFill>
                            <a:schemeClr val="lt1"/>
                          </a:solidFill>
                        </a:rPr>
                        <a:t>0 Kč </a:t>
                      </a:r>
                      <a:endParaRPr b="0" i="0" sz="900" u="none" cap="none" strike="noStrike">
                        <a:solidFill>
                          <a:schemeClr val="lt1"/>
                        </a:solidFill>
                        <a:latin typeface="Arial"/>
                        <a:ea typeface="Arial"/>
                        <a:cs typeface="Arial"/>
                        <a:sym typeface="Arial"/>
                      </a:endParaRPr>
                    </a:p>
                  </a:txBody>
                  <a:tcPr marT="9525" marB="0" marR="9525" marL="9525" anchor="ctr"/>
                </a:tc>
              </a:tr>
              <a:tr h="218400">
                <a:tc>
                  <a:txBody>
                    <a:bodyPr/>
                    <a:lstStyle/>
                    <a:p>
                      <a:pPr indent="0" lvl="0" marL="0" marR="0" rtl="0" algn="ctr">
                        <a:spcBef>
                          <a:spcPts val="0"/>
                        </a:spcBef>
                        <a:spcAft>
                          <a:spcPts val="0"/>
                        </a:spcAft>
                        <a:buNone/>
                      </a:pPr>
                      <a:r>
                        <a:rPr lang="cs-CZ" sz="1000" u="none" cap="none" strike="noStrike">
                          <a:solidFill>
                            <a:schemeClr val="lt1"/>
                          </a:solidFill>
                        </a:rPr>
                        <a:t>SC 6.1</a:t>
                      </a:r>
                      <a:endParaRPr b="0" i="0" sz="10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l">
                        <a:spcBef>
                          <a:spcPts val="0"/>
                        </a:spcBef>
                        <a:spcAft>
                          <a:spcPts val="0"/>
                        </a:spcAft>
                        <a:buNone/>
                      </a:pPr>
                      <a:r>
                        <a:rPr lang="cs-CZ" sz="1050" u="none" cap="none" strike="noStrike">
                          <a:solidFill>
                            <a:schemeClr val="lt1"/>
                          </a:solidFill>
                        </a:rPr>
                        <a:t>kolejová vozidla</a:t>
                      </a:r>
                      <a:endParaRPr b="0" i="0" sz="105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r">
                        <a:spcBef>
                          <a:spcPts val="0"/>
                        </a:spcBef>
                        <a:spcAft>
                          <a:spcPts val="0"/>
                        </a:spcAft>
                        <a:buNone/>
                      </a:pPr>
                      <a:r>
                        <a:rPr lang="cs-CZ" sz="900" u="none" cap="none" strike="noStrike">
                          <a:solidFill>
                            <a:schemeClr val="lt1"/>
                          </a:solidFill>
                        </a:rPr>
                        <a:t>6,1%</a:t>
                      </a:r>
                      <a:endParaRPr b="0" i="0" sz="90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ctr">
                        <a:lnSpc>
                          <a:spcPct val="100000"/>
                        </a:lnSpc>
                        <a:spcBef>
                          <a:spcPts val="0"/>
                        </a:spcBef>
                        <a:spcAft>
                          <a:spcPts val="0"/>
                        </a:spcAft>
                        <a:buNone/>
                      </a:pPr>
                      <a:r>
                        <a:rPr b="0" i="0" lang="cs-CZ" sz="900" u="none" cap="none" strike="noStrike">
                          <a:solidFill>
                            <a:schemeClr val="lt1"/>
                          </a:solidFill>
                          <a:latin typeface="Arial"/>
                          <a:ea typeface="Arial"/>
                          <a:cs typeface="Arial"/>
                          <a:sym typeface="Arial"/>
                        </a:rPr>
                        <a:t>1 243 510 812 Kč</a:t>
                      </a:r>
                      <a:endParaRPr>
                        <a:solidFill>
                          <a:schemeClr val="lt1"/>
                        </a:solidFill>
                      </a:endParaRPr>
                    </a:p>
                  </a:txBody>
                  <a:tcPr marT="7625" marB="0" marR="7625" marL="7625" anchor="ctr"/>
                </a:tc>
                <a:tc>
                  <a:txBody>
                    <a:bodyPr/>
                    <a:lstStyle/>
                    <a:p>
                      <a:pPr indent="0" lvl="0" marL="0" marR="0" rtl="0" algn="ctr">
                        <a:spcBef>
                          <a:spcPts val="0"/>
                        </a:spcBef>
                        <a:spcAft>
                          <a:spcPts val="0"/>
                        </a:spcAft>
                        <a:buNone/>
                      </a:pPr>
                      <a:r>
                        <a:rPr lang="cs-CZ" sz="900" u="none" cap="none" strike="noStrike">
                          <a:solidFill>
                            <a:schemeClr val="lt1"/>
                          </a:solidFill>
                        </a:rPr>
                        <a:t>501 960 573 Kč </a:t>
                      </a:r>
                      <a:endParaRPr b="0" i="0" sz="900" u="none" cap="none" strike="noStrike">
                        <a:solidFill>
                          <a:schemeClr val="lt1"/>
                        </a:solidFill>
                        <a:latin typeface="Arial"/>
                        <a:ea typeface="Arial"/>
                        <a:cs typeface="Arial"/>
                        <a:sym typeface="Arial"/>
                      </a:endParaRPr>
                    </a:p>
                  </a:txBody>
                  <a:tcPr marT="9525" marB="0" marR="9525" marL="9525" anchor="ctr"/>
                </a:tc>
              </a:tr>
              <a:tr h="218400">
                <a:tc>
                  <a:txBody>
                    <a:bodyPr/>
                    <a:lstStyle/>
                    <a:p>
                      <a:pPr indent="0" lvl="0" marL="0" marR="0" rtl="0" algn="ctr">
                        <a:spcBef>
                          <a:spcPts val="0"/>
                        </a:spcBef>
                        <a:spcAft>
                          <a:spcPts val="0"/>
                        </a:spcAft>
                        <a:buNone/>
                      </a:pPr>
                      <a:r>
                        <a:rPr lang="cs-CZ" sz="1000" u="none" cap="none" strike="noStrike">
                          <a:solidFill>
                            <a:schemeClr val="lt1"/>
                          </a:solidFill>
                        </a:rPr>
                        <a:t>SC 6.1</a:t>
                      </a:r>
                      <a:endParaRPr b="0" i="0" sz="10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l">
                        <a:spcBef>
                          <a:spcPts val="0"/>
                        </a:spcBef>
                        <a:spcAft>
                          <a:spcPts val="0"/>
                        </a:spcAft>
                        <a:buNone/>
                      </a:pPr>
                      <a:r>
                        <a:rPr lang="cs-CZ" sz="1050" u="none" cap="none" strike="noStrike">
                          <a:solidFill>
                            <a:schemeClr val="lt1"/>
                          </a:solidFill>
                        </a:rPr>
                        <a:t>ostatní vozidla</a:t>
                      </a:r>
                      <a:endParaRPr b="0" i="0" sz="105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r">
                        <a:spcBef>
                          <a:spcPts val="0"/>
                        </a:spcBef>
                        <a:spcAft>
                          <a:spcPts val="0"/>
                        </a:spcAft>
                        <a:buNone/>
                      </a:pPr>
                      <a:r>
                        <a:rPr lang="cs-CZ" sz="900" u="none" cap="none" strike="noStrike">
                          <a:solidFill>
                            <a:schemeClr val="lt1"/>
                          </a:solidFill>
                        </a:rPr>
                        <a:t>28,5%</a:t>
                      </a:r>
                      <a:endParaRPr b="0" i="0" sz="90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ctr">
                        <a:lnSpc>
                          <a:spcPct val="100000"/>
                        </a:lnSpc>
                        <a:spcBef>
                          <a:spcPts val="0"/>
                        </a:spcBef>
                        <a:spcAft>
                          <a:spcPts val="0"/>
                        </a:spcAft>
                        <a:buNone/>
                      </a:pPr>
                      <a:r>
                        <a:rPr b="0" i="0" lang="cs-CZ" sz="900" u="none" cap="none" strike="noStrike">
                          <a:solidFill>
                            <a:schemeClr val="lt1"/>
                          </a:solidFill>
                          <a:latin typeface="Arial"/>
                          <a:ea typeface="Arial"/>
                          <a:cs typeface="Arial"/>
                          <a:sym typeface="Arial"/>
                        </a:rPr>
                        <a:t>5 807 710 038 Kč</a:t>
                      </a:r>
                      <a:endParaRPr>
                        <a:solidFill>
                          <a:schemeClr val="lt1"/>
                        </a:solidFill>
                      </a:endParaRPr>
                    </a:p>
                  </a:txBody>
                  <a:tcPr marT="7625" marB="0" marR="7625" marL="7625" anchor="ctr"/>
                </a:tc>
                <a:tc>
                  <a:txBody>
                    <a:bodyPr/>
                    <a:lstStyle/>
                    <a:p>
                      <a:pPr indent="0" lvl="0" marL="0" marR="0" rtl="0" algn="ctr">
                        <a:spcBef>
                          <a:spcPts val="0"/>
                        </a:spcBef>
                        <a:spcAft>
                          <a:spcPts val="0"/>
                        </a:spcAft>
                        <a:buNone/>
                      </a:pPr>
                      <a:r>
                        <a:rPr lang="cs-CZ" sz="900" u="none" cap="none" strike="noStrike">
                          <a:solidFill>
                            <a:schemeClr val="lt1"/>
                          </a:solidFill>
                        </a:rPr>
                        <a:t>2 729 300 487 Kč </a:t>
                      </a:r>
                      <a:endParaRPr b="0" i="0" sz="900" u="none" cap="none" strike="noStrike">
                        <a:solidFill>
                          <a:schemeClr val="lt1"/>
                        </a:solidFill>
                        <a:latin typeface="Arial"/>
                        <a:ea typeface="Arial"/>
                        <a:cs typeface="Arial"/>
                        <a:sym typeface="Arial"/>
                      </a:endParaRPr>
                    </a:p>
                  </a:txBody>
                  <a:tcPr marT="9525" marB="0" marR="9525" marL="9525" anchor="ctr"/>
                </a:tc>
              </a:tr>
              <a:tr h="218400">
                <a:tc>
                  <a:txBody>
                    <a:bodyPr/>
                    <a:lstStyle/>
                    <a:p>
                      <a:pPr indent="0" lvl="0" marL="0" marR="0" rtl="0" algn="ctr">
                        <a:spcBef>
                          <a:spcPts val="0"/>
                        </a:spcBef>
                        <a:spcAft>
                          <a:spcPts val="0"/>
                        </a:spcAft>
                        <a:buNone/>
                      </a:pPr>
                      <a:r>
                        <a:rPr lang="cs-CZ" sz="1000" u="none" cap="none" strike="noStrike">
                          <a:solidFill>
                            <a:schemeClr val="lt1"/>
                          </a:solidFill>
                        </a:rPr>
                        <a:t>SC 6.1</a:t>
                      </a:r>
                      <a:endParaRPr b="0" i="0" sz="10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l">
                        <a:spcBef>
                          <a:spcPts val="0"/>
                        </a:spcBef>
                        <a:spcAft>
                          <a:spcPts val="0"/>
                        </a:spcAft>
                        <a:buNone/>
                      </a:pPr>
                      <a:r>
                        <a:rPr lang="cs-CZ" sz="1050" u="none" cap="none" strike="noStrike">
                          <a:solidFill>
                            <a:schemeClr val="lt1"/>
                          </a:solidFill>
                        </a:rPr>
                        <a:t>cyklostezky</a:t>
                      </a:r>
                      <a:endParaRPr b="0" i="0" sz="105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r">
                        <a:spcBef>
                          <a:spcPts val="0"/>
                        </a:spcBef>
                        <a:spcAft>
                          <a:spcPts val="0"/>
                        </a:spcAft>
                        <a:buNone/>
                      </a:pPr>
                      <a:r>
                        <a:rPr lang="cs-CZ" sz="900" u="none" cap="none" strike="noStrike">
                          <a:solidFill>
                            <a:schemeClr val="lt1"/>
                          </a:solidFill>
                        </a:rPr>
                        <a:t>23,2%</a:t>
                      </a:r>
                      <a:endParaRPr b="0" i="0" sz="90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ctr">
                        <a:lnSpc>
                          <a:spcPct val="100000"/>
                        </a:lnSpc>
                        <a:spcBef>
                          <a:spcPts val="0"/>
                        </a:spcBef>
                        <a:spcAft>
                          <a:spcPts val="0"/>
                        </a:spcAft>
                        <a:buNone/>
                      </a:pPr>
                      <a:r>
                        <a:rPr b="0" i="0" lang="cs-CZ" sz="900" u="none" cap="none" strike="noStrike">
                          <a:solidFill>
                            <a:schemeClr val="lt1"/>
                          </a:solidFill>
                          <a:latin typeface="Arial"/>
                          <a:ea typeface="Arial"/>
                          <a:cs typeface="Arial"/>
                          <a:sym typeface="Arial"/>
                        </a:rPr>
                        <a:t>4 726 838 952 Kč</a:t>
                      </a:r>
                      <a:endParaRPr>
                        <a:solidFill>
                          <a:schemeClr val="lt1"/>
                        </a:solidFill>
                      </a:endParaRPr>
                    </a:p>
                  </a:txBody>
                  <a:tcPr marT="7625" marB="0" marR="7625" marL="7625" anchor="ctr"/>
                </a:tc>
                <a:tc>
                  <a:txBody>
                    <a:bodyPr/>
                    <a:lstStyle/>
                    <a:p>
                      <a:pPr indent="0" lvl="0" marL="0" marR="0" rtl="0" algn="ctr">
                        <a:lnSpc>
                          <a:spcPct val="100000"/>
                        </a:lnSpc>
                        <a:spcBef>
                          <a:spcPts val="0"/>
                        </a:spcBef>
                        <a:spcAft>
                          <a:spcPts val="0"/>
                        </a:spcAft>
                        <a:buNone/>
                      </a:pPr>
                      <a:r>
                        <a:rPr b="0" i="0" lang="cs-CZ" sz="900" u="none" cap="none" strike="noStrike">
                          <a:solidFill>
                            <a:schemeClr val="lt1"/>
                          </a:solidFill>
                          <a:latin typeface="Arial"/>
                          <a:ea typeface="Arial"/>
                          <a:cs typeface="Arial"/>
                          <a:sym typeface="Arial"/>
                        </a:rPr>
                        <a:t>1 730 031 401 Kč </a:t>
                      </a:r>
                      <a:endParaRPr b="0" i="0" sz="900" u="none" cap="none" strike="noStrike">
                        <a:solidFill>
                          <a:schemeClr val="lt1"/>
                        </a:solidFill>
                        <a:latin typeface="Arial"/>
                        <a:ea typeface="Arial"/>
                        <a:cs typeface="Arial"/>
                        <a:sym typeface="Arial"/>
                      </a:endParaRPr>
                    </a:p>
                  </a:txBody>
                  <a:tcPr marT="7625" marB="0" marR="7625" marL="7625" anchor="ctr"/>
                </a:tc>
              </a:tr>
              <a:tr h="218400">
                <a:tc>
                  <a:txBody>
                    <a:bodyPr/>
                    <a:lstStyle/>
                    <a:p>
                      <a:pPr indent="0" lvl="0" marL="0" marR="0" rtl="0" algn="ctr">
                        <a:spcBef>
                          <a:spcPts val="0"/>
                        </a:spcBef>
                        <a:spcAft>
                          <a:spcPts val="0"/>
                        </a:spcAft>
                        <a:buNone/>
                      </a:pPr>
                      <a:r>
                        <a:rPr lang="cs-CZ" sz="1000" u="none" cap="none" strike="noStrike">
                          <a:solidFill>
                            <a:schemeClr val="lt1"/>
                          </a:solidFill>
                        </a:rPr>
                        <a:t>SC 6.1</a:t>
                      </a:r>
                      <a:endParaRPr b="0" i="0" sz="10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l">
                        <a:spcBef>
                          <a:spcPts val="0"/>
                        </a:spcBef>
                        <a:spcAft>
                          <a:spcPts val="0"/>
                        </a:spcAft>
                        <a:buNone/>
                      </a:pPr>
                      <a:r>
                        <a:rPr lang="cs-CZ" sz="1050" u="none" cap="none" strike="noStrike">
                          <a:solidFill>
                            <a:schemeClr val="lt1"/>
                          </a:solidFill>
                        </a:rPr>
                        <a:t>plnící a dobíjecí stanice</a:t>
                      </a:r>
                      <a:endParaRPr b="0" i="0" sz="105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r">
                        <a:spcBef>
                          <a:spcPts val="0"/>
                        </a:spcBef>
                        <a:spcAft>
                          <a:spcPts val="0"/>
                        </a:spcAft>
                        <a:buNone/>
                      </a:pPr>
                      <a:r>
                        <a:rPr lang="cs-CZ" sz="900" u="none" cap="none" strike="noStrike">
                          <a:solidFill>
                            <a:schemeClr val="lt1"/>
                          </a:solidFill>
                        </a:rPr>
                        <a:t>6,4%</a:t>
                      </a:r>
                      <a:endParaRPr b="0" i="0" sz="90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ctr">
                        <a:lnSpc>
                          <a:spcPct val="100000"/>
                        </a:lnSpc>
                        <a:spcBef>
                          <a:spcPts val="0"/>
                        </a:spcBef>
                        <a:spcAft>
                          <a:spcPts val="0"/>
                        </a:spcAft>
                        <a:buNone/>
                      </a:pPr>
                      <a:r>
                        <a:rPr b="0" i="0" lang="cs-CZ" sz="900" u="none" cap="none" strike="noStrike">
                          <a:solidFill>
                            <a:schemeClr val="lt1"/>
                          </a:solidFill>
                          <a:latin typeface="Arial"/>
                          <a:ea typeface="Arial"/>
                          <a:cs typeface="Arial"/>
                          <a:sym typeface="Arial"/>
                        </a:rPr>
                        <a:t>1 308 111 689 Kč</a:t>
                      </a:r>
                      <a:endParaRPr>
                        <a:solidFill>
                          <a:schemeClr val="lt1"/>
                        </a:solidFill>
                      </a:endParaRPr>
                    </a:p>
                  </a:txBody>
                  <a:tcPr marT="7625" marB="0" marR="7625" marL="7625" anchor="ctr"/>
                </a:tc>
                <a:tc>
                  <a:txBody>
                    <a:bodyPr/>
                    <a:lstStyle/>
                    <a:p>
                      <a:pPr indent="0" lvl="0" marL="0" marR="0" rtl="0" algn="ctr">
                        <a:lnSpc>
                          <a:spcPct val="100000"/>
                        </a:lnSpc>
                        <a:spcBef>
                          <a:spcPts val="0"/>
                        </a:spcBef>
                        <a:spcAft>
                          <a:spcPts val="0"/>
                        </a:spcAft>
                        <a:buNone/>
                      </a:pPr>
                      <a:r>
                        <a:rPr b="0" i="0" lang="cs-CZ" sz="900" u="none" cap="none" strike="noStrike">
                          <a:solidFill>
                            <a:schemeClr val="lt1"/>
                          </a:solidFill>
                          <a:latin typeface="Arial"/>
                          <a:ea typeface="Arial"/>
                          <a:cs typeface="Arial"/>
                          <a:sym typeface="Arial"/>
                        </a:rPr>
                        <a:t>421 246 302 Kč</a:t>
                      </a:r>
                      <a:endParaRPr>
                        <a:solidFill>
                          <a:schemeClr val="lt1"/>
                        </a:solidFill>
                      </a:endParaRPr>
                    </a:p>
                  </a:txBody>
                  <a:tcPr marT="7625" marB="0" marR="7625" marL="7625" anchor="ctr"/>
                </a:tc>
              </a:tr>
              <a:tr h="218400">
                <a:tc>
                  <a:txBody>
                    <a:bodyPr/>
                    <a:lstStyle/>
                    <a:p>
                      <a:pPr indent="0" lvl="0" marL="0" marR="0" rtl="0" algn="ctr">
                        <a:spcBef>
                          <a:spcPts val="0"/>
                        </a:spcBef>
                        <a:spcAft>
                          <a:spcPts val="0"/>
                        </a:spcAft>
                        <a:buNone/>
                      </a:pPr>
                      <a:r>
                        <a:rPr lang="cs-CZ" sz="1000" u="none" cap="none" strike="noStrike">
                          <a:solidFill>
                            <a:schemeClr val="lt1"/>
                          </a:solidFill>
                        </a:rPr>
                        <a:t>SC 6.1</a:t>
                      </a:r>
                      <a:endParaRPr b="0" i="0" sz="10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l">
                        <a:spcBef>
                          <a:spcPts val="0"/>
                        </a:spcBef>
                        <a:spcAft>
                          <a:spcPts val="0"/>
                        </a:spcAft>
                        <a:buNone/>
                      </a:pPr>
                      <a:r>
                        <a:rPr lang="cs-CZ" sz="1050" u="none" cap="none" strike="noStrike">
                          <a:solidFill>
                            <a:schemeClr val="lt1"/>
                          </a:solidFill>
                        </a:rPr>
                        <a:t>telematika</a:t>
                      </a:r>
                      <a:endParaRPr b="0" i="0" sz="105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r">
                        <a:spcBef>
                          <a:spcPts val="0"/>
                        </a:spcBef>
                        <a:spcAft>
                          <a:spcPts val="0"/>
                        </a:spcAft>
                        <a:buNone/>
                      </a:pPr>
                      <a:r>
                        <a:rPr lang="cs-CZ" sz="900" u="none" cap="none" strike="noStrike">
                          <a:solidFill>
                            <a:schemeClr val="lt1"/>
                          </a:solidFill>
                        </a:rPr>
                        <a:t>6,8%</a:t>
                      </a:r>
                      <a:endParaRPr b="0" i="0" sz="90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ctr">
                        <a:lnSpc>
                          <a:spcPct val="100000"/>
                        </a:lnSpc>
                        <a:spcBef>
                          <a:spcPts val="0"/>
                        </a:spcBef>
                        <a:spcAft>
                          <a:spcPts val="0"/>
                        </a:spcAft>
                        <a:buNone/>
                      </a:pPr>
                      <a:r>
                        <a:rPr b="0" i="0" lang="cs-CZ" sz="900" u="none" cap="none" strike="noStrike">
                          <a:solidFill>
                            <a:schemeClr val="lt1"/>
                          </a:solidFill>
                          <a:latin typeface="Arial"/>
                          <a:ea typeface="Arial"/>
                          <a:cs typeface="Arial"/>
                          <a:sym typeface="Arial"/>
                        </a:rPr>
                        <a:t>1 389 212 390 Kč</a:t>
                      </a:r>
                      <a:endParaRPr>
                        <a:solidFill>
                          <a:schemeClr val="lt1"/>
                        </a:solidFill>
                      </a:endParaRPr>
                    </a:p>
                  </a:txBody>
                  <a:tcPr marT="7625" marB="0" marR="7625" marL="7625" anchor="ctr"/>
                </a:tc>
                <a:tc>
                  <a:txBody>
                    <a:bodyPr/>
                    <a:lstStyle/>
                    <a:p>
                      <a:pPr indent="0" lvl="0" marL="0" marR="0" rtl="0" algn="ctr">
                        <a:lnSpc>
                          <a:spcPct val="100000"/>
                        </a:lnSpc>
                        <a:spcBef>
                          <a:spcPts val="0"/>
                        </a:spcBef>
                        <a:spcAft>
                          <a:spcPts val="0"/>
                        </a:spcAft>
                        <a:buNone/>
                      </a:pPr>
                      <a:r>
                        <a:rPr b="0" i="0" lang="cs-CZ" sz="900" u="none" cap="none" strike="noStrike">
                          <a:solidFill>
                            <a:schemeClr val="lt1"/>
                          </a:solidFill>
                          <a:latin typeface="Arial"/>
                          <a:ea typeface="Arial"/>
                          <a:cs typeface="Arial"/>
                          <a:sym typeface="Arial"/>
                        </a:rPr>
                        <a:t>755 230 229 Kč</a:t>
                      </a:r>
                      <a:endParaRPr>
                        <a:solidFill>
                          <a:schemeClr val="lt1"/>
                        </a:solidFill>
                      </a:endParaRPr>
                    </a:p>
                  </a:txBody>
                  <a:tcPr marT="7625" marB="0" marR="7625" marL="7625" anchor="ctr"/>
                </a:tc>
              </a:tr>
              <a:tr h="218400">
                <a:tc>
                  <a:txBody>
                    <a:bodyPr/>
                    <a:lstStyle/>
                    <a:p>
                      <a:pPr indent="0" lvl="0" marL="0" marR="0" rtl="0" algn="ctr">
                        <a:spcBef>
                          <a:spcPts val="0"/>
                        </a:spcBef>
                        <a:spcAft>
                          <a:spcPts val="0"/>
                        </a:spcAft>
                        <a:buNone/>
                      </a:pPr>
                      <a:r>
                        <a:rPr lang="cs-CZ" sz="1000" u="none" cap="none" strike="noStrike">
                          <a:solidFill>
                            <a:schemeClr val="lt1"/>
                          </a:solidFill>
                        </a:rPr>
                        <a:t>SC 6.1</a:t>
                      </a:r>
                      <a:endParaRPr b="0" i="0" sz="10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l">
                        <a:spcBef>
                          <a:spcPts val="0"/>
                        </a:spcBef>
                        <a:spcAft>
                          <a:spcPts val="0"/>
                        </a:spcAft>
                        <a:buNone/>
                      </a:pPr>
                      <a:r>
                        <a:rPr lang="cs-CZ" sz="1050" u="none" cap="none" strike="noStrike">
                          <a:solidFill>
                            <a:schemeClr val="lt1"/>
                          </a:solidFill>
                        </a:rPr>
                        <a:t>přestupní uzly HD</a:t>
                      </a:r>
                      <a:endParaRPr b="0" i="0" sz="105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r">
                        <a:spcBef>
                          <a:spcPts val="0"/>
                        </a:spcBef>
                        <a:spcAft>
                          <a:spcPts val="0"/>
                        </a:spcAft>
                        <a:buNone/>
                      </a:pPr>
                      <a:r>
                        <a:rPr lang="cs-CZ" sz="900" u="none" cap="none" strike="noStrike">
                          <a:solidFill>
                            <a:schemeClr val="lt1"/>
                          </a:solidFill>
                        </a:rPr>
                        <a:t>15,2%</a:t>
                      </a:r>
                      <a:endParaRPr b="0" i="0" sz="90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ctr">
                        <a:lnSpc>
                          <a:spcPct val="100000"/>
                        </a:lnSpc>
                        <a:spcBef>
                          <a:spcPts val="0"/>
                        </a:spcBef>
                        <a:spcAft>
                          <a:spcPts val="0"/>
                        </a:spcAft>
                        <a:buNone/>
                      </a:pPr>
                      <a:r>
                        <a:rPr b="0" i="0" lang="cs-CZ" sz="900" u="none" cap="none" strike="noStrike">
                          <a:solidFill>
                            <a:schemeClr val="lt1"/>
                          </a:solidFill>
                          <a:latin typeface="Arial"/>
                          <a:ea typeface="Arial"/>
                          <a:cs typeface="Arial"/>
                          <a:sym typeface="Arial"/>
                        </a:rPr>
                        <a:t>3 089 747 048 Kč</a:t>
                      </a:r>
                      <a:endParaRPr>
                        <a:solidFill>
                          <a:schemeClr val="lt1"/>
                        </a:solidFill>
                      </a:endParaRPr>
                    </a:p>
                  </a:txBody>
                  <a:tcPr marT="7625" marB="0" marR="7625" marL="7625" anchor="ctr"/>
                </a:tc>
                <a:tc>
                  <a:txBody>
                    <a:bodyPr/>
                    <a:lstStyle/>
                    <a:p>
                      <a:pPr indent="0" lvl="0" marL="0" marR="0" rtl="0" algn="ctr">
                        <a:lnSpc>
                          <a:spcPct val="100000"/>
                        </a:lnSpc>
                        <a:spcBef>
                          <a:spcPts val="0"/>
                        </a:spcBef>
                        <a:spcAft>
                          <a:spcPts val="0"/>
                        </a:spcAft>
                        <a:buNone/>
                      </a:pPr>
                      <a:r>
                        <a:rPr b="0" i="0" lang="cs-CZ" sz="900" u="none" cap="none" strike="noStrike">
                          <a:solidFill>
                            <a:schemeClr val="lt1"/>
                          </a:solidFill>
                          <a:latin typeface="Arial"/>
                          <a:ea typeface="Arial"/>
                          <a:cs typeface="Arial"/>
                          <a:sym typeface="Arial"/>
                        </a:rPr>
                        <a:t>1 684 078 078 Kč</a:t>
                      </a:r>
                      <a:endParaRPr>
                        <a:solidFill>
                          <a:schemeClr val="lt1"/>
                        </a:solidFill>
                      </a:endParaRPr>
                    </a:p>
                  </a:txBody>
                  <a:tcPr marT="7625" marB="0" marR="7625" marL="7625" anchor="ctr"/>
                </a:tc>
              </a:tr>
              <a:tr h="174650">
                <a:tc>
                  <a:txBody>
                    <a:bodyPr/>
                    <a:lstStyle/>
                    <a:p>
                      <a:pPr indent="0" lvl="0" marL="0" marR="0" rtl="0" algn="ctr">
                        <a:spcBef>
                          <a:spcPts val="0"/>
                        </a:spcBef>
                        <a:spcAft>
                          <a:spcPts val="0"/>
                        </a:spcAft>
                        <a:buNone/>
                      </a:pPr>
                      <a:r>
                        <a:rPr lang="cs-CZ" sz="1000" u="none" cap="none" strike="noStrike">
                          <a:solidFill>
                            <a:schemeClr val="lt1"/>
                          </a:solidFill>
                        </a:rPr>
                        <a:t>SC 6.1</a:t>
                      </a:r>
                      <a:endParaRPr b="0" i="0" sz="1000" u="none" cap="none" strike="noStrike">
                        <a:solidFill>
                          <a:schemeClr val="lt1"/>
                        </a:solidFill>
                        <a:latin typeface="Arial"/>
                        <a:ea typeface="Arial"/>
                        <a:cs typeface="Arial"/>
                        <a:sym typeface="Arial"/>
                      </a:endParaRPr>
                    </a:p>
                  </a:txBody>
                  <a:tcPr marT="9525" marB="0" marR="9525" marL="9525" anchor="ctr"/>
                </a:tc>
                <a:tc>
                  <a:txBody>
                    <a:bodyPr/>
                    <a:lstStyle/>
                    <a:p>
                      <a:pPr indent="0" lvl="0" marL="0" marR="0" rtl="0" algn="l">
                        <a:spcBef>
                          <a:spcPts val="0"/>
                        </a:spcBef>
                        <a:spcAft>
                          <a:spcPts val="0"/>
                        </a:spcAft>
                        <a:buNone/>
                      </a:pPr>
                      <a:r>
                        <a:rPr lang="cs-CZ" sz="1050" u="none" cap="none" strike="noStrike">
                          <a:solidFill>
                            <a:schemeClr val="lt1"/>
                          </a:solidFill>
                        </a:rPr>
                        <a:t>bezpečnost</a:t>
                      </a:r>
                      <a:endParaRPr b="0" i="0" sz="105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r">
                        <a:spcBef>
                          <a:spcPts val="0"/>
                        </a:spcBef>
                        <a:spcAft>
                          <a:spcPts val="0"/>
                        </a:spcAft>
                        <a:buNone/>
                      </a:pPr>
                      <a:r>
                        <a:rPr lang="cs-CZ" sz="900" u="none" cap="none" strike="noStrike">
                          <a:solidFill>
                            <a:schemeClr val="lt1"/>
                          </a:solidFill>
                        </a:rPr>
                        <a:t>13,8%</a:t>
                      </a:r>
                      <a:endParaRPr b="0" i="0" sz="900" u="none" cap="none" strike="noStrike">
                        <a:solidFill>
                          <a:schemeClr val="lt1"/>
                        </a:solidFill>
                        <a:latin typeface="Arial"/>
                        <a:ea typeface="Arial"/>
                        <a:cs typeface="Arial"/>
                        <a:sym typeface="Arial"/>
                      </a:endParaRPr>
                    </a:p>
                  </a:txBody>
                  <a:tcPr marT="9525" marB="0" marR="9525" marL="9525" anchor="b"/>
                </a:tc>
                <a:tc>
                  <a:txBody>
                    <a:bodyPr/>
                    <a:lstStyle/>
                    <a:p>
                      <a:pPr indent="0" lvl="0" marL="0" marR="0" rtl="0" algn="ctr">
                        <a:lnSpc>
                          <a:spcPct val="100000"/>
                        </a:lnSpc>
                        <a:spcBef>
                          <a:spcPts val="0"/>
                        </a:spcBef>
                        <a:spcAft>
                          <a:spcPts val="0"/>
                        </a:spcAft>
                        <a:buNone/>
                      </a:pPr>
                      <a:r>
                        <a:rPr b="0" i="0" lang="cs-CZ" sz="900" u="none" cap="none" strike="noStrike">
                          <a:solidFill>
                            <a:schemeClr val="lt1"/>
                          </a:solidFill>
                          <a:latin typeface="Arial"/>
                          <a:ea typeface="Arial"/>
                          <a:cs typeface="Arial"/>
                          <a:sym typeface="Arial"/>
                        </a:rPr>
                        <a:t>2 806 297 777 Kč</a:t>
                      </a:r>
                      <a:endParaRPr>
                        <a:solidFill>
                          <a:schemeClr val="lt1"/>
                        </a:solidFill>
                      </a:endParaRPr>
                    </a:p>
                  </a:txBody>
                  <a:tcPr marT="7625" marB="0" marR="7625" marL="7625" anchor="ctr"/>
                </a:tc>
                <a:tc>
                  <a:txBody>
                    <a:bodyPr/>
                    <a:lstStyle/>
                    <a:p>
                      <a:pPr indent="0" lvl="0" marL="0" marR="0" rtl="0" algn="ctr">
                        <a:lnSpc>
                          <a:spcPct val="100000"/>
                        </a:lnSpc>
                        <a:spcBef>
                          <a:spcPts val="0"/>
                        </a:spcBef>
                        <a:spcAft>
                          <a:spcPts val="0"/>
                        </a:spcAft>
                        <a:buNone/>
                      </a:pPr>
                      <a:r>
                        <a:rPr b="0" i="0" lang="cs-CZ" sz="900" u="none" cap="none" strike="noStrike">
                          <a:solidFill>
                            <a:schemeClr val="lt1"/>
                          </a:solidFill>
                          <a:latin typeface="Arial"/>
                          <a:ea typeface="Arial"/>
                          <a:cs typeface="Arial"/>
                          <a:sym typeface="Arial"/>
                        </a:rPr>
                        <a:t>966 448 184 Kč</a:t>
                      </a:r>
                      <a:endParaRPr>
                        <a:solidFill>
                          <a:schemeClr val="lt1"/>
                        </a:solidFill>
                      </a:endParaRPr>
                    </a:p>
                  </a:txBody>
                  <a:tcPr marT="7625" marB="0" marR="7625" marL="7625" anchor="ctr"/>
                </a:tc>
              </a:tr>
            </a:tbl>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97"/>
          <p:cNvSpPr txBox="1"/>
          <p:nvPr/>
        </p:nvSpPr>
        <p:spPr>
          <a:xfrm>
            <a:off x="1373697" y="459680"/>
            <a:ext cx="6662956"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cs-CZ" sz="3200" u="none" cap="none" strike="noStrike">
                <a:solidFill>
                  <a:schemeClr val="lt1"/>
                </a:solidFill>
                <a:latin typeface="Arial"/>
                <a:ea typeface="Arial"/>
                <a:cs typeface="Arial"/>
                <a:sym typeface="Arial"/>
              </a:rPr>
              <a:t>Doporučení</a:t>
            </a:r>
            <a:endParaRPr sz="1800">
              <a:solidFill>
                <a:schemeClr val="lt1"/>
              </a:solidFill>
              <a:latin typeface="Arial"/>
              <a:ea typeface="Arial"/>
              <a:cs typeface="Arial"/>
              <a:sym typeface="Arial"/>
            </a:endParaRPr>
          </a:p>
        </p:txBody>
      </p:sp>
      <p:sp>
        <p:nvSpPr>
          <p:cNvPr id="718" name="Google Shape;718;p97"/>
          <p:cNvSpPr txBox="1"/>
          <p:nvPr/>
        </p:nvSpPr>
        <p:spPr>
          <a:xfrm>
            <a:off x="3464653" y="2528455"/>
            <a:ext cx="4572000" cy="2308800"/>
          </a:xfrm>
          <a:prstGeom prst="rect">
            <a:avLst/>
          </a:prstGeom>
          <a:noFill/>
          <a:ln>
            <a:noFill/>
          </a:ln>
        </p:spPr>
        <p:txBody>
          <a:bodyPr anchorCtr="0" anchor="t" bIns="45700" lIns="91425" spcFirstLastPara="1" rIns="91425" wrap="square" tIns="45700">
            <a:spAutoFit/>
          </a:bodyPr>
          <a:lstStyle/>
          <a:p>
            <a:pPr indent="0" lvl="1" marL="0" marR="0" rtl="0" algn="l">
              <a:lnSpc>
                <a:spcPct val="250000"/>
              </a:lnSpc>
              <a:spcBef>
                <a:spcPts val="0"/>
              </a:spcBef>
              <a:spcAft>
                <a:spcPts val="0"/>
              </a:spcAft>
              <a:buClr>
                <a:srgbClr val="1D70B8"/>
              </a:buClr>
              <a:buSzPts val="2400"/>
              <a:buFont typeface="Arial"/>
              <a:buNone/>
            </a:pPr>
            <a:r>
              <a:rPr b="0" i="0" lang="cs-CZ" sz="2400" u="none" cap="none" strike="noStrike">
                <a:solidFill>
                  <a:schemeClr val="lt1"/>
                </a:solidFill>
                <a:latin typeface="Arial"/>
                <a:ea typeface="Arial"/>
                <a:cs typeface="Arial"/>
                <a:sym typeface="Arial"/>
              </a:rPr>
              <a:t>INSPIROVAT SE</a:t>
            </a:r>
            <a:endParaRPr/>
          </a:p>
          <a:p>
            <a:pPr indent="0" lvl="1" marL="0" marR="0" rtl="0" algn="l">
              <a:lnSpc>
                <a:spcPct val="250000"/>
              </a:lnSpc>
              <a:spcBef>
                <a:spcPts val="0"/>
              </a:spcBef>
              <a:spcAft>
                <a:spcPts val="0"/>
              </a:spcAft>
              <a:buClr>
                <a:srgbClr val="1D70B8"/>
              </a:buClr>
              <a:buSzPts val="2400"/>
              <a:buFont typeface="Arial"/>
              <a:buNone/>
            </a:pPr>
            <a:r>
              <a:rPr b="0" i="0" lang="cs-CZ" sz="2400" u="none" cap="none" strike="noStrike">
                <a:solidFill>
                  <a:schemeClr val="lt1"/>
                </a:solidFill>
                <a:latin typeface="Arial"/>
                <a:ea typeface="Arial"/>
                <a:cs typeface="Arial"/>
                <a:sym typeface="Arial"/>
              </a:rPr>
              <a:t>KONZULTOVAT</a:t>
            </a:r>
            <a:endParaRPr/>
          </a:p>
          <a:p>
            <a:pPr indent="0" lvl="1" marL="0" marR="0" rtl="0" algn="l">
              <a:lnSpc>
                <a:spcPct val="250000"/>
              </a:lnSpc>
              <a:spcBef>
                <a:spcPts val="0"/>
              </a:spcBef>
              <a:spcAft>
                <a:spcPts val="0"/>
              </a:spcAft>
              <a:buClr>
                <a:srgbClr val="1D70B8"/>
              </a:buClr>
              <a:buSzPts val="2400"/>
              <a:buFont typeface="Arial"/>
              <a:buNone/>
            </a:pPr>
            <a:r>
              <a:rPr b="0" i="0" lang="cs-CZ" sz="2400" u="none" cap="none" strike="noStrike">
                <a:solidFill>
                  <a:schemeClr val="lt1"/>
                </a:solidFill>
                <a:latin typeface="Arial"/>
                <a:ea typeface="Arial"/>
                <a:cs typeface="Arial"/>
                <a:sym typeface="Arial"/>
              </a:rPr>
              <a:t>NEČEKAT</a:t>
            </a:r>
            <a:endParaRPr/>
          </a:p>
        </p:txBody>
      </p:sp>
      <p:pic>
        <p:nvPicPr>
          <p:cNvPr descr="Skupinová pracovní debata" id="719" name="Google Shape;719;p97"/>
          <p:cNvPicPr preferRelativeResize="0"/>
          <p:nvPr/>
        </p:nvPicPr>
        <p:blipFill rotWithShape="1">
          <a:blip r:embed="rId3">
            <a:alphaModFix/>
          </a:blip>
          <a:srcRect b="0" l="0" r="0" t="0"/>
          <a:stretch/>
        </p:blipFill>
        <p:spPr>
          <a:xfrm>
            <a:off x="2647439" y="2363703"/>
            <a:ext cx="817213" cy="817213"/>
          </a:xfrm>
          <a:prstGeom prst="rect">
            <a:avLst/>
          </a:prstGeom>
          <a:noFill/>
          <a:ln>
            <a:noFill/>
          </a:ln>
        </p:spPr>
      </p:pic>
      <p:pic>
        <p:nvPicPr>
          <p:cNvPr descr="Chat" id="720" name="Google Shape;720;p97"/>
          <p:cNvPicPr preferRelativeResize="0"/>
          <p:nvPr/>
        </p:nvPicPr>
        <p:blipFill rotWithShape="1">
          <a:blip r:embed="rId4">
            <a:alphaModFix/>
          </a:blip>
          <a:srcRect b="0" l="0" r="0" t="0"/>
          <a:stretch/>
        </p:blipFill>
        <p:spPr>
          <a:xfrm>
            <a:off x="2703474" y="3413464"/>
            <a:ext cx="647615" cy="647615"/>
          </a:xfrm>
          <a:prstGeom prst="rect">
            <a:avLst/>
          </a:prstGeom>
          <a:noFill/>
          <a:ln>
            <a:noFill/>
          </a:ln>
        </p:spPr>
      </p:pic>
      <p:pic>
        <p:nvPicPr>
          <p:cNvPr descr="Běh" id="721" name="Google Shape;721;p97"/>
          <p:cNvPicPr preferRelativeResize="0"/>
          <p:nvPr/>
        </p:nvPicPr>
        <p:blipFill rotWithShape="1">
          <a:blip r:embed="rId5">
            <a:alphaModFix/>
          </a:blip>
          <a:srcRect b="0" l="0" r="0" t="0"/>
          <a:stretch/>
        </p:blipFill>
        <p:spPr>
          <a:xfrm>
            <a:off x="2732239" y="4293627"/>
            <a:ext cx="647615" cy="64761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98"/>
          <p:cNvSpPr txBox="1"/>
          <p:nvPr/>
        </p:nvSpPr>
        <p:spPr>
          <a:xfrm>
            <a:off x="3691156" y="645941"/>
            <a:ext cx="4572000" cy="993349"/>
          </a:xfrm>
          <a:prstGeom prst="rect">
            <a:avLst/>
          </a:prstGeom>
          <a:noFill/>
          <a:ln>
            <a:noFill/>
          </a:ln>
        </p:spPr>
        <p:txBody>
          <a:bodyPr anchorCtr="0" anchor="t" bIns="45700" lIns="91425" spcFirstLastPara="1" rIns="91425" wrap="square" tIns="45700">
            <a:spAutoFit/>
          </a:bodyPr>
          <a:lstStyle/>
          <a:p>
            <a:pPr indent="0" lvl="1" marL="0" marR="0" rtl="0" algn="l">
              <a:lnSpc>
                <a:spcPct val="300000"/>
              </a:lnSpc>
              <a:spcBef>
                <a:spcPts val="0"/>
              </a:spcBef>
              <a:spcAft>
                <a:spcPts val="0"/>
              </a:spcAft>
              <a:buClr>
                <a:srgbClr val="1D70B8"/>
              </a:buClr>
              <a:buSzPts val="2400"/>
              <a:buFont typeface="Arial"/>
              <a:buNone/>
            </a:pPr>
            <a:r>
              <a:rPr b="0" i="0" lang="cs-CZ" sz="2400" u="sng" cap="none" strike="noStrike">
                <a:solidFill>
                  <a:schemeClr val="lt1"/>
                </a:solidFill>
                <a:latin typeface="Arial"/>
                <a:ea typeface="Arial"/>
                <a:cs typeface="Arial"/>
                <a:sym typeface="Arial"/>
                <a:hlinkClick r:id="rId3">
                  <a:extLst>
                    <a:ext uri="{A12FA001-AC4F-418D-AE19-62706E023703}">
                      <ahyp:hlinkClr val="tx"/>
                    </a:ext>
                  </a:extLst>
                </a:hlinkClick>
              </a:rPr>
              <a:t>www.crr.cz</a:t>
            </a:r>
            <a:endParaRPr b="0" i="0" sz="2400" u="none" cap="none" strike="noStrike">
              <a:solidFill>
                <a:schemeClr val="lt1"/>
              </a:solidFill>
              <a:latin typeface="Arial"/>
              <a:ea typeface="Arial"/>
              <a:cs typeface="Arial"/>
              <a:sym typeface="Arial"/>
            </a:endParaRPr>
          </a:p>
        </p:txBody>
      </p:sp>
      <p:sp>
        <p:nvSpPr>
          <p:cNvPr id="727" name="Google Shape;727;p98"/>
          <p:cNvSpPr txBox="1"/>
          <p:nvPr/>
        </p:nvSpPr>
        <p:spPr>
          <a:xfrm>
            <a:off x="1248489" y="557841"/>
            <a:ext cx="6913372"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s-CZ" sz="3200">
                <a:solidFill>
                  <a:schemeClr val="lt1"/>
                </a:solidFill>
                <a:latin typeface="Arial"/>
                <a:ea typeface="Arial"/>
                <a:cs typeface="Arial"/>
                <a:sym typeface="Arial"/>
              </a:rPr>
              <a:t>Informace o IROP 2021 - 2027</a:t>
            </a:r>
            <a:endParaRPr/>
          </a:p>
        </p:txBody>
      </p:sp>
      <p:pic>
        <p:nvPicPr>
          <p:cNvPr descr="Internet" id="728" name="Google Shape;728;p98"/>
          <p:cNvPicPr preferRelativeResize="0"/>
          <p:nvPr/>
        </p:nvPicPr>
        <p:blipFill rotWithShape="1">
          <a:blip r:embed="rId4">
            <a:alphaModFix/>
          </a:blip>
          <a:srcRect b="0" l="0" r="0" t="0"/>
          <a:stretch/>
        </p:blipFill>
        <p:spPr>
          <a:xfrm>
            <a:off x="2865900" y="1052110"/>
            <a:ext cx="723961" cy="723961"/>
          </a:xfrm>
          <a:prstGeom prst="rect">
            <a:avLst/>
          </a:prstGeom>
          <a:noFill/>
          <a:ln>
            <a:noFill/>
          </a:ln>
        </p:spPr>
      </p:pic>
      <p:pic>
        <p:nvPicPr>
          <p:cNvPr id="729" name="Google Shape;729;p98"/>
          <p:cNvPicPr preferRelativeResize="0"/>
          <p:nvPr/>
        </p:nvPicPr>
        <p:blipFill rotWithShape="1">
          <a:blip r:embed="rId5">
            <a:alphaModFix/>
          </a:blip>
          <a:srcRect b="0" l="17692" r="18486" t="11600"/>
          <a:stretch/>
        </p:blipFill>
        <p:spPr>
          <a:xfrm>
            <a:off x="1248489" y="1711570"/>
            <a:ext cx="6348091" cy="4395615"/>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99"/>
          <p:cNvSpPr txBox="1"/>
          <p:nvPr/>
        </p:nvSpPr>
        <p:spPr>
          <a:xfrm>
            <a:off x="3691156" y="645941"/>
            <a:ext cx="4572000" cy="993349"/>
          </a:xfrm>
          <a:prstGeom prst="rect">
            <a:avLst/>
          </a:prstGeom>
          <a:noFill/>
          <a:ln>
            <a:noFill/>
          </a:ln>
        </p:spPr>
        <p:txBody>
          <a:bodyPr anchorCtr="0" anchor="t" bIns="45700" lIns="91425" spcFirstLastPara="1" rIns="91425" wrap="square" tIns="45700">
            <a:spAutoFit/>
          </a:bodyPr>
          <a:lstStyle/>
          <a:p>
            <a:pPr indent="0" lvl="1" marL="0" marR="0" rtl="0" algn="l">
              <a:lnSpc>
                <a:spcPct val="300000"/>
              </a:lnSpc>
              <a:spcBef>
                <a:spcPts val="0"/>
              </a:spcBef>
              <a:spcAft>
                <a:spcPts val="0"/>
              </a:spcAft>
              <a:buClr>
                <a:srgbClr val="1D70B8"/>
              </a:buClr>
              <a:buSzPts val="2400"/>
              <a:buFont typeface="Arial"/>
              <a:buNone/>
            </a:pPr>
            <a:r>
              <a:rPr b="0" i="0" lang="cs-CZ" sz="2400" u="sng" cap="none" strike="noStrike">
                <a:solidFill>
                  <a:schemeClr val="lt1"/>
                </a:solidFill>
                <a:latin typeface="Arial"/>
                <a:ea typeface="Arial"/>
                <a:cs typeface="Arial"/>
                <a:sym typeface="Arial"/>
                <a:hlinkClick r:id="rId3">
                  <a:extLst>
                    <a:ext uri="{A12FA001-AC4F-418D-AE19-62706E023703}">
                      <ahyp:hlinkClr val="tx"/>
                    </a:ext>
                  </a:extLst>
                </a:hlinkClick>
              </a:rPr>
              <a:t>www.irop.mmr.cz</a:t>
            </a:r>
            <a:endParaRPr b="0" i="0" sz="2400" u="none" cap="none" strike="noStrike">
              <a:solidFill>
                <a:schemeClr val="lt1"/>
              </a:solidFill>
              <a:latin typeface="Arial"/>
              <a:ea typeface="Arial"/>
              <a:cs typeface="Arial"/>
              <a:sym typeface="Arial"/>
            </a:endParaRPr>
          </a:p>
        </p:txBody>
      </p:sp>
      <p:sp>
        <p:nvSpPr>
          <p:cNvPr id="735" name="Google Shape;735;p99"/>
          <p:cNvSpPr txBox="1"/>
          <p:nvPr/>
        </p:nvSpPr>
        <p:spPr>
          <a:xfrm>
            <a:off x="1248489" y="557841"/>
            <a:ext cx="6913372"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s-CZ" sz="3200">
                <a:solidFill>
                  <a:schemeClr val="lt1"/>
                </a:solidFill>
                <a:latin typeface="Arial"/>
                <a:ea typeface="Arial"/>
                <a:cs typeface="Arial"/>
                <a:sym typeface="Arial"/>
              </a:rPr>
              <a:t>Informace o IROP 2021 - 2027</a:t>
            </a:r>
            <a:endParaRPr/>
          </a:p>
        </p:txBody>
      </p:sp>
      <p:pic>
        <p:nvPicPr>
          <p:cNvPr descr="Internet" id="736" name="Google Shape;736;p99"/>
          <p:cNvPicPr preferRelativeResize="0"/>
          <p:nvPr/>
        </p:nvPicPr>
        <p:blipFill rotWithShape="1">
          <a:blip r:embed="rId4">
            <a:alphaModFix/>
          </a:blip>
          <a:srcRect b="0" l="0" r="0" t="0"/>
          <a:stretch/>
        </p:blipFill>
        <p:spPr>
          <a:xfrm>
            <a:off x="2865900" y="1052110"/>
            <a:ext cx="723961" cy="723961"/>
          </a:xfrm>
          <a:prstGeom prst="rect">
            <a:avLst/>
          </a:prstGeom>
          <a:noFill/>
          <a:ln>
            <a:noFill/>
          </a:ln>
        </p:spPr>
      </p:pic>
      <p:pic>
        <p:nvPicPr>
          <p:cNvPr id="737" name="Google Shape;737;p99"/>
          <p:cNvPicPr preferRelativeResize="0"/>
          <p:nvPr/>
        </p:nvPicPr>
        <p:blipFill rotWithShape="1">
          <a:blip r:embed="rId5">
            <a:alphaModFix/>
          </a:blip>
          <a:srcRect b="0" l="0" r="0" t="0"/>
          <a:stretch/>
        </p:blipFill>
        <p:spPr>
          <a:xfrm>
            <a:off x="1248489" y="1727390"/>
            <a:ext cx="6702950" cy="438354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RR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2021-01-13T14:58:16Z</dcterms:created>
  <dc:creator>Microsoft Office User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0x010100B839EDB384EC06478E4929A73A47B834</vt:lpwstr>
  </property>
</Properties>
</file>