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256" r:id="rId5"/>
    <p:sldId id="288" r:id="rId6"/>
    <p:sldId id="298" r:id="rId7"/>
    <p:sldId id="299" r:id="rId8"/>
    <p:sldId id="300" r:id="rId9"/>
    <p:sldId id="301" r:id="rId10"/>
    <p:sldId id="302" r:id="rId11"/>
    <p:sldId id="310" r:id="rId12"/>
    <p:sldId id="311" r:id="rId13"/>
    <p:sldId id="312" r:id="rId14"/>
    <p:sldId id="313" r:id="rId15"/>
    <p:sldId id="314" r:id="rId16"/>
    <p:sldId id="315" r:id="rId17"/>
    <p:sldId id="316" r:id="rId18"/>
    <p:sldId id="319" r:id="rId19"/>
    <p:sldId id="320" r:id="rId20"/>
    <p:sldId id="317" r:id="rId21"/>
    <p:sldId id="304" r:id="rId22"/>
    <p:sldId id="321" r:id="rId23"/>
    <p:sldId id="305" r:id="rId24"/>
    <p:sldId id="303" r:id="rId25"/>
    <p:sldId id="306" r:id="rId26"/>
    <p:sldId id="291" r:id="rId27"/>
    <p:sldId id="294" r:id="rId28"/>
    <p:sldId id="308" r:id="rId29"/>
    <p:sldId id="309" r:id="rId30"/>
    <p:sldId id="307" r:id="rId31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274" autoAdjust="0"/>
  </p:normalViewPr>
  <p:slideViewPr>
    <p:cSldViewPr snapToGrid="0">
      <p:cViewPr varScale="1">
        <p:scale>
          <a:sx n="164" d="100"/>
          <a:sy n="164" d="100"/>
        </p:scale>
        <p:origin x="96" y="26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916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usta\Downloads\&#218;daje%20za%20MAS%20k%2031.12.2021,%20vyplnit%20leden%2020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usta\Downloads\&#218;daje%20za%20MAS%20k%2031.12.2021,%20vyplnit%20leden%20202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Alokace na </a:t>
            </a:r>
            <a:r>
              <a:rPr lang="cs-CZ" baseline="0"/>
              <a:t>jednotlivé programy v realizovaných projektech k 31.12.2021 </a:t>
            </a:r>
            <a:r>
              <a:rPr lang="en-US"/>
              <a:t> </a:t>
            </a:r>
          </a:p>
        </c:rich>
      </c:tx>
      <c:layout>
        <c:manualLayout>
          <c:xMode val="edge"/>
          <c:yMode val="edge"/>
          <c:x val="5.2255075714529526E-3"/>
          <c:y val="1.71190983761793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33106909324705247"/>
          <c:y val="0.16629788713931104"/>
          <c:w val="0.46893430875122016"/>
          <c:h val="0.82682785129030167"/>
        </c:manualLayout>
      </c:layout>
      <c:pieChart>
        <c:varyColors val="1"/>
        <c:ser>
          <c:idx val="0"/>
          <c:order val="0"/>
          <c:spPr>
            <a:ln>
              <a:solidFill>
                <a:schemeClr val="bg2">
                  <a:lumMod val="75000"/>
                </a:schemeClr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bg2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EF5-451B-8A28-736AE8747BC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bg2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EF5-451B-8A28-736AE8747BCC}"/>
              </c:ext>
            </c:extLst>
          </c:dPt>
          <c:dPt>
            <c:idx val="2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2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EF5-451B-8A28-736AE8747BCC}"/>
              </c:ext>
            </c:extLst>
          </c:dPt>
          <c:dPt>
            <c:idx val="3"/>
            <c:bubble3D val="0"/>
            <c:spPr>
              <a:solidFill>
                <a:schemeClr val="tx1"/>
              </a:solidFill>
              <a:ln w="19050">
                <a:solidFill>
                  <a:schemeClr val="bg2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EF5-451B-8A28-736AE8747BCC}"/>
              </c:ext>
            </c:extLst>
          </c:dPt>
          <c:dLbls>
            <c:dLbl>
              <c:idx val="3"/>
              <c:layout>
                <c:manualLayout>
                  <c:x val="9.7716093305727364E-2"/>
                  <c:y val="2.51964146946566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3EF5-451B-8A28-736AE8747B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'[Údaje za MAS k 31.12.2021, vyplnit leden 2022.xlsx]MAS celkem'!$B$1:$E$1</c:f>
              <c:strCache>
                <c:ptCount val="4"/>
                <c:pt idx="0">
                  <c:v>IROP</c:v>
                </c:pt>
                <c:pt idx="1">
                  <c:v>PRV</c:v>
                </c:pt>
                <c:pt idx="2">
                  <c:v>OPZ</c:v>
                </c:pt>
                <c:pt idx="3">
                  <c:v>OPŽP</c:v>
                </c:pt>
              </c:strCache>
            </c:strRef>
          </c:cat>
          <c:val>
            <c:numRef>
              <c:f>'[Údaje za MAS k 31.12.2021, vyplnit leden 2022.xlsx]MAS celkem'!$B$7:$E$7</c:f>
              <c:numCache>
                <c:formatCode>#\ ##0.0</c:formatCode>
                <c:ptCount val="4"/>
                <c:pt idx="0">
                  <c:v>500526548.16000003</c:v>
                </c:pt>
                <c:pt idx="1">
                  <c:v>380034194</c:v>
                </c:pt>
                <c:pt idx="2">
                  <c:v>112485901.11000001</c:v>
                </c:pt>
                <c:pt idx="3">
                  <c:v>3314730.3200000003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EF5-451B-8A28-736AE8747B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4677101627435687E-2"/>
          <c:y val="0.88894187122528934"/>
          <c:w val="0.34868303486532198"/>
          <c:h val="6.82603828342621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Úspěšnost</a:t>
            </a:r>
            <a:r>
              <a:rPr lang="cs-CZ" baseline="0"/>
              <a:t> projektů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27921563630672641"/>
          <c:y val="0.11474424194166741"/>
          <c:w val="0.42900501104320987"/>
          <c:h val="0.7993058627503022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C35-4BD5-9853-923EC9F6A92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C35-4BD5-9853-923EC9F6A92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'[Údaje za MAS k 31.12.2021, vyplnit leden 2022.xlsx]MAS celkem'!$A$4:$A$5</c:f>
              <c:strCache>
                <c:ptCount val="2"/>
                <c:pt idx="0">
                  <c:v>Počet schválených projektů</c:v>
                </c:pt>
                <c:pt idx="1">
                  <c:v>Počet zamítnutých žádostí</c:v>
                </c:pt>
              </c:strCache>
            </c:strRef>
          </c:cat>
          <c:val>
            <c:numRef>
              <c:f>'[Údaje za MAS k 31.12.2021, vyplnit leden 2022.xlsx]MAS celkem'!$F$4:$F$5</c:f>
              <c:numCache>
                <c:formatCode>General</c:formatCode>
                <c:ptCount val="2"/>
                <c:pt idx="0">
                  <c:v>1337</c:v>
                </c:pt>
                <c:pt idx="1">
                  <c:v>527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C35-4BD5-9853-923EC9F6A9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FB8555-540F-4EF7-8D46-8ABB018A3B6F}" type="doc">
      <dgm:prSet loTypeId="urn:microsoft.com/office/officeart/2005/8/layout/process3" loCatId="process" qsTypeId="urn:microsoft.com/office/officeart/2005/8/quickstyle/simple1" qsCatId="simple" csTypeId="urn:microsoft.com/office/officeart/2005/8/colors/accent5_2" csCatId="accent5" phldr="1"/>
      <dgm:spPr/>
      <dgm:t>
        <a:bodyPr rtlCol="0"/>
        <a:lstStyle/>
        <a:p>
          <a:pPr rtl="0"/>
          <a:endParaRPr lang="en-US"/>
        </a:p>
      </dgm:t>
    </dgm:pt>
    <dgm:pt modelId="{C1C0BC68-A810-4B5F-92EF-C6470DBD2260}">
      <dgm:prSet phldrT="[Text]"/>
      <dgm:spPr/>
      <dgm:t>
        <a:bodyPr rtlCol="0"/>
        <a:lstStyle/>
        <a:p>
          <a:pPr rtl="0"/>
          <a:r>
            <a:rPr lang="cs-CZ" noProof="0" dirty="0" smtClean="0"/>
            <a:t>Standardizace MAS</a:t>
          </a:r>
          <a:endParaRPr lang="cs-CZ" noProof="0" dirty="0"/>
        </a:p>
      </dgm:t>
      <dgm:extLst>
        <a:ext uri="{E40237B7-FDA0-4F09-8148-C483321AD2D9}">
          <dgm14:cNvPr xmlns:dgm14="http://schemas.microsoft.com/office/drawing/2010/diagram" id="0" name="" title="Step 1 Title"/>
        </a:ext>
      </dgm:extLst>
    </dgm:pt>
    <dgm:pt modelId="{DCC0BBCA-D868-4FF6-B174-2CC347601C09}" type="parTrans" cxnId="{E25CC5FC-6634-43C9-B82A-600821DFEB2A}">
      <dgm:prSet/>
      <dgm:spPr/>
      <dgm:t>
        <a:bodyPr rtlCol="0"/>
        <a:lstStyle/>
        <a:p>
          <a:pPr rtl="0"/>
          <a:endParaRPr lang="en-US"/>
        </a:p>
      </dgm:t>
    </dgm:pt>
    <dgm:pt modelId="{F5287809-3C15-4CCC-8752-80339C1152A5}" type="sibTrans" cxnId="{E25CC5FC-6634-43C9-B82A-600821DFEB2A}">
      <dgm:prSet/>
      <dgm:spPr/>
      <dgm:t>
        <a:bodyPr rtlCol="0"/>
        <a:lstStyle/>
        <a:p>
          <a:pPr rtl="0"/>
          <a:endParaRPr lang="cs-CZ" noProof="0" dirty="0"/>
        </a:p>
      </dgm:t>
      <dgm:extLst>
        <a:ext uri="{E40237B7-FDA0-4F09-8148-C483321AD2D9}">
          <dgm14:cNvPr xmlns:dgm14="http://schemas.microsoft.com/office/drawing/2010/diagram" id="0" name="" title="Arrow pointing right"/>
        </a:ext>
      </dgm:extLst>
    </dgm:pt>
    <dgm:pt modelId="{EC30385C-94E2-463C-9938-AC727EF3A0BD}">
      <dgm:prSet phldrT="[Text]"/>
      <dgm:spPr/>
      <dgm:t>
        <a:bodyPr rtlCol="0"/>
        <a:lstStyle/>
        <a:p>
          <a:pPr rtl="0"/>
          <a:r>
            <a:rPr lang="cs-CZ" noProof="0" dirty="0" smtClean="0"/>
            <a:t>16 MAS z kraje schváleno</a:t>
          </a:r>
          <a:endParaRPr lang="cs-CZ" noProof="0" dirty="0"/>
        </a:p>
      </dgm:t>
      <dgm:extLst>
        <a:ext uri="{E40237B7-FDA0-4F09-8148-C483321AD2D9}">
          <dgm14:cNvPr xmlns:dgm14="http://schemas.microsoft.com/office/drawing/2010/diagram" id="0" name="" title="Step 1 task description"/>
        </a:ext>
      </dgm:extLst>
    </dgm:pt>
    <dgm:pt modelId="{58DF4C60-3566-42CD-B46D-A4F7342C86B5}" type="parTrans" cxnId="{4C6667EF-B515-4AD7-B1AE-F2348ABE3E9E}">
      <dgm:prSet/>
      <dgm:spPr/>
      <dgm:t>
        <a:bodyPr rtlCol="0"/>
        <a:lstStyle/>
        <a:p>
          <a:pPr rtl="0"/>
          <a:endParaRPr lang="en-US"/>
        </a:p>
      </dgm:t>
    </dgm:pt>
    <dgm:pt modelId="{08A01995-8A59-4BE3-9C91-CE9AECB335DE}" type="sibTrans" cxnId="{4C6667EF-B515-4AD7-B1AE-F2348ABE3E9E}">
      <dgm:prSet/>
      <dgm:spPr/>
      <dgm:t>
        <a:bodyPr rtlCol="0"/>
        <a:lstStyle/>
        <a:p>
          <a:pPr rtl="0"/>
          <a:endParaRPr lang="en-US"/>
        </a:p>
      </dgm:t>
    </dgm:pt>
    <dgm:pt modelId="{5D787C97-D980-4440-B210-928D6982299A}">
      <dgm:prSet phldrT="[Text]"/>
      <dgm:spPr/>
      <dgm:t>
        <a:bodyPr rtlCol="0"/>
        <a:lstStyle/>
        <a:p>
          <a:pPr rtl="0"/>
          <a:r>
            <a:rPr lang="cs-CZ" noProof="0" dirty="0" smtClean="0"/>
            <a:t>Koncepční část strategie</a:t>
          </a:r>
          <a:endParaRPr lang="cs-CZ" noProof="0" dirty="0"/>
        </a:p>
      </dgm:t>
      <dgm:extLst>
        <a:ext uri="{E40237B7-FDA0-4F09-8148-C483321AD2D9}">
          <dgm14:cNvPr xmlns:dgm14="http://schemas.microsoft.com/office/drawing/2010/diagram" id="0" name="" title="Step 2 Title"/>
        </a:ext>
      </dgm:extLst>
    </dgm:pt>
    <dgm:pt modelId="{D85245B8-A960-43B4-AB37-E2A2097E6463}" type="parTrans" cxnId="{87BE6BD6-C499-4615-8EF5-B677B4CFE8C6}">
      <dgm:prSet/>
      <dgm:spPr/>
      <dgm:t>
        <a:bodyPr rtlCol="0"/>
        <a:lstStyle/>
        <a:p>
          <a:pPr rtl="0"/>
          <a:endParaRPr lang="en-US"/>
        </a:p>
      </dgm:t>
    </dgm:pt>
    <dgm:pt modelId="{C1CF9C7E-E63B-423A-9EB1-3CB2E27F093C}" type="sibTrans" cxnId="{87BE6BD6-C499-4615-8EF5-B677B4CFE8C6}">
      <dgm:prSet/>
      <dgm:spPr/>
      <dgm:t>
        <a:bodyPr rtlCol="0"/>
        <a:lstStyle/>
        <a:p>
          <a:pPr rtl="0"/>
          <a:endParaRPr lang="cs-CZ" noProof="0" dirty="0"/>
        </a:p>
      </dgm:t>
      <dgm:extLst>
        <a:ext uri="{E40237B7-FDA0-4F09-8148-C483321AD2D9}">
          <dgm14:cNvPr xmlns:dgm14="http://schemas.microsoft.com/office/drawing/2010/diagram" id="0" name="" title="Arrow pointing right"/>
        </a:ext>
      </dgm:extLst>
    </dgm:pt>
    <dgm:pt modelId="{89EC74D7-8ED6-4609-997D-DDAF8AB36679}">
      <dgm:prSet phldrT="[Text]"/>
      <dgm:spPr/>
      <dgm:t>
        <a:bodyPr rtlCol="0"/>
        <a:lstStyle/>
        <a:p>
          <a:pPr rtl="0"/>
          <a:r>
            <a:rPr lang="cs-CZ" noProof="0" dirty="0" smtClean="0"/>
            <a:t>16 MAS z kraje schváleno</a:t>
          </a:r>
          <a:endParaRPr lang="cs-CZ" noProof="0" dirty="0"/>
        </a:p>
      </dgm:t>
      <dgm:extLst>
        <a:ext uri="{E40237B7-FDA0-4F09-8148-C483321AD2D9}">
          <dgm14:cNvPr xmlns:dgm14="http://schemas.microsoft.com/office/drawing/2010/diagram" id="0" name="" title="Step 2 task description"/>
        </a:ext>
      </dgm:extLst>
    </dgm:pt>
    <dgm:pt modelId="{0698AAB8-4775-4A7F-A278-8DD90161C1F5}" type="parTrans" cxnId="{D735CEB7-C537-4EB1-B47E-8C0A39B59309}">
      <dgm:prSet/>
      <dgm:spPr/>
      <dgm:t>
        <a:bodyPr rtlCol="0"/>
        <a:lstStyle/>
        <a:p>
          <a:pPr rtl="0"/>
          <a:endParaRPr lang="en-US"/>
        </a:p>
      </dgm:t>
    </dgm:pt>
    <dgm:pt modelId="{17559087-0E7E-42E7-8DC5-4B772FD58A02}" type="sibTrans" cxnId="{D735CEB7-C537-4EB1-B47E-8C0A39B59309}">
      <dgm:prSet/>
      <dgm:spPr/>
      <dgm:t>
        <a:bodyPr rtlCol="0"/>
        <a:lstStyle/>
        <a:p>
          <a:pPr rtl="0"/>
          <a:endParaRPr lang="en-US"/>
        </a:p>
      </dgm:t>
    </dgm:pt>
    <dgm:pt modelId="{7E5BF415-DD7C-46CE-81EA-C533FD19D64E}">
      <dgm:prSet phldrT="[Text]"/>
      <dgm:spPr/>
      <dgm:t>
        <a:bodyPr rtlCol="0"/>
        <a:lstStyle/>
        <a:p>
          <a:pPr rtl="0"/>
          <a:r>
            <a:rPr lang="cs-CZ" noProof="0" dirty="0" smtClean="0"/>
            <a:t>Programové rámce</a:t>
          </a:r>
          <a:endParaRPr lang="cs-CZ" noProof="0" dirty="0"/>
        </a:p>
      </dgm:t>
      <dgm:extLst>
        <a:ext uri="{E40237B7-FDA0-4F09-8148-C483321AD2D9}">
          <dgm14:cNvPr xmlns:dgm14="http://schemas.microsoft.com/office/drawing/2010/diagram" id="0" name="" title="Step 3 Title"/>
        </a:ext>
      </dgm:extLst>
    </dgm:pt>
    <dgm:pt modelId="{3496D105-5B69-4ADE-96EF-122A5A850C05}" type="parTrans" cxnId="{4113378F-425D-41CC-A9CB-1FFF4FEF0016}">
      <dgm:prSet/>
      <dgm:spPr/>
      <dgm:t>
        <a:bodyPr rtlCol="0"/>
        <a:lstStyle/>
        <a:p>
          <a:pPr rtl="0"/>
          <a:endParaRPr lang="en-US"/>
        </a:p>
      </dgm:t>
    </dgm:pt>
    <dgm:pt modelId="{1F5FC802-6D69-4E46-BE07-5E20756FDADA}" type="sibTrans" cxnId="{4113378F-425D-41CC-A9CB-1FFF4FEF0016}">
      <dgm:prSet/>
      <dgm:spPr/>
      <dgm:t>
        <a:bodyPr rtlCol="0"/>
        <a:lstStyle/>
        <a:p>
          <a:pPr rtl="0"/>
          <a:endParaRPr lang="en-US"/>
        </a:p>
      </dgm:t>
    </dgm:pt>
    <dgm:pt modelId="{4537B24E-F32C-4F73-9C4F-EDE47D952988}">
      <dgm:prSet phldrT="[Text]"/>
      <dgm:spPr/>
      <dgm:t>
        <a:bodyPr rtlCol="0"/>
        <a:lstStyle/>
        <a:p>
          <a:pPr rtl="0"/>
          <a:r>
            <a:rPr lang="cs-CZ" noProof="0" dirty="0" smtClean="0"/>
            <a:t>Budou schvalovány od září 2022 do cca března 2023</a:t>
          </a:r>
          <a:endParaRPr lang="cs-CZ" noProof="0" dirty="0"/>
        </a:p>
      </dgm:t>
      <dgm:extLst>
        <a:ext uri="{E40237B7-FDA0-4F09-8148-C483321AD2D9}">
          <dgm14:cNvPr xmlns:dgm14="http://schemas.microsoft.com/office/drawing/2010/diagram" id="0" name="" title="Step 3 task description"/>
        </a:ext>
      </dgm:extLst>
    </dgm:pt>
    <dgm:pt modelId="{26742A97-67F7-4478-B770-44761CF89C6A}" type="parTrans" cxnId="{13B7E9B1-D150-4219-A314-09B055A18888}">
      <dgm:prSet/>
      <dgm:spPr/>
      <dgm:t>
        <a:bodyPr rtlCol="0"/>
        <a:lstStyle/>
        <a:p>
          <a:pPr rtl="0"/>
          <a:endParaRPr lang="en-US"/>
        </a:p>
      </dgm:t>
    </dgm:pt>
    <dgm:pt modelId="{0CA7C5B6-FD4A-4DEC-8D86-06439C70E349}" type="sibTrans" cxnId="{13B7E9B1-D150-4219-A314-09B055A18888}">
      <dgm:prSet/>
      <dgm:spPr/>
      <dgm:t>
        <a:bodyPr rtlCol="0"/>
        <a:lstStyle/>
        <a:p>
          <a:pPr rtl="0"/>
          <a:endParaRPr lang="en-US"/>
        </a:p>
      </dgm:t>
    </dgm:pt>
    <dgm:pt modelId="{FBC3A0BC-9D8F-4C7B-B285-510A780E04E4}" type="pres">
      <dgm:prSet presAssocID="{51FB8555-540F-4EF7-8D46-8ABB018A3B6F}" presName="linearFlow" presStyleCnt="0">
        <dgm:presLayoutVars>
          <dgm:dir/>
          <dgm:animLvl val="lvl"/>
          <dgm:resizeHandles val="exact"/>
        </dgm:presLayoutVars>
      </dgm:prSet>
      <dgm:spPr/>
      <dgm:t>
        <a:bodyPr rtlCol="0"/>
        <a:lstStyle/>
        <a:p>
          <a:pPr rtl="0"/>
          <a:endParaRPr lang="en-US"/>
        </a:p>
      </dgm:t>
    </dgm:pt>
    <dgm:pt modelId="{ED22D1AC-1FA4-4D39-85EB-648D2E2E4B05}" type="pres">
      <dgm:prSet presAssocID="{C1C0BC68-A810-4B5F-92EF-C6470DBD2260}" presName="composite" presStyleCnt="0"/>
      <dgm:spPr/>
    </dgm:pt>
    <dgm:pt modelId="{3712DD02-33A5-46B6-B0E6-E3B73C051486}" type="pres">
      <dgm:prSet presAssocID="{C1C0BC68-A810-4B5F-92EF-C6470DBD2260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 rtlCol="0"/>
        <a:lstStyle/>
        <a:p>
          <a:pPr rtl="0"/>
          <a:endParaRPr lang="en-US"/>
        </a:p>
      </dgm:t>
    </dgm:pt>
    <dgm:pt modelId="{DB36A994-60A6-447D-8D30-19D2F536511E}" type="pres">
      <dgm:prSet presAssocID="{C1C0BC68-A810-4B5F-92EF-C6470DBD2260}" presName="parSh" presStyleLbl="node1" presStyleIdx="0" presStyleCnt="3"/>
      <dgm:spPr/>
      <dgm:t>
        <a:bodyPr rtlCol="0"/>
        <a:lstStyle/>
        <a:p>
          <a:pPr rtl="0"/>
          <a:endParaRPr lang="en-US"/>
        </a:p>
      </dgm:t>
    </dgm:pt>
    <dgm:pt modelId="{9D677988-374B-4BBA-B73C-8BE59201B4AA}" type="pres">
      <dgm:prSet presAssocID="{C1C0BC68-A810-4B5F-92EF-C6470DBD2260}" presName="desTx" presStyleLbl="fgAcc1" presStyleIdx="0" presStyleCnt="3">
        <dgm:presLayoutVars>
          <dgm:bulletEnabled val="1"/>
        </dgm:presLayoutVars>
      </dgm:prSet>
      <dgm:spPr/>
      <dgm:t>
        <a:bodyPr rtlCol="0"/>
        <a:lstStyle/>
        <a:p>
          <a:pPr rtl="0"/>
          <a:endParaRPr lang="en-US"/>
        </a:p>
      </dgm:t>
    </dgm:pt>
    <dgm:pt modelId="{51EA4E37-9197-43C9-9502-961CC2F00719}" type="pres">
      <dgm:prSet presAssocID="{F5287809-3C15-4CCC-8752-80339C1152A5}" presName="sibTrans" presStyleLbl="sibTrans2D1" presStyleIdx="0" presStyleCnt="2"/>
      <dgm:spPr/>
      <dgm:t>
        <a:bodyPr rtlCol="0"/>
        <a:lstStyle/>
        <a:p>
          <a:pPr rtl="0"/>
          <a:endParaRPr lang="en-US"/>
        </a:p>
      </dgm:t>
    </dgm:pt>
    <dgm:pt modelId="{6D356879-97F7-4A4F-8954-7F876FCD0A2F}" type="pres">
      <dgm:prSet presAssocID="{F5287809-3C15-4CCC-8752-80339C1152A5}" presName="connTx" presStyleLbl="sibTrans2D1" presStyleIdx="0" presStyleCnt="2"/>
      <dgm:spPr/>
      <dgm:t>
        <a:bodyPr rtlCol="0"/>
        <a:lstStyle/>
        <a:p>
          <a:pPr rtl="0"/>
          <a:endParaRPr lang="en-US"/>
        </a:p>
      </dgm:t>
    </dgm:pt>
    <dgm:pt modelId="{496864C7-FE7D-4DDB-B363-166C7F967B11}" type="pres">
      <dgm:prSet presAssocID="{5D787C97-D980-4440-B210-928D6982299A}" presName="composite" presStyleCnt="0"/>
      <dgm:spPr/>
    </dgm:pt>
    <dgm:pt modelId="{EE1DFB8A-86A2-4C34-92A7-723C55E7CCDF}" type="pres">
      <dgm:prSet presAssocID="{5D787C97-D980-4440-B210-928D6982299A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 rtlCol="0"/>
        <a:lstStyle/>
        <a:p>
          <a:pPr rtl="0"/>
          <a:endParaRPr lang="en-US"/>
        </a:p>
      </dgm:t>
    </dgm:pt>
    <dgm:pt modelId="{6BB0ABCB-2373-47ED-9774-278F8EE9E9B2}" type="pres">
      <dgm:prSet presAssocID="{5D787C97-D980-4440-B210-928D6982299A}" presName="parSh" presStyleLbl="node1" presStyleIdx="1" presStyleCnt="3"/>
      <dgm:spPr/>
      <dgm:t>
        <a:bodyPr rtlCol="0"/>
        <a:lstStyle/>
        <a:p>
          <a:pPr rtl="0"/>
          <a:endParaRPr lang="en-US"/>
        </a:p>
      </dgm:t>
    </dgm:pt>
    <dgm:pt modelId="{93C83A52-6E6B-41FD-9424-D118FD751CED}" type="pres">
      <dgm:prSet presAssocID="{5D787C97-D980-4440-B210-928D6982299A}" presName="desTx" presStyleLbl="fgAcc1" presStyleIdx="1" presStyleCnt="3">
        <dgm:presLayoutVars>
          <dgm:bulletEnabled val="1"/>
        </dgm:presLayoutVars>
      </dgm:prSet>
      <dgm:spPr/>
      <dgm:t>
        <a:bodyPr rtlCol="0"/>
        <a:lstStyle/>
        <a:p>
          <a:pPr rtl="0"/>
          <a:endParaRPr lang="en-US"/>
        </a:p>
      </dgm:t>
    </dgm:pt>
    <dgm:pt modelId="{A66EA167-6AD2-4AA4-A421-59E2B4561DDF}" type="pres">
      <dgm:prSet presAssocID="{C1CF9C7E-E63B-423A-9EB1-3CB2E27F093C}" presName="sibTrans" presStyleLbl="sibTrans2D1" presStyleIdx="1" presStyleCnt="2"/>
      <dgm:spPr/>
      <dgm:t>
        <a:bodyPr rtlCol="0"/>
        <a:lstStyle/>
        <a:p>
          <a:pPr rtl="0"/>
          <a:endParaRPr lang="en-US"/>
        </a:p>
      </dgm:t>
    </dgm:pt>
    <dgm:pt modelId="{84AB7DF1-E716-46D2-8886-4D0AF1B8C8A8}" type="pres">
      <dgm:prSet presAssocID="{C1CF9C7E-E63B-423A-9EB1-3CB2E27F093C}" presName="connTx" presStyleLbl="sibTrans2D1" presStyleIdx="1" presStyleCnt="2"/>
      <dgm:spPr/>
      <dgm:t>
        <a:bodyPr rtlCol="0"/>
        <a:lstStyle/>
        <a:p>
          <a:pPr rtl="0"/>
          <a:endParaRPr lang="en-US"/>
        </a:p>
      </dgm:t>
    </dgm:pt>
    <dgm:pt modelId="{21E31B03-7874-4FDF-9737-EAFFCD11494C}" type="pres">
      <dgm:prSet presAssocID="{7E5BF415-DD7C-46CE-81EA-C533FD19D64E}" presName="composite" presStyleCnt="0"/>
      <dgm:spPr/>
    </dgm:pt>
    <dgm:pt modelId="{C51586F8-6FAF-4530-806B-429518E699E2}" type="pres">
      <dgm:prSet presAssocID="{7E5BF415-DD7C-46CE-81EA-C533FD19D64E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 rtlCol="0"/>
        <a:lstStyle/>
        <a:p>
          <a:pPr rtl="0"/>
          <a:endParaRPr lang="en-US"/>
        </a:p>
      </dgm:t>
    </dgm:pt>
    <dgm:pt modelId="{3E371716-205E-4EF6-A7ED-14278F63B034}" type="pres">
      <dgm:prSet presAssocID="{7E5BF415-DD7C-46CE-81EA-C533FD19D64E}" presName="parSh" presStyleLbl="node1" presStyleIdx="2" presStyleCnt="3"/>
      <dgm:spPr/>
      <dgm:t>
        <a:bodyPr rtlCol="0"/>
        <a:lstStyle/>
        <a:p>
          <a:pPr rtl="0"/>
          <a:endParaRPr lang="en-US"/>
        </a:p>
      </dgm:t>
    </dgm:pt>
    <dgm:pt modelId="{D91F2413-E4E3-4058-AF8C-E44208B5C14B}" type="pres">
      <dgm:prSet presAssocID="{7E5BF415-DD7C-46CE-81EA-C533FD19D64E}" presName="desTx" presStyleLbl="fgAcc1" presStyleIdx="2" presStyleCnt="3">
        <dgm:presLayoutVars>
          <dgm:bulletEnabled val="1"/>
        </dgm:presLayoutVars>
      </dgm:prSet>
      <dgm:spPr/>
      <dgm:t>
        <a:bodyPr rtlCol="0"/>
        <a:lstStyle/>
        <a:p>
          <a:pPr rtl="0"/>
          <a:endParaRPr lang="en-US"/>
        </a:p>
      </dgm:t>
    </dgm:pt>
  </dgm:ptLst>
  <dgm:cxnLst>
    <dgm:cxn modelId="{EC1E9F7C-E8B1-4A3B-BAC9-7A1230613869}" type="presOf" srcId="{5D787C97-D980-4440-B210-928D6982299A}" destId="{EE1DFB8A-86A2-4C34-92A7-723C55E7CCDF}" srcOrd="0" destOrd="0" presId="urn:microsoft.com/office/officeart/2005/8/layout/process3"/>
    <dgm:cxn modelId="{A68819FE-7568-4FE1-B581-7E5863A83153}" type="presOf" srcId="{51FB8555-540F-4EF7-8D46-8ABB018A3B6F}" destId="{FBC3A0BC-9D8F-4C7B-B285-510A780E04E4}" srcOrd="0" destOrd="0" presId="urn:microsoft.com/office/officeart/2005/8/layout/process3"/>
    <dgm:cxn modelId="{13B7E9B1-D150-4219-A314-09B055A18888}" srcId="{7E5BF415-DD7C-46CE-81EA-C533FD19D64E}" destId="{4537B24E-F32C-4F73-9C4F-EDE47D952988}" srcOrd="0" destOrd="0" parTransId="{26742A97-67F7-4478-B770-44761CF89C6A}" sibTransId="{0CA7C5B6-FD4A-4DEC-8D86-06439C70E349}"/>
    <dgm:cxn modelId="{EB088E4B-0A2D-4FAE-98F7-679D9462748A}" type="presOf" srcId="{5D787C97-D980-4440-B210-928D6982299A}" destId="{6BB0ABCB-2373-47ED-9774-278F8EE9E9B2}" srcOrd="1" destOrd="0" presId="urn:microsoft.com/office/officeart/2005/8/layout/process3"/>
    <dgm:cxn modelId="{D735CEB7-C537-4EB1-B47E-8C0A39B59309}" srcId="{5D787C97-D980-4440-B210-928D6982299A}" destId="{89EC74D7-8ED6-4609-997D-DDAF8AB36679}" srcOrd="0" destOrd="0" parTransId="{0698AAB8-4775-4A7F-A278-8DD90161C1F5}" sibTransId="{17559087-0E7E-42E7-8DC5-4B772FD58A02}"/>
    <dgm:cxn modelId="{E359B758-F406-4829-A72E-72DC9CEB1A9D}" type="presOf" srcId="{C1C0BC68-A810-4B5F-92EF-C6470DBD2260}" destId="{3712DD02-33A5-46B6-B0E6-E3B73C051486}" srcOrd="0" destOrd="0" presId="urn:microsoft.com/office/officeart/2005/8/layout/process3"/>
    <dgm:cxn modelId="{F32DD857-0508-493C-8B63-6B618577A874}" type="presOf" srcId="{7E5BF415-DD7C-46CE-81EA-C533FD19D64E}" destId="{C51586F8-6FAF-4530-806B-429518E699E2}" srcOrd="0" destOrd="0" presId="urn:microsoft.com/office/officeart/2005/8/layout/process3"/>
    <dgm:cxn modelId="{E25CC5FC-6634-43C9-B82A-600821DFEB2A}" srcId="{51FB8555-540F-4EF7-8D46-8ABB018A3B6F}" destId="{C1C0BC68-A810-4B5F-92EF-C6470DBD2260}" srcOrd="0" destOrd="0" parTransId="{DCC0BBCA-D868-4FF6-B174-2CC347601C09}" sibTransId="{F5287809-3C15-4CCC-8752-80339C1152A5}"/>
    <dgm:cxn modelId="{4113378F-425D-41CC-A9CB-1FFF4FEF0016}" srcId="{51FB8555-540F-4EF7-8D46-8ABB018A3B6F}" destId="{7E5BF415-DD7C-46CE-81EA-C533FD19D64E}" srcOrd="2" destOrd="0" parTransId="{3496D105-5B69-4ADE-96EF-122A5A850C05}" sibTransId="{1F5FC802-6D69-4E46-BE07-5E20756FDADA}"/>
    <dgm:cxn modelId="{87BE6BD6-C499-4615-8EF5-B677B4CFE8C6}" srcId="{51FB8555-540F-4EF7-8D46-8ABB018A3B6F}" destId="{5D787C97-D980-4440-B210-928D6982299A}" srcOrd="1" destOrd="0" parTransId="{D85245B8-A960-43B4-AB37-E2A2097E6463}" sibTransId="{C1CF9C7E-E63B-423A-9EB1-3CB2E27F093C}"/>
    <dgm:cxn modelId="{080FCC40-F651-44FD-8CD9-6F4FBAF02719}" type="presOf" srcId="{C1CF9C7E-E63B-423A-9EB1-3CB2E27F093C}" destId="{84AB7DF1-E716-46D2-8886-4D0AF1B8C8A8}" srcOrd="1" destOrd="0" presId="urn:microsoft.com/office/officeart/2005/8/layout/process3"/>
    <dgm:cxn modelId="{4C6667EF-B515-4AD7-B1AE-F2348ABE3E9E}" srcId="{C1C0BC68-A810-4B5F-92EF-C6470DBD2260}" destId="{EC30385C-94E2-463C-9938-AC727EF3A0BD}" srcOrd="0" destOrd="0" parTransId="{58DF4C60-3566-42CD-B46D-A4F7342C86B5}" sibTransId="{08A01995-8A59-4BE3-9C91-CE9AECB335DE}"/>
    <dgm:cxn modelId="{439DF1A5-7F2B-4CEA-A227-28097B19E498}" type="presOf" srcId="{89EC74D7-8ED6-4609-997D-DDAF8AB36679}" destId="{93C83A52-6E6B-41FD-9424-D118FD751CED}" srcOrd="0" destOrd="0" presId="urn:microsoft.com/office/officeart/2005/8/layout/process3"/>
    <dgm:cxn modelId="{580D3822-696C-4737-8C4B-5CD212740025}" type="presOf" srcId="{4537B24E-F32C-4F73-9C4F-EDE47D952988}" destId="{D91F2413-E4E3-4058-AF8C-E44208B5C14B}" srcOrd="0" destOrd="0" presId="urn:microsoft.com/office/officeart/2005/8/layout/process3"/>
    <dgm:cxn modelId="{49EB6703-EA1F-4957-BF3C-43DFD780A52F}" type="presOf" srcId="{F5287809-3C15-4CCC-8752-80339C1152A5}" destId="{51EA4E37-9197-43C9-9502-961CC2F00719}" srcOrd="0" destOrd="0" presId="urn:microsoft.com/office/officeart/2005/8/layout/process3"/>
    <dgm:cxn modelId="{EC6A1A3E-A8CB-40A3-96E9-87AC04AD0CD5}" type="presOf" srcId="{7E5BF415-DD7C-46CE-81EA-C533FD19D64E}" destId="{3E371716-205E-4EF6-A7ED-14278F63B034}" srcOrd="1" destOrd="0" presId="urn:microsoft.com/office/officeart/2005/8/layout/process3"/>
    <dgm:cxn modelId="{035D5513-6A53-4B34-885B-3690395A9C80}" type="presOf" srcId="{F5287809-3C15-4CCC-8752-80339C1152A5}" destId="{6D356879-97F7-4A4F-8954-7F876FCD0A2F}" srcOrd="1" destOrd="0" presId="urn:microsoft.com/office/officeart/2005/8/layout/process3"/>
    <dgm:cxn modelId="{19D90880-372C-416D-9D26-798997B15B54}" type="presOf" srcId="{C1CF9C7E-E63B-423A-9EB1-3CB2E27F093C}" destId="{A66EA167-6AD2-4AA4-A421-59E2B4561DDF}" srcOrd="0" destOrd="0" presId="urn:microsoft.com/office/officeart/2005/8/layout/process3"/>
    <dgm:cxn modelId="{2CC75938-A94B-40DD-A46E-A73EFE8FDCCD}" type="presOf" srcId="{EC30385C-94E2-463C-9938-AC727EF3A0BD}" destId="{9D677988-374B-4BBA-B73C-8BE59201B4AA}" srcOrd="0" destOrd="0" presId="urn:microsoft.com/office/officeart/2005/8/layout/process3"/>
    <dgm:cxn modelId="{D9AF0E22-7C7F-46D0-A258-9DBA8FA3DBFF}" type="presOf" srcId="{C1C0BC68-A810-4B5F-92EF-C6470DBD2260}" destId="{DB36A994-60A6-447D-8D30-19D2F536511E}" srcOrd="1" destOrd="0" presId="urn:microsoft.com/office/officeart/2005/8/layout/process3"/>
    <dgm:cxn modelId="{919BF25F-7D36-48E1-AB55-19CBC76C64D6}" type="presParOf" srcId="{FBC3A0BC-9D8F-4C7B-B285-510A780E04E4}" destId="{ED22D1AC-1FA4-4D39-85EB-648D2E2E4B05}" srcOrd="0" destOrd="0" presId="urn:microsoft.com/office/officeart/2005/8/layout/process3"/>
    <dgm:cxn modelId="{1242E9A2-338B-4E1D-8425-F1930C1FD1CE}" type="presParOf" srcId="{ED22D1AC-1FA4-4D39-85EB-648D2E2E4B05}" destId="{3712DD02-33A5-46B6-B0E6-E3B73C051486}" srcOrd="0" destOrd="0" presId="urn:microsoft.com/office/officeart/2005/8/layout/process3"/>
    <dgm:cxn modelId="{93951B44-DC36-4FB9-A662-D7EF95C69F59}" type="presParOf" srcId="{ED22D1AC-1FA4-4D39-85EB-648D2E2E4B05}" destId="{DB36A994-60A6-447D-8D30-19D2F536511E}" srcOrd="1" destOrd="0" presId="urn:microsoft.com/office/officeart/2005/8/layout/process3"/>
    <dgm:cxn modelId="{4B618E5C-23DA-4CC1-B370-1783E5A7DD51}" type="presParOf" srcId="{ED22D1AC-1FA4-4D39-85EB-648D2E2E4B05}" destId="{9D677988-374B-4BBA-B73C-8BE59201B4AA}" srcOrd="2" destOrd="0" presId="urn:microsoft.com/office/officeart/2005/8/layout/process3"/>
    <dgm:cxn modelId="{960A4299-C0B9-44E1-B079-ABCB36EBE928}" type="presParOf" srcId="{FBC3A0BC-9D8F-4C7B-B285-510A780E04E4}" destId="{51EA4E37-9197-43C9-9502-961CC2F00719}" srcOrd="1" destOrd="0" presId="urn:microsoft.com/office/officeart/2005/8/layout/process3"/>
    <dgm:cxn modelId="{DD17E2A9-73D4-404A-99C8-A28A1A32FAD0}" type="presParOf" srcId="{51EA4E37-9197-43C9-9502-961CC2F00719}" destId="{6D356879-97F7-4A4F-8954-7F876FCD0A2F}" srcOrd="0" destOrd="0" presId="urn:microsoft.com/office/officeart/2005/8/layout/process3"/>
    <dgm:cxn modelId="{E5500DFE-9EFD-42E8-A0A1-8D0CED7AF569}" type="presParOf" srcId="{FBC3A0BC-9D8F-4C7B-B285-510A780E04E4}" destId="{496864C7-FE7D-4DDB-B363-166C7F967B11}" srcOrd="2" destOrd="0" presId="urn:microsoft.com/office/officeart/2005/8/layout/process3"/>
    <dgm:cxn modelId="{1B5FECA6-7A80-4A02-8E68-C8BC0F66BB0F}" type="presParOf" srcId="{496864C7-FE7D-4DDB-B363-166C7F967B11}" destId="{EE1DFB8A-86A2-4C34-92A7-723C55E7CCDF}" srcOrd="0" destOrd="0" presId="urn:microsoft.com/office/officeart/2005/8/layout/process3"/>
    <dgm:cxn modelId="{F2C83D5B-620C-4D7B-A0CF-8FDD12606A45}" type="presParOf" srcId="{496864C7-FE7D-4DDB-B363-166C7F967B11}" destId="{6BB0ABCB-2373-47ED-9774-278F8EE9E9B2}" srcOrd="1" destOrd="0" presId="urn:microsoft.com/office/officeart/2005/8/layout/process3"/>
    <dgm:cxn modelId="{DA133F4C-4DCD-4AFB-95BA-A46090A1E6F9}" type="presParOf" srcId="{496864C7-FE7D-4DDB-B363-166C7F967B11}" destId="{93C83A52-6E6B-41FD-9424-D118FD751CED}" srcOrd="2" destOrd="0" presId="urn:microsoft.com/office/officeart/2005/8/layout/process3"/>
    <dgm:cxn modelId="{F9993E88-5788-4AAF-AF9E-A715C445A825}" type="presParOf" srcId="{FBC3A0BC-9D8F-4C7B-B285-510A780E04E4}" destId="{A66EA167-6AD2-4AA4-A421-59E2B4561DDF}" srcOrd="3" destOrd="0" presId="urn:microsoft.com/office/officeart/2005/8/layout/process3"/>
    <dgm:cxn modelId="{38EF3BB9-131F-4F5A-B909-1E831CD880A7}" type="presParOf" srcId="{A66EA167-6AD2-4AA4-A421-59E2B4561DDF}" destId="{84AB7DF1-E716-46D2-8886-4D0AF1B8C8A8}" srcOrd="0" destOrd="0" presId="urn:microsoft.com/office/officeart/2005/8/layout/process3"/>
    <dgm:cxn modelId="{23A95565-FCAD-4085-931D-8CCCC64769F2}" type="presParOf" srcId="{FBC3A0BC-9D8F-4C7B-B285-510A780E04E4}" destId="{21E31B03-7874-4FDF-9737-EAFFCD11494C}" srcOrd="4" destOrd="0" presId="urn:microsoft.com/office/officeart/2005/8/layout/process3"/>
    <dgm:cxn modelId="{1F7301EF-CEDB-4D34-A077-8653B55017F0}" type="presParOf" srcId="{21E31B03-7874-4FDF-9737-EAFFCD11494C}" destId="{C51586F8-6FAF-4530-806B-429518E699E2}" srcOrd="0" destOrd="0" presId="urn:microsoft.com/office/officeart/2005/8/layout/process3"/>
    <dgm:cxn modelId="{4794DEC1-F934-4EA1-BD20-5D7A309DDC8A}" type="presParOf" srcId="{21E31B03-7874-4FDF-9737-EAFFCD11494C}" destId="{3E371716-205E-4EF6-A7ED-14278F63B034}" srcOrd="1" destOrd="0" presId="urn:microsoft.com/office/officeart/2005/8/layout/process3"/>
    <dgm:cxn modelId="{9DF1CD5D-C0C4-4628-9DE8-8C82D7DA65D2}" type="presParOf" srcId="{21E31B03-7874-4FDF-9737-EAFFCD11494C}" destId="{D91F2413-E4E3-4058-AF8C-E44208B5C14B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36A994-60A6-447D-8D30-19D2F536511E}">
      <dsp:nvSpPr>
        <dsp:cNvPr id="0" name=""/>
        <dsp:cNvSpPr/>
      </dsp:nvSpPr>
      <dsp:spPr>
        <a:xfrm>
          <a:off x="4543" y="605169"/>
          <a:ext cx="2065693" cy="119788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80010" numCol="1" spcCol="1270" rtlCol="0" anchor="t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noProof="0" dirty="0" smtClean="0"/>
            <a:t>Standardizace MAS</a:t>
          </a:r>
          <a:endParaRPr lang="cs-CZ" sz="2100" kern="1200" noProof="0" dirty="0"/>
        </a:p>
      </dsp:txBody>
      <dsp:txXfrm>
        <a:off x="4543" y="605169"/>
        <a:ext cx="2065693" cy="798592"/>
      </dsp:txXfrm>
    </dsp:sp>
    <dsp:sp modelId="{9D677988-374B-4BBA-B73C-8BE59201B4AA}">
      <dsp:nvSpPr>
        <dsp:cNvPr id="0" name=""/>
        <dsp:cNvSpPr/>
      </dsp:nvSpPr>
      <dsp:spPr>
        <a:xfrm>
          <a:off x="427637" y="1403762"/>
          <a:ext cx="2065693" cy="21439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rtlCol="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100" kern="1200" noProof="0" dirty="0" smtClean="0"/>
            <a:t>16 MAS z kraje schváleno</a:t>
          </a:r>
          <a:endParaRPr lang="cs-CZ" sz="2100" kern="1200" noProof="0" dirty="0"/>
        </a:p>
      </dsp:txBody>
      <dsp:txXfrm>
        <a:off x="488139" y="1464264"/>
        <a:ext cx="1944689" cy="2022964"/>
      </dsp:txXfrm>
    </dsp:sp>
    <dsp:sp modelId="{51EA4E37-9197-43C9-9502-961CC2F00719}">
      <dsp:nvSpPr>
        <dsp:cNvPr id="0" name=""/>
        <dsp:cNvSpPr/>
      </dsp:nvSpPr>
      <dsp:spPr>
        <a:xfrm>
          <a:off x="2383388" y="747316"/>
          <a:ext cx="663881" cy="5142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rtlCol="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700" kern="1200" noProof="0" dirty="0"/>
        </a:p>
      </dsp:txBody>
      <dsp:txXfrm>
        <a:off x="2383388" y="850176"/>
        <a:ext cx="509592" cy="308578"/>
      </dsp:txXfrm>
    </dsp:sp>
    <dsp:sp modelId="{6BB0ABCB-2373-47ED-9774-278F8EE9E9B2}">
      <dsp:nvSpPr>
        <dsp:cNvPr id="0" name=""/>
        <dsp:cNvSpPr/>
      </dsp:nvSpPr>
      <dsp:spPr>
        <a:xfrm>
          <a:off x="3322843" y="605169"/>
          <a:ext cx="2065693" cy="119788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80010" numCol="1" spcCol="1270" rtlCol="0" anchor="t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noProof="0" dirty="0" smtClean="0"/>
            <a:t>Koncepční část strategie</a:t>
          </a:r>
          <a:endParaRPr lang="cs-CZ" sz="2100" kern="1200" noProof="0" dirty="0"/>
        </a:p>
      </dsp:txBody>
      <dsp:txXfrm>
        <a:off x="3322843" y="605169"/>
        <a:ext cx="2065693" cy="798592"/>
      </dsp:txXfrm>
    </dsp:sp>
    <dsp:sp modelId="{93C83A52-6E6B-41FD-9424-D118FD751CED}">
      <dsp:nvSpPr>
        <dsp:cNvPr id="0" name=""/>
        <dsp:cNvSpPr/>
      </dsp:nvSpPr>
      <dsp:spPr>
        <a:xfrm>
          <a:off x="3745937" y="1403762"/>
          <a:ext cx="2065693" cy="21439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rtlCol="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100" kern="1200" noProof="0" dirty="0" smtClean="0"/>
            <a:t>16 MAS z kraje schváleno</a:t>
          </a:r>
          <a:endParaRPr lang="cs-CZ" sz="2100" kern="1200" noProof="0" dirty="0"/>
        </a:p>
      </dsp:txBody>
      <dsp:txXfrm>
        <a:off x="3806439" y="1464264"/>
        <a:ext cx="1944689" cy="2022964"/>
      </dsp:txXfrm>
    </dsp:sp>
    <dsp:sp modelId="{A66EA167-6AD2-4AA4-A421-59E2B4561DDF}">
      <dsp:nvSpPr>
        <dsp:cNvPr id="0" name=""/>
        <dsp:cNvSpPr/>
      </dsp:nvSpPr>
      <dsp:spPr>
        <a:xfrm>
          <a:off x="5701689" y="747316"/>
          <a:ext cx="663881" cy="5142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rtlCol="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700" kern="1200" noProof="0" dirty="0"/>
        </a:p>
      </dsp:txBody>
      <dsp:txXfrm>
        <a:off x="5701689" y="850176"/>
        <a:ext cx="509592" cy="308578"/>
      </dsp:txXfrm>
    </dsp:sp>
    <dsp:sp modelId="{3E371716-205E-4EF6-A7ED-14278F63B034}">
      <dsp:nvSpPr>
        <dsp:cNvPr id="0" name=""/>
        <dsp:cNvSpPr/>
      </dsp:nvSpPr>
      <dsp:spPr>
        <a:xfrm>
          <a:off x="6641144" y="605169"/>
          <a:ext cx="2065693" cy="119788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80010" numCol="1" spcCol="1270" rtlCol="0" anchor="t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noProof="0" dirty="0" smtClean="0"/>
            <a:t>Programové rámce</a:t>
          </a:r>
          <a:endParaRPr lang="cs-CZ" sz="2100" kern="1200" noProof="0" dirty="0"/>
        </a:p>
      </dsp:txBody>
      <dsp:txXfrm>
        <a:off x="6641144" y="605169"/>
        <a:ext cx="2065693" cy="798592"/>
      </dsp:txXfrm>
    </dsp:sp>
    <dsp:sp modelId="{D91F2413-E4E3-4058-AF8C-E44208B5C14B}">
      <dsp:nvSpPr>
        <dsp:cNvPr id="0" name=""/>
        <dsp:cNvSpPr/>
      </dsp:nvSpPr>
      <dsp:spPr>
        <a:xfrm>
          <a:off x="7064238" y="1403762"/>
          <a:ext cx="2065693" cy="21439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rtlCol="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100" kern="1200" noProof="0" dirty="0" smtClean="0"/>
            <a:t>Budou schvalovány od září 2022 do cca března 2023</a:t>
          </a:r>
          <a:endParaRPr lang="cs-CZ" sz="2100" kern="1200" noProof="0" dirty="0"/>
        </a:p>
      </dsp:txBody>
      <dsp:txXfrm>
        <a:off x="7124740" y="1464264"/>
        <a:ext cx="1944689" cy="20229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B4E71E0-6F07-4B0F-9CA0-E25D83E6E570}" type="datetime1">
              <a:rPr lang="cs-CZ" smtClean="0"/>
              <a:t>19.04.2022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BAE14B8-3CC9-472D-9BC5-A84D80684DE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C4BB932-8D7E-486D-9D6C-75BD9824A8B0}" type="datetime1">
              <a:rPr lang="cs-CZ" noProof="0" smtClean="0"/>
              <a:t>19.04.2022</a:t>
            </a:fld>
            <a:endParaRPr lang="cs-CZ" noProof="0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 dirty="0" smtClean="0"/>
              <a:t>Kliknutím můžete upravit styly předlohy textu.</a:t>
            </a:r>
          </a:p>
          <a:p>
            <a:pPr lvl="1" rtl="0"/>
            <a:r>
              <a:rPr lang="cs-CZ" noProof="0" dirty="0" smtClean="0"/>
              <a:t>Druhá úroveň</a:t>
            </a:r>
          </a:p>
          <a:p>
            <a:pPr lvl="2" rtl="0"/>
            <a:r>
              <a:rPr lang="cs-CZ" noProof="0" dirty="0" smtClean="0"/>
              <a:t>Třetí úroveň</a:t>
            </a:r>
          </a:p>
          <a:p>
            <a:pPr lvl="3" rtl="0"/>
            <a:r>
              <a:rPr lang="cs-CZ" noProof="0" dirty="0" smtClean="0"/>
              <a:t>Čtvrtá úroveň</a:t>
            </a:r>
          </a:p>
          <a:p>
            <a:pPr lvl="4" rtl="0"/>
            <a:r>
              <a:rPr lang="cs-CZ" noProof="0" dirty="0" smtClean="0"/>
              <a:t>Pátá úroveň</a:t>
            </a:r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B667E1-E601-4AAF-B95C-B25720D70A60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8204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cs-CZ" smtClean="0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2755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cs-CZ" smtClean="0"/>
              <a:t>23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8909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cs-CZ" smtClean="0"/>
              <a:t>24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973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Volný tvar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" name="Volný tvar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" name="Volný tvar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" name="Volný tvar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" name="Volný tvar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" name="Volný tvar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" name="Volný tvar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" name="Volný tvar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" name="Volný tvar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" name="Volný tvar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" name="Volný tvar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" name="Volný tvar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" name="Volný tvar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" name="Volný tvar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" name="Volný tvar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" name="Volný tvar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" name="Volný tvar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" name="Volný tvar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" name="Volný tvar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" name="Volný tvar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" name="Volný tvar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6" name="Volný tvar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7" name="Volný tvar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8" name="Volný tvar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" name="Volný tvar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" name="Volný tvar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1" name="Volný tvar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" name="Volný tvar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" name="Volný tvar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4" name="Volný tvar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5" name="Volný tvar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6" name="Volný tvar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7" name="Volný tvar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8" name="Volný tvar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9" name="Volný tvar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40" name="Skupina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Volný tvar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2" name="Volný tvar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3" name="Volný tvar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4" name="Volný tvar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5" name="Volný tvar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6" name="Volný tvar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7" name="Volný tvar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8" name="Volný tvar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49" name="Volný tvar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 dirty="0"/>
          </a:p>
        </p:txBody>
      </p:sp>
      <p:grpSp>
        <p:nvGrpSpPr>
          <p:cNvPr id="50" name="Skupina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Volný tvar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2" name="Volný tvar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3" name="Volný tvar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4" name="Volný tvar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5" name="Volný tvar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6" name="Volný tvar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7" name="Volný tvar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8" name="Volný tvar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59" name="Volný tvar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 dirty="0"/>
          </a:p>
        </p:txBody>
      </p:sp>
      <p:sp>
        <p:nvSpPr>
          <p:cNvPr id="60" name="Volný tvar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 dirty="0"/>
          </a:p>
        </p:txBody>
      </p:sp>
      <p:grpSp>
        <p:nvGrpSpPr>
          <p:cNvPr id="61" name="Skupina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Volný tvar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3" name="Volný tvar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4" name="Volný tvar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5" name="Volný tvar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6" name="Volný tvar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7" name="Volný tvar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8" name="Volný tvar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9" name="Volný tvar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0" name="Volný tvar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1" name="Volný tvar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2" name="Volný tvar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3" name="Volný tvar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4" name="Volný tvar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5" name="Volný tvar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6" name="Volný tvar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7" name="Volný tvar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8" name="Volný tvar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9" name="Volný tvar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0" name="Volný tvar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81" name="Skupina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Volný tvar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3" name="Volný tvar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4" name="Volný tvar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5" name="Volný tvar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6" name="Volný tvar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87" name="Skupina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Volný tvar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9" name="Volný tvar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0" name="Volný tvar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1" name="Volný tvar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2" name="Volný tvar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3" name="Volný tvar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94" name="Skupina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Volný tvar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6" name="Volný tvar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7" name="Volný tvar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8" name="Volný tvar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99" name="Skupina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Volný tvar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1" name="Volný tvar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2" name="Volný tvar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3" name="Volný tvar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4" name="Volný tvar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5" name="Volný tvar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106" name="Skupina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Volný tvar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8" name="Volný tvar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9" name="Volný tvar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0" name="Volný tvar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1" name="Volný tvar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2" name="Volný tvar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3" name="Volný tvar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4" name="Volný tvar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115" name="Volný tvar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 dirty="0"/>
          </a:p>
        </p:txBody>
      </p:sp>
      <p:sp>
        <p:nvSpPr>
          <p:cNvPr id="116" name="Volný tvar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grpSp>
        <p:nvGrpSpPr>
          <p:cNvPr id="117" name="Skupina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Volný tvar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9" name="Volný tvar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0" name="Volný tvar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1" name="Volný tvar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2" name="Volný tvar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3" name="Volný tvar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4" name="Volný tvar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5" name="Volný tvar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6" name="Volný tvar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7" name="Volný tvar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8" name="Volný tvar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9" name="Volný tvar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0" name="Volný tvar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1" name="Volný tvar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2" name="Volný tvar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3" name="Volný tvar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4" name="Volný tvar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5" name="Volný tvar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6" name="Volný tvar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7" name="Volný tvar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8" name="Volný tvar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9" name="Volný tvar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0" name="Volný tvar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1" name="Volný tvar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2" name="Volný tvar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3" name="Volný tvar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4" name="Volný tvar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5" name="Volný tvar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146" name="Skupina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Volný tvar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8" name="Volný tvar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9" name="Volný tvar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0" name="Volný tvar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1" name="Volný tvar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2" name="Volný tvar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3" name="Volný tvar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4" name="Volný tvar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5" name="Volný tvar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6" name="Volný tvar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7" name="Volný tvar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8" name="Volný tvar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9" name="Volný tvar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0" name="Volný tvar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1" name="Volný tvar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2" name="Volný tvar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3" name="Volný tvar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4" name="Volný tvar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5" name="Volný tvar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6" name="Volný tvar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7" name="Volný tvar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8" name="Volný tvar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9" name="Volný tvar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0" name="Volný tvar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171" name="Skupina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Volný tvar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3" name="Volný tvar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4" name="Volný tvar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5" name="Volný tvar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6" name="Volný tvar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7" name="Volný tvar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8" name="Volný tvar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9" name="Volný tvar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rtlCol="0" anchor="b">
            <a:normAutofit/>
          </a:bodyPr>
          <a:lstStyle>
            <a:lvl1pPr algn="ctr">
              <a:defRPr sz="6600"/>
            </a:lvl1pPr>
          </a:lstStyle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spc="-3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cs-CZ" noProof="0" smtClean="0"/>
              <a:t>Kliknutím můžete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cs-CZ" noProof="0" smtClean="0"/>
              <a:t>Upravte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4358D53-0F33-4DB3-9ABF-E19FA1175D3E}" type="datetime1">
              <a:rPr lang="cs-CZ" noProof="0" smtClean="0"/>
              <a:t>19.04.2022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 rtlCol="0"/>
          <a:lstStyle/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 rtlCol="0"/>
          <a:lstStyle/>
          <a:p>
            <a:pPr lvl="0" rtl="0"/>
            <a:r>
              <a:rPr lang="cs-CZ" noProof="0" smtClean="0"/>
              <a:t>Upravte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581CB82-9E51-4FD2-89DC-D6EAB19084A2}" type="datetime1">
              <a:rPr lang="cs-CZ" noProof="0" smtClean="0"/>
              <a:t>19.04.2022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4682FA-372F-4449-B3DF-C795E0CE9DE9}" type="datetime1">
              <a:rPr lang="cs-CZ" noProof="0" smtClean="0"/>
              <a:t>19.04.2022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rtlCol="0" anchor="b">
            <a:normAutofit/>
          </a:bodyPr>
          <a:lstStyle>
            <a:lvl1pPr algn="l">
              <a:defRPr sz="5200" b="0"/>
            </a:lvl1pPr>
          </a:lstStyle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rtlCol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3B2F1D8-4DEA-4107-8FA8-94058FA17CF9}" type="datetime1">
              <a:rPr lang="cs-CZ" noProof="0" smtClean="0"/>
              <a:t>19.04.2022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C57E1D1-D60D-42D5-BD91-7777429F1DB7}" type="datetime1">
              <a:rPr lang="cs-CZ" noProof="0" smtClean="0"/>
              <a:t>19.04.2022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2D0C62D-3CBE-4AEF-AF13-CE7592D9B0C2}" type="datetime1">
              <a:rPr lang="cs-CZ" noProof="0" smtClean="0"/>
              <a:t>19.04.2022</a:t>
            </a:fld>
            <a:endParaRPr lang="cs-CZ" noProof="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olný tvar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 dirty="0"/>
          </a:p>
        </p:txBody>
      </p:sp>
      <p:sp>
        <p:nvSpPr>
          <p:cNvPr id="7" name="Volný tvar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 dirty="0"/>
          </a:p>
        </p:txBody>
      </p:sp>
      <p:sp>
        <p:nvSpPr>
          <p:cNvPr id="8" name="Volný tvar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 dirty="0"/>
          </a:p>
        </p:txBody>
      </p:sp>
      <p:grpSp>
        <p:nvGrpSpPr>
          <p:cNvPr id="9" name="Skupina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Volný tvar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" name="Volný tvar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" name="Volný tvar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" name="Volný tvar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" name="Volný tvar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" name="Volný tvar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" name="Volný tvar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" name="Volný tvar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" name="Volný tvar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" name="Volný tvar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" name="Volný tvar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" name="Volný tvar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" name="Volný tvar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" name="Volný tvar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" name="Volný tvar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" name="Volný tvar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6" name="Volný tvar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7" name="Volný tvar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8" name="Volný tvar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" name="Volný tvar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" name="Volný tvar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1" name="Volný tvar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" name="Volný tvar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" name="Volný tvar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4" name="Volný tvar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5" name="Volný tvar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6" name="Volný tvar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7" name="Volný tvar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8" name="Volný tvar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9" name="Volný tvar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0" name="Volný tvar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1" name="Volný tvar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2" name="Volný tvar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3" name="Volný tvar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4" name="Volný tvar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5" name="Volný tvar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6" name="Volný tvar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7" name="Volný tvar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8" name="Volný tvar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9" name="Volný tvar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0" name="Volný tvar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1" name="Volný tvar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2" name="Volný tvar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3" name="Volný tvar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4" name="Volný tvar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5" name="Volný tvar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6" name="Volný tvar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7" name="Volný tvar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8" name="Volný tvar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9" name="Volný tvar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0" name="Volný tvar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1" name="Volný tvar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2" name="Volný tvar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3" name="Volný tvar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4" name="Volný tvar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5" name="Volný tvar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6" name="Volný tvar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7" name="Volný tvar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8" name="Volný tvar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9" name="Volný tvar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0" name="Volný tvar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1" name="Volný tvar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2" name="Volný tvar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3" name="Volný tvar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4" name="Volný tvar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5" name="Volný tvar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6" name="Volný tvar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7" name="Volný tvar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8" name="Volný tvar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9" name="Volný tvar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0" name="Volný tvar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1" name="Volný tvar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2" name="Volný tvar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3" name="Volný tvar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4" name="Volný tvar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5" name="Volný tvar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6" name="Volný tvar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7" name="Volný tvar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8" name="Volný tvar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9" name="Volný tvar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0" name="Volný tvar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1" name="Volný tvar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2" name="Volný tvar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93" name="Skupina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Volný tvar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5" name="Volný tvar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6" name="Volný tvar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7" name="Volný tvar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8" name="Volný tvar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9" name="Volný tvar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0" name="Volný tvar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1" name="Volný tvar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2" name="Volný tvar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3" name="Volný tvar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4" name="Volný tvar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5" name="Volný tvar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6" name="Volný tvar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7" name="Volný tvar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8" name="Volný tvar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9" name="Volný tvar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0" name="Volný tvar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1" name="Volný tvar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2" name="Volný tvar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3" name="Volný tvar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4" name="Volný tvar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5" name="Volný tvar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6" name="Volný tvar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7" name="Volný tvar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8" name="Volný tvar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9" name="Volný tvar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0" name="Volný tvar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1" name="Volný tvar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2" name="Volný tvar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3" name="Volný tvar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4" name="Volný tvar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5" name="Volný tvar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6" name="Volný tvar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7" name="Volný tvar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8" name="Volný tvar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9" name="Volný tvar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0" name="Volný tvar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1" name="Volný tvar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2" name="Volný tvar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3" name="Volný tvar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4" name="Volný tvar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5" name="Volný tvar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6" name="Volný tvar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7" name="Volný tvar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8" name="Volný tvar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9" name="Volný tvar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0" name="Volný tvar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1" name="Volný tvar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2" name="Volný tvar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3" name="Volný tvar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4" name="Volný tvar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5" name="Volný tvar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6" name="Volný tvar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7" name="Volný tvar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8" name="Volný tvar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9" name="Volný tvar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0" name="Volný tvar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1" name="Volný tvar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2" name="Volný tvar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3" name="Volný tvar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4" name="Volný tvar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5" name="Volný tvar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6" name="Volný tvar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7" name="Volný tvar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8" name="Volný tvar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9" name="Volný tvar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0" name="Volný tvar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1" name="Volný tvar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2" name="Volný tvar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3" name="Volný tvar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4" name="Volný tvar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5" name="Volný tvar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6" name="Volný tvar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7" name="Volný tvar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8" name="Volný tvar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9" name="Volný tvar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0" name="Volný tvar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1" name="Volný tvar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2" name="Volný tvar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3" name="Volný tvar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4" name="Volný tvar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5" name="Volný tvar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6" name="Volný tvar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177" name="Skupina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Volný tvar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9" name="Volný tvar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0" name="Volný tvar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1" name="Volný tvar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2" name="Volný tvar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3" name="Volný tvar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4" name="Volný tvar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5" name="Volný tvar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6" name="Volný tvar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7" name="Volný tvar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8" name="Volný tvar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9" name="Volný tvar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0" name="Volný tvar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1" name="Volný tvar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2" name="Volný tvar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3" name="Volný tvar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4" name="Volný tvar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5" name="Volný tvar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6" name="Volný tvar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7" name="Volný tvar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8" name="Volný tvar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9" name="Volný tvar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0" name="Volný tvar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1" name="Volný tvar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2" name="Volný tvar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3" name="Volný tvar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4" name="Volný tvar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5" name="Volný tvar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6" name="Volný tvar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7" name="Volný tvar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8" name="Volný tvar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9" name="Volný tvar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0" name="Volný tvar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1" name="Volný tvar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2" name="Volný tvar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3" name="Volný tvar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4" name="Volný tvar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5" name="Volný tvar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6" name="Volný tvar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7" name="Volný tvar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8" name="Volný tvar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9" name="Volný tvar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0" name="Volný tvar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1" name="Volný tvar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2" name="Volný tvar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3" name="Volný tvar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4" name="Volný tvar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5" name="Volný tvar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6" name="Volný tvar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7" name="Volný tvar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8" name="Volný tvar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9" name="Volný tvar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0" name="Volný tvar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1" name="Volný tvar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2" name="Volný tvar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3" name="Volný tvar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4" name="Volný tvar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5" name="Volný tvar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6" name="Volný tvar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7" name="Volný tvar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8" name="Volný tvar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9" name="Volný tvar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0" name="Volný tvar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1" name="Volný tvar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2" name="Volný tvar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3" name="Volný tvar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4" name="Volný tvar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5" name="Volný tvar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6" name="Volný tvar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7" name="Volný tvar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8" name="Volný tvar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9" name="Volný tvar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0" name="Volný tvar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1" name="Volný tvar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2" name="Volný tvar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3" name="Volný tvar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4" name="Volný tvar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5" name="Volný tvar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6" name="Volný tvar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7" name="Volný tvar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8" name="Volný tvar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9" name="Volný tvar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260" name="Skupina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Volný tvar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62" name="Volný tvar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63" name="Volný tvar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64" name="Volný tvar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65" name="Volný tvar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66" name="Volný tvar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67" name="Volný tvar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68" name="Volný tvar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69" name="Volný tvar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70" name="Volný tvar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71" name="Volný tvar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72" name="Volný tvar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73" name="Volný tvar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>
                <a:solidFill>
                  <a:schemeClr val="accent6"/>
                </a:solidFill>
              </a:endParaRPr>
            </a:p>
          </p:txBody>
        </p:sp>
        <p:sp>
          <p:nvSpPr>
            <p:cNvPr id="274" name="Volný tvar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75" name="Volný tvar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76" name="Volný tvar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77" name="Volný tvar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>
                <a:solidFill>
                  <a:schemeClr val="accent6"/>
                </a:solidFill>
              </a:endParaRPr>
            </a:p>
          </p:txBody>
        </p:sp>
        <p:sp>
          <p:nvSpPr>
            <p:cNvPr id="278" name="Volný tvar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79" name="Volný tvar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80" name="Volný tvar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81" name="Volný tvar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82" name="Volný tvar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83" name="Volný tvar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84" name="Volný tvar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Volný tvar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Volný tvar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87" name="Volný tvar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88" name="Volný tvar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289" name="Skupina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Volný tvar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1" name="Ová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2" name="Volný tvar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3" name="Volný tvar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4" name="Volný tvar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5" name="Volný tvar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6" name="Volný tvar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7" name="Volný tvar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8" name="Volný tvar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9" name="Volný tvar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0" name="Volný tvar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1" name="Volný tvar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2" name="Volný tvar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3" name="Volný tvar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4" name="Volný tvar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5" name="Volný tvar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6" name="Volný tvar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7" name="Volný tvar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8" name="Volný tvar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9" name="Volný tvar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310" name="Volný tvar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 dirty="0"/>
          </a:p>
        </p:txBody>
      </p:sp>
      <p:grpSp>
        <p:nvGrpSpPr>
          <p:cNvPr id="311" name="Skupina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Volný tvar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13" name="Volný tvar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14" name="Volný tvar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15" name="Volný tvar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16" name="Volný tvar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17" name="Volný tvar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18" name="Volný tvar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19" name="Volný tvar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0" name="Volný tvar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1" name="Volný tvar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2" name="Volný tvar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3" name="Volný tvar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4" name="Volný tvar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5" name="Volný tvar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6" name="Volný tvar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7" name="Volný tvar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8" name="Volný tvar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9" name="Volný tvar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0" name="Volný tvar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1" name="Volný tvar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2" name="Volný tvar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3" name="Volný tvar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4" name="Volný tvar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5" name="Volný tvar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6" name="Volný tvar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7" name="Volný tvar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8" name="Volný tvar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9" name="Volný tvar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40" name="Volný tvar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41" name="Volný tvar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42" name="Volný tvar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43" name="Volný tvar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44" name="Volný tvar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45" name="Volný tvar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46" name="Volný tvar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47" name="Volný tvar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348" name="Skupina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Skupina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Volný tvar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76" name="Volný tvar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77" name="Volný tvar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78" name="Volný tvar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79" name="Volný tvar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80" name="Volný tvar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81" name="Volný tvar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82" name="Volný tvar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83" name="Volný tvar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84" name="Volný tvar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85" name="Volný tvar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86" name="Volný tvar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87" name="Volný tvar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88" name="Volný tvar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89" name="Volný tvar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90" name="Volný tvar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91" name="Volný tvar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92" name="Volný tvar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93" name="Volný tvar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94" name="Volný tvar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95" name="Volný tvar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96" name="Volný tvar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97" name="Volný tvar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98" name="Volný tvar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99" name="Volný tvar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00" name="Volný tvar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01" name="Volný tvar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02" name="Volný tvar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03" name="Volný tvar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04" name="Volný tvar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05" name="Volný tvar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06" name="Volný tvar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07" name="Volný tvar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08" name="Volný tvar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09" name="Volný tvar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10" name="Volný tvar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11" name="Volný tvar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12" name="Volný tvar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13" name="Volný tvar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14" name="Volný tvar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15" name="Volný tvar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16" name="Volný tvar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17" name="Volný tvar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18" name="Volný tvar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19" name="Volný tvar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20" name="Volný tvar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21" name="Volný tvar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</p:grpSp>
        <p:grpSp>
          <p:nvGrpSpPr>
            <p:cNvPr id="350" name="Skupina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Volný tvar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67" name="Volný tvar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68" name="Volný tvar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69" name="Volný tvar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70" name="Volný tvar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71" name="Volný tvar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72" name="Volný tvar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73" name="Volný tvar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74" name="Volný tvar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</p:grpSp>
        <p:grpSp>
          <p:nvGrpSpPr>
            <p:cNvPr id="351" name="Skupina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Volný tvar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60" name="Volný tvar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61" name="Volný tvar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62" name="Volný tvar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63" name="Volný tvar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64" name="Volný tvar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65" name="Volný tvar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</p:grpSp>
        <p:grpSp>
          <p:nvGrpSpPr>
            <p:cNvPr id="352" name="Skupina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Volný tvar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54" name="Volný tvar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55" name="Volný tvar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56" name="Volný tvar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57" name="Volný tvar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58" name="Volný tvar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</p:grpSp>
      </p:grpSp>
      <p:grpSp>
        <p:nvGrpSpPr>
          <p:cNvPr id="422" name="Skupina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Volný tvar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24" name="Volný tvar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25" name="Volný tvar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26" name="Volný tvar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27" name="Volný tvar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28" name="Volný tvar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29" name="Volný tvar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30" name="Volný tvar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431" name="Skupina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Volný tvar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33" name="Volný tvar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34" name="Volný tvar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35" name="Volný tvar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36" name="Volný tvar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37" name="Volný tvar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38" name="Volný tvar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39" name="Volný tvar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440" name="Skupina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Volný tvar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42" name="Volný tvar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43" name="Volný tvar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44" name="Volný tvar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45" name="Volný tvar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46" name="Volný tvar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47" name="Volný tvar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48" name="Volný tvar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rtlCol="0" anchor="ctr">
            <a:normAutofit/>
          </a:bodyPr>
          <a:lstStyle>
            <a:lvl1pPr algn="ctr">
              <a:defRPr sz="6000"/>
            </a:lvl1pPr>
          </a:lstStyle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FBD0666-7814-43A5-AD4E-B0A7B38B5D66}" type="datetime1">
              <a:rPr lang="cs-CZ" noProof="0" smtClean="0"/>
              <a:t>19.04.2022</a:t>
            </a:fld>
            <a:endParaRPr lang="cs-CZ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6113F1-B13B-4C67-8482-ED71CC7253DE}" type="datetime1">
              <a:rPr lang="cs-CZ" noProof="0" smtClean="0"/>
              <a:t>19.04.2022</a:t>
            </a:fld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3400" b="0"/>
            </a:lvl1pPr>
          </a:lstStyle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969E8F-17D9-48BA-8C1A-7545CDB720E2}" type="datetime1">
              <a:rPr lang="cs-CZ" noProof="0" smtClean="0"/>
              <a:t>19.04.2022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3400" b="0"/>
            </a:lvl1pPr>
          </a:lstStyle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F257F4-A299-4EBB-8D66-30700D54507D}" type="datetime1">
              <a:rPr lang="cs-CZ" noProof="0" smtClean="0"/>
              <a:t>19.04.2022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 dirty="0"/>
          </a:p>
        </p:txBody>
      </p:sp>
      <p:sp>
        <p:nvSpPr>
          <p:cNvPr id="8" name="Volný tvar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 dirty="0"/>
          </a:p>
        </p:txBody>
      </p:sp>
      <p:sp>
        <p:nvSpPr>
          <p:cNvPr id="9" name="Volný tvar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 dirty="0"/>
          </a:p>
        </p:txBody>
      </p:sp>
      <p:grpSp>
        <p:nvGrpSpPr>
          <p:cNvPr id="10" name="Skupina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Volný tvar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" name="Volný tvar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" name="Volný tvar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" name="Volný tvar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" name="Volný tvar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" name="Volný tvar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" name="Volný tvar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" name="Volný tvar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Volný tvar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" name="Volný tvar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" name="Volný tvar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" name="Volný tvar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" name="Volný tvar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" name="Volný tvar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26" name="Skupina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Volný tvar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8" name="Volný tvar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" name="Volný tvar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" name="Volný tvar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1" name="Volný tvar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" name="Volný tvar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" name="Volný tvar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34" name="Skupina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Volný tvar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6" name="Volný tvar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7" name="Volný tvar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8" name="Volný tvar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9" name="Volný tvar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0" name="Volný tvar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1" name="Volný tvar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2" name="Volný tvar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43" name="Skupina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Volný tvar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5" name="Volný tvar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6" name="Volný tvar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7" name="Volný tvar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8" name="Volný tvar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9" name="Volný tvar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0" name="Volný tvar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1" name="Volný tvar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52" name="Skupina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Volný tvar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4" name="Volný tvar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5" name="Volný tvar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6" name="Volný tvar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7" name="Volný tvar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8" name="Volný tvar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9" name="Volný tvar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0" name="Volný tvar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61" name="Skupina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Volný tvar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3" name="Volný tvar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4" name="Volný tvar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5" name="Volný tvar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6" name="Volný tvar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7" name="Volný tvar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8" name="Volný tvar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9" name="Volný tvar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noProof="0" dirty="0" smtClean="0"/>
              <a:t>Kliknutím můžete upravit styl předlohy nadpisů.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noProof="0" dirty="0" smtClean="0"/>
              <a:t>Kliknutím můžete upravit styly předlohy textu.</a:t>
            </a:r>
          </a:p>
          <a:p>
            <a:pPr lvl="1" rtl="0"/>
            <a:r>
              <a:rPr lang="cs-CZ" noProof="0" dirty="0" smtClean="0"/>
              <a:t>Druhá úroveň</a:t>
            </a:r>
          </a:p>
          <a:p>
            <a:pPr lvl="2" rtl="0"/>
            <a:r>
              <a:rPr lang="cs-CZ" noProof="0" dirty="0" smtClean="0"/>
              <a:t>Třetí úroveň</a:t>
            </a:r>
          </a:p>
          <a:p>
            <a:pPr lvl="3" rtl="0"/>
            <a:r>
              <a:rPr lang="cs-CZ" noProof="0" dirty="0" smtClean="0"/>
              <a:t>Čtvrtá úroveň</a:t>
            </a:r>
          </a:p>
          <a:p>
            <a:pPr lvl="4" rtl="0"/>
            <a:r>
              <a:rPr lang="cs-CZ" noProof="0" dirty="0" smtClean="0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1063198" cy="193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CDD1DC98-2DD2-46EB-A1D7-F7394B3BC83F}" type="datetime1">
              <a:rPr lang="cs-CZ" noProof="0" smtClean="0"/>
              <a:t>19.04.2022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CA8D9AD5-F248-4919-864A-CFD76CC027D6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81448" y="0"/>
            <a:ext cx="11143782" cy="2263258"/>
          </a:xfrm>
        </p:spPr>
        <p:txBody>
          <a:bodyPr rtlCol="0">
            <a:normAutofit/>
          </a:bodyPr>
          <a:lstStyle/>
          <a:p>
            <a:r>
              <a:rPr lang="cs-CZ" sz="5400" dirty="0"/>
              <a:t>Místní akční skupiny v programovém období 2021-2027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4179715" y="4821315"/>
            <a:ext cx="6916336" cy="1771600"/>
          </a:xfrm>
        </p:spPr>
        <p:txBody>
          <a:bodyPr rtlCol="0"/>
          <a:lstStyle/>
          <a:p>
            <a:pPr rtl="0"/>
            <a:r>
              <a:rPr lang="cs-CZ" dirty="0" smtClean="0"/>
              <a:t>iROP Tour 2022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5254" y="-355043"/>
            <a:ext cx="9133730" cy="1233424"/>
          </a:xfrm>
        </p:spPr>
        <p:txBody>
          <a:bodyPr>
            <a:normAutofit/>
          </a:bodyPr>
          <a:lstStyle/>
          <a:p>
            <a:r>
              <a:rPr lang="cs-CZ" sz="2400" dirty="0" smtClean="0"/>
              <a:t>FN a P - </a:t>
            </a:r>
            <a:r>
              <a:rPr lang="cs-CZ" sz="2400" b="1" cap="small" dirty="0"/>
              <a:t>PODPORA JEDNOTEK POŽÁRNÍ OCHRANY KATEGORIE </a:t>
            </a:r>
            <a:br>
              <a:rPr lang="cs-CZ" sz="2400" b="1" cap="small" dirty="0"/>
            </a:br>
            <a:r>
              <a:rPr lang="cs-CZ" sz="2400" b="1" cap="small" dirty="0"/>
              <a:t>II. III. A V. 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5254" y="1090693"/>
            <a:ext cx="9134856" cy="4794788"/>
          </a:xfrm>
        </p:spPr>
        <p:txBody>
          <a:bodyPr>
            <a:normAutofit fontScale="55000" lnSpcReduction="20000"/>
          </a:bodyPr>
          <a:lstStyle/>
          <a:p>
            <a:r>
              <a:rPr lang="cs-CZ" b="1" dirty="0"/>
              <a:t>V projektu je uvedena vazba na konkrétní kapitolu Koncepce ochrany obyvatelstva do roku 2025 s výhledem do roku 2030. </a:t>
            </a:r>
            <a:endParaRPr lang="cs-CZ" b="1" dirty="0" smtClean="0"/>
          </a:p>
          <a:p>
            <a:r>
              <a:rPr lang="cs-CZ" b="1" dirty="0" smtClean="0"/>
              <a:t>V </a:t>
            </a:r>
            <a:r>
              <a:rPr lang="cs-CZ" b="1" dirty="0"/>
              <a:t>projektu je uvedena vazba na konkrétní kapitolu Strategie přizpůsobení se změně klimatu v podmínkách ČR v aktuálním znění, ke dni podání Žádosti o podporu</a:t>
            </a:r>
            <a:r>
              <a:rPr lang="cs-CZ" b="1" dirty="0" smtClean="0"/>
              <a:t>.</a:t>
            </a:r>
            <a:endParaRPr lang="cs-CZ" b="1" dirty="0"/>
          </a:p>
          <a:p>
            <a:r>
              <a:rPr lang="cs-CZ" dirty="0" smtClean="0"/>
              <a:t>Projekt přispívá k:</a:t>
            </a:r>
          </a:p>
          <a:p>
            <a:pPr marL="45720" indent="0">
              <a:buNone/>
            </a:pPr>
            <a:r>
              <a:rPr lang="cs-CZ" dirty="0" smtClean="0"/>
              <a:t>- Snížení negativních </a:t>
            </a:r>
            <a:r>
              <a:rPr lang="cs-CZ" dirty="0"/>
              <a:t>j</a:t>
            </a:r>
            <a:r>
              <a:rPr lang="cs-CZ" dirty="0" smtClean="0"/>
              <a:t>evů mimořádných událostí</a:t>
            </a:r>
          </a:p>
          <a:p>
            <a:pPr marL="45720" indent="0">
              <a:buNone/>
            </a:pPr>
            <a:r>
              <a:rPr lang="cs-CZ" dirty="0" smtClean="0"/>
              <a:t>- a/nebo ke výšení kvality záchranných a likvidačních prací</a:t>
            </a:r>
          </a:p>
          <a:p>
            <a:pPr>
              <a:buFontTx/>
              <a:buChar char="-"/>
            </a:pPr>
            <a:r>
              <a:rPr lang="cs-CZ" dirty="0" smtClean="0"/>
              <a:t>a/nebo </a:t>
            </a:r>
            <a:r>
              <a:rPr lang="cs-CZ" dirty="0"/>
              <a:t>ke snížení časové dotace potřebné </a:t>
            </a:r>
            <a:r>
              <a:rPr lang="cs-CZ" dirty="0" smtClean="0"/>
              <a:t>při </a:t>
            </a:r>
            <a:r>
              <a:rPr lang="cs-CZ" dirty="0"/>
              <a:t>záchranných a likvidačních prací při řešení mimořádných </a:t>
            </a:r>
            <a:r>
              <a:rPr lang="cs-CZ" dirty="0" smtClean="0"/>
              <a:t>událostí</a:t>
            </a:r>
          </a:p>
          <a:p>
            <a:r>
              <a:rPr lang="cs-CZ" b="1" dirty="0"/>
              <a:t>Obec, která zřizuje jednotku požární ochrany (§29 zákona č. 133/1985 Sb., o požární ochraně) jednotky sboru dobrovolných hasičů kategorie II., III. a V. (podle přílohy zákona o ochraně) doložila Stanovisko HZS ČR, které obsahuje souhlas HZS ČR s realizací projektu. </a:t>
            </a:r>
            <a:endParaRPr lang="cs-CZ" b="1" dirty="0" smtClean="0"/>
          </a:p>
          <a:p>
            <a:r>
              <a:rPr lang="cs-CZ" b="1" dirty="0" smtClean="0"/>
              <a:t>Požární stanice a zbrojnice – nejsou další požadavky</a:t>
            </a:r>
          </a:p>
          <a:p>
            <a:r>
              <a:rPr lang="cs-CZ" b="1" dirty="0" smtClean="0"/>
              <a:t>Pořízení materiálně technického vybavení </a:t>
            </a:r>
            <a:r>
              <a:rPr lang="cs-CZ" dirty="0" smtClean="0"/>
              <a:t>– pouze přívěsná cisterna na vodu, osvětlovací souprava, radiostanice, ponorné čerpadlo, dopravní automobil třídy M,</a:t>
            </a:r>
            <a:r>
              <a:rPr lang="cs-CZ" b="1" dirty="0" smtClean="0"/>
              <a:t> </a:t>
            </a:r>
            <a:r>
              <a:rPr lang="cs-CZ" dirty="0"/>
              <a:t>s</a:t>
            </a:r>
            <a:r>
              <a:rPr lang="cs-CZ" dirty="0" smtClean="0"/>
              <a:t>ouprava </a:t>
            </a:r>
            <a:r>
              <a:rPr lang="cs-CZ" dirty="0"/>
              <a:t>prostředků pro odstraňování spadlých stromů (motorová pila, kladkostroj, výsuvné žebříky, lana </a:t>
            </a:r>
            <a:r>
              <a:rPr lang="cs-CZ" dirty="0" smtClean="0"/>
              <a:t>apod., člun </a:t>
            </a:r>
            <a:r>
              <a:rPr lang="cs-CZ" dirty="0"/>
              <a:t>hliníkový s přívěsem pro 6 </a:t>
            </a:r>
            <a:r>
              <a:rPr lang="cs-CZ" dirty="0" smtClean="0"/>
              <a:t>osob, </a:t>
            </a:r>
            <a:r>
              <a:rPr lang="cs-CZ" dirty="0"/>
              <a:t>m</a:t>
            </a:r>
            <a:r>
              <a:rPr lang="cs-CZ" dirty="0" smtClean="0"/>
              <a:t>obilní elektrocentrála. Zatím ještě jedná o cisternové automobilové stříkačka a čtyřkolce. </a:t>
            </a:r>
            <a:endParaRPr lang="cs-CZ" b="1" dirty="0" smtClean="0"/>
          </a:p>
          <a:p>
            <a:r>
              <a:rPr lang="cs-CZ" b="1" dirty="0" smtClean="0"/>
              <a:t>Umělé zdroje požární vody </a:t>
            </a:r>
            <a:r>
              <a:rPr lang="cs-CZ" dirty="0"/>
              <a:t>- Projekt je zaměřen na požární umělou vodní nádrž podle normy ČSN 75 </a:t>
            </a:r>
            <a:r>
              <a:rPr lang="cs-CZ" dirty="0"/>
              <a:t>2411, </a:t>
            </a:r>
            <a:r>
              <a:rPr lang="cs-CZ" dirty="0"/>
              <a:t>Umělý zdroj požární vody je ve vlastnictví obce/města.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003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FN a P iROP - </a:t>
            </a:r>
            <a:r>
              <a:rPr lang="cs-CZ" b="1" dirty="0"/>
              <a:t>AKTIVITY V OBLASTI DOPRAVY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Žadatel dokládá Kartu souladu projektu s principy udržitelné </a:t>
            </a:r>
            <a:r>
              <a:rPr lang="cs-CZ" b="1" dirty="0" smtClean="0"/>
              <a:t>mobility.</a:t>
            </a:r>
            <a:endParaRPr lang="cs-CZ" b="1" dirty="0"/>
          </a:p>
          <a:p>
            <a:r>
              <a:rPr lang="cs-CZ" b="1" dirty="0" smtClean="0"/>
              <a:t>Projekt </a:t>
            </a:r>
            <a:r>
              <a:rPr lang="cs-CZ" b="1" dirty="0"/>
              <a:t>je v souladu s Dopravní politikou České republiky pro období 2021-2027 s výhledem do roku 2050</a:t>
            </a:r>
            <a:r>
              <a:rPr lang="cs-CZ" b="1" dirty="0" smtClean="0"/>
              <a:t>.</a:t>
            </a:r>
          </a:p>
          <a:p>
            <a:r>
              <a:rPr lang="cs-CZ" b="1" dirty="0"/>
              <a:t>Infrastruktura/výstupy projektu nejsou zranitelné z hlediska potenciálních dlouhodobých důsledků změny klimatu a úroveň emisí skleníkových plynů, které při projektů vzniknou, je v souladu s cílem klimatické neutrality do roku 2050</a:t>
            </a:r>
            <a:r>
              <a:rPr lang="cs-CZ" b="1" dirty="0" smtClean="0"/>
              <a:t>.</a:t>
            </a:r>
          </a:p>
          <a:p>
            <a:r>
              <a:rPr lang="cs-CZ" dirty="0"/>
              <a:t>Minimálně 70 % stavebního a demoličního odpadu z projektu bude připraveno k opětovnému použití</a:t>
            </a:r>
            <a:r>
              <a:rPr lang="cs-CZ" dirty="0" smtClean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450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INFRASTRUKTURA PRO BEZPEČNOU NEMOTOROVOU DOPRAVU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Projekt zajišťuje bezpečnost a bezbariérovost dopravní infrastruktury pro všechny účastníky provozu na pozemních komunikacích</a:t>
            </a:r>
            <a:r>
              <a:rPr lang="cs-CZ" dirty="0" smtClean="0"/>
              <a:t>.</a:t>
            </a:r>
          </a:p>
          <a:p>
            <a:r>
              <a:rPr lang="cs-CZ" dirty="0"/>
              <a:t>U projektu byl proveden audit bezpečnosti pozemní komunikace prokazující jeho příspěvek ke zvýšení bezpečnosti dopravy</a:t>
            </a:r>
            <a:r>
              <a:rPr lang="cs-CZ" dirty="0" smtClean="0"/>
              <a:t>. – snad jen projekty nad 4 miliony Kč</a:t>
            </a:r>
          </a:p>
          <a:p>
            <a:r>
              <a:rPr lang="cs-CZ" dirty="0"/>
              <a:t>Projektem výstavby, modernizace nebo rekonstrukce komunikace pro pěší v trase nebo v křížení pozemní komunikace s vysokou intenzitou dopravy je dotčena pozemní komunikace s intenzitou motorové dopravy přesahující 500 vozidel za den</a:t>
            </a:r>
            <a:r>
              <a:rPr lang="cs-CZ" dirty="0" smtClean="0"/>
              <a:t>.</a:t>
            </a:r>
          </a:p>
          <a:p>
            <a:pPr marL="45720" indent="0">
              <a:buNone/>
            </a:pPr>
            <a:r>
              <a:rPr lang="cs-CZ" dirty="0" smtClean="0"/>
              <a:t>				nebo</a:t>
            </a:r>
          </a:p>
          <a:p>
            <a:r>
              <a:rPr lang="cs-CZ" dirty="0"/>
              <a:t>Projektem zvyšování bezpečnosti nemotorové dopravy stavebními úpravami komunikací pro pěší a cyklisty a instalací prvků zklidňujících dopravu v nehodových lokalitách je dotčena silnice nebo místní komunikace, na které bezpečnostní inspekce pozemní komunikace prokázala vysoké bezpečnostní riziko pro chodce nebo cyklisty.</a:t>
            </a:r>
          </a:p>
        </p:txBody>
      </p:sp>
    </p:spTree>
    <p:extLst>
      <p:ext uri="{BB962C8B-B14F-4D97-AF65-F5344CB8AC3E}">
        <p14:creationId xmlns:p14="http://schemas.microsoft.com/office/powerpoint/2010/main" val="274948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INFRASTRUKTURA PRO CYKLISTICKOU DOPRAVU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b="1" dirty="0"/>
              <a:t>Projekt zajišťuje bezpečnost a bezbariérovost dopravní infrastruktury pro všechny </a:t>
            </a:r>
            <a:r>
              <a:rPr lang="cs-CZ" b="1" dirty="0" smtClean="0"/>
              <a:t>účastníky </a:t>
            </a:r>
            <a:r>
              <a:rPr lang="cs-CZ" b="1" dirty="0"/>
              <a:t>provozu na pozemních komunikacích</a:t>
            </a:r>
            <a:r>
              <a:rPr lang="cs-CZ" b="1" dirty="0" smtClean="0"/>
              <a:t>.</a:t>
            </a:r>
          </a:p>
          <a:p>
            <a:r>
              <a:rPr lang="cs-CZ" b="1" dirty="0"/>
              <a:t>Vyhrazená komunikace pro cyklisty, která je předmětem projektu:</a:t>
            </a:r>
          </a:p>
          <a:p>
            <a:pPr marL="45720" indent="0">
              <a:buNone/>
            </a:pPr>
            <a:r>
              <a:rPr lang="cs-CZ" dirty="0" smtClean="0"/>
              <a:t>- svádí </a:t>
            </a:r>
            <a:r>
              <a:rPr lang="cs-CZ" dirty="0"/>
              <a:t>cyklistický provoz z pozemní komunikace s intenzitou motorové dopravy vyšší než 1500 vozidel/den,</a:t>
            </a:r>
          </a:p>
          <a:p>
            <a:pPr marL="45720" indent="0">
              <a:buNone/>
            </a:pPr>
            <a:r>
              <a:rPr lang="cs-CZ" dirty="0" smtClean="0"/>
              <a:t>- nebo </a:t>
            </a:r>
            <a:r>
              <a:rPr lang="cs-CZ" dirty="0"/>
              <a:t>je navržena k zajištění obsluhy území jedné či více obcí s celkem více než 250 obsazenými pracovními místy,</a:t>
            </a:r>
          </a:p>
          <a:p>
            <a:pPr marL="45720" indent="0">
              <a:buNone/>
            </a:pPr>
            <a:r>
              <a:rPr lang="cs-CZ" dirty="0" smtClean="0"/>
              <a:t>- nebo </a:t>
            </a:r>
            <a:r>
              <a:rPr lang="cs-CZ" dirty="0"/>
              <a:t>je navržena k zajištění obsluhy území jedné či více obcí s celkem více než 2000 obyvateli,</a:t>
            </a:r>
          </a:p>
          <a:p>
            <a:pPr>
              <a:buFontTx/>
              <a:buChar char="-"/>
            </a:pPr>
            <a:r>
              <a:rPr lang="cs-CZ" dirty="0" smtClean="0"/>
              <a:t>nebo </a:t>
            </a:r>
            <a:r>
              <a:rPr lang="cs-CZ" dirty="0"/>
              <a:t>se přímo napojuje alespoň na jednu stávající vyhrazenou komunikaci pro cyklisty</a:t>
            </a:r>
            <a:r>
              <a:rPr lang="cs-CZ" dirty="0" smtClean="0"/>
              <a:t>.</a:t>
            </a:r>
          </a:p>
          <a:p>
            <a:r>
              <a:rPr lang="cs-CZ" b="1" dirty="0"/>
              <a:t>Projektem realizace doprovodné cyklistické infrastruktury při vyhrazené komunikaci pro cyklisty s vysokou intenzitou dopravy je dotčena stávající vyhrazená komunikace pro cyklisty s intenzitou cyklistické dopravy přesahující 220 cyklistů v běžný pracovní den.</a:t>
            </a:r>
            <a:endParaRPr lang="cs-CZ" dirty="0"/>
          </a:p>
          <a:p>
            <a:r>
              <a:rPr lang="cs-CZ" b="1" dirty="0"/>
              <a:t>Součástí projektu realizace doprovodné cyklistické infrastruktury při vyhrazené komunikaci pro cyklisty s vysokou intenzitou dopravy je realizace parkovacích míst pro jízdní kola.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22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8572" y="-432535"/>
            <a:ext cx="9133730" cy="1233424"/>
          </a:xfrm>
        </p:spPr>
        <p:txBody>
          <a:bodyPr>
            <a:normAutofit/>
          </a:bodyPr>
          <a:lstStyle/>
          <a:p>
            <a:r>
              <a:rPr lang="cs-CZ" sz="2400" b="1" dirty="0" smtClean="0"/>
              <a:t>FN a P iROP - </a:t>
            </a:r>
            <a:r>
              <a:rPr lang="cs-CZ" sz="2400" b="1" dirty="0"/>
              <a:t>Kulturní dědictví a cestovní ruch 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28572" y="1112004"/>
            <a:ext cx="9134856" cy="4526798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/>
              <a:t>Památka je zapsána v </a:t>
            </a:r>
            <a:r>
              <a:rPr lang="cs-CZ" b="1" dirty="0" smtClean="0"/>
              <a:t>Ústředním </a:t>
            </a:r>
            <a:r>
              <a:rPr lang="cs-CZ" b="1" dirty="0"/>
              <a:t>seznamu kulturních památek ČR jako </a:t>
            </a:r>
            <a:r>
              <a:rPr lang="cs-CZ" b="1" dirty="0" smtClean="0"/>
              <a:t>kulturní </a:t>
            </a:r>
            <a:r>
              <a:rPr lang="cs-CZ" b="1" dirty="0"/>
              <a:t>památka</a:t>
            </a:r>
            <a:r>
              <a:rPr lang="cs-CZ" dirty="0"/>
              <a:t>, </a:t>
            </a:r>
            <a:endParaRPr lang="cs-CZ" dirty="0" smtClean="0"/>
          </a:p>
          <a:p>
            <a:r>
              <a:rPr lang="cs-CZ" dirty="0"/>
              <a:t>Projekt je zaměřen na některou z těchto oblastí: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revitalizace </a:t>
            </a:r>
            <a:r>
              <a:rPr lang="cs-CZ" dirty="0"/>
              <a:t>památek; 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expozice</a:t>
            </a:r>
            <a:r>
              <a:rPr lang="cs-CZ" dirty="0"/>
              <a:t>;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depozitáře</a:t>
            </a:r>
            <a:r>
              <a:rPr lang="cs-CZ" dirty="0"/>
              <a:t>;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technické </a:t>
            </a:r>
            <a:r>
              <a:rPr lang="cs-CZ" dirty="0"/>
              <a:t>a technologické zázemí;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návštěvnická </a:t>
            </a:r>
            <a:r>
              <a:rPr lang="cs-CZ" dirty="0"/>
              <a:t>a edukační centra;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restaurování</a:t>
            </a:r>
            <a:r>
              <a:rPr lang="cs-CZ" dirty="0"/>
              <a:t>, vybavení pro konzervaci a restaurování;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evidenci </a:t>
            </a:r>
            <a:r>
              <a:rPr lang="cs-CZ" dirty="0"/>
              <a:t>a dokumentaci mobiliárních fondů, včetně zařízení pro digitalizaci a aplikační software;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ochrana </a:t>
            </a:r>
            <a:r>
              <a:rPr lang="cs-CZ" dirty="0"/>
              <a:t>zabezpečení památek;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parky </a:t>
            </a:r>
            <a:r>
              <a:rPr lang="cs-CZ" dirty="0"/>
              <a:t>u </a:t>
            </a:r>
            <a:r>
              <a:rPr lang="cs-CZ" dirty="0" smtClean="0"/>
              <a:t>kulturních </a:t>
            </a:r>
            <a:r>
              <a:rPr lang="cs-CZ" dirty="0"/>
              <a:t>památek </a:t>
            </a:r>
            <a:endParaRPr lang="cs-CZ" dirty="0" smtClean="0"/>
          </a:p>
          <a:p>
            <a:r>
              <a:rPr lang="cs-CZ" dirty="0"/>
              <a:t>Památka bude zpřístupněna veřejnosti</a:t>
            </a:r>
            <a:r>
              <a:rPr lang="cs-CZ" dirty="0" smtClean="0"/>
              <a:t>.</a:t>
            </a:r>
          </a:p>
          <a:p>
            <a:r>
              <a:rPr lang="cs-CZ" b="1" dirty="0"/>
              <a:t>Projekt není zaměřený na podporu komerčních </a:t>
            </a:r>
            <a:r>
              <a:rPr lang="cs-CZ" b="1" dirty="0" smtClean="0"/>
              <a:t>zařízení</a:t>
            </a:r>
          </a:p>
          <a:p>
            <a:r>
              <a:rPr lang="cs-CZ" b="1" dirty="0"/>
              <a:t>Výstupy projektu jsou bezbariérově </a:t>
            </a:r>
            <a:r>
              <a:rPr lang="cs-CZ" b="1" dirty="0" smtClean="0"/>
              <a:t>přístupné – pokud je to možné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091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/>
              <a:t>Aktivita</a:t>
            </a:r>
            <a:r>
              <a:rPr lang="en-GB" b="1" dirty="0"/>
              <a:t> </a:t>
            </a:r>
            <a:r>
              <a:rPr lang="en-GB" dirty="0"/>
              <a:t>–</a:t>
            </a:r>
            <a:r>
              <a:rPr lang="en-GB" b="1" dirty="0"/>
              <a:t> MUZEA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5363" y="1485900"/>
            <a:ext cx="9732935" cy="4152901"/>
          </a:xfrm>
        </p:spPr>
        <p:txBody>
          <a:bodyPr>
            <a:normAutofit fontScale="47500" lnSpcReduction="20000"/>
          </a:bodyPr>
          <a:lstStyle/>
          <a:p>
            <a:r>
              <a:rPr lang="cs-CZ" b="1" dirty="0"/>
              <a:t>Muzeum je zřizováno státem, krajem nebo obcí</a:t>
            </a:r>
            <a:r>
              <a:rPr lang="cs-CZ" b="1" dirty="0" smtClean="0"/>
              <a:t>.</a:t>
            </a:r>
          </a:p>
          <a:p>
            <a:r>
              <a:rPr lang="cs-CZ" b="1" dirty="0"/>
              <a:t>Muzeum spravuje sbírku dle zákona č. 122/2000 Sb., o ochraně sbírek muzejní povahy a o změně některých dalších zákonů, ve znění pozdějších předpisů</a:t>
            </a:r>
            <a:r>
              <a:rPr lang="cs-CZ" b="1" dirty="0" smtClean="0"/>
              <a:t>.</a:t>
            </a:r>
          </a:p>
          <a:p>
            <a:r>
              <a:rPr lang="cs-CZ" b="1" dirty="0"/>
              <a:t>V projektu je uvedena vazba na Státní kulturní politiku 2021-2025</a:t>
            </a:r>
            <a:r>
              <a:rPr lang="cs-CZ" b="1" dirty="0" smtClean="0"/>
              <a:t>+.</a:t>
            </a:r>
          </a:p>
          <a:p>
            <a:r>
              <a:rPr lang="cs-CZ" dirty="0"/>
              <a:t>Projekt je zaměřen na některou z těchto oblastí:</a:t>
            </a:r>
          </a:p>
          <a:p>
            <a:pPr marL="45720" indent="0">
              <a:spcBef>
                <a:spcPts val="600"/>
              </a:spcBef>
              <a:buNone/>
            </a:pPr>
            <a:r>
              <a:rPr lang="cs-CZ" dirty="0"/>
              <a:t>•	revitalizace muzeí, včetně nové výstavby;</a:t>
            </a:r>
          </a:p>
          <a:p>
            <a:pPr marL="45720" indent="0">
              <a:spcBef>
                <a:spcPts val="600"/>
              </a:spcBef>
              <a:buNone/>
            </a:pPr>
            <a:r>
              <a:rPr lang="cs-CZ" dirty="0"/>
              <a:t>•	expozice;</a:t>
            </a:r>
          </a:p>
          <a:p>
            <a:pPr marL="45720" indent="0">
              <a:spcBef>
                <a:spcPts val="600"/>
              </a:spcBef>
              <a:buNone/>
            </a:pPr>
            <a:r>
              <a:rPr lang="cs-CZ" dirty="0"/>
              <a:t>•	depozitáře;</a:t>
            </a:r>
          </a:p>
          <a:p>
            <a:pPr marL="45720" indent="0">
              <a:spcBef>
                <a:spcPts val="600"/>
              </a:spcBef>
              <a:buNone/>
            </a:pPr>
            <a:r>
              <a:rPr lang="cs-CZ" dirty="0"/>
              <a:t>•	technické zázemí;</a:t>
            </a:r>
          </a:p>
          <a:p>
            <a:pPr marL="45720" indent="0">
              <a:spcBef>
                <a:spcPts val="600"/>
              </a:spcBef>
              <a:buNone/>
            </a:pPr>
            <a:r>
              <a:rPr lang="cs-CZ" dirty="0"/>
              <a:t>•	návštěvnická a edukační centra;</a:t>
            </a:r>
          </a:p>
          <a:p>
            <a:pPr marL="45720" indent="0">
              <a:spcBef>
                <a:spcPts val="600"/>
              </a:spcBef>
              <a:buNone/>
            </a:pPr>
            <a:r>
              <a:rPr lang="cs-CZ" dirty="0"/>
              <a:t>•	restaurování sbírek muzejní povahy, vybavení pro konzervaci a restaurování;</a:t>
            </a:r>
          </a:p>
          <a:p>
            <a:pPr marL="45720" indent="0">
              <a:spcBef>
                <a:spcPts val="600"/>
              </a:spcBef>
              <a:buNone/>
            </a:pPr>
            <a:r>
              <a:rPr lang="cs-CZ" dirty="0"/>
              <a:t>•	evidenci a dokumentaci sbírek muzejní povahy, včetně zařízení pro digitalizaci a aplikační software;</a:t>
            </a:r>
          </a:p>
          <a:p>
            <a:pPr marL="45720" indent="0">
              <a:spcBef>
                <a:spcPts val="600"/>
              </a:spcBef>
              <a:buNone/>
            </a:pPr>
            <a:r>
              <a:rPr lang="cs-CZ" dirty="0"/>
              <a:t>•	ochrana muzejních sbírek</a:t>
            </a:r>
            <a:r>
              <a:rPr lang="cs-CZ" dirty="0" smtClean="0"/>
              <a:t>.</a:t>
            </a:r>
          </a:p>
          <a:p>
            <a:r>
              <a:rPr lang="cs-CZ" b="1" dirty="0"/>
              <a:t>Žadatel zpracoval plán zpřístupnění podpořené sbírky nebo její části</a:t>
            </a:r>
            <a:r>
              <a:rPr lang="cs-CZ" b="1" dirty="0" smtClean="0"/>
              <a:t>.</a:t>
            </a:r>
          </a:p>
          <a:p>
            <a:r>
              <a:rPr lang="cs-CZ" b="1" dirty="0"/>
              <a:t>Projekt vychází z rozvojového dokumentu muzea</a:t>
            </a:r>
            <a:r>
              <a:rPr lang="cs-CZ" b="1" dirty="0" smtClean="0"/>
              <a:t>.</a:t>
            </a:r>
          </a:p>
          <a:p>
            <a:r>
              <a:rPr lang="cs-CZ" b="1" dirty="0"/>
              <a:t>Výstupy projektu jsou bezbariérově přístupné.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460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/>
              <a:t>Aktivita</a:t>
            </a:r>
            <a:r>
              <a:rPr lang="en-GB" b="1" dirty="0"/>
              <a:t> – </a:t>
            </a:r>
            <a:r>
              <a:rPr lang="en-GB" b="1" dirty="0" smtClean="0"/>
              <a:t>KNIHOVNY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1000" b="1" dirty="0"/>
              <a:t>Projekt je zaměřen na jednu z následujících kategorií knihoven:</a:t>
            </a:r>
          </a:p>
          <a:p>
            <a:pPr marL="45720" indent="0">
              <a:spcBef>
                <a:spcPts val="600"/>
              </a:spcBef>
              <a:buNone/>
            </a:pPr>
            <a:r>
              <a:rPr lang="cs-CZ" sz="1000" dirty="0"/>
              <a:t>•	knihovny vykonávající a zajišťující regionální funkce</a:t>
            </a:r>
          </a:p>
          <a:p>
            <a:pPr marL="45720" indent="0">
              <a:spcBef>
                <a:spcPts val="600"/>
              </a:spcBef>
              <a:buNone/>
            </a:pPr>
            <a:r>
              <a:rPr lang="cs-CZ" sz="1000" dirty="0"/>
              <a:t>•	základní knihovny provozované obcí s počtem obyvatel 10 000 a výše</a:t>
            </a:r>
          </a:p>
          <a:p>
            <a:pPr marL="45720" indent="0">
              <a:spcBef>
                <a:spcPts val="600"/>
              </a:spcBef>
              <a:buNone/>
            </a:pPr>
            <a:r>
              <a:rPr lang="cs-CZ" sz="1000" dirty="0"/>
              <a:t>•	základní knihovny se specializovaným knihovním fondem</a:t>
            </a:r>
          </a:p>
          <a:p>
            <a:pPr marL="45720" indent="0">
              <a:spcBef>
                <a:spcPts val="600"/>
              </a:spcBef>
              <a:buNone/>
            </a:pPr>
            <a:r>
              <a:rPr lang="cs-CZ" sz="1000" dirty="0"/>
              <a:t>•	Národní knihovnu ČR</a:t>
            </a:r>
            <a:r>
              <a:rPr lang="cs-CZ" sz="1000" dirty="0" smtClean="0"/>
              <a:t>.</a:t>
            </a:r>
          </a:p>
          <a:p>
            <a:r>
              <a:rPr lang="cs-CZ" sz="1000" b="1" dirty="0"/>
              <a:t>Knihovna je zřízena obcí</a:t>
            </a:r>
            <a:r>
              <a:rPr lang="cs-CZ" sz="1000" b="1" dirty="0" smtClean="0"/>
              <a:t>.</a:t>
            </a:r>
          </a:p>
          <a:p>
            <a:r>
              <a:rPr lang="cs-CZ" sz="1000" b="1" dirty="0"/>
              <a:t>V projektu je uvedena vazba na Koncepci rozvoje knihoven v České republice na léta 2021–2027 s výhledem do roku 2030</a:t>
            </a:r>
            <a:r>
              <a:rPr lang="cs-CZ" sz="1000" b="1" dirty="0" smtClean="0"/>
              <a:t>.</a:t>
            </a:r>
          </a:p>
          <a:p>
            <a:r>
              <a:rPr lang="cs-CZ" sz="1000" dirty="0"/>
              <a:t>Projekt je zaměřen na některou z těchto oblastí:</a:t>
            </a:r>
          </a:p>
          <a:p>
            <a:pPr marL="45720" indent="0">
              <a:spcBef>
                <a:spcPts val="600"/>
              </a:spcBef>
              <a:buNone/>
            </a:pPr>
            <a:r>
              <a:rPr lang="cs-CZ" sz="1000" dirty="0"/>
              <a:t>•	revitalizace knihoven, včetně nové výstavby</a:t>
            </a:r>
          </a:p>
          <a:p>
            <a:pPr marL="45720" indent="0">
              <a:spcBef>
                <a:spcPts val="600"/>
              </a:spcBef>
              <a:buNone/>
            </a:pPr>
            <a:r>
              <a:rPr lang="cs-CZ" sz="1000" dirty="0"/>
              <a:t>•	expozice</a:t>
            </a:r>
          </a:p>
          <a:p>
            <a:pPr marL="45720" indent="0">
              <a:spcBef>
                <a:spcPts val="600"/>
              </a:spcBef>
              <a:buNone/>
            </a:pPr>
            <a:r>
              <a:rPr lang="cs-CZ" sz="1000" dirty="0"/>
              <a:t>•	depozitáře</a:t>
            </a:r>
          </a:p>
          <a:p>
            <a:pPr marL="45720" indent="0">
              <a:spcBef>
                <a:spcPts val="600"/>
              </a:spcBef>
              <a:buNone/>
            </a:pPr>
            <a:r>
              <a:rPr lang="cs-CZ" sz="1000" dirty="0"/>
              <a:t>•	technické zázemí</a:t>
            </a:r>
          </a:p>
          <a:p>
            <a:pPr marL="45720" indent="0">
              <a:spcBef>
                <a:spcPts val="600"/>
              </a:spcBef>
              <a:buNone/>
            </a:pPr>
            <a:r>
              <a:rPr lang="cs-CZ" sz="1000" dirty="0"/>
              <a:t>•	návštěvnická a edukační centra</a:t>
            </a:r>
          </a:p>
          <a:p>
            <a:pPr marL="45720" indent="0">
              <a:spcBef>
                <a:spcPts val="600"/>
              </a:spcBef>
              <a:buNone/>
            </a:pPr>
            <a:r>
              <a:rPr lang="cs-CZ" sz="1000" dirty="0"/>
              <a:t>•	restaurování knihovních fondů, vybavení pro konzervaci a restaurování</a:t>
            </a:r>
          </a:p>
          <a:p>
            <a:pPr marL="45720" indent="0">
              <a:spcBef>
                <a:spcPts val="600"/>
              </a:spcBef>
              <a:buNone/>
            </a:pPr>
            <a:r>
              <a:rPr lang="cs-CZ" sz="1000" dirty="0"/>
              <a:t>•	evidenci a dokumentaci knihovních fondů, včetně zařízení pro digitalizaci a aplikační software</a:t>
            </a:r>
          </a:p>
          <a:p>
            <a:pPr marL="45720" indent="0">
              <a:spcBef>
                <a:spcPts val="600"/>
              </a:spcBef>
              <a:buNone/>
            </a:pPr>
            <a:r>
              <a:rPr lang="cs-CZ" sz="1000" dirty="0"/>
              <a:t>•	ochrana knihovních fondů</a:t>
            </a:r>
          </a:p>
          <a:p>
            <a:pPr marL="45720" indent="0">
              <a:spcBef>
                <a:spcPts val="600"/>
              </a:spcBef>
              <a:buNone/>
            </a:pPr>
            <a:r>
              <a:rPr lang="cs-CZ" sz="1000" dirty="0"/>
              <a:t>•	technické vybavení knihoven.</a:t>
            </a:r>
          </a:p>
          <a:p>
            <a:r>
              <a:rPr lang="cs-CZ" sz="1000" b="1" dirty="0"/>
              <a:t>Výstupy projektu jsou bezbariérově přístupné</a:t>
            </a:r>
            <a:r>
              <a:rPr lang="cs-CZ" sz="1000" b="1" dirty="0" smtClean="0"/>
              <a:t>.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87373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688256"/>
          </a:xfrm>
        </p:spPr>
        <p:txBody>
          <a:bodyPr>
            <a:normAutofit/>
          </a:bodyPr>
          <a:lstStyle/>
          <a:p>
            <a:r>
              <a:rPr lang="cs-CZ" sz="2400" dirty="0" smtClean="0"/>
              <a:t>FN a P iROP – </a:t>
            </a:r>
            <a:r>
              <a:rPr lang="cs-CZ" sz="2400" dirty="0"/>
              <a:t>Zelená infrastruktura ve veřejném prostranství 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74327" y="916337"/>
            <a:ext cx="9134856" cy="4152901"/>
          </a:xfrm>
        </p:spPr>
        <p:txBody>
          <a:bodyPr>
            <a:normAutofit fontScale="25000" lnSpcReduction="20000"/>
          </a:bodyPr>
          <a:lstStyle/>
          <a:p>
            <a:r>
              <a:rPr lang="cs-CZ" sz="3600" b="1" dirty="0"/>
              <a:t>Přílohou žádosti o podporu je kladné stanovisko Agentury ochrany přírody a </a:t>
            </a:r>
            <a:r>
              <a:rPr lang="cs-CZ" sz="3600" b="1" dirty="0" smtClean="0"/>
              <a:t>krajiny </a:t>
            </a:r>
            <a:r>
              <a:rPr lang="cs-CZ" sz="3600" b="1" dirty="0"/>
              <a:t>ČR (AOPK ČR) k realizaci daného projektu</a:t>
            </a:r>
            <a:r>
              <a:rPr lang="cs-CZ" sz="3600" b="1" dirty="0" smtClean="0"/>
              <a:t>.</a:t>
            </a:r>
          </a:p>
          <a:p>
            <a:r>
              <a:rPr lang="cs-CZ" sz="3600" dirty="0"/>
              <a:t>Pro řešené území je zpracován alespoň jeden z následujících dokumentů: </a:t>
            </a:r>
          </a:p>
          <a:p>
            <a:pPr marL="45720" indent="0">
              <a:buNone/>
            </a:pPr>
            <a:r>
              <a:rPr lang="cs-CZ" sz="3600" dirty="0" smtClean="0"/>
              <a:t>- územní </a:t>
            </a:r>
            <a:r>
              <a:rPr lang="cs-CZ" sz="3600" dirty="0"/>
              <a:t>studie veřejného prostranství registrovaná v Evidenci územně plánovací činnosti (EÚPČ);</a:t>
            </a:r>
          </a:p>
          <a:p>
            <a:pPr marL="45720" indent="0">
              <a:buNone/>
            </a:pPr>
            <a:r>
              <a:rPr lang="cs-CZ" sz="3600" dirty="0" smtClean="0"/>
              <a:t>- regulační </a:t>
            </a:r>
            <a:r>
              <a:rPr lang="cs-CZ" sz="3600" dirty="0"/>
              <a:t>plán;</a:t>
            </a:r>
          </a:p>
          <a:p>
            <a:pPr marL="45720" indent="0">
              <a:buNone/>
            </a:pPr>
            <a:r>
              <a:rPr lang="cs-CZ" sz="3600" dirty="0" smtClean="0"/>
              <a:t>- architektonická </a:t>
            </a:r>
            <a:r>
              <a:rPr lang="cs-CZ" sz="3600" dirty="0"/>
              <a:t>nebo urbanistická soutěž uspořádaná v souladu se soutěžním řádem České komory architektů (ČKA);</a:t>
            </a:r>
          </a:p>
          <a:p>
            <a:pPr>
              <a:buFontTx/>
              <a:buChar char="-"/>
            </a:pPr>
            <a:r>
              <a:rPr lang="cs-CZ" sz="3600" dirty="0" smtClean="0"/>
              <a:t>studie </a:t>
            </a:r>
            <a:r>
              <a:rPr lang="cs-CZ" sz="3600" dirty="0"/>
              <a:t>nebo koncepce zpracovaná koncepčním pracovištěm obce, má-li obec takovéto pracoviště </a:t>
            </a:r>
            <a:r>
              <a:rPr lang="cs-CZ" sz="3600" dirty="0" smtClean="0"/>
              <a:t>zřízeno</a:t>
            </a:r>
          </a:p>
          <a:p>
            <a:r>
              <a:rPr lang="cs-CZ" sz="3600" b="1" dirty="0"/>
              <a:t>Projekt v obci nad 10.000 obyvatel je v souladu se studií systému sídelní zeleně (zpracované dle Osnovy a metodického rámce pro zpracování studií systému sídelní zeleně) nebo s obdobným strategickým dokumentem pro sídelní </a:t>
            </a:r>
            <a:r>
              <a:rPr lang="cs-CZ" sz="3600" b="1" dirty="0" smtClean="0"/>
              <a:t>zeleň.</a:t>
            </a:r>
          </a:p>
          <a:p>
            <a:r>
              <a:rPr lang="cs-CZ" sz="3600" b="1" dirty="0"/>
              <a:t>Projekt je realizován ve veřejném prostranství či realizací projektu dojde ke vzniku veřejného prostranství podle § 34 zákona 128/2000 Sb. (zákon o obcích). Veřejné prostranství bude každému přístupné bez omezení a bude sloužit k obecnému užívání</a:t>
            </a:r>
            <a:r>
              <a:rPr lang="cs-CZ" sz="3600" b="1" dirty="0" smtClean="0"/>
              <a:t>.</a:t>
            </a:r>
          </a:p>
          <a:p>
            <a:r>
              <a:rPr lang="cs-CZ" sz="3600" b="1" dirty="0"/>
              <a:t>Projekt je realizován v zastavěném území nebo v zastavitelných plochách v souladu s platným územním plánem.</a:t>
            </a:r>
            <a:r>
              <a:rPr lang="cs-CZ" sz="3600" dirty="0"/>
              <a:t> </a:t>
            </a:r>
            <a:r>
              <a:rPr lang="cs-CZ" sz="3600" dirty="0"/>
              <a:t> </a:t>
            </a:r>
            <a:r>
              <a:rPr lang="cs-CZ" sz="3600" dirty="0"/>
              <a:t> </a:t>
            </a:r>
            <a:r>
              <a:rPr lang="cs-CZ" sz="3600" b="1" dirty="0" smtClean="0"/>
              <a:t>Projekt </a:t>
            </a:r>
            <a:r>
              <a:rPr lang="cs-CZ" sz="3600" b="1" dirty="0"/>
              <a:t>vznikl na základě participace s občany.</a:t>
            </a:r>
            <a:r>
              <a:rPr lang="cs-CZ" sz="3600" dirty="0"/>
              <a:t> </a:t>
            </a:r>
            <a:r>
              <a:rPr lang="cs-CZ" sz="3600" dirty="0"/>
              <a:t> </a:t>
            </a:r>
            <a:r>
              <a:rPr lang="en-GB" sz="3600" dirty="0"/>
              <a:t>  </a:t>
            </a:r>
            <a:endParaRPr lang="cs-CZ" sz="3600" dirty="0" smtClean="0"/>
          </a:p>
          <a:p>
            <a:r>
              <a:rPr lang="cs-CZ" sz="3600" b="1" dirty="0"/>
              <a:t>Projekt řeší problematiku hospodaření se srážkovou vodou prostřednictvím zasakování nebo retencí a regulací odtoku v dešťové kanalizaci. Srážková voda z řešeného území realizace projektu není svedena do jednotné stokové </a:t>
            </a:r>
            <a:r>
              <a:rPr lang="cs-CZ" sz="3600" b="1" dirty="0" smtClean="0"/>
              <a:t>sítě.</a:t>
            </a:r>
          </a:p>
          <a:p>
            <a:r>
              <a:rPr lang="cs-CZ" sz="3600" b="1" dirty="0"/>
              <a:t>Projekt je uceleným řešením zelené infrastruktury a souvisejících opatření ve veřejném prostranství (včetně veřejné / technické infrastruktury) pro zajištění ekosystémových služeb. </a:t>
            </a:r>
            <a:r>
              <a:rPr lang="cs-CZ" sz="3600" b="1" dirty="0" smtClean="0"/>
              <a:t>Projekt </a:t>
            </a:r>
            <a:r>
              <a:rPr lang="cs-CZ" sz="3600" b="1" dirty="0"/>
              <a:t>neřeší izolovaně pouze vegetaci či vodní toky či vodní plochy</a:t>
            </a:r>
            <a:r>
              <a:rPr lang="cs-CZ" sz="3600" b="1" dirty="0" smtClean="0"/>
              <a:t>.</a:t>
            </a:r>
            <a:r>
              <a:rPr lang="cs-CZ" sz="3600" b="1" dirty="0"/>
              <a:t> </a:t>
            </a:r>
            <a:endParaRPr lang="cs-CZ" sz="3600" b="1" dirty="0" smtClean="0"/>
          </a:p>
          <a:p>
            <a:r>
              <a:rPr lang="cs-CZ" sz="3600" b="1" dirty="0" smtClean="0"/>
              <a:t>Dopravní </a:t>
            </a:r>
            <a:r>
              <a:rPr lang="cs-CZ" sz="3600" b="1" dirty="0"/>
              <a:t>infrastruktura, s výjimkou vyhrazených komunikací pro pěší, na kterou jsou vyčleněny způsobilé výdaje projektu, zaujímá maximálně 40 % rozlohy veřejného prostranství, které je předmětem realizace projektu</a:t>
            </a:r>
            <a:endParaRPr lang="cs-CZ" sz="3600" dirty="0"/>
          </a:p>
          <a:p>
            <a:r>
              <a:rPr lang="cs-CZ" sz="3600" b="1" dirty="0"/>
              <a:t>Projekt není zaměřen na řešení infrastruktury silnic I., II. a III. </a:t>
            </a:r>
            <a:r>
              <a:rPr lang="cs-CZ" sz="3600" b="1" dirty="0" smtClean="0"/>
              <a:t>Třídy – toto kritérium přes MAS asi nebude</a:t>
            </a:r>
          </a:p>
          <a:p>
            <a:endParaRPr lang="cs-CZ" sz="3600" dirty="0" smtClean="0"/>
          </a:p>
          <a:p>
            <a:pPr marL="4572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74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PRV /SR SZP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MAS budou mít alokace nastavené na základě </a:t>
            </a:r>
            <a:r>
              <a:rPr lang="cs-CZ" dirty="0" smtClean="0"/>
              <a:t>kritérií: </a:t>
            </a:r>
            <a:r>
              <a:rPr lang="cs-CZ" dirty="0"/>
              <a:t>počet </a:t>
            </a:r>
            <a:r>
              <a:rPr lang="cs-CZ" dirty="0" smtClean="0"/>
              <a:t>obyvatel, rozloha MAS</a:t>
            </a:r>
            <a:endParaRPr lang="cs-CZ" dirty="0"/>
          </a:p>
          <a:p>
            <a:r>
              <a:rPr lang="cs-CZ" dirty="0"/>
              <a:t>Odhadované alokace na MAS: od </a:t>
            </a:r>
            <a:r>
              <a:rPr lang="cs-CZ" dirty="0" smtClean="0"/>
              <a:t>10 </a:t>
            </a:r>
            <a:r>
              <a:rPr lang="cs-CZ" dirty="0"/>
              <a:t>do </a:t>
            </a:r>
            <a:r>
              <a:rPr lang="cs-CZ" dirty="0" smtClean="0"/>
              <a:t>40 </a:t>
            </a:r>
            <a:r>
              <a:rPr lang="cs-CZ" dirty="0"/>
              <a:t>mil Kč</a:t>
            </a:r>
          </a:p>
          <a:p>
            <a:r>
              <a:rPr lang="cs-CZ" dirty="0"/>
              <a:t>Příprava programového </a:t>
            </a:r>
            <a:r>
              <a:rPr lang="cs-CZ" dirty="0" smtClean="0"/>
              <a:t>rámce SR SZP od podzimu 2022</a:t>
            </a:r>
          </a:p>
          <a:p>
            <a:r>
              <a:rPr lang="cs-CZ" dirty="0" smtClean="0"/>
              <a:t>Schvalování </a:t>
            </a:r>
            <a:r>
              <a:rPr lang="cs-CZ" dirty="0"/>
              <a:t>programových rámců po schválení </a:t>
            </a:r>
            <a:r>
              <a:rPr lang="cs-CZ" dirty="0" smtClean="0"/>
              <a:t>OP, ale nechvátá přechodové období</a:t>
            </a:r>
            <a:endParaRPr lang="cs-CZ" dirty="0"/>
          </a:p>
          <a:p>
            <a:r>
              <a:rPr lang="cs-CZ" dirty="0"/>
              <a:t>Počátek realizace </a:t>
            </a:r>
            <a:r>
              <a:rPr lang="cs-CZ" dirty="0" smtClean="0"/>
              <a:t>SR SZP od roku </a:t>
            </a:r>
            <a:r>
              <a:rPr lang="cs-CZ" dirty="0"/>
              <a:t>2023 </a:t>
            </a:r>
            <a:endParaRPr lang="cs-CZ" dirty="0" smtClean="0"/>
          </a:p>
          <a:p>
            <a:pPr marL="4572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597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 /SR SZP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Podporované aktivity</a:t>
            </a:r>
          </a:p>
          <a:p>
            <a:pPr>
              <a:buFontTx/>
              <a:buChar char="-"/>
            </a:pPr>
            <a:r>
              <a:rPr lang="cs-CZ" dirty="0" smtClean="0"/>
              <a:t>Podpora zemědělského podnikání</a:t>
            </a:r>
          </a:p>
          <a:p>
            <a:pPr>
              <a:buFontTx/>
              <a:buChar char="-"/>
            </a:pPr>
            <a:r>
              <a:rPr lang="cs-CZ" dirty="0" smtClean="0"/>
              <a:t>Podpora potravinářství</a:t>
            </a:r>
          </a:p>
          <a:p>
            <a:pPr>
              <a:buFontTx/>
              <a:buChar char="-"/>
            </a:pPr>
            <a:r>
              <a:rPr lang="cs-CZ" dirty="0" smtClean="0"/>
              <a:t>Podpora nezemědělského podnikání</a:t>
            </a:r>
          </a:p>
          <a:p>
            <a:pPr>
              <a:buFontTx/>
              <a:buChar char="-"/>
            </a:pPr>
            <a:r>
              <a:rPr lang="cs-CZ" dirty="0" smtClean="0"/>
              <a:t>Podpora lesnictví</a:t>
            </a:r>
          </a:p>
          <a:p>
            <a:pPr>
              <a:buFontTx/>
              <a:buChar char="-"/>
            </a:pPr>
            <a:r>
              <a:rPr lang="cs-CZ" dirty="0" smtClean="0"/>
              <a:t>Podpora obecních opatření – malé památky, kulturní centra, obecní úřady, hasiči atp.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160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>
          <a:xfrm>
            <a:off x="1524000" y="54196"/>
            <a:ext cx="9133730" cy="1233424"/>
          </a:xfrm>
        </p:spPr>
        <p:txBody>
          <a:bodyPr rtlCol="0"/>
          <a:lstStyle/>
          <a:p>
            <a:pPr rtl="0"/>
            <a:r>
              <a:rPr lang="cs-CZ" dirty="0" smtClean="0"/>
              <a:t>Období 2014-2020 (22)</a:t>
            </a:r>
            <a:endParaRPr lang="cs-CZ" dirty="0"/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1522874" y="1779374"/>
            <a:ext cx="9134856" cy="4003589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cs-CZ" dirty="0" smtClean="0"/>
              <a:t>Výběr projektů v OPZ, OPŽP, iROP skončil, nové výzvy jen v PRV</a:t>
            </a:r>
          </a:p>
          <a:p>
            <a:pPr rtl="0"/>
            <a:r>
              <a:rPr lang="cs-CZ" dirty="0" smtClean="0"/>
              <a:t>Období PRV prodlouženo o 2 roky a navýšení alokace</a:t>
            </a:r>
          </a:p>
          <a:p>
            <a:pPr rtl="0"/>
            <a:r>
              <a:rPr lang="cs-CZ" dirty="0" smtClean="0"/>
              <a:t>Dodatky PRV k realizaci strategie 2021 a 2022</a:t>
            </a:r>
          </a:p>
          <a:p>
            <a:pPr rtl="0"/>
            <a:r>
              <a:rPr lang="cs-CZ" dirty="0" smtClean="0"/>
              <a:t>Realizace projektů do pololetí 2023, PRV pololetí 2025</a:t>
            </a:r>
          </a:p>
          <a:p>
            <a:pPr rtl="0"/>
            <a:r>
              <a:rPr lang="cs-CZ" dirty="0"/>
              <a:t>E</a:t>
            </a:r>
            <a:r>
              <a:rPr lang="cs-CZ" dirty="0" smtClean="0"/>
              <a:t>valuace období 2023</a:t>
            </a:r>
          </a:p>
          <a:p>
            <a:pPr rtl="0"/>
            <a:endParaRPr lang="cs-CZ" dirty="0"/>
          </a:p>
          <a:p>
            <a:pPr rtl="0"/>
            <a:r>
              <a:rPr lang="cs-CZ" dirty="0" smtClean="0"/>
              <a:t>MAS vyhlásily 353 výzev</a:t>
            </a:r>
          </a:p>
          <a:p>
            <a:pPr rtl="0"/>
            <a:r>
              <a:rPr lang="cs-CZ" dirty="0" smtClean="0"/>
              <a:t>MAS podpořily 1337 projektů</a:t>
            </a:r>
          </a:p>
          <a:p>
            <a:pPr rtl="0"/>
            <a:endParaRPr lang="cs-CZ" dirty="0" smtClean="0"/>
          </a:p>
          <a:p>
            <a:pPr rt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386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OPZ+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MAS budou mít alokace nastavené na základě kritéria: počet </a:t>
            </a:r>
            <a:r>
              <a:rPr lang="cs-CZ" dirty="0" smtClean="0"/>
              <a:t>obyvatel, sociální dávky, sociálně vyloučené lokality</a:t>
            </a:r>
            <a:endParaRPr lang="cs-CZ" dirty="0"/>
          </a:p>
          <a:p>
            <a:r>
              <a:rPr lang="cs-CZ" dirty="0"/>
              <a:t>Odhadované alokace na MAS: od </a:t>
            </a:r>
            <a:r>
              <a:rPr lang="cs-CZ" dirty="0" smtClean="0"/>
              <a:t>3 </a:t>
            </a:r>
            <a:r>
              <a:rPr lang="cs-CZ" dirty="0"/>
              <a:t>do </a:t>
            </a:r>
            <a:r>
              <a:rPr lang="cs-CZ" dirty="0" smtClean="0"/>
              <a:t>20 </a:t>
            </a:r>
            <a:r>
              <a:rPr lang="cs-CZ" dirty="0"/>
              <a:t>mil </a:t>
            </a:r>
            <a:r>
              <a:rPr lang="cs-CZ" dirty="0" smtClean="0"/>
              <a:t>Kč, </a:t>
            </a:r>
            <a:endParaRPr lang="cs-CZ" dirty="0"/>
          </a:p>
          <a:p>
            <a:r>
              <a:rPr lang="cs-CZ" dirty="0"/>
              <a:t>Příprava programového rámce </a:t>
            </a:r>
            <a:r>
              <a:rPr lang="cs-CZ" dirty="0" smtClean="0"/>
              <a:t>OPZ+ </a:t>
            </a:r>
            <a:r>
              <a:rPr lang="cs-CZ" dirty="0"/>
              <a:t>od </a:t>
            </a:r>
            <a:r>
              <a:rPr lang="cs-CZ" dirty="0" smtClean="0"/>
              <a:t>února</a:t>
            </a:r>
          </a:p>
          <a:p>
            <a:r>
              <a:rPr lang="cs-CZ" dirty="0" smtClean="0"/>
              <a:t>Připravuje se programový rámec a projekt, MAS je nositelem deštníkového </a:t>
            </a:r>
            <a:r>
              <a:rPr lang="cs-CZ" dirty="0" smtClean="0"/>
              <a:t>projektu a realizuje sama minimálně 30% přímých nákladů</a:t>
            </a:r>
            <a:endParaRPr lang="cs-CZ" dirty="0"/>
          </a:p>
          <a:p>
            <a:r>
              <a:rPr lang="cs-CZ" dirty="0"/>
              <a:t>Schvalování programových rámců po schválení </a:t>
            </a:r>
            <a:r>
              <a:rPr lang="cs-CZ" dirty="0" smtClean="0"/>
              <a:t>OP, 3Q 2022</a:t>
            </a:r>
            <a:endParaRPr lang="cs-CZ" dirty="0"/>
          </a:p>
          <a:p>
            <a:r>
              <a:rPr lang="cs-CZ" dirty="0"/>
              <a:t>Počátek realizace iROP cca od </a:t>
            </a:r>
            <a:r>
              <a:rPr lang="cs-CZ" dirty="0" smtClean="0"/>
              <a:t>1Q </a:t>
            </a:r>
            <a:r>
              <a:rPr lang="cs-CZ" dirty="0"/>
              <a:t>2023 </a:t>
            </a:r>
            <a:endParaRPr lang="cs-CZ" dirty="0" smtClean="0"/>
          </a:p>
          <a:p>
            <a:r>
              <a:rPr lang="cs-CZ" dirty="0" smtClean="0"/>
              <a:t>Podpora 95 %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635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1362" y="1087396"/>
            <a:ext cx="5469924" cy="4061254"/>
          </a:xfrm>
        </p:spPr>
        <p:txBody>
          <a:bodyPr>
            <a:normAutofit fontScale="90000"/>
          </a:bodyPr>
          <a:lstStyle/>
          <a:p>
            <a:pPr marL="45720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</a:pPr>
            <a:r>
              <a:rPr lang="cs-CZ" dirty="0" smtClean="0"/>
              <a:t>OP TAK</a:t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sz="2200" dirty="0">
                <a:latin typeface="+mn-lt"/>
                <a:ea typeface="+mn-ea"/>
                <a:cs typeface="+mn-cs"/>
              </a:rPr>
              <a:t>- </a:t>
            </a:r>
            <a:r>
              <a:rPr lang="cs-CZ" sz="2200" dirty="0" smtClean="0">
                <a:latin typeface="+mn-lt"/>
                <a:ea typeface="+mn-ea"/>
                <a:cs typeface="+mn-cs"/>
              </a:rPr>
              <a:t>Výpočet </a:t>
            </a:r>
            <a:r>
              <a:rPr lang="cs-CZ" sz="2200" dirty="0">
                <a:latin typeface="+mn-lt"/>
                <a:ea typeface="+mn-ea"/>
                <a:cs typeface="+mn-cs"/>
              </a:rPr>
              <a:t>alokace dle počtu MSP</a:t>
            </a:r>
            <a:br>
              <a:rPr lang="cs-CZ" sz="2200" dirty="0">
                <a:latin typeface="+mn-lt"/>
                <a:ea typeface="+mn-ea"/>
                <a:cs typeface="+mn-cs"/>
              </a:rPr>
            </a:br>
            <a:r>
              <a:rPr lang="cs-CZ" sz="2200" dirty="0">
                <a:latin typeface="+mn-lt"/>
                <a:ea typeface="+mn-ea"/>
                <a:cs typeface="+mn-cs"/>
              </a:rPr>
              <a:t>- </a:t>
            </a:r>
            <a:r>
              <a:rPr lang="cs-CZ" sz="2200" dirty="0" smtClean="0">
                <a:latin typeface="+mn-lt"/>
                <a:ea typeface="+mn-ea"/>
                <a:cs typeface="+mn-cs"/>
              </a:rPr>
              <a:t>Příprava </a:t>
            </a:r>
            <a:r>
              <a:rPr lang="cs-CZ" sz="2200" dirty="0">
                <a:latin typeface="+mn-lt"/>
                <a:ea typeface="+mn-ea"/>
                <a:cs typeface="+mn-cs"/>
              </a:rPr>
              <a:t>programových rámců od května 2022</a:t>
            </a:r>
            <a:br>
              <a:rPr lang="cs-CZ" sz="2200" dirty="0">
                <a:latin typeface="+mn-lt"/>
                <a:ea typeface="+mn-ea"/>
                <a:cs typeface="+mn-cs"/>
              </a:rPr>
            </a:br>
            <a:r>
              <a:rPr lang="cs-CZ" sz="2200" dirty="0">
                <a:latin typeface="+mn-lt"/>
                <a:ea typeface="+mn-ea"/>
                <a:cs typeface="+mn-cs"/>
              </a:rPr>
              <a:t>- </a:t>
            </a:r>
            <a:r>
              <a:rPr lang="cs-CZ" sz="2200" dirty="0" smtClean="0">
                <a:latin typeface="+mn-lt"/>
                <a:ea typeface="+mn-ea"/>
                <a:cs typeface="+mn-cs"/>
              </a:rPr>
              <a:t>Schválení programových rámců </a:t>
            </a:r>
            <a:r>
              <a:rPr lang="cs-CZ" sz="2200" dirty="0">
                <a:latin typeface="+mn-lt"/>
                <a:ea typeface="+mn-ea"/>
                <a:cs typeface="+mn-cs"/>
              </a:rPr>
              <a:t>3Q/4Q 2022</a:t>
            </a:r>
            <a:br>
              <a:rPr lang="cs-CZ" sz="2200" dirty="0">
                <a:latin typeface="+mn-lt"/>
                <a:ea typeface="+mn-ea"/>
                <a:cs typeface="+mn-cs"/>
              </a:rPr>
            </a:br>
            <a:r>
              <a:rPr lang="cs-CZ" sz="2200" dirty="0">
                <a:latin typeface="+mn-lt"/>
                <a:ea typeface="+mn-ea"/>
                <a:cs typeface="+mn-cs"/>
              </a:rPr>
              <a:t>- </a:t>
            </a:r>
            <a:r>
              <a:rPr lang="cs-CZ" sz="2200" dirty="0" smtClean="0">
                <a:latin typeface="+mn-lt"/>
                <a:ea typeface="+mn-ea"/>
                <a:cs typeface="+mn-cs"/>
              </a:rPr>
              <a:t>Realizace OP TAK </a:t>
            </a:r>
            <a:r>
              <a:rPr lang="cs-CZ" sz="2200" dirty="0">
                <a:latin typeface="+mn-lt"/>
                <a:ea typeface="+mn-ea"/>
                <a:cs typeface="+mn-cs"/>
              </a:rPr>
              <a:t>v průběhu roku </a:t>
            </a:r>
            <a:r>
              <a:rPr lang="cs-CZ" sz="2200" dirty="0" smtClean="0">
                <a:latin typeface="+mn-lt"/>
                <a:ea typeface="+mn-ea"/>
                <a:cs typeface="+mn-cs"/>
              </a:rPr>
              <a:t>2023</a:t>
            </a:r>
            <a:br>
              <a:rPr lang="cs-CZ" sz="2200" dirty="0" smtClean="0">
                <a:latin typeface="+mn-lt"/>
                <a:ea typeface="+mn-ea"/>
                <a:cs typeface="+mn-cs"/>
              </a:rPr>
            </a:br>
            <a:r>
              <a:rPr lang="cs-CZ" sz="2200" dirty="0" smtClean="0">
                <a:latin typeface="+mn-lt"/>
                <a:ea typeface="+mn-ea"/>
                <a:cs typeface="+mn-cs"/>
              </a:rPr>
              <a:t>- Způsob realizace OP TAK (centrální výzvy)</a:t>
            </a:r>
            <a:br>
              <a:rPr lang="cs-CZ" sz="2200" dirty="0" smtClean="0">
                <a:latin typeface="+mn-lt"/>
                <a:ea typeface="+mn-ea"/>
                <a:cs typeface="+mn-cs"/>
              </a:rPr>
            </a:br>
            <a:r>
              <a:rPr lang="cs-CZ" sz="2200" dirty="0" smtClean="0">
                <a:latin typeface="+mn-lt"/>
                <a:ea typeface="+mn-ea"/>
                <a:cs typeface="+mn-cs"/>
              </a:rPr>
              <a:t>- Projekty musí obsahovat robotizaci</a:t>
            </a:r>
            <a:r>
              <a:rPr lang="cs-CZ" sz="2200" dirty="0">
                <a:latin typeface="+mn-lt"/>
                <a:ea typeface="+mn-ea"/>
                <a:cs typeface="+mn-cs"/>
              </a:rPr>
              <a:t> </a:t>
            </a:r>
            <a:r>
              <a:rPr lang="cs-CZ" sz="2200" dirty="0" smtClean="0">
                <a:latin typeface="+mn-lt"/>
                <a:ea typeface="+mn-ea"/>
                <a:cs typeface="+mn-cs"/>
              </a:rPr>
              <a:t>a automatizaci</a:t>
            </a:r>
            <a:br>
              <a:rPr lang="cs-CZ" sz="2200" dirty="0" smtClean="0">
                <a:latin typeface="+mn-lt"/>
                <a:ea typeface="+mn-ea"/>
                <a:cs typeface="+mn-cs"/>
              </a:rPr>
            </a:br>
            <a:r>
              <a:rPr lang="cs-CZ" sz="2200" dirty="0">
                <a:latin typeface="+mn-lt"/>
                <a:ea typeface="+mn-ea"/>
                <a:cs typeface="+mn-cs"/>
              </a:rPr>
              <a:t/>
            </a:r>
            <a:br>
              <a:rPr lang="cs-CZ" sz="2200" dirty="0">
                <a:latin typeface="+mn-lt"/>
                <a:ea typeface="+mn-ea"/>
                <a:cs typeface="+mn-cs"/>
              </a:rPr>
            </a:br>
            <a:endParaRPr lang="cs-CZ" sz="2200" dirty="0">
              <a:latin typeface="+mn-lt"/>
              <a:ea typeface="+mn-ea"/>
              <a:cs typeface="+mn-cs"/>
            </a:endParaRP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7921984"/>
              </p:ext>
            </p:extLst>
          </p:nvPr>
        </p:nvGraphicFramePr>
        <p:xfrm>
          <a:off x="6400799" y="78910"/>
          <a:ext cx="4696656" cy="6692599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1375264">
                  <a:extLst>
                    <a:ext uri="{9D8B030D-6E8A-4147-A177-3AD203B41FA5}">
                      <a16:colId xmlns:a16="http://schemas.microsoft.com/office/drawing/2014/main" val="2104316271"/>
                    </a:ext>
                  </a:extLst>
                </a:gridCol>
                <a:gridCol w="622761">
                  <a:extLst>
                    <a:ext uri="{9D8B030D-6E8A-4147-A177-3AD203B41FA5}">
                      <a16:colId xmlns:a16="http://schemas.microsoft.com/office/drawing/2014/main" val="2468552668"/>
                    </a:ext>
                  </a:extLst>
                </a:gridCol>
                <a:gridCol w="622761">
                  <a:extLst>
                    <a:ext uri="{9D8B030D-6E8A-4147-A177-3AD203B41FA5}">
                      <a16:colId xmlns:a16="http://schemas.microsoft.com/office/drawing/2014/main" val="259987913"/>
                    </a:ext>
                  </a:extLst>
                </a:gridCol>
                <a:gridCol w="1037935">
                  <a:extLst>
                    <a:ext uri="{9D8B030D-6E8A-4147-A177-3AD203B41FA5}">
                      <a16:colId xmlns:a16="http://schemas.microsoft.com/office/drawing/2014/main" val="1775625924"/>
                    </a:ext>
                  </a:extLst>
                </a:gridCol>
                <a:gridCol w="1037935">
                  <a:extLst>
                    <a:ext uri="{9D8B030D-6E8A-4147-A177-3AD203B41FA5}">
                      <a16:colId xmlns:a16="http://schemas.microsoft.com/office/drawing/2014/main" val="3666959469"/>
                    </a:ext>
                  </a:extLst>
                </a:gridCol>
              </a:tblGrid>
              <a:tr h="701931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Název MAS</a:t>
                      </a:r>
                      <a:endParaRPr lang="cs-CZ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Počet obyvatel k 31.12. 2020</a:t>
                      </a:r>
                      <a:endParaRPr lang="cs-CZ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Počet MSP k 22. 9. 2021</a:t>
                      </a:r>
                      <a:endParaRPr lang="cs-CZ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Celková alokace podle počtu MSP</a:t>
                      </a:r>
                      <a:endParaRPr lang="cs-CZ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50% celkové alokace podle počtu MSP</a:t>
                      </a:r>
                      <a:endParaRPr lang="cs-CZ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extLst>
                  <a:ext uri="{0D108BD9-81ED-4DB2-BD59-A6C34878D82A}">
                    <a16:rowId xmlns:a16="http://schemas.microsoft.com/office/drawing/2014/main" val="884964177"/>
                  </a:ext>
                </a:extLst>
              </a:tr>
              <a:tr h="342500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MAS Zubří země, o.p.s.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39 333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700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5 600 000,00 Kč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2 800 000,00 Kč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extLst>
                  <a:ext uri="{0D108BD9-81ED-4DB2-BD59-A6C34878D82A}">
                    <a16:rowId xmlns:a16="http://schemas.microsoft.com/office/drawing/2014/main" val="3515557178"/>
                  </a:ext>
                </a:extLst>
              </a:tr>
              <a:tr h="342500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MOST Vysočiny, o.p.s.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36 725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801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6 408 000,00 Kč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3 204 000,00 Kč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extLst>
                  <a:ext uri="{0D108BD9-81ED-4DB2-BD59-A6C34878D82A}">
                    <a16:rowId xmlns:a16="http://schemas.microsoft.com/office/drawing/2014/main" val="2686932106"/>
                  </a:ext>
                </a:extLst>
              </a:tr>
              <a:tr h="342500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Královská stezka o.p.s.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58 655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1178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9 424 000,00 Kč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4 712 000,00 Kč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extLst>
                  <a:ext uri="{0D108BD9-81ED-4DB2-BD59-A6C34878D82A}">
                    <a16:rowId xmlns:a16="http://schemas.microsoft.com/office/drawing/2014/main" val="2782497198"/>
                  </a:ext>
                </a:extLst>
              </a:tr>
              <a:tr h="342500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Havlíčkův kraj, o.p.s.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58 749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1120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8 960 000,00 Kč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4 480 000,00 Kč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extLst>
                  <a:ext uri="{0D108BD9-81ED-4DB2-BD59-A6C34878D82A}">
                    <a16:rowId xmlns:a16="http://schemas.microsoft.com/office/drawing/2014/main" val="4049863549"/>
                  </a:ext>
                </a:extLst>
              </a:tr>
              <a:tr h="342500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MAS Rokytná, o.p.s.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29 710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577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4 616 000,00 Kč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2 308 000,00 Kč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extLst>
                  <a:ext uri="{0D108BD9-81ED-4DB2-BD59-A6C34878D82A}">
                    <a16:rowId xmlns:a16="http://schemas.microsoft.com/office/drawing/2014/main" val="3491029347"/>
                  </a:ext>
                </a:extLst>
              </a:tr>
              <a:tr h="342500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Místní akční skupina Šipka, z. s.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23 554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554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4 432 000,00 Kč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2 216 000,00 Kč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extLst>
                  <a:ext uri="{0D108BD9-81ED-4DB2-BD59-A6C34878D82A}">
                    <a16:rowId xmlns:a16="http://schemas.microsoft.com/office/drawing/2014/main" val="2858292183"/>
                  </a:ext>
                </a:extLst>
              </a:tr>
              <a:tr h="342500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Via rustica z.s.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31 156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549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4 392 000,00 Kč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2 196 000,00 Kč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extLst>
                  <a:ext uri="{0D108BD9-81ED-4DB2-BD59-A6C34878D82A}">
                    <a16:rowId xmlns:a16="http://schemas.microsoft.com/office/drawing/2014/main" val="717881163"/>
                  </a:ext>
                </a:extLst>
              </a:tr>
              <a:tr h="342500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Podhorácko, o.p.s.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22 808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397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3 176 000,00 Kč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1 588 000,00 Kč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extLst>
                  <a:ext uri="{0D108BD9-81ED-4DB2-BD59-A6C34878D82A}">
                    <a16:rowId xmlns:a16="http://schemas.microsoft.com/office/drawing/2014/main" val="208060339"/>
                  </a:ext>
                </a:extLst>
              </a:tr>
              <a:tr h="510093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Společnost pro rozvoj Humpolecka, z.s.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17 918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378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3 024 000,00 Kč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1 512 000,00 Kč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extLst>
                  <a:ext uri="{0D108BD9-81ED-4DB2-BD59-A6C34878D82A}">
                    <a16:rowId xmlns:a16="http://schemas.microsoft.com/office/drawing/2014/main" val="882426111"/>
                  </a:ext>
                </a:extLst>
              </a:tr>
              <a:tr h="342500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MAS Českomoravské pomezí o.p.s.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21 515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343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2 744 000,00 Kč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1 372 000,00 Kč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extLst>
                  <a:ext uri="{0D108BD9-81ED-4DB2-BD59-A6C34878D82A}">
                    <a16:rowId xmlns:a16="http://schemas.microsoft.com/office/drawing/2014/main" val="3423921359"/>
                  </a:ext>
                </a:extLst>
              </a:tr>
              <a:tr h="342500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Místní akční skupina Jemnicko, o.p.s.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16 776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316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2 528 000,00 Kč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1 264 000,00 Kč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extLst>
                  <a:ext uri="{0D108BD9-81ED-4DB2-BD59-A6C34878D82A}">
                    <a16:rowId xmlns:a16="http://schemas.microsoft.com/office/drawing/2014/main" val="3202799846"/>
                  </a:ext>
                </a:extLst>
              </a:tr>
              <a:tr h="342500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Místní akční skupina Třešťsko, o.p.s.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20 619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2 504 000,00 Kč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1 252 000,00 Kč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extLst>
                  <a:ext uri="{0D108BD9-81ED-4DB2-BD59-A6C34878D82A}">
                    <a16:rowId xmlns:a16="http://schemas.microsoft.com/office/drawing/2014/main" val="4028883450"/>
                  </a:ext>
                </a:extLst>
              </a:tr>
              <a:tr h="510093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Místní akční skupina Mikroregionu Telčsko, z. s.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14 952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292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2 336 000,00 Kč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1 168 000,00 Kč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extLst>
                  <a:ext uri="{0D108BD9-81ED-4DB2-BD59-A6C34878D82A}">
                    <a16:rowId xmlns:a16="http://schemas.microsoft.com/office/drawing/2014/main" val="3367141565"/>
                  </a:ext>
                </a:extLst>
              </a:tr>
              <a:tr h="342500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OSLAVKA o.p.s.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16 100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285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2 280 000,00 Kč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1 140 000,00 Kč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extLst>
                  <a:ext uri="{0D108BD9-81ED-4DB2-BD59-A6C34878D82A}">
                    <a16:rowId xmlns:a16="http://schemas.microsoft.com/office/drawing/2014/main" val="518659922"/>
                  </a:ext>
                </a:extLst>
              </a:tr>
              <a:tr h="342500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Podhůří Železných hor o.p.s.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12 393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274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2 192 000,00 Kč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1 096 000,00 Kč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extLst>
                  <a:ext uri="{0D108BD9-81ED-4DB2-BD59-A6C34878D82A}">
                    <a16:rowId xmlns:a16="http://schemas.microsoft.com/office/drawing/2014/main" val="2436334995"/>
                  </a:ext>
                </a:extLst>
              </a:tr>
              <a:tr h="342500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MAS LEADER - Loucko, z. s.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12 203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1 376 000,00 Kč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688 000,00 Kč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extLst>
                  <a:ext uri="{0D108BD9-81ED-4DB2-BD59-A6C34878D82A}">
                    <a16:rowId xmlns:a16="http://schemas.microsoft.com/office/drawing/2014/main" val="1135605809"/>
                  </a:ext>
                </a:extLst>
              </a:tr>
              <a:tr h="175482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Celkem</a:t>
                      </a:r>
                      <a:endParaRPr lang="cs-CZ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65992000</a:t>
                      </a:r>
                      <a:endParaRPr lang="cs-CZ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32996000</a:t>
                      </a:r>
                      <a:endParaRPr lang="cs-CZ" sz="9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/>
                </a:tc>
                <a:extLst>
                  <a:ext uri="{0D108BD9-81ED-4DB2-BD59-A6C34878D82A}">
                    <a16:rowId xmlns:a16="http://schemas.microsoft.com/office/drawing/2014/main" val="450085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832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 ŽP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Bude jen pro část MAS a na jeden až dva projekty</a:t>
            </a:r>
            <a:endParaRPr lang="cs-CZ" dirty="0"/>
          </a:p>
          <a:p>
            <a:r>
              <a:rPr lang="cs-CZ" dirty="0"/>
              <a:t>Odhadované alokace na MAS: od 2</a:t>
            </a:r>
            <a:r>
              <a:rPr lang="cs-CZ" dirty="0" smtClean="0"/>
              <a:t> </a:t>
            </a:r>
            <a:r>
              <a:rPr lang="cs-CZ" dirty="0"/>
              <a:t>do 5</a:t>
            </a:r>
            <a:r>
              <a:rPr lang="cs-CZ" dirty="0" smtClean="0"/>
              <a:t> </a:t>
            </a:r>
            <a:r>
              <a:rPr lang="cs-CZ" dirty="0"/>
              <a:t>mil </a:t>
            </a:r>
            <a:r>
              <a:rPr lang="cs-CZ" dirty="0" smtClean="0"/>
              <a:t>Kč dle zájmu MAS</a:t>
            </a:r>
            <a:endParaRPr lang="cs-CZ" dirty="0"/>
          </a:p>
          <a:p>
            <a:r>
              <a:rPr lang="cs-CZ" dirty="0"/>
              <a:t>Příprava programového rámce </a:t>
            </a:r>
            <a:r>
              <a:rPr lang="cs-CZ" dirty="0" smtClean="0"/>
              <a:t>OP ŽP </a:t>
            </a:r>
            <a:r>
              <a:rPr lang="cs-CZ" dirty="0"/>
              <a:t>od podzimu 2022</a:t>
            </a:r>
          </a:p>
          <a:p>
            <a:r>
              <a:rPr lang="cs-CZ" dirty="0"/>
              <a:t>Schvalování programových rámců po schválení </a:t>
            </a:r>
            <a:r>
              <a:rPr lang="cs-CZ" dirty="0" smtClean="0"/>
              <a:t>OP</a:t>
            </a:r>
          </a:p>
          <a:p>
            <a:r>
              <a:rPr lang="cs-CZ" dirty="0" smtClean="0"/>
              <a:t>Počátek </a:t>
            </a:r>
            <a:r>
              <a:rPr lang="cs-CZ" dirty="0"/>
              <a:t>realizace </a:t>
            </a:r>
            <a:r>
              <a:rPr lang="cs-CZ" dirty="0" smtClean="0"/>
              <a:t>OP ŽP v průběhu </a:t>
            </a:r>
            <a:r>
              <a:rPr lang="cs-CZ" dirty="0"/>
              <a:t>roku 2023 </a:t>
            </a:r>
            <a:endParaRPr lang="cs-CZ" dirty="0" smtClean="0"/>
          </a:p>
          <a:p>
            <a:r>
              <a:rPr lang="cs-CZ" dirty="0" smtClean="0"/>
              <a:t>Podporované budou pouze energetické </a:t>
            </a:r>
            <a:r>
              <a:rPr lang="cs-CZ" dirty="0" smtClean="0"/>
              <a:t>úspory</a:t>
            </a:r>
          </a:p>
          <a:p>
            <a:endParaRPr lang="cs-CZ" dirty="0"/>
          </a:p>
          <a:p>
            <a:r>
              <a:rPr lang="cs-CZ" dirty="0" smtClean="0"/>
              <a:t>MAS v kraji spíše tuto podporu řešit nebudou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420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 smtClean="0"/>
              <a:t>Harmonogram příprav</a:t>
            </a:r>
            <a:endParaRPr lang="cs-CZ" dirty="0"/>
          </a:p>
        </p:txBody>
      </p:sp>
      <p:graphicFrame>
        <p:nvGraphicFramePr>
          <p:cNvPr id="4" name="Zástupný symbol pro obsah 3" descr="Proces se zvýrazněním obsahující 3 skupiny uspořádané zleva doprava, s popisy jednotlivých kroků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2211160"/>
              </p:ext>
            </p:extLst>
          </p:nvPr>
        </p:nvGraphicFramePr>
        <p:xfrm>
          <a:off x="1528763" y="1485900"/>
          <a:ext cx="9134475" cy="4152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6402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659027"/>
            <a:ext cx="5881816" cy="3343884"/>
          </a:xfrm>
        </p:spPr>
        <p:txBody>
          <a:bodyPr rtlCol="0">
            <a:normAutofit/>
          </a:bodyPr>
          <a:lstStyle/>
          <a:p>
            <a:r>
              <a:rPr lang="cs-CZ" sz="1400" b="1" dirty="0"/>
              <a:t>Ž</a:t>
            </a:r>
            <a:r>
              <a:rPr lang="cs-CZ" sz="1400" b="1" dirty="0" smtClean="0"/>
              <a:t>adatel</a:t>
            </a:r>
            <a:r>
              <a:rPr lang="cs-CZ" sz="1400" b="1" dirty="0"/>
              <a:t>: Agentura Free </a:t>
            </a:r>
            <a:r>
              <a:rPr lang="cs-CZ" sz="1400" b="1" dirty="0" err="1"/>
              <a:t>Time</a:t>
            </a:r>
            <a:r>
              <a:rPr lang="cs-CZ" sz="1400" b="1" dirty="0"/>
              <a:t> Jemnice </a:t>
            </a:r>
            <a:r>
              <a:rPr lang="cs-CZ" sz="1400" b="1" dirty="0" err="1"/>
              <a:t>z.s</a:t>
            </a:r>
            <a:r>
              <a:rPr lang="cs-CZ" sz="1400" b="1" dirty="0" smtClean="0"/>
              <a:t>.</a:t>
            </a:r>
            <a:br>
              <a:rPr lang="cs-CZ" sz="1400" b="1" dirty="0" smtClean="0"/>
            </a:br>
            <a:r>
              <a:rPr lang="cs-CZ" sz="1400" b="1" dirty="0" smtClean="0"/>
              <a:t>MAS </a:t>
            </a:r>
            <a:r>
              <a:rPr lang="cs-CZ" sz="1400" b="1" dirty="0" err="1" smtClean="0"/>
              <a:t>Jemnicko</a:t>
            </a:r>
            <a:r>
              <a:rPr lang="cs-CZ" sz="1400" b="1" dirty="0" smtClean="0"/>
              <a:t> (obec Panenská)</a:t>
            </a:r>
            <a:r>
              <a:rPr lang="cs-CZ" sz="1400" dirty="0"/>
              <a:t/>
            </a:r>
            <a:br>
              <a:rPr lang="cs-CZ" sz="1400" dirty="0"/>
            </a:br>
            <a:r>
              <a:rPr lang="cs-CZ" sz="1400" dirty="0"/>
              <a:t>Dotace – 949 tis. Kč</a:t>
            </a:r>
            <a:br>
              <a:rPr lang="cs-CZ" sz="1400" dirty="0"/>
            </a:br>
            <a:r>
              <a:rPr lang="cs-CZ" sz="1400" dirty="0"/>
              <a:t>V rámci realizace projektu došlo </a:t>
            </a:r>
            <a:r>
              <a:rPr lang="cs-CZ" sz="1400" dirty="0" smtClean="0"/>
              <a:t>ke vzniku </a:t>
            </a:r>
            <a:r>
              <a:rPr lang="cs-CZ" sz="1400" dirty="0"/>
              <a:t>pohádkové stezky Panenská </a:t>
            </a:r>
            <a:r>
              <a:rPr lang="cs-CZ" sz="1400" dirty="0" smtClean="0"/>
              <a:t>o počtu </a:t>
            </a:r>
            <a:r>
              <a:rPr lang="cs-CZ" sz="1400" dirty="0"/>
              <a:t>celkem 10 herních a naučných prvků pro děti na 8 místech pohádkové stezky u obce Panenská. </a:t>
            </a:r>
            <a:br>
              <a:rPr lang="cs-CZ" sz="1400" dirty="0"/>
            </a:br>
            <a:r>
              <a:rPr lang="cs-CZ" sz="1400" dirty="0"/>
              <a:t>Stezka včetně všech aktivit je celoročně volně přístupná. Realizace projektu zároveň přispěla ke smysluplnému využití volného času rodin s dětmi a trávení volného času v přírodě.</a:t>
            </a:r>
          </a:p>
        </p:txBody>
      </p:sp>
      <p:pic>
        <p:nvPicPr>
          <p:cNvPr id="3" name="Obrázek 2" descr="C:\Users\Mas\Downloads\zubata_klada_159478985506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225" y="811220"/>
            <a:ext cx="2810510" cy="1874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 descr="C:\Users\Mas\Downloads\vlnovy_most_159478985358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313" y="4750916"/>
            <a:ext cx="2812415" cy="187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C:\Users\Mas\Downloads\pernikova_chaloupka_159478985060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55" y="4879142"/>
            <a:ext cx="2790825" cy="186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 descr="C:\Users\Mas\Downloads\krmelec_159478984596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898" y="3126681"/>
            <a:ext cx="2812415" cy="1875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 descr="C:\Users\Mas\Downloads\preskakovaci_tyce_159478985322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825" y="0"/>
            <a:ext cx="2819400" cy="18802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014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55308" y="4320540"/>
            <a:ext cx="4085969" cy="2569846"/>
          </a:xfrm>
        </p:spPr>
        <p:txBody>
          <a:bodyPr>
            <a:noAutofit/>
          </a:bodyPr>
          <a:lstStyle/>
          <a:p>
            <a:r>
              <a:rPr lang="cs-CZ" sz="1500" b="1" dirty="0" smtClean="0"/>
              <a:t>Sýrárna Danka</a:t>
            </a:r>
            <a:br>
              <a:rPr lang="cs-CZ" sz="1500" b="1" dirty="0" smtClean="0"/>
            </a:br>
            <a:r>
              <a:rPr lang="cs-CZ" sz="1500" b="1" dirty="0" smtClean="0"/>
              <a:t>MAS </a:t>
            </a:r>
            <a:r>
              <a:rPr lang="cs-CZ" sz="1500" b="1" dirty="0" err="1" smtClean="0"/>
              <a:t>Podhorácko</a:t>
            </a:r>
            <a:r>
              <a:rPr lang="cs-CZ" sz="1500" b="1" dirty="0" smtClean="0"/>
              <a:t> (Červená Lhota)</a:t>
            </a:r>
            <a:br>
              <a:rPr lang="cs-CZ" sz="1500" b="1" dirty="0" smtClean="0"/>
            </a:br>
            <a:r>
              <a:rPr lang="cs-CZ" sz="1500" b="1" dirty="0"/>
              <a:t> </a:t>
            </a:r>
            <a:r>
              <a:rPr lang="cs-CZ" sz="1500" b="1" dirty="0" smtClean="0"/>
              <a:t>Žadatel: Rodinná </a:t>
            </a:r>
            <a:r>
              <a:rPr lang="cs-CZ" sz="1500" b="1" dirty="0"/>
              <a:t>sýrárna </a:t>
            </a:r>
            <a:r>
              <a:rPr lang="cs-CZ" sz="1500" b="1" dirty="0" err="1" smtClean="0"/>
              <a:t>Damilk</a:t>
            </a:r>
            <a:r>
              <a:rPr lang="cs-CZ" sz="1500" b="1" dirty="0" smtClean="0"/>
              <a:t/>
            </a:r>
            <a:br>
              <a:rPr lang="cs-CZ" sz="1500" b="1" dirty="0" smtClean="0"/>
            </a:br>
            <a:r>
              <a:rPr lang="cs-CZ" sz="1500" dirty="0" smtClean="0"/>
              <a:t>Náklady na projekt 456 </a:t>
            </a:r>
            <a:r>
              <a:rPr lang="cs-CZ" sz="1500" dirty="0"/>
              <a:t>501 </a:t>
            </a:r>
            <a:r>
              <a:rPr lang="cs-CZ" sz="1500" dirty="0" smtClean="0"/>
              <a:t>Kč</a:t>
            </a:r>
            <a:br>
              <a:rPr lang="cs-CZ" sz="1500" dirty="0" smtClean="0"/>
            </a:br>
            <a:r>
              <a:rPr lang="cs-CZ" sz="1500" dirty="0" smtClean="0"/>
              <a:t>Rekonstrukce </a:t>
            </a:r>
            <a:r>
              <a:rPr lang="cs-CZ" sz="1500" dirty="0"/>
              <a:t>části prostor rodinného </a:t>
            </a:r>
            <a:r>
              <a:rPr lang="cs-CZ" sz="1500" dirty="0" smtClean="0"/>
              <a:t>domku, vznik provozovny </a:t>
            </a:r>
            <a:r>
              <a:rPr lang="cs-CZ" sz="1500" dirty="0"/>
              <a:t>pro ruční výrobu sýrů </a:t>
            </a:r>
            <a:br>
              <a:rPr lang="cs-CZ" sz="1500" dirty="0"/>
            </a:br>
            <a:r>
              <a:rPr lang="cs-CZ" sz="1500" dirty="0"/>
              <a:t>a mléčných výrobků. Vybudovala se výrobna, </a:t>
            </a:r>
            <a:r>
              <a:rPr lang="cs-CZ" sz="1500" dirty="0" smtClean="0"/>
              <a:t>prostory </a:t>
            </a:r>
            <a:r>
              <a:rPr lang="cs-CZ" sz="1500" dirty="0"/>
              <a:t>pro balení, </a:t>
            </a:r>
            <a:r>
              <a:rPr lang="cs-CZ" sz="1500" dirty="0" smtClean="0"/>
              <a:t>expedici </a:t>
            </a:r>
            <a:r>
              <a:rPr lang="cs-CZ" sz="1500" dirty="0"/>
              <a:t>a skladové prostory. Po stavebních úpravách sýrárny se ještě nakoupilo potřebné </a:t>
            </a:r>
            <a:r>
              <a:rPr lang="cs-CZ" sz="1500" dirty="0" smtClean="0"/>
              <a:t>technologické vybavení</a:t>
            </a:r>
            <a:r>
              <a:rPr lang="cs-CZ" sz="1400" dirty="0" smtClean="0"/>
              <a:t/>
            </a:r>
            <a:br>
              <a:rPr lang="cs-CZ" sz="1400" dirty="0" smtClean="0"/>
            </a:br>
            <a:endParaRPr lang="cs-CZ" sz="1400" b="1" dirty="0"/>
          </a:p>
        </p:txBody>
      </p:sp>
      <p:pic>
        <p:nvPicPr>
          <p:cNvPr id="3" name="Obrázek 2" descr="Není k dispozici žádný popis fotky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19" y="0"/>
            <a:ext cx="5760720" cy="4320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 descr="Není k dispozici žádný popis fotky.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277" y="428368"/>
            <a:ext cx="4250724" cy="6429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1828"/>
            <a:ext cx="3855308" cy="287855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8165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240088"/>
            <a:ext cx="9514704" cy="1107016"/>
          </a:xfrm>
        </p:spPr>
        <p:txBody>
          <a:bodyPr>
            <a:normAutofit/>
          </a:bodyPr>
          <a:lstStyle/>
          <a:p>
            <a:r>
              <a:rPr lang="cs-CZ" sz="4000" dirty="0" smtClean="0"/>
              <a:t>Kavárna na cestě –sociální podnik</a:t>
            </a:r>
            <a:endParaRPr lang="cs-CZ" sz="40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33" y="3777615"/>
            <a:ext cx="4107180" cy="308038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1699"/>
            <a:ext cx="3589522" cy="313561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663" y="2751438"/>
            <a:ext cx="6140337" cy="410656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720" y="1022762"/>
            <a:ext cx="2778717" cy="370495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927" y="0"/>
            <a:ext cx="2808073" cy="3744097"/>
          </a:xfrm>
          <a:prstGeom prst="rect">
            <a:avLst/>
          </a:prstGeom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5769275" y="494270"/>
            <a:ext cx="4349578" cy="2347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400" b="1" dirty="0" smtClean="0"/>
              <a:t>Žadatel: Královská stezka o.p.s. </a:t>
            </a:r>
            <a:r>
              <a:rPr lang="cs-CZ" sz="1400" dirty="0" smtClean="0"/>
              <a:t/>
            </a:r>
            <a:br>
              <a:rPr lang="cs-CZ" sz="1400" dirty="0" smtClean="0"/>
            </a:br>
            <a:r>
              <a:rPr lang="cs-CZ" sz="1400" dirty="0" smtClean="0"/>
              <a:t>Dotace – 5,5 mil. Kč</a:t>
            </a:r>
            <a:br>
              <a:rPr lang="cs-CZ" sz="1400" dirty="0" smtClean="0"/>
            </a:br>
            <a:r>
              <a:rPr lang="cs-CZ" sz="1400" dirty="0" smtClean="0"/>
              <a:t>Kavárna je v Habrech</a:t>
            </a:r>
          </a:p>
          <a:p>
            <a:r>
              <a:rPr lang="cs-CZ" sz="1400" dirty="0" smtClean="0"/>
              <a:t>Zaměstnává 4 mentálně postižené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13532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 smtClean="0"/>
              <a:t>Děkuji </a:t>
            </a:r>
            <a:r>
              <a:rPr lang="cs-CZ" sz="4000" smtClean="0"/>
              <a:t>za </a:t>
            </a:r>
            <a:r>
              <a:rPr lang="cs-CZ" sz="4000" smtClean="0"/>
              <a:t>pozornost</a:t>
            </a:r>
            <a:br>
              <a:rPr lang="cs-CZ" sz="4000" smtClean="0"/>
            </a:br>
            <a:r>
              <a:rPr lang="cs-CZ" sz="4000" dirty="0" smtClean="0"/>
              <a:t/>
            </a:r>
            <a:br>
              <a:rPr lang="cs-CZ" sz="4000" dirty="0" smtClean="0"/>
            </a:br>
            <a:r>
              <a:rPr lang="cs-CZ" sz="4000" dirty="0" smtClean="0"/>
              <a:t>Gustav </a:t>
            </a:r>
            <a:r>
              <a:rPr lang="cs-CZ" sz="4000" dirty="0" smtClean="0"/>
              <a:t>Charouzek</a:t>
            </a:r>
            <a:br>
              <a:rPr lang="cs-CZ" sz="4000" dirty="0" smtClean="0"/>
            </a:br>
            <a:r>
              <a:rPr lang="cs-CZ" sz="4000" smtClean="0"/>
              <a:t>Jakub Černý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sz="3100" dirty="0" smtClean="0"/>
              <a:t>MAS kraje Vysočina o.p.s.</a:t>
            </a:r>
            <a:endParaRPr lang="cs-CZ" sz="3100" dirty="0"/>
          </a:p>
        </p:txBody>
      </p:sp>
    </p:spTree>
    <p:extLst>
      <p:ext uri="{BB962C8B-B14F-4D97-AF65-F5344CB8AC3E}">
        <p14:creationId xmlns:p14="http://schemas.microsoft.com/office/powerpoint/2010/main" val="128410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Rozložení financí dle programů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1700335"/>
              </p:ext>
            </p:extLst>
          </p:nvPr>
        </p:nvGraphicFramePr>
        <p:xfrm>
          <a:off x="1528763" y="1485900"/>
          <a:ext cx="9134475" cy="4152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4145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969610"/>
              </p:ext>
            </p:extLst>
          </p:nvPr>
        </p:nvGraphicFramePr>
        <p:xfrm>
          <a:off x="494269" y="296562"/>
          <a:ext cx="10322011" cy="5354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2230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Realizace SCLLD 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5585965"/>
              </p:ext>
            </p:extLst>
          </p:nvPr>
        </p:nvGraphicFramePr>
        <p:xfrm>
          <a:off x="1524000" y="1499287"/>
          <a:ext cx="9481751" cy="3707025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2410344">
                  <a:extLst>
                    <a:ext uri="{9D8B030D-6E8A-4147-A177-3AD203B41FA5}">
                      <a16:colId xmlns:a16="http://schemas.microsoft.com/office/drawing/2014/main" val="1729630549"/>
                    </a:ext>
                  </a:extLst>
                </a:gridCol>
                <a:gridCol w="1771843">
                  <a:extLst>
                    <a:ext uri="{9D8B030D-6E8A-4147-A177-3AD203B41FA5}">
                      <a16:colId xmlns:a16="http://schemas.microsoft.com/office/drawing/2014/main" val="3329316853"/>
                    </a:ext>
                  </a:extLst>
                </a:gridCol>
                <a:gridCol w="1324891">
                  <a:extLst>
                    <a:ext uri="{9D8B030D-6E8A-4147-A177-3AD203B41FA5}">
                      <a16:colId xmlns:a16="http://schemas.microsoft.com/office/drawing/2014/main" val="2026430509"/>
                    </a:ext>
                  </a:extLst>
                </a:gridCol>
                <a:gridCol w="1324891">
                  <a:extLst>
                    <a:ext uri="{9D8B030D-6E8A-4147-A177-3AD203B41FA5}">
                      <a16:colId xmlns:a16="http://schemas.microsoft.com/office/drawing/2014/main" val="3392731109"/>
                    </a:ext>
                  </a:extLst>
                </a:gridCol>
                <a:gridCol w="1324891">
                  <a:extLst>
                    <a:ext uri="{9D8B030D-6E8A-4147-A177-3AD203B41FA5}">
                      <a16:colId xmlns:a16="http://schemas.microsoft.com/office/drawing/2014/main" val="2095042121"/>
                    </a:ext>
                  </a:extLst>
                </a:gridCol>
                <a:gridCol w="1324891">
                  <a:extLst>
                    <a:ext uri="{9D8B030D-6E8A-4147-A177-3AD203B41FA5}">
                      <a16:colId xmlns:a16="http://schemas.microsoft.com/office/drawing/2014/main" val="3680946552"/>
                    </a:ext>
                  </a:extLst>
                </a:gridCol>
              </a:tblGrid>
              <a:tr h="529575"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IROP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PRV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OPZ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OPŽP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Celkem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94680574"/>
                  </a:ext>
                </a:extLst>
              </a:tr>
              <a:tr h="529575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Počet vyhlášených výzev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</a:rPr>
                        <a:t>144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</a:rPr>
                        <a:t>82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</a:rPr>
                        <a:t>97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353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29249203"/>
                  </a:ext>
                </a:extLst>
              </a:tr>
              <a:tr h="529575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Počet přijatých žádostí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310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1399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</a:rPr>
                        <a:t>146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</a:rPr>
                        <a:t>14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1869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60162449"/>
                  </a:ext>
                </a:extLst>
              </a:tr>
              <a:tr h="529575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Počet schválených projektů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257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976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97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</a:rPr>
                        <a:t>7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1337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43275778"/>
                  </a:ext>
                </a:extLst>
              </a:tr>
              <a:tr h="529575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Počet zamítnutých žádostí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47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424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49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</a:rPr>
                        <a:t>527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03258744"/>
                  </a:ext>
                </a:extLst>
              </a:tr>
              <a:tr h="529575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Alokovaná částka dle SCLLD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526 981 799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457 567 901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158 876 214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131 807 000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</a:rPr>
                        <a:t>1 275 232 914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35896103"/>
                  </a:ext>
                </a:extLst>
              </a:tr>
              <a:tr h="529575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Výše dotace za schválené projekty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500 526 548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380 034 194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112 485 901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3 314 730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</a:rPr>
                        <a:t>996 361 374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54677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744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Programové období 2021+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MAS budou moci podpořit projekty v následujících programech</a:t>
            </a:r>
          </a:p>
          <a:p>
            <a:r>
              <a:rPr lang="cs-CZ" dirty="0" smtClean="0"/>
              <a:t>iROP 2 – povinně všechny MAS</a:t>
            </a:r>
          </a:p>
          <a:p>
            <a:r>
              <a:rPr lang="cs-CZ" dirty="0" smtClean="0"/>
              <a:t>SR SZP – povinně všechny MAS</a:t>
            </a:r>
          </a:p>
          <a:p>
            <a:r>
              <a:rPr lang="cs-CZ" dirty="0" smtClean="0"/>
              <a:t>OPZ+ - volitelně</a:t>
            </a:r>
          </a:p>
          <a:p>
            <a:r>
              <a:rPr lang="cs-CZ" dirty="0" smtClean="0"/>
              <a:t>OPTAK – volitelně</a:t>
            </a:r>
          </a:p>
          <a:p>
            <a:r>
              <a:rPr lang="cs-CZ" dirty="0" smtClean="0"/>
              <a:t>OPŽP – volitelně</a:t>
            </a:r>
          </a:p>
          <a:p>
            <a:pPr marL="4572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215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iROP 2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MAS budou mít alokace nastavené na základě kritéria: počet </a:t>
            </a:r>
            <a:r>
              <a:rPr lang="cs-CZ" dirty="0" smtClean="0"/>
              <a:t>obyvatel</a:t>
            </a:r>
          </a:p>
          <a:p>
            <a:r>
              <a:rPr lang="cs-CZ" dirty="0" smtClean="0"/>
              <a:t>Kraj Vysočina je přechodový region </a:t>
            </a:r>
            <a:r>
              <a:rPr lang="cs-CZ" dirty="0" err="1" smtClean="0"/>
              <a:t>Nuts</a:t>
            </a:r>
            <a:r>
              <a:rPr lang="cs-CZ" dirty="0" smtClean="0"/>
              <a:t> II</a:t>
            </a:r>
            <a:endParaRPr lang="cs-CZ" dirty="0" smtClean="0"/>
          </a:p>
          <a:p>
            <a:r>
              <a:rPr lang="cs-CZ" dirty="0" smtClean="0"/>
              <a:t>Odhadované alokace na MAS: od 20 do 80 mil Kč</a:t>
            </a:r>
          </a:p>
          <a:p>
            <a:r>
              <a:rPr lang="cs-CZ" dirty="0" smtClean="0"/>
              <a:t>Příprava programového rámce iROP od </a:t>
            </a:r>
            <a:r>
              <a:rPr lang="cs-CZ" dirty="0" smtClean="0"/>
              <a:t>května</a:t>
            </a:r>
            <a:endParaRPr lang="cs-CZ" dirty="0" smtClean="0"/>
          </a:p>
          <a:p>
            <a:r>
              <a:rPr lang="cs-CZ" dirty="0" smtClean="0"/>
              <a:t>Schvalování programových rámců po schválení </a:t>
            </a:r>
            <a:r>
              <a:rPr lang="cs-CZ" dirty="0" smtClean="0"/>
              <a:t>OP - cca červenec</a:t>
            </a:r>
            <a:endParaRPr lang="cs-CZ" dirty="0" smtClean="0"/>
          </a:p>
          <a:p>
            <a:r>
              <a:rPr lang="cs-CZ" dirty="0" smtClean="0"/>
              <a:t>Počátek realizace iROP cca od 1Q/2Q 2023 </a:t>
            </a:r>
            <a:endParaRPr lang="cs-CZ" dirty="0" smtClean="0"/>
          </a:p>
          <a:p>
            <a:r>
              <a:rPr lang="cs-CZ" dirty="0" smtClean="0"/>
              <a:t>Podpora 95%</a:t>
            </a:r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672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8789" y="78910"/>
            <a:ext cx="10364491" cy="742500"/>
          </a:xfrm>
        </p:spPr>
        <p:txBody>
          <a:bodyPr>
            <a:normAutofit/>
          </a:bodyPr>
          <a:lstStyle/>
          <a:p>
            <a:r>
              <a:rPr lang="cs-CZ" sz="2000" dirty="0" smtClean="0"/>
              <a:t>FN a P iROP - </a:t>
            </a:r>
            <a:r>
              <a:rPr lang="cs-CZ" sz="2000" b="1" dirty="0" smtClean="0"/>
              <a:t>Aktivita </a:t>
            </a:r>
            <a:r>
              <a:rPr lang="cs-CZ" sz="2000" b="1" dirty="0"/>
              <a:t>– REKONSTRUKCE INFRASTRUKTURY MATEŘSKÝCH ŠKOL A ZAŘÍZENÍ PÉČE O DĚTI TYPU DĚTSKÉ SKUPINY </a:t>
            </a:r>
            <a:r>
              <a:rPr lang="cs-CZ" sz="2000" dirty="0"/>
              <a:t>	</a:t>
            </a:r>
            <a:endParaRPr lang="cs-CZ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27296" y="893090"/>
            <a:ext cx="9467475" cy="4837408"/>
          </a:xfrm>
        </p:spPr>
        <p:txBody>
          <a:bodyPr>
            <a:normAutofit fontScale="25000" lnSpcReduction="20000"/>
          </a:bodyPr>
          <a:lstStyle/>
          <a:p>
            <a:r>
              <a:rPr lang="cs-CZ" sz="3600" dirty="0" smtClean="0"/>
              <a:t> </a:t>
            </a:r>
            <a:r>
              <a:rPr lang="cs-CZ" sz="3600" b="1" dirty="0"/>
              <a:t>Projekt je v souladu se Strategií vzdělávací politiky ČR do roku 2030</a:t>
            </a:r>
            <a:r>
              <a:rPr lang="cs-CZ" sz="3600" b="1" dirty="0" smtClean="0"/>
              <a:t>+, </a:t>
            </a:r>
            <a:endParaRPr lang="cs-CZ" sz="3600" dirty="0"/>
          </a:p>
          <a:p>
            <a:r>
              <a:rPr lang="cs-CZ" sz="3600" dirty="0"/>
              <a:t> </a:t>
            </a:r>
            <a:r>
              <a:rPr lang="cs-CZ" sz="3600" b="1" dirty="0"/>
              <a:t>Projekt je v souladu s Místním akčním plánem vzdělávání (MAP) platným pro území realizace projektu k datu předložení žádosti o podporu. </a:t>
            </a:r>
            <a:r>
              <a:rPr lang="cs-CZ" sz="3600" dirty="0"/>
              <a:t>	</a:t>
            </a:r>
          </a:p>
          <a:p>
            <a:r>
              <a:rPr lang="cs-CZ" sz="3600" b="1" dirty="0"/>
              <a:t>Podpořeným zařízením je mateřská škola </a:t>
            </a:r>
            <a:r>
              <a:rPr lang="cs-CZ" sz="3600" b="1" dirty="0" smtClean="0"/>
              <a:t>nebo dětská skupina</a:t>
            </a:r>
          </a:p>
          <a:p>
            <a:r>
              <a:rPr lang="cs-CZ" sz="3600" b="1" dirty="0" smtClean="0"/>
              <a:t>Žadatelé i NNO a církve (2 roky historie) </a:t>
            </a:r>
          </a:p>
          <a:p>
            <a:r>
              <a:rPr lang="pl-PL" sz="3600" b="1" dirty="0"/>
              <a:t>Projekt je zaměřen na jednu z následujících možností: </a:t>
            </a:r>
            <a:endParaRPr lang="pl-PL" sz="3600" dirty="0"/>
          </a:p>
          <a:p>
            <a:pPr marL="45720" indent="0">
              <a:buNone/>
            </a:pPr>
            <a:r>
              <a:rPr lang="cs-CZ" sz="3600" dirty="0"/>
              <a:t>- </a:t>
            </a:r>
            <a:r>
              <a:rPr lang="cs-CZ" sz="3600" b="1" dirty="0"/>
              <a:t>navýšení kapacity mateřské školy </a:t>
            </a:r>
            <a:endParaRPr lang="cs-CZ" sz="3600" dirty="0"/>
          </a:p>
          <a:p>
            <a:pPr marL="45720" indent="0">
              <a:buNone/>
            </a:pPr>
            <a:r>
              <a:rPr lang="cs-CZ" sz="3600" dirty="0"/>
              <a:t>- </a:t>
            </a:r>
            <a:r>
              <a:rPr lang="cs-CZ" sz="3600" b="1" dirty="0"/>
              <a:t>vznik nové mateřské školy </a:t>
            </a:r>
            <a:endParaRPr lang="cs-CZ" sz="3600" dirty="0"/>
          </a:p>
          <a:p>
            <a:pPr marL="45720" indent="0">
              <a:buNone/>
            </a:pPr>
            <a:r>
              <a:rPr lang="cs-CZ" sz="3600" dirty="0"/>
              <a:t>- </a:t>
            </a:r>
            <a:r>
              <a:rPr lang="cs-CZ" sz="3600" b="1" dirty="0"/>
              <a:t>zvyšování kvality podmínek v mateřské škole pro poskytování vzdělávání, kde jsou nedostatky identifikovány krajskou hygienickou stanicí </a:t>
            </a:r>
            <a:endParaRPr lang="cs-CZ" sz="3600" dirty="0"/>
          </a:p>
          <a:p>
            <a:r>
              <a:rPr lang="cs-CZ" sz="3600" b="1" dirty="0"/>
              <a:t>Předmětem realizace projektu je navýšení stávající kapacity dětské </a:t>
            </a:r>
            <a:r>
              <a:rPr lang="cs-CZ" sz="3600" b="1" dirty="0" smtClean="0"/>
              <a:t>skupiny, mateřské školky </a:t>
            </a:r>
            <a:r>
              <a:rPr lang="cs-CZ" sz="3600" b="1" dirty="0"/>
              <a:t>minimálně o 10 míst nebo je předmětem realizace projektu vznik nové </a:t>
            </a:r>
            <a:r>
              <a:rPr lang="cs-CZ" sz="3600" b="1" dirty="0" smtClean="0"/>
              <a:t>s </a:t>
            </a:r>
            <a:r>
              <a:rPr lang="cs-CZ" sz="3600" b="1" dirty="0"/>
              <a:t>kapacitou minimálně 13 míst. </a:t>
            </a:r>
            <a:r>
              <a:rPr lang="cs-CZ" sz="3600" dirty="0"/>
              <a:t>	</a:t>
            </a:r>
          </a:p>
          <a:p>
            <a:r>
              <a:rPr lang="cs-CZ" sz="3600" b="1" dirty="0"/>
              <a:t>Projekt prokazatelně řeší nedostatek kapacit v území. </a:t>
            </a:r>
            <a:endParaRPr lang="cs-CZ" sz="3600" dirty="0"/>
          </a:p>
          <a:p>
            <a:r>
              <a:rPr lang="cs-CZ" sz="3600" b="1" dirty="0" smtClean="0"/>
              <a:t>U projektu </a:t>
            </a:r>
            <a:r>
              <a:rPr lang="cs-CZ" sz="3600" b="1" dirty="0"/>
              <a:t>na navýšení kapacity mateřské školy nebo vznik nové mateřské školy je 15 - 30 % nově vzniklé kapacity určeno pro děti do 3 let věku </a:t>
            </a:r>
            <a:r>
              <a:rPr lang="cs-CZ" sz="3600" dirty="0"/>
              <a:t>	</a:t>
            </a:r>
          </a:p>
          <a:p>
            <a:r>
              <a:rPr lang="cs-CZ" sz="3600" b="1" dirty="0"/>
              <a:t>U projektu na navýšení kapacity dětské skupiny nebo vznik nové dětské skupiny je min. 15 % nově vzniklé kapacity určeno pro děti do 3 let věku. </a:t>
            </a:r>
            <a:r>
              <a:rPr lang="cs-CZ" sz="3600" dirty="0"/>
              <a:t>	</a:t>
            </a:r>
          </a:p>
          <a:p>
            <a:r>
              <a:rPr lang="cs-CZ" sz="3600" b="1" dirty="0"/>
              <a:t>Učebny, výukové prostory (denní místnost, místnost pro spánek), jídelna, kabinety, šatny a hygienická zařízení podpořené z IROP jsou bezbariérově dostupné. Základním požadavkem je bezbariérová toaleta a umožnění volného pohybu osob na vozíku od vstupu do budovy po vstup do prostor podpořených z IROP. </a:t>
            </a:r>
            <a:r>
              <a:rPr lang="cs-CZ" sz="3600" dirty="0"/>
              <a:t>	</a:t>
            </a:r>
          </a:p>
          <a:p>
            <a:r>
              <a:rPr lang="cs-CZ" sz="3600" b="1" dirty="0"/>
              <a:t>Kritéria pro příjem dětí do zařízení nejsou diskriminační pro žádnou skupinu uchazečů. </a:t>
            </a:r>
            <a:r>
              <a:rPr lang="cs-CZ" sz="3600" dirty="0"/>
              <a:t>	</a:t>
            </a:r>
          </a:p>
          <a:p>
            <a:r>
              <a:rPr lang="cs-CZ" sz="3600" b="1" dirty="0"/>
              <a:t>Projekt nepodporuje opatření, která vedou k diskriminaci a segregaci </a:t>
            </a:r>
            <a:r>
              <a:rPr lang="cs-CZ" sz="3600" b="1" dirty="0" err="1"/>
              <a:t>marginalizovaných</a:t>
            </a:r>
            <a:r>
              <a:rPr lang="cs-CZ" sz="3600" b="1" dirty="0"/>
              <a:t> skupin, jako jsou romské děti a další děti s potřebou podpůrných opatření </a:t>
            </a:r>
            <a:r>
              <a:rPr lang="cs-CZ" sz="3600" dirty="0"/>
              <a:t>	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3752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8572" y="-250429"/>
            <a:ext cx="9133730" cy="1233424"/>
          </a:xfrm>
        </p:spPr>
        <p:txBody>
          <a:bodyPr>
            <a:normAutofit fontScale="90000"/>
          </a:bodyPr>
          <a:lstStyle/>
          <a:p>
            <a:r>
              <a:rPr lang="cs-CZ" sz="2700" dirty="0" smtClean="0"/>
              <a:t>FN a P iROP </a:t>
            </a:r>
            <a:r>
              <a:rPr lang="cs-CZ" sz="2700" b="1" dirty="0" smtClean="0"/>
              <a:t>Aktivita </a:t>
            </a:r>
            <a:r>
              <a:rPr lang="cs-CZ" sz="2700" b="1" dirty="0"/>
              <a:t>– Infrastruktura základních škol ve vazbě na odborné učebny a rekonstrukce učeben neúplných škol </a:t>
            </a:r>
            <a:r>
              <a:rPr lang="cs-CZ" dirty="0"/>
              <a:t>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28572" y="1028700"/>
            <a:ext cx="9134856" cy="4152901"/>
          </a:xfrm>
        </p:spPr>
        <p:txBody>
          <a:bodyPr>
            <a:normAutofit fontScale="25000" lnSpcReduction="20000"/>
          </a:bodyPr>
          <a:lstStyle/>
          <a:p>
            <a:endParaRPr lang="cs-CZ" dirty="0"/>
          </a:p>
          <a:p>
            <a:r>
              <a:rPr lang="cs-CZ" sz="3600" dirty="0"/>
              <a:t> </a:t>
            </a:r>
            <a:r>
              <a:rPr lang="cs-CZ" sz="3600" b="1" dirty="0"/>
              <a:t>Projekt je v souladu s Místním akčním plánem vzdělávání (MAP) </a:t>
            </a:r>
            <a:r>
              <a:rPr lang="cs-CZ" sz="3600" dirty="0"/>
              <a:t>	</a:t>
            </a:r>
          </a:p>
          <a:p>
            <a:r>
              <a:rPr lang="cs-CZ" sz="3600" b="1" dirty="0"/>
              <a:t>Podpořeným zařízením je základní škola, školní družina nebo školní klub dle zákona </a:t>
            </a:r>
            <a:r>
              <a:rPr lang="cs-CZ" sz="3600" dirty="0"/>
              <a:t>	</a:t>
            </a:r>
          </a:p>
          <a:p>
            <a:r>
              <a:rPr lang="cs-CZ" sz="3600" b="1" dirty="0"/>
              <a:t>Projekt je zaměřen alespoň na jednu z následujících možností: </a:t>
            </a:r>
            <a:endParaRPr lang="cs-CZ" sz="3600" dirty="0"/>
          </a:p>
          <a:p>
            <a:pPr marL="45720" indent="0">
              <a:buNone/>
            </a:pPr>
            <a:r>
              <a:rPr lang="cs-CZ" sz="3600" dirty="0"/>
              <a:t>- odborné učebny ve vazbě na přírodní vědy nebo polytechnické vzdělávání nebo cizí jazyky nebo práci s digitálními technologiemi pro formální, zájmové a neformální vzdělávání a celoživotní učení </a:t>
            </a:r>
          </a:p>
          <a:p>
            <a:pPr marL="45720" indent="0">
              <a:buNone/>
            </a:pPr>
            <a:r>
              <a:rPr lang="cs-CZ" sz="3600" dirty="0"/>
              <a:t>- vnitřní konektivitu školy </a:t>
            </a:r>
          </a:p>
          <a:p>
            <a:pPr marL="45720" indent="0">
              <a:buNone/>
            </a:pPr>
            <a:r>
              <a:rPr lang="cs-CZ" sz="3600" dirty="0"/>
              <a:t>- školní družinu či školní klub </a:t>
            </a:r>
          </a:p>
          <a:p>
            <a:pPr marL="45720" indent="0">
              <a:buNone/>
            </a:pPr>
            <a:r>
              <a:rPr lang="cs-CZ" sz="3600" dirty="0"/>
              <a:t>- rekonstrukce učeben neúplných škol </a:t>
            </a:r>
          </a:p>
          <a:p>
            <a:r>
              <a:rPr lang="cs-CZ" sz="3600" b="1" dirty="0"/>
              <a:t>Projekt je v souladu se Strategií vzdělávací politiky ČR do roku 2030+ </a:t>
            </a:r>
            <a:r>
              <a:rPr lang="cs-CZ" sz="3600" dirty="0"/>
              <a:t>	</a:t>
            </a:r>
          </a:p>
          <a:p>
            <a:r>
              <a:rPr lang="cs-CZ" sz="3600" dirty="0" smtClean="0"/>
              <a:t>Žadatel: školská zařízení, NNO a církve (2 roky historie)</a:t>
            </a:r>
          </a:p>
          <a:p>
            <a:r>
              <a:rPr lang="cs-CZ" sz="3600" b="1" dirty="0"/>
              <a:t>Projekt splňuje minimální požadavky pro konektivitu školy a připojení k internetu </a:t>
            </a:r>
            <a:r>
              <a:rPr lang="cs-CZ" sz="3600" dirty="0"/>
              <a:t>	</a:t>
            </a:r>
          </a:p>
          <a:p>
            <a:r>
              <a:rPr lang="cs-CZ" sz="3600" b="1" dirty="0"/>
              <a:t>Učebny, výukové prostory, kabinety, šatny a hygienická zařízení, školní poradenská pracoviště, družiny, školní kluby a zázemí pro komunitní aktivity podpořené z IROP jsou bezbariérově dostupné. Základním požadavkem je bezbariérová toaleta a umožnění volného pohybu osob na vozíku od vstupu do budovy po vstup do prostor podpořených z IROP </a:t>
            </a:r>
            <a:r>
              <a:rPr lang="cs-CZ" sz="3600" dirty="0"/>
              <a:t>	</a:t>
            </a:r>
          </a:p>
          <a:p>
            <a:r>
              <a:rPr lang="cs-CZ" sz="3600" b="1" dirty="0"/>
              <a:t>Kritéria pro příjem do zařízení nejsou diskriminační pro žádnou skupinu uchazečů </a:t>
            </a:r>
            <a:r>
              <a:rPr lang="cs-CZ" sz="3600" dirty="0"/>
              <a:t>	</a:t>
            </a:r>
          </a:p>
          <a:p>
            <a:r>
              <a:rPr lang="cs-CZ" sz="3600" b="1" dirty="0"/>
              <a:t>Projekt nepodporuje opatření, která vedou k diskriminaci a segregaci </a:t>
            </a:r>
            <a:r>
              <a:rPr lang="cs-CZ" sz="3600" b="1" dirty="0" err="1"/>
              <a:t>marginalizovaných</a:t>
            </a:r>
            <a:r>
              <a:rPr lang="cs-CZ" sz="3600" b="1" dirty="0"/>
              <a:t> skupin, jako jsou romské děti a žáci a další děti a žáci s potřebou podpůrných opatření </a:t>
            </a:r>
            <a:r>
              <a:rPr lang="cs-CZ" sz="3600" dirty="0"/>
              <a:t>		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673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Zpátky do školy 16: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4351840_TF02895269.potx" id="{67685A0E-E658-4018-A2C1-17626F8480E8}" vid="{1436CBF0-C410-43BD-9D88-70691EDA04C9}"/>
    </a:ext>
  </a:extLst>
</a:theme>
</file>

<file path=ppt/theme/theme2.xml><?xml version="1.0" encoding="utf-8"?>
<a:theme xmlns:a="http://schemas.openxmlformats.org/drawingml/2006/main" name="Motiv Offic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C9A7CA-BEC5-41E5-AAE1-C9D7FC518E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5F5AFAE-B80F-42D3-94B4-729362BC1BCB}">
  <ds:schemaRefs>
    <ds:schemaRef ds:uri="40262f94-9f35-4ac3-9a90-690165a166b7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a4f35948-e619-41b3-aa29-22878b09cfd2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D59B8A7B-DB68-4625-86A7-7FECB4C2AE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 s motivem podzimních radostí (širokoúhlá)</Template>
  <TotalTime>4594</TotalTime>
  <Words>1472</Words>
  <Application>Microsoft Office PowerPoint</Application>
  <PresentationFormat>Širokoúhlá obrazovka</PresentationFormat>
  <Paragraphs>341</Paragraphs>
  <Slides>27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1" baseType="lpstr">
      <vt:lpstr>Arial</vt:lpstr>
      <vt:lpstr>Calibri</vt:lpstr>
      <vt:lpstr>Cambria</vt:lpstr>
      <vt:lpstr>Zpátky do školy 16:9</vt:lpstr>
      <vt:lpstr>Místní akční skupiny v programovém období 2021-2027</vt:lpstr>
      <vt:lpstr>Období 2014-2020 (22)</vt:lpstr>
      <vt:lpstr>Rozložení financí dle programů</vt:lpstr>
      <vt:lpstr> </vt:lpstr>
      <vt:lpstr>Realizace SCLLD </vt:lpstr>
      <vt:lpstr>Programové období 2021+</vt:lpstr>
      <vt:lpstr>iROP 2</vt:lpstr>
      <vt:lpstr>FN a P iROP - Aktivita – REKONSTRUKCE INFRASTRUKTURY MATEŘSKÝCH ŠKOL A ZAŘÍZENÍ PÉČE O DĚTI TYPU DĚTSKÉ SKUPINY  </vt:lpstr>
      <vt:lpstr>FN a P iROP Aktivita – Infrastruktura základních škol ve vazbě na odborné učebny a rekonstrukce učeben neúplných škol  </vt:lpstr>
      <vt:lpstr>FN a P - PODPORA JEDNOTEK POŽÁRNÍ OCHRANY KATEGORIE  II. III. A V. </vt:lpstr>
      <vt:lpstr>FN a P iROP - AKTIVITY V OBLASTI DOPRAVY</vt:lpstr>
      <vt:lpstr>INFRASTRUKTURA PRO BEZPEČNOU NEMOTOROVOU DOPRAVU</vt:lpstr>
      <vt:lpstr>INFRASTRUKTURA PRO CYKLISTICKOU DOPRAVU</vt:lpstr>
      <vt:lpstr>FN a P iROP - Kulturní dědictví a cestovní ruch </vt:lpstr>
      <vt:lpstr>Aktivita – MUZEA</vt:lpstr>
      <vt:lpstr>Aktivita – KNIHOVNY</vt:lpstr>
      <vt:lpstr>FN a P iROP – Zelená infrastruktura ve veřejném prostranství </vt:lpstr>
      <vt:lpstr>PRV /SR SZP</vt:lpstr>
      <vt:lpstr>PRV /SR SZP</vt:lpstr>
      <vt:lpstr>OPZ+</vt:lpstr>
      <vt:lpstr>OP TAK  - Výpočet alokace dle počtu MSP - Příprava programových rámců od května 2022 - Schválení programových rámců 3Q/4Q 2022 - Realizace OP TAK v průběhu roku 2023 - Způsob realizace OP TAK (centrální výzvy) - Projekty musí obsahovat robotizaci a automatizaci  </vt:lpstr>
      <vt:lpstr>OP ŽP</vt:lpstr>
      <vt:lpstr>Harmonogram příprav</vt:lpstr>
      <vt:lpstr>Žadatel: Agentura Free Time Jemnice z.s. MAS Jemnicko (obec Panenská) Dotace – 949 tis. Kč V rámci realizace projektu došlo ke vzniku pohádkové stezky Panenská o počtu celkem 10 herních a naučných prvků pro děti na 8 místech pohádkové stezky u obce Panenská.  Stezka včetně všech aktivit je celoročně volně přístupná. Realizace projektu zároveň přispěla ke smysluplnému využití volného času rodin s dětmi a trávení volného času v přírodě.</vt:lpstr>
      <vt:lpstr>Sýrárna Danka MAS Podhorácko (Červená Lhota)  Žadatel: Rodinná sýrárna Damilk Náklady na projekt 456 501 Kč Rekonstrukce části prostor rodinného domku, vznik provozovny pro ruční výrobu sýrů  a mléčných výrobků. Vybudovala se výrobna, prostory pro balení, expedici a skladové prostory. Po stavebních úpravách sýrárny se ještě nakoupilo potřebné technologické vybavení </vt:lpstr>
      <vt:lpstr>Kavárna na cestě –sociální podnik</vt:lpstr>
      <vt:lpstr>Děkuji za pozornost  Gustav Charouzek Jakub Černý  MAS kraje Vysočina o.p.s.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Rozložení nadpisu</dc:title>
  <dc:creator>Gusta Charouzek</dc:creator>
  <cp:lastModifiedBy>Gusta Charouzek</cp:lastModifiedBy>
  <cp:revision>51</cp:revision>
  <dcterms:created xsi:type="dcterms:W3CDTF">2022-03-04T10:33:56Z</dcterms:created>
  <dcterms:modified xsi:type="dcterms:W3CDTF">2022-04-19T16:23:04Z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