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3"/>
  </p:notesMasterIdLst>
  <p:handoutMasterIdLst>
    <p:handoutMasterId r:id="rId124"/>
  </p:handoutMasterIdLst>
  <p:sldIdLst>
    <p:sldId id="625" r:id="rId5"/>
    <p:sldId id="274" r:id="rId6"/>
    <p:sldId id="546" r:id="rId7"/>
    <p:sldId id="545" r:id="rId8"/>
    <p:sldId id="547" r:id="rId9"/>
    <p:sldId id="548" r:id="rId10"/>
    <p:sldId id="611" r:id="rId11"/>
    <p:sldId id="275" r:id="rId12"/>
    <p:sldId id="551" r:id="rId13"/>
    <p:sldId id="561" r:id="rId14"/>
    <p:sldId id="604" r:id="rId15"/>
    <p:sldId id="562" r:id="rId16"/>
    <p:sldId id="563" r:id="rId17"/>
    <p:sldId id="564" r:id="rId18"/>
    <p:sldId id="565" r:id="rId19"/>
    <p:sldId id="567" r:id="rId20"/>
    <p:sldId id="568" r:id="rId21"/>
    <p:sldId id="552" r:id="rId22"/>
    <p:sldId id="558" r:id="rId23"/>
    <p:sldId id="559" r:id="rId24"/>
    <p:sldId id="560" r:id="rId25"/>
    <p:sldId id="279" r:id="rId26"/>
    <p:sldId id="276" r:id="rId27"/>
    <p:sldId id="278" r:id="rId28"/>
    <p:sldId id="280" r:id="rId29"/>
    <p:sldId id="281" r:id="rId30"/>
    <p:sldId id="282" r:id="rId31"/>
    <p:sldId id="283" r:id="rId32"/>
    <p:sldId id="606" r:id="rId33"/>
    <p:sldId id="607" r:id="rId34"/>
    <p:sldId id="270" r:id="rId35"/>
    <p:sldId id="284" r:id="rId36"/>
    <p:sldId id="285" r:id="rId37"/>
    <p:sldId id="585" r:id="rId38"/>
    <p:sldId id="586" r:id="rId39"/>
    <p:sldId id="587" r:id="rId40"/>
    <p:sldId id="588" r:id="rId41"/>
    <p:sldId id="589" r:id="rId42"/>
    <p:sldId id="499" r:id="rId43"/>
    <p:sldId id="286" r:id="rId44"/>
    <p:sldId id="500" r:id="rId45"/>
    <p:sldId id="502" r:id="rId46"/>
    <p:sldId id="504" r:id="rId47"/>
    <p:sldId id="501" r:id="rId48"/>
    <p:sldId id="575" r:id="rId49"/>
    <p:sldId id="543" r:id="rId50"/>
    <p:sldId id="505" r:id="rId51"/>
    <p:sldId id="507" r:id="rId52"/>
    <p:sldId id="508" r:id="rId53"/>
    <p:sldId id="578" r:id="rId54"/>
    <p:sldId id="506" r:id="rId55"/>
    <p:sldId id="510" r:id="rId56"/>
    <p:sldId id="511" r:id="rId57"/>
    <p:sldId id="620" r:id="rId58"/>
    <p:sldId id="512" r:id="rId59"/>
    <p:sldId id="621" r:id="rId60"/>
    <p:sldId id="513" r:id="rId61"/>
    <p:sldId id="599" r:id="rId62"/>
    <p:sldId id="600" r:id="rId63"/>
    <p:sldId id="601" r:id="rId64"/>
    <p:sldId id="602" r:id="rId65"/>
    <p:sldId id="549" r:id="rId66"/>
    <p:sldId id="514" r:id="rId67"/>
    <p:sldId id="515" r:id="rId68"/>
    <p:sldId id="590" r:id="rId69"/>
    <p:sldId id="591" r:id="rId70"/>
    <p:sldId id="592" r:id="rId71"/>
    <p:sldId id="614" r:id="rId72"/>
    <p:sldId id="518" r:id="rId73"/>
    <p:sldId id="612" r:id="rId74"/>
    <p:sldId id="593" r:id="rId75"/>
    <p:sldId id="613" r:id="rId76"/>
    <p:sldId id="623" r:id="rId77"/>
    <p:sldId id="519" r:id="rId78"/>
    <p:sldId id="521" r:id="rId79"/>
    <p:sldId id="522" r:id="rId80"/>
    <p:sldId id="523" r:id="rId81"/>
    <p:sldId id="603" r:id="rId82"/>
    <p:sldId id="520" r:id="rId83"/>
    <p:sldId id="524" r:id="rId84"/>
    <p:sldId id="525" r:id="rId85"/>
    <p:sldId id="527" r:id="rId86"/>
    <p:sldId id="544" r:id="rId87"/>
    <p:sldId id="583" r:id="rId88"/>
    <p:sldId id="584" r:id="rId89"/>
    <p:sldId id="619" r:id="rId90"/>
    <p:sldId id="529" r:id="rId91"/>
    <p:sldId id="526" r:id="rId92"/>
    <p:sldId id="616" r:id="rId93"/>
    <p:sldId id="615" r:id="rId94"/>
    <p:sldId id="532" r:id="rId95"/>
    <p:sldId id="579" r:id="rId96"/>
    <p:sldId id="580" r:id="rId97"/>
    <p:sldId id="536" r:id="rId98"/>
    <p:sldId id="581" r:id="rId99"/>
    <p:sldId id="617" r:id="rId100"/>
    <p:sldId id="582" r:id="rId101"/>
    <p:sldId id="622" r:id="rId102"/>
    <p:sldId id="509" r:id="rId103"/>
    <p:sldId id="528" r:id="rId104"/>
    <p:sldId id="530" r:id="rId105"/>
    <p:sldId id="531" r:id="rId106"/>
    <p:sldId id="535" r:id="rId107"/>
    <p:sldId id="537" r:id="rId108"/>
    <p:sldId id="538" r:id="rId109"/>
    <p:sldId id="539" r:id="rId110"/>
    <p:sldId id="605" r:id="rId111"/>
    <p:sldId id="618" r:id="rId112"/>
    <p:sldId id="540" r:id="rId113"/>
    <p:sldId id="541" r:id="rId114"/>
    <p:sldId id="277" r:id="rId115"/>
    <p:sldId id="542" r:id="rId116"/>
    <p:sldId id="573" r:id="rId117"/>
    <p:sldId id="569" r:id="rId118"/>
    <p:sldId id="570" r:id="rId119"/>
    <p:sldId id="571" r:id="rId120"/>
    <p:sldId id="572" r:id="rId121"/>
    <p:sldId id="273" r:id="rId1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5A2"/>
    <a:srgbClr val="0C56A4"/>
    <a:srgbClr val="0C56A6"/>
    <a:srgbClr val="00529C"/>
    <a:srgbClr val="CCCCCC"/>
    <a:srgbClr val="5FA4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74A00-FEA1-413A-A502-5026FB03B815}" v="926" dt="2022-04-20T06:58:33.121"/>
    <p1510:client id="{2A28F6E2-2675-4BEF-8C8E-1438FFAF4185}" v="18" dt="2022-04-20T05:53:42.813"/>
    <p1510:client id="{392D834C-C9BB-4554-8963-9DDBF3090AF7}" v="1530" dt="2022-04-20T07:30:50.363"/>
    <p1510:client id="{428B8E35-D725-4761-B384-499DA70B89AF}" v="36" dt="2022-04-20T06:03:19.512"/>
    <p1510:client id="{4F87BA0C-00C1-4AE8-8018-C0A6C320DF42}" v="26" dt="2022-04-20T13:02:03.339"/>
    <p1510:client id="{739721CF-085E-4B1B-BF46-B71084B86E0C}" v="93" dt="2022-04-20T06:34:55.390"/>
    <p1510:client id="{76695079-4E30-491C-9DD5-F7EDA0944E58}" v="212" dt="2022-04-20T12:59:01.503"/>
    <p1510:client id="{90CCEBB4-A6F3-4AB1-85CA-5078FB8835EC}" v="4" dt="2022-04-20T06:36:45.478"/>
    <p1510:client id="{A58EA77D-20DC-4CCB-9861-6596A8ABEEDF}" v="426" dt="2022-04-20T08:19:56.316"/>
    <p1510:client id="{D20CE2E1-A2BB-47D0-BFD4-34336F0A51F9}" v="251" dt="2022-04-20T07:38:07.885"/>
    <p1510:client id="{D893D95B-824F-40DD-AE0A-F6306A1D52DC}" v="6" dt="2022-04-20T06:08:56.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6"/>
  </p:normalViewPr>
  <p:slideViewPr>
    <p:cSldViewPr snapToGrid="0">
      <p:cViewPr varScale="1">
        <p:scale>
          <a:sx n="105" d="100"/>
          <a:sy n="105" d="100"/>
        </p:scale>
        <p:origin x="1840" y="176"/>
      </p:cViewPr>
      <p:guideLst>
        <p:guide orient="horz" pos="3382"/>
        <p:guide pos="487"/>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a:solidFill>
                <a:schemeClr val="bg1"/>
              </a:solidFill>
            </a:rPr>
            <a:t>Územní odbor IROP pro Kraj Vysočina</a:t>
          </a:r>
        </a:p>
        <a:p>
          <a:r>
            <a:rPr lang="cs-CZ" b="1">
              <a:solidFill>
                <a:schemeClr val="bg1"/>
              </a:solidFill>
            </a:rPr>
            <a:t>Ing. Renáta Marková, ředitelka odboru</a:t>
          </a:r>
        </a:p>
        <a:p>
          <a:r>
            <a:rPr lang="cs-CZ">
              <a:solidFill>
                <a:schemeClr val="bg1"/>
              </a:solidFill>
            </a:rPr>
            <a:t>E-mail: renata.markova</a:t>
          </a:r>
          <a:r>
            <a:rPr lang="cs-CZ">
              <a:solidFill>
                <a:schemeClr val="bg1"/>
              </a:solidFill>
              <a:latin typeface="Calibri" panose="020F0502020204030204" pitchFamily="34" charset="0"/>
              <a:cs typeface="Calibri" panose="020F0502020204030204" pitchFamily="34" charset="0"/>
            </a:rPr>
            <a:t>@</a:t>
          </a:r>
          <a:r>
            <a:rPr lang="cs-CZ">
              <a:solidFill>
                <a:schemeClr val="bg1"/>
              </a:solidFill>
            </a:rPr>
            <a:t>crr.cz</a:t>
          </a:r>
          <a:endParaRPr lang="cs-CZ" baseline="0">
            <a:solidFill>
              <a:schemeClr val="bg1"/>
            </a:solidFill>
          </a:endParaRPr>
        </a:p>
        <a:p>
          <a:r>
            <a:rPr lang="cs-CZ">
              <a:solidFill>
                <a:schemeClr val="bg1"/>
              </a:solidFill>
            </a:rPr>
            <a:t>Mobil: 736 473 815</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a:t>Vedoucí oddělení hodnocení</a:t>
          </a:r>
        </a:p>
        <a:p>
          <a:pPr>
            <a:lnSpc>
              <a:spcPct val="100000"/>
            </a:lnSpc>
            <a:spcAft>
              <a:spcPts val="0"/>
            </a:spcAft>
          </a:pPr>
          <a:r>
            <a:rPr lang="cs-CZ" b="1"/>
            <a:t> a kontroly</a:t>
          </a:r>
        </a:p>
        <a:p>
          <a:pPr>
            <a:lnSpc>
              <a:spcPct val="90000"/>
            </a:lnSpc>
            <a:spcAft>
              <a:spcPct val="35000"/>
            </a:spcAft>
          </a:pPr>
          <a:r>
            <a:rPr lang="cs-CZ" b="1"/>
            <a:t>Ing. Jana Zikánová</a:t>
          </a:r>
        </a:p>
        <a:p>
          <a:pPr>
            <a:lnSpc>
              <a:spcPct val="90000"/>
            </a:lnSpc>
            <a:spcAft>
              <a:spcPct val="35000"/>
            </a:spcAft>
          </a:pPr>
          <a:r>
            <a:rPr lang="cs-CZ"/>
            <a:t>E-mail: jana.zikanova@crr.cz </a:t>
          </a:r>
        </a:p>
        <a:p>
          <a:pPr>
            <a:lnSpc>
              <a:spcPct val="90000"/>
            </a:lnSpc>
            <a:spcAft>
              <a:spcPct val="35000"/>
            </a:spcAft>
          </a:pPr>
          <a:r>
            <a:rPr lang="cs-CZ"/>
            <a:t>Mobil: </a:t>
          </a:r>
          <a:r>
            <a:rPr lang="cs-CZ" b="0" i="0"/>
            <a:t>739 580 962</a:t>
          </a:r>
          <a:endParaRPr lang="cs-CZ" b="0"/>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a:t>Vedoucí oddělení realizace</a:t>
          </a:r>
        </a:p>
        <a:p>
          <a:r>
            <a:rPr lang="cs-CZ" b="1"/>
            <a:t>Ing. Radka Partlová</a:t>
          </a:r>
        </a:p>
        <a:p>
          <a:r>
            <a:rPr lang="cs-CZ"/>
            <a:t>E-mail: radka.partlova@crr.cz</a:t>
          </a:r>
        </a:p>
        <a:p>
          <a:r>
            <a:rPr lang="cs-CZ"/>
            <a:t>Mobil: </a:t>
          </a:r>
          <a:r>
            <a:rPr lang="cs-CZ" b="0" i="0"/>
            <a:t>739 580 911</a:t>
          </a:r>
          <a:endParaRPr lang="cs-CZ" b="0"/>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4919638"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a:solidFill>
                <a:schemeClr val="bg1"/>
              </a:solidFill>
            </a:rPr>
            <a:t>Územní odbor IROP pro Kraj Vysočina</a:t>
          </a:r>
        </a:p>
        <a:p>
          <a:pPr marL="0" lvl="0" indent="0" algn="ctr" defTabSz="889000">
            <a:lnSpc>
              <a:spcPct val="90000"/>
            </a:lnSpc>
            <a:spcBef>
              <a:spcPct val="0"/>
            </a:spcBef>
            <a:spcAft>
              <a:spcPct val="35000"/>
            </a:spcAft>
            <a:buNone/>
          </a:pPr>
          <a:r>
            <a:rPr lang="cs-CZ" sz="2000" b="1" kern="1200">
              <a:solidFill>
                <a:schemeClr val="bg1"/>
              </a:solidFill>
            </a:rPr>
            <a:t>Ing. Renáta Marková, ředitelka odboru</a:t>
          </a:r>
        </a:p>
        <a:p>
          <a:pPr marL="0" lvl="0" indent="0" algn="ctr" defTabSz="889000">
            <a:lnSpc>
              <a:spcPct val="90000"/>
            </a:lnSpc>
            <a:spcBef>
              <a:spcPct val="0"/>
            </a:spcBef>
            <a:spcAft>
              <a:spcPct val="35000"/>
            </a:spcAft>
            <a:buNone/>
          </a:pPr>
          <a:r>
            <a:rPr lang="cs-CZ" sz="2000" kern="1200">
              <a:solidFill>
                <a:schemeClr val="bg1"/>
              </a:solidFill>
            </a:rPr>
            <a:t>E-mail: renata.markova</a:t>
          </a:r>
          <a:r>
            <a:rPr lang="cs-CZ" sz="2000" kern="1200">
              <a:solidFill>
                <a:schemeClr val="bg1"/>
              </a:solidFill>
              <a:latin typeface="Calibri" panose="020F0502020204030204" pitchFamily="34" charset="0"/>
              <a:cs typeface="Calibri" panose="020F0502020204030204" pitchFamily="34" charset="0"/>
            </a:rPr>
            <a:t>@</a:t>
          </a:r>
          <a:r>
            <a:rPr lang="cs-CZ" sz="2000" kern="1200">
              <a:solidFill>
                <a:schemeClr val="bg1"/>
              </a:solidFill>
            </a:rPr>
            <a:t>crr.cz</a:t>
          </a:r>
          <a:endParaRPr lang="cs-CZ" sz="2000" kern="1200" baseline="0">
            <a:solidFill>
              <a:schemeClr val="bg1"/>
            </a:solidFill>
          </a:endParaRPr>
        </a:p>
        <a:p>
          <a:pPr marL="0" lvl="0" indent="0" algn="ctr" defTabSz="889000">
            <a:lnSpc>
              <a:spcPct val="90000"/>
            </a:lnSpc>
            <a:spcBef>
              <a:spcPct val="0"/>
            </a:spcBef>
            <a:spcAft>
              <a:spcPct val="35000"/>
            </a:spcAft>
            <a:buNone/>
          </a:pPr>
          <a:r>
            <a:rPr lang="cs-CZ" sz="2000" kern="1200">
              <a:solidFill>
                <a:schemeClr val="bg1"/>
              </a:solidFill>
            </a:rPr>
            <a:t>Mobil: 736 473 815</a:t>
          </a:r>
        </a:p>
      </dsp:txBody>
      <dsp:txXfrm>
        <a:off x="55826" y="55826"/>
        <a:ext cx="4807986" cy="1794379"/>
      </dsp:txXfrm>
    </dsp:sp>
    <dsp:sp modelId="{012C52F3-22EA-4C63-9D11-BA4EB08F93EE}">
      <dsp:nvSpPr>
        <dsp:cNvPr id="0" name=""/>
        <dsp:cNvSpPr/>
      </dsp:nvSpPr>
      <dsp:spPr>
        <a:xfrm>
          <a:off x="683" y="2040023"/>
          <a:ext cx="2525943"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ts val="0"/>
            </a:spcAft>
            <a:buNone/>
          </a:pPr>
          <a:r>
            <a:rPr lang="cs-CZ" sz="1500" b="1" kern="1200"/>
            <a:t>Vedoucí oddělení hodnocení</a:t>
          </a:r>
        </a:p>
        <a:p>
          <a:pPr marL="0" lvl="0" indent="0" algn="ctr" defTabSz="666750">
            <a:lnSpc>
              <a:spcPct val="100000"/>
            </a:lnSpc>
            <a:spcBef>
              <a:spcPct val="0"/>
            </a:spcBef>
            <a:spcAft>
              <a:spcPts val="0"/>
            </a:spcAft>
            <a:buNone/>
          </a:pPr>
          <a:r>
            <a:rPr lang="cs-CZ" sz="1500" b="1" kern="1200"/>
            <a:t> a kontroly</a:t>
          </a:r>
        </a:p>
        <a:p>
          <a:pPr marL="0" lvl="0" indent="0" algn="ctr" defTabSz="666750">
            <a:lnSpc>
              <a:spcPct val="90000"/>
            </a:lnSpc>
            <a:spcBef>
              <a:spcPct val="0"/>
            </a:spcBef>
            <a:spcAft>
              <a:spcPct val="35000"/>
            </a:spcAft>
            <a:buNone/>
          </a:pPr>
          <a:r>
            <a:rPr lang="cs-CZ" sz="1500" b="1" kern="1200"/>
            <a:t>Ing. Jana Zikánová</a:t>
          </a:r>
        </a:p>
        <a:p>
          <a:pPr marL="0" lvl="0" indent="0" algn="ctr" defTabSz="666750">
            <a:lnSpc>
              <a:spcPct val="90000"/>
            </a:lnSpc>
            <a:spcBef>
              <a:spcPct val="0"/>
            </a:spcBef>
            <a:spcAft>
              <a:spcPct val="35000"/>
            </a:spcAft>
            <a:buNone/>
          </a:pPr>
          <a:r>
            <a:rPr lang="cs-CZ" sz="1500" kern="1200"/>
            <a:t>E-mail: jana.zikanova@crr.cz </a:t>
          </a:r>
        </a:p>
        <a:p>
          <a:pPr marL="0" lvl="0" indent="0" algn="ctr" defTabSz="666750">
            <a:lnSpc>
              <a:spcPct val="90000"/>
            </a:lnSpc>
            <a:spcBef>
              <a:spcPct val="0"/>
            </a:spcBef>
            <a:spcAft>
              <a:spcPct val="35000"/>
            </a:spcAft>
            <a:buNone/>
          </a:pPr>
          <a:r>
            <a:rPr lang="cs-CZ" sz="1500" kern="1200"/>
            <a:t>Mobil: </a:t>
          </a:r>
          <a:r>
            <a:rPr lang="cs-CZ" sz="1500" b="0" i="0" kern="1200"/>
            <a:t>739 580 962</a:t>
          </a:r>
          <a:endParaRPr lang="cs-CZ" sz="1500" b="0" kern="1200"/>
        </a:p>
      </dsp:txBody>
      <dsp:txXfrm>
        <a:off x="56509" y="2095849"/>
        <a:ext cx="2414291" cy="1794379"/>
      </dsp:txXfrm>
    </dsp:sp>
    <dsp:sp modelId="{BFE87D24-6D61-4097-A3F3-47C46C775F81}">
      <dsp:nvSpPr>
        <dsp:cNvPr id="0" name=""/>
        <dsp:cNvSpPr/>
      </dsp:nvSpPr>
      <dsp:spPr>
        <a:xfrm>
          <a:off x="2712116" y="2040023"/>
          <a:ext cx="2208205"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b="1" kern="1200"/>
            <a:t>Vedoucí oddělení realizace</a:t>
          </a:r>
        </a:p>
        <a:p>
          <a:pPr marL="0" lvl="0" indent="0" algn="ctr" defTabSz="666750">
            <a:lnSpc>
              <a:spcPct val="90000"/>
            </a:lnSpc>
            <a:spcBef>
              <a:spcPct val="0"/>
            </a:spcBef>
            <a:spcAft>
              <a:spcPct val="35000"/>
            </a:spcAft>
            <a:buNone/>
          </a:pPr>
          <a:r>
            <a:rPr lang="cs-CZ" sz="1500" b="1" kern="1200"/>
            <a:t>Ing. Radka Partlová</a:t>
          </a:r>
        </a:p>
        <a:p>
          <a:pPr marL="0" lvl="0" indent="0" algn="ctr" defTabSz="666750">
            <a:lnSpc>
              <a:spcPct val="90000"/>
            </a:lnSpc>
            <a:spcBef>
              <a:spcPct val="0"/>
            </a:spcBef>
            <a:spcAft>
              <a:spcPct val="35000"/>
            </a:spcAft>
            <a:buNone/>
          </a:pPr>
          <a:r>
            <a:rPr lang="cs-CZ" sz="1500" kern="1200"/>
            <a:t>E-mail: radka.partlova@crr.cz</a:t>
          </a:r>
        </a:p>
        <a:p>
          <a:pPr marL="0" lvl="0" indent="0" algn="ctr" defTabSz="666750">
            <a:lnSpc>
              <a:spcPct val="90000"/>
            </a:lnSpc>
            <a:spcBef>
              <a:spcPct val="0"/>
            </a:spcBef>
            <a:spcAft>
              <a:spcPct val="35000"/>
            </a:spcAft>
            <a:buNone/>
          </a:pPr>
          <a:r>
            <a:rPr lang="cs-CZ" sz="1500" kern="1200"/>
            <a:t>Mobil: </a:t>
          </a:r>
          <a:r>
            <a:rPr lang="cs-CZ" sz="1500" b="0" i="0" kern="1200"/>
            <a:t>739 580 911</a:t>
          </a:r>
          <a:endParaRPr lang="cs-CZ" sz="1500" b="0" kern="1200"/>
        </a:p>
      </dsp:txBody>
      <dsp:txXfrm>
        <a:off x="2767942" y="2095849"/>
        <a:ext cx="2096553" cy="1794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24D319-7988-0C47-A5AD-1F558D33A394}" type="datetimeFigureOut">
              <a:rPr lang="en-US" smtClean="0"/>
              <a:t>4/21/22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6DD4C1-CE3B-8245-AB32-946652F98E9B}" type="datetimeFigureOut">
              <a:rPr lang="en-US" smtClean="0"/>
              <a:t>4/21/22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37</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21.04.2022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11.svg"/><Relationship Id="rId18" Type="http://schemas.openxmlformats.org/officeDocument/2006/relationships/image" Target="../media/image89.png"/><Relationship Id="rId3" Type="http://schemas.openxmlformats.org/officeDocument/2006/relationships/image" Target="../media/image104.svg"/><Relationship Id="rId21" Type="http://schemas.openxmlformats.org/officeDocument/2006/relationships/image" Target="../media/image93.svg"/><Relationship Id="rId7" Type="http://schemas.openxmlformats.org/officeDocument/2006/relationships/image" Target="../media/image34.svg"/><Relationship Id="rId12" Type="http://schemas.openxmlformats.org/officeDocument/2006/relationships/image" Target="../media/image110.png"/><Relationship Id="rId17" Type="http://schemas.openxmlformats.org/officeDocument/2006/relationships/image" Target="../media/image88.svg"/><Relationship Id="rId2" Type="http://schemas.openxmlformats.org/officeDocument/2006/relationships/image" Target="../media/image103.png"/><Relationship Id="rId16" Type="http://schemas.openxmlformats.org/officeDocument/2006/relationships/image" Target="../media/image87.png"/><Relationship Id="rId20"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56.svg"/><Relationship Id="rId5" Type="http://schemas.openxmlformats.org/officeDocument/2006/relationships/image" Target="../media/image38.svg"/><Relationship Id="rId15" Type="http://schemas.openxmlformats.org/officeDocument/2006/relationships/image" Target="../media/image86.svg"/><Relationship Id="rId23" Type="http://schemas.openxmlformats.org/officeDocument/2006/relationships/image" Target="../media/image106.svg"/><Relationship Id="rId10" Type="http://schemas.openxmlformats.org/officeDocument/2006/relationships/image" Target="../media/image55.png"/><Relationship Id="rId19" Type="http://schemas.openxmlformats.org/officeDocument/2006/relationships/image" Target="../media/image90.svg"/><Relationship Id="rId4" Type="http://schemas.openxmlformats.org/officeDocument/2006/relationships/image" Target="../media/image37.png"/><Relationship Id="rId9" Type="http://schemas.openxmlformats.org/officeDocument/2006/relationships/image" Target="../media/image52.svg"/><Relationship Id="rId14" Type="http://schemas.openxmlformats.org/officeDocument/2006/relationships/image" Target="../media/image85.png"/><Relationship Id="rId22" Type="http://schemas.openxmlformats.org/officeDocument/2006/relationships/image" Target="../media/image10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sv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3.sv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sv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sv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sv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82.svg"/><Relationship Id="rId4" Type="http://schemas.openxmlformats.org/officeDocument/2006/relationships/image" Target="../media/image8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3" Type="http://schemas.openxmlformats.org/officeDocument/2006/relationships/image" Target="../media/image96.svg"/><Relationship Id="rId7" Type="http://schemas.openxmlformats.org/officeDocument/2006/relationships/image" Target="../media/image100.sv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98.sv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sv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TOUR</a:t>
            </a:r>
          </a:p>
          <a:p>
            <a:pPr algn="ctr"/>
            <a:endParaRPr lang="cs-CZ">
              <a:solidFill>
                <a:schemeClr val="bg1"/>
              </a:solidFill>
              <a:latin typeface="Arial" panose="020B0604020202020204" pitchFamily="34" charset="0"/>
              <a:cs typeface="Arial" panose="020B0604020202020204" pitchFamily="34" charset="0"/>
            </a:endParaRPr>
          </a:p>
          <a:p>
            <a:pPr algn="ctr"/>
            <a:r>
              <a:rPr lang="cs-CZ">
                <a:solidFill>
                  <a:schemeClr val="bg1"/>
                </a:solidFill>
                <a:latin typeface="Arial" panose="020B0604020202020204" pitchFamily="34" charset="0"/>
                <a:cs typeface="Arial" panose="020B0604020202020204" pitchFamily="34" charset="0"/>
              </a:rPr>
              <a:t>Centrum pro regionální rozvoj představuje </a:t>
            </a:r>
          </a:p>
          <a:p>
            <a:pPr algn="ctr"/>
            <a:r>
              <a:rPr lang="cs-CZ">
                <a:solidFill>
                  <a:schemeClr val="bg1"/>
                </a:solidFill>
                <a:latin typeface="Arial" panose="020B0604020202020204" pitchFamily="34" charset="0"/>
                <a:cs typeface="Arial" panose="020B0604020202020204" pitchFamily="34" charset="0"/>
              </a:rPr>
              <a:t>IROP 2021-2027</a:t>
            </a:r>
            <a:r>
              <a:rPr lang="cs-CZ" sz="500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a:solidFill>
                  <a:schemeClr val="bg1"/>
                </a:solidFill>
                <a:latin typeface="Arial" panose="020B0604020202020204" pitchFamily="34" charset="0"/>
                <a:cs typeface="Arial" panose="020B0604020202020204" pitchFamily="34" charset="0"/>
              </a:rPr>
              <a:t>21. 4. 2022 Humpolec </a:t>
            </a:r>
          </a:p>
          <a:p>
            <a:endParaRPr lang="en-US"/>
          </a:p>
        </p:txBody>
      </p:sp>
    </p:spTree>
    <p:extLst>
      <p:ext uri="{BB962C8B-B14F-4D97-AF65-F5344CB8AC3E}">
        <p14:creationId xmlns:p14="http://schemas.microsoft.com/office/powerpoint/2010/main" val="2658682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90675" y="1154322"/>
            <a:ext cx="7706289" cy="5382179"/>
          </a:xfrm>
          <a:prstGeom prst="rect">
            <a:avLst/>
          </a:prstGeom>
          <a:noFill/>
        </p:spPr>
        <p:txBody>
          <a:bodyPr wrap="square">
            <a:spAutoFit/>
          </a:bodyPr>
          <a:lstStyle/>
          <a:p>
            <a:pPr marL="285750" indent="-285750" algn="just" rtl="0" fontAlgn="base">
              <a:buFont typeface="Arial" panose="020B0604020202020204" pitchFamily="34" charset="0"/>
              <a:buChar char="•"/>
            </a:pPr>
            <a:r>
              <a:rPr lang="cs-CZ" sz="1400" b="1">
                <a:solidFill>
                  <a:schemeClr val="bg1"/>
                </a:solidFill>
              </a:rPr>
              <a:t>Dne 1. dubna 2022 vydána </a:t>
            </a:r>
            <a:r>
              <a:rPr lang="cs-CZ" sz="1400" b="1" u="sng">
                <a:solidFill>
                  <a:schemeClr val="bg1"/>
                </a:solidFill>
              </a:rPr>
              <a:t>první verze Obecných pravidel pro žadatele a příjemce 2021-2027</a:t>
            </a:r>
            <a:endParaRPr lang="cs-CZ" sz="1400">
              <a:solidFill>
                <a:schemeClr val="bg1"/>
              </a:solidFill>
            </a:endParaRPr>
          </a:p>
          <a:p>
            <a:pPr marL="742950" lvl="1" indent="-285750" algn="just" fontAlgn="base">
              <a:buFont typeface="Arial" panose="020B0604020202020204" pitchFamily="34" charset="0"/>
              <a:buChar char="•"/>
            </a:pPr>
            <a:r>
              <a:rPr lang="cs-CZ" sz="1200">
                <a:solidFill>
                  <a:schemeClr val="bg1"/>
                </a:solidFill>
              </a:rPr>
              <a:t>Aktuální verze, vč. příloh dostupná na: </a:t>
            </a:r>
            <a:r>
              <a:rPr lang="cs-CZ" sz="120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200">
              <a:solidFill>
                <a:schemeClr val="bg1"/>
              </a:solidFill>
            </a:endParaRPr>
          </a:p>
          <a:p>
            <a:pPr lvl="1" algn="just" fontAlgn="base"/>
            <a:endParaRPr lang="cs-CZ" sz="1200">
              <a:solidFill>
                <a:schemeClr val="bg1"/>
              </a:solidFill>
            </a:endParaRPr>
          </a:p>
          <a:p>
            <a:pPr marL="285750" indent="-285750" algn="just" rtl="0" fontAlgn="base">
              <a:buFont typeface="Arial" panose="020B0604020202020204" pitchFamily="34" charset="0"/>
              <a:buChar char="•"/>
            </a:pPr>
            <a:r>
              <a:rPr lang="cs-CZ" sz="1400" b="1">
                <a:solidFill>
                  <a:schemeClr val="bg1"/>
                </a:solidFill>
              </a:rPr>
              <a:t>Vydán Metodický pokyn pro oblast zadávání zakázek pro programové období 2021-2027</a:t>
            </a:r>
          </a:p>
          <a:p>
            <a:pPr marL="742950" lvl="1" indent="-285750" algn="just" fontAlgn="base">
              <a:buFont typeface="Arial" panose="020B0604020202020204" pitchFamily="34" charset="0"/>
              <a:buChar char="•"/>
            </a:pPr>
            <a:r>
              <a:rPr lang="cs-CZ" sz="120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200" u="sng">
                <a:solidFill>
                  <a:schemeClr val="bg1"/>
                </a:solidFill>
              </a:rPr>
              <a:t>Nejdůležitější změny</a:t>
            </a:r>
            <a:r>
              <a:rPr lang="cs-CZ" sz="1200">
                <a:solidFill>
                  <a:schemeClr val="bg1"/>
                </a:solidFill>
              </a:rPr>
              <a:t>:</a:t>
            </a:r>
          </a:p>
          <a:p>
            <a:pPr marL="1200150" lvl="2" indent="-285750" algn="just" fontAlgn="base">
              <a:buFont typeface="Arial" panose="020B0604020202020204" pitchFamily="34" charset="0"/>
              <a:buChar char="•"/>
            </a:pPr>
            <a:r>
              <a:rPr lang="cs-CZ" sz="120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20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200">
                <a:solidFill>
                  <a:schemeClr val="bg1"/>
                </a:solidFill>
              </a:rPr>
              <a:t>Aktuální verze dostupná na: </a:t>
            </a:r>
            <a:r>
              <a:rPr lang="cs-CZ" sz="1200">
                <a:solidFill>
                  <a:schemeClr val="bg1"/>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200">
              <a:solidFill>
                <a:schemeClr val="bg1"/>
              </a:solidFill>
            </a:endParaRPr>
          </a:p>
          <a:p>
            <a:pPr lvl="1" algn="just" fontAlgn="base"/>
            <a:endParaRPr lang="cs-CZ" sz="1200">
              <a:solidFill>
                <a:schemeClr val="bg1"/>
              </a:solidFill>
            </a:endParaRPr>
          </a:p>
          <a:p>
            <a:pPr marL="285750" indent="-285750" algn="just" rtl="0" fontAlgn="base">
              <a:buFont typeface="Arial" panose="020B0604020202020204" pitchFamily="34" charset="0"/>
              <a:buChar char="•"/>
            </a:pPr>
            <a:r>
              <a:rPr lang="cs-CZ" sz="1400" b="1">
                <a:solidFill>
                  <a:schemeClr val="bg1"/>
                </a:solidFill>
              </a:rPr>
              <a:t>Způsobilé výdaje vznikají od 1. 1. 2021 </a:t>
            </a:r>
            <a:r>
              <a:rPr lang="cs-CZ" sz="1400">
                <a:solidFill>
                  <a:schemeClr val="bg1"/>
                </a:solidFill>
              </a:rPr>
              <a:t>(vyjma vybraných aktivit)</a:t>
            </a:r>
            <a:endParaRPr lang="cs-CZ" sz="1400" b="1">
              <a:solidFill>
                <a:schemeClr val="bg1"/>
              </a:solidFill>
            </a:endParaRPr>
          </a:p>
          <a:p>
            <a:pPr algn="just" rtl="0" fontAlgn="base"/>
            <a:endParaRPr lang="cs-CZ" sz="1400" b="1">
              <a:solidFill>
                <a:schemeClr val="bg1"/>
              </a:solidFill>
            </a:endParaRPr>
          </a:p>
          <a:p>
            <a:pPr marL="285750" indent="-285750" algn="just" rtl="0" fontAlgn="base">
              <a:buFont typeface="Arial" panose="020B0604020202020204" pitchFamily="34" charset="0"/>
              <a:buChar char="•"/>
            </a:pPr>
            <a:r>
              <a:rPr lang="cs-CZ" sz="1400" b="1">
                <a:solidFill>
                  <a:schemeClr val="bg1"/>
                </a:solidFill>
              </a:rPr>
              <a:t>Výzvy v IROP 2021 - 2027</a:t>
            </a:r>
          </a:p>
          <a:p>
            <a:pPr marL="600075" lvl="1" indent="-257175" algn="just" fontAlgn="base">
              <a:lnSpc>
                <a:spcPct val="120000"/>
              </a:lnSpc>
              <a:buFont typeface="Arial" panose="020B0604020202020204" pitchFamily="34" charset="0"/>
              <a:buChar char="•"/>
            </a:pPr>
            <a:r>
              <a:rPr lang="cs-CZ" sz="1200">
                <a:solidFill>
                  <a:schemeClr val="bg1"/>
                </a:solidFill>
              </a:rPr>
              <a:t>Režim tzv. „průběžných výzev“</a:t>
            </a:r>
          </a:p>
          <a:p>
            <a:pPr marL="600075" lvl="1" indent="-257175" algn="just" fontAlgn="base">
              <a:lnSpc>
                <a:spcPct val="120000"/>
              </a:lnSpc>
              <a:buFont typeface="Arial" panose="020B0604020202020204" pitchFamily="34" charset="0"/>
              <a:buChar char="•"/>
            </a:pPr>
            <a:r>
              <a:rPr lang="cs-CZ" sz="1200">
                <a:solidFill>
                  <a:schemeClr val="bg1"/>
                </a:solidFill>
              </a:rPr>
              <a:t>Avíza výzev nebudou aplikována</a:t>
            </a:r>
          </a:p>
          <a:p>
            <a:pPr marL="600075" lvl="1" indent="-257175" algn="just">
              <a:lnSpc>
                <a:spcPct val="120000"/>
              </a:lnSpc>
              <a:spcAft>
                <a:spcPts val="450"/>
              </a:spcAft>
              <a:buFont typeface="Arial" panose="020B0604020202020204" pitchFamily="34" charset="0"/>
              <a:buChar char="•"/>
            </a:pPr>
            <a:r>
              <a:rPr lang="cs-CZ" sz="1200">
                <a:solidFill>
                  <a:schemeClr val="bg1"/>
                </a:solidFill>
              </a:rPr>
              <a:t>Vyhlašování výzev s povinným schválením záměrů v RAP (Regionální akční plán) u vybraných aktivit</a:t>
            </a:r>
            <a:endParaRPr lang="cs-CZ" sz="1200" b="1">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sz="1400" b="1">
                <a:solidFill>
                  <a:schemeClr val="bg1"/>
                </a:solidFill>
              </a:rPr>
              <a:t>Žadatelé nebudou povinni zpracovávat CBA v žádostech o podporu</a:t>
            </a:r>
          </a:p>
          <a:p>
            <a:pPr marL="342900" lvl="1" algn="just">
              <a:lnSpc>
                <a:spcPct val="120000"/>
              </a:lnSpc>
              <a:spcAft>
                <a:spcPts val="450"/>
              </a:spcAft>
            </a:pPr>
            <a:endParaRPr lang="cs-CZ" sz="12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338171"/>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4" y="1493073"/>
            <a:ext cx="801217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05303"/>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493" y="2262789"/>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482" y="2704088"/>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030" y="3206588"/>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632" y="3718353"/>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9748" y="4291623"/>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3181" y="4706931"/>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3027" y="5119705"/>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80429" y="5522971"/>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80429" y="5857659"/>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9482" y="1445427"/>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2343535527"/>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panose="020B0604020202020204" pitchFamily="34" charset="0"/>
                          <a:ea typeface="+mn-ea"/>
                          <a:cs typeface="Arial" panose="020B0604020202020204" pitchFamily="34" charset="0"/>
                        </a:rPr>
                        <a:t>SC 2.2</a:t>
                      </a:r>
                      <a:endParaRPr lang="cs-CZ" sz="11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panose="020B0604020202020204" pitchFamily="34" charset="0"/>
                          <a:ea typeface="+mn-ea"/>
                          <a:cs typeface="Arial" panose="020B0604020202020204" pitchFamily="34" charset="0"/>
                        </a:rPr>
                        <a:t>Zelená infrastruktura</a:t>
                      </a:r>
                      <a:endParaRPr lang="cs-CZ" sz="1100" b="1"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panose="020B0604020202020204" pitchFamily="34" charset="0"/>
                          <a:ea typeface="+mn-ea"/>
                          <a:cs typeface="Arial" panose="020B0604020202020204" pitchFamily="34" charset="0"/>
                        </a:rPr>
                        <a:t>EFRR</a:t>
                      </a:r>
                      <a:endParaRPr lang="cs-CZ" sz="11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defTabSz="914400"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SC 4.1</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Vzdělávání </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Sociální</a:t>
                      </a: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EFRR</a:t>
                      </a:r>
                    </a:p>
                  </a:txBody>
                  <a:tcPr marL="9525" marR="9525" marT="9525" marB="0" anchor="ctr">
                    <a:solidFill>
                      <a:schemeClr val="accent5">
                        <a:lumMod val="20000"/>
                        <a:lumOff val="80000"/>
                      </a:schemeClr>
                    </a:solidFill>
                  </a:tcPr>
                </a:tc>
                <a:tc>
                  <a:txBody>
                    <a:bodyPr/>
                    <a:lstStyle/>
                    <a:p>
                      <a:pPr marL="0" marR="0" lvl="0" indent="0" algn="r" defTabSz="914400" rtl="0" eaLnBrk="1" fontAlgn="b" latinLnBrk="0" hangingPunct="1">
                        <a:lnSpc>
                          <a:spcPct val="107000"/>
                        </a:lnSpc>
                        <a:spcBef>
                          <a:spcPts val="0"/>
                        </a:spcBef>
                        <a:spcAft>
                          <a:spcPts val="0"/>
                        </a:spcAft>
                        <a:buClr>
                          <a:srgbClr val="000000"/>
                        </a:buClr>
                        <a:buSzTx/>
                        <a:buFont typeface="Arial"/>
                        <a:buNone/>
                        <a:tabLst/>
                        <a:defRPr/>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bg1"/>
                    </a:solidFill>
                  </a:tcPr>
                </a:tc>
                <a:tc>
                  <a:txBody>
                    <a:bodyPr/>
                    <a:lstStyle/>
                    <a:p>
                      <a:pPr marL="0" algn="r" defTabSz="914400"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solidFill>
                      <a:srgbClr val="5B9BD5"/>
                    </a:solidFill>
                  </a:tcPr>
                </a:tc>
                <a:tc>
                  <a:txBody>
                    <a:bodyPr/>
                    <a:lstStyle/>
                    <a:p>
                      <a:pPr marL="0" algn="r" defTabSz="914400"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panose="020B0604020202020204" pitchFamily="34" charset="0"/>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400649465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 </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355560060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 </a:t>
                      </a: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16577426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431389" y="297755"/>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936647"/>
            <a:ext cx="7970520" cy="5355312"/>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Odvisl</a:t>
            </a:r>
            <a:r>
              <a:rPr lang="cs-CZ">
                <a:solidFill>
                  <a:schemeClr val="bg1"/>
                </a:solidFill>
              </a:rPr>
              <a:t>é od schválení Programového dokumentu ze strany EK</a:t>
            </a:r>
          </a:p>
          <a:p>
            <a:pPr marL="285750" indent="-285750">
              <a:lnSpc>
                <a:spcPct val="90000"/>
              </a:lnSpc>
              <a:buFont typeface="Arial" panose="020B0604020202020204" pitchFamily="34" charset="0"/>
              <a:buChar char="•"/>
            </a:pPr>
            <a:r>
              <a:rPr lang="cs-CZ">
                <a:solidFill>
                  <a:schemeClr val="bg1"/>
                </a:solidFill>
              </a:rPr>
              <a:t>Po schválení hodnotících kritérií 1. Monitorovacím výborem IROP budou vyhlášeny první výzvy</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Předpoklad vyhlášení prvních výzev - červen </a:t>
            </a:r>
            <a:r>
              <a:rPr lang="cs-CZ">
                <a:solidFill>
                  <a:schemeClr val="bg1"/>
                </a:solidFill>
              </a:rPr>
              <a:t>2022</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sz="1600" u="sng">
                <a:solidFill>
                  <a:schemeClr val="bg1"/>
                </a:solidFill>
                <a:latin typeface="Arial" panose="020B0604020202020204" pitchFamily="34" charset="0"/>
                <a:cs typeface="Arial" panose="020B0604020202020204" pitchFamily="34" charset="0"/>
              </a:rPr>
              <a:t>1. vlna výzev </a:t>
            </a:r>
            <a:r>
              <a:rPr lang="cs-CZ" sz="1600">
                <a:solidFill>
                  <a:schemeClr val="bg1"/>
                </a:solidFill>
                <a:latin typeface="Arial" panose="020B0604020202020204" pitchFamily="34" charset="0"/>
                <a:cs typeface="Arial" panose="020B0604020202020204" pitchFamily="34" charset="0"/>
              </a:rPr>
              <a:t>(do podzimu 2022) nejspíše v tomto pořadí:</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silnice</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kybernetická bezpečnost</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knihovny</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MŠ</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vozidla</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služby</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IZS-ZZS</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muzea</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ZŠ</a:t>
            </a:r>
          </a:p>
          <a:p>
            <a:pPr marL="742950" lvl="1" indent="-285750">
              <a:lnSpc>
                <a:spcPct val="90000"/>
              </a:lnSpc>
              <a:buFont typeface="Arial" panose="020B0604020202020204" pitchFamily="34" charset="0"/>
              <a:buChar char="•"/>
            </a:pPr>
            <a:r>
              <a:rPr lang="cs-CZ" sz="1600" err="1">
                <a:solidFill>
                  <a:schemeClr val="bg1"/>
                </a:solidFill>
                <a:latin typeface="Arial" panose="020B0604020202020204" pitchFamily="34" charset="0"/>
                <a:cs typeface="Arial" panose="020B0604020202020204" pitchFamily="34" charset="0"/>
              </a:rPr>
              <a:t>cyklodoprava</a:t>
            </a:r>
            <a:endParaRPr lang="cs-CZ" sz="1600">
              <a:solidFill>
                <a:schemeClr val="bg1"/>
              </a:solidFill>
              <a:latin typeface="Arial" panose="020B0604020202020204" pitchFamily="34" charset="0"/>
              <a:cs typeface="Arial" panose="020B0604020202020204" pitchFamily="34" charset="0"/>
            </a:endParaRP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eGovernment</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SŠ</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psychiatrie</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bezpečnost dopravy</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IZS-MV</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další vzdělávání</a:t>
            </a:r>
          </a:p>
        </p:txBody>
      </p:sp>
      <p:sp>
        <p:nvSpPr>
          <p:cNvPr id="4" name="Obdélník: se zakulacenými rohy 3">
            <a:extLst>
              <a:ext uri="{FF2B5EF4-FFF2-40B4-BE49-F238E27FC236}">
                <a16:creationId xmlns:a16="http://schemas.microsoft.com/office/drawing/2014/main" id="{B8D1B08B-1ECD-4399-AAF0-C46320D6ECE2}"/>
              </a:ext>
            </a:extLst>
          </p:cNvPr>
          <p:cNvSpPr/>
          <p:nvPr/>
        </p:nvSpPr>
        <p:spPr>
          <a:xfrm>
            <a:off x="5029200" y="3533775"/>
            <a:ext cx="3227070" cy="1676400"/>
          </a:xfrm>
          <a:prstGeom prst="roundRect">
            <a:avLst/>
          </a:prstGeom>
          <a:gradFill>
            <a:gsLst>
              <a:gs pos="10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3A142411-B6BD-45F2-A484-55C5DE069834}"/>
              </a:ext>
            </a:extLst>
          </p:cNvPr>
          <p:cNvSpPr txBox="1"/>
          <p:nvPr/>
        </p:nvSpPr>
        <p:spPr>
          <a:xfrm>
            <a:off x="5217796" y="3857624"/>
            <a:ext cx="2876549" cy="1089529"/>
          </a:xfrm>
          <a:prstGeom prst="rect">
            <a:avLst/>
          </a:prstGeom>
          <a:noFill/>
        </p:spPr>
        <p:txBody>
          <a:bodyPr wrap="square" rtlCol="0">
            <a:spAutoFit/>
          </a:bodyPr>
          <a:lstStyle/>
          <a:p>
            <a:pPr marL="0" indent="0" algn="ctr">
              <a:lnSpc>
                <a:spcPct val="90000"/>
              </a:lnSpc>
              <a:buNone/>
            </a:pPr>
            <a:r>
              <a:rPr lang="cs-CZ" b="1">
                <a:solidFill>
                  <a:schemeClr val="bg1"/>
                </a:solidFill>
              </a:rPr>
              <a:t>Integrované výzvy budou vyhlášeny vždy po individuálních výzvách</a:t>
            </a:r>
            <a:endParaRPr lang="cs-CZ"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3900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552015"/>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sz="1600">
                <a:solidFill>
                  <a:schemeClr val="bg1"/>
                </a:solidFill>
              </a:rPr>
              <a:t>2. vlna výzev (zima 2022):</a:t>
            </a:r>
          </a:p>
          <a:p>
            <a:pPr marL="742950" lvl="1" indent="-285750">
              <a:lnSpc>
                <a:spcPct val="90000"/>
              </a:lnSpc>
              <a:buFont typeface="Arial" panose="020B0604020202020204" pitchFamily="34" charset="0"/>
              <a:buChar char="•"/>
            </a:pPr>
            <a:r>
              <a:rPr lang="cs-CZ" sz="1600">
                <a:solidFill>
                  <a:schemeClr val="bg1"/>
                </a:solidFill>
              </a:rPr>
              <a:t>následná péče</a:t>
            </a:r>
          </a:p>
          <a:p>
            <a:pPr marL="742950" lvl="1" indent="-285750">
              <a:lnSpc>
                <a:spcPct val="90000"/>
              </a:lnSpc>
              <a:buFont typeface="Arial" panose="020B0604020202020204" pitchFamily="34" charset="0"/>
              <a:buChar char="•"/>
            </a:pPr>
            <a:r>
              <a:rPr lang="cs-CZ" sz="1600">
                <a:solidFill>
                  <a:schemeClr val="bg1"/>
                </a:solidFill>
              </a:rPr>
              <a:t>sociální bydlení</a:t>
            </a:r>
          </a:p>
          <a:p>
            <a:pPr marL="742950" lvl="1" indent="-285750">
              <a:lnSpc>
                <a:spcPct val="90000"/>
              </a:lnSpc>
              <a:buFont typeface="Arial" panose="020B0604020202020204" pitchFamily="34" charset="0"/>
              <a:buChar char="•"/>
            </a:pPr>
            <a:r>
              <a:rPr lang="cs-CZ" sz="1600">
                <a:solidFill>
                  <a:schemeClr val="bg1"/>
                </a:solidFill>
              </a:rPr>
              <a:t>paliativní péče</a:t>
            </a:r>
          </a:p>
          <a:p>
            <a:pPr marL="742950" lvl="1" indent="-285750">
              <a:lnSpc>
                <a:spcPct val="90000"/>
              </a:lnSpc>
              <a:buFont typeface="Arial" panose="020B0604020202020204" pitchFamily="34" charset="0"/>
              <a:buChar char="•"/>
            </a:pPr>
            <a:r>
              <a:rPr lang="cs-CZ" sz="1600">
                <a:solidFill>
                  <a:schemeClr val="bg1"/>
                </a:solidFill>
              </a:rPr>
              <a:t>telematika</a:t>
            </a:r>
          </a:p>
          <a:p>
            <a:pPr marL="742950" lvl="1" indent="-285750">
              <a:lnSpc>
                <a:spcPct val="90000"/>
              </a:lnSpc>
              <a:buFont typeface="Arial" panose="020B0604020202020204" pitchFamily="34" charset="0"/>
              <a:buChar char="•"/>
            </a:pPr>
            <a:r>
              <a:rPr lang="cs-CZ" sz="1600" err="1">
                <a:solidFill>
                  <a:schemeClr val="bg1"/>
                </a:solidFill>
              </a:rPr>
              <a:t>eHealth</a:t>
            </a:r>
            <a:r>
              <a:rPr lang="cs-CZ" sz="1600">
                <a:solidFill>
                  <a:schemeClr val="bg1"/>
                </a:solidFill>
              </a:rPr>
              <a:t>,</a:t>
            </a:r>
          </a:p>
          <a:p>
            <a:pPr marL="742950" lvl="1" indent="-285750">
              <a:lnSpc>
                <a:spcPct val="90000"/>
              </a:lnSpc>
              <a:buFont typeface="Arial" panose="020B0604020202020204" pitchFamily="34" charset="0"/>
              <a:buChar char="•"/>
            </a:pPr>
            <a:r>
              <a:rPr lang="cs-CZ" sz="1600">
                <a:solidFill>
                  <a:schemeClr val="bg1"/>
                </a:solidFill>
              </a:rPr>
              <a:t>speciální vzdělávání</a:t>
            </a:r>
          </a:p>
          <a:p>
            <a:pPr marL="742950" lvl="1" indent="-285750">
              <a:lnSpc>
                <a:spcPct val="90000"/>
              </a:lnSpc>
              <a:buFont typeface="Arial" panose="020B0604020202020204" pitchFamily="34" charset="0"/>
              <a:buChar char="•"/>
            </a:pPr>
            <a:r>
              <a:rPr lang="cs-CZ" sz="1600">
                <a:solidFill>
                  <a:schemeClr val="bg1"/>
                </a:solidFill>
              </a:rPr>
              <a:t>terminály</a:t>
            </a:r>
          </a:p>
          <a:p>
            <a:pPr marL="742950" lvl="1" indent="-285750">
              <a:lnSpc>
                <a:spcPct val="90000"/>
              </a:lnSpc>
              <a:buFont typeface="Arial" panose="020B0604020202020204" pitchFamily="34" charset="0"/>
              <a:buChar char="•"/>
            </a:pPr>
            <a:r>
              <a:rPr lang="cs-CZ" sz="1600">
                <a:solidFill>
                  <a:schemeClr val="bg1"/>
                </a:solidFill>
              </a:rPr>
              <a:t>deinstitucionalizace sociálních služeb </a:t>
            </a:r>
          </a:p>
          <a:p>
            <a:pPr marL="742950" lvl="1" indent="-285750">
              <a:lnSpc>
                <a:spcPct val="90000"/>
              </a:lnSpc>
              <a:buFont typeface="Arial" panose="020B0604020202020204" pitchFamily="34" charset="0"/>
              <a:buChar char="•"/>
            </a:pPr>
            <a:r>
              <a:rPr lang="cs-CZ" sz="1600">
                <a:solidFill>
                  <a:schemeClr val="bg1"/>
                </a:solidFill>
              </a:rPr>
              <a:t>neveřejné sítě</a:t>
            </a:r>
          </a:p>
          <a:p>
            <a:pPr marL="742950" lvl="1" indent="-285750">
              <a:lnSpc>
                <a:spcPct val="90000"/>
              </a:lnSpc>
              <a:buFont typeface="Arial" panose="020B0604020202020204" pitchFamily="34" charset="0"/>
              <a:buChar char="•"/>
            </a:pPr>
            <a:endParaRPr lang="cs-CZ" sz="1600">
              <a:solidFill>
                <a:schemeClr val="bg1"/>
              </a:solidFill>
            </a:endParaRPr>
          </a:p>
          <a:p>
            <a:pPr marL="285750"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prostranství </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plnicí a dobíjecí stanice </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cestovní ruch </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standardizace ÚP</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infekční kliniky</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onkologická péče</a:t>
            </a:r>
          </a:p>
          <a:p>
            <a:pPr marL="742950" lvl="1" indent="-285750">
              <a:lnSpc>
                <a:spcPct val="90000"/>
              </a:lnSpc>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urgentní příjmy</a:t>
            </a:r>
          </a:p>
          <a:p>
            <a:pPr>
              <a:lnSpc>
                <a:spcPct val="90000"/>
              </a:lnSpc>
            </a:pPr>
            <a:endParaRPr lang="cs-CZ">
              <a:solidFill>
                <a:schemeClr val="bg1"/>
              </a:solidFill>
              <a:latin typeface="Arial" panose="020B0604020202020204" pitchFamily="34" charset="0"/>
              <a:cs typeface="Arial" panose="020B0604020202020204" pitchFamily="34" charset="0"/>
            </a:endParaRPr>
          </a:p>
        </p:txBody>
      </p:sp>
      <p:sp>
        <p:nvSpPr>
          <p:cNvPr id="4" name="Obdélník: se zakulacenými rohy 3">
            <a:extLst>
              <a:ext uri="{FF2B5EF4-FFF2-40B4-BE49-F238E27FC236}">
                <a16:creationId xmlns:a16="http://schemas.microsoft.com/office/drawing/2014/main" id="{85A107BD-DB91-4373-903A-BD2FBF1AD4CF}"/>
              </a:ext>
            </a:extLst>
          </p:cNvPr>
          <p:cNvSpPr/>
          <p:nvPr/>
        </p:nvSpPr>
        <p:spPr>
          <a:xfrm>
            <a:off x="5330190" y="2381250"/>
            <a:ext cx="3227070" cy="1676400"/>
          </a:xfrm>
          <a:prstGeom prst="roundRect">
            <a:avLst/>
          </a:prstGeom>
          <a:gradFill>
            <a:gsLst>
              <a:gs pos="10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 name="TextovéPole 1">
            <a:extLst>
              <a:ext uri="{FF2B5EF4-FFF2-40B4-BE49-F238E27FC236}">
                <a16:creationId xmlns:a16="http://schemas.microsoft.com/office/drawing/2014/main" id="{D86FAB61-482B-45A8-A1E6-EB4C59030ACB}"/>
              </a:ext>
            </a:extLst>
          </p:cNvPr>
          <p:cNvSpPr txBox="1"/>
          <p:nvPr/>
        </p:nvSpPr>
        <p:spPr>
          <a:xfrm>
            <a:off x="5514975" y="2580322"/>
            <a:ext cx="2857500" cy="1477328"/>
          </a:xfrm>
          <a:prstGeom prst="rect">
            <a:avLst/>
          </a:prstGeom>
          <a:noFill/>
        </p:spPr>
        <p:txBody>
          <a:bodyPr wrap="square" rtlCol="0">
            <a:spAutoFit/>
          </a:bodyPr>
          <a:lstStyle/>
          <a:p>
            <a:pPr algn="ctr"/>
            <a:r>
              <a:rPr lang="cs-CZ" b="1">
                <a:solidFill>
                  <a:schemeClr val="bg1"/>
                </a:solidFill>
              </a:rPr>
              <a:t>Integrované výzvy budou vyhlášeny vždy po individuálních výzvách</a:t>
            </a:r>
            <a:endParaRPr lang="cs-CZ" b="1">
              <a:solidFill>
                <a:schemeClr val="bg1"/>
              </a:solidFill>
              <a:latin typeface="Arial" panose="020B0604020202020204" pitchFamily="34" charset="0"/>
              <a:cs typeface="Arial" panose="020B0604020202020204" pitchFamily="34" charset="0"/>
            </a:endParaRPr>
          </a:p>
          <a:p>
            <a:pPr algn="ctr"/>
            <a:endParaRPr lang="cs-CZ"/>
          </a:p>
        </p:txBody>
      </p:sp>
    </p:spTree>
    <p:extLst>
      <p:ext uri="{BB962C8B-B14F-4D97-AF65-F5344CB8AC3E}">
        <p14:creationId xmlns:p14="http://schemas.microsoft.com/office/powerpoint/2010/main" val="457521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05522" y="1630388"/>
            <a:ext cx="7575538" cy="4226478"/>
          </a:xfrm>
          <a:prstGeom prst="rect">
            <a:avLst/>
          </a:prstGeom>
          <a:noFill/>
        </p:spPr>
        <p:txBody>
          <a:bodyPr wrap="square">
            <a:spAutoFit/>
          </a:bodyPr>
          <a:lstStyle/>
          <a:p>
            <a:pPr marL="342900" lvl="1" algn="just">
              <a:lnSpc>
                <a:spcPct val="120000"/>
              </a:lnSpc>
              <a:spcAft>
                <a:spcPts val="450"/>
              </a:spcAft>
            </a:pPr>
            <a:endParaRPr lang="cs-CZ" sz="1200" dirty="0">
              <a:solidFill>
                <a:schemeClr val="bg1"/>
              </a:solidFill>
            </a:endParaRPr>
          </a:p>
          <a:p>
            <a:pPr algn="just">
              <a:lnSpc>
                <a:spcPct val="120000"/>
              </a:lnSpc>
              <a:spcAft>
                <a:spcPts val="450"/>
              </a:spcAft>
            </a:pPr>
            <a:r>
              <a:rPr lang="cs-CZ" sz="1600" b="1" dirty="0">
                <a:solidFill>
                  <a:schemeClr val="bg1"/>
                </a:solidFill>
              </a:rPr>
              <a:t>Hodnocení žádostí</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Kontrola formálních náležitostí a přijatelnosti, ex-ante analýza rizik/kontrola</a:t>
            </a:r>
          </a:p>
          <a:p>
            <a:pPr lvl="1" algn="just">
              <a:lnSpc>
                <a:spcPct val="120000"/>
              </a:lnSpc>
              <a:spcAft>
                <a:spcPts val="450"/>
              </a:spcAft>
            </a:pPr>
            <a:r>
              <a:rPr lang="cs-CZ" sz="1400" dirty="0">
                <a:solidFill>
                  <a:schemeClr val="bg1"/>
                </a:solidFill>
              </a:rPr>
              <a:t>	→ průběžné doporučování projektů k vydání Rozhodnutí o poskytnutí 	 	     dotace do výše alokace výzvy (náhradníci)</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Veškeré žádosti o podporu se budou hodnotit na Centru</a:t>
            </a:r>
          </a:p>
          <a:p>
            <a:pPr marL="685800" lvl="2" algn="just">
              <a:lnSpc>
                <a:spcPct val="120000"/>
              </a:lnSpc>
              <a:spcAft>
                <a:spcPts val="450"/>
              </a:spcAft>
            </a:pPr>
            <a:r>
              <a:rPr lang="cs-CZ" sz="1400" dirty="0">
                <a:solidFill>
                  <a:schemeClr val="bg1"/>
                </a:solidFill>
              </a:rPr>
              <a:t>	→ včetně výzev podávaných v rámci integrovaných nástrojů (ITI/MAS)</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Požadované dokumenty k žádosti o podporu</a:t>
            </a:r>
          </a:p>
          <a:p>
            <a:pPr marL="685800" lvl="2" algn="just">
              <a:lnSpc>
                <a:spcPct val="120000"/>
              </a:lnSpc>
              <a:spcAft>
                <a:spcPts val="450"/>
              </a:spcAft>
            </a:pPr>
            <a:r>
              <a:rPr lang="cs-CZ" sz="1400" dirty="0">
                <a:solidFill>
                  <a:schemeClr val="bg1"/>
                </a:solidFill>
              </a:rPr>
              <a:t>	→ definovány ve Specifických pravidlech každé výzvy </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latin typeface="Arial" panose="020B0604020202020204" pitchFamily="34" charset="0"/>
              </a:rPr>
              <a:t>Kompletní rozsah Kontrolního listu pro hodnocení zveřejněn žadateli ​</a:t>
            </a:r>
            <a:endParaRPr lang="cs-CZ" sz="1400" dirty="0">
              <a:solidFill>
                <a:schemeClr val="bg1"/>
              </a:solidFill>
            </a:endParaRPr>
          </a:p>
          <a:p>
            <a:pPr marL="685800" lvl="2" algn="just">
              <a:lnSpc>
                <a:spcPct val="120000"/>
              </a:lnSpc>
              <a:spcAft>
                <a:spcPts val="450"/>
              </a:spcAft>
            </a:pPr>
            <a:r>
              <a:rPr lang="cs-CZ" sz="1400" dirty="0">
                <a:solidFill>
                  <a:schemeClr val="bg1"/>
                </a:solidFill>
              </a:rPr>
              <a:t>	→ kritéria formálních náležitostí a přijatelnosti budou uveřejněna na webu 		    Centra (napravitelná x nenapravitelná kritéria)</a:t>
            </a:r>
          </a:p>
          <a:p>
            <a:pPr lvl="1" algn="just" fontAlgn="base"/>
            <a:endParaRPr lang="cs-CZ" sz="1200" dirty="0">
              <a:solidFill>
                <a:schemeClr val="bg1"/>
              </a:solidFill>
              <a:latin typeface="Arial" panose="020B0604020202020204" pitchFamily="34" charset="0"/>
            </a:endParaRPr>
          </a:p>
          <a:p>
            <a:pPr lvl="1" algn="just">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201323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8" y="2438806"/>
            <a:ext cx="723961" cy="723961"/>
          </a:xfrm>
          <a:prstGeom prst="rect">
            <a:avLst/>
          </a:prstGeom>
        </p:spPr>
      </p:pic>
      <p:pic>
        <p:nvPicPr>
          <p:cNvPr id="6" name="Grafický objekt 5" descr="Internet">
            <a:extLst>
              <a:ext uri="{FF2B5EF4-FFF2-40B4-BE49-F238E27FC236}">
                <a16:creationId xmlns:a16="http://schemas.microsoft.com/office/drawing/2014/main" id="{B0ADE7F6-495B-4479-B847-1282A9DA2F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7" y="3577749"/>
            <a:ext cx="723961" cy="723961"/>
          </a:xfrm>
          <a:prstGeom prst="rect">
            <a:avLst/>
          </a:prstGeom>
        </p:spPr>
      </p:pic>
      <p:sp>
        <p:nvSpPr>
          <p:cNvPr id="11" name="TextovéPole 10">
            <a:extLst>
              <a:ext uri="{FF2B5EF4-FFF2-40B4-BE49-F238E27FC236}">
                <a16:creationId xmlns:a16="http://schemas.microsoft.com/office/drawing/2014/main" id="{41B4550C-A2B0-43AB-B2D6-3EF9F1D69FD5}"/>
              </a:ext>
            </a:extLst>
          </p:cNvPr>
          <p:cNvSpPr txBox="1"/>
          <p:nvPr/>
        </p:nvSpPr>
        <p:spPr>
          <a:xfrm>
            <a:off x="3691156" y="3081074"/>
            <a:ext cx="3091343"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www.crr.cz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890837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7410450"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panose="020B0604020202020204" pitchFamily="34" charset="0"/>
                <a:cs typeface="Arial" panose="020B0604020202020204" pitchFamily="34" charset="0"/>
              </a:rPr>
              <a:t>Ing. Renáta Marková, ředitelka Územního odboru IROP pro Kraj Vysočina</a:t>
            </a:r>
            <a:endParaRPr lang="en-US">
              <a:solidFill>
                <a:schemeClr val="bg1"/>
              </a:solidFill>
            </a:endParaRPr>
          </a:p>
        </p:txBody>
      </p:sp>
    </p:spTree>
    <p:extLst>
      <p:ext uri="{BB962C8B-B14F-4D97-AF65-F5344CB8AC3E}">
        <p14:creationId xmlns:p14="http://schemas.microsoft.com/office/powerpoint/2010/main" val="5335254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a:solidFill>
                  <a:schemeClr val="bg1"/>
                </a:solidFill>
                <a:latin typeface="Arial" panose="020B0604020202020204" pitchFamily="34" charset="0"/>
              </a:rPr>
              <a:t>2021–2027 </a:t>
            </a:r>
            <a:r>
              <a:rPr lang="cs-CZ" sz="1600" b="0" i="0" u="none" strike="noStrike">
                <a:solidFill>
                  <a:schemeClr val="bg1"/>
                </a:solidFill>
                <a:effectLst/>
                <a:latin typeface="Arial" panose="020B0604020202020204" pitchFamily="34" charset="0"/>
              </a:rPr>
              <a:t>(aktivně využita již u REACT-EU</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 </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všech dotazů </a:t>
            </a:r>
            <a:r>
              <a:rPr lang="cs-CZ" sz="1600">
                <a:solidFill>
                  <a:schemeClr val="bg1"/>
                </a:solidFill>
                <a:latin typeface="Arial" panose="020B0604020202020204" pitchFamily="34" charset="0"/>
              </a:rPr>
              <a:t>a</a:t>
            </a:r>
            <a:r>
              <a:rPr lang="cs-CZ" sz="1600" b="0" i="0" u="none" strike="noStrike">
                <a:solidFill>
                  <a:schemeClr val="bg1"/>
                </a:solidFill>
                <a:effectLst/>
                <a:latin typeface="Arial" panose="020B0604020202020204" pitchFamily="34" charset="0"/>
              </a:rPr>
              <a:t> odpovědí na jednom místě</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nejčastěji kladených dotazů a odpovědí</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Dostupný přes webové rozhraní </a:t>
            </a:r>
            <a:r>
              <a:rPr lang="cs-CZ" sz="1600" b="0" i="0" u="sng" strike="noStrike">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Pro řešení konkrétních dotazů je třeba provedení </a:t>
            </a:r>
            <a:r>
              <a:rPr lang="cs-CZ" sz="1600" b="1" i="0" u="none" strike="noStrike">
                <a:solidFill>
                  <a:schemeClr val="bg1"/>
                </a:solidFill>
                <a:effectLst/>
                <a:latin typeface="Arial" panose="020B0604020202020204" pitchFamily="34" charset="0"/>
              </a:rPr>
              <a:t>registrace tazatele</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založení účtu tazatele a jeho validaci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skrze mailovou adresu je možné zakládat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nové dotazy, které jsou dle zadaných parametrů přiřazovány specialistům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Centra pro regionální rozvoj České republiky,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kteří zajišťují odpovědi</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Aktuálně je zodpovězeno přes KS více než </a:t>
            </a:r>
            <a:r>
              <a:rPr lang="cs-CZ" sz="1600">
                <a:solidFill>
                  <a:schemeClr val="bg1"/>
                </a:solidFill>
                <a:latin typeface="Arial" panose="020B0604020202020204" pitchFamily="34" charset="0"/>
              </a:rPr>
              <a:t>1035</a:t>
            </a:r>
            <a:r>
              <a:rPr lang="en-US" sz="1600" b="0" i="0">
                <a:solidFill>
                  <a:schemeClr val="bg1"/>
                </a:solidFill>
                <a:effectLst/>
                <a:latin typeface="Arial" panose="020B0604020202020204" pitchFamily="34" charset="0"/>
              </a:rPr>
              <a:t>​</a:t>
            </a:r>
            <a:r>
              <a:rPr lang="cs-CZ" sz="1600" b="0" i="0">
                <a:solidFill>
                  <a:schemeClr val="bg1"/>
                </a:solidFill>
                <a:effectLst/>
                <a:latin typeface="Arial" panose="020B0604020202020204" pitchFamily="34" charset="0"/>
              </a:rPr>
              <a:t> </a:t>
            </a:r>
            <a:r>
              <a:rPr lang="cs-CZ" sz="1600" b="0" i="0" u="none" strike="noStrike">
                <a:solidFill>
                  <a:schemeClr val="bg1"/>
                </a:solidFill>
                <a:effectLst/>
                <a:latin typeface="Arial" panose="020B0604020202020204" pitchFamily="34" charset="0"/>
              </a:rPr>
              <a:t>dotazů</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a:solidFill>
                <a:schemeClr val="bg1"/>
              </a:solidFill>
              <a:latin typeface="Segoe UI" panose="020B0502040204020203" pitchFamily="34" charset="0"/>
            </a:endParaRPr>
          </a:p>
          <a:p>
            <a:pPr algn="just" fontAlgn="base"/>
            <a:endParaRPr lang="cs-CZ" sz="160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React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Z celkových 1012 zodpovězených dotazů k IROP 2021 – 2027 je celkem </a:t>
            </a:r>
            <a:r>
              <a:rPr lang="cs-CZ" sz="1800" b="1">
                <a:solidFill>
                  <a:schemeClr val="bg1"/>
                </a:solidFill>
                <a:latin typeface="+mj-lt"/>
              </a:rPr>
              <a:t>403 tazatelů </a:t>
            </a:r>
            <a:r>
              <a:rPr lang="cs-CZ" sz="1800">
                <a:solidFill>
                  <a:schemeClr val="bg1"/>
                </a:solidFill>
                <a:latin typeface="+mj-lt"/>
              </a:rPr>
              <a:t>v četnosti počtu dotazů </a:t>
            </a:r>
            <a:r>
              <a:rPr lang="cs-CZ" sz="1800" b="1">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1980381121"/>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panose="020F0502020204030204" pitchFamily="34" charset="0"/>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panose="020F0502020204030204" pitchFamily="34" charset="0"/>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panose="020F0502020204030204" pitchFamily="34" charset="0"/>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406667681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a:solidFill>
                            <a:schemeClr val="tx1"/>
                          </a:solidFill>
                          <a:effectLst/>
                        </a:rPr>
                        <a:t>Typ tazatele</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Celkem</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panose="020F0502020204030204" pitchFamily="34" charset="0"/>
                        </a:rPr>
                        <a:t>IROP2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2000" algn="l" fontAlgn="b"/>
                      <a:r>
                        <a:rPr lang="cs-CZ" sz="1600" u="none" strike="noStrike">
                          <a:solidFill>
                            <a:schemeClr val="tx1"/>
                          </a:solidFill>
                          <a:effectLst/>
                        </a:rPr>
                        <a:t>Žadatel/příjemce</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525</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panose="020F0502020204030204" pitchFamily="34" charset="0"/>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panose="020F0502020204030204" pitchFamily="34" charset="0"/>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panose="020F0502020204030204" pitchFamily="34" charset="0"/>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2000" algn="l" fontAlgn="b"/>
                      <a:r>
                        <a:rPr lang="cs-CZ" sz="1600" u="none" strike="noStrike">
                          <a:solidFill>
                            <a:schemeClr val="tx1"/>
                          </a:solidFill>
                          <a:effectLst/>
                        </a:rPr>
                        <a:t>Zpracovatel</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279</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panose="020F0502020204030204" pitchFamily="34" charset="0"/>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panose="020F0502020204030204" pitchFamily="34" charset="0"/>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panose="020F0502020204030204" pitchFamily="34" charset="0"/>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2000" algn="l" fontAlgn="b"/>
                      <a:r>
                        <a:rPr lang="cs-CZ" sz="1600" u="none" strike="noStrike">
                          <a:solidFill>
                            <a:schemeClr val="tx1"/>
                          </a:solidFill>
                          <a:effectLst/>
                        </a:rPr>
                        <a:t>Jiný </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62</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panose="020F0502020204030204" pitchFamily="34" charset="0"/>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panose="020F0502020204030204" pitchFamily="34" charset="0"/>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panose="020F0502020204030204" pitchFamily="34" charset="0"/>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a:solidFill>
                            <a:schemeClr val="tx1"/>
                          </a:solidFill>
                          <a:effectLst/>
                        </a:rPr>
                        <a:t>Celkový součet</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866</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panose="020F0502020204030204" pitchFamily="34" charset="0"/>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2244046684"/>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a:effectLst/>
                        </a:rPr>
                        <a:t>Typ tazatele</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effectLst/>
                        </a:rPr>
                        <a:t>Celkem</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2000" algn="l" fontAlgn="b"/>
                      <a:r>
                        <a:rPr lang="cs-CZ" sz="1600" u="none" strike="noStrike">
                          <a:effectLst/>
                        </a:rPr>
                        <a:t>Obec/ město</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232</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2000" algn="l" fontAlgn="b"/>
                      <a:r>
                        <a:rPr lang="cs-CZ" sz="1600" u="none" strike="noStrike">
                          <a:effectLst/>
                        </a:rPr>
                        <a:t>MAS</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2000" algn="l" fontAlgn="b"/>
                      <a:r>
                        <a:rPr lang="cs-CZ" sz="1600" u="none" strike="noStrike">
                          <a:effectLst/>
                        </a:rPr>
                        <a:t>Charita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24</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2000" algn="l" fontAlgn="b"/>
                      <a:r>
                        <a:rPr lang="cs-CZ" sz="1600" b="0" i="0" u="none" strike="noStrike">
                          <a:solidFill>
                            <a:srgbClr val="000000"/>
                          </a:solidFill>
                          <a:effectLst/>
                          <a:latin typeface="Calibri" panose="020F0502020204030204" pitchFamily="34" charset="0"/>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2000" algn="l" fontAlgn="b"/>
                      <a:r>
                        <a:rPr lang="cs-CZ" sz="1600" b="0" i="0" u="none" strike="noStrike">
                          <a:solidFill>
                            <a:srgbClr val="000000"/>
                          </a:solidFill>
                          <a:effectLst/>
                          <a:latin typeface="Calibri" panose="020F0502020204030204" pitchFamily="34" charset="0"/>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2000" algn="l" fontAlgn="b"/>
                      <a:r>
                        <a:rPr lang="cs-CZ" sz="1600" b="0" i="0" u="none" strike="noStrike">
                          <a:solidFill>
                            <a:srgbClr val="000000"/>
                          </a:solidFill>
                          <a:effectLst/>
                          <a:latin typeface="Calibri" panose="020F0502020204030204" pitchFamily="34" charset="0"/>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2000" algn="l" fontAlgn="b"/>
                      <a:r>
                        <a:rPr lang="cs-CZ" sz="1600" b="0" i="0" u="none" strike="noStrike">
                          <a:solidFill>
                            <a:srgbClr val="000000"/>
                          </a:solidFill>
                          <a:effectLst/>
                          <a:latin typeface="Calibri" panose="020F0502020204030204" pitchFamily="34" charset="0"/>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153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panose="020F0502020204030204" pitchFamily="34" charset="0"/>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a:effectLst/>
                        </a:rPr>
                        <a:t>Celkový součet</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panose="020F0502020204030204" pitchFamily="34" charset="0"/>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118</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74704" y="1727110"/>
            <a:ext cx="7728482" cy="4921027"/>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Zjednodušené metody vykazování</a:t>
            </a:r>
            <a:r>
              <a:rPr lang="en-US" sz="1400" b="1" dirty="0">
                <a:solidFill>
                  <a:schemeClr val="bg1"/>
                </a:solidFill>
                <a:latin typeface="Arial" panose="020B0604020202020204" pitchFamily="34" charset="0"/>
              </a:rPr>
              <a:t>​</a:t>
            </a:r>
            <a:r>
              <a:rPr lang="cs-CZ" sz="1400" b="1" dirty="0">
                <a:solidFill>
                  <a:schemeClr val="bg1"/>
                </a:solidFill>
                <a:latin typeface="Arial" panose="020B0604020202020204" pitchFamily="34" charset="0"/>
              </a:rPr>
              <a:t> - paušál (nepřímé náklady)</a:t>
            </a:r>
            <a:endParaRPr lang="en-US" sz="1400" b="1" dirty="0">
              <a:solidFill>
                <a:schemeClr val="bg1"/>
              </a:solidFill>
              <a:latin typeface="Arial" panose="020B0604020202020204" pitchFamily="34" charset="0"/>
            </a:endParaRPr>
          </a:p>
          <a:p>
            <a:pPr marL="1085850" lvl="2" indent="-171450" fontAlgn="base">
              <a:buFont typeface="Arial" panose="020B0604020202020204" pitchFamily="34" charset="0"/>
              <a:buChar char="•"/>
            </a:pPr>
            <a:r>
              <a:rPr lang="cs-CZ" sz="1200" dirty="0">
                <a:solidFill>
                  <a:schemeClr val="bg1"/>
                </a:solidFill>
              </a:rPr>
              <a:t>Výdaje typu studie proveditelnosti, administrace VŘ, TDI, BOZP, AD, projektová dokumentace apod.</a:t>
            </a:r>
          </a:p>
          <a:p>
            <a:pPr marL="1085850" lvl="2" indent="-171450" fontAlgn="base">
              <a:buFont typeface="Arial" panose="020B0604020202020204" pitchFamily="34" charset="0"/>
              <a:buChar char="•"/>
            </a:pPr>
            <a:r>
              <a:rPr lang="cs-CZ" sz="1200" dirty="0">
                <a:solidFill>
                  <a:schemeClr val="bg1"/>
                </a:solidFill>
              </a:rPr>
              <a:t>Proplácení bez kontroly dokladů do výše stanoveného procenta z celkových </a:t>
            </a:r>
            <a:r>
              <a:rPr lang="cs-CZ" sz="1200" b="1" dirty="0">
                <a:solidFill>
                  <a:schemeClr val="bg1"/>
                </a:solidFill>
              </a:rPr>
              <a:t>přímých</a:t>
            </a:r>
            <a:r>
              <a:rPr lang="cs-CZ" sz="1200" dirty="0">
                <a:solidFill>
                  <a:schemeClr val="bg1"/>
                </a:solidFill>
              </a:rPr>
              <a:t> způsobilých výdajů projektu ve výši 7 % (výše se může lišit dle výzvy; bude stanoveno ve Specifických pravidle každé výzvy)</a:t>
            </a:r>
          </a:p>
          <a:p>
            <a:pPr lvl="2" fontAlgn="base"/>
            <a:endParaRPr lang="cs-CZ" sz="1200" dirty="0">
              <a:solidFill>
                <a:schemeClr val="bg1"/>
              </a:solidFill>
            </a:endParaRPr>
          </a:p>
          <a:p>
            <a:pPr lvl="1" fontAlgn="base"/>
            <a:r>
              <a:rPr lang="cs-CZ" sz="1400" b="1" dirty="0">
                <a:solidFill>
                  <a:schemeClr val="bg1"/>
                </a:solidFill>
                <a:latin typeface="Arial" panose="020B0604020202020204" pitchFamily="34" charset="0"/>
              </a:rPr>
              <a:t>Vzorkování</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1800"/>
              </a:lnSpc>
              <a:buFont typeface="Arial" panose="020B0604020202020204" pitchFamily="34" charset="0"/>
              <a:buChar char="•"/>
            </a:pPr>
            <a:r>
              <a:rPr lang="cs-CZ" sz="1200" dirty="0">
                <a:solidFill>
                  <a:schemeClr val="bg1"/>
                </a:solidFill>
              </a:rPr>
              <a:t>Kontrola žádostí o platbu, zakázek, udržitelností → dle stanoveného vzorku</a:t>
            </a:r>
          </a:p>
          <a:p>
            <a:pPr marL="1085850" lvl="2" indent="-171450" fontAlgn="base">
              <a:lnSpc>
                <a:spcPts val="1800"/>
              </a:lnSpc>
              <a:buFont typeface="Arial" panose="020B0604020202020204" pitchFamily="34" charset="0"/>
              <a:buChar char="•"/>
            </a:pPr>
            <a:r>
              <a:rPr lang="cs-CZ" sz="1200" dirty="0">
                <a:solidFill>
                  <a:schemeClr val="bg1"/>
                </a:solidFill>
              </a:rPr>
              <a:t>Blíže upřesněno v Obecných pravidlech pro žadatele a příjemce </a:t>
            </a:r>
          </a:p>
          <a:p>
            <a:pPr lvl="2" fontAlgn="base"/>
            <a:endParaRPr lang="cs-CZ" sz="1200" dirty="0">
              <a:solidFill>
                <a:schemeClr val="bg1"/>
              </a:solidFill>
              <a:highlight>
                <a:srgbClr val="FF00FF"/>
              </a:highlight>
            </a:endParaRPr>
          </a:p>
          <a:p>
            <a:pPr lvl="1" fontAlgn="base"/>
            <a:r>
              <a:rPr lang="cs-CZ" sz="1400" b="1" dirty="0">
                <a:solidFill>
                  <a:schemeClr val="bg1"/>
                </a:solidFill>
                <a:latin typeface="Arial" panose="020B0604020202020204" pitchFamily="34" charset="0"/>
              </a:rPr>
              <a:t>Fikce doručení </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MS2021+ je za okamžik doručení považováno přihlášení žadatele/příjemce nebo jím pověřené osoby do systému MS2021+</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Žadatelem/příjemcem nebo jím pověřenou osobou je myšlena </a:t>
            </a:r>
            <a:r>
              <a:rPr lang="cs-CZ" altLang="zh-CN" sz="1200" b="1" dirty="0" bmk="_Hlk94009378">
                <a:solidFill>
                  <a:schemeClr val="bg1"/>
                </a:solidFill>
              </a:rPr>
              <a:t>každá osoba s přístupem k žádosti o podporu bez ohledu na přidělenou roli</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případě, že se taková osoba do MS2021+ </a:t>
            </a:r>
            <a:r>
              <a:rPr lang="cs-CZ" altLang="zh-CN" sz="1200" b="1" dirty="0" bmk="_Hlk94009378">
                <a:solidFill>
                  <a:schemeClr val="bg1"/>
                </a:solidFill>
              </a:rPr>
              <a:t>nepřihlásí do 10 kalendářních dnů ode dne odeslání depeše, považuje se za den doručení poslední den této lhůty</a:t>
            </a:r>
          </a:p>
          <a:p>
            <a:pPr lvl="2" fontAlgn="base">
              <a:buFont typeface="Arial" panose="020B0604020202020204" pitchFamily="34" charset="0"/>
              <a:buChar char="•"/>
            </a:pPr>
            <a:endParaRPr lang="cs-CZ" sz="1200" dirty="0">
              <a:solidFill>
                <a:schemeClr val="bg1"/>
              </a:solidFill>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10214" y="2114179"/>
            <a:ext cx="7817259" cy="3802772"/>
          </a:xfrm>
          <a:prstGeom prst="rect">
            <a:avLst/>
          </a:prstGeom>
          <a:noFill/>
        </p:spPr>
        <p:txBody>
          <a:bodyPr wrap="square">
            <a:spAutoFit/>
          </a:bodyPr>
          <a:lstStyle/>
          <a:p>
            <a:pPr fontAlgn="base"/>
            <a:r>
              <a:rPr lang="cs-CZ" sz="1600" b="1">
                <a:solidFill>
                  <a:schemeClr val="bg1"/>
                </a:solidFill>
                <a:latin typeface="Arial" panose="020B0604020202020204" pitchFamily="34" charset="0"/>
              </a:rPr>
              <a:t>Fáze realizace projektu</a:t>
            </a:r>
          </a:p>
          <a:p>
            <a:pPr fontAlgn="base"/>
            <a:endParaRPr lang="cs-CZ" sz="1200" b="1">
              <a:solidFill>
                <a:schemeClr val="bg1"/>
              </a:solidFill>
              <a:latin typeface="Arial" panose="020B0604020202020204" pitchFamily="34" charset="0"/>
            </a:endParaRPr>
          </a:p>
          <a:p>
            <a:pPr lvl="1" fontAlgn="base"/>
            <a:r>
              <a:rPr lang="cs-CZ" sz="1400" b="1">
                <a:solidFill>
                  <a:schemeClr val="bg1"/>
                </a:solidFill>
                <a:latin typeface="Arial" panose="020B0604020202020204" pitchFamily="34" charset="0"/>
              </a:rPr>
              <a:t>Zrušení etap a nahrazení finančním plánem</a:t>
            </a:r>
            <a:r>
              <a:rPr lang="en-US" sz="1400" b="1">
                <a:solidFill>
                  <a:schemeClr val="bg1"/>
                </a:solidFill>
                <a:latin typeface="Arial" panose="020B0604020202020204" pitchFamily="34" charset="0"/>
              </a:rPr>
              <a:t>​</a:t>
            </a:r>
            <a:endParaRPr lang="cs-CZ" sz="1400" b="1">
              <a:solidFill>
                <a:schemeClr val="bg1"/>
              </a:solidFill>
              <a:latin typeface="Arial" panose="020B0604020202020204" pitchFamily="34" charset="0"/>
            </a:endParaRPr>
          </a:p>
          <a:p>
            <a:pPr marL="1085850" lvl="2" indent="-171450" fontAlgn="base">
              <a:lnSpc>
                <a:spcPts val="2000"/>
              </a:lnSpc>
              <a:buFont typeface="Arial" panose="020B0604020202020204" pitchFamily="34" charset="0"/>
              <a:buChar char="•"/>
            </a:pPr>
            <a:r>
              <a:rPr lang="cs-CZ" sz="1200">
                <a:solidFill>
                  <a:schemeClr val="bg1"/>
                </a:solidFill>
                <a:latin typeface="Arial" panose="020B0604020202020204" pitchFamily="34" charset="0"/>
              </a:rPr>
              <a:t>Formální změna - místo etap bude používán termín </a:t>
            </a:r>
            <a:r>
              <a:rPr lang="cs-CZ" sz="1200" i="1">
                <a:solidFill>
                  <a:schemeClr val="bg1"/>
                </a:solidFill>
                <a:latin typeface="Arial" panose="020B0604020202020204" pitchFamily="34" charset="0"/>
              </a:rPr>
              <a:t>sledované období</a:t>
            </a:r>
            <a:r>
              <a:rPr lang="cs-CZ" sz="1200">
                <a:solidFill>
                  <a:schemeClr val="bg1"/>
                </a:solidFill>
                <a:latin typeface="Arial" panose="020B0604020202020204" pitchFamily="34" charset="0"/>
              </a:rPr>
              <a:t>, které bude  definováno finančními plány</a:t>
            </a:r>
          </a:p>
          <a:p>
            <a:pPr marL="1085850" lvl="2" indent="-171450" fontAlgn="base">
              <a:lnSpc>
                <a:spcPts val="2000"/>
              </a:lnSpc>
              <a:buFont typeface="Arial" panose="020B0604020202020204" pitchFamily="34" charset="0"/>
              <a:buChar char="•"/>
            </a:pPr>
            <a:r>
              <a:rPr lang="cs-CZ" sz="1200">
                <a:solidFill>
                  <a:schemeClr val="bg1"/>
                </a:solidFill>
                <a:latin typeface="Arial" panose="020B0604020202020204" pitchFamily="34" charset="0"/>
              </a:rPr>
              <a:t>Sledované období bude končit 20 pd před datem předložení Žádosti o platbu (</a:t>
            </a:r>
            <a:r>
              <a:rPr lang="cs-CZ" sz="1200" err="1">
                <a:solidFill>
                  <a:schemeClr val="bg1"/>
                </a:solidFill>
                <a:latin typeface="Arial" panose="020B0604020202020204" pitchFamily="34" charset="0"/>
              </a:rPr>
              <a:t>ŽoP</a:t>
            </a:r>
            <a:r>
              <a:rPr lang="cs-CZ" sz="1200">
                <a:solidFill>
                  <a:schemeClr val="bg1"/>
                </a:solidFill>
                <a:latin typeface="Arial" panose="020B0604020202020204" pitchFamily="34" charset="0"/>
              </a:rPr>
              <a:t>), obdobně jako nyní etapa</a:t>
            </a:r>
          </a:p>
          <a:p>
            <a:pPr lvl="1" fontAlgn="base"/>
            <a:r>
              <a:rPr lang="cs-CZ" sz="1200">
                <a:solidFill>
                  <a:schemeClr val="bg1"/>
                </a:solidFill>
                <a:highlight>
                  <a:srgbClr val="FF00FF"/>
                </a:highlight>
                <a:latin typeface="Arial" panose="020B0604020202020204" pitchFamily="34" charset="0"/>
              </a:rPr>
              <a:t>​</a:t>
            </a:r>
          </a:p>
          <a:p>
            <a:pPr lvl="1" fontAlgn="base"/>
            <a:endParaRPr lang="cs-CZ" sz="1200">
              <a:solidFill>
                <a:schemeClr val="bg1"/>
              </a:solidFill>
              <a:highlight>
                <a:srgbClr val="FF00FF"/>
              </a:highlight>
              <a:latin typeface="Arial" panose="020B0604020202020204" pitchFamily="34" charset="0"/>
            </a:endParaRPr>
          </a:p>
          <a:p>
            <a:pPr lvl="1" fontAlgn="base"/>
            <a:r>
              <a:rPr lang="cs-CZ" sz="1400" b="1">
                <a:solidFill>
                  <a:schemeClr val="bg1"/>
                </a:solidFill>
                <a:latin typeface="Arial" panose="020B0604020202020204" pitchFamily="34" charset="0"/>
              </a:rPr>
              <a:t>Platforma BIM na sdílení rozpočtů</a:t>
            </a:r>
          </a:p>
          <a:p>
            <a:pPr marL="1085850" lvl="2" indent="-171450" fontAlgn="base">
              <a:lnSpc>
                <a:spcPts val="2000"/>
              </a:lnSpc>
              <a:buFont typeface="Arial" panose="020B0604020202020204" pitchFamily="34" charset="0"/>
              <a:buChar char="•"/>
            </a:pPr>
            <a:r>
              <a:rPr lang="cs-CZ" sz="1200">
                <a:solidFill>
                  <a:schemeClr val="bg1"/>
                </a:solidFill>
                <a:latin typeface="Arial" panose="020B0604020202020204" pitchFamily="34" charset="0"/>
              </a:rPr>
              <a:t>Prostředí s on-line aplikacemi pro odhadování ceny stavby, projektování, oceňování, průběh stavby </a:t>
            </a:r>
            <a:r>
              <a:rPr lang="cs-CZ" sz="1200">
                <a:solidFill>
                  <a:srgbClr val="000000"/>
                </a:solidFill>
                <a:latin typeface="Calibri" panose="020F0502020204030204" pitchFamily="34" charset="0"/>
              </a:rPr>
              <a:t>​</a:t>
            </a:r>
          </a:p>
          <a:p>
            <a:pPr marL="1085850" lvl="2" indent="-171450" fontAlgn="base">
              <a:lnSpc>
                <a:spcPts val="2000"/>
              </a:lnSpc>
              <a:buFont typeface="Arial" panose="020B0604020202020204" pitchFamily="34" charset="0"/>
              <a:buChar char="•"/>
            </a:pPr>
            <a:r>
              <a:rPr lang="cs-CZ" sz="1200">
                <a:solidFill>
                  <a:schemeClr val="bg1"/>
                </a:solidFill>
                <a:latin typeface="Arial" panose="020B0604020202020204" pitchFamily="34" charset="0"/>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200">
                <a:solidFill>
                  <a:schemeClr val="bg1"/>
                </a:solidFill>
                <a:latin typeface="Arial" panose="020B0604020202020204" pitchFamily="34" charset="0"/>
              </a:rPr>
              <a:t>Export do potřebných formátů</a:t>
            </a:r>
          </a:p>
          <a:p>
            <a:pPr algn="l" rtl="0" fontAlgn="base">
              <a:buFont typeface="Arial" panose="020B0604020202020204" pitchFamily="34" charset="0"/>
              <a:buChar char="•"/>
            </a:pPr>
            <a:endParaRPr lang="en-US" sz="1200">
              <a:solidFill>
                <a:schemeClr val="bg1"/>
              </a:solidFill>
              <a:latin typeface="Arial" panose="020B0604020202020204" pitchFamily="34" charset="0"/>
            </a:endParaRPr>
          </a:p>
          <a:p>
            <a:pPr lvl="1">
              <a:lnSpc>
                <a:spcPct val="150000"/>
              </a:lnSpc>
              <a:buClr>
                <a:srgbClr val="1D70B8"/>
              </a:buClr>
            </a:pPr>
            <a:endParaRPr lang="cs-CZ" sz="12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63480" y="2068045"/>
            <a:ext cx="7138949" cy="3174395"/>
          </a:xfrm>
          <a:prstGeom prst="rect">
            <a:avLst/>
          </a:prstGeom>
          <a:noFill/>
        </p:spPr>
        <p:txBody>
          <a:bodyPr wrap="square">
            <a:spAutoFit/>
          </a:bodyPr>
          <a:lstStyle/>
          <a:p>
            <a:pPr algn="l" fontAlgn="base"/>
            <a:r>
              <a:rPr lang="cs-CZ" sz="1400" b="1" dirty="0">
                <a:solidFill>
                  <a:schemeClr val="bg1"/>
                </a:solidFill>
              </a:rPr>
              <a:t>Integrované projekty</a:t>
            </a:r>
            <a:r>
              <a:rPr lang="en-US" sz="1400" b="1" dirty="0">
                <a:solidFill>
                  <a:schemeClr val="bg1"/>
                </a:solidFill>
              </a:rPr>
              <a:t>​</a:t>
            </a:r>
            <a:endParaRPr lang="cs-CZ" sz="1400" b="1" dirty="0">
              <a:solidFill>
                <a:schemeClr val="bg1"/>
              </a:solidFill>
            </a:endParaRPr>
          </a:p>
          <a:p>
            <a:pPr algn="l" fontAlgn="base"/>
            <a:endParaRPr lang="en-US" sz="1050" b="1" dirty="0">
              <a:solidFill>
                <a:schemeClr val="bg1"/>
              </a:solidFill>
            </a:endParaRPr>
          </a:p>
          <a:p>
            <a:pPr marL="628650" lvl="1" indent="-171450" fontAlgn="base">
              <a:lnSpc>
                <a:spcPts val="2400"/>
              </a:lnSpc>
              <a:buFont typeface="Arial" panose="020B0604020202020204" pitchFamily="34" charset="0"/>
              <a:buChar char="•"/>
            </a:pPr>
            <a:r>
              <a:rPr lang="cs-CZ" sz="1400" dirty="0">
                <a:solidFill>
                  <a:schemeClr val="bg1"/>
                </a:solidFill>
              </a:rPr>
              <a:t>CLLD - míra spolufinancování zachována na úrovni 95 % dotace</a:t>
            </a:r>
            <a:r>
              <a:rPr lang="en-US" sz="1400" dirty="0">
                <a:solidFill>
                  <a:schemeClr val="bg1"/>
                </a:solidFill>
              </a:rPr>
              <a:t>​</a:t>
            </a:r>
            <a:endParaRPr lang="cs-CZ" sz="1400" dirty="0">
              <a:solidFill>
                <a:schemeClr val="bg1"/>
              </a:solidFill>
            </a:endParaRPr>
          </a:p>
          <a:p>
            <a:pPr marL="628650" lvl="1" indent="-171450" fontAlgn="base">
              <a:lnSpc>
                <a:spcPts val="2400"/>
              </a:lnSpc>
              <a:buFont typeface="Arial" panose="020B0604020202020204" pitchFamily="34" charset="0"/>
              <a:buChar char="•"/>
            </a:pPr>
            <a:r>
              <a:rPr lang="cs-CZ" sz="1400" dirty="0">
                <a:solidFill>
                  <a:schemeClr val="bg1"/>
                </a:solidFill>
              </a:rPr>
              <a:t>ITI – míra spolufinancování jako u individuálních projektů</a:t>
            </a:r>
            <a:endParaRPr lang="en-US" sz="1400" dirty="0">
              <a:solidFill>
                <a:schemeClr val="bg1"/>
              </a:solidFill>
            </a:endParaRPr>
          </a:p>
          <a:p>
            <a:pPr marL="628650" lvl="1" indent="-171450" fontAlgn="base">
              <a:lnSpc>
                <a:spcPts val="2400"/>
              </a:lnSpc>
              <a:buFont typeface="Arial" panose="020B0604020202020204" pitchFamily="34" charset="0"/>
              <a:buChar char="•"/>
            </a:pPr>
            <a:r>
              <a:rPr lang="cs-CZ" sz="1400" dirty="0">
                <a:solidFill>
                  <a:schemeClr val="bg1"/>
                </a:solidFill>
              </a:rPr>
              <a:t>Nebudou samostatné výzvy pro IN (jednotlivé MAS), pouze jedna výzva ze strany ŘO IROP</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Součástí žádosti bude příloha, kde nositel IN potvrzuje soulad se strategií IN</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err="1">
                <a:solidFill>
                  <a:schemeClr val="bg1"/>
                </a:solidFill>
              </a:rPr>
              <a:t>Připodepisování</a:t>
            </a:r>
            <a:r>
              <a:rPr lang="cs-CZ" sz="1400" dirty="0">
                <a:solidFill>
                  <a:schemeClr val="bg1"/>
                </a:solidFill>
              </a:rPr>
              <a:t> žádosti o změnu (</a:t>
            </a:r>
            <a:r>
              <a:rPr lang="cs-CZ" sz="1400" dirty="0" err="1">
                <a:solidFill>
                  <a:schemeClr val="bg1"/>
                </a:solidFill>
              </a:rPr>
              <a:t>ŽoZ</a:t>
            </a:r>
            <a:r>
              <a:rPr lang="cs-CZ" sz="1400" dirty="0">
                <a:solidFill>
                  <a:schemeClr val="bg1"/>
                </a:solidFill>
              </a:rPr>
              <a:t>) ze strany nositele IN (vybrané </a:t>
            </a:r>
            <a:r>
              <a:rPr lang="cs-CZ" sz="1400" dirty="0" err="1">
                <a:solidFill>
                  <a:schemeClr val="bg1"/>
                </a:solidFill>
              </a:rPr>
              <a:t>ŽoZ</a:t>
            </a:r>
            <a:r>
              <a:rPr lang="cs-CZ" sz="1400" dirty="0">
                <a:solidFill>
                  <a:schemeClr val="bg1"/>
                </a:solidFill>
              </a:rPr>
              <a:t>)</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(Ne)možnost podávat totožné projekty do individuálních výzev i do výzev v  rámci IN​</a:t>
            </a: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7" y="1629196"/>
            <a:ext cx="7408171" cy="4490140"/>
          </a:xfrm>
          <a:prstGeom prst="rect">
            <a:avLst/>
          </a:prstGeom>
          <a:noFill/>
        </p:spPr>
        <p:txBody>
          <a:bodyPr wrap="square">
            <a:spAutoFit/>
          </a:bodyPr>
          <a:lstStyle/>
          <a:p>
            <a:pPr fontAlgn="base"/>
            <a:r>
              <a:rPr lang="cs-CZ" sz="1600" b="1" dirty="0">
                <a:solidFill>
                  <a:schemeClr val="bg1"/>
                </a:solidFill>
              </a:rPr>
              <a:t>Monitorovací systém 2021+</a:t>
            </a:r>
            <a:r>
              <a:rPr lang="en-US" sz="1600" b="1" dirty="0">
                <a:solidFill>
                  <a:schemeClr val="bg1"/>
                </a:solidFill>
              </a:rPr>
              <a:t>​</a:t>
            </a:r>
            <a:endParaRPr lang="cs-CZ" sz="1600" b="1" dirty="0">
              <a:solidFill>
                <a:schemeClr val="bg1"/>
              </a:solidFill>
            </a:endParaRPr>
          </a:p>
          <a:p>
            <a:pPr fontAlgn="base"/>
            <a:endParaRPr lang="en-US" sz="1050" b="1" dirty="0">
              <a:solidFill>
                <a:schemeClr val="bg1"/>
              </a:solidFill>
            </a:endParaRPr>
          </a:p>
          <a:p>
            <a:pPr lvl="1" fontAlgn="base"/>
            <a:r>
              <a:rPr lang="cs-CZ" sz="1400" b="1" dirty="0">
                <a:solidFill>
                  <a:schemeClr val="bg1"/>
                </a:solidFill>
              </a:rPr>
              <a:t>Přihlašování​</a:t>
            </a:r>
          </a:p>
          <a:p>
            <a:pPr marL="1085850" lvl="2" indent="-171450" fontAlgn="base">
              <a:buFont typeface="Arial" panose="020B0604020202020204" pitchFamily="34" charset="0"/>
              <a:buChar char="•"/>
            </a:pPr>
            <a:r>
              <a:rPr lang="cs-CZ" sz="1200" dirty="0">
                <a:solidFill>
                  <a:schemeClr val="bg1"/>
                </a:solidFill>
              </a:rPr>
              <a:t>Již nyní lze vyzkoušet na </a:t>
            </a:r>
            <a:r>
              <a:rPr lang="cs-CZ" sz="1200" b="1" dirty="0">
                <a:solidFill>
                  <a:schemeClr val="bg1"/>
                </a:solidFill>
                <a:hlinkClick r:id="rId2">
                  <a:extLst>
                    <a:ext uri="{A12FA001-AC4F-418D-AE19-62706E023703}">
                      <ahyp:hlinkClr xmlns:ahyp="http://schemas.microsoft.com/office/drawing/2018/hyperlinkcolor" val="tx"/>
                    </a:ext>
                  </a:extLst>
                </a:hlinkClick>
              </a:rPr>
              <a:t>https://iskp21.mssf.cz/</a:t>
            </a:r>
            <a:endParaRPr lang="cs-CZ" sz="1200" b="1" dirty="0">
              <a:solidFill>
                <a:schemeClr val="bg1"/>
              </a:solidFill>
            </a:endParaRPr>
          </a:p>
          <a:p>
            <a:pPr marL="1085850" lvl="2" indent="-171450" fontAlgn="base">
              <a:buFont typeface="Arial" panose="020B0604020202020204" pitchFamily="34" charset="0"/>
              <a:buChar char="•"/>
            </a:pPr>
            <a:r>
              <a:rPr lang="cs-CZ" sz="1200" dirty="0">
                <a:solidFill>
                  <a:schemeClr val="bg1"/>
                </a:solidFill>
              </a:rPr>
              <a:t>Doporučujeme registraci přes  NIA - Národní </a:t>
            </a:r>
            <a:r>
              <a:rPr lang="cs-CZ" sz="1200" dirty="0" err="1">
                <a:solidFill>
                  <a:schemeClr val="bg1"/>
                </a:solidFill>
              </a:rPr>
              <a:t>identitní</a:t>
            </a:r>
            <a:r>
              <a:rPr lang="cs-CZ" sz="1200" dirty="0">
                <a:solidFill>
                  <a:schemeClr val="bg1"/>
                </a:solidFill>
              </a:rPr>
              <a:t> autoritou (e-občanka, bankovní identita); přihlašování přes ADFS (heslo) se bude v budoucnu rušit </a:t>
            </a:r>
          </a:p>
          <a:p>
            <a:pPr marL="1085850" lvl="2" indent="-171450" fontAlgn="base">
              <a:buFont typeface="Arial" panose="020B0604020202020204" pitchFamily="34" charset="0"/>
              <a:buChar char="•"/>
            </a:pPr>
            <a:r>
              <a:rPr lang="cs-CZ" sz="1200" dirty="0">
                <a:solidFill>
                  <a:schemeClr val="bg1"/>
                </a:solidFill>
              </a:rPr>
              <a:t>Součástí FAQ je návod, jak se přihlásit</a:t>
            </a:r>
          </a:p>
          <a:p>
            <a:pPr lvl="2" fontAlgn="base"/>
            <a:endParaRPr lang="cs-CZ" sz="1050" dirty="0">
              <a:solidFill>
                <a:schemeClr val="bg1"/>
              </a:solidFill>
            </a:endParaRPr>
          </a:p>
          <a:p>
            <a:pPr lvl="1" fontAlgn="base"/>
            <a:r>
              <a:rPr lang="cs-CZ" sz="1400" b="1" dirty="0">
                <a:solidFill>
                  <a:schemeClr val="bg1"/>
                </a:solidFill>
              </a:rPr>
              <a:t>Nastavení přístupových práv do ISKP21+  </a:t>
            </a:r>
          </a:p>
          <a:p>
            <a:pPr marL="1085850" lvl="2" indent="-171450" fontAlgn="base">
              <a:buFont typeface="Arial" panose="020B0604020202020204" pitchFamily="34" charset="0"/>
              <a:buChar char="•"/>
            </a:pPr>
            <a:r>
              <a:rPr lang="cs-CZ" sz="1200" dirty="0">
                <a:solidFill>
                  <a:schemeClr val="bg1"/>
                </a:solidFill>
              </a:rPr>
              <a:t>Upřesněno v Obecných pravidlech pro žadatele a příjemce (kapitola 2.5)</a:t>
            </a:r>
          </a:p>
          <a:p>
            <a:pPr lvl="2" fontAlgn="base"/>
            <a:endParaRPr lang="en-US" sz="1050" dirty="0">
              <a:solidFill>
                <a:schemeClr val="bg1"/>
              </a:solidFill>
            </a:endParaRPr>
          </a:p>
          <a:p>
            <a:pPr lvl="1" fontAlgn="base"/>
            <a:r>
              <a:rPr lang="cs-CZ" sz="1400" b="1" dirty="0">
                <a:solidFill>
                  <a:schemeClr val="bg1"/>
                </a:solidFill>
              </a:rPr>
              <a:t>Samostatný modul VZ​</a:t>
            </a:r>
          </a:p>
          <a:p>
            <a:pPr marL="1085850" lvl="2" indent="-171450" fontAlgn="base">
              <a:buFont typeface="Arial" panose="020B0604020202020204" pitchFamily="34" charset="0"/>
              <a:buChar char="•"/>
            </a:pPr>
            <a:r>
              <a:rPr lang="cs-CZ" sz="1200" dirty="0">
                <a:solidFill>
                  <a:schemeClr val="bg1"/>
                </a:solidFill>
              </a:rPr>
              <a:t>Na jednu VZ je možné navázat více projektů, tj. údaje k VZ vyplňuje a dokumentaci dokládá příjemce pouze jednou, a to i napříč jednotlivými Operačnímu programy</a:t>
            </a:r>
          </a:p>
          <a:p>
            <a:pPr marL="1085850" lvl="2" indent="-171450" fontAlgn="base">
              <a:buFont typeface="Arial" panose="020B0604020202020204" pitchFamily="34" charset="0"/>
              <a:buChar char="•"/>
            </a:pPr>
            <a:r>
              <a:rPr lang="cs-CZ" sz="1200" dirty="0">
                <a:solidFill>
                  <a:schemeClr val="bg1"/>
                </a:solidFill>
              </a:rPr>
              <a:t>Z pohledu žadatele/ příjemce nedochází k výrazným změnám ve vyplňování VZ</a:t>
            </a:r>
          </a:p>
          <a:p>
            <a:pPr marL="1085850" lvl="2" indent="-171450" fontAlgn="base">
              <a:buFont typeface="Arial" panose="020B0604020202020204" pitchFamily="34" charset="0"/>
              <a:buChar char="•"/>
            </a:pPr>
            <a:r>
              <a:rPr lang="cs-CZ" sz="1200" dirty="0">
                <a:solidFill>
                  <a:schemeClr val="bg1"/>
                </a:solidFill>
              </a:rPr>
              <a:t>Postupy vyplnění VZ k modulu VZ budou uvedeny ve speciální příručce </a:t>
            </a:r>
          </a:p>
          <a:p>
            <a:pPr lvl="2" fontAlgn="base"/>
            <a:endParaRPr lang="cs-CZ" sz="1050" dirty="0">
              <a:solidFill>
                <a:schemeClr val="bg1"/>
              </a:solidFill>
            </a:endParaRPr>
          </a:p>
          <a:p>
            <a:pPr lvl="1" fontAlgn="base"/>
            <a:r>
              <a:rPr lang="cs-CZ" sz="1400" b="1" dirty="0">
                <a:solidFill>
                  <a:schemeClr val="bg1"/>
                </a:solidFill>
              </a:rPr>
              <a:t>Hlavní manažer projektu</a:t>
            </a:r>
            <a:endParaRPr lang="cs-CZ" sz="1400" b="1" dirty="0">
              <a:solidFill>
                <a:srgbClr val="FF0000"/>
              </a:solidFill>
            </a:endParaRPr>
          </a:p>
          <a:p>
            <a:pPr marL="1085850" lvl="2" indent="-171450" fontAlgn="base">
              <a:buFont typeface="Arial" panose="020B0604020202020204" pitchFamily="34" charset="0"/>
              <a:buChar char="•"/>
            </a:pPr>
            <a:r>
              <a:rPr lang="cs-CZ" sz="1200" dirty="0">
                <a:solidFill>
                  <a:schemeClr val="bg1"/>
                </a:solidFill>
              </a:rPr>
              <a:t>V rámci Centra určen jeden pracovník, který bude pro žadatele/ příjemce představovat hlavní kontaktní osobu</a:t>
            </a:r>
          </a:p>
          <a:p>
            <a:pPr marL="1085850" lvl="2" indent="-171450" fontAlgn="base">
              <a:buFont typeface="Arial" panose="020B0604020202020204" pitchFamily="34" charset="0"/>
              <a:buChar char="•"/>
            </a:pPr>
            <a:r>
              <a:rPr lang="cs-CZ" sz="1200" dirty="0">
                <a:solidFill>
                  <a:schemeClr val="bg1"/>
                </a:solidFill>
              </a:rPr>
              <a:t>Tento pracovník se bude zobrazovat v ISKP, na k tomu určené záložce</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6" y="306266"/>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721455" y="914703"/>
            <a:ext cx="7919898" cy="5088882"/>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811860" y="2885813"/>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a:cxnSpLocks/>
          </p:cNvCxnSpPr>
          <p:nvPr/>
        </p:nvCxnSpPr>
        <p:spPr>
          <a:xfrm>
            <a:off x="8246378" y="2885813"/>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811860" y="2885813"/>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811860" y="3753056"/>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2457" y="1699778"/>
            <a:ext cx="7470031" cy="3666838"/>
          </a:xfrm>
          <a:prstGeom prst="rect">
            <a:avLst/>
          </a:prstGeom>
          <a:noFill/>
        </p:spPr>
        <p:txBody>
          <a:bodyPr wrap="square">
            <a:spAutoFit/>
          </a:bodyPr>
          <a:lstStyle/>
          <a:p>
            <a:pPr fontAlgn="base"/>
            <a:r>
              <a:rPr lang="cs-CZ" sz="1600" b="1">
                <a:solidFill>
                  <a:schemeClr val="bg1"/>
                </a:solidFill>
              </a:rPr>
              <a:t>Plné moci</a:t>
            </a:r>
          </a:p>
          <a:p>
            <a:pPr fontAlgn="base"/>
            <a:endParaRPr lang="en-US" sz="1050" b="1">
              <a:solidFill>
                <a:schemeClr val="bg1"/>
              </a:solidFill>
            </a:endParaRPr>
          </a:p>
          <a:p>
            <a:pPr marL="171450" indent="-171450" fontAlgn="base">
              <a:lnSpc>
                <a:spcPts val="2000"/>
              </a:lnSpc>
              <a:buFont typeface="Arial" panose="020B0604020202020204" pitchFamily="34" charset="0"/>
              <a:buChar char="•"/>
            </a:pPr>
            <a:r>
              <a:rPr lang="cs-CZ" sz="1400">
                <a:solidFill>
                  <a:schemeClr val="bg1"/>
                </a:solidFill>
              </a:rPr>
              <a:t>V případě, že žádost o podporu za žadatele bude zpracovávat externí subjekt, doporučujeme žadateli, aby měl k žádosti o podporu přidělen </a:t>
            </a:r>
            <a:r>
              <a:rPr lang="cs-CZ" sz="1400" b="1">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400">
                <a:solidFill>
                  <a:schemeClr val="bg1"/>
                </a:solidFill>
              </a:rPr>
              <a:t>Externí subjekt by měl mít </a:t>
            </a:r>
            <a:r>
              <a:rPr lang="cs-CZ" sz="1400" b="1">
                <a:solidFill>
                  <a:schemeClr val="bg1"/>
                </a:solidFill>
              </a:rPr>
              <a:t>roli zástupce správce přístupů</a:t>
            </a:r>
          </a:p>
          <a:p>
            <a:pPr marL="171450" indent="-171450" fontAlgn="base">
              <a:lnSpc>
                <a:spcPts val="2000"/>
              </a:lnSpc>
              <a:buFont typeface="Arial" panose="020B0604020202020204" pitchFamily="34" charset="0"/>
              <a:buChar char="•"/>
            </a:pPr>
            <a:r>
              <a:rPr lang="cs-CZ" sz="1400">
                <a:solidFill>
                  <a:schemeClr val="bg1"/>
                </a:solidFill>
              </a:rPr>
              <a:t>Pokud si žadatel neponechá roli správce přístupů, a pokud externí subjekt nebude spolupracovat, může se stát, že žadatel </a:t>
            </a:r>
            <a:r>
              <a:rPr lang="cs-CZ" sz="1400" b="1">
                <a:solidFill>
                  <a:schemeClr val="bg1"/>
                </a:solidFill>
              </a:rPr>
              <a:t>ztratí přístup ke svému projektu v MS2021+</a:t>
            </a:r>
          </a:p>
          <a:p>
            <a:pPr algn="l" rtl="0" fontAlgn="base"/>
            <a:endParaRPr lang="cs-CZ" sz="1200" b="1">
              <a:solidFill>
                <a:schemeClr val="bg1"/>
              </a:solidFill>
            </a:endParaRPr>
          </a:p>
          <a:p>
            <a:pPr fontAlgn="base"/>
            <a:r>
              <a:rPr lang="cs-CZ" sz="1400" b="1">
                <a:solidFill>
                  <a:schemeClr val="bg1"/>
                </a:solidFill>
              </a:rPr>
              <a:t>Modul veřejné zakázky</a:t>
            </a:r>
          </a:p>
          <a:p>
            <a:pPr fontAlgn="base"/>
            <a:endParaRPr lang="cs-CZ" sz="1400">
              <a:solidFill>
                <a:schemeClr val="bg1"/>
              </a:solidFill>
            </a:endParaRPr>
          </a:p>
          <a:p>
            <a:pPr marL="171450" indent="-171450" fontAlgn="base">
              <a:lnSpc>
                <a:spcPts val="2000"/>
              </a:lnSpc>
              <a:buFont typeface="Arial" panose="020B0604020202020204" pitchFamily="34" charset="0"/>
              <a:buChar char="•"/>
            </a:pPr>
            <a:r>
              <a:rPr lang="cs-CZ" sz="140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400">
                <a:solidFill>
                  <a:schemeClr val="bg1"/>
                </a:solidFill>
              </a:rPr>
              <a:t>Komunikace ve vztahu k doložení dokumentace k VZ bude vedena prostřednictvím těchto osob</a:t>
            </a:r>
            <a:endParaRPr lang="en-US" sz="1400">
              <a:solidFill>
                <a:schemeClr val="bg1"/>
              </a:solidFill>
              <a:latin typeface="Arial" panose="020B0604020202020204" pitchFamily="34" charset="0"/>
            </a:endParaRPr>
          </a:p>
          <a:p>
            <a:pPr lvl="1">
              <a:lnSpc>
                <a:spcPct val="150000"/>
              </a:lnSpc>
              <a:buClr>
                <a:srgbClr val="1D70B8"/>
              </a:buClr>
            </a:pPr>
            <a:endParaRPr lang="cs-CZ" sz="12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34174" y="1038343"/>
            <a:ext cx="8138707" cy="5041316"/>
          </a:xfrm>
          <a:prstGeom prst="rect">
            <a:avLst/>
          </a:prstGeom>
          <a:noFill/>
        </p:spPr>
        <p:txBody>
          <a:bodyPr wrap="square">
            <a:spAutoFit/>
          </a:bodyPr>
          <a:lstStyle/>
          <a:p>
            <a:pPr marL="285750" indent="-285750">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Téměř polovina alokace IROP je rezervovaná a jistá pro vybraná území/nástroje </a:t>
            </a:r>
            <a:br>
              <a:rPr lang="cs-CZ" sz="1600" dirty="0">
                <a:solidFill>
                  <a:schemeClr val="bg1"/>
                </a:solidFill>
                <a:latin typeface="Arial" panose="020B0604020202020204" pitchFamily="34" charset="0"/>
                <a:cs typeface="Arial" panose="020B0604020202020204" pitchFamily="34" charset="0"/>
              </a:rPr>
            </a:br>
            <a:r>
              <a:rPr lang="cs-CZ" sz="1400" dirty="0">
                <a:solidFill>
                  <a:schemeClr val="bg1"/>
                </a:solidFill>
                <a:latin typeface="Arial" panose="020B0604020202020204" pitchFamily="34" charset="0"/>
                <a:cs typeface="Arial" panose="020B0604020202020204" pitchFamily="34" charset="0"/>
              </a:rPr>
              <a:t>(procento z celkové alokace IROP pro všechny kraje, včetně technické pomoci)</a:t>
            </a:r>
          </a:p>
          <a:p>
            <a:pPr>
              <a:buClr>
                <a:schemeClr val="bg1"/>
              </a:buClr>
            </a:pPr>
            <a:endParaRPr lang="cs-CZ" sz="1400" dirty="0">
              <a:solidFill>
                <a:schemeClr val="bg1"/>
              </a:solidFill>
              <a:latin typeface="Arial" panose="020B0604020202020204" pitchFamily="34" charset="0"/>
              <a:cs typeface="Arial" panose="020B0604020202020204" pitchFamily="34" charset="0"/>
            </a:endParaRPr>
          </a:p>
          <a:p>
            <a:pPr lvl="1">
              <a:buClr>
                <a:srgbClr val="1D70B8"/>
              </a:buClr>
            </a:pPr>
            <a:r>
              <a:rPr lang="cs-CZ" sz="1600" dirty="0">
                <a:solidFill>
                  <a:schemeClr val="bg1"/>
                </a:solidFill>
                <a:latin typeface="Arial" panose="020B0604020202020204" pitchFamily="34" charset="0"/>
                <a:cs typeface="Arial" panose="020B0604020202020204" pitchFamily="34" charset="0"/>
              </a:rPr>
              <a:t>ITI = 20,74 %</a:t>
            </a:r>
          </a:p>
          <a:p>
            <a:pPr lvl="1">
              <a:buClr>
                <a:srgbClr val="1D70B8"/>
              </a:buClr>
            </a:pPr>
            <a:r>
              <a:rPr lang="cs-CZ" sz="1600" dirty="0">
                <a:solidFill>
                  <a:schemeClr val="bg1"/>
                </a:solidFill>
                <a:latin typeface="Arial" panose="020B0604020202020204" pitchFamily="34" charset="0"/>
                <a:cs typeface="Arial" panose="020B0604020202020204" pitchFamily="34" charset="0"/>
              </a:rPr>
              <a:t>CLLD = 6,77 %</a:t>
            </a:r>
          </a:p>
          <a:p>
            <a:pPr lvl="1">
              <a:buClr>
                <a:srgbClr val="1D70B8"/>
              </a:buClr>
            </a:pPr>
            <a:r>
              <a:rPr lang="cs-CZ" sz="1600" dirty="0">
                <a:solidFill>
                  <a:schemeClr val="bg1"/>
                </a:solidFill>
                <a:latin typeface="Arial" panose="020B0604020202020204" pitchFamily="34" charset="0"/>
                <a:cs typeface="Arial" panose="020B0604020202020204" pitchFamily="34" charset="0"/>
              </a:rPr>
              <a:t>RAP = 15,97 %</a:t>
            </a:r>
          </a:p>
          <a:p>
            <a:pPr lvl="1">
              <a:buClr>
                <a:srgbClr val="1D70B8"/>
              </a:buClr>
            </a:pPr>
            <a:r>
              <a:rPr lang="cs-CZ" sz="1600" b="1" dirty="0">
                <a:solidFill>
                  <a:schemeClr val="bg1"/>
                </a:solidFill>
                <a:latin typeface="Arial" panose="020B0604020202020204" pitchFamily="34" charset="0"/>
                <a:cs typeface="Arial" panose="020B0604020202020204" pitchFamily="34" charset="0"/>
              </a:rPr>
              <a:t>					Celkově tedy 43,48 %</a:t>
            </a:r>
          </a:p>
          <a:p>
            <a:pPr lvl="1">
              <a:buClr>
                <a:srgbClr val="1D70B8"/>
              </a:buClr>
            </a:pPr>
            <a:endParaRPr lang="cs-CZ" sz="1600" b="1" dirty="0">
              <a:solidFill>
                <a:schemeClr val="bg1"/>
              </a:solidFill>
              <a:latin typeface="Arial" panose="020B0604020202020204" pitchFamily="34" charset="0"/>
              <a:cs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ITI – integrované teritoriální investice</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Pouze nástroj ITI (stávající IPRÚ v roli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ITI bude vykonávat pouze roli nositele, bez zapojení Zprostředkujícího subjektu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Ve 13 metropolitních oblastech/aglomeracích - Praha, Brno, Ostrava, Plzeň, Olomouc, Ústí na Labem-Chomutov, Hradec Králové-Pardubice, Mladá Boleslav, </a:t>
            </a:r>
            <a:r>
              <a:rPr lang="cs-CZ" sz="1500" b="1" dirty="0">
                <a:solidFill>
                  <a:schemeClr val="bg1"/>
                </a:solidFill>
                <a:latin typeface="Arial" panose="020B0604020202020204" pitchFamily="34" charset="0"/>
                <a:cs typeface="Arial" panose="020B0604020202020204" pitchFamily="34" charset="0"/>
              </a:rPr>
              <a:t>Jihlava</a:t>
            </a:r>
            <a:r>
              <a:rPr lang="cs-CZ" sz="1500" dirty="0">
                <a:solidFill>
                  <a:schemeClr val="bg1"/>
                </a:solidFill>
                <a:latin typeface="Arial" panose="020B0604020202020204" pitchFamily="34" charset="0"/>
                <a:cs typeface="Arial" panose="020B0604020202020204" pitchFamily="34" charset="0"/>
              </a:rPr>
              <a:t>,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Součástí Strategie ITI budou již stěžejní strategické projekty</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Vyčleněná alokace ve specifických cílech IROP</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Výzvy ŘO IROP pro integrované projekty v 2. pol. 2022</a:t>
            </a: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296684"/>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310392" y="1776574"/>
            <a:ext cx="8138707" cy="3847207"/>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Samostatný SC (specifický cíl) 5.1 IROP</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Větší důraz na animační činnost MAS, přípravu projektů v území, spolupráci se žadateli</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Rozdělení alokace mezi jednotlivé MAS v gesci Národní síť MAS</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a:solidFill>
                  <a:schemeClr val="bg1"/>
                </a:solidFill>
                <a:latin typeface="Arial" panose="020B0604020202020204" pitchFamily="34" charset="0"/>
                <a:cs typeface="Arial" panose="020B0604020202020204" pitchFamily="34" charset="0"/>
              </a:rPr>
              <a:t>PROGRAM</a:t>
            </a:r>
            <a:r>
              <a:rPr lang="cs-CZ" sz="5000">
                <a:solidFill>
                  <a:schemeClr val="bg1"/>
                </a:solidFill>
                <a:latin typeface="Arial" panose="020B0604020202020204" pitchFamily="34" charset="0"/>
                <a:cs typeface="Arial" panose="020B0604020202020204" pitchFamily="34" charset="0"/>
              </a:rPr>
              <a:t> </a:t>
            </a:r>
          </a:p>
          <a:p>
            <a:pPr marL="0" indent="0">
              <a:lnSpc>
                <a:spcPct val="150000"/>
              </a:lnSpc>
              <a:buNone/>
            </a:pPr>
            <a:endParaRPr lang="cs-CZ" sz="1600" b="1">
              <a:solidFill>
                <a:schemeClr val="bg1"/>
              </a:solidFill>
            </a:endParaRPr>
          </a:p>
          <a:p>
            <a:pPr>
              <a:lnSpc>
                <a:spcPct val="150000"/>
              </a:lnSpc>
            </a:pPr>
            <a:r>
              <a:rPr lang="cs-CZ" sz="1600" b="1">
                <a:solidFill>
                  <a:schemeClr val="bg1"/>
                </a:solidFill>
              </a:rPr>
              <a:t>08:00 – 08:30	</a:t>
            </a:r>
            <a:r>
              <a:rPr lang="cs-CZ" sz="1600">
                <a:solidFill>
                  <a:schemeClr val="bg1"/>
                </a:solidFill>
              </a:rPr>
              <a:t>Registrace účastníků</a:t>
            </a:r>
          </a:p>
          <a:p>
            <a:pPr>
              <a:lnSpc>
                <a:spcPct val="150000"/>
              </a:lnSpc>
            </a:pPr>
            <a:r>
              <a:rPr lang="cs-CZ" sz="1600" b="1">
                <a:solidFill>
                  <a:schemeClr val="bg1"/>
                </a:solidFill>
              </a:rPr>
              <a:t>08:30 – 08:35	Zahájení konference – úvodní slovo</a:t>
            </a:r>
            <a:endParaRPr lang="cs-CZ" sz="1600">
              <a:solidFill>
                <a:schemeClr val="bg1"/>
              </a:solidFill>
            </a:endParaRPr>
          </a:p>
          <a:p>
            <a:pPr>
              <a:lnSpc>
                <a:spcPct val="150000"/>
              </a:lnSpc>
            </a:pPr>
            <a:r>
              <a:rPr lang="cs-CZ" sz="1600" b="1">
                <a:solidFill>
                  <a:schemeClr val="bg1"/>
                </a:solidFill>
              </a:rPr>
              <a:t>08:35 – 09:00	Metodické změny v </a:t>
            </a:r>
            <a:r>
              <a:rPr lang="cs-CZ" sz="1600">
                <a:solidFill>
                  <a:schemeClr val="bg1"/>
                </a:solidFill>
              </a:rPr>
              <a:t>IROP 2021 - 2027 </a:t>
            </a:r>
          </a:p>
          <a:p>
            <a:pPr>
              <a:lnSpc>
                <a:spcPct val="150000"/>
              </a:lnSpc>
            </a:pPr>
            <a:r>
              <a:rPr lang="cs-CZ" sz="1600">
                <a:solidFill>
                  <a:schemeClr val="bg1"/>
                </a:solidFill>
              </a:rPr>
              <a:t>09</a:t>
            </a:r>
            <a:r>
              <a:rPr lang="cs-CZ" sz="1600" b="1">
                <a:solidFill>
                  <a:schemeClr val="bg1"/>
                </a:solidFill>
              </a:rPr>
              <a:t>:00 – 10:00	Oblasti podpory v IROP 2021-2027</a:t>
            </a:r>
            <a:endParaRPr lang="cs-CZ" sz="1600">
              <a:solidFill>
                <a:schemeClr val="bg1"/>
              </a:solidFill>
            </a:endParaRPr>
          </a:p>
          <a:p>
            <a:pPr>
              <a:lnSpc>
                <a:spcPct val="150000"/>
              </a:lnSpc>
            </a:pPr>
            <a:r>
              <a:rPr lang="cs-CZ" sz="1600" b="1">
                <a:solidFill>
                  <a:schemeClr val="bg1"/>
                </a:solidFill>
              </a:rPr>
              <a:t>10:00 – 10:30</a:t>
            </a:r>
            <a:r>
              <a:rPr lang="cs-CZ" sz="1600">
                <a:solidFill>
                  <a:schemeClr val="bg1"/>
                </a:solidFill>
              </a:rPr>
              <a:t>	Přestávka </a:t>
            </a:r>
          </a:p>
          <a:p>
            <a:pPr>
              <a:lnSpc>
                <a:spcPct val="150000"/>
              </a:lnSpc>
            </a:pPr>
            <a:r>
              <a:rPr lang="cs-CZ" sz="1600" b="1">
                <a:solidFill>
                  <a:schemeClr val="bg1"/>
                </a:solidFill>
              </a:rPr>
              <a:t>10:30 – 11:00 	</a:t>
            </a:r>
            <a:r>
              <a:rPr lang="cs-CZ" sz="1600">
                <a:solidFill>
                  <a:schemeClr val="bg1"/>
                </a:solidFill>
              </a:rPr>
              <a:t>Představení konzultačního servisu Centra pro regionální rozvoj</a:t>
            </a:r>
          </a:p>
          <a:p>
            <a:pPr>
              <a:lnSpc>
                <a:spcPct val="150000"/>
              </a:lnSpc>
            </a:pPr>
            <a:r>
              <a:rPr lang="cs-CZ" sz="1600" b="1">
                <a:solidFill>
                  <a:schemeClr val="bg1"/>
                </a:solidFill>
              </a:rPr>
              <a:t>11:00 – 11:30	Místní akční skupiny v programovém období 2021-2027</a:t>
            </a:r>
          </a:p>
          <a:p>
            <a:pPr>
              <a:lnSpc>
                <a:spcPct val="150000"/>
              </a:lnSpc>
            </a:pPr>
            <a:r>
              <a:rPr lang="cs-CZ" sz="1600">
                <a:solidFill>
                  <a:schemeClr val="bg1"/>
                </a:solidFill>
              </a:rPr>
              <a:t>11:30 – 13:00  Přestávka (oběd) / individuální konzultace </a:t>
            </a:r>
          </a:p>
          <a:p>
            <a:pPr algn="ctr"/>
            <a:endParaRPr lang="cs-CZ" sz="1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61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 (RAP)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12421" y="1350978"/>
            <a:ext cx="7936678" cy="4152291"/>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a:solidFill>
                  <a:schemeClr val="bg1"/>
                </a:solidFill>
              </a:rPr>
              <a:t>silnice II. třídy</a:t>
            </a:r>
          </a:p>
          <a:p>
            <a:pPr marL="971550" lvl="2" indent="-285750">
              <a:lnSpc>
                <a:spcPts val="2500"/>
              </a:lnSpc>
              <a:buFont typeface="Courier New" panose="02070309020205020404" pitchFamily="49" charset="0"/>
              <a:buChar char="o"/>
            </a:pPr>
            <a:r>
              <a:rPr lang="cs-CZ" sz="160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a:solidFill>
                  <a:schemeClr val="bg1"/>
                </a:solidFill>
              </a:rPr>
              <a:t>zdravotnická záchranná služba</a:t>
            </a:r>
          </a:p>
          <a:p>
            <a:pPr marL="628650" lvl="1" indent="-285750">
              <a:lnSpc>
                <a:spcPts val="2500"/>
              </a:lnSpc>
              <a:buFont typeface="Arial" panose="020B0604020202020204" pitchFamily="34" charset="0"/>
              <a:buChar char="•"/>
            </a:pPr>
            <a:r>
              <a:rPr lang="cs-CZ" sz="160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a:solidFill>
                  <a:schemeClr val="bg1"/>
                </a:solidFill>
              </a:rPr>
              <a:t>RAP je schvalován platformou Regionální stálá konference (RSK) </a:t>
            </a:r>
          </a:p>
          <a:p>
            <a:pPr marL="628650" lvl="1" indent="-285750">
              <a:lnSpc>
                <a:spcPts val="2500"/>
              </a:lnSpc>
              <a:buFont typeface="Arial" panose="020B0604020202020204" pitchFamily="34" charset="0"/>
              <a:buChar char="•"/>
            </a:pPr>
            <a:r>
              <a:rPr lang="cs-CZ" sz="1600">
                <a:solidFill>
                  <a:schemeClr val="bg1"/>
                </a:solidFill>
              </a:rPr>
              <a:t>Alokační klíče RAP tvoří Asociace krajů ČR a schvaluje Národní stále konference (NSK)</a:t>
            </a:r>
          </a:p>
          <a:p>
            <a:pPr marL="628650" lvl="1" indent="-285750">
              <a:lnSpc>
                <a:spcPts val="2500"/>
              </a:lnSpc>
              <a:buFont typeface="Arial" panose="020B0604020202020204" pitchFamily="34" charset="0"/>
              <a:buChar char="•"/>
            </a:pPr>
            <a:r>
              <a:rPr lang="cs-CZ" sz="1600">
                <a:solidFill>
                  <a:schemeClr val="bg1"/>
                </a:solidFill>
              </a:rPr>
              <a:t>Předpoklad vyhlašování prvních výzev IROP v červnu/druhé polovině roku 2022</a:t>
            </a: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67087" y="1583627"/>
            <a:ext cx="8012179" cy="3498394"/>
          </a:xfrm>
          <a:prstGeom prst="rect">
            <a:avLst/>
          </a:prstGeom>
          <a:noFill/>
        </p:spPr>
        <p:txBody>
          <a:bodyPr wrap="square" lIns="91440" tIns="45720" rIns="91440" bIns="45720" anchor="t">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a:cs typeface="Arial"/>
              </a:rPr>
              <a:t>KPSV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a:cs typeface="Arial"/>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a:cs typeface="Arial"/>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a:cs typeface="Arial"/>
              </a:rPr>
              <a:t>Zapojené programy - OPZ+, OP JAK, IROP</a:t>
            </a:r>
          </a:p>
          <a:p>
            <a:pPr marL="1257300" lvl="2" indent="-342900">
              <a:lnSpc>
                <a:spcPts val="2600"/>
              </a:lnSpc>
              <a:buClr>
                <a:schemeClr val="bg1"/>
              </a:buClr>
              <a:buFont typeface="Arial" panose="020B0604020202020204" pitchFamily="34" charset="0"/>
              <a:buChar char="•"/>
            </a:pPr>
            <a:r>
              <a:rPr lang="cs-CZ" sz="1600" b="1">
                <a:solidFill>
                  <a:schemeClr val="bg1"/>
                </a:solidFill>
                <a:latin typeface="Arial"/>
                <a:cs typeface="Arial"/>
              </a:rPr>
              <a:t>IROP – sociální služby, sociální bydlení, základní školy (ZŠ ještě v diskusi)</a:t>
            </a:r>
            <a:endParaRPr lang="cs-CZ" sz="1600" b="1">
              <a:solidFill>
                <a:schemeClr val="bg1"/>
              </a:solidFill>
              <a:latin typeface="Arial" panose="020B0604020202020204" pitchFamily="34" charset="0"/>
              <a:cs typeface="Arial" panose="020B0604020202020204" pitchFamily="34" charset="0"/>
            </a:endParaRP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a:cs typeface="Arial"/>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a:cs typeface="Arial"/>
              </a:rPr>
              <a:t>Opět vyčleněná alokace ve vyhlášených výzvách IROP</a:t>
            </a: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358991"/>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436209"/>
            <a:ext cx="8012179" cy="4478662"/>
          </a:xfrm>
          <a:prstGeom prst="rect">
            <a:avLst/>
          </a:prstGeom>
          <a:noFill/>
        </p:spPr>
        <p:txBody>
          <a:bodyPr wrap="square">
            <a:spAutoFit/>
          </a:bodyPr>
          <a:lstStyle/>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Širší možnosti pro CLLD</a:t>
            </a:r>
          </a:p>
          <a:p>
            <a:pPr lvl="2">
              <a:lnSpc>
                <a:spcPct val="150000"/>
              </a:lnSpc>
              <a:buClr>
                <a:schemeClr val="bg1"/>
              </a:buClr>
            </a:pPr>
            <a:endParaRPr lang="cs-CZ" sz="1600" dirty="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419601"/>
            <a:ext cx="7258050" cy="876300"/>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cs-CZ">
                <a:solidFill>
                  <a:schemeClr val="bg1"/>
                </a:solidFill>
                <a:latin typeface="Arial" panose="020B0604020202020204" pitchFamily="34" charset="0"/>
                <a:cs typeface="Arial" panose="020B0604020202020204" pitchFamily="34" charset="0"/>
              </a:rPr>
              <a:t>Specialisté k jednotlivým specifickým cílům </a:t>
            </a:r>
          </a:p>
          <a:p>
            <a:pPr algn="ctr"/>
            <a:r>
              <a:rPr lang="cs-CZ">
                <a:solidFill>
                  <a:schemeClr val="bg1"/>
                </a:solidFill>
                <a:latin typeface="Arial" panose="020B0604020202020204" pitchFamily="34" charset="0"/>
                <a:cs typeface="Arial" panose="020B0604020202020204" pitchFamily="34" charset="0"/>
              </a:rPr>
              <a:t>z Územního odboru IROP pro Kraj Vysočina</a:t>
            </a:r>
            <a:endParaRPr lang="en-US"/>
          </a:p>
        </p:txBody>
      </p:sp>
    </p:spTree>
    <p:extLst>
      <p:ext uri="{BB962C8B-B14F-4D97-AF65-F5344CB8AC3E}">
        <p14:creationId xmlns:p14="http://schemas.microsoft.com/office/powerpoint/2010/main" val="2335472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24</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78494" y="2086967"/>
            <a:ext cx="7829278" cy="3739998"/>
          </a:xfrm>
          <a:prstGeom prst="rect">
            <a:avLst/>
          </a:prstGeom>
          <a:noFill/>
        </p:spPr>
        <p:txBody>
          <a:bodyPr wrap="square">
            <a:spAutoFit/>
          </a:bodyPr>
          <a:lstStyle/>
          <a:p>
            <a:pPr lvl="0">
              <a:lnSpc>
                <a:spcPct val="150000"/>
              </a:lnSpc>
            </a:pPr>
            <a:r>
              <a:rPr lang="cs-CZ" sz="1600" b="1" dirty="0">
                <a:solidFill>
                  <a:schemeClr val="bg1"/>
                </a:solidFill>
              </a:rPr>
              <a:t>Elektronizace vybraných služeb veřejné správy (např. </a:t>
            </a:r>
            <a:r>
              <a:rPr lang="cs-CZ" sz="1600" b="1" dirty="0" err="1">
                <a:solidFill>
                  <a:schemeClr val="bg1"/>
                </a:solidFill>
              </a:rPr>
              <a:t>eHealth</a:t>
            </a:r>
            <a:r>
              <a:rPr lang="cs-CZ" sz="1600" b="1" dirty="0">
                <a:solidFill>
                  <a:schemeClr val="bg1"/>
                </a:solidFill>
              </a:rPr>
              <a:t>, </a:t>
            </a:r>
            <a:r>
              <a:rPr lang="cs-CZ" sz="1600" b="1" dirty="0" err="1">
                <a:solidFill>
                  <a:schemeClr val="bg1"/>
                </a:solidFill>
              </a:rPr>
              <a:t>eJustice</a:t>
            </a:r>
            <a:r>
              <a:rPr lang="cs-CZ" sz="1600" b="1" dirty="0">
                <a:solidFill>
                  <a:schemeClr val="bg1"/>
                </a:solidFill>
              </a:rPr>
              <a:t>…)</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Digitalizace stavebního řízení – kompletní elektronické podání a 	řízení, standardizované formáty projektových dokumentací, jednotné 	podklady, 	přístup k detailům jednotlivých řízení</a:t>
            </a:r>
          </a:p>
          <a:p>
            <a:pPr>
              <a:lnSpc>
                <a:spcPct val="150000"/>
              </a:lnSpc>
            </a:pPr>
            <a:r>
              <a:rPr lang="cs-CZ" sz="1600" b="1" dirty="0">
                <a:solidFill>
                  <a:schemeClr val="bg1"/>
                </a:solidFill>
              </a:rPr>
              <a:t>Elektronická identita</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a aplikace elektronické identity občanů a firem pro použití v 	elektronických službách veřejné správy</a:t>
            </a:r>
          </a:p>
          <a:p>
            <a:pPr>
              <a:lnSpc>
                <a:spcPct val="150000"/>
              </a:lnSpc>
            </a:pPr>
            <a:r>
              <a:rPr lang="cs-CZ" sz="1600" b="1" dirty="0">
                <a:solidFill>
                  <a:schemeClr val="bg1"/>
                </a:solidFill>
              </a:rPr>
              <a:t>Rozšíření propojeného datového fondu</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Pořízení prostorových dat a dalších datových fondů agendových 	informačních systémů</a:t>
            </a:r>
          </a:p>
        </p:txBody>
      </p:sp>
      <p:pic>
        <p:nvPicPr>
          <p:cNvPr id="6" name="Grafický objekt 5" descr="Robot">
            <a:extLst>
              <a:ext uri="{FF2B5EF4-FFF2-40B4-BE49-F238E27FC236}">
                <a16:creationId xmlns:a16="http://schemas.microsoft.com/office/drawing/2014/main" id="{BEEF681E-8F8C-4E31-804D-0C122B883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086967"/>
            <a:ext cx="527259" cy="527259"/>
          </a:xfrm>
          <a:prstGeom prst="rect">
            <a:avLst/>
          </a:prstGeom>
        </p:spPr>
      </p:pic>
      <p:pic>
        <p:nvPicPr>
          <p:cNvPr id="8" name="Grafický objekt 7" descr="Monitor">
            <a:extLst>
              <a:ext uri="{FF2B5EF4-FFF2-40B4-BE49-F238E27FC236}">
                <a16:creationId xmlns:a16="http://schemas.microsoft.com/office/drawing/2014/main" id="{66537D45-EFBB-4519-9C76-6027BF9194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2018" y="3626029"/>
            <a:ext cx="476476" cy="476476"/>
          </a:xfrm>
          <a:prstGeom prst="rect">
            <a:avLst/>
          </a:prstGeom>
        </p:spPr>
      </p:pic>
      <p:pic>
        <p:nvPicPr>
          <p:cNvPr id="9" name="Grafický objekt 8" descr="Sociální síť">
            <a:extLst>
              <a:ext uri="{FF2B5EF4-FFF2-40B4-BE49-F238E27FC236}">
                <a16:creationId xmlns:a16="http://schemas.microsoft.com/office/drawing/2014/main" id="{4D5B8ED0-D366-409A-91F6-FE1FE5268D7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613" y="4701105"/>
            <a:ext cx="527259" cy="527259"/>
          </a:xfrm>
          <a:prstGeom prst="rect">
            <a:avLst/>
          </a:prstGeom>
        </p:spPr>
      </p:pic>
    </p:spTree>
    <p:extLst>
      <p:ext uri="{BB962C8B-B14F-4D97-AF65-F5344CB8AC3E}">
        <p14:creationId xmlns:p14="http://schemas.microsoft.com/office/powerpoint/2010/main" val="645555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a:solidFill>
                  <a:schemeClr val="bg1"/>
                </a:solidFill>
              </a:rPr>
              <a:t>eGovernment cloud</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a:solidFill>
                  <a:schemeClr val="bg1"/>
                </a:solidFill>
              </a:rPr>
              <a:t>Automatizace zpracování digitálních dat </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a:solidFill>
                  <a:schemeClr val="bg1"/>
                </a:solidFill>
              </a:rPr>
              <a:t>Portály obcí a krajů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361387"/>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44318" y="1865486"/>
            <a:ext cx="8012179" cy="4232441"/>
          </a:xfrm>
          <a:prstGeom prst="rect">
            <a:avLst/>
          </a:prstGeom>
          <a:noFill/>
        </p:spPr>
        <p:txBody>
          <a:bodyPr wrap="square" lIns="91440" tIns="45720" rIns="91440" bIns="45720" anchor="t">
            <a:spAutoFit/>
          </a:bodyPr>
          <a:lstStyle/>
          <a:p>
            <a:pPr marL="0" lvl="0" indent="0">
              <a:lnSpc>
                <a:spcPct val="150000"/>
              </a:lnSpc>
              <a:buNone/>
            </a:pPr>
            <a:r>
              <a:rPr lang="cs-CZ" sz="1600" b="1">
                <a:solidFill>
                  <a:schemeClr val="bg1"/>
                </a:solidFill>
              </a:rPr>
              <a:t>Metropolitní, krajské a další neveřejné sítě veřejné správy</a:t>
            </a:r>
          </a:p>
          <a:p>
            <a:pPr>
              <a:lnSpc>
                <a:spcPct val="150000"/>
              </a:lnSpc>
            </a:pPr>
            <a:r>
              <a:rPr lang="cs-CZ" sz="1600">
                <a:solidFill>
                  <a:schemeClr val="bg1"/>
                </a:solidFill>
              </a:rPr>
              <a:t>	</a:t>
            </a:r>
            <a:r>
              <a:rPr lang="cs-CZ" sz="1600" u="sng">
                <a:solidFill>
                  <a:schemeClr val="bg1"/>
                </a:solidFill>
              </a:rPr>
              <a:t>Příklad:</a:t>
            </a:r>
            <a:r>
              <a:rPr lang="cs-CZ" sz="1600">
                <a:solidFill>
                  <a:schemeClr val="bg1"/>
                </a:solidFill>
              </a:rPr>
              <a:t> Rozvoj neveřejných optických sítí – propojení veřejných institucí 	(např. úřadů, nemocnic a škol) </a:t>
            </a:r>
            <a:endParaRPr lang="cs-CZ" sz="1600">
              <a:solidFill>
                <a:schemeClr val="bg1"/>
              </a:solidFill>
              <a:cs typeface="Arial"/>
            </a:endParaRP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Kybernetická bezpečnost</a:t>
            </a:r>
            <a:endParaRPr lang="cs-CZ" sz="1600" b="1">
              <a:solidFill>
                <a:schemeClr val="bg1"/>
              </a:solidFill>
              <a:cs typeface="Arial"/>
            </a:endParaRPr>
          </a:p>
          <a:p>
            <a:pPr marL="457200" lvl="1" indent="0">
              <a:lnSpc>
                <a:spcPct val="150000"/>
              </a:lnSpc>
              <a:buNone/>
            </a:pPr>
            <a:r>
              <a:rPr lang="cs-CZ" sz="1600" u="sng">
                <a:solidFill>
                  <a:schemeClr val="bg1"/>
                </a:solidFill>
              </a:rPr>
              <a:t>Příklad:</a:t>
            </a:r>
            <a:r>
              <a:rPr lang="cs-CZ" sz="1600">
                <a:solidFill>
                  <a:schemeClr val="bg1"/>
                </a:solidFill>
              </a:rPr>
              <a:t> Komplexní zabezpečení nemocnice - fyzická ochrana serverů; 	antivirus; systém pro sledování síťového provozu; filtrování komunikace zvenčí či zevnitř; ověřování identity uživatelů; šifrovací prostředky</a:t>
            </a:r>
          </a:p>
          <a:p>
            <a:endParaRPr lang="cs-CZ" sz="1600">
              <a:solidFill>
                <a:schemeClr val="bg1"/>
              </a:solidFill>
            </a:endParaRPr>
          </a:p>
          <a:p>
            <a:r>
              <a:rPr lang="cs-CZ" sz="1600" b="1">
                <a:solidFill>
                  <a:schemeClr val="bg1"/>
                </a:solidFill>
              </a:rPr>
              <a:t>Centralizace, standardizace a sdílení elektronických služeb veřejné správy </a:t>
            </a:r>
            <a:endParaRPr lang="cs-CZ" b="1">
              <a:solidFill>
                <a:schemeClr val="bg1"/>
              </a:solidFill>
              <a:cs typeface="Arial"/>
            </a:endParaRPr>
          </a:p>
          <a:p>
            <a:pPr lvl="1">
              <a:lnSpc>
                <a:spcPct val="150000"/>
              </a:lnSpc>
            </a:pPr>
            <a:r>
              <a:rPr lang="cs-CZ" sz="1600" u="sng">
                <a:solidFill>
                  <a:schemeClr val="bg1"/>
                </a:solidFill>
              </a:rPr>
              <a:t>Příklad:</a:t>
            </a:r>
            <a:r>
              <a:rPr lang="cs-CZ" sz="1600">
                <a:solidFill>
                  <a:schemeClr val="bg1"/>
                </a:solidFill>
              </a:rPr>
              <a:t> Informační systém pro centralizaci, standardizaci a sdílení služeb veřejné správy, které budou centralizovat data z ucelené skupiny organizací obce. </a:t>
            </a:r>
            <a:endParaRPr lang="cs-CZ" sz="1600">
              <a:solidFill>
                <a:schemeClr val="bg1"/>
              </a:solidFill>
              <a:cs typeface="Arial"/>
            </a:endParaRP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2048" y="1931155"/>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298732"/>
            <a:ext cx="502783" cy="502783"/>
          </a:xfrm>
          <a:prstGeom prst="rect">
            <a:avLst/>
          </a:prstGeom>
        </p:spPr>
      </p:pic>
      <p:pic>
        <p:nvPicPr>
          <p:cNvPr id="2" name="Grafický objekt 1" descr="Internet">
            <a:extLst>
              <a:ext uri="{FF2B5EF4-FFF2-40B4-BE49-F238E27FC236}">
                <a16:creationId xmlns:a16="http://schemas.microsoft.com/office/drawing/2014/main" id="{3A455BAB-2D84-32AD-CE43-DA53C0C7F0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8277" y="4979268"/>
            <a:ext cx="463013" cy="49409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986299"/>
            <a:ext cx="8012179" cy="3739998"/>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cs-CZ" sz="1600">
                <a:solidFill>
                  <a:schemeClr val="bg1"/>
                </a:solidFill>
              </a:rPr>
              <a:t>Povinné Stanovisko OHA (Odboru hlavního architekta eGovernmentu) pro fázi hodnocení u všech projektů SC 1.1</a:t>
            </a:r>
          </a:p>
          <a:p>
            <a:pPr marL="285750" lvl="0" indent="-285750">
              <a:lnSpc>
                <a:spcPct val="150000"/>
              </a:lnSpc>
              <a:buFont typeface="Arial" panose="020B0604020202020204" pitchFamily="34" charset="0"/>
              <a:buChar char="•"/>
            </a:pPr>
            <a:r>
              <a:rPr lang="cs-CZ" sz="160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a:solidFill>
                  <a:schemeClr val="bg1"/>
                </a:solidFill>
              </a:rPr>
              <a:t>Předpokládané indikátory</a:t>
            </a:r>
            <a:endParaRPr lang="cs-CZ" sz="1600">
              <a:solidFill>
                <a:schemeClr val="bg1"/>
              </a:solidFill>
              <a:cs typeface="Arial"/>
            </a:endParaRPr>
          </a:p>
          <a:p>
            <a:pPr marL="742950" lvl="1" indent="-285750">
              <a:lnSpc>
                <a:spcPct val="150000"/>
              </a:lnSpc>
              <a:buFont typeface="Arial" panose="020B0604020202020204" pitchFamily="34" charset="0"/>
              <a:buChar char="•"/>
            </a:pPr>
            <a:r>
              <a:rPr lang="cs-CZ" sz="1600">
                <a:solidFill>
                  <a:schemeClr val="bg1"/>
                </a:solidFill>
              </a:rPr>
              <a:t>Kyberbezpečnost – počet zajištěných IS a počet technických opatření, která je zabezpečují dle § 5 odst. 3) zákona č. 181/2014 Sb. </a:t>
            </a:r>
          </a:p>
          <a:p>
            <a:pPr marL="742950" lvl="1" indent="-285750">
              <a:lnSpc>
                <a:spcPct val="150000"/>
              </a:lnSpc>
              <a:buFont typeface="Arial" panose="020B0604020202020204" pitchFamily="34" charset="0"/>
              <a:buChar char="•"/>
            </a:pPr>
            <a:r>
              <a:rPr lang="cs-CZ" sz="1600">
                <a:solidFill>
                  <a:schemeClr val="bg1"/>
                </a:solidFill>
              </a:rPr>
              <a:t>eGovernment - pořízený/ modernizovaný IS + 3 nové funkcionality</a:t>
            </a:r>
          </a:p>
          <a:p>
            <a:pPr marL="742950" lvl="1" indent="-285750">
              <a:lnSpc>
                <a:spcPct val="150000"/>
              </a:lnSpc>
              <a:buFont typeface="Arial" panose="020B0604020202020204" pitchFamily="34" charset="0"/>
              <a:buChar char="•"/>
            </a:pPr>
            <a:r>
              <a:rPr lang="cs-CZ" sz="1600" err="1">
                <a:solidFill>
                  <a:schemeClr val="bg1"/>
                </a:solidFill>
              </a:rPr>
              <a:t>eHealth</a:t>
            </a:r>
            <a:r>
              <a:rPr lang="cs-CZ" sz="1600">
                <a:solidFill>
                  <a:schemeClr val="bg1"/>
                </a:solidFill>
              </a:rPr>
              <a:t> - pořízený/ modernizovaný IS + 3 nové funkcionality + 2 nové </a:t>
            </a:r>
            <a:r>
              <a:rPr lang="cs-CZ" sz="1600" err="1">
                <a:solidFill>
                  <a:schemeClr val="bg1"/>
                </a:solidFill>
              </a:rPr>
              <a:t>eHealth</a:t>
            </a:r>
            <a:r>
              <a:rPr lang="cs-CZ" sz="1600">
                <a:solidFill>
                  <a:schemeClr val="bg1"/>
                </a:solidFill>
              </a:rPr>
              <a:t> funkcionality</a:t>
            </a:r>
          </a:p>
          <a:p>
            <a:pPr marL="285750" lvl="0" indent="-285750">
              <a:lnSpc>
                <a:spcPct val="150000"/>
              </a:lnSpc>
              <a:buFont typeface="Arial" panose="020B0604020202020204" pitchFamily="34" charset="0"/>
              <a:buChar char="•"/>
            </a:pPr>
            <a:r>
              <a:rPr lang="cs-CZ" sz="1600">
                <a:solidFill>
                  <a:schemeClr val="bg1"/>
                </a:solidFill>
              </a:rPr>
              <a:t>15 let udržitelnosti u neveřejných sítí veřejné správy</a:t>
            </a:r>
          </a:p>
        </p:txBody>
      </p:sp>
    </p:spTree>
    <p:extLst>
      <p:ext uri="{BB962C8B-B14F-4D97-AF65-F5344CB8AC3E}">
        <p14:creationId xmlns:p14="http://schemas.microsoft.com/office/powerpoint/2010/main" val="2803328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001334"/>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a:solidFill>
                  <a:schemeClr val="bg1"/>
                </a:solidFill>
              </a:rPr>
              <a:t>Předpoklad vyhlášení výzvy na téma „</a:t>
            </a:r>
            <a:r>
              <a:rPr lang="cs-CZ" sz="1600" b="1">
                <a:solidFill>
                  <a:schemeClr val="bg1"/>
                </a:solidFill>
              </a:rPr>
              <a:t>Kybernetická bezpečnost</a:t>
            </a:r>
            <a:r>
              <a:rPr lang="cs-CZ" sz="1600">
                <a:solidFill>
                  <a:schemeClr val="bg1"/>
                </a:solidFill>
              </a:rPr>
              <a:t>“ v polovině roku 2022 – možnost inspirace 10. výzvou z IROP 2014-2020</a:t>
            </a:r>
          </a:p>
          <a:p>
            <a:pPr marL="214313" indent="-214313">
              <a:lnSpc>
                <a:spcPct val="150000"/>
              </a:lnSpc>
              <a:buFont typeface="Arial" panose="020B0604020202020204" pitchFamily="34" charset="0"/>
              <a:buChar char="•"/>
            </a:pPr>
            <a:r>
              <a:rPr lang="cs-CZ" sz="1600">
                <a:solidFill>
                  <a:schemeClr val="bg1"/>
                </a:solidFill>
              </a:rPr>
              <a:t>Realizace i v Praze </a:t>
            </a:r>
          </a:p>
          <a:p>
            <a:pPr marL="214313" indent="-214313">
              <a:lnSpc>
                <a:spcPct val="150000"/>
              </a:lnSpc>
              <a:buFont typeface="Arial" panose="020B0604020202020204" pitchFamily="34" charset="0"/>
              <a:buChar char="•"/>
            </a:pPr>
            <a:r>
              <a:rPr lang="cs-CZ" sz="1600">
                <a:solidFill>
                  <a:schemeClr val="bg1"/>
                </a:solidFill>
              </a:rPr>
              <a:t>Bude využit integrovaný nástroj integrované územní investice – ITI - podrobnosti po schválení Programového dokumentu</a:t>
            </a:r>
          </a:p>
          <a:p>
            <a:pPr marL="214313" indent="-214313">
              <a:lnSpc>
                <a:spcPct val="150000"/>
              </a:lnSpc>
              <a:buFont typeface="Arial" panose="020B0604020202020204" pitchFamily="34" charset="0"/>
              <a:buChar char="•"/>
            </a:pPr>
            <a:r>
              <a:rPr lang="cs-CZ" sz="1600">
                <a:solidFill>
                  <a:schemeClr val="bg1"/>
                </a:solidFill>
              </a:rPr>
              <a:t>Výzvy pravděpodobně vyhlašovány pro skupiny příjemců (např. dle regionu – přechodové, méně rozvinuté, Praha, …)</a:t>
            </a:r>
          </a:p>
          <a:p>
            <a:pPr marL="285750" lvl="0" indent="-285750">
              <a:lnSpc>
                <a:spcPct val="150000"/>
              </a:lnSpc>
              <a:buFont typeface="Arial" panose="020B0604020202020204" pitchFamily="34" charset="0"/>
              <a:buChar char="•"/>
            </a:pPr>
            <a:endParaRPr lang="cs-CZ" sz="160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49" y="4752975"/>
            <a:ext cx="7410449"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panose="020B0604020202020204" pitchFamily="34" charset="0"/>
                <a:cs typeface="Arial" panose="020B0604020202020204" pitchFamily="34" charset="0"/>
              </a:rPr>
              <a:t>Ing. Renáta Marková, ředitelka Územního odboru IROP pro Kraj Vysočina </a:t>
            </a:r>
          </a:p>
          <a:p>
            <a:endParaRPr lang="en-US"/>
          </a:p>
        </p:txBody>
      </p:sp>
    </p:spTree>
    <p:extLst>
      <p:ext uri="{BB962C8B-B14F-4D97-AF65-F5344CB8AC3E}">
        <p14:creationId xmlns:p14="http://schemas.microsoft.com/office/powerpoint/2010/main" val="418121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138707" cy="95410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Nejčastější dotazy z Konzultačního servisu pro SC 1.1</a:t>
            </a:r>
          </a:p>
        </p:txBody>
      </p:sp>
      <p:sp>
        <p:nvSpPr>
          <p:cNvPr id="8" name="TextovéPole 7">
            <a:extLst>
              <a:ext uri="{FF2B5EF4-FFF2-40B4-BE49-F238E27FC236}">
                <a16:creationId xmlns:a16="http://schemas.microsoft.com/office/drawing/2014/main" id="{2A731A28-706E-49C2-9C6A-EEB9391101D7}"/>
              </a:ext>
            </a:extLst>
          </p:cNvPr>
          <p:cNvSpPr txBox="1"/>
          <p:nvPr/>
        </p:nvSpPr>
        <p:spPr>
          <a:xfrm>
            <a:off x="502647" y="1471038"/>
            <a:ext cx="8012179" cy="4317016"/>
          </a:xfrm>
          <a:prstGeom prst="rect">
            <a:avLst/>
          </a:prstGeom>
          <a:noFill/>
        </p:spPr>
        <p:txBody>
          <a:bodyPr wrap="square" lIns="91440" tIns="45720" rIns="91440" bIns="45720" anchor="t">
            <a:spAutoFit/>
          </a:bodyPr>
          <a:lstStyle/>
          <a:p>
            <a:pPr marL="213995" indent="-213995" algn="just" fontAlgn="base">
              <a:lnSpc>
                <a:spcPts val="2300"/>
              </a:lnSpc>
              <a:buFont typeface="Arial" panose="020B0604020202020204" pitchFamily="34" charset="0"/>
              <a:buChar char="•"/>
            </a:pPr>
            <a:r>
              <a:rPr lang="cs-CZ" sz="1400" b="1" u="sng">
                <a:solidFill>
                  <a:schemeClr val="bg1"/>
                </a:solidFill>
              </a:rPr>
              <a:t>Neplánují se výzvy podporující provozní systémy</a:t>
            </a:r>
            <a:r>
              <a:rPr lang="cs-CZ" sz="1400" b="1">
                <a:solidFill>
                  <a:schemeClr val="bg1"/>
                </a:solidFill>
              </a:rPr>
              <a:t> </a:t>
            </a:r>
            <a:r>
              <a:rPr lang="cs-CZ" sz="1400">
                <a:solidFill>
                  <a:schemeClr val="bg1"/>
                </a:solidFill>
              </a:rPr>
              <a:t>úřadu (v minulém období 23. a 28. výzva)</a:t>
            </a:r>
            <a:endParaRPr lang="cs-CZ">
              <a:solidFill>
                <a:schemeClr val="bg1"/>
              </a:solidFill>
            </a:endParaRPr>
          </a:p>
          <a:p>
            <a:pPr marL="214313" indent="-214313" algn="just" fontAlgn="base">
              <a:lnSpc>
                <a:spcPts val="2300"/>
              </a:lnSpc>
              <a:spcBef>
                <a:spcPts val="450"/>
              </a:spcBef>
              <a:buFont typeface="Arial" panose="020B0604020202020204" pitchFamily="34" charset="0"/>
              <a:buChar char="•"/>
            </a:pPr>
            <a:r>
              <a:rPr lang="cs-CZ" sz="1400" b="1" u="sng">
                <a:solidFill>
                  <a:schemeClr val="bg1"/>
                </a:solidFill>
              </a:rPr>
              <a:t>Využití cloudu </a:t>
            </a:r>
            <a:r>
              <a:rPr lang="cs-CZ" sz="1400">
                <a:solidFill>
                  <a:schemeClr val="bg1"/>
                </a:solidFill>
              </a:rPr>
              <a:t>bude způsobilým výdajem pouze v době realizace projektu, nejdéle do ukončení realizace, v udržitelnosti projektu nikoliv</a:t>
            </a:r>
          </a:p>
          <a:p>
            <a:pPr marL="214313" indent="-214313" algn="just" fontAlgn="base">
              <a:lnSpc>
                <a:spcPts val="2300"/>
              </a:lnSpc>
              <a:buFont typeface="Arial" panose="020B0604020202020204" pitchFamily="34" charset="0"/>
              <a:buChar char="•"/>
            </a:pPr>
            <a:r>
              <a:rPr lang="cs-CZ" sz="1400" b="1" u="sng">
                <a:solidFill>
                  <a:schemeClr val="bg1"/>
                </a:solidFill>
              </a:rPr>
              <a:t>Pořízení periferií </a:t>
            </a:r>
            <a:r>
              <a:rPr lang="cs-CZ" sz="1400">
                <a:solidFill>
                  <a:schemeClr val="bg1"/>
                </a:solidFill>
              </a:rPr>
              <a:t>je možné v rámci paušálu stanoveného výzvou, jako vedlejší náklad projektu</a:t>
            </a:r>
          </a:p>
          <a:p>
            <a:pPr marL="214313" indent="-214313" algn="just" fontAlgn="base">
              <a:lnSpc>
                <a:spcPts val="2300"/>
              </a:lnSpc>
              <a:spcBef>
                <a:spcPts val="450"/>
              </a:spcBef>
              <a:buFont typeface="Arial" panose="020B0604020202020204" pitchFamily="34" charset="0"/>
              <a:buChar char="•"/>
            </a:pPr>
            <a:r>
              <a:rPr lang="cs-CZ" sz="1400">
                <a:solidFill>
                  <a:schemeClr val="bg1"/>
                </a:solidFill>
              </a:rPr>
              <a:t>Proplacení studií, analýz, dozoru, konzultací a dalších podobných vedlejších nákladů je možné do výše paušálu stanoveného výzvou</a:t>
            </a:r>
          </a:p>
          <a:p>
            <a:pPr marL="214313" indent="-214313" algn="just" fontAlgn="base">
              <a:lnSpc>
                <a:spcPts val="2300"/>
              </a:lnSpc>
              <a:buFont typeface="Arial" panose="020B0604020202020204" pitchFamily="34" charset="0"/>
              <a:buChar char="•"/>
            </a:pPr>
            <a:r>
              <a:rPr lang="cs-CZ" sz="1400">
                <a:solidFill>
                  <a:schemeClr val="bg1"/>
                </a:solidFill>
              </a:rPr>
              <a:t>Ani z IROP2 </a:t>
            </a:r>
            <a:r>
              <a:rPr lang="cs-CZ" sz="1400" b="1">
                <a:solidFill>
                  <a:schemeClr val="bg1"/>
                </a:solidFill>
              </a:rPr>
              <a:t>nelze proplatit </a:t>
            </a:r>
            <a:r>
              <a:rPr lang="cs-CZ" sz="1400">
                <a:solidFill>
                  <a:schemeClr val="bg1"/>
                </a:solidFill>
              </a:rPr>
              <a:t>předplatné služeb, </a:t>
            </a:r>
            <a:r>
              <a:rPr lang="cs-CZ" sz="1400" err="1">
                <a:solidFill>
                  <a:schemeClr val="bg1"/>
                </a:solidFill>
              </a:rPr>
              <a:t>maintenance</a:t>
            </a:r>
            <a:r>
              <a:rPr lang="cs-CZ" sz="1400">
                <a:solidFill>
                  <a:schemeClr val="bg1"/>
                </a:solidFill>
              </a:rPr>
              <a:t> a servis</a:t>
            </a:r>
          </a:p>
          <a:p>
            <a:pPr marL="214313" indent="-214313" algn="just" fontAlgn="base">
              <a:lnSpc>
                <a:spcPts val="2300"/>
              </a:lnSpc>
              <a:buFont typeface="Arial" panose="020B0604020202020204" pitchFamily="34" charset="0"/>
              <a:buChar char="•"/>
            </a:pPr>
            <a:r>
              <a:rPr lang="cs-CZ" sz="1400">
                <a:solidFill>
                  <a:schemeClr val="bg1"/>
                </a:solidFill>
              </a:rPr>
              <a:t>SW a HW pořízený z projektu </a:t>
            </a:r>
            <a:r>
              <a:rPr lang="cs-CZ" sz="1400" b="1">
                <a:solidFill>
                  <a:schemeClr val="bg1"/>
                </a:solidFill>
              </a:rPr>
              <a:t>musí být v majetku </a:t>
            </a:r>
            <a:r>
              <a:rPr lang="cs-CZ" sz="1400">
                <a:solidFill>
                  <a:schemeClr val="bg1"/>
                </a:solidFill>
              </a:rPr>
              <a:t>příjemce</a:t>
            </a:r>
          </a:p>
          <a:p>
            <a:pPr algn="just" fontAlgn="base">
              <a:lnSpc>
                <a:spcPts val="2300"/>
              </a:lnSpc>
              <a:spcBef>
                <a:spcPts val="900"/>
              </a:spcBef>
            </a:pPr>
            <a:endParaRPr lang="cs-CZ" sz="1400" b="1">
              <a:solidFill>
                <a:schemeClr val="bg1"/>
              </a:solidFill>
            </a:endParaRPr>
          </a:p>
          <a:p>
            <a:pPr algn="just" fontAlgn="base">
              <a:lnSpc>
                <a:spcPts val="2300"/>
              </a:lnSpc>
              <a:spcBef>
                <a:spcPts val="900"/>
              </a:spcBef>
            </a:pPr>
            <a:r>
              <a:rPr lang="cs-CZ" sz="1400" b="1">
                <a:solidFill>
                  <a:schemeClr val="bg1"/>
                </a:solidFill>
              </a:rPr>
              <a:t>Může být oprávněným příjemcem i soukromá nemocnice, která poskytuje veřejnou službu </a:t>
            </a:r>
            <a:br>
              <a:rPr lang="cs-CZ" sz="1400" b="1">
                <a:solidFill>
                  <a:schemeClr val="bg1"/>
                </a:solidFill>
              </a:rPr>
            </a:br>
            <a:r>
              <a:rPr lang="cs-CZ" sz="1400" b="1">
                <a:solidFill>
                  <a:schemeClr val="bg1"/>
                </a:solidFill>
              </a:rPr>
              <a:t>v oblasti zdravotní péče podle zákona č. 372/2011 Sb.?</a:t>
            </a:r>
          </a:p>
          <a:p>
            <a:pPr marL="405000" indent="-214313" algn="just" fontAlgn="base">
              <a:lnSpc>
                <a:spcPts val="2300"/>
              </a:lnSpc>
              <a:spcBef>
                <a:spcPts val="450"/>
              </a:spcBef>
              <a:buFont typeface="Wingdings" panose="05000000000000000000" pitchFamily="2" charset="2"/>
              <a:buChar char="ü"/>
            </a:pPr>
            <a:r>
              <a:rPr lang="cs-CZ" sz="1400">
                <a:solidFill>
                  <a:schemeClr val="bg1"/>
                </a:solidFill>
              </a:rPr>
              <a:t>Ano, ve vybraných výzvách a za podmínek definovaných výzvou – tyto soukromé nemocnice budou vydefinovány Ministerstvem zdravotnictví</a:t>
            </a:r>
          </a:p>
        </p:txBody>
      </p:sp>
    </p:spTree>
    <p:extLst>
      <p:ext uri="{BB962C8B-B14F-4D97-AF65-F5344CB8AC3E}">
        <p14:creationId xmlns:p14="http://schemas.microsoft.com/office/powerpoint/2010/main" val="1972458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31</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a:solidFill>
                  <a:schemeClr val="bg1"/>
                </a:solidFill>
              </a:rPr>
              <a:t>Materiálně-technické vybavení a vytvoření hmotných podmínek pro základní složky IZS (Policie, HZS, ZZS) </a:t>
            </a:r>
            <a:r>
              <a:rPr lang="cs-CZ" sz="1600">
                <a:solidFill>
                  <a:schemeClr val="bg1"/>
                </a:solidFill>
              </a:rPr>
              <a:t>pro předcházení změnám klimatu a novým hrozbám, pro zajištění dlouhodobé evakuace obyvatelstva atd. - stanice a technika</a:t>
            </a:r>
          </a:p>
          <a:p>
            <a:pPr marL="0" indent="0">
              <a:buNone/>
            </a:pPr>
            <a:r>
              <a:rPr lang="cs-CZ" sz="1600">
                <a:solidFill>
                  <a:schemeClr val="bg1"/>
                </a:solidFill>
              </a:rPr>
              <a:t>	</a:t>
            </a:r>
            <a:r>
              <a:rPr lang="cs-CZ" sz="1600" u="sng">
                <a:solidFill>
                  <a:schemeClr val="bg1"/>
                </a:solidFill>
              </a:rPr>
              <a:t>Příklady:</a:t>
            </a:r>
            <a:r>
              <a:rPr lang="cs-CZ" sz="1600">
                <a:solidFill>
                  <a:schemeClr val="bg1"/>
                </a:solidFill>
              </a:rPr>
              <a:t> Rekonstrukce hasičské zbrojnice; technický automobil pro zásah při 	haváriích způsobených únikem nebezpečných látek</a:t>
            </a:r>
          </a:p>
          <a:p>
            <a:pPr marL="0" lvl="0" indent="0">
              <a:buNone/>
            </a:pPr>
            <a:endParaRPr lang="cs-CZ" sz="1600" b="1">
              <a:solidFill>
                <a:schemeClr val="bg1"/>
              </a:solidFill>
            </a:endParaRPr>
          </a:p>
          <a:p>
            <a:pPr marL="0" lvl="0" indent="0">
              <a:buNone/>
            </a:pPr>
            <a:r>
              <a:rPr lang="cs-CZ" sz="1600" b="1">
                <a:solidFill>
                  <a:schemeClr val="bg1"/>
                </a:solidFill>
              </a:rPr>
              <a:t>Výstavba a modernizace výcvikových a vzdělávacích středisek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Výcviková a školící základna pro Zdravotnickou záchrannou službu</a:t>
            </a:r>
          </a:p>
          <a:p>
            <a:pPr marL="0" indent="0">
              <a:buNone/>
            </a:pPr>
            <a:endParaRPr lang="cs-CZ" sz="1600" b="1">
              <a:solidFill>
                <a:schemeClr val="bg1"/>
              </a:solidFill>
            </a:endParaRPr>
          </a:p>
          <a:p>
            <a:pPr marL="0" indent="0">
              <a:buNone/>
            </a:pPr>
            <a:r>
              <a:rPr lang="cs-CZ" sz="1600" b="1">
                <a:solidFill>
                  <a:schemeClr val="bg1"/>
                </a:solidFill>
              </a:rPr>
              <a:t>Modernizace jednotného systému varování a vyrozumění obyvatelstva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Zavádění nových technických a technologických možností pro 	informování obyvatelstva</a:t>
            </a:r>
          </a:p>
          <a:p>
            <a:pPr marL="0" indent="0">
              <a:buNone/>
            </a:pPr>
            <a:endParaRPr lang="cs-CZ" sz="1600" b="1">
              <a:solidFill>
                <a:schemeClr val="bg1"/>
              </a:solidFill>
            </a:endParaRPr>
          </a:p>
          <a:p>
            <a:pPr marL="0" indent="0">
              <a:buNone/>
            </a:pPr>
            <a:r>
              <a:rPr lang="cs-CZ" sz="1600" b="1">
                <a:solidFill>
                  <a:schemeClr val="bg1"/>
                </a:solidFill>
              </a:rPr>
              <a:t>Výstavba a modernizace strategicky významných ICT systémů základních složek IZS</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Žadatelé - výhradně základní složky IZS (Policie, HZS ČR, ZZS), </a:t>
            </a:r>
            <a:r>
              <a:rPr kumimoji="0" lang="cs-CZ" sz="1600" b="1" i="0" u="none" strike="noStrike" kern="1200" cap="none" spc="0" normalizeH="0" baseline="0" noProof="0">
                <a:ln>
                  <a:noFill/>
                </a:ln>
                <a:solidFill>
                  <a:schemeClr val="bg1"/>
                </a:solidFill>
                <a:effectLst/>
                <a:uLnTx/>
                <a:uFillTx/>
                <a:latin typeface="Arial"/>
                <a:ea typeface="+mn-ea"/>
                <a:cs typeface="Arial"/>
                <a:sym typeface="Arial"/>
              </a:rPr>
              <a:t>ne obce</a:t>
            </a: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a:solidFill>
                  <a:schemeClr val="bg1"/>
                </a:solidFill>
                <a:latin typeface="Arial" panose="020B0604020202020204" pitchFamily="34" charset="0"/>
                <a:ea typeface="Times New Roman" panose="02020603050405020304" pitchFamily="18" charset="0"/>
              </a:rPr>
              <a:t>V případě </a:t>
            </a:r>
            <a:r>
              <a:rPr lang="cs-CZ" sz="1600" u="sng">
                <a:solidFill>
                  <a:schemeClr val="bg1"/>
                </a:solidFill>
                <a:latin typeface="Arial" panose="020B0604020202020204" pitchFamily="34" charset="0"/>
                <a:ea typeface="Times New Roman" panose="02020603050405020304" pitchFamily="18" charset="0"/>
              </a:rPr>
              <a:t>nákupu vozidel</a:t>
            </a:r>
            <a:r>
              <a:rPr lang="cs-CZ" sz="160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a:t>
            </a:r>
            <a:r>
              <a:rPr lang="cs-CZ" sz="1600" baseline="30000">
                <a:solidFill>
                  <a:schemeClr val="bg1"/>
                </a:solidFill>
                <a:latin typeface="Arial" panose="020B0604020202020204" pitchFamily="34" charset="0"/>
                <a:ea typeface="Calibri" panose="020F0502020204030204" pitchFamily="34" charset="0"/>
                <a:cs typeface="Times New Roman" panose="02020603050405020304" pitchFamily="18" charset="0"/>
              </a:rPr>
              <a:t>2</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/km. </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Výjimkou</a:t>
            </a:r>
            <a:r>
              <a:rPr lang="cs-CZ" sz="160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629175" y="2219900"/>
            <a:ext cx="8012179" cy="3836948"/>
          </a:xfrm>
          <a:prstGeom prst="rect">
            <a:avLst/>
          </a:prstGeom>
          <a:noFill/>
        </p:spPr>
        <p:txBody>
          <a:bodyPr wrap="square">
            <a:spAutoFit/>
          </a:bodyPr>
          <a:lstStyle/>
          <a:p>
            <a:pPr>
              <a:spcAft>
                <a:spcPts val="450"/>
              </a:spcAft>
            </a:pPr>
            <a:r>
              <a:rPr lang="cs-CZ" sz="1400" b="1" u="sng">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400" u="sng">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400">
              <a:solidFill>
                <a:schemeClr val="bg1"/>
              </a:solidFill>
              <a:latin typeface="Arial" panose="020B0604020202020204" pitchFamily="34" charset="0"/>
              <a:ea typeface="Times New Roman" panose="02020603050405020304" pitchFamily="18" charset="0"/>
            </a:endParaRPr>
          </a:p>
          <a:p>
            <a:pPr>
              <a:spcAft>
                <a:spcPts val="450"/>
              </a:spcAft>
            </a:pP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400" u="sng">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400">
              <a:solidFill>
                <a:schemeClr val="bg1"/>
              </a:solidFill>
              <a:latin typeface="Arial" panose="020B0604020202020204" pitchFamily="34" charset="0"/>
              <a:ea typeface="Times New Roman" panose="02020603050405020304" pitchFamily="18" charset="0"/>
            </a:endParaRPr>
          </a:p>
          <a:p>
            <a:pPr algn="just">
              <a:spcAft>
                <a:spcPts val="450"/>
              </a:spcAft>
            </a:pPr>
            <a:endParaRPr lang="cs-CZ" sz="1400" u="sng">
              <a:solidFill>
                <a:schemeClr val="bg1"/>
              </a:solidFill>
              <a:latin typeface="Arial" panose="020B0604020202020204" pitchFamily="34" charset="0"/>
              <a:ea typeface="Times New Roman" panose="02020603050405020304" pitchFamily="18" charset="0"/>
            </a:endParaRPr>
          </a:p>
          <a:p>
            <a:pPr algn="just">
              <a:spcAft>
                <a:spcPts val="450"/>
              </a:spcAft>
            </a:pPr>
            <a:r>
              <a:rPr lang="cs-CZ" sz="1400" u="sng">
                <a:solidFill>
                  <a:schemeClr val="bg1"/>
                </a:solidFill>
                <a:latin typeface="Arial" panose="020B0604020202020204" pitchFamily="34" charset="0"/>
                <a:ea typeface="Times New Roman" panose="02020603050405020304" pitchFamily="18" charset="0"/>
              </a:rPr>
              <a:t>Požadavky</a:t>
            </a:r>
            <a:r>
              <a:rPr lang="cs-CZ" sz="1400" b="1">
                <a:solidFill>
                  <a:schemeClr val="bg1"/>
                </a:solidFill>
                <a:latin typeface="Arial" panose="020B0604020202020204" pitchFamily="34" charset="0"/>
                <a:ea typeface="Times New Roman" panose="02020603050405020304" pitchFamily="18" charset="0"/>
              </a:rPr>
              <a:t> </a:t>
            </a:r>
            <a:r>
              <a:rPr lang="cs-CZ" sz="1400">
                <a:solidFill>
                  <a:schemeClr val="bg1"/>
                </a:solidFill>
                <a:latin typeface="Arial" panose="020B0604020202020204" pitchFamily="34" charset="0"/>
                <a:ea typeface="Times New Roman" panose="02020603050405020304" pitchFamily="18" charset="0"/>
              </a:rPr>
              <a:t>na budovy </a:t>
            </a:r>
            <a:r>
              <a:rPr lang="cs-CZ" sz="1400" u="sng">
                <a:solidFill>
                  <a:schemeClr val="bg1"/>
                </a:solidFill>
                <a:latin typeface="Arial" panose="020B0604020202020204" pitchFamily="34" charset="0"/>
                <a:ea typeface="Times New Roman" panose="02020603050405020304" pitchFamily="18" charset="0"/>
              </a:rPr>
              <a:t>vychází z následujících dokumentů</a:t>
            </a:r>
            <a:r>
              <a:rPr lang="cs-CZ" sz="140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40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endParaRPr lang="cs-CZ" sz="1400" u="sng">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40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2926955"/>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sz="1600">
                <a:solidFill>
                  <a:schemeClr val="bg1"/>
                </a:solidFill>
                <a:latin typeface="Arial" panose="020B0604020202020204" pitchFamily="34" charset="0"/>
                <a:ea typeface="Times New Roman" panose="02020603050405020304" pitchFamily="18" charset="0"/>
              </a:rPr>
              <a:t>V případě rozvoje strategicky významných </a:t>
            </a:r>
            <a:r>
              <a:rPr lang="cs-CZ" sz="1600" b="1">
                <a:solidFill>
                  <a:schemeClr val="bg1"/>
                </a:solidFill>
                <a:latin typeface="Arial" panose="020B0604020202020204" pitchFamily="34" charset="0"/>
                <a:ea typeface="Times New Roman" panose="02020603050405020304" pitchFamily="18" charset="0"/>
              </a:rPr>
              <a:t>ICT systémů</a:t>
            </a:r>
            <a:r>
              <a:rPr lang="cs-CZ" sz="1600">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6287" y="2037169"/>
            <a:ext cx="7709482" cy="4493538"/>
          </a:xfrm>
          <a:prstGeom prst="rect">
            <a:avLst/>
          </a:prstGeom>
          <a:noFill/>
        </p:spPr>
        <p:txBody>
          <a:bodyPr wrap="square">
            <a:spAutoFit/>
          </a:bodyPr>
          <a:lstStyle/>
          <a:p>
            <a:pPr marL="0" lvl="1">
              <a:spcAft>
                <a:spcPts val="450"/>
              </a:spcAft>
            </a:pPr>
            <a:r>
              <a:rPr kumimoji="0" lang="cs-CZ" sz="1400" b="1" i="0" u="none" strike="noStrike" kern="0" cap="none" spc="0" normalizeH="0" baseline="0" noProof="0">
                <a:ln>
                  <a:noFill/>
                </a:ln>
                <a:solidFill>
                  <a:schemeClr val="bg1"/>
                </a:solidFill>
                <a:effectLst/>
                <a:uLnTx/>
                <a:uFillTx/>
                <a:latin typeface="Arial"/>
                <a:cs typeface="Arial"/>
                <a:sym typeface="Arial"/>
              </a:rPr>
              <a:t>Podpora jednotek sboru dobrovolných hasičů kategorie jednotek požární ochrany II, III, V</a:t>
            </a:r>
            <a:endParaRPr lang="cs-CZ" sz="1400" b="1">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endParaRPr lang="cs-CZ" sz="1400" b="1">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a:solidFill>
                  <a:schemeClr val="bg1"/>
                </a:solidFill>
                <a:latin typeface="Arial" panose="020B0604020202020204" pitchFamily="34" charset="0"/>
                <a:ea typeface="Calibri" panose="020F0502020204030204" pitchFamily="34" charset="0"/>
                <a:cs typeface="Times New Roman" panose="02020603050405020304" pitchFamily="18" charset="0"/>
              </a:rPr>
              <a:t>Výstavba a rekonstrukce požárních zbrojnic</a:t>
            </a:r>
          </a:p>
          <a:p>
            <a:pPr marL="285750" indent="-285750">
              <a:spcAft>
                <a:spcPts val="450"/>
              </a:spcAft>
              <a:buFont typeface="Arial" panose="020B0604020202020204" pitchFamily="34" charset="0"/>
              <a:buChar char="•"/>
            </a:pP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Probíhají jednání o požadavcích EK na snížení energetické náročnosti rekonstruovaných požárních zbrojnic.</a:t>
            </a:r>
          </a:p>
          <a:p>
            <a:pPr>
              <a:spcAft>
                <a:spcPts val="450"/>
              </a:spcAft>
            </a:pPr>
            <a:endParaRPr lang="cs-CZ" sz="1400" b="1">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285750" indent="-285750">
              <a:spcAft>
                <a:spcPts val="450"/>
              </a:spcAft>
              <a:buFont typeface="Arial" panose="020B0604020202020204" pitchFamily="34" charset="0"/>
              <a:buChar char="•"/>
            </a:pP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285750" indent="-285750">
              <a:spcAft>
                <a:spcPts val="450"/>
              </a:spcAft>
              <a:buFont typeface="Arial" panose="020B0604020202020204" pitchFamily="34" charset="0"/>
              <a:buChar char="•"/>
            </a:pP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rekonstrukci stávajících a výstavby nových umělých zdrojů požární vody</a:t>
            </a:r>
          </a:p>
          <a:p>
            <a:pPr>
              <a:spcAft>
                <a:spcPts val="450"/>
              </a:spcAft>
            </a:pPr>
            <a:endPar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a:solidFill>
                  <a:schemeClr val="bg1"/>
                </a:solidFill>
                <a:latin typeface="Arial" panose="020B0604020202020204" pitchFamily="34" charset="0"/>
                <a:ea typeface="Calibri" panose="020F0502020204030204" pitchFamily="34" charset="0"/>
                <a:cs typeface="Times New Roman" panose="02020603050405020304" pitchFamily="18" charset="0"/>
              </a:rPr>
              <a:t>Při podání žádosti o podporu bude přílohou Souhlasné stanovisko krajských hasičů s realizací projektu.</a:t>
            </a:r>
          </a:p>
          <a:p>
            <a:pPr marL="214313" indent="-214313">
              <a:spcAft>
                <a:spcPts val="450"/>
              </a:spcAft>
              <a:buFont typeface="Arial" panose="020B0604020202020204" pitchFamily="34" charset="0"/>
              <a:buChar char="•"/>
            </a:pPr>
            <a:endParaRPr lang="cs-CZ" sz="120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502647" y="327293"/>
            <a:ext cx="8138707" cy="1508105"/>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5.1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endParaRPr lang="cs-CZ" sz="3200" b="1" kern="0">
              <a:solidFill>
                <a:schemeClr val="bg1"/>
              </a:solidFill>
              <a:cs typeface="Arial" panose="020B0604020202020204" pitchFamily="34" charset="0"/>
              <a:sym typeface="Arial"/>
            </a:endParaRPr>
          </a:p>
        </p:txBody>
      </p:sp>
      <p:pic>
        <p:nvPicPr>
          <p:cNvPr id="4" name="Grafický objekt 3" descr="Hasič">
            <a:extLst>
              <a:ext uri="{FF2B5EF4-FFF2-40B4-BE49-F238E27FC236}">
                <a16:creationId xmlns:a16="http://schemas.microsoft.com/office/drawing/2014/main" id="{736A7BC6-0E37-4732-A6B6-41259385DA7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9771" y="2036466"/>
            <a:ext cx="326516" cy="326516"/>
          </a:xfrm>
          <a:prstGeom prst="rect">
            <a:avLst/>
          </a:prstGeom>
        </p:spPr>
      </p:pic>
    </p:spTree>
    <p:extLst>
      <p:ext uri="{BB962C8B-B14F-4D97-AF65-F5344CB8AC3E}">
        <p14:creationId xmlns:p14="http://schemas.microsoft.com/office/powerpoint/2010/main" val="2594716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1128" y="2000822"/>
            <a:ext cx="7328805" cy="3126497"/>
          </a:xfrm>
          <a:prstGeom prst="rect">
            <a:avLst/>
          </a:prstGeom>
          <a:noFill/>
        </p:spPr>
        <p:txBody>
          <a:bodyPr wrap="square">
            <a:spAutoFit/>
          </a:bodyPr>
          <a:lstStyle/>
          <a:p>
            <a:pPr algn="just" fontAlgn="base">
              <a:spcAft>
                <a:spcPts val="450"/>
              </a:spcAft>
            </a:pPr>
            <a:r>
              <a:rPr lang="cs-CZ" sz="1400" b="1">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400">
                <a:solidFill>
                  <a:schemeClr val="bg1"/>
                </a:solidFill>
                <a:latin typeface="Arial" panose="020B0604020202020204" pitchFamily="34" charset="0"/>
                <a:cs typeface="Arial" panose="020B0604020202020204" pitchFamily="34" charset="0"/>
              </a:rPr>
              <a:t>Ano, v návrhu programového dokumentu ze dne 18.1.2022 je pro JPO II, III, V počítáno pouze s možností podávání žádostí o podporu přes výzvu MAS.</a:t>
            </a:r>
          </a:p>
          <a:p>
            <a:pPr algn="just" fontAlgn="base">
              <a:spcAft>
                <a:spcPts val="450"/>
              </a:spcAft>
            </a:pPr>
            <a:endParaRPr lang="cs-CZ" sz="14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40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4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40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
        <p:nvSpPr>
          <p:cNvPr id="6" name="TextovéPole 5">
            <a:extLst>
              <a:ext uri="{FF2B5EF4-FFF2-40B4-BE49-F238E27FC236}">
                <a16:creationId xmlns:a16="http://schemas.microsoft.com/office/drawing/2014/main" id="{21E468BE-A5BC-4225-833A-57CC8F9BED73}"/>
              </a:ext>
            </a:extLst>
          </p:cNvPr>
          <p:cNvSpPr txBox="1"/>
          <p:nvPr/>
        </p:nvSpPr>
        <p:spPr>
          <a:xfrm>
            <a:off x="268449" y="498020"/>
            <a:ext cx="8539992" cy="95410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Nejčastější dotazy z Konzultačního servisu</a:t>
            </a:r>
          </a:p>
          <a:p>
            <a:pPr algn="ctr" defTabSz="914400">
              <a:buClr>
                <a:srgbClr val="000000"/>
              </a:buClr>
              <a:buFont typeface="Arial"/>
              <a:buNone/>
            </a:pPr>
            <a:r>
              <a:rPr lang="cs-CZ" sz="2800" b="1" kern="0">
                <a:solidFill>
                  <a:schemeClr val="bg1"/>
                </a:solidFill>
                <a:cs typeface="Arial" panose="020B0604020202020204" pitchFamily="34" charset="0"/>
                <a:sym typeface="Arial"/>
              </a:rPr>
              <a:t>pro SC 5.1 – podpora JSDH</a:t>
            </a:r>
          </a:p>
        </p:txBody>
      </p:sp>
    </p:spTree>
    <p:extLst>
      <p:ext uri="{BB962C8B-B14F-4D97-AF65-F5344CB8AC3E}">
        <p14:creationId xmlns:p14="http://schemas.microsoft.com/office/powerpoint/2010/main" val="2214394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Tree>
    <p:extLst>
      <p:ext uri="{BB962C8B-B14F-4D97-AF65-F5344CB8AC3E}">
        <p14:creationId xmlns:p14="http://schemas.microsoft.com/office/powerpoint/2010/main" val="211733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3863109"/>
          </a:xfrm>
          <a:prstGeom prst="rect">
            <a:avLst/>
          </a:prstGeom>
          <a:noFill/>
        </p:spPr>
        <p:txBody>
          <a:bodyPr wrap="square">
            <a:spAutoFit/>
          </a:bodyPr>
          <a:lstStyle/>
          <a:p>
            <a:pPr marL="285750" indent="-285750" fontAlgn="base">
              <a:lnSpc>
                <a:spcPct val="200000"/>
              </a:lnSpc>
              <a:buFont typeface="Arial" panose="020B0604020202020204" pitchFamily="34" charset="0"/>
              <a:buChar char="•"/>
            </a:pPr>
            <a:r>
              <a:rPr lang="cs-CZ" sz="1600" b="1" i="0" u="none" strike="noStrike">
                <a:solidFill>
                  <a:schemeClr val="bg1"/>
                </a:solidFill>
                <a:effectLst/>
                <a:latin typeface="Arial" panose="020B0604020202020204" pitchFamily="34" charset="0"/>
              </a:rPr>
              <a:t>Řídicí orgán IROP </a:t>
            </a:r>
            <a:r>
              <a:rPr lang="cs-CZ" sz="1600" b="0" i="0" u="none" strike="noStrike">
                <a:solidFill>
                  <a:schemeClr val="bg1"/>
                </a:solidFill>
                <a:effectLst/>
                <a:latin typeface="Arial" panose="020B0604020202020204" pitchFamily="34" charset="0"/>
              </a:rPr>
              <a:t>= Ministerstvo pro místní rozvoj; odbor řízení operačních programů</a:t>
            </a:r>
            <a:r>
              <a:rPr lang="en-US" sz="1600">
                <a:solidFill>
                  <a:schemeClr val="bg1"/>
                </a:solidFill>
                <a:latin typeface="Arial" panose="020B0604020202020204" pitchFamily="34" charset="0"/>
              </a:rPr>
              <a:t>​</a:t>
            </a:r>
            <a:endParaRPr lang="cs-CZ" sz="160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a:solidFill>
                  <a:schemeClr val="bg1"/>
                </a:solidFill>
                <a:effectLst/>
                <a:latin typeface="Arial" panose="020B0604020202020204" pitchFamily="34" charset="0"/>
              </a:rPr>
              <a:t>Zprostředkující subjekt </a:t>
            </a:r>
            <a:r>
              <a:rPr lang="cs-CZ" sz="1600" b="0" i="0" u="none" strike="noStrike">
                <a:solidFill>
                  <a:schemeClr val="bg1"/>
                </a:solidFill>
                <a:effectLst/>
                <a:latin typeface="Arial" panose="020B0604020202020204" pitchFamily="34" charset="0"/>
              </a:rPr>
              <a:t>= Centrum pro regionální rozvoj České republiky s krajskými pobočkami</a:t>
            </a:r>
            <a:r>
              <a:rPr lang="en-US" sz="1600" b="0" i="0">
                <a:solidFill>
                  <a:schemeClr val="bg1"/>
                </a:solidFill>
                <a:effectLst/>
                <a:latin typeface="Arial" panose="020B0604020202020204" pitchFamily="34" charset="0"/>
              </a:rPr>
              <a:t>​</a:t>
            </a:r>
            <a:endParaRPr lang="cs-CZ" sz="160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a:solidFill>
                  <a:schemeClr val="bg1"/>
                </a:solidFill>
                <a:effectLst/>
                <a:latin typeface="Arial" panose="020B0604020202020204" pitchFamily="34" charset="0"/>
              </a:rPr>
              <a:t>Nositelé integrovaných strategií ITI a CLLD</a:t>
            </a:r>
            <a:r>
              <a:rPr lang="cs-CZ" sz="1600" b="0" i="0" u="none" strike="noStrike">
                <a:solidFill>
                  <a:schemeClr val="bg1"/>
                </a:solidFill>
                <a:effectLst/>
                <a:latin typeface="Arial" panose="020B0604020202020204" pitchFamily="34" charset="0"/>
              </a:rPr>
              <a:t>; stávající IPRÚ se stanou ITI</a:t>
            </a:r>
            <a:r>
              <a:rPr lang="en-US" sz="1600" b="0" i="0">
                <a:solidFill>
                  <a:schemeClr val="bg1"/>
                </a:solidFill>
                <a:effectLst/>
                <a:latin typeface="Arial" panose="020B0604020202020204" pitchFamily="34" charset="0"/>
              </a:rPr>
              <a:t>​</a:t>
            </a: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40</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093667"/>
          </a:xfrm>
          <a:prstGeom prst="rect">
            <a:avLst/>
          </a:prstGeom>
          <a:noFill/>
        </p:spPr>
        <p:txBody>
          <a:bodyPr wrap="square">
            <a:spAutoFit/>
          </a:bodyPr>
          <a:lstStyle/>
          <a:p>
            <a:pPr marL="0" indent="0" algn="just">
              <a:lnSpc>
                <a:spcPct val="160000"/>
              </a:lnSpc>
              <a:buNone/>
            </a:pPr>
            <a:r>
              <a:rPr lang="cs-CZ" sz="1400" b="1">
                <a:solidFill>
                  <a:schemeClr val="bg1"/>
                </a:solidFill>
              </a:rPr>
              <a:t>Zelená infrastruktura ve veřejném prostranství měst a obcí</a:t>
            </a:r>
          </a:p>
          <a:p>
            <a:pPr marL="0" lvl="0" indent="0" algn="just">
              <a:lnSpc>
                <a:spcPct val="160000"/>
              </a:lnSpc>
              <a:buNone/>
            </a:pPr>
            <a:r>
              <a:rPr lang="cs-CZ" sz="1600">
                <a:solidFill>
                  <a:schemeClr val="bg1"/>
                </a:solidFill>
              </a:rPr>
              <a:t>Ucelené (komplexní) projekty veřejných prostranství zaměřené na zelenou infrastrukturu (modrou i zelenou složku), veřejnou a technickou infrastrukturu a související opatření v řešeném území</a:t>
            </a:r>
            <a:r>
              <a:rPr lang="cs-CZ" sz="1400">
                <a:solidFill>
                  <a:schemeClr val="bg1"/>
                </a:solidFill>
              </a:rPr>
              <a:t> </a:t>
            </a:r>
          </a:p>
          <a:p>
            <a:pPr marL="0" lvl="0" indent="0" algn="just">
              <a:lnSpc>
                <a:spcPct val="160000"/>
              </a:lnSpc>
              <a:buNone/>
            </a:pPr>
            <a:endParaRPr lang="cs-CZ" sz="1400">
              <a:solidFill>
                <a:schemeClr val="bg1"/>
              </a:solidFill>
            </a:endParaRPr>
          </a:p>
          <a:p>
            <a:pPr marL="0" lvl="0" indent="0" algn="just">
              <a:lnSpc>
                <a:spcPct val="160000"/>
              </a:lnSpc>
              <a:buNone/>
            </a:pPr>
            <a:r>
              <a:rPr lang="cs-CZ" sz="1600" u="sng">
                <a:solidFill>
                  <a:schemeClr val="bg1"/>
                </a:solidFill>
              </a:rPr>
              <a:t>Příklady</a:t>
            </a:r>
            <a:r>
              <a:rPr lang="cs-CZ" sz="160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981"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4201663"/>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Spolupráce s MŽP a  Agenturou pro ochranu přírody a krajiny (AOPK) na „modrých“ a „zelených“ kritériích hodnocení</a:t>
            </a:r>
          </a:p>
          <a:p>
            <a:pPr marL="457200" marR="0" lvl="0" indent="-323850" algn="l" defTabSz="914400" rtl="0" eaLnBrk="1" fontAlgn="auto" latinLnBrk="0" hangingPunct="1">
              <a:lnSpc>
                <a:spcPct val="15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15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15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15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a:t>
            </a:r>
          </a:p>
          <a:p>
            <a:pPr marL="133350" marR="0" lvl="0" algn="l" defTabSz="914400" rtl="0" eaLnBrk="1" fontAlgn="auto" latinLnBrk="0" hangingPunct="1">
              <a:lnSpc>
                <a:spcPct val="150000"/>
              </a:lnSpc>
              <a:spcBef>
                <a:spcPts val="6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600"/>
              </a:spcBef>
              <a:spcAft>
                <a:spcPts val="0"/>
              </a:spcAft>
              <a:buClr>
                <a:schemeClr val="bg1"/>
              </a:buClr>
              <a:buSzPts val="1500"/>
              <a:buFont typeface="Arial"/>
              <a:buChar char="•"/>
              <a:tabLst/>
              <a:defRPr/>
            </a:pPr>
            <a:r>
              <a:rPr lang="cs-CZ" sz="1600" kern="0">
                <a:solidFill>
                  <a:schemeClr val="bg1"/>
                </a:solidFill>
                <a:latin typeface="Arial"/>
                <a:cs typeface="Arial"/>
                <a:sym typeface="Arial"/>
              </a:rPr>
              <a:t>Zelená infrastruktura ve veřejném prostranství bude podporována také ve SC 5.1 (CLLD)</a:t>
            </a: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392298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2349072"/>
            <a:ext cx="8208169" cy="3656257"/>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300" b="1" u="sng">
                <a:solidFill>
                  <a:schemeClr val="bg1"/>
                </a:solidFill>
              </a:rPr>
              <a:t>Předpokládané podmínky pro projekty:</a:t>
            </a:r>
          </a:p>
          <a:p>
            <a:pPr marL="557213" lvl="1" indent="-214313">
              <a:lnSpc>
                <a:spcPct val="150000"/>
              </a:lnSpc>
              <a:buFont typeface="Arial" panose="020B0604020202020204" pitchFamily="34" charset="0"/>
              <a:buChar char="•"/>
            </a:pPr>
            <a:r>
              <a:rPr lang="cs-CZ" sz="1300">
                <a:solidFill>
                  <a:schemeClr val="bg1"/>
                </a:solidFill>
              </a:rPr>
              <a:t>Realizace na základě strategického rozvojového dokumentu pro dané území</a:t>
            </a:r>
          </a:p>
          <a:p>
            <a:pPr marL="900113" lvl="2" indent="-214313">
              <a:lnSpc>
                <a:spcPct val="150000"/>
              </a:lnSpc>
              <a:buFont typeface="Arial" panose="020B0604020202020204" pitchFamily="34" charset="0"/>
              <a:buChar char="•"/>
            </a:pPr>
            <a:r>
              <a:rPr lang="cs-CZ" sz="1300">
                <a:solidFill>
                  <a:schemeClr val="bg1"/>
                </a:solidFill>
              </a:rPr>
              <a:t>Územní studie řešící veřejné prostranství registrovaná v Evidenci územně plánovací činnosti</a:t>
            </a:r>
          </a:p>
          <a:p>
            <a:pPr marL="900113" lvl="2" indent="-214313">
              <a:lnSpc>
                <a:spcPct val="150000"/>
              </a:lnSpc>
              <a:buFont typeface="Arial" panose="020B0604020202020204" pitchFamily="34" charset="0"/>
              <a:buChar char="•"/>
            </a:pPr>
            <a:r>
              <a:rPr lang="cs-CZ" sz="1300">
                <a:solidFill>
                  <a:schemeClr val="bg1"/>
                </a:solidFill>
              </a:rPr>
              <a:t>Regulační plán</a:t>
            </a:r>
          </a:p>
          <a:p>
            <a:pPr marL="900113" lvl="2" indent="-214313">
              <a:lnSpc>
                <a:spcPct val="150000"/>
              </a:lnSpc>
              <a:buFont typeface="Arial" panose="020B0604020202020204" pitchFamily="34" charset="0"/>
              <a:buChar char="•"/>
            </a:pPr>
            <a:r>
              <a:rPr lang="cs-CZ" sz="1300">
                <a:solidFill>
                  <a:schemeClr val="bg1"/>
                </a:solidFill>
              </a:rPr>
              <a:t>Architektonická/urbanistická studie/koncepce veřejného prostranství zpracovaná autorizovaným architektem ČKA</a:t>
            </a:r>
          </a:p>
          <a:p>
            <a:pPr marL="557213" lvl="1" indent="-214313">
              <a:lnSpc>
                <a:spcPct val="150000"/>
              </a:lnSpc>
              <a:buFont typeface="Arial" panose="020B0604020202020204" pitchFamily="34" charset="0"/>
              <a:buChar char="•"/>
            </a:pPr>
            <a:r>
              <a:rPr lang="cs-CZ" sz="1300">
                <a:solidFill>
                  <a:schemeClr val="bg1"/>
                </a:solidFill>
              </a:rPr>
              <a:t>Stanovisko Agentury ochrany krajiny a přírody ČR</a:t>
            </a:r>
          </a:p>
          <a:p>
            <a:pPr marL="557213" lvl="1" indent="-214313">
              <a:lnSpc>
                <a:spcPct val="150000"/>
              </a:lnSpc>
              <a:buFont typeface="Arial" panose="020B0604020202020204" pitchFamily="34" charset="0"/>
              <a:buChar char="•"/>
            </a:pPr>
            <a:r>
              <a:rPr lang="cs-CZ" sz="1300">
                <a:solidFill>
                  <a:schemeClr val="bg1"/>
                </a:solidFill>
              </a:rPr>
              <a:t>Realizace v zastavěném území nebo v zastavitelných plochách v souladu s platným územním plánem</a:t>
            </a:r>
          </a:p>
          <a:p>
            <a:pPr marL="557213" lvl="1" indent="-214313">
              <a:lnSpc>
                <a:spcPct val="150000"/>
              </a:lnSpc>
              <a:buFont typeface="Arial" panose="020B0604020202020204" pitchFamily="34" charset="0"/>
              <a:buChar char="•"/>
            </a:pPr>
            <a:r>
              <a:rPr lang="cs-CZ" sz="1300">
                <a:solidFill>
                  <a:schemeClr val="bg1"/>
                </a:solidFill>
              </a:rPr>
              <a:t>Povinnost projednání projektu s občany</a:t>
            </a:r>
          </a:p>
          <a:p>
            <a:pPr marL="557213" lvl="1" indent="-214313">
              <a:lnSpc>
                <a:spcPct val="150000"/>
              </a:lnSpc>
              <a:buFont typeface="Arial" panose="020B0604020202020204" pitchFamily="34" charset="0"/>
              <a:buChar char="•"/>
            </a:pPr>
            <a:r>
              <a:rPr lang="cs-CZ" sz="1300">
                <a:solidFill>
                  <a:schemeClr val="bg1"/>
                </a:solidFill>
              </a:rPr>
              <a:t>Realizace projektu ve veřejném prostranství, přístupné bez omezení a sloužící k obecnému užívání</a:t>
            </a:r>
          </a:p>
          <a:p>
            <a:pPr marL="557213" lvl="1" indent="-214313">
              <a:lnSpc>
                <a:spcPct val="150000"/>
              </a:lnSpc>
              <a:buFont typeface="Arial" panose="020B0604020202020204" pitchFamily="34" charset="0"/>
              <a:buChar char="•"/>
            </a:pPr>
            <a:r>
              <a:rPr lang="cs-CZ" sz="1300">
                <a:solidFill>
                  <a:schemeClr val="bg1"/>
                </a:solidFill>
              </a:rPr>
              <a:t>Realizované projekty v obci nad 10.000 obyvatel musí být v souladu se studií systému sídelní zeleně nebo s obdobným strategickým dokumentem pro sídelní zeleně</a:t>
            </a: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427838" y="1410594"/>
            <a:ext cx="8373261" cy="4862870"/>
          </a:xfrm>
          <a:prstGeom prst="rect">
            <a:avLst/>
          </a:prstGeom>
          <a:noFill/>
        </p:spPr>
        <p:txBody>
          <a:bodyPr wrap="square">
            <a:spAutoFit/>
          </a:bodyPr>
          <a:lstStyle/>
          <a:p>
            <a:pPr algn="just" fontAlgn="base"/>
            <a:r>
              <a:rPr lang="cs-CZ" sz="1150" b="1">
                <a:solidFill>
                  <a:schemeClr val="bg1"/>
                </a:solidFill>
                <a:latin typeface="Calibri" panose="020F0502020204030204" pitchFamily="34" charset="0"/>
                <a:ea typeface="Calibri" panose="020F0502020204030204" pitchFamily="34" charset="0"/>
                <a:cs typeface="Times New Roman" panose="02020603050405020304" pitchFamily="18" charset="0"/>
              </a:rPr>
              <a:t>Musí být plánovaný projekt v souladu s některým strategickým </a:t>
            </a:r>
            <a:r>
              <a:rPr lang="cs-CZ" sz="1150" b="1">
                <a:solidFill>
                  <a:schemeClr val="bg1"/>
                </a:solidFill>
                <a:latin typeface="Calibri" panose="020F0502020204030204" pitchFamily="34" charset="0"/>
                <a:cs typeface="Times New Roman" panose="02020603050405020304" pitchFamily="18" charset="0"/>
              </a:rPr>
              <a:t>dokumentem?</a:t>
            </a:r>
          </a:p>
          <a:p>
            <a:pPr marL="171450" indent="-171450" algn="just" fontAlgn="base">
              <a:buFont typeface="Arial" panose="020B0604020202020204" pitchFamily="34" charset="0"/>
              <a:buChar char="•"/>
            </a:pPr>
            <a:r>
              <a:rPr lang="cs-CZ" sz="1150">
                <a:solidFill>
                  <a:schemeClr val="bg1"/>
                </a:solidFill>
                <a:latin typeface="Calibri" panose="020F0502020204030204" pitchFamily="34" charset="0"/>
                <a:ea typeface="Calibri" panose="020F0502020204030204" pitchFamily="34" charset="0"/>
                <a:cs typeface="Times New Roman" panose="02020603050405020304" pitchFamily="18" charset="0"/>
              </a:rPr>
              <a:t>Ano, předkládané projekty do SC 2.2 musejí být v souladu se strategickým rozvojovým dokumentem, a to např. s územní studií řešící příslušné veřejné prostranství registrované v Evidenci územně plánovací činnosti nebo regulačním plánem, anebo v souladu s architektonickou/urbanistickou koncepcí veřejného prostranství vypracovanou autorizovaným architektem ČKA.</a:t>
            </a:r>
          </a:p>
          <a:p>
            <a:pPr algn="just" fontAlgn="base"/>
            <a:endParaRPr lang="cs-CZ" sz="115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fontAlgn="base"/>
            <a:r>
              <a:rPr lang="cs-CZ" sz="1150" b="1">
                <a:solidFill>
                  <a:schemeClr val="bg1"/>
                </a:solidFill>
                <a:latin typeface="Calibri" panose="020F0502020204030204" pitchFamily="34" charset="0"/>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150">
                <a:solidFill>
                  <a:schemeClr val="bg1"/>
                </a:solidFill>
                <a:latin typeface="Calibri" panose="020F0502020204030204" pitchFamily="34" charset="0"/>
                <a:cs typeface="Times New Roman" panose="02020603050405020304" pitchFamily="18" charset="0"/>
              </a:rPr>
              <a:t>Tato kritéria jsou nyní v přípravě mezi MMR a AOPK („zelená“ složka) a MMR a MŽP/SFŽP („modrá“ složka). Po schválení budou součástí specifických pravidel a hodnotících kritérií, která budou při vyhlášení výzvy zveřejněna. Jedním z cílů předložených projektů do SC 2.2 bude eliminace odtoku vody z území a bude nepřijatelný svod veškeré dešťové vody do jednotné stokové sítě.</a:t>
            </a:r>
          </a:p>
          <a:p>
            <a:pPr algn="just" fontAlgn="base"/>
            <a:endParaRPr lang="cs-CZ" sz="1150">
              <a:solidFill>
                <a:schemeClr val="bg1"/>
              </a:solidFill>
              <a:latin typeface="Calibri" panose="020F0502020204030204" pitchFamily="34" charset="0"/>
              <a:cs typeface="Times New Roman" panose="02020603050405020304" pitchFamily="18" charset="0"/>
            </a:endParaRPr>
          </a:p>
          <a:p>
            <a:pPr algn="just" fontAlgn="base"/>
            <a:r>
              <a:rPr lang="cs-CZ" sz="1150" b="1">
                <a:solidFill>
                  <a:schemeClr val="bg1"/>
                </a:solidFill>
                <a:latin typeface="Calibri" panose="020F0502020204030204" pitchFamily="34" charset="0"/>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150">
                <a:solidFill>
                  <a:schemeClr val="bg1"/>
                </a:solidFill>
                <a:latin typeface="Calibri" panose="020F0502020204030204" pitchFamily="34" charset="0"/>
                <a:cs typeface="Times New Roman" panose="02020603050405020304" pitchFamily="18" charset="0"/>
              </a:rPr>
              <a:t>Ano, u všech projektů předkládaných do SC 2.2 se předpokládá, že budou společně se žádostí o podporu muset předložit také stanovisko AOPK ČR. Tato organizace bude posuzovat všechny projekty a vydávat stanovisko pro kritéria řešící zelenou složku, např. rozšiřování zelených ploch, výsadbu stromů, vegetace apod. Metodika pro zajištění stanoviska a samotný vzor stanoviska je nyní v přípravě a dokumenty budou po schválení zveřejněny. </a:t>
            </a:r>
          </a:p>
          <a:p>
            <a:pPr algn="just" fontAlgn="base"/>
            <a:endParaRPr lang="cs-CZ" sz="1150">
              <a:solidFill>
                <a:schemeClr val="bg1"/>
              </a:solidFill>
              <a:latin typeface="Calibri" panose="020F0502020204030204" pitchFamily="34" charset="0"/>
              <a:cs typeface="Times New Roman" panose="02020603050405020304" pitchFamily="18" charset="0"/>
            </a:endParaRPr>
          </a:p>
          <a:p>
            <a:pPr algn="just" fontAlgn="base"/>
            <a:r>
              <a:rPr lang="cs-CZ" sz="1150" b="1">
                <a:solidFill>
                  <a:schemeClr val="bg1"/>
                </a:solidFill>
                <a:latin typeface="Calibri" panose="020F0502020204030204" pitchFamily="34" charset="0"/>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200">
                <a:solidFill>
                  <a:schemeClr val="bg1"/>
                </a:solidFill>
                <a:latin typeface="Calibri" panose="020F0502020204030204" pitchFamily="34" charset="0"/>
                <a:cs typeface="Times New Roman" panose="02020603050405020304" pitchFamily="18" charset="0"/>
              </a:rPr>
              <a:t>Základním zaměřením specifického cíle je řešení nevhodných a nepropustných povrchů, eliminace odtoku vody z území a vytvoření volnočasových míst v sídelním veřejném prostoru s přizpůsobením se změně klimatu ve městech a obcích a např. snižování přehřívání. Předpokládáme však, že z části bude podporovaná také „šedá“ infrastruktura, ale zřejmě v limitu způsobilých výdajů 5-10</a:t>
            </a:r>
            <a:r>
              <a:rPr lang="en-US" sz="1200">
                <a:solidFill>
                  <a:schemeClr val="bg1"/>
                </a:solidFill>
                <a:latin typeface="Calibri" panose="020F0502020204030204" pitchFamily="34" charset="0"/>
                <a:cs typeface="Times New Roman" panose="02020603050405020304" pitchFamily="18" charset="0"/>
              </a:rPr>
              <a:t>%</a:t>
            </a:r>
            <a:r>
              <a:rPr lang="cs-CZ" sz="1200">
                <a:solidFill>
                  <a:schemeClr val="bg1"/>
                </a:solidFill>
                <a:latin typeface="Calibri" panose="020F0502020204030204" pitchFamily="34" charset="0"/>
                <a:cs typeface="Times New Roman" panose="02020603050405020304" pitchFamily="18" charset="0"/>
              </a:rPr>
              <a:t> z výdajů projektu.</a:t>
            </a:r>
          </a:p>
          <a:p>
            <a:pPr algn="just" fontAlgn="base"/>
            <a:endParaRPr lang="cs-CZ" sz="1150">
              <a:solidFill>
                <a:schemeClr val="bg1"/>
              </a:solidFill>
              <a:latin typeface="Calibri" panose="020F0502020204030204" pitchFamily="34" charset="0"/>
              <a:cs typeface="Times New Roman" panose="02020603050405020304" pitchFamily="18" charset="0"/>
            </a:endParaRPr>
          </a:p>
          <a:p>
            <a:pPr algn="just" fontAlgn="base"/>
            <a:r>
              <a:rPr lang="cs-CZ" sz="1150" b="1">
                <a:solidFill>
                  <a:schemeClr val="bg1"/>
                </a:solidFill>
                <a:latin typeface="Calibri" panose="020F0502020204030204" pitchFamily="34" charset="0"/>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150">
                <a:solidFill>
                  <a:schemeClr val="bg1"/>
                </a:solidFill>
                <a:latin typeface="Calibri" panose="020F0502020204030204" pitchFamily="34" charset="0"/>
                <a:cs typeface="Times New Roman" panose="02020603050405020304" pitchFamily="18" charset="0"/>
              </a:rPr>
              <a:t>Základním cílem SC 2.2 je revitalizace a modernizace veřejných prostranství a nevyužívaných ploch. Pokud v projektu budou používány SMART řešení jako související opatření v řešeném území a nezbytná pro rozvoj a zlepšení kvality služeb měst a obcí, budou tato řešení způsobilým výdajem. Není však uvažováno, že by SMART prvky musely být povinnou součástí.  </a:t>
            </a:r>
            <a:endParaRPr lang="cs-CZ" sz="1150" b="1">
              <a:solidFill>
                <a:schemeClr val="bg1"/>
              </a:solidFill>
              <a:latin typeface="Calibri" panose="020F0502020204030204" pitchFamily="34" charset="0"/>
              <a:cs typeface="Times New Roman" panose="02020603050405020304" pitchFamily="18" charset="0"/>
            </a:endParaRPr>
          </a:p>
          <a:p>
            <a:pPr marL="214313" indent="-214313" algn="just" fontAlgn="base">
              <a:buFont typeface="Arial" panose="020B0604020202020204" pitchFamily="34" charset="0"/>
              <a:buChar char="•"/>
            </a:pPr>
            <a:endParaRPr lang="cs-CZ" sz="1100" i="1">
              <a:solidFill>
                <a:srgbClr val="FF0000"/>
              </a:solidFill>
              <a:latin typeface="Segoe UI" panose="020B0502040204020203" pitchFamily="34" charset="0"/>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94926" y="288296"/>
            <a:ext cx="8138707" cy="954107"/>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Nejčastější dotazy z Konzultačního servisu pro SC 2.2</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32164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1985672"/>
          </a:xfrm>
          <a:prstGeom prst="rect">
            <a:avLst/>
          </a:prstGeom>
          <a:noFill/>
        </p:spPr>
        <p:txBody>
          <a:bodyPr wrap="square">
            <a:spAutoFit/>
          </a:bodyPr>
          <a:lstStyle/>
          <a:p>
            <a:pPr marL="0" lvl="0" indent="0">
              <a:lnSpc>
                <a:spcPct val="200000"/>
              </a:lnSpc>
              <a:buNone/>
            </a:pPr>
            <a:r>
              <a:rPr lang="cs-CZ" sz="1600" b="1">
                <a:solidFill>
                  <a:schemeClr val="bg1"/>
                </a:solidFill>
              </a:rPr>
              <a:t>Silnice II. třídy na Prioritní regionální silniční síti</a:t>
            </a:r>
          </a:p>
          <a:p>
            <a:pPr marL="457200" lvl="1" indent="0">
              <a:lnSpc>
                <a:spcPct val="200000"/>
              </a:lnSpc>
              <a:buNone/>
            </a:pPr>
            <a:r>
              <a:rPr lang="cs-CZ" sz="1600">
                <a:solidFill>
                  <a:schemeClr val="bg1"/>
                </a:solidFill>
              </a:rPr>
              <a:t>Výstavba obchvatů obcí a silničních přeložek</a:t>
            </a:r>
          </a:p>
          <a:p>
            <a:pPr marL="457200" lvl="1" indent="0">
              <a:lnSpc>
                <a:spcPct val="200000"/>
              </a:lnSpc>
              <a:buNone/>
            </a:pPr>
            <a:r>
              <a:rPr lang="cs-CZ" sz="1600">
                <a:solidFill>
                  <a:schemeClr val="bg1"/>
                </a:solidFill>
              </a:rPr>
              <a:t>Rekonstrukce a modernizace silnic II. třídy</a:t>
            </a:r>
          </a:p>
          <a:p>
            <a:pPr marL="457200" lvl="1" indent="0">
              <a:lnSpc>
                <a:spcPct val="200000"/>
              </a:lnSpc>
              <a:buNone/>
            </a:pPr>
            <a:r>
              <a:rPr lang="cs-CZ" sz="1600">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37039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85631"/>
            <a:ext cx="8012179" cy="3719480"/>
          </a:xfrm>
          <a:prstGeom prst="rect">
            <a:avLst/>
          </a:prstGeom>
          <a:noFill/>
        </p:spPr>
        <p:txBody>
          <a:bodyPr wrap="square">
            <a:spAutoFit/>
          </a:bodyPr>
          <a:lstStyle/>
          <a:p>
            <a:pPr marL="285750" indent="-285750" fontAlgn="base">
              <a:lnSpc>
                <a:spcPts val="25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Máme </a:t>
            </a:r>
            <a:r>
              <a:rPr lang="pt-BR" sz="1600" b="1" i="0" u="none" strike="noStrike">
                <a:solidFill>
                  <a:schemeClr val="bg1"/>
                </a:solidFill>
                <a:effectLst/>
                <a:latin typeface="Arial" panose="020B0604020202020204" pitchFamily="34" charset="0"/>
              </a:rPr>
              <a:t>25let</a:t>
            </a:r>
            <a:r>
              <a:rPr lang="cs-CZ" sz="1600" b="1" i="0" u="none" strike="noStrike">
                <a:solidFill>
                  <a:schemeClr val="bg1"/>
                </a:solidFill>
                <a:effectLst/>
                <a:latin typeface="Arial" panose="020B0604020202020204" pitchFamily="34" charset="0"/>
              </a:rPr>
              <a:t>ou</a:t>
            </a:r>
            <a:r>
              <a:rPr lang="pt-BR" sz="1600" b="1" i="0" u="none" strike="noStrike">
                <a:solidFill>
                  <a:schemeClr val="bg1"/>
                </a:solidFill>
                <a:effectLst/>
                <a:latin typeface="Arial" panose="020B0604020202020204" pitchFamily="34" charset="0"/>
              </a:rPr>
              <a:t> zkušenost</a:t>
            </a:r>
            <a:r>
              <a:rPr lang="pt-BR" sz="1600" b="0" i="0" u="none" strike="noStrike">
                <a:solidFill>
                  <a:schemeClr val="bg1"/>
                </a:solidFill>
                <a:effectLst/>
                <a:latin typeface="Arial" panose="020B0604020202020204" pitchFamily="34" charset="0"/>
              </a:rPr>
              <a:t> s administrací </a:t>
            </a:r>
            <a:r>
              <a:rPr lang="cs-CZ" sz="1600" b="0" i="0" u="none" strike="noStrike">
                <a:solidFill>
                  <a:schemeClr val="bg1"/>
                </a:solidFill>
                <a:effectLst/>
                <a:latin typeface="Arial" panose="020B0604020202020204" pitchFamily="34" charset="0"/>
              </a:rPr>
              <a:t>a kontrolou projektů</a:t>
            </a:r>
            <a:r>
              <a:rPr lang="en-US" sz="1600" b="0" i="0">
                <a:solidFill>
                  <a:schemeClr val="bg1"/>
                </a:solidFill>
                <a:effectLst/>
                <a:latin typeface="Arial" panose="020B0604020202020204" pitchFamily="34" charset="0"/>
              </a:rPr>
              <a:t>​</a:t>
            </a:r>
            <a:endParaRPr lang="cs-CZ" sz="1600">
              <a:solidFill>
                <a:schemeClr val="bg1"/>
              </a:solidFill>
              <a:latin typeface="Arial" panose="020B0604020202020204" pitchFamily="34" charset="0"/>
            </a:endParaRPr>
          </a:p>
          <a:p>
            <a:pPr marL="285750" indent="-285750" fontAlgn="base">
              <a:lnSpc>
                <a:spcPts val="2500"/>
              </a:lnSpc>
              <a:buFont typeface="Arial" panose="020B0604020202020204" pitchFamily="34" charset="0"/>
              <a:buChar char="•"/>
            </a:pPr>
            <a:r>
              <a:rPr lang="cs-CZ" sz="1600">
                <a:solidFill>
                  <a:schemeClr val="bg1"/>
                </a:solidFill>
                <a:latin typeface="Arial" panose="020B0604020202020204" pitchFamily="34" charset="0"/>
              </a:rPr>
              <a:t>Máme pobočky </a:t>
            </a:r>
            <a:r>
              <a:rPr lang="cs-CZ" sz="1600" b="1">
                <a:solidFill>
                  <a:schemeClr val="bg1"/>
                </a:solidFill>
                <a:latin typeface="Arial" panose="020B0604020202020204" pitchFamily="34" charset="0"/>
              </a:rPr>
              <a:t>ve 13 krajských městech </a:t>
            </a:r>
            <a:r>
              <a:rPr lang="cs-CZ" sz="1600">
                <a:solidFill>
                  <a:schemeClr val="bg1"/>
                </a:solidFill>
                <a:latin typeface="Arial" panose="020B0604020202020204" pitchFamily="34" charset="0"/>
              </a:rPr>
              <a:t>České republiky</a:t>
            </a:r>
          </a:p>
          <a:p>
            <a:pPr marL="285750" indent="-285750" fontAlgn="base">
              <a:lnSpc>
                <a:spcPts val="2500"/>
              </a:lnSpc>
              <a:buFont typeface="Arial" panose="020B0604020202020204" pitchFamily="34" charset="0"/>
              <a:buChar char="•"/>
            </a:pPr>
            <a:r>
              <a:rPr lang="cs-CZ" sz="1600">
                <a:solidFill>
                  <a:schemeClr val="bg1"/>
                </a:solidFill>
                <a:latin typeface="Arial" panose="020B0604020202020204" pitchFamily="34" charset="0"/>
              </a:rPr>
              <a:t>Disponujeme </a:t>
            </a:r>
            <a:r>
              <a:rPr lang="cs-CZ" sz="1600" b="1">
                <a:solidFill>
                  <a:schemeClr val="bg1"/>
                </a:solidFill>
                <a:latin typeface="Arial" panose="020B0604020202020204" pitchFamily="34" charset="0"/>
              </a:rPr>
              <a:t>specializovanými odborníky </a:t>
            </a:r>
            <a:r>
              <a:rPr lang="cs-CZ" sz="1600">
                <a:solidFill>
                  <a:schemeClr val="bg1"/>
                </a:solidFill>
                <a:latin typeface="Arial" panose="020B0604020202020204" pitchFamily="34" charset="0"/>
              </a:rPr>
              <a:t>na všech krajských pracovištích</a:t>
            </a:r>
          </a:p>
          <a:p>
            <a:pPr marL="285750" indent="-285750" fontAlgn="base">
              <a:lnSpc>
                <a:spcPts val="2500"/>
              </a:lnSpc>
              <a:buFont typeface="Arial" panose="020B0604020202020204" pitchFamily="34" charset="0"/>
              <a:buChar char="•"/>
            </a:pPr>
            <a:r>
              <a:rPr lang="cs-CZ" sz="1600">
                <a:solidFill>
                  <a:schemeClr val="bg1"/>
                </a:solidFill>
                <a:latin typeface="Arial" panose="020B0604020202020204" pitchFamily="34" charset="0"/>
              </a:rPr>
              <a:t>Etablovali jsme </a:t>
            </a:r>
            <a:r>
              <a:rPr lang="cs-CZ" sz="1600" b="1">
                <a:solidFill>
                  <a:schemeClr val="bg1"/>
                </a:solidFill>
                <a:latin typeface="Arial" panose="020B0604020202020204" pitchFamily="34" charset="0"/>
              </a:rPr>
              <a:t>odborná pracoviště pro administraci veřejných zakázek </a:t>
            </a:r>
            <a:r>
              <a:rPr lang="cs-CZ" sz="1600">
                <a:solidFill>
                  <a:schemeClr val="bg1"/>
                </a:solidFill>
                <a:latin typeface="Arial" panose="020B0604020202020204" pitchFamily="34" charset="0"/>
              </a:rPr>
              <a:t>v IROP</a:t>
            </a:r>
          </a:p>
          <a:p>
            <a:pPr fontAlgn="base"/>
            <a:endParaRPr lang="cs-CZ" sz="160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a:solidFill>
                  <a:schemeClr val="bg1"/>
                </a:solidFill>
                <a:latin typeface="Arial" panose="020B0604020202020204" pitchFamily="34" charset="0"/>
              </a:rPr>
              <a:t>O</a:t>
            </a:r>
            <a:r>
              <a:rPr lang="cs-CZ" sz="1600" b="0" i="0" u="none" strike="noStrike">
                <a:solidFill>
                  <a:schemeClr val="bg1"/>
                </a:solidFill>
                <a:effectLst/>
                <a:latin typeface="Arial" panose="020B0604020202020204" pitchFamily="34" charset="0"/>
              </a:rPr>
              <a:t>d počátku své historie Centrum administrovalo programy za </a:t>
            </a:r>
            <a:r>
              <a:rPr lang="cs-CZ" sz="1600" b="1" i="0" u="none" strike="noStrike">
                <a:solidFill>
                  <a:schemeClr val="bg1"/>
                </a:solidFill>
                <a:effectLst/>
                <a:latin typeface="Arial" panose="020B0604020202020204" pitchFamily="34" charset="0"/>
              </a:rPr>
              <a:t>více než 200 mld. Kč </a:t>
            </a:r>
            <a:r>
              <a:rPr lang="cs-CZ" sz="1600" b="0" i="0" u="none" strike="noStrike">
                <a:solidFill>
                  <a:schemeClr val="bg1"/>
                </a:solidFill>
                <a:effectLst/>
                <a:latin typeface="Arial" panose="020B0604020202020204" pitchFamily="34" charset="0"/>
              </a:rPr>
              <a:t>(7,35 mld. EUR) a přispělo k realizaci </a:t>
            </a:r>
            <a:r>
              <a:rPr lang="cs-CZ" sz="1600" b="1" i="0" u="none" strike="noStrike">
                <a:solidFill>
                  <a:schemeClr val="bg1"/>
                </a:solidFill>
                <a:effectLst/>
                <a:latin typeface="Arial" panose="020B0604020202020204" pitchFamily="34" charset="0"/>
              </a:rPr>
              <a:t>více než 25 tisíc projektů</a:t>
            </a:r>
            <a:endParaRPr lang="en-US" sz="1600" b="1">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V programovém období 2021 – 2027 je Centrum </a:t>
            </a:r>
            <a:r>
              <a:rPr lang="cs-CZ" sz="1600" b="1" i="0" u="none" strike="noStrike">
                <a:solidFill>
                  <a:schemeClr val="bg1"/>
                </a:solidFill>
                <a:effectLst/>
                <a:latin typeface="Arial" panose="020B0604020202020204" pitchFamily="34" charset="0"/>
              </a:rPr>
              <a:t>jediným zprostředkujícím subjektem </a:t>
            </a:r>
            <a:r>
              <a:rPr lang="cs-CZ" sz="1600" b="0" i="0" u="none" strike="noStrike">
                <a:solidFill>
                  <a:schemeClr val="bg1"/>
                </a:solidFill>
                <a:effectLst/>
                <a:latin typeface="Arial" panose="020B0604020202020204" pitchFamily="34" charset="0"/>
              </a:rPr>
              <a:t>pro IROP</a:t>
            </a:r>
            <a:endParaRPr lang="cs-CZ" sz="1600">
              <a:solidFill>
                <a:schemeClr val="bg1"/>
              </a:solidFill>
              <a:latin typeface="Arial" panose="020B0604020202020204" pitchFamily="34" charset="0"/>
            </a:endParaRPr>
          </a:p>
          <a:p>
            <a:pPr algn="just" fontAlgn="base">
              <a:buFont typeface="Arial" panose="020B0604020202020204" pitchFamily="34" charset="0"/>
              <a:buChar char="•"/>
            </a:pPr>
            <a:endParaRPr lang="cs-CZ" sz="1600">
              <a:solidFill>
                <a:schemeClr val="bg1"/>
              </a:solidFill>
              <a:latin typeface="Arial" panose="020B0604020202020204" pitchFamily="34" charset="0"/>
            </a:endParaRPr>
          </a:p>
          <a:p>
            <a:pPr marL="285750" indent="-285750" algn="just" fontAlgn="base">
              <a:buFont typeface="Arial" panose="020B0604020202020204" pitchFamily="34" charset="0"/>
              <a:buChar char="•"/>
            </a:pPr>
            <a:r>
              <a:rPr lang="cs-CZ" sz="1600">
                <a:solidFill>
                  <a:schemeClr val="bg1"/>
                </a:solidFill>
                <a:latin typeface="Arial" panose="020B0604020202020204" pitchFamily="34" charset="0"/>
              </a:rPr>
              <a:t>Vůči svým klientům jsme maximálně </a:t>
            </a:r>
            <a:r>
              <a:rPr lang="cs-CZ" sz="1600" b="1">
                <a:solidFill>
                  <a:schemeClr val="bg1"/>
                </a:solidFill>
                <a:latin typeface="Arial" panose="020B0604020202020204" pitchFamily="34" charset="0"/>
              </a:rPr>
              <a:t>otevření, féroví a spolehliví</a:t>
            </a: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23871"/>
            <a:ext cx="8012179" cy="393492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Nově požadované přílohy: </a:t>
            </a: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a:ln>
                  <a:noFill/>
                </a:ln>
                <a:solidFill>
                  <a:schemeClr val="bg1"/>
                </a:solidFill>
                <a:effectLst/>
                <a:uLnTx/>
                <a:uFillTx/>
                <a:latin typeface="Arial"/>
                <a:cs typeface="Arial"/>
                <a:sym typeface="Arial"/>
              </a:rPr>
              <a:t>Dokumentace k prověřování z hlediska klimatického posouzení</a:t>
            </a:r>
          </a:p>
          <a:p>
            <a:pPr marL="590550" lvl="1" defTabSz="914400">
              <a:lnSpc>
                <a:spcPct val="200000"/>
              </a:lnSpc>
              <a:buClr>
                <a:schemeClr val="bg1"/>
              </a:buClr>
              <a:buSzPts val="1500"/>
              <a:defRPr/>
            </a:pPr>
            <a:r>
              <a:rPr lang="cs-CZ" sz="11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https://eur-lex.europa.eu/legal-content/CS/TXT/PDF/?uri=CELEX:52021XC0916(03)&amp;from=CS</a:t>
            </a:r>
            <a:r>
              <a:rPr lang="cs-CZ" sz="1100" kern="0">
                <a:solidFill>
                  <a:schemeClr val="bg1"/>
                </a:solidFill>
                <a:latin typeface="Arial"/>
                <a:cs typeface="Arial"/>
                <a:sym typeface="Arial"/>
              </a:rPr>
              <a:t>)</a:t>
            </a:r>
          </a:p>
          <a:p>
            <a:pPr marL="914400" lvl="1" indent="-323850" defTabSz="914400">
              <a:lnSpc>
                <a:spcPct val="200000"/>
              </a:lnSpc>
              <a:buClr>
                <a:schemeClr val="bg1"/>
              </a:buClr>
              <a:buSzPts val="1500"/>
              <a:buFont typeface="Wingdings" panose="05000000000000000000" pitchFamily="2" charset="2"/>
              <a:buChar char="ü"/>
              <a:defRPr/>
            </a:pPr>
            <a:r>
              <a:rPr lang="cs-CZ" sz="1600" kern="0">
                <a:solidFill>
                  <a:schemeClr val="bg1"/>
                </a:solidFill>
                <a:latin typeface="Arial"/>
                <a:cs typeface="Arial"/>
                <a:sym typeface="Arial"/>
              </a:rPr>
              <a:t>Zpráva o provedení auditu bezpečnosti pozemní komunikace </a:t>
            </a:r>
          </a:p>
          <a:p>
            <a:pPr marL="590550" lvl="1" defTabSz="914400">
              <a:lnSpc>
                <a:spcPct val="200000"/>
              </a:lnSpc>
              <a:buClr>
                <a:schemeClr val="bg1"/>
              </a:buClr>
              <a:buSzPts val="1500"/>
              <a:defRPr/>
            </a:pPr>
            <a:r>
              <a:rPr lang="cs-CZ" sz="1100" kern="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100" kern="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a:solidFill>
                  <a:schemeClr val="bg1"/>
                </a:solidFill>
                <a:latin typeface="Arial"/>
                <a:cs typeface="Arial"/>
                <a:sym typeface="Arial"/>
              </a:rPr>
              <a:t>Plán opětovného použití určitého objemu (pracovně hodnota 70 %) stavebního a demoličního odpadu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a:ln>
                  <a:noFill/>
                </a:ln>
                <a:solidFill>
                  <a:schemeClr val="bg1"/>
                </a:solidFill>
                <a:effectLst/>
                <a:uLnTx/>
                <a:uFillTx/>
                <a:latin typeface="Arial"/>
                <a:cs typeface="Arial"/>
                <a:sym typeface="Arial"/>
              </a:rPr>
              <a:t> (metodika pro výpočet bude nastavena)</a:t>
            </a:r>
          </a:p>
        </p:txBody>
      </p:sp>
    </p:spTree>
    <p:extLst>
      <p:ext uri="{BB962C8B-B14F-4D97-AF65-F5344CB8AC3E}">
        <p14:creationId xmlns:p14="http://schemas.microsoft.com/office/powerpoint/2010/main" val="1220580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212548"/>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72935" y="1322373"/>
            <a:ext cx="8012179" cy="4401205"/>
          </a:xfrm>
          <a:prstGeom prst="rect">
            <a:avLst/>
          </a:prstGeom>
          <a:noFill/>
        </p:spPr>
        <p:txBody>
          <a:bodyPr wrap="square" lIns="91440" tIns="45720" rIns="91440" bIns="45720" anchor="t">
            <a:spAutoFit/>
          </a:bodyPr>
          <a:lstStyle/>
          <a:p>
            <a:r>
              <a:rPr lang="cs-CZ" sz="1400" b="1">
                <a:solidFill>
                  <a:schemeClr val="bg1"/>
                </a:solidFill>
              </a:rPr>
              <a:t>Navyšování kapacit mateřských škol (MŠ) na území ORP s jejich nedostatečnou kapacitou </a:t>
            </a:r>
            <a:endParaRPr lang="cs-CZ" sz="1400" b="1">
              <a:solidFill>
                <a:schemeClr val="bg1"/>
              </a:solidFill>
              <a:cs typeface="Arial"/>
            </a:endParaRPr>
          </a:p>
          <a:p>
            <a:pPr marL="0" indent="0">
              <a:buNone/>
            </a:pPr>
            <a:r>
              <a:rPr lang="cs-CZ" sz="1400">
                <a:solidFill>
                  <a:schemeClr val="bg1"/>
                </a:solidFill>
              </a:rPr>
              <a:t>	</a:t>
            </a:r>
            <a:r>
              <a:rPr lang="cs-CZ" sz="1400" u="sng">
                <a:solidFill>
                  <a:schemeClr val="bg1"/>
                </a:solidFill>
              </a:rPr>
              <a:t>Příklad:</a:t>
            </a:r>
            <a:r>
              <a:rPr lang="cs-CZ" sz="1400">
                <a:solidFill>
                  <a:schemeClr val="bg1"/>
                </a:solidFill>
              </a:rPr>
              <a:t> Přístavba mateřské školky, novostavba mateřské školy</a:t>
            </a:r>
            <a:endParaRPr lang="cs-CZ" sz="1400">
              <a:solidFill>
                <a:schemeClr val="bg1"/>
              </a:solidFill>
              <a:cs typeface="Arial"/>
            </a:endParaRPr>
          </a:p>
          <a:p>
            <a:pPr marL="285750" indent="-285750">
              <a:buFont typeface="Arial"/>
              <a:buChar char="•"/>
            </a:pPr>
            <a:r>
              <a:rPr lang="cs-CZ" sz="1400">
                <a:solidFill>
                  <a:schemeClr val="bg1"/>
                </a:solidFill>
                <a:ea typeface="+mn-lt"/>
                <a:cs typeface="+mn-lt"/>
              </a:rPr>
              <a:t>U individuálních výzev na „navyšování  kapacit mateřských škol“ bude závazný při vyhlášení výzvy materiál MŠMT s názvem „Demografická predikce pro oblast kapacit MŠ“; podpořeny budou ORP se skóre rizika 6 a vyšší (https://irop.mmr.cz/cs/irop-2021-2027/dokumenty)</a:t>
            </a:r>
          </a:p>
          <a:p>
            <a:pPr marL="0" lvl="0" indent="0">
              <a:buNone/>
            </a:pPr>
            <a:endParaRPr lang="cs-CZ" sz="1400">
              <a:solidFill>
                <a:schemeClr val="bg1"/>
              </a:solidFill>
              <a:cs typeface="Arial"/>
            </a:endParaRPr>
          </a:p>
          <a:p>
            <a:endParaRPr lang="cs-CZ" sz="1400" b="1">
              <a:solidFill>
                <a:schemeClr val="bg1"/>
              </a:solidFill>
              <a:cs typeface="Arial"/>
            </a:endParaRPr>
          </a:p>
          <a:p>
            <a:pPr marL="0" lvl="0" indent="0">
              <a:buNone/>
            </a:pPr>
            <a:r>
              <a:rPr lang="cs-CZ" sz="1400" b="1">
                <a:solidFill>
                  <a:schemeClr val="bg1"/>
                </a:solidFill>
              </a:rPr>
              <a:t>Zvyšování kvality podmínek v MŠ s ohledem na zajištění hygienických požadavků </a:t>
            </a:r>
            <a:r>
              <a:rPr lang="cs-CZ" sz="1400">
                <a:solidFill>
                  <a:schemeClr val="bg1"/>
                </a:solidFill>
              </a:rPr>
              <a:t>(jen pro MŠ s výjimkou od krajské hygienické stanice dle § 7 odst. 1 zákona č. 258/2000 Sb. o ochraně veřejného zdraví)</a:t>
            </a:r>
            <a:endParaRPr lang="cs-CZ" sz="1400">
              <a:solidFill>
                <a:schemeClr val="bg1"/>
              </a:solidFill>
              <a:cs typeface="Arial"/>
            </a:endParaRPr>
          </a:p>
          <a:p>
            <a:pPr marL="0" indent="0">
              <a:buNone/>
            </a:pPr>
            <a:r>
              <a:rPr lang="cs-CZ" sz="1400">
                <a:solidFill>
                  <a:schemeClr val="bg1"/>
                </a:solidFill>
              </a:rPr>
              <a:t>	</a:t>
            </a:r>
            <a:r>
              <a:rPr lang="cs-CZ" sz="1400" u="sng">
                <a:solidFill>
                  <a:schemeClr val="bg1"/>
                </a:solidFill>
              </a:rPr>
              <a:t>Příklad:</a:t>
            </a:r>
            <a:r>
              <a:rPr lang="cs-CZ" sz="1400">
                <a:solidFill>
                  <a:schemeClr val="bg1"/>
                </a:solidFill>
              </a:rPr>
              <a:t> Rekonstrukce mateřské školky takovým způsobem, aby nemusela 	fungovat na základě výjimky krajské hygienické stanice</a:t>
            </a:r>
            <a:endParaRPr lang="cs-CZ" sz="1400">
              <a:solidFill>
                <a:schemeClr val="bg1"/>
              </a:solidFill>
              <a:cs typeface="Arial"/>
            </a:endParaRPr>
          </a:p>
          <a:p>
            <a:pPr marL="0" indent="0">
              <a:buNone/>
            </a:pPr>
            <a:endParaRPr lang="cs-CZ" sz="1400" b="1">
              <a:solidFill>
                <a:schemeClr val="bg1"/>
              </a:solidFill>
              <a:cs typeface="Arial"/>
            </a:endParaRPr>
          </a:p>
          <a:p>
            <a:r>
              <a:rPr lang="cs-CZ" sz="1400" b="1">
                <a:solidFill>
                  <a:schemeClr val="bg1"/>
                </a:solidFill>
                <a:cs typeface="Arial"/>
              </a:rPr>
              <a:t>V individuálních výzvách nebude možné podpořit dětské skupiny.</a:t>
            </a:r>
          </a:p>
          <a:p>
            <a:endParaRPr lang="cs-CZ" sz="1400" b="1">
              <a:solidFill>
                <a:schemeClr val="bg1"/>
              </a:solidFill>
              <a:cs typeface="Arial"/>
            </a:endParaRPr>
          </a:p>
          <a:p>
            <a:endParaRPr lang="cs-CZ" sz="1400" b="1">
              <a:solidFill>
                <a:schemeClr val="bg1"/>
              </a:solidFill>
              <a:cs typeface="Arial"/>
            </a:endParaRPr>
          </a:p>
          <a:p>
            <a:r>
              <a:rPr lang="cs-CZ" sz="1400" b="1">
                <a:solidFill>
                  <a:schemeClr val="bg1"/>
                </a:solidFill>
                <a:cs typeface="Arial"/>
              </a:rPr>
              <a:t>CLLD (SC 5.1)</a:t>
            </a:r>
          </a:p>
          <a:p>
            <a:pPr marL="285750" indent="-285750">
              <a:buFont typeface="Arial"/>
              <a:buChar char="•"/>
            </a:pPr>
            <a:r>
              <a:rPr lang="cs-CZ" sz="1400">
                <a:solidFill>
                  <a:schemeClr val="bg1"/>
                </a:solidFill>
                <a:cs typeface="Arial"/>
              </a:rPr>
              <a:t>demografická analýza (6+) je nerelevantní</a:t>
            </a:r>
          </a:p>
          <a:p>
            <a:pPr marL="285750" indent="-285750">
              <a:buFont typeface="Arial"/>
              <a:buChar char="•"/>
            </a:pPr>
            <a:r>
              <a:rPr lang="cs-CZ" sz="1400">
                <a:solidFill>
                  <a:schemeClr val="bg1"/>
                </a:solidFill>
                <a:cs typeface="Arial"/>
              </a:rPr>
              <a:t>podpora nových i stávajících dětských skupin</a:t>
            </a: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1259093"/>
            <a:ext cx="480288" cy="480288"/>
          </a:xfrm>
          <a:prstGeom prst="rect">
            <a:avLst/>
          </a:prstGeom>
        </p:spPr>
      </p:pic>
      <p:pic>
        <p:nvPicPr>
          <p:cNvPr id="6" name="Grafický objekt 5" descr="Školní budova">
            <a:extLst>
              <a:ext uri="{FF2B5EF4-FFF2-40B4-BE49-F238E27FC236}">
                <a16:creationId xmlns:a16="http://schemas.microsoft.com/office/drawing/2014/main" id="{F9E4D439-C311-42A5-8D1A-6D24785FE3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369" y="2930174"/>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180908"/>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1425204"/>
            <a:ext cx="8012179" cy="4185761"/>
          </a:xfrm>
          <a:prstGeom prst="rect">
            <a:avLst/>
          </a:prstGeom>
          <a:noFill/>
        </p:spPr>
        <p:txBody>
          <a:bodyPr wrap="square" lIns="91440" tIns="45720" rIns="91440" bIns="45720" anchor="t">
            <a:spAutoFit/>
          </a:bodyPr>
          <a:lstStyle/>
          <a:p>
            <a:r>
              <a:rPr lang="cs-CZ" sz="1400" b="1" dirty="0">
                <a:solidFill>
                  <a:schemeClr val="bg1"/>
                </a:solidFill>
              </a:rPr>
              <a:t>Základní školy</a:t>
            </a:r>
            <a:endParaRPr lang="cs-CZ" sz="1400" dirty="0">
              <a:solidFill>
                <a:schemeClr val="bg1"/>
              </a:solidFill>
              <a:cs typeface="Arial"/>
            </a:endParaRPr>
          </a:p>
          <a:p>
            <a:pPr marL="285750" indent="-285750">
              <a:buFont typeface="Arial"/>
              <a:buChar char="•"/>
            </a:pPr>
            <a:r>
              <a:rPr lang="cs-CZ" sz="1400" dirty="0">
                <a:solidFill>
                  <a:schemeClr val="bg1"/>
                </a:solidFill>
              </a:rPr>
              <a:t>odborné učebny ve vazbě na:</a:t>
            </a:r>
            <a:endParaRPr lang="cs-CZ" sz="1400" dirty="0">
              <a:solidFill>
                <a:schemeClr val="bg1"/>
              </a:solidFill>
              <a:cs typeface="Arial"/>
            </a:endParaRPr>
          </a:p>
          <a:p>
            <a:pPr marL="742950" lvl="1" indent="-285750">
              <a:buFont typeface="Arial"/>
              <a:buChar char="•"/>
            </a:pPr>
            <a:r>
              <a:rPr lang="cs-CZ" sz="1400" dirty="0">
                <a:solidFill>
                  <a:schemeClr val="bg1"/>
                </a:solidFill>
              </a:rPr>
              <a:t>přírodní vědy </a:t>
            </a:r>
            <a:endParaRPr lang="cs-CZ" sz="1400" dirty="0">
              <a:solidFill>
                <a:schemeClr val="bg1"/>
              </a:solidFill>
              <a:cs typeface="Arial" panose="020B0604020202020204"/>
            </a:endParaRPr>
          </a:p>
          <a:p>
            <a:pPr marL="742950" lvl="1" indent="-285750">
              <a:buFont typeface="Arial"/>
              <a:buChar char="•"/>
            </a:pPr>
            <a:r>
              <a:rPr lang="cs-CZ" sz="1400" dirty="0">
                <a:solidFill>
                  <a:schemeClr val="bg1"/>
                </a:solidFill>
              </a:rPr>
              <a:t>polytechnické vzdělávání</a:t>
            </a:r>
            <a:endParaRPr lang="cs-CZ" sz="1400" dirty="0">
              <a:solidFill>
                <a:schemeClr val="bg1"/>
              </a:solidFill>
              <a:cs typeface="Arial"/>
            </a:endParaRPr>
          </a:p>
          <a:p>
            <a:pPr marL="742950" lvl="1" indent="-285750">
              <a:buFont typeface="Arial"/>
              <a:buChar char="•"/>
            </a:pPr>
            <a:r>
              <a:rPr lang="cs-CZ" sz="1400" dirty="0">
                <a:solidFill>
                  <a:schemeClr val="bg1"/>
                </a:solidFill>
              </a:rPr>
              <a:t>cizí jazyky</a:t>
            </a:r>
            <a:endParaRPr lang="cs-CZ" sz="1400" dirty="0">
              <a:solidFill>
                <a:schemeClr val="bg1"/>
              </a:solidFill>
              <a:cs typeface="Arial" panose="020B0604020202020204"/>
            </a:endParaRPr>
          </a:p>
          <a:p>
            <a:pPr marL="742950" lvl="1" indent="-285750">
              <a:buFont typeface="Arial"/>
              <a:buChar char="•"/>
            </a:pPr>
            <a:r>
              <a:rPr lang="cs-CZ" sz="1400" dirty="0">
                <a:solidFill>
                  <a:schemeClr val="bg1"/>
                </a:solidFill>
              </a:rPr>
              <a:t>práce s digitálními technologiemi</a:t>
            </a:r>
            <a:endParaRPr lang="cs-CZ" sz="1400" dirty="0">
              <a:solidFill>
                <a:schemeClr val="bg1"/>
              </a:solidFill>
              <a:cs typeface="Arial" panose="020B0604020202020204"/>
            </a:endParaRPr>
          </a:p>
          <a:p>
            <a:pPr marL="285750" indent="-285750">
              <a:buFont typeface="Arial"/>
              <a:buChar char="•"/>
            </a:pPr>
            <a:r>
              <a:rPr lang="cs-CZ" sz="1400" dirty="0">
                <a:solidFill>
                  <a:schemeClr val="bg1"/>
                </a:solidFill>
              </a:rPr>
              <a:t>vnitřní konektivita škol </a:t>
            </a:r>
            <a:endParaRPr lang="cs-CZ" sz="1400" dirty="0">
              <a:solidFill>
                <a:schemeClr val="bg1"/>
              </a:solidFill>
              <a:cs typeface="Arial"/>
            </a:endParaRPr>
          </a:p>
          <a:p>
            <a:pPr marL="285750" indent="-285750">
              <a:buFont typeface="Arial"/>
              <a:buChar char="•"/>
            </a:pPr>
            <a:r>
              <a:rPr lang="cs-CZ" sz="1400" dirty="0">
                <a:solidFill>
                  <a:schemeClr val="bg1"/>
                </a:solidFill>
              </a:rPr>
              <a:t>školní družiny a školní kluby</a:t>
            </a:r>
            <a:r>
              <a:rPr lang="cs-CZ" sz="1400" b="1" dirty="0">
                <a:solidFill>
                  <a:schemeClr val="bg1"/>
                </a:solidFill>
              </a:rPr>
              <a:t> </a:t>
            </a:r>
            <a:endParaRPr lang="cs-CZ" sz="1400" dirty="0">
              <a:solidFill>
                <a:schemeClr val="bg1"/>
              </a:solidFill>
              <a:cs typeface="Arial"/>
            </a:endParaRPr>
          </a:p>
          <a:p>
            <a:pPr marL="285750" indent="-285750">
              <a:buFont typeface="Arial"/>
              <a:buChar char="•"/>
            </a:pPr>
            <a:r>
              <a:rPr lang="cs-CZ" sz="1400" dirty="0">
                <a:solidFill>
                  <a:schemeClr val="bg1"/>
                </a:solidFill>
              </a:rPr>
              <a:t>doplňkově (pravděpodobně limit 30 % - bude upřesněno ve výzvě): zázemí pro školní poradenské pracoviště, pro ne/pedagogické pracovníky, zázemí pro komunitní aktivity při ZŠ 	</a:t>
            </a:r>
            <a:endParaRPr lang="cs-CZ" sz="1400" dirty="0">
              <a:solidFill>
                <a:schemeClr val="bg1"/>
              </a:solidFill>
              <a:cs typeface="Arial"/>
            </a:endParaRPr>
          </a:p>
          <a:p>
            <a:endParaRPr lang="cs-CZ" sz="1400" u="sng" dirty="0">
              <a:solidFill>
                <a:schemeClr val="bg1"/>
              </a:solidFill>
              <a:cs typeface="Arial"/>
            </a:endParaRPr>
          </a:p>
          <a:p>
            <a:pPr marL="285750" indent="-285750">
              <a:buFont typeface="Arial"/>
              <a:buChar char="•"/>
            </a:pPr>
            <a:r>
              <a:rPr lang="cs-CZ" sz="1400" dirty="0">
                <a:solidFill>
                  <a:schemeClr val="bg1"/>
                </a:solidFill>
                <a:cs typeface="Arial"/>
              </a:rPr>
              <a:t>formální a neformální vzdělávání v ZŠ v rámci jednoho projektu</a:t>
            </a:r>
          </a:p>
          <a:p>
            <a:pPr marL="285750" indent="-285750">
              <a:buFont typeface="Arial"/>
              <a:buChar char="•"/>
            </a:pPr>
            <a:r>
              <a:rPr lang="cs-CZ" sz="1400" dirty="0">
                <a:solidFill>
                  <a:schemeClr val="bg1"/>
                </a:solidFill>
                <a:cs typeface="Arial"/>
              </a:rPr>
              <a:t>ne nové ani stávající kmenové třídy</a:t>
            </a:r>
          </a:p>
          <a:p>
            <a:pPr marL="285750" indent="-285750">
              <a:buFont typeface="Arial"/>
              <a:buChar char="•"/>
            </a:pPr>
            <a:r>
              <a:rPr lang="cs-CZ" sz="1400" dirty="0">
                <a:solidFill>
                  <a:schemeClr val="bg1"/>
                </a:solidFill>
                <a:cs typeface="Arial"/>
              </a:rPr>
              <a:t>pravděpodobně bude výzvou stanoveno procentuální využití učebny pro podporované oblasti</a:t>
            </a:r>
          </a:p>
          <a:p>
            <a:endParaRPr lang="cs-CZ" sz="1400" u="sng" dirty="0">
              <a:solidFill>
                <a:schemeClr val="bg1"/>
              </a:solidFill>
              <a:cs typeface="Arial"/>
            </a:endParaRPr>
          </a:p>
          <a:p>
            <a:r>
              <a:rPr lang="cs-CZ" sz="1400" u="sng" dirty="0">
                <a:solidFill>
                  <a:schemeClr val="bg1"/>
                </a:solidFill>
              </a:rPr>
              <a:t>Příklad:</a:t>
            </a:r>
            <a:r>
              <a:rPr lang="cs-CZ" sz="1400" dirty="0">
                <a:solidFill>
                  <a:schemeClr val="bg1"/>
                </a:solidFill>
              </a:rPr>
              <a:t> Přístavba ZŠ – učebna fyziky a chemie; modernizace prostor školní družiny; rozvod a zabezpečení internetu v budově školy; sportovní hřiště (doplňková aktivita) </a:t>
            </a:r>
            <a:endParaRPr lang="cs-CZ" sz="1400" dirty="0">
              <a:solidFill>
                <a:schemeClr val="bg1"/>
              </a:solidFill>
              <a:cs typeface="Arial"/>
            </a:endParaRPr>
          </a:p>
          <a:p>
            <a:endParaRPr lang="cs-CZ" sz="1400" dirty="0">
              <a:solidFill>
                <a:schemeClr val="bg1"/>
              </a:solidFill>
              <a:cs typeface="Arial"/>
            </a:endParaRPr>
          </a:p>
          <a:p>
            <a:r>
              <a:rPr lang="cs-CZ" sz="1400" b="1" dirty="0">
                <a:solidFill>
                  <a:schemeClr val="bg1"/>
                </a:solidFill>
                <a:cs typeface="Arial"/>
              </a:rPr>
              <a:t>CLLD (SC 5.1)</a:t>
            </a:r>
            <a:r>
              <a:rPr lang="cs-CZ" sz="1400" dirty="0">
                <a:solidFill>
                  <a:schemeClr val="bg1"/>
                </a:solidFill>
                <a:cs typeface="Arial"/>
              </a:rPr>
              <a:t> - podpora neúplných škol</a:t>
            </a:r>
          </a:p>
        </p:txBody>
      </p:sp>
      <p:pic>
        <p:nvPicPr>
          <p:cNvPr id="8" name="Grafický objekt 7" descr="Třída">
            <a:extLst>
              <a:ext uri="{FF2B5EF4-FFF2-40B4-BE49-F238E27FC236}">
                <a16:creationId xmlns:a16="http://schemas.microsoft.com/office/drawing/2014/main" id="{7872387C-20ED-4A62-91F3-68810ABF7F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469" y="1397715"/>
            <a:ext cx="480288" cy="480288"/>
          </a:xfrm>
          <a:prstGeom prst="rect">
            <a:avLst/>
          </a:prstGeom>
        </p:spPr>
      </p:pic>
    </p:spTree>
    <p:extLst>
      <p:ext uri="{BB962C8B-B14F-4D97-AF65-F5344CB8AC3E}">
        <p14:creationId xmlns:p14="http://schemas.microsoft.com/office/powerpoint/2010/main" val="1283211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81747" y="149978"/>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6665" y="1340574"/>
            <a:ext cx="8012179" cy="4001095"/>
          </a:xfrm>
          <a:prstGeom prst="rect">
            <a:avLst/>
          </a:prstGeom>
          <a:noFill/>
        </p:spPr>
        <p:txBody>
          <a:bodyPr wrap="square" lIns="91440" tIns="45720" rIns="91440" bIns="45720" anchor="t">
            <a:spAutoFit/>
          </a:bodyPr>
          <a:lstStyle/>
          <a:p>
            <a:r>
              <a:rPr lang="cs-CZ" sz="1400" b="1">
                <a:solidFill>
                  <a:schemeClr val="bg1"/>
                </a:solidFill>
              </a:rPr>
              <a:t>Střední a vyšší odborné školy, konzervatoře</a:t>
            </a:r>
            <a:endParaRPr lang="cs-CZ" sz="1400">
              <a:solidFill>
                <a:schemeClr val="bg1"/>
              </a:solidFill>
              <a:cs typeface="Arial"/>
            </a:endParaRPr>
          </a:p>
          <a:p>
            <a:pPr marL="285750" indent="-285750">
              <a:buFont typeface="Arial"/>
              <a:buChar char="•"/>
            </a:pPr>
            <a:r>
              <a:rPr lang="cs-CZ" sz="1400">
                <a:solidFill>
                  <a:schemeClr val="bg1"/>
                </a:solidFill>
              </a:rPr>
              <a:t>odborné učebny ve vazbě na odborné předměty:</a:t>
            </a:r>
            <a:endParaRPr lang="cs-CZ" sz="1400">
              <a:solidFill>
                <a:schemeClr val="bg1"/>
              </a:solidFill>
              <a:cs typeface="Arial"/>
            </a:endParaRPr>
          </a:p>
          <a:p>
            <a:pPr marL="742950" lvl="1" indent="-285750">
              <a:buFont typeface="Arial,Sans-Serif"/>
              <a:buChar char="•"/>
            </a:pPr>
            <a:r>
              <a:rPr lang="cs-CZ" sz="1400">
                <a:solidFill>
                  <a:schemeClr val="bg1"/>
                </a:solidFill>
                <a:ea typeface="+mn-lt"/>
                <a:cs typeface="+mn-lt"/>
              </a:rPr>
              <a:t>přírodní vědy</a:t>
            </a:r>
          </a:p>
          <a:p>
            <a:pPr marL="742950" lvl="1" indent="-285750">
              <a:buFont typeface="Arial,Sans-Serif"/>
              <a:buChar char="•"/>
            </a:pPr>
            <a:r>
              <a:rPr lang="cs-CZ" sz="1400">
                <a:solidFill>
                  <a:schemeClr val="bg1"/>
                </a:solidFill>
                <a:ea typeface="+mn-lt"/>
                <a:cs typeface="+mn-lt"/>
              </a:rPr>
              <a:t>polytechnické vzdělávání </a:t>
            </a:r>
          </a:p>
          <a:p>
            <a:pPr marL="742950" lvl="1" indent="-285750">
              <a:buFont typeface="Arial,Sans-Serif"/>
              <a:buChar char="•"/>
            </a:pPr>
            <a:r>
              <a:rPr lang="cs-CZ" sz="1400">
                <a:solidFill>
                  <a:schemeClr val="bg1"/>
                </a:solidFill>
                <a:ea typeface="+mn-lt"/>
                <a:cs typeface="+mn-lt"/>
              </a:rPr>
              <a:t>cizí jazyky</a:t>
            </a:r>
          </a:p>
          <a:p>
            <a:pPr marL="742950" lvl="1" indent="-285750">
              <a:buFont typeface="Arial,Sans-Serif"/>
              <a:buChar char="•"/>
            </a:pPr>
            <a:r>
              <a:rPr lang="cs-CZ" sz="1400">
                <a:solidFill>
                  <a:schemeClr val="bg1"/>
                </a:solidFill>
                <a:ea typeface="+mn-lt"/>
                <a:cs typeface="+mn-lt"/>
              </a:rPr>
              <a:t>práce s digitálními technologiemi</a:t>
            </a:r>
          </a:p>
          <a:p>
            <a:pPr marL="285750" indent="-285750">
              <a:buFont typeface="Arial,Sans-Serif"/>
              <a:buChar char="•"/>
            </a:pPr>
            <a:r>
              <a:rPr lang="cs-CZ" sz="1400">
                <a:solidFill>
                  <a:schemeClr val="bg1"/>
                </a:solidFill>
                <a:ea typeface="+mn-lt"/>
                <a:cs typeface="+mn-lt"/>
              </a:rPr>
              <a:t>vnitřní konektivita škol</a:t>
            </a:r>
          </a:p>
          <a:p>
            <a:pPr marL="285750" indent="-285750">
              <a:buFont typeface="Arial,Sans-Serif"/>
              <a:buChar char="•"/>
            </a:pPr>
            <a:r>
              <a:rPr lang="cs-CZ" sz="1400">
                <a:solidFill>
                  <a:schemeClr val="bg1"/>
                </a:solidFill>
                <a:ea typeface="+mn-lt"/>
                <a:cs typeface="+mn-lt"/>
              </a:rPr>
              <a:t>školní kluby (pouze nižší stupně víceletých gymnázií)</a:t>
            </a:r>
          </a:p>
          <a:p>
            <a:pPr marL="285750" indent="-285750">
              <a:buFont typeface="Arial,Sans-Serif"/>
              <a:buChar char="•"/>
            </a:pPr>
            <a:r>
              <a:rPr lang="cs-CZ" sz="1400">
                <a:solidFill>
                  <a:schemeClr val="bg1"/>
                </a:solidFill>
                <a:ea typeface="+mn-lt"/>
                <a:cs typeface="+mn-lt"/>
              </a:rPr>
              <a:t>doplňkově (pravděpodobně limit 30 % - bude upřesněno ve výzvě): zázemí pro školní poradenské pracoviště, pro ne/pedagogické pracovníky, zázemí pro komunitní aktivity při SŠ </a:t>
            </a:r>
          </a:p>
          <a:p>
            <a:endParaRPr lang="cs-CZ" sz="1400">
              <a:solidFill>
                <a:schemeClr val="bg1"/>
              </a:solidFill>
              <a:cs typeface="Arial"/>
            </a:endParaRPr>
          </a:p>
          <a:p>
            <a:pPr marL="285750" indent="-285750">
              <a:buFont typeface="Arial,Sans-Serif"/>
              <a:buChar char="•"/>
            </a:pPr>
            <a:r>
              <a:rPr lang="cs-CZ" sz="1400">
                <a:solidFill>
                  <a:schemeClr val="bg1"/>
                </a:solidFill>
                <a:ea typeface="+mn-lt"/>
                <a:cs typeface="+mn-lt"/>
              </a:rPr>
              <a:t>formální a neformální vzdělávání v SŠ v rámci jednoho projektu</a:t>
            </a:r>
            <a:endParaRPr lang="en-US" sz="1400">
              <a:solidFill>
                <a:schemeClr val="bg1"/>
              </a:solidFill>
              <a:ea typeface="+mn-lt"/>
              <a:cs typeface="+mn-lt"/>
            </a:endParaRPr>
          </a:p>
          <a:p>
            <a:pPr marL="285750" indent="-285750">
              <a:buFont typeface="Arial,Sans-Serif"/>
              <a:buChar char="•"/>
            </a:pPr>
            <a:r>
              <a:rPr lang="cs-CZ" sz="1400">
                <a:solidFill>
                  <a:schemeClr val="bg1"/>
                </a:solidFill>
                <a:ea typeface="+mn-lt"/>
                <a:cs typeface="+mn-lt"/>
              </a:rPr>
              <a:t>ne nové ani stávající kmenové třídy</a:t>
            </a:r>
            <a:endParaRPr lang="en-US" sz="1400">
              <a:solidFill>
                <a:schemeClr val="bg1"/>
              </a:solidFill>
              <a:ea typeface="+mn-lt"/>
              <a:cs typeface="+mn-lt"/>
            </a:endParaRPr>
          </a:p>
          <a:p>
            <a:pPr marL="285750" indent="-285750">
              <a:buFont typeface="Arial,Sans-Serif"/>
              <a:buChar char="•"/>
            </a:pPr>
            <a:r>
              <a:rPr lang="cs-CZ" sz="1400">
                <a:solidFill>
                  <a:schemeClr val="bg1"/>
                </a:solidFill>
                <a:ea typeface="+mn-lt"/>
                <a:cs typeface="+mn-lt"/>
              </a:rPr>
              <a:t>pravděpodobně bude výzvou stanoveno procentuální využití učebny pro podporované oblasti</a:t>
            </a:r>
            <a:endParaRPr lang="en-US" sz="1400">
              <a:solidFill>
                <a:schemeClr val="bg1"/>
              </a:solidFill>
              <a:ea typeface="+mn-lt"/>
              <a:cs typeface="+mn-lt"/>
            </a:endParaRPr>
          </a:p>
          <a:p>
            <a:endParaRPr lang="cs-CZ" sz="1400">
              <a:solidFill>
                <a:schemeClr val="bg1"/>
              </a:solidFill>
              <a:cs typeface="Arial"/>
            </a:endParaRPr>
          </a:p>
          <a:p>
            <a:pPr marL="0" indent="0">
              <a:buNone/>
            </a:pPr>
            <a:r>
              <a:rPr lang="cs-CZ" sz="1400">
                <a:solidFill>
                  <a:schemeClr val="bg1"/>
                </a:solidFill>
              </a:rPr>
              <a:t>	</a:t>
            </a:r>
            <a:r>
              <a:rPr lang="cs-CZ" sz="1400" u="sng">
                <a:solidFill>
                  <a:schemeClr val="bg1"/>
                </a:solidFill>
              </a:rPr>
              <a:t>Příklad:</a:t>
            </a:r>
            <a:r>
              <a:rPr lang="cs-CZ" sz="1400">
                <a:solidFill>
                  <a:schemeClr val="bg1"/>
                </a:solidFill>
              </a:rPr>
              <a:t> Přístavba SŠ – odborné laboratoře; komunitní sportovní hřiště; 	rozvod a zabezpečení internetu v budově školy</a:t>
            </a:r>
            <a:endParaRPr lang="cs-CZ" sz="1400">
              <a:solidFill>
                <a:schemeClr val="bg1"/>
              </a:solidFill>
              <a:cs typeface="Arial"/>
            </a:endParaRPr>
          </a:p>
          <a:p>
            <a:pPr marL="0" lvl="0" indent="0">
              <a:buNone/>
            </a:pPr>
            <a:endParaRPr lang="cs-CZ" sz="1600" b="1">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6684" y="1190283"/>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04575" y="1712345"/>
            <a:ext cx="8012179" cy="4431983"/>
          </a:xfrm>
          <a:prstGeom prst="rect">
            <a:avLst/>
          </a:prstGeom>
          <a:noFill/>
        </p:spPr>
        <p:txBody>
          <a:bodyPr wrap="square" lIns="91440" tIns="45720" rIns="91440" bIns="45720" anchor="t">
            <a:spAutoFit/>
          </a:bodyPr>
          <a:lstStyle/>
          <a:p>
            <a:r>
              <a:rPr lang="cs-CZ" sz="1400" b="1" dirty="0">
                <a:solidFill>
                  <a:schemeClr val="bg1"/>
                </a:solidFill>
              </a:rPr>
              <a:t>Zájmové, neformální a celoživotní vzdělávání</a:t>
            </a:r>
            <a:endParaRPr lang="cs-CZ" sz="1400" dirty="0">
              <a:solidFill>
                <a:schemeClr val="bg1"/>
              </a:solidFill>
              <a:cs typeface="Arial"/>
            </a:endParaRPr>
          </a:p>
          <a:p>
            <a:pPr marL="285750" indent="-285750">
              <a:buFont typeface="Arial"/>
              <a:buChar char="•"/>
            </a:pPr>
            <a:r>
              <a:rPr lang="cs-CZ" sz="1400" dirty="0">
                <a:solidFill>
                  <a:schemeClr val="bg1"/>
                </a:solidFill>
              </a:rPr>
              <a:t>odborné prostory ve vazbě na odborné předměty </a:t>
            </a:r>
            <a:endParaRPr lang="cs-CZ" sz="1400" dirty="0">
              <a:solidFill>
                <a:schemeClr val="bg1"/>
              </a:solidFill>
              <a:cs typeface="Arial"/>
            </a:endParaRPr>
          </a:p>
          <a:p>
            <a:pPr marL="742950" lvl="1" indent="-285750">
              <a:buFont typeface="Arial,Sans-Serif"/>
              <a:buChar char="•"/>
            </a:pPr>
            <a:r>
              <a:rPr lang="cs-CZ" sz="1400" dirty="0">
                <a:solidFill>
                  <a:schemeClr val="bg1"/>
                </a:solidFill>
                <a:cs typeface="Arial"/>
              </a:rPr>
              <a:t>přírodní vědy</a:t>
            </a:r>
            <a:endParaRPr lang="en-US" sz="1400" dirty="0">
              <a:solidFill>
                <a:schemeClr val="bg1"/>
              </a:solidFill>
              <a:ea typeface="+mn-lt"/>
              <a:cs typeface="+mn-lt"/>
            </a:endParaRPr>
          </a:p>
          <a:p>
            <a:pPr marL="742950" lvl="1" indent="-285750">
              <a:buFont typeface="Arial,Sans-Serif"/>
              <a:buChar char="•"/>
            </a:pPr>
            <a:r>
              <a:rPr lang="cs-CZ" sz="1400" dirty="0">
                <a:solidFill>
                  <a:schemeClr val="bg1"/>
                </a:solidFill>
                <a:cs typeface="Arial"/>
              </a:rPr>
              <a:t>polytechnické vzdělávání</a:t>
            </a:r>
            <a:endParaRPr lang="en-US" sz="1400" dirty="0">
              <a:solidFill>
                <a:schemeClr val="bg1"/>
              </a:solidFill>
              <a:ea typeface="+mn-lt"/>
              <a:cs typeface="+mn-lt"/>
            </a:endParaRPr>
          </a:p>
          <a:p>
            <a:pPr marL="742950" lvl="1" indent="-285750">
              <a:buFont typeface="Arial,Sans-Serif"/>
              <a:buChar char="•"/>
            </a:pPr>
            <a:r>
              <a:rPr lang="cs-CZ" sz="1400" dirty="0">
                <a:solidFill>
                  <a:schemeClr val="bg1"/>
                </a:solidFill>
                <a:cs typeface="Arial"/>
              </a:rPr>
              <a:t>cizí jazyky</a:t>
            </a:r>
            <a:endParaRPr lang="en-US" sz="1400" dirty="0">
              <a:solidFill>
                <a:schemeClr val="bg1"/>
              </a:solidFill>
              <a:ea typeface="+mn-lt"/>
              <a:cs typeface="+mn-lt"/>
            </a:endParaRPr>
          </a:p>
          <a:p>
            <a:pPr marL="742950" lvl="1" indent="-285750">
              <a:buFont typeface="Arial,Sans-Serif"/>
              <a:buChar char="•"/>
            </a:pPr>
            <a:r>
              <a:rPr lang="cs-CZ" sz="1400" dirty="0">
                <a:solidFill>
                  <a:schemeClr val="bg1"/>
                </a:solidFill>
                <a:cs typeface="Arial"/>
              </a:rPr>
              <a:t>práce s digitálními technologiemi</a:t>
            </a:r>
          </a:p>
          <a:p>
            <a:pPr marL="0" indent="0">
              <a:buNone/>
            </a:pPr>
            <a:r>
              <a:rPr lang="cs-CZ" sz="1400" dirty="0">
                <a:solidFill>
                  <a:schemeClr val="bg1"/>
                </a:solidFill>
              </a:rPr>
              <a:t>	</a:t>
            </a:r>
            <a:r>
              <a:rPr lang="cs-CZ" sz="1400" u="sng" dirty="0">
                <a:solidFill>
                  <a:schemeClr val="bg1"/>
                </a:solidFill>
              </a:rPr>
              <a:t>Příklad:</a:t>
            </a:r>
            <a:r>
              <a:rPr lang="cs-CZ" sz="1400" dirty="0">
                <a:solidFill>
                  <a:schemeClr val="bg1"/>
                </a:solidFill>
              </a:rPr>
              <a:t> Technické dílny domu dětí a mládeže</a:t>
            </a:r>
            <a:endParaRPr lang="cs-CZ" sz="1400" dirty="0">
              <a:solidFill>
                <a:schemeClr val="bg1"/>
              </a:solidFill>
              <a:cs typeface="Arial"/>
            </a:endParaRPr>
          </a:p>
          <a:p>
            <a:endParaRPr lang="cs-CZ" sz="1400" b="1" dirty="0">
              <a:solidFill>
                <a:schemeClr val="bg1"/>
              </a:solidFill>
              <a:cs typeface="Arial"/>
            </a:endParaRPr>
          </a:p>
          <a:p>
            <a:r>
              <a:rPr lang="cs-CZ" sz="1400" b="1" dirty="0">
                <a:solidFill>
                  <a:schemeClr val="bg1"/>
                </a:solidFill>
                <a:cs typeface="Arial"/>
              </a:rPr>
              <a:t>Oprávnění žadatelé: střediska volného času, domy dětí a mládeže, NNO</a:t>
            </a:r>
          </a:p>
          <a:p>
            <a:r>
              <a:rPr lang="cs-CZ" sz="1400" dirty="0">
                <a:solidFill>
                  <a:schemeClr val="bg1"/>
                </a:solidFill>
                <a:cs typeface="Arial"/>
              </a:rPr>
              <a:t>Konzultace na Centru: specializace na dvě územní pracoviště (JMK a JČK) - konzultační servis</a:t>
            </a:r>
          </a:p>
          <a:p>
            <a:endParaRPr lang="cs-CZ" sz="1400" b="1" dirty="0">
              <a:solidFill>
                <a:schemeClr val="bg1"/>
              </a:solidFill>
              <a:cs typeface="Arial"/>
            </a:endParaRPr>
          </a:p>
          <a:p>
            <a:endParaRPr lang="cs-CZ" sz="1400" b="1" dirty="0">
              <a:solidFill>
                <a:schemeClr val="bg1"/>
              </a:solidFill>
            </a:endParaRPr>
          </a:p>
          <a:p>
            <a:pPr marL="0" lvl="0" indent="0">
              <a:buNone/>
            </a:pPr>
            <a:r>
              <a:rPr lang="cs-CZ" sz="1400" b="1" dirty="0">
                <a:solidFill>
                  <a:schemeClr val="bg1"/>
                </a:solidFill>
              </a:rPr>
              <a:t>Školská poradenská zařízení, speciální školy a střediska výchovné péče </a:t>
            </a:r>
            <a:r>
              <a:rPr lang="cs-CZ" sz="1400" dirty="0">
                <a:solidFill>
                  <a:schemeClr val="bg1"/>
                </a:solidFill>
              </a:rPr>
              <a:t>– vybudování, úpravy zázemí</a:t>
            </a:r>
            <a:endParaRPr lang="cs-CZ" sz="1400" dirty="0">
              <a:solidFill>
                <a:schemeClr val="bg1"/>
              </a:solidFill>
              <a:cs typeface="Arial"/>
            </a:endParaRPr>
          </a:p>
          <a:p>
            <a:pPr marL="0" indent="0">
              <a:buNone/>
            </a:pPr>
            <a:r>
              <a:rPr lang="cs-CZ" sz="1400" dirty="0">
                <a:solidFill>
                  <a:schemeClr val="bg1"/>
                </a:solidFill>
              </a:rPr>
              <a:t>	</a:t>
            </a:r>
            <a:r>
              <a:rPr lang="cs-CZ" sz="1400" u="sng" dirty="0">
                <a:solidFill>
                  <a:schemeClr val="bg1"/>
                </a:solidFill>
              </a:rPr>
              <a:t>Příklady:</a:t>
            </a:r>
            <a:r>
              <a:rPr lang="cs-CZ" sz="1400" dirty="0">
                <a:solidFill>
                  <a:schemeClr val="bg1"/>
                </a:solidFill>
              </a:rPr>
              <a:t> Centrum komplexní podpory po studenty se sluchovým postižením při SŠ; modernizace střediska výchovné péče za účelem předcházení vzniku a rozvoje negativních projevů chování dětí</a:t>
            </a:r>
            <a:endParaRPr lang="cs-CZ" sz="1400" dirty="0">
              <a:solidFill>
                <a:schemeClr val="bg1"/>
              </a:solidFill>
              <a:cs typeface="Arial"/>
            </a:endParaRPr>
          </a:p>
          <a:p>
            <a:endParaRPr lang="cs-CZ" sz="1400" dirty="0">
              <a:solidFill>
                <a:schemeClr val="bg1"/>
              </a:solidFill>
              <a:ea typeface="+mn-lt"/>
              <a:cs typeface="+mn-lt"/>
            </a:endParaRPr>
          </a:p>
          <a:p>
            <a:r>
              <a:rPr lang="cs-CZ" sz="1400" dirty="0">
                <a:solidFill>
                  <a:schemeClr val="bg1"/>
                </a:solidFill>
                <a:ea typeface="+mn-lt"/>
                <a:cs typeface="+mn-lt"/>
              </a:rPr>
              <a:t>Konzultace na Centru: specializace na dvě územní pracoviště (JMK a STČ) - konzultační servis</a:t>
            </a:r>
          </a:p>
          <a:p>
            <a:endParaRPr lang="cs-CZ" sz="1600" dirty="0">
              <a:solidFill>
                <a:schemeClr val="bg1"/>
              </a:solidFill>
              <a:cs typeface="Arial"/>
            </a:endParaRPr>
          </a:p>
        </p:txBody>
      </p:sp>
      <p:pic>
        <p:nvPicPr>
          <p:cNvPr id="10" name="Grafický objekt 9" descr="Úspěšná skupina">
            <a:extLst>
              <a:ext uri="{FF2B5EF4-FFF2-40B4-BE49-F238E27FC236}">
                <a16:creationId xmlns:a16="http://schemas.microsoft.com/office/drawing/2014/main" id="{1236CC1C-4C0F-4D3D-87CF-94A598F4F2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9366" y="1652873"/>
            <a:ext cx="441483" cy="441483"/>
          </a:xfrm>
          <a:prstGeom prst="rect">
            <a:avLst/>
          </a:prstGeom>
        </p:spPr>
      </p:pic>
      <p:pic>
        <p:nvPicPr>
          <p:cNvPr id="11" name="Grafický objekt 10" descr="Neslyšící">
            <a:extLst>
              <a:ext uri="{FF2B5EF4-FFF2-40B4-BE49-F238E27FC236}">
                <a16:creationId xmlns:a16="http://schemas.microsoft.com/office/drawing/2014/main" id="{A3885EDC-8BB7-4944-8128-F653BCF74B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367" y="4214703"/>
            <a:ext cx="441482" cy="441482"/>
          </a:xfrm>
          <a:prstGeom prst="rect">
            <a:avLst/>
          </a:prstGeom>
        </p:spPr>
      </p:pic>
    </p:spTree>
    <p:extLst>
      <p:ext uri="{BB962C8B-B14F-4D97-AF65-F5344CB8AC3E}">
        <p14:creationId xmlns:p14="http://schemas.microsoft.com/office/powerpoint/2010/main" val="31600904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271518"/>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96955" y="1783071"/>
            <a:ext cx="8012179" cy="4396909"/>
          </a:xfrm>
          <a:prstGeom prst="rect">
            <a:avLst/>
          </a:prstGeom>
          <a:noFill/>
        </p:spPr>
        <p:txBody>
          <a:bodyPr wrap="square" lIns="91440" tIns="45720" rIns="91440" bIns="45720" anchor="t">
            <a:spAutoFit/>
          </a:bodyPr>
          <a:lstStyle/>
          <a:p>
            <a:pPr marL="457200" marR="0" lvl="0" indent="-323850" algn="l" defTabSz="914400" rtl="0" eaLnBrk="1" fontAlgn="auto" latinLnBrk="0" hangingPunct="1">
              <a:lnSpc>
                <a:spcPct val="150000"/>
              </a:lnSpc>
              <a:spcBef>
                <a:spcPts val="3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(MAP)</a:t>
            </a:r>
            <a:endParaRPr lang="cs-CZ">
              <a:solidFill>
                <a:schemeClr val="bg1"/>
              </a:solidFill>
            </a:endParaRPr>
          </a:p>
          <a:p>
            <a:pPr marL="457200" marR="0" lvl="0" indent="-323850" algn="l" defTabSz="914400" rtl="0" eaLnBrk="1" fontAlgn="auto" latinLnBrk="0" hangingPunct="1">
              <a:lnSpc>
                <a:spcPct val="150000"/>
              </a:lnSpc>
              <a:spcBef>
                <a:spcPts val="3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Projekty středních a speciálních škol musí být v souladu s Regionálním akčním plánem (RAP)</a:t>
            </a:r>
            <a:endParaRPr lang="cs-CZ" sz="1500" b="0" i="0" u="none" strike="noStrike" kern="0" cap="none" spc="0" normalizeH="0" baseline="0" noProof="0">
              <a:ln>
                <a:noFill/>
              </a:ln>
              <a:solidFill>
                <a:schemeClr val="bg1"/>
              </a:solidFill>
              <a:effectLst/>
              <a:uLnTx/>
              <a:uFillTx/>
              <a:latin typeface="Arial"/>
              <a:cs typeface="Arial"/>
            </a:endParaRPr>
          </a:p>
          <a:p>
            <a:pPr marL="457200" indent="-323850" defTabSz="914400">
              <a:lnSpc>
                <a:spcPct val="150000"/>
              </a:lnSpc>
              <a:spcBef>
                <a:spcPts val="300"/>
              </a:spcBef>
              <a:buClr>
                <a:schemeClr val="bg1"/>
              </a:buClr>
              <a:buSzPts val="1500"/>
              <a:buFont typeface="Arial"/>
              <a:buChar char="•"/>
              <a:defRPr/>
            </a:pPr>
            <a:r>
              <a:rPr kumimoji="0" lang="cs-CZ" sz="1500" b="0" i="0" u="none" strike="noStrike" kern="0" cap="none" spc="0" normalizeH="0" baseline="0" noProof="0">
                <a:ln>
                  <a:noFill/>
                </a:ln>
                <a:solidFill>
                  <a:schemeClr val="bg1"/>
                </a:solidFill>
                <a:effectLst/>
                <a:uLnTx/>
                <a:uFillTx/>
                <a:latin typeface="Arial"/>
                <a:cs typeface="Arial"/>
                <a:sym typeface="Arial"/>
              </a:rPr>
              <a:t>Žadatelé – NNO musí min. 2 roky před podáním projektu nepřetržitě působit </a:t>
            </a:r>
            <a:br>
              <a:rPr lang="cs-CZ" sz="1500" b="0" i="0" u="none" strike="noStrike" kern="0" cap="none" spc="0" normalizeH="0" baseline="0" noProof="0">
                <a:ln>
                  <a:noFill/>
                </a:ln>
                <a:effectLst/>
                <a:uLnTx/>
                <a:uFillTx/>
                <a:latin typeface="Arial"/>
                <a:cs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v oblasti vzdělávání nebo asistenčních </a:t>
            </a:r>
            <a:r>
              <a:rPr lang="cs-CZ" sz="1500" kern="0">
                <a:solidFill>
                  <a:schemeClr val="bg1"/>
                </a:solidFill>
                <a:latin typeface="Arial"/>
                <a:cs typeface="Arial"/>
                <a:sym typeface="Arial"/>
              </a:rPr>
              <a:t>služeb</a:t>
            </a:r>
            <a:endParaRPr lang="cs-CZ" sz="1500" kern="0">
              <a:solidFill>
                <a:schemeClr val="bg1"/>
              </a:solidFill>
              <a:latin typeface="Arial"/>
              <a:cs typeface="Arial"/>
            </a:endParaRPr>
          </a:p>
          <a:p>
            <a:pPr marL="457200" indent="-323850" defTabSz="914400">
              <a:lnSpc>
                <a:spcPct val="150000"/>
              </a:lnSpc>
              <a:spcBef>
                <a:spcPts val="300"/>
              </a:spcBef>
              <a:buClr>
                <a:srgbClr val="FFFFFF"/>
              </a:buClr>
              <a:buSzPts val="1500"/>
              <a:buFont typeface="Arial"/>
              <a:buChar char="•"/>
              <a:defRPr/>
            </a:pPr>
            <a:r>
              <a:rPr lang="cs-CZ" sz="1500" kern="0">
                <a:solidFill>
                  <a:schemeClr val="bg1"/>
                </a:solidFill>
                <a:latin typeface="Arial"/>
                <a:cs typeface="Arial"/>
                <a:sym typeface="Arial"/>
              </a:rPr>
              <a:t>Parametry</a:t>
            </a:r>
            <a:r>
              <a:rPr lang="cs-CZ" sz="1500" kern="0">
                <a:solidFill>
                  <a:schemeClr val="bg1"/>
                </a:solidFill>
                <a:ea typeface="+mn-lt"/>
                <a:cs typeface="+mn-lt"/>
              </a:rPr>
              <a:t> pro bezbariérovost škol budou pravděpodobně shodné s obdobím 2014–2020</a:t>
            </a:r>
            <a:endParaRPr lang="cs-CZ">
              <a:solidFill>
                <a:schemeClr val="bg1"/>
              </a:solidFill>
              <a:ea typeface="+mn-lt"/>
              <a:cs typeface="+mn-lt"/>
            </a:endParaRPr>
          </a:p>
          <a:p>
            <a:pPr marL="457200" marR="0" lvl="0" indent="-323850" algn="l" defTabSz="914400">
              <a:lnSpc>
                <a:spcPct val="150000"/>
              </a:lnSpc>
              <a:spcBef>
                <a:spcPts val="300"/>
              </a:spcBef>
              <a:spcAft>
                <a:spcPts val="0"/>
              </a:spcAft>
              <a:buClr>
                <a:srgbClr val="FFFFFF"/>
              </a:buClr>
              <a:buSzPts val="1500"/>
              <a:buFont typeface="Arial"/>
              <a:buChar char="•"/>
              <a:tabLst/>
              <a:defRPr/>
            </a:pPr>
            <a:r>
              <a:rPr lang="cs-CZ" sz="1500" kern="0">
                <a:solidFill>
                  <a:schemeClr val="bg1"/>
                </a:solidFill>
                <a:ea typeface="+mn-lt"/>
                <a:cs typeface="+mn-lt"/>
              </a:rPr>
              <a:t>Pravděpodobné pořadí vyhlašování individuálních výzev pro oblast vzdělávání: MŠ → ZŠ → SŠ/VOŠ → zájmové/neformální → školy a třídy dle § 16 odst. 9 školského zákona + školská poradenská zařízení</a:t>
            </a:r>
          </a:p>
          <a:p>
            <a:pPr marL="457200" indent="-323850" defTabSz="914400">
              <a:lnSpc>
                <a:spcPct val="150000"/>
              </a:lnSpc>
              <a:spcBef>
                <a:spcPts val="300"/>
              </a:spcBef>
              <a:buClr>
                <a:srgbClr val="FFFFFF"/>
              </a:buClr>
              <a:buSzPts val="1500"/>
              <a:buFont typeface="Arial"/>
              <a:buChar char="•"/>
              <a:defRPr/>
            </a:pPr>
            <a:r>
              <a:rPr lang="cs-CZ" sz="1500" kern="0">
                <a:solidFill>
                  <a:schemeClr val="bg1"/>
                </a:solidFill>
                <a:cs typeface="Arial" panose="020B0604020202020204"/>
              </a:rPr>
              <a:t>Využití ITI</a:t>
            </a:r>
          </a:p>
        </p:txBody>
      </p:sp>
    </p:spTree>
    <p:extLst>
      <p:ext uri="{BB962C8B-B14F-4D97-AF65-F5344CB8AC3E}">
        <p14:creationId xmlns:p14="http://schemas.microsoft.com/office/powerpoint/2010/main" val="3031569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Konzultačním servisu pro SC 4.1</a:t>
            </a:r>
            <a:endParaRPr lang="cs-CZ" sz="14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880845" y="1816627"/>
            <a:ext cx="8012179" cy="3923253"/>
          </a:xfrm>
          <a:prstGeom prst="rect">
            <a:avLst/>
          </a:prstGeom>
          <a:noFill/>
        </p:spPr>
        <p:txBody>
          <a:bodyPr wrap="square" lIns="91440" tIns="45720" rIns="91440" bIns="45720" anchor="t">
            <a:spAutoFit/>
          </a:bodyPr>
          <a:lstStyle/>
          <a:p>
            <a:pPr algn="just" fontAlgn="base"/>
            <a:r>
              <a:rPr lang="cs-CZ" sz="1200" b="1" u="sng">
                <a:solidFill>
                  <a:schemeClr val="bg1"/>
                </a:solidFill>
              </a:rPr>
              <a:t>MATEŘSKÉ ŠKOLY:</a:t>
            </a:r>
            <a:endParaRPr lang="cs-CZ" sz="1200" b="1">
              <a:solidFill>
                <a:schemeClr val="bg1"/>
              </a:solidFill>
              <a:cs typeface="Arial"/>
            </a:endParaRPr>
          </a:p>
          <a:p>
            <a:pPr algn="just" fontAlgn="base"/>
            <a:r>
              <a:rPr lang="cs-CZ" sz="1200" b="1">
                <a:solidFill>
                  <a:schemeClr val="bg1"/>
                </a:solidFill>
              </a:rPr>
              <a:t>Dotaz: „Bude možno v rámci projektu podpořit výstavbu úplně nové mateřské školy? Co se týče posuzování dle skóre ORP, tak je zde nějaká možnost individuálního posouzení pokud žadatel nesplňuje skóre 6+?“</a:t>
            </a:r>
            <a:endParaRPr lang="cs-CZ" sz="1200" b="1">
              <a:solidFill>
                <a:schemeClr val="bg1"/>
              </a:solidFill>
              <a:cs typeface="Arial"/>
            </a:endParaRPr>
          </a:p>
          <a:p>
            <a:pPr algn="just"/>
            <a:endParaRPr lang="cs-CZ" sz="1200">
              <a:solidFill>
                <a:schemeClr val="bg1"/>
              </a:solidFill>
              <a:ea typeface="Calibri" panose="020F0502020204030204" pitchFamily="34" charset="0"/>
              <a:cs typeface="Arial"/>
            </a:endParaRPr>
          </a:p>
          <a:p>
            <a:pPr marL="171450" indent="-171450">
              <a:lnSpc>
                <a:spcPct val="107000"/>
              </a:lnSpc>
              <a:spcAft>
                <a:spcPts val="600"/>
              </a:spcAft>
              <a:buFont typeface="Arial"/>
              <a:buChar char="•"/>
            </a:pPr>
            <a:r>
              <a:rPr lang="cs-CZ" sz="1200">
                <a:solidFill>
                  <a:schemeClr val="bg1"/>
                </a:solidFill>
                <a:ea typeface="Calibri" panose="020F0502020204030204" pitchFamily="34" charset="0"/>
                <a:cs typeface="Times New Roman"/>
              </a:rPr>
              <a:t>Odpověď: V individuálních výzvách při jejich vyhlášení budou podpořeny jen ty mateřské školy, které splňují limit skóre 6+ dle demografické predikce MŠMT, která je dostupná např. na https://irop.mmr.cz/cs/irop-2021-2027/dokumenty. Žádné individuální posuzování při realizaci aktivity „navyšování kapacit MŠ“ nebude možné. V rámci žádostí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 který je dostupný na https://irop.mmr.cz/getmedia/b34dd9a9-cbad-47f1-98da-84e5f7719bcd/PD-IROP-2021-2027_20220118.pdf.aspx?ext=.pdf, str. 61. V případě, že MŠ sídlí v ORP, které nesplňuje skóre 6+, může teoreticky žádat ve výzvách pro komunitně vedený místní rozvoj (CLLD), pokud do něj příslušná obec spadá. Záleží však na strategii daného území v CLLD, zda s podporou MŠ počítá / nepočítá. Při podporách přes CLLD nebude demografická predikce MŠMT platit a podpořit bude možné MŠ na daném území, neodporuje-li to strategii CLLD. Pokud máte zájem o bližší </a:t>
            </a:r>
            <a:r>
              <a:rPr lang="cs-CZ" sz="1200" err="1">
                <a:solidFill>
                  <a:schemeClr val="bg1"/>
                </a:solidFill>
                <a:ea typeface="Calibri" panose="020F0502020204030204" pitchFamily="34" charset="0"/>
                <a:cs typeface="Times New Roman"/>
              </a:rPr>
              <a:t>info</a:t>
            </a:r>
            <a:r>
              <a:rPr lang="cs-CZ" sz="1200">
                <a:solidFill>
                  <a:schemeClr val="bg1"/>
                </a:solidFill>
                <a:ea typeface="Calibri" panose="020F0502020204030204" pitchFamily="34" charset="0"/>
                <a:cs typeface="Times New Roman"/>
              </a:rPr>
              <a:t>, kontaktujte, prosím, příslušnou místní akční skupinu, která má strategii CLLD na starost. </a:t>
            </a:r>
            <a:r>
              <a:rPr lang="cs-CZ" sz="1200">
                <a:solidFill>
                  <a:schemeClr val="bg1"/>
                </a:solidFill>
                <a:cs typeface="Times New Roman"/>
              </a:rPr>
              <a:t> </a:t>
            </a:r>
            <a:endParaRPr lang="cs-CZ" sz="1200">
              <a:solidFill>
                <a:schemeClr val="bg1"/>
              </a:solidFill>
              <a:ea typeface="Calibri" panose="020F0502020204030204" pitchFamily="34" charset="0"/>
              <a:cs typeface="Times New Roman" panose="02020603050405020304" pitchFamily="18" charset="0"/>
            </a:endParaRPr>
          </a:p>
          <a:p>
            <a:pPr algn="just" fontAlgn="base"/>
            <a:endParaRPr lang="cs-CZ" sz="1200" i="1">
              <a:solidFill>
                <a:schemeClr val="bg1"/>
              </a:solidFill>
              <a:latin typeface="Segoe UI" panose="020B0502040204020203" pitchFamily="34" charset="0"/>
            </a:endParaRPr>
          </a:p>
        </p:txBody>
      </p:sp>
    </p:spTree>
    <p:extLst>
      <p:ext uri="{BB962C8B-B14F-4D97-AF65-F5344CB8AC3E}">
        <p14:creationId xmlns:p14="http://schemas.microsoft.com/office/powerpoint/2010/main" val="1681705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9EF52E5-EAD7-4F34-B659-BA2EE57988E3}"/>
              </a:ext>
            </a:extLst>
          </p:cNvPr>
          <p:cNvSpPr txBox="1"/>
          <p:nvPr/>
        </p:nvSpPr>
        <p:spPr>
          <a:xfrm>
            <a:off x="502647" y="271518"/>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Konzultačním servisu pro SC 4.1</a:t>
            </a:r>
            <a:endParaRPr lang="cs-CZ" sz="14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822539"/>
          </a:xfrm>
          <a:prstGeom prst="rect">
            <a:avLst/>
          </a:prstGeom>
          <a:noFill/>
        </p:spPr>
        <p:txBody>
          <a:bodyPr wrap="square" lIns="91440" tIns="45720" rIns="91440" bIns="45720" anchor="t">
            <a:spAutoFit/>
          </a:bodyPr>
          <a:lstStyle/>
          <a:p>
            <a:pPr algn="just" fontAlgn="base"/>
            <a:r>
              <a:rPr lang="cs-CZ" sz="1200" b="1" u="sng">
                <a:solidFill>
                  <a:schemeClr val="bg1"/>
                </a:solidFill>
              </a:rPr>
              <a:t>ZÁKLADNÍ ŠKOLY:</a:t>
            </a:r>
            <a:endParaRPr lang="cs-CZ" sz="1200" b="1" u="sng">
              <a:solidFill>
                <a:schemeClr val="bg1"/>
              </a:solidFill>
              <a:cs typeface="Arial"/>
            </a:endParaRPr>
          </a:p>
          <a:p>
            <a:pPr algn="just" fontAlgn="base"/>
            <a:r>
              <a:rPr lang="cs-CZ" sz="1200" b="1">
                <a:solidFill>
                  <a:schemeClr val="bg1"/>
                </a:solidFill>
              </a:rPr>
              <a:t>Dotaz: „Základní škola v současné době obývá prostory, která má v pronájmu. Je přijatelným záměrem vybudování nové budovy školy, nebo se vždy musí jednat o rekonstrukci, přístavbu, nástavbu stávající budovy? Může být projekt zaměřen pouze na pořízení vybavení odborných učeben?“</a:t>
            </a:r>
            <a:endParaRPr lang="cs-CZ" sz="1200" b="1">
              <a:solidFill>
                <a:schemeClr val="bg1"/>
              </a:solidFill>
              <a:cs typeface="Arial"/>
            </a:endParaRPr>
          </a:p>
          <a:p>
            <a:pPr algn="just" fontAlgn="base"/>
            <a:endParaRPr lang="cs-CZ" sz="1200" b="1">
              <a:solidFill>
                <a:schemeClr val="bg1"/>
              </a:solidFill>
              <a:cs typeface="Arial"/>
            </a:endParaRPr>
          </a:p>
          <a:p>
            <a:pPr marL="171450" indent="-171450">
              <a:lnSpc>
                <a:spcPct val="107000"/>
              </a:lnSpc>
              <a:spcAft>
                <a:spcPts val="600"/>
              </a:spcAft>
              <a:buFont typeface="Arial"/>
              <a:buChar char="•"/>
            </a:pPr>
            <a:r>
              <a:rPr lang="cs-CZ" sz="1200">
                <a:solidFill>
                  <a:schemeClr val="bg1"/>
                </a:solidFill>
                <a:ea typeface="Calibri" panose="020F0502020204030204" pitchFamily="34" charset="0"/>
                <a:cs typeface="Times New Roman"/>
              </a:rPr>
              <a:t>Odpověď: V případě, že má ZŠ v pronájmu budovu a jejím záměrem je zcela přestěhovat provoz školy do vlastní vybudované nové budovy školy, tak zcela jistě nebudou způsobilé veškeré výdaje související s takovým přesunem. Typicky přesun všech kmenových (běžných tříd) školy bude tvořit nezpůsobilé výdaje, stejně tak zázemí pro administrativní či řídící pracovníky, příp. jídelna aj. Na úrovni PD IROP uvedeno, že podpora ZŠ bude možná pouze v oblastech:</a:t>
            </a:r>
          </a:p>
          <a:p>
            <a:pPr marL="585470" lvl="1" indent="-128270">
              <a:lnSpc>
                <a:spcPct val="107000"/>
              </a:lnSpc>
              <a:spcAft>
                <a:spcPts val="600"/>
              </a:spcAft>
              <a:buFont typeface="Arial" panose="020B0604020202020204" pitchFamily="34" charset="0"/>
              <a:buChar char="•"/>
            </a:pPr>
            <a:r>
              <a:rPr lang="cs-CZ" sz="1200">
                <a:solidFill>
                  <a:schemeClr val="bg1"/>
                </a:solidFill>
                <a:ea typeface="Calibri" panose="020F0502020204030204" pitchFamily="34" charset="0"/>
                <a:cs typeface="Times New Roman"/>
              </a:rPr>
              <a:t>vybudování, modernizace a vybavení odborných učeben ZŠ ve vazbě na přírodní vědy, polytechniku, cizí jazyky, práci s digitálními technologiemi // budování vnitřní konektivity školy //budování zázemí pro školní družiny a školní kluby</a:t>
            </a:r>
          </a:p>
          <a:p>
            <a:pPr>
              <a:lnSpc>
                <a:spcPct val="107000"/>
              </a:lnSpc>
              <a:spcAft>
                <a:spcPts val="600"/>
              </a:spcAft>
            </a:pPr>
            <a:r>
              <a:rPr lang="cs-CZ" sz="1200">
                <a:solidFill>
                  <a:schemeClr val="bg1"/>
                </a:solidFill>
                <a:ea typeface="Calibri" panose="020F0502020204030204" pitchFamily="34" charset="0"/>
                <a:cs typeface="Times New Roman"/>
              </a:rPr>
              <a:t>     Jako doprovodná část projektu (nelze realizovat jako jediné zaměření projektu):</a:t>
            </a:r>
            <a:endParaRPr lang="cs-CZ">
              <a:solidFill>
                <a:schemeClr val="bg1"/>
              </a:solidFill>
              <a:cs typeface="Arial" panose="020B0604020202020204"/>
            </a:endParaRPr>
          </a:p>
          <a:p>
            <a:pPr marL="628650" lvl="1" indent="-171450">
              <a:lnSpc>
                <a:spcPct val="107000"/>
              </a:lnSpc>
              <a:spcAft>
                <a:spcPts val="600"/>
              </a:spcAft>
              <a:buFont typeface="Arial" panose="020B0604020202020204" pitchFamily="34" charset="0"/>
              <a:buChar char="•"/>
            </a:pPr>
            <a:r>
              <a:rPr lang="cs-CZ" sz="1200">
                <a:solidFill>
                  <a:schemeClr val="bg1"/>
                </a:solidFill>
                <a:ea typeface="Calibri" panose="020F0502020204030204" pitchFamily="34" charset="0"/>
                <a:cs typeface="Times New Roman"/>
              </a:rPr>
              <a:t>budování a modernizace zázemí pro školní poradenská pracoviště a pro práci s žáky se SVP</a:t>
            </a:r>
          </a:p>
          <a:p>
            <a:pPr marL="628650" lvl="1" indent="-171450">
              <a:lnSpc>
                <a:spcPct val="107000"/>
              </a:lnSpc>
              <a:spcAft>
                <a:spcPts val="600"/>
              </a:spcAft>
              <a:buFont typeface="Arial" panose="020B0604020202020204" pitchFamily="34" charset="0"/>
              <a:buChar char="•"/>
            </a:pPr>
            <a:r>
              <a:rPr lang="cs-CZ" sz="1200">
                <a:solidFill>
                  <a:schemeClr val="bg1"/>
                </a:solidFill>
                <a:ea typeface="Calibri" panose="020F0502020204030204" pitchFamily="34" charset="0"/>
                <a:cs typeface="Times New Roman"/>
              </a:rPr>
              <a:t>zázemí pro pedagogické a nepedagogické pracovníky škol</a:t>
            </a:r>
          </a:p>
          <a:p>
            <a:pPr marL="628650" lvl="1" indent="-171450">
              <a:lnSpc>
                <a:spcPct val="107000"/>
              </a:lnSpc>
              <a:spcAft>
                <a:spcPts val="600"/>
              </a:spcAft>
              <a:buFont typeface="Arial" panose="020B0604020202020204" pitchFamily="34" charset="0"/>
              <a:buChar char="•"/>
            </a:pPr>
            <a:r>
              <a:rPr lang="cs-CZ" sz="1200">
                <a:solidFill>
                  <a:schemeClr val="bg1"/>
                </a:solidFill>
                <a:ea typeface="Calibri" panose="020F0502020204030204" pitchFamily="34" charset="0"/>
                <a:cs typeface="Times New Roman"/>
              </a:rPr>
              <a:t>vnitřní i venkovní zázemí pro komunitní aktivity při ZŠ vedoucí k sociální inkluzi (…)</a:t>
            </a:r>
          </a:p>
          <a:p>
            <a:pPr>
              <a:lnSpc>
                <a:spcPct val="107000"/>
              </a:lnSpc>
              <a:spcAft>
                <a:spcPts val="600"/>
              </a:spcAft>
            </a:pPr>
            <a:r>
              <a:rPr lang="cs-CZ" sz="1200">
                <a:solidFill>
                  <a:schemeClr val="bg1"/>
                </a:solidFill>
                <a:ea typeface="Calibri" panose="020F0502020204030204" pitchFamily="34" charset="0"/>
                <a:cs typeface="Times New Roman"/>
              </a:rPr>
              <a:t>      S ohledem na možnou podporu v končícím programovém období 2014–2020 lze očekávat, že i v novém období 2021–2027 bude možné do prostor ZŠ pouze pořizovat vybavení odborných učeben (bez stavební části projektu), nicméně detailní podmínky a parametry aktivit stanoví až vyhlášená výzva samotná. Zároveň je vhodné zmínit, že IROP je cílen jako investiční operační program, tudíž pro pouhé pořízení vybavení učeben by měl případný žadatel volit spíše jiný vhodný dotační titul (např. dotace MŠMT). </a:t>
            </a:r>
            <a:endParaRPr lang="cs-CZ" sz="1200" i="1">
              <a:solidFill>
                <a:schemeClr val="bg1"/>
              </a:solidFill>
              <a:cs typeface="Arial" panose="020B0604020202020204"/>
            </a:endParaRPr>
          </a:p>
        </p:txBody>
      </p:sp>
    </p:spTree>
    <p:extLst>
      <p:ext uri="{BB962C8B-B14F-4D97-AF65-F5344CB8AC3E}">
        <p14:creationId xmlns:p14="http://schemas.microsoft.com/office/powerpoint/2010/main" val="306359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Jsme konzultační místo pro vaše dotazy při přípravě projektů</a:t>
            </a:r>
            <a:r>
              <a:rPr lang="en-US" sz="1600" b="0" i="0">
                <a:solidFill>
                  <a:schemeClr val="bg1"/>
                </a:solidFill>
                <a:effectLst/>
                <a:latin typeface="Arial" panose="020B0604020202020204" pitchFamily="34" charset="0"/>
              </a:rPr>
              <a:t>​</a:t>
            </a:r>
            <a:endParaRPr lang="en-US" sz="160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Pořádáme semináře pro žadatele a příjemce</a:t>
            </a:r>
            <a:r>
              <a:rPr lang="en-US" sz="1600" b="0" i="0">
                <a:solidFill>
                  <a:schemeClr val="bg1"/>
                </a:solidFill>
                <a:effectLst/>
                <a:latin typeface="Arial" panose="020B0604020202020204" pitchFamily="34" charset="0"/>
              </a:rPr>
              <a:t>​</a:t>
            </a:r>
            <a:endParaRPr lang="en-US" sz="160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podání projektu hodnotíme a připravujeme pro ŘO IROP doporučení /nedoporučení projektu k financování</a:t>
            </a:r>
            <a:r>
              <a:rPr lang="en-US" sz="1600" b="0" i="0">
                <a:solidFill>
                  <a:schemeClr val="bg1"/>
                </a:solidFill>
                <a:effectLst/>
                <a:latin typeface="Arial" panose="020B0604020202020204" pitchFamily="34" charset="0"/>
              </a:rPr>
              <a:t>​</a:t>
            </a:r>
            <a:endParaRPr lang="en-US" sz="160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vydání právního aktu s vámi řešíme veškeré změny v</a:t>
            </a:r>
            <a:r>
              <a:rPr lang="cs-CZ" sz="1600" b="0" i="0" u="none" strike="noStrike">
                <a:solidFill>
                  <a:schemeClr val="bg1"/>
                </a:solidFill>
                <a:effectLst/>
                <a:latin typeface="Cambria" panose="02040503050406030204" pitchFamily="18" charset="0"/>
              </a:rPr>
              <a:t> </a:t>
            </a:r>
            <a:r>
              <a:rPr lang="cs-CZ" sz="1600" b="0" i="0" u="none" strike="noStrike">
                <a:solidFill>
                  <a:schemeClr val="bg1"/>
                </a:solidFill>
                <a:effectLst/>
                <a:latin typeface="Arial" panose="020B0604020202020204" pitchFamily="34" charset="0"/>
              </a:rPr>
              <a:t>projektu</a:t>
            </a:r>
            <a:r>
              <a:rPr lang="en-US" sz="1600" b="0" i="0">
                <a:solidFill>
                  <a:schemeClr val="bg1"/>
                </a:solidFill>
                <a:effectLst/>
                <a:latin typeface="Arial" panose="020B0604020202020204" pitchFamily="34" charset="0"/>
              </a:rPr>
              <a:t>​</a:t>
            </a:r>
            <a:endParaRPr lang="en-US" sz="160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Administrujeme žádosti o platbu </a:t>
            </a:r>
            <a:r>
              <a:rPr lang="en-US" sz="1600" b="0" i="0">
                <a:solidFill>
                  <a:schemeClr val="bg1"/>
                </a:solidFill>
                <a:effectLst/>
                <a:latin typeface="Arial" panose="020B0604020202020204" pitchFamily="34" charset="0"/>
              </a:rPr>
              <a:t>​</a:t>
            </a:r>
            <a:endParaRPr lang="en-US" sz="160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Kontrolujeme veřejné zakázky</a:t>
            </a:r>
            <a:r>
              <a:rPr lang="en-US" sz="1600" b="0" i="0">
                <a:solidFill>
                  <a:schemeClr val="bg1"/>
                </a:solidFill>
                <a:effectLst/>
                <a:latin typeface="Arial" panose="020B0604020202020204" pitchFamily="34" charset="0"/>
              </a:rPr>
              <a:t>​</a:t>
            </a:r>
            <a:endParaRPr lang="en-US" sz="160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Provádíme kontrolu projektů v udržitelnosti</a:t>
            </a:r>
            <a:r>
              <a:rPr lang="en-US" sz="1600" b="0" i="0">
                <a:solidFill>
                  <a:schemeClr val="bg1"/>
                </a:solidFill>
                <a:effectLst/>
                <a:latin typeface="Arial" panose="020B0604020202020204" pitchFamily="34" charset="0"/>
              </a:rPr>
              <a:t>​</a:t>
            </a:r>
            <a:endParaRPr lang="en-US" sz="160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Snažíme se být nápomocni a stále hledáme cesty,  jak co nejlépe pomoci žadatelům a příjemcům</a:t>
            </a:r>
            <a:r>
              <a:rPr lang="en-US" sz="1600" b="0" i="0">
                <a:solidFill>
                  <a:schemeClr val="bg1"/>
                </a:solidFill>
                <a:effectLst/>
                <a:latin typeface="Arial" panose="020B0604020202020204" pitchFamily="34" charset="0"/>
              </a:rPr>
              <a:t>​</a:t>
            </a:r>
            <a:endParaRPr lang="en-US" sz="160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sz="1600" b="0" i="0" u="none" strike="noStrike">
                <a:solidFill>
                  <a:schemeClr val="bg1"/>
                </a:solidFill>
                <a:effectLst/>
                <a:latin typeface="Arial" panose="020B0604020202020204" pitchFamily="34" charset="0"/>
              </a:rPr>
              <a:t>Podílíme se na nastavení nového </a:t>
            </a:r>
            <a:r>
              <a:rPr lang="cs-CZ" sz="1600" b="0" i="0" u="none" strike="noStrike">
                <a:solidFill>
                  <a:schemeClr val="bg1"/>
                </a:solidFill>
                <a:effectLst/>
                <a:latin typeface="Arial" panose="020B0604020202020204" pitchFamily="34" charset="0"/>
              </a:rPr>
              <a:t>období I</a:t>
            </a:r>
            <a:r>
              <a:rPr lang="pt-BR" sz="1600" b="0" i="0" u="none" strike="noStrike">
                <a:solidFill>
                  <a:schemeClr val="bg1"/>
                </a:solidFill>
                <a:effectLst/>
                <a:latin typeface="Arial" panose="020B0604020202020204" pitchFamily="34" charset="0"/>
              </a:rPr>
              <a:t>ROP 202</a:t>
            </a:r>
            <a:r>
              <a:rPr lang="cs-CZ" sz="1600" b="0" i="0" u="none" strike="noStrike">
                <a:solidFill>
                  <a:schemeClr val="bg1"/>
                </a:solidFill>
                <a:effectLst/>
                <a:latin typeface="Arial" panose="020B0604020202020204" pitchFamily="34" charset="0"/>
              </a:rPr>
              <a:t>1</a:t>
            </a:r>
            <a:r>
              <a:rPr lang="pt-BR" sz="1600" b="0" i="0" u="none" strike="noStrike">
                <a:solidFill>
                  <a:schemeClr val="bg1"/>
                </a:solidFill>
                <a:effectLst/>
                <a:latin typeface="Arial" panose="020B0604020202020204" pitchFamily="34" charset="0"/>
              </a:rPr>
              <a:t> - 2027</a:t>
            </a:r>
            <a:r>
              <a:rPr lang="en-US" sz="1600" b="0" i="0">
                <a:solidFill>
                  <a:schemeClr val="bg1"/>
                </a:solidFill>
                <a:effectLst/>
                <a:latin typeface="Arial" panose="020B0604020202020204" pitchFamily="34" charset="0"/>
              </a:rPr>
              <a:t>​</a:t>
            </a: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6649CB4-16E2-4974-ADF3-EDFF68AE27E4}"/>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Konzultačním servisu pro SC 4.1</a:t>
            </a:r>
            <a:endParaRPr lang="cs-CZ" sz="14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37834CBA-17E3-4B72-9E14-F6F6BC098A9E}"/>
              </a:ext>
            </a:extLst>
          </p:cNvPr>
          <p:cNvSpPr txBox="1"/>
          <p:nvPr/>
        </p:nvSpPr>
        <p:spPr>
          <a:xfrm>
            <a:off x="880845" y="1797575"/>
            <a:ext cx="8012179" cy="3857338"/>
          </a:xfrm>
          <a:prstGeom prst="rect">
            <a:avLst/>
          </a:prstGeom>
          <a:noFill/>
        </p:spPr>
        <p:txBody>
          <a:bodyPr wrap="square" lIns="91440" tIns="45720" rIns="91440" bIns="45720" anchor="t">
            <a:spAutoFit/>
          </a:bodyPr>
          <a:lstStyle/>
          <a:p>
            <a:pPr algn="just" fontAlgn="base"/>
            <a:r>
              <a:rPr lang="cs-CZ" sz="1400" b="1" u="sng">
                <a:solidFill>
                  <a:schemeClr val="bg1"/>
                </a:solidFill>
              </a:rPr>
              <a:t>STŘEDNÍ ŠKOLY:</a:t>
            </a:r>
            <a:endParaRPr lang="cs-CZ" sz="1400" b="1">
              <a:solidFill>
                <a:schemeClr val="bg1"/>
              </a:solidFill>
              <a:cs typeface="Arial"/>
            </a:endParaRPr>
          </a:p>
          <a:p>
            <a:pPr algn="just" fontAlgn="base"/>
            <a:r>
              <a:rPr lang="cs-CZ" sz="1400" b="1">
                <a:solidFill>
                  <a:schemeClr val="bg1"/>
                </a:solidFill>
              </a:rPr>
              <a:t>Dotaz: „Jakým způsobem budou zohledněny rostoucí ceny ve stavebnictví? A je možné spustit projekt dřív, než bude schválen IROP? Od kdy půjde o uznatelné výdaje?“</a:t>
            </a:r>
            <a:endParaRPr lang="cs-CZ" sz="1400" b="1">
              <a:solidFill>
                <a:schemeClr val="bg1"/>
              </a:solidFill>
              <a:cs typeface="Arial"/>
            </a:endParaRPr>
          </a:p>
          <a:p>
            <a:pPr algn="just" fontAlgn="base"/>
            <a:endParaRPr lang="cs-CZ" sz="1400" i="1">
              <a:solidFill>
                <a:schemeClr val="bg1"/>
              </a:solidFill>
              <a:cs typeface="Arial"/>
            </a:endParaRPr>
          </a:p>
          <a:p>
            <a:pPr marL="285750" indent="-285750">
              <a:lnSpc>
                <a:spcPct val="107000"/>
              </a:lnSpc>
              <a:spcAft>
                <a:spcPts val="600"/>
              </a:spcAft>
              <a:buFont typeface="Arial"/>
              <a:buChar char="•"/>
            </a:pPr>
            <a:r>
              <a:rPr lang="cs-CZ" sz="1400">
                <a:solidFill>
                  <a:schemeClr val="bg1"/>
                </a:solidFill>
                <a:ea typeface="Calibri" panose="020F0502020204030204" pitchFamily="34" charset="0"/>
                <a:cs typeface="Times New Roman"/>
              </a:rPr>
              <a:t>Odpověď: Rostoucí ceny ve stavebnictví nebudou zohledněny v následné realizaci projektu. Žadatel sám musí provést takovou rozvahu, aby např. v položkovém rozpočtu stavby zohlednil předpokládaný nárůst cen ve stavebnictví. Částku přidělené dotace není možné navyšovat. Zároveň projekty předložené do IROP musí respektovat částky EFRR uvedené v Regionálním akčním plánu vzdělávání (RAP) a není možné, aby střední školy žádaly na vyšší částky, než bude uvedeno v RAP.</a:t>
            </a:r>
          </a:p>
          <a:p>
            <a:pPr>
              <a:lnSpc>
                <a:spcPct val="107000"/>
              </a:lnSpc>
              <a:spcAft>
                <a:spcPts val="600"/>
              </a:spcAft>
            </a:pPr>
            <a:endParaRPr lang="cs-CZ" sz="140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400">
                <a:solidFill>
                  <a:schemeClr val="bg1"/>
                </a:solidFill>
                <a:ea typeface="Calibri" panose="020F0502020204030204" pitchFamily="34" charset="0"/>
                <a:cs typeface="Times New Roman"/>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 Žadatel tak v zásadě může začít realizovat projekt již nyní, podmínky výzvy budou však zveřejněny až s jejím vyhlášením. </a:t>
            </a:r>
            <a:endParaRPr lang="cs-CZ" sz="1200" i="1">
              <a:solidFill>
                <a:schemeClr val="bg1"/>
              </a:solidFill>
              <a:latin typeface="Segoe UI" panose="020B0502040204020203" pitchFamily="34" charset="0"/>
            </a:endParaRPr>
          </a:p>
        </p:txBody>
      </p:sp>
    </p:spTree>
    <p:extLst>
      <p:ext uri="{BB962C8B-B14F-4D97-AF65-F5344CB8AC3E}">
        <p14:creationId xmlns:p14="http://schemas.microsoft.com/office/powerpoint/2010/main" val="240186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5F78548-5361-4BD4-AE34-CBBB243A7216}"/>
              </a:ext>
            </a:extLst>
          </p:cNvPr>
          <p:cNvSpPr txBox="1"/>
          <p:nvPr/>
        </p:nvSpPr>
        <p:spPr>
          <a:xfrm>
            <a:off x="502647" y="330241"/>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Konzultačním servisu pro SC 4.1</a:t>
            </a:r>
            <a:endParaRPr lang="cs-CZ" sz="14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A6F38AB4-D951-4C53-B9C1-FA1B05691DED}"/>
              </a:ext>
            </a:extLst>
          </p:cNvPr>
          <p:cNvSpPr txBox="1"/>
          <p:nvPr/>
        </p:nvSpPr>
        <p:spPr>
          <a:xfrm>
            <a:off x="872935" y="1606902"/>
            <a:ext cx="8012179" cy="4068486"/>
          </a:xfrm>
          <a:prstGeom prst="rect">
            <a:avLst/>
          </a:prstGeom>
          <a:noFill/>
        </p:spPr>
        <p:txBody>
          <a:bodyPr wrap="square" lIns="91440" tIns="45720" rIns="91440" bIns="45720" anchor="t">
            <a:spAutoFit/>
          </a:bodyPr>
          <a:lstStyle/>
          <a:p>
            <a:pPr algn="just" fontAlgn="base"/>
            <a:r>
              <a:rPr lang="cs-CZ" sz="1200" b="1" u="sng">
                <a:solidFill>
                  <a:schemeClr val="bg1"/>
                </a:solidFill>
              </a:rPr>
              <a:t>ZÁJMOVÉ, NEFORMÁLNÍ A CELOŽIVOTNÍ VZDĚLÁVÁNÍ:</a:t>
            </a:r>
            <a:endParaRPr lang="cs-CZ" sz="1200" b="1">
              <a:solidFill>
                <a:schemeClr val="bg1"/>
              </a:solidFill>
              <a:cs typeface="Arial"/>
            </a:endParaRPr>
          </a:p>
          <a:p>
            <a:pPr algn="just" fontAlgn="base"/>
            <a:r>
              <a:rPr lang="cs-CZ" sz="1200" b="1">
                <a:solidFill>
                  <a:schemeClr val="bg1"/>
                </a:solidFill>
              </a:rPr>
              <a:t>Dotaz: „Bude možné podpořit základní umělecké školy (ZUŠ)?“</a:t>
            </a:r>
            <a:endParaRPr lang="cs-CZ" sz="1200" b="1">
              <a:solidFill>
                <a:schemeClr val="bg1"/>
              </a:solidFill>
              <a:cs typeface="Arial"/>
            </a:endParaRPr>
          </a:p>
          <a:p>
            <a:pPr algn="just" fontAlgn="base"/>
            <a:endParaRPr lang="cs-CZ" sz="1200" i="1">
              <a:solidFill>
                <a:schemeClr val="bg1"/>
              </a:solidFill>
            </a:endParaRPr>
          </a:p>
          <a:p>
            <a:pPr marL="171450" indent="-171450">
              <a:lnSpc>
                <a:spcPct val="107000"/>
              </a:lnSpc>
              <a:spcAft>
                <a:spcPts val="600"/>
              </a:spcAft>
              <a:buFont typeface="Arial"/>
              <a:buChar char="•"/>
            </a:pPr>
            <a:r>
              <a:rPr lang="cs-CZ" sz="1200">
                <a:solidFill>
                  <a:schemeClr val="bg1"/>
                </a:solidFill>
                <a:ea typeface="Calibri" panose="020F0502020204030204" pitchFamily="34" charset="0"/>
                <a:cs typeface="Times New Roman"/>
              </a:rPr>
              <a:t>Odpověď: Podpora základních uměleckých škol je v současném (končícím) programovém období 2014–2020 omezena a lze předpokládat, že nejinak tomu bude v novém programovém období 2021–2027. Nicméně možnosti částečné podpory pro ZUŠ v IROP2 budou. Dotační titul IROP 2021–2027 pro oblast vzdělávání je obecně postaven na podpoře ve vazbě na vytyčené priority vzdělávání, a to ve vazbě na oblasti vzdělávání v cizích jazycích, přírodních vědách, polytechnice a ve vazbě na práci s digitálními technologiemi. Základní umělecké školy z podstaty své činnosti se s tímto zaměřením dotačního titulu IROP míjejí, jelikož primárně nabízejí umělecké vzdělávání, které je zacíleno na kompetence k umělecké komunikaci, kompetence osobnostně sociální či kulturní (realizovány prostřednictvím hudebních oborů, výtvarných oborů, tanečních oborů, literárně-dramatických oborů či částečně multimediální tvorby).V případě podpory základních uměleckých škol je tak z IROP možný určitý specifický typ podpory odborných učeben ve vazbě na práci s digitálními technologiemi, a to pouze v těch případech, kdy primárním výstupem činnosti nebude umělecké dílo samo, ale osvojení si práce např. ve střižně, se speciálním SW a HW k multimediální tvorbě aj. Z IROP2 zároveň nikdy nepůjde podpořit samotné prostory typu hudebních učeben či sálů, tanečních učeben či sálů. V případě podpory oblasti polytechnického vzdělávání půjde podpořit např. modernizaci učeben pro výtvarné obory ZUŠ. Z podpory pro ZUŠ v aktivitě zájmové/neformální vzdělávání tak připadá v úvahu podpora „multimediálních / digitálních učeben“, kde by např. probíhala výuka ve vazbě na oblast práce s digitálními technologiemi (audiovizuální tvorba aj.). Nebo určitý typ podpory polytechnických učeben výtvarných oborů ZUŠ.</a:t>
            </a:r>
            <a:endParaRPr lang="cs-CZ" sz="1200" i="1">
              <a:solidFill>
                <a:schemeClr val="bg1"/>
              </a:solidFill>
              <a:cs typeface="Times New Roman"/>
            </a:endParaRPr>
          </a:p>
        </p:txBody>
      </p:sp>
    </p:spTree>
    <p:extLst>
      <p:ext uri="{BB962C8B-B14F-4D97-AF65-F5344CB8AC3E}">
        <p14:creationId xmlns:p14="http://schemas.microsoft.com/office/powerpoint/2010/main" val="23576893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39ACCA1-4B26-414E-A3FA-91481942CFD4}"/>
              </a:ext>
            </a:extLst>
          </p:cNvPr>
          <p:cNvSpPr txBox="1"/>
          <p:nvPr/>
        </p:nvSpPr>
        <p:spPr>
          <a:xfrm>
            <a:off x="502647" y="222798"/>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Konzultačním servisu pro SC 4.1</a:t>
            </a:r>
            <a:endParaRPr lang="cs-CZ" sz="14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8E26E8EF-0941-4385-BDC0-CE2EB726D4D7}"/>
              </a:ext>
            </a:extLst>
          </p:cNvPr>
          <p:cNvSpPr txBox="1"/>
          <p:nvPr/>
        </p:nvSpPr>
        <p:spPr>
          <a:xfrm>
            <a:off x="880845" y="1606902"/>
            <a:ext cx="8012179" cy="4581703"/>
          </a:xfrm>
          <a:prstGeom prst="rect">
            <a:avLst/>
          </a:prstGeom>
          <a:noFill/>
        </p:spPr>
        <p:txBody>
          <a:bodyPr wrap="square" lIns="91440" tIns="45720" rIns="91440" bIns="45720" anchor="t">
            <a:spAutoFit/>
          </a:bodyPr>
          <a:lstStyle/>
          <a:p>
            <a:pPr algn="just" fontAlgn="base"/>
            <a:r>
              <a:rPr lang="cs-CZ" sz="1400" b="1" u="sng">
                <a:solidFill>
                  <a:schemeClr val="bg1"/>
                </a:solidFill>
              </a:rPr>
              <a:t>ŠKOLY ZŘÍZENÉ DLE § 16 ODST. 9 ŠKOLSKÉHO ZÁKONA (SPECIÁLNÍ ŠKOLSTVÍ):</a:t>
            </a:r>
            <a:endParaRPr lang="cs-CZ" sz="1400" b="1">
              <a:solidFill>
                <a:schemeClr val="bg1"/>
              </a:solidFill>
              <a:cs typeface="Arial"/>
            </a:endParaRPr>
          </a:p>
          <a:p>
            <a:pPr algn="just" fontAlgn="base"/>
            <a:r>
              <a:rPr lang="cs-CZ" sz="1400" b="1">
                <a:solidFill>
                  <a:schemeClr val="bg1"/>
                </a:solidFill>
              </a:rPr>
              <a:t>Dotaz: „Prosím o informaci, zda v rámci výzev IROP 2021–2027 budou moci žádat o dotaci na vybudování odborných učeben speciální školy (školy podle § 16 odst. 9 školského zákona)?“</a:t>
            </a:r>
            <a:endParaRPr lang="cs-CZ" sz="1400" b="1">
              <a:solidFill>
                <a:schemeClr val="bg1"/>
              </a:solidFill>
              <a:cs typeface="Arial"/>
            </a:endParaRPr>
          </a:p>
          <a:p>
            <a:pPr>
              <a:lnSpc>
                <a:spcPct val="107000"/>
              </a:lnSpc>
              <a:spcAft>
                <a:spcPts val="600"/>
              </a:spcAft>
            </a:pPr>
            <a:endParaRPr lang="cs-CZ" sz="1400">
              <a:solidFill>
                <a:schemeClr val="bg1"/>
              </a:solidFill>
              <a:ea typeface="Calibri" panose="020F0502020204030204" pitchFamily="34" charset="0"/>
              <a:cs typeface="Times New Roman"/>
            </a:endParaRPr>
          </a:p>
          <a:p>
            <a:pPr marL="285750" indent="-285750">
              <a:lnSpc>
                <a:spcPct val="107000"/>
              </a:lnSpc>
              <a:spcAft>
                <a:spcPts val="600"/>
              </a:spcAft>
              <a:buFont typeface="Arial"/>
              <a:buChar char="•"/>
            </a:pPr>
            <a:r>
              <a:rPr lang="cs-CZ" sz="1400">
                <a:solidFill>
                  <a:schemeClr val="bg1"/>
                </a:solidFill>
                <a:ea typeface="Calibri" panose="020F0502020204030204" pitchFamily="34" charset="0"/>
                <a:cs typeface="Times New Roman"/>
              </a:rPr>
              <a:t>Odpověď: Školy zřízené dle § 16 odst. 9 školského zákona (nebo školy se třídami zřízenými dle § 16) budou mít v zásadě shodné možnosti podpory jako tomu bylo v končícím období 2014-2020, např. v historicky ukončené výzvě č. 86 https://irop.mmr.cz/cs/vyzvy/seznam/vyzva-c-86-infrastruktura-vedouci-k-prechodu . Nebavíme se tak o podpoře odborných učeben ve vazbě na podporované oblasti vzdělávání (oblast přírodních vědy, polytechnicky, cizích jazyků či práce s digitálními technologiemi), ale o takových opatřeních, která budou směřovat k přechodu do škol hlavního vzdělávacího proudu a k přípravě na nezávislý způsob života a zapojení do společnosti. Mezi tato opatření patří např.:</a:t>
            </a:r>
            <a:endParaRPr lang="cs-CZ">
              <a:solidFill>
                <a:schemeClr val="bg1"/>
              </a:solidFill>
              <a:ea typeface="Calibri" panose="020F0502020204030204" pitchFamily="34" charset="0"/>
              <a:cs typeface="Arial" panose="020B0604020202020204"/>
            </a:endParaRPr>
          </a:p>
          <a:p>
            <a:pPr marL="742950" lvl="1" indent="-285750">
              <a:lnSpc>
                <a:spcPct val="107000"/>
              </a:lnSpc>
              <a:spcAft>
                <a:spcPts val="600"/>
              </a:spcAft>
              <a:buFont typeface="Arial"/>
              <a:buChar char="•"/>
            </a:pPr>
            <a:r>
              <a:rPr lang="cs-CZ" sz="1400">
                <a:solidFill>
                  <a:schemeClr val="bg1"/>
                </a:solidFill>
                <a:ea typeface="Calibri" panose="020F0502020204030204" pitchFamily="34" charset="0"/>
                <a:cs typeface="Times New Roman"/>
              </a:rPr>
              <a:t>modernizace či výstavba odborných a terapeutických učeben škol pro aktivizační opatření a tranzitní program (tréninkové byty, tréninková pracoviště a dílny pro ergoterapii)</a:t>
            </a:r>
            <a:endParaRPr lang="cs-CZ">
              <a:solidFill>
                <a:schemeClr val="bg1"/>
              </a:solidFill>
              <a:ea typeface="Calibri" panose="020F0502020204030204" pitchFamily="34" charset="0"/>
              <a:cs typeface="Arial" panose="020B0604020202020204"/>
            </a:endParaRPr>
          </a:p>
          <a:p>
            <a:pPr marL="742950" lvl="1" indent="-285750">
              <a:lnSpc>
                <a:spcPct val="107000"/>
              </a:lnSpc>
              <a:spcAft>
                <a:spcPts val="600"/>
              </a:spcAft>
              <a:buFont typeface="Arial"/>
              <a:buChar char="•"/>
            </a:pPr>
            <a:r>
              <a:rPr lang="cs-CZ" sz="1400">
                <a:solidFill>
                  <a:schemeClr val="bg1"/>
                </a:solidFill>
                <a:ea typeface="Calibri" panose="020F0502020204030204" pitchFamily="34" charset="0"/>
                <a:cs typeface="Times New Roman"/>
              </a:rPr>
              <a:t>rehabilitační, smyslové a </a:t>
            </a:r>
            <a:r>
              <a:rPr lang="cs-CZ" sz="1400" err="1">
                <a:solidFill>
                  <a:schemeClr val="bg1"/>
                </a:solidFill>
                <a:ea typeface="Calibri" panose="020F0502020204030204" pitchFamily="34" charset="0"/>
                <a:cs typeface="Times New Roman"/>
              </a:rPr>
              <a:t>multismyslové</a:t>
            </a:r>
            <a:r>
              <a:rPr lang="cs-CZ" sz="1400">
                <a:solidFill>
                  <a:schemeClr val="bg1"/>
                </a:solidFill>
                <a:ea typeface="Calibri" panose="020F0502020204030204" pitchFamily="34" charset="0"/>
                <a:cs typeface="Times New Roman"/>
              </a:rPr>
              <a:t> či relaxační místnosti</a:t>
            </a:r>
          </a:p>
          <a:p>
            <a:pPr marL="742950" lvl="1" indent="-285750">
              <a:lnSpc>
                <a:spcPct val="107000"/>
              </a:lnSpc>
              <a:spcAft>
                <a:spcPts val="600"/>
              </a:spcAft>
              <a:buFont typeface="Arial"/>
              <a:buChar char="•"/>
            </a:pPr>
            <a:r>
              <a:rPr lang="cs-CZ" sz="1400">
                <a:solidFill>
                  <a:schemeClr val="bg1"/>
                </a:solidFill>
                <a:ea typeface="Calibri" panose="020F0502020204030204" pitchFamily="34" charset="0"/>
                <a:cs typeface="Times New Roman"/>
              </a:rPr>
              <a:t>školní poradenská pracoviště v budově školy včetně zázemí </a:t>
            </a:r>
            <a:endParaRPr lang="cs-CZ" sz="1400">
              <a:solidFill>
                <a:schemeClr val="bg1"/>
              </a:solidFill>
              <a:ea typeface="Calibri" panose="020F0502020204030204" pitchFamily="34" charset="0"/>
              <a:cs typeface="Times New Roman" panose="02020603050405020304" pitchFamily="18" charset="0"/>
            </a:endParaRPr>
          </a:p>
          <a:p>
            <a:pPr algn="just" fontAlgn="base"/>
            <a:endParaRPr lang="cs-CZ" sz="1600" i="1">
              <a:solidFill>
                <a:srgbClr val="FF0000"/>
              </a:solidFill>
              <a:latin typeface="Segoe UI" panose="020B0502040204020203" pitchFamily="34" charset="0"/>
            </a:endParaRPr>
          </a:p>
        </p:txBody>
      </p:sp>
    </p:spTree>
    <p:extLst>
      <p:ext uri="{BB962C8B-B14F-4D97-AF65-F5344CB8AC3E}">
        <p14:creationId xmlns:p14="http://schemas.microsoft.com/office/powerpoint/2010/main" val="5595534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 – sociální služby</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3046988"/>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gn="just"/>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 – sociální služby</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343950" y="2051519"/>
            <a:ext cx="8012179" cy="4015073"/>
          </a:xfrm>
          <a:prstGeom prst="rect">
            <a:avLst/>
          </a:prstGeom>
          <a:noFill/>
        </p:spPr>
        <p:txBody>
          <a:bodyPr wrap="square">
            <a:spAutoFit/>
          </a:bodyPr>
          <a:lstStyle/>
          <a:p>
            <a:pPr marL="214313" indent="-214313">
              <a:lnSpc>
                <a:spcPts val="3100"/>
              </a:lnSpc>
              <a:buFont typeface="Arial" pitchFamily="34" charset="0"/>
              <a:buChar char="•"/>
            </a:pPr>
            <a:r>
              <a:rPr lang="cs-CZ" sz="1600">
                <a:solidFill>
                  <a:schemeClr val="bg1"/>
                </a:solidFill>
              </a:rPr>
              <a:t>Soulad  projektu infrastruktura sociálních služeb se </a:t>
            </a:r>
            <a:r>
              <a:rPr lang="cs-CZ" sz="1600">
                <a:solidFill>
                  <a:schemeClr val="bg1"/>
                </a:solidFill>
                <a:cs typeface="Arial" panose="020B0604020202020204" pitchFamily="34" charset="0"/>
              </a:rPr>
              <a:t>Strategickým plánem sociálního začleňování nebo Plánem sociálního začleňování nebo s komunitním plánem nebo s Krajským střednědobým plánem rozvoje sociálních služeb</a:t>
            </a:r>
          </a:p>
          <a:p>
            <a:pPr>
              <a:lnSpc>
                <a:spcPts val="3100"/>
              </a:lnSpc>
            </a:pPr>
            <a:endParaRPr lang="cs-CZ" sz="1600">
              <a:solidFill>
                <a:schemeClr val="bg1"/>
              </a:solidFill>
            </a:endParaRPr>
          </a:p>
          <a:p>
            <a:pPr marL="214313" indent="-214313">
              <a:lnSpc>
                <a:spcPts val="3100"/>
              </a:lnSpc>
              <a:buFont typeface="Arial" pitchFamily="34" charset="0"/>
              <a:buChar char="•"/>
            </a:pPr>
            <a:r>
              <a:rPr lang="cs-CZ" sz="1600">
                <a:solidFill>
                  <a:schemeClr val="bg1"/>
                </a:solidFill>
              </a:rPr>
              <a:t>Projekt deinstitucionalizace má schválený transformační plán </a:t>
            </a:r>
          </a:p>
          <a:p>
            <a:pPr marL="214313" indent="-214313">
              <a:lnSpc>
                <a:spcPts val="3100"/>
              </a:lnSpc>
              <a:buFont typeface="Arial" pitchFamily="34" charset="0"/>
              <a:buChar char="•"/>
            </a:pPr>
            <a:r>
              <a:rPr lang="cs-CZ" sz="1600">
                <a:solidFill>
                  <a:schemeClr val="bg1"/>
                </a:solidFill>
              </a:rPr>
              <a:t>Soulad projektu deinstitucionalizace s Regionálním akčním plánem, komunitním plánem nebo Krajským střednědobým plánem rozvoje sociálních služeb</a:t>
            </a:r>
          </a:p>
          <a:p>
            <a:pPr>
              <a:lnSpc>
                <a:spcPts val="3100"/>
              </a:lnSpc>
            </a:pPr>
            <a:endParaRPr lang="cs-CZ" sz="1600">
              <a:solidFill>
                <a:schemeClr val="bg1"/>
              </a:solidFill>
            </a:endParaRPr>
          </a:p>
          <a:p>
            <a:pPr marL="214313" indent="-214313">
              <a:lnSpc>
                <a:spcPts val="3100"/>
              </a:lnSpc>
              <a:buFont typeface="Arial" pitchFamily="34" charset="0"/>
              <a:buChar char="•"/>
            </a:pPr>
            <a:r>
              <a:rPr lang="cs-CZ" sz="1600">
                <a:solidFill>
                  <a:schemeClr val="bg1"/>
                </a:solidFill>
              </a:rPr>
              <a:t>Realizace NE v Praze </a:t>
            </a:r>
          </a:p>
          <a:p>
            <a:pPr marL="214313" indent="-214313">
              <a:lnSpc>
                <a:spcPts val="3100"/>
              </a:lnSpc>
              <a:buFont typeface="Arial" pitchFamily="34" charset="0"/>
              <a:buChar char="•"/>
            </a:pPr>
            <a:r>
              <a:rPr lang="cs-CZ" sz="1600">
                <a:solidFill>
                  <a:schemeClr val="bg1"/>
                </a:solidFill>
              </a:rPr>
              <a:t>Využití ITI, CLLD </a:t>
            </a:r>
            <a:r>
              <a:rPr kumimoji="0" lang="cs-CZ" sz="1600" b="0" i="0" u="none" strike="noStrike" kern="0" cap="none" spc="0" normalizeH="0" baseline="0" noProof="0">
                <a:ln>
                  <a:noFill/>
                </a:ln>
                <a:solidFill>
                  <a:schemeClr val="bg1"/>
                </a:solidFill>
                <a:effectLst/>
                <a:uLnTx/>
                <a:uFillTx/>
                <a:latin typeface="Arial"/>
                <a:cs typeface="Arial"/>
                <a:sym typeface="Arial"/>
              </a:rPr>
              <a:t>a Koordinovaného přístupu k sociálnímu vyloučení+</a:t>
            </a:r>
          </a:p>
        </p:txBody>
      </p:sp>
    </p:spTree>
    <p:extLst>
      <p:ext uri="{BB962C8B-B14F-4D97-AF65-F5344CB8AC3E}">
        <p14:creationId xmlns:p14="http://schemas.microsoft.com/office/powerpoint/2010/main" val="2985744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 – sociální služby</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1883015"/>
            <a:ext cx="8012179" cy="4083682"/>
          </a:xfrm>
          <a:prstGeom prst="rect">
            <a:avLst/>
          </a:prstGeom>
          <a:noFill/>
        </p:spPr>
        <p:txBody>
          <a:bodyPr wrap="square">
            <a:spAutoFit/>
          </a:bodyPr>
          <a:lstStyle/>
          <a:p>
            <a:pPr marL="214313" indent="-214313">
              <a:lnSpc>
                <a:spcPts val="2200"/>
              </a:lnSpc>
              <a:buFont typeface="Arial" pitchFamily="34" charset="0"/>
              <a:buChar char="•"/>
            </a:pPr>
            <a:r>
              <a:rPr lang="cs-CZ" sz="1500">
                <a:solidFill>
                  <a:schemeClr val="bg1"/>
                </a:solidFill>
              </a:rPr>
              <a:t>MPSV dokončuje výzvu NPO (Národní plán obnovy); domluveno je rozdělení NPO – pobytové sociální služby péče, IROP – všechny (pobytové, terénní, ambulantní) služby prevence a terénní a ambulantní sociální služby péče (auta a zázemí služeb)</a:t>
            </a:r>
          </a:p>
          <a:p>
            <a:pPr marL="214313" indent="-214313">
              <a:lnSpc>
                <a:spcPts val="2200"/>
              </a:lnSpc>
              <a:buFont typeface="Arial" pitchFamily="34" charset="0"/>
              <a:buChar char="•"/>
            </a:pPr>
            <a:r>
              <a:rPr lang="cs-CZ" sz="1500" b="1">
                <a:solidFill>
                  <a:schemeClr val="bg1"/>
                </a:solidFill>
              </a:rPr>
              <a:t>Sociálně zdravotní služby nelze spojit, jsou to rozdílné SC, ale mohou podat 2 projekty</a:t>
            </a:r>
          </a:p>
          <a:p>
            <a:pPr marL="214313" indent="-214313">
              <a:lnSpc>
                <a:spcPts val="2200"/>
              </a:lnSpc>
              <a:buFont typeface="Arial" pitchFamily="34" charset="0"/>
              <a:buChar char="•"/>
            </a:pPr>
            <a:r>
              <a:rPr lang="cs-CZ" sz="1500">
                <a:solidFill>
                  <a:schemeClr val="bg1"/>
                </a:solidFill>
              </a:rPr>
              <a:t>V případě pobytových služeb péče spojených se zázemím pro ambulantní či terénní služby je zatím dohoda, že by se vše platilo z NPO. V případě žádosti v IROP bude ŘO hlídat dvojí financování.</a:t>
            </a:r>
          </a:p>
          <a:p>
            <a:pPr>
              <a:lnSpc>
                <a:spcPts val="2200"/>
              </a:lnSpc>
            </a:pPr>
            <a:endParaRPr lang="cs-CZ" sz="1500">
              <a:solidFill>
                <a:schemeClr val="bg1"/>
              </a:solidFill>
            </a:endParaRPr>
          </a:p>
          <a:p>
            <a:pPr marL="214313" indent="-214313">
              <a:lnSpc>
                <a:spcPts val="2200"/>
              </a:lnSpc>
              <a:buFont typeface="Arial" pitchFamily="34" charset="0"/>
              <a:buChar char="•"/>
            </a:pPr>
            <a:r>
              <a:rPr lang="cs-CZ" sz="1500">
                <a:solidFill>
                  <a:schemeClr val="bg1"/>
                </a:solidFill>
              </a:rPr>
              <a:t>DI – EK podmiňuje schválením Akčního plánu DI Vládou ČR – bude cca červen až září, pak mohou být vyhlášeny výzvy v IROP na DI</a:t>
            </a:r>
          </a:p>
          <a:p>
            <a:pPr marL="214313" indent="-214313">
              <a:lnSpc>
                <a:spcPts val="2200"/>
              </a:lnSpc>
              <a:buFont typeface="Arial" pitchFamily="34" charset="0"/>
              <a:buChar char="•"/>
            </a:pPr>
            <a:r>
              <a:rPr lang="cs-CZ" sz="1500">
                <a:solidFill>
                  <a:schemeClr val="bg1"/>
                </a:solidFill>
              </a:rPr>
              <a:t>Rozdělení alokace na služby a DI – pro DI je částka v KČ zafixovaná v RAP, zbývající alokace na služby se přepočítává podle aktuálního kurzu</a:t>
            </a:r>
          </a:p>
          <a:p>
            <a:pPr marL="214313" indent="-214313">
              <a:lnSpc>
                <a:spcPct val="150000"/>
              </a:lnSpc>
            </a:pPr>
            <a:endParaRPr lang="cs-CZ" sz="1600">
              <a:solidFill>
                <a:schemeClr val="bg1"/>
              </a:solidFill>
            </a:endParaRPr>
          </a:p>
        </p:txBody>
      </p:sp>
    </p:spTree>
    <p:extLst>
      <p:ext uri="{BB962C8B-B14F-4D97-AF65-F5344CB8AC3E}">
        <p14:creationId xmlns:p14="http://schemas.microsoft.com/office/powerpoint/2010/main" val="13083129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a:t>
            </a:r>
            <a:r>
              <a:rPr lang="cs-CZ" sz="3200" b="1" kern="0">
                <a:solidFill>
                  <a:schemeClr val="bg1"/>
                </a:solidFill>
                <a:latin typeface="Arial"/>
                <a:cs typeface="Arial"/>
                <a:sym typeface="Arial"/>
              </a:rPr>
              <a:t>Konzultačního servisu pro SC 4.2</a:t>
            </a:r>
            <a:r>
              <a:rPr kumimoji="0" lang="cs-CZ" sz="3200" b="1" i="0" u="none" strike="noStrike" kern="0" cap="none" spc="0" normalizeH="0" baseline="0" noProof="0">
                <a:ln>
                  <a:noFill/>
                </a:ln>
                <a:solidFill>
                  <a:schemeClr val="bg1"/>
                </a:solidFill>
                <a:effectLst/>
                <a:uLnTx/>
                <a:uFillTx/>
                <a:latin typeface="Arial"/>
                <a:cs typeface="Arial"/>
                <a:sym typeface="Arial"/>
              </a:rPr>
              <a:t> – sociální služby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539430"/>
          </a:xfrm>
          <a:prstGeom prst="rect">
            <a:avLst/>
          </a:prstGeom>
          <a:noFill/>
        </p:spPr>
        <p:txBody>
          <a:bodyPr wrap="square" lIns="91440" tIns="45720" rIns="91440" bIns="45720" anchor="t">
            <a:spAutoFit/>
          </a:bodyPr>
          <a:lstStyle/>
          <a:p>
            <a:pPr marL="213995" indent="-213995" algn="just" fontAlgn="base"/>
            <a:endParaRPr lang="cs-CZ" sz="1600" i="1">
              <a:solidFill>
                <a:schemeClr val="bg1"/>
              </a:solidFill>
              <a:cs typeface="Arial" panose="020B0604020202020204"/>
            </a:endParaRPr>
          </a:p>
          <a:p>
            <a:pPr marL="213995" indent="-213995" algn="just" fontAlgn="base"/>
            <a:r>
              <a:rPr lang="cs-CZ" sz="1600" b="1">
                <a:solidFill>
                  <a:schemeClr val="bg1"/>
                </a:solidFill>
              </a:rPr>
              <a:t>Nejčastější:</a:t>
            </a:r>
            <a:endParaRPr lang="cs-CZ" sz="1600" b="1">
              <a:solidFill>
                <a:schemeClr val="bg1"/>
              </a:solidFill>
              <a:cs typeface="Arial" panose="020B0604020202020204"/>
            </a:endParaRPr>
          </a:p>
          <a:p>
            <a:pPr algn="just" fontAlgn="base"/>
            <a:r>
              <a:rPr lang="cs-CZ" sz="1600" i="1" u="sng">
                <a:solidFill>
                  <a:schemeClr val="bg1"/>
                </a:solidFill>
              </a:rPr>
              <a:t>Energetické parametry</a:t>
            </a:r>
            <a:endParaRPr lang="cs-CZ" sz="1600" i="1" u="sng">
              <a:solidFill>
                <a:schemeClr val="bg1"/>
              </a:solidFill>
              <a:cs typeface="Arial"/>
            </a:endParaRP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endParaRPr lang="cs-CZ" sz="1600" i="1">
              <a:solidFill>
                <a:schemeClr val="bg1"/>
              </a:solidFill>
              <a:cs typeface="Arial"/>
            </a:endParaRPr>
          </a:p>
          <a:p>
            <a:pPr marL="213995" indent="-213995" algn="just" fontAlgn="base"/>
            <a:endParaRPr lang="cs-CZ" sz="1600" i="1">
              <a:solidFill>
                <a:schemeClr val="bg1"/>
              </a:solidFill>
              <a:cs typeface="Arial"/>
            </a:endParaRPr>
          </a:p>
          <a:p>
            <a:pPr marL="213995" indent="-213995" algn="just" fontAlgn="base"/>
            <a:r>
              <a:rPr lang="cs-CZ" sz="1600" b="1">
                <a:solidFill>
                  <a:schemeClr val="bg1"/>
                </a:solidFill>
              </a:rPr>
              <a:t>Důležité: </a:t>
            </a:r>
            <a:endParaRPr lang="cs-CZ" sz="1600" b="1">
              <a:solidFill>
                <a:schemeClr val="bg1"/>
              </a:solidFill>
              <a:cs typeface="Arial"/>
            </a:endParaRPr>
          </a:p>
          <a:p>
            <a:pPr algn="just" fontAlgn="base"/>
            <a:r>
              <a:rPr lang="cs-CZ" sz="1600" i="1" u="sng">
                <a:solidFill>
                  <a:schemeClr val="bg1"/>
                </a:solidFill>
              </a:rPr>
              <a:t>Podpora pobytových služeb a naplňování Materiálně technických standardů</a:t>
            </a:r>
            <a:endParaRPr lang="cs-CZ" sz="1600" i="1" u="sng">
              <a:solidFill>
                <a:schemeClr val="bg1"/>
              </a:solidFill>
              <a:cs typeface="Arial"/>
            </a:endParaRPr>
          </a:p>
          <a:p>
            <a:pPr marL="285750" indent="-285750" algn="just" fontAlgn="base">
              <a:buFont typeface="Arial" panose="020B0604020202020204" pitchFamily="34" charset="0"/>
              <a:buChar char="•"/>
            </a:pPr>
            <a:r>
              <a:rPr lang="cs-CZ" sz="1600" i="1">
                <a:solidFill>
                  <a:schemeClr val="bg1"/>
                </a:solidFill>
              </a:rPr>
              <a:t>MPSV dokončuje výzvu NPO, ze které budou s největší pravděpodobností podporovány pobytové sociální služby péče. Doporučujeme sledovat internetové stránky MPSV https://www.mpsv.cz/web/cz/vyzvy1</a:t>
            </a:r>
            <a:endParaRPr lang="cs-CZ" sz="1600" i="1">
              <a:solidFill>
                <a:schemeClr val="bg1"/>
              </a:solidFill>
              <a:cs typeface="Arial"/>
            </a:endParaRPr>
          </a:p>
          <a:p>
            <a:pPr marL="213995" indent="-213995" algn="just" fontAlgn="base">
              <a:buFont typeface="Arial" panose="020B0604020202020204" pitchFamily="34" charset="0"/>
              <a:buChar char="•"/>
            </a:pPr>
            <a:endParaRPr lang="cs-CZ" sz="1600" i="1">
              <a:solidFill>
                <a:srgbClr val="FF0000"/>
              </a:solidFill>
              <a:latin typeface="Segoe UI" panose="020B0502040204020203" pitchFamily="34" charset="0"/>
              <a:cs typeface="Segoe UI" panose="020B0502040204020203" pitchFamily="34" charset="0"/>
            </a:endParaRPr>
          </a:p>
          <a:p>
            <a:pPr marL="213995" indent="-213995" algn="just" fontAlgn="base">
              <a:buFont typeface="Arial" panose="020B0604020202020204" pitchFamily="34" charset="0"/>
              <a:buChar char="•"/>
            </a:pPr>
            <a:endParaRPr lang="cs-CZ" sz="1600" i="1">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969677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Územní odbor IROP pro Kraj Vysočina</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646331"/>
          </a:xfrm>
          <a:prstGeom prst="rect">
            <a:avLst/>
          </a:prstGeom>
          <a:noFill/>
        </p:spPr>
        <p:txBody>
          <a:bodyPr wrap="square">
            <a:spAutoFit/>
          </a:bodyPr>
          <a:lstStyle/>
          <a:p>
            <a:pPr marL="285750" indent="-285750">
              <a:buFont typeface="Arial" panose="020B0604020202020204" pitchFamily="34" charset="0"/>
              <a:buChar char="•"/>
            </a:pPr>
            <a:r>
              <a:rPr lang="cs-CZ" b="1">
                <a:solidFill>
                  <a:schemeClr val="bg1"/>
                </a:solidFill>
              </a:rPr>
              <a:t>Adresa</a:t>
            </a:r>
            <a:r>
              <a:rPr lang="cs-CZ">
                <a:solidFill>
                  <a:schemeClr val="bg1"/>
                </a:solidFill>
              </a:rPr>
              <a:t>: Brněnská 2806/71, Jihlava</a:t>
            </a:r>
          </a:p>
          <a:p>
            <a:pPr marL="285750" indent="-285750">
              <a:buFont typeface="Arial" panose="020B0604020202020204" pitchFamily="34" charset="0"/>
              <a:buChar char="•"/>
            </a:pPr>
            <a:r>
              <a:rPr lang="cs-CZ">
                <a:solidFill>
                  <a:schemeClr val="bg1"/>
                </a:solidFill>
              </a:rPr>
              <a:t>https://www.crr.cz/kontakty/kontakty-sekce-irop/uo-irop-kraj-vysocina/  </a:t>
            </a: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4157897410"/>
              </p:ext>
            </p:extLst>
          </p:nvPr>
        </p:nvGraphicFramePr>
        <p:xfrm>
          <a:off x="656468" y="2059764"/>
          <a:ext cx="4921006" cy="394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useBgFill="1">
        <p:nvSpPr>
          <p:cNvPr id="11" name="Obdélník: se zakulacenými rohy 10">
            <a:extLst>
              <a:ext uri="{FF2B5EF4-FFF2-40B4-BE49-F238E27FC236}">
                <a16:creationId xmlns:a16="http://schemas.microsoft.com/office/drawing/2014/main" id="{D5CB07BE-D445-459F-8787-AD54B599A6F0}"/>
              </a:ext>
            </a:extLst>
          </p:cNvPr>
          <p:cNvSpPr/>
          <p:nvPr/>
        </p:nvSpPr>
        <p:spPr>
          <a:xfrm>
            <a:off x="5958018" y="4229099"/>
            <a:ext cx="2443555" cy="1666875"/>
          </a:xfrm>
          <a:prstGeom prst="roundRect">
            <a:avLst/>
          </a:prstGeom>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a:t>26 zaměstnanců</a:t>
            </a:r>
          </a:p>
          <a:p>
            <a:pPr algn="ctr"/>
            <a:endParaRPr lang="cs-CZ"/>
          </a:p>
          <a:p>
            <a:pPr algn="ctr"/>
            <a:r>
              <a:rPr lang="cs-CZ"/>
              <a:t>specializace pracovišť Centra</a:t>
            </a:r>
          </a:p>
        </p:txBody>
      </p:sp>
      <p:sp useBgFill="1">
        <p:nvSpPr>
          <p:cNvPr id="14" name="Obdélník: se zakulacenými rohy 13">
            <a:extLst>
              <a:ext uri="{FF2B5EF4-FFF2-40B4-BE49-F238E27FC236}">
                <a16:creationId xmlns:a16="http://schemas.microsoft.com/office/drawing/2014/main" id="{166DDCFA-4CBF-4B36-BAB8-849156447E2C}"/>
              </a:ext>
            </a:extLst>
          </p:cNvPr>
          <p:cNvSpPr/>
          <p:nvPr/>
        </p:nvSpPr>
        <p:spPr>
          <a:xfrm>
            <a:off x="5857876" y="2091404"/>
            <a:ext cx="2810090" cy="1870996"/>
          </a:xfrm>
          <a:prstGeom prst="roundRect">
            <a:avLst/>
          </a:prstGeom>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18" name="Obrázek 17">
            <a:extLst>
              <a:ext uri="{FF2B5EF4-FFF2-40B4-BE49-F238E27FC236}">
                <a16:creationId xmlns:a16="http://schemas.microsoft.com/office/drawing/2014/main" id="{430EFB6E-792E-40A5-A6C1-2039042A629D}"/>
              </a:ext>
            </a:extLst>
          </p:cNvPr>
          <p:cNvPicPr>
            <a:picLocks noChangeAspect="1"/>
          </p:cNvPicPr>
          <p:nvPr/>
        </p:nvPicPr>
        <p:blipFill>
          <a:blip r:embed="rId7"/>
          <a:stretch>
            <a:fillRect/>
          </a:stretch>
        </p:blipFill>
        <p:spPr>
          <a:xfrm>
            <a:off x="6021994" y="2189024"/>
            <a:ext cx="2465538" cy="1675756"/>
          </a:xfrm>
          <a:prstGeom prst="rect">
            <a:avLst/>
          </a:prstGeom>
          <a:effectLst>
            <a:softEdge rad="0"/>
          </a:effectLst>
          <a:scene3d>
            <a:camera prst="orthographicFront"/>
            <a:lightRig rig="threePt" dir="t"/>
          </a:scene3d>
          <a:sp3d>
            <a:bevelT/>
          </a:sp3d>
        </p:spPr>
      </p:pic>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88372" y="247814"/>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 – sociální bydlení</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1575238"/>
            <a:ext cx="8012179" cy="4351704"/>
          </a:xfrm>
          <a:prstGeom prst="rect">
            <a:avLst/>
          </a:prstGeom>
          <a:noFill/>
        </p:spPr>
        <p:txBody>
          <a:bodyPr wrap="square">
            <a:spAutoFit/>
          </a:bodyPr>
          <a:lstStyle/>
          <a:p>
            <a:pPr>
              <a:lnSpc>
                <a:spcPct val="114000"/>
              </a:lnSpc>
              <a:spcAft>
                <a:spcPts val="600"/>
              </a:spcAft>
            </a:pPr>
            <a:r>
              <a:rPr lang="cs-CZ" sz="1600" b="1">
                <a:solidFill>
                  <a:schemeClr val="bg1"/>
                </a:solidFill>
              </a:rPr>
              <a:t>Sociální bydlení</a:t>
            </a:r>
          </a:p>
          <a:p>
            <a:pPr lvl="0" algn="just">
              <a:lnSpc>
                <a:spcPct val="114000"/>
              </a:lnSpc>
              <a:spcAft>
                <a:spcPts val="600"/>
              </a:spcAft>
            </a:pPr>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14000"/>
              </a:lnSpc>
              <a:spcAft>
                <a:spcPts val="600"/>
              </a:spcAft>
            </a:pPr>
            <a:endParaRPr lang="cs-CZ" sz="1600">
              <a:solidFill>
                <a:schemeClr val="bg1"/>
              </a:solidFill>
            </a:endParaRPr>
          </a:p>
          <a:p>
            <a:pPr algn="just">
              <a:lnSpc>
                <a:spcPct val="114000"/>
              </a:lnSpc>
              <a:spcAft>
                <a:spcPts val="600"/>
              </a:spcAft>
            </a:pPr>
            <a:r>
              <a:rPr lang="cs-CZ" sz="1600" kern="0">
                <a:solidFill>
                  <a:schemeClr val="bg1"/>
                </a:solidFill>
                <a:latin typeface="Arial"/>
                <a:cs typeface="Arial"/>
                <a:sym typeface="Arial"/>
              </a:rPr>
              <a:t>Klíčové parametry</a:t>
            </a:r>
            <a:endParaRPr lang="cs-CZ" sz="1600" kern="0">
              <a:solidFill>
                <a:schemeClr val="bg1"/>
              </a:solidFill>
              <a:cs typeface="Arial" panose="020B0604020202020204" pitchFamily="34" charset="0"/>
              <a:sym typeface="Arial"/>
            </a:endParaRPr>
          </a:p>
          <a:p>
            <a:pPr marL="457200" marR="0" lvl="0" indent="-323850" algn="l" defTabSz="914400" rtl="0" eaLnBrk="1" fontAlgn="auto" latinLnBrk="0" hangingPunct="1">
              <a:lnSpc>
                <a:spcPct val="114000"/>
              </a:lnSpc>
              <a:spcBef>
                <a:spcPts val="1000"/>
              </a:spcBef>
              <a:spcAft>
                <a:spcPts val="60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sociálního bydlení má souhlas zastupitelstva obce s realizací projektu</a:t>
            </a:r>
          </a:p>
          <a:p>
            <a:pPr marL="457200" marR="0" lvl="0" indent="-323850" algn="l" defTabSz="914400" rtl="0" eaLnBrk="1" fontAlgn="auto" latinLnBrk="0" hangingPunct="1">
              <a:lnSpc>
                <a:spcPct val="114000"/>
              </a:lnSpc>
              <a:spcBef>
                <a:spcPts val="1000"/>
              </a:spcBef>
              <a:spcAft>
                <a:spcPts val="60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U projektu sociálního bydlení 20-letá udržitelnost </a:t>
            </a:r>
          </a:p>
          <a:p>
            <a:pPr marL="457200" marR="0" lvl="0" indent="-323850" algn="l" defTabSz="914400" rtl="0" eaLnBrk="1" fontAlgn="auto" latinLnBrk="0" hangingPunct="1">
              <a:lnSpc>
                <a:spcPct val="114000"/>
              </a:lnSpc>
              <a:spcBef>
                <a:spcPts val="1000"/>
              </a:spcBef>
              <a:spcAft>
                <a:spcPts val="60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Žadatel NNO -  podmínka min. 5 let </a:t>
            </a:r>
            <a:r>
              <a:rPr kumimoji="0" lang="cs-CZ" sz="1600" b="0" i="0" u="none" strike="noStrike" kern="0" cap="none" spc="0" normalizeH="0" baseline="0" noProof="0" err="1">
                <a:ln>
                  <a:noFill/>
                </a:ln>
                <a:solidFill>
                  <a:schemeClr val="bg1"/>
                </a:solidFill>
                <a:effectLst/>
                <a:uLnTx/>
                <a:uFillTx/>
                <a:latin typeface="Arial"/>
                <a:cs typeface="Arial"/>
                <a:sym typeface="Arial"/>
              </a:rPr>
              <a:t>bezprostředn</a:t>
            </a:r>
            <a:r>
              <a:rPr lang="cs-CZ" sz="1600" kern="0">
                <a:solidFill>
                  <a:schemeClr val="bg1"/>
                </a:solidFill>
                <a:latin typeface="Arial"/>
                <a:cs typeface="Arial"/>
                <a:sym typeface="Arial"/>
              </a:rPr>
              <a:t>ě </a:t>
            </a:r>
            <a:r>
              <a:rPr kumimoji="0" lang="cs-CZ" sz="1600" b="0" i="0" u="none" strike="noStrike" kern="0" cap="none" spc="0" normalizeH="0" baseline="0" noProof="0">
                <a:ln>
                  <a:noFill/>
                </a:ln>
                <a:solidFill>
                  <a:schemeClr val="bg1"/>
                </a:solidFill>
                <a:effectLst/>
                <a:uLnTx/>
                <a:uFillTx/>
                <a:latin typeface="Arial"/>
                <a:cs typeface="Arial"/>
                <a:sym typeface="Arial"/>
              </a:rPr>
              <a:t>před podáním žádosti nepřetržitě poskytovat sociální službu podle zákona o sociálních službách</a:t>
            </a:r>
          </a:p>
          <a:p>
            <a:pPr marL="457200" marR="0" lvl="0" indent="-323850" algn="l" defTabSz="914400" rtl="0" eaLnBrk="1" fontAlgn="auto" latinLnBrk="0" hangingPunct="1">
              <a:lnSpc>
                <a:spcPct val="114000"/>
              </a:lnSpc>
              <a:spcBef>
                <a:spcPts val="1000"/>
              </a:spcBef>
              <a:spcAft>
                <a:spcPts val="60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 a Koordinovaného přístupu k sociálnímu vyloučení+</a:t>
            </a:r>
          </a:p>
          <a:p>
            <a:pPr algn="just">
              <a:lnSpc>
                <a:spcPct val="150000"/>
              </a:lnSpc>
            </a:pPr>
            <a:endParaRPr lang="cs-CZ" sz="1600">
              <a:solidFill>
                <a:schemeClr val="bg1"/>
              </a:solidFill>
            </a:endParaRPr>
          </a:p>
        </p:txBody>
      </p:sp>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0812" y="1559364"/>
            <a:ext cx="395119" cy="395119"/>
          </a:xfrm>
          <a:prstGeom prst="rect">
            <a:avLst/>
          </a:prstGeom>
        </p:spPr>
      </p:pic>
    </p:spTree>
    <p:extLst>
      <p:ext uri="{BB962C8B-B14F-4D97-AF65-F5344CB8AC3E}">
        <p14:creationId xmlns:p14="http://schemas.microsoft.com/office/powerpoint/2010/main" val="20650436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6" y="126545"/>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 – sociální bydlení</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4724370"/>
          </a:xfrm>
          <a:prstGeom prst="rect">
            <a:avLst/>
          </a:prstGeom>
          <a:noFill/>
        </p:spPr>
        <p:txBody>
          <a:bodyPr wrap="square" lIns="91440" tIns="45720" rIns="91440" bIns="45720" anchor="t">
            <a:spAutoFit/>
          </a:bodyPr>
          <a:lstStyle/>
          <a:p>
            <a:pPr algn="l"/>
            <a:r>
              <a:rPr lang="cs-CZ" sz="1500">
                <a:solidFill>
                  <a:schemeClr val="bg1"/>
                </a:solidFill>
              </a:rPr>
              <a:t>Sociální byty musí splňovat parametry sociálního bydlení IROP:</a:t>
            </a:r>
          </a:p>
          <a:p>
            <a:pPr marL="742950" lvl="1" indent="-285750">
              <a:buFont typeface="Arial" panose="020B0604020202020204" pitchFamily="34" charset="0"/>
              <a:buChar char="•"/>
            </a:pPr>
            <a:r>
              <a:rPr lang="cs-CZ" sz="1500">
                <a:solidFill>
                  <a:schemeClr val="bg1"/>
                </a:solidFill>
              </a:rPr>
              <a:t>technické</a:t>
            </a:r>
          </a:p>
          <a:p>
            <a:pPr marL="742950" lvl="1" indent="-285750">
              <a:buFont typeface="Arial" panose="020B0604020202020204" pitchFamily="34" charset="0"/>
              <a:buChar char="•"/>
            </a:pPr>
            <a:r>
              <a:rPr lang="cs-CZ" sz="1500">
                <a:solidFill>
                  <a:schemeClr val="bg1"/>
                </a:solidFill>
              </a:rPr>
              <a:t>finanční</a:t>
            </a:r>
          </a:p>
          <a:p>
            <a:pPr marL="742950" lvl="1" indent="-285750">
              <a:buFont typeface="Arial" panose="020B0604020202020204" pitchFamily="34" charset="0"/>
              <a:buChar char="•"/>
            </a:pPr>
            <a:r>
              <a:rPr lang="cs-CZ" sz="1500">
                <a:solidFill>
                  <a:schemeClr val="bg1"/>
                </a:solidFill>
              </a:rPr>
              <a:t>předcházení segregace</a:t>
            </a:r>
          </a:p>
          <a:p>
            <a:pPr algn="l"/>
            <a:endParaRPr lang="cs-CZ" sz="1500">
              <a:solidFill>
                <a:schemeClr val="bg1"/>
              </a:solidFill>
            </a:endParaRPr>
          </a:p>
          <a:p>
            <a:pPr algn="l"/>
            <a:r>
              <a:rPr lang="cs-CZ" sz="1500">
                <a:solidFill>
                  <a:schemeClr val="bg1"/>
                </a:solidFill>
              </a:rPr>
              <a:t>Předpokládané podmínky nakládaní se sociálními byty:</a:t>
            </a:r>
          </a:p>
          <a:p>
            <a:pPr marL="742950" lvl="1" indent="-285750">
              <a:buFont typeface="Arial" panose="020B0604020202020204" pitchFamily="34" charset="0"/>
              <a:buChar char="•"/>
            </a:pPr>
            <a:r>
              <a:rPr lang="cs-CZ" sz="1500">
                <a:solidFill>
                  <a:schemeClr val="bg1"/>
                </a:solidFill>
              </a:rPr>
              <a:t>obsazení bytu do 3 měsíců od ukončení realizace projektu / předchozí nájemní smlouvy</a:t>
            </a:r>
          </a:p>
          <a:p>
            <a:pPr marL="742950" lvl="1" indent="-285750">
              <a:buFont typeface="Arial" panose="020B0604020202020204" pitchFamily="34" charset="0"/>
              <a:buChar char="•"/>
            </a:pPr>
            <a:r>
              <a:rPr lang="cs-CZ" sz="1500">
                <a:solidFill>
                  <a:schemeClr val="bg1"/>
                </a:solidFill>
              </a:rPr>
              <a:t>nájemní smlouva musí být uzavřena minimálně na 1 rok, maximálně na 2 roky</a:t>
            </a:r>
          </a:p>
          <a:p>
            <a:pPr marL="742950" lvl="1" indent="-285750">
              <a:buFont typeface="Arial" panose="020B0604020202020204" pitchFamily="34" charset="0"/>
              <a:buChar char="•"/>
            </a:pPr>
            <a:r>
              <a:rPr lang="cs-CZ" sz="1500">
                <a:solidFill>
                  <a:schemeClr val="bg1"/>
                </a:solidFill>
              </a:rPr>
              <a:t>uzavření nájemní smlouvy pouze s osobou z cílové skupiny:</a:t>
            </a:r>
          </a:p>
          <a:p>
            <a:pPr marL="1200150" lvl="2" indent="-285750">
              <a:buFont typeface="Wingdings" panose="05000000000000000000" pitchFamily="2" charset="2"/>
              <a:buChar char="§"/>
            </a:pPr>
            <a:r>
              <a:rPr lang="cs-CZ" sz="1500">
                <a:solidFill>
                  <a:schemeClr val="bg1"/>
                </a:solidFill>
              </a:rPr>
              <a:t>osoba spadá do typologie ETHOS</a:t>
            </a:r>
          </a:p>
          <a:p>
            <a:pPr marL="1200150" lvl="2" indent="-285750">
              <a:buFont typeface="Wingdings" panose="05000000000000000000" pitchFamily="2" charset="2"/>
              <a:buChar char="§"/>
            </a:pPr>
            <a:r>
              <a:rPr lang="cs-CZ" sz="1500">
                <a:solidFill>
                  <a:schemeClr val="bg1"/>
                </a:solidFill>
              </a:rPr>
              <a:t>průměrný měsíční příjem za předchozích 12 měsíců nepřesáhl daný násobek průměrné hrubé měsíční mzdy stanovené MMR</a:t>
            </a:r>
            <a:endParaRPr lang="cs-CZ" sz="1500">
              <a:solidFill>
                <a:schemeClr val="bg1"/>
              </a:solidFill>
              <a:cs typeface="Arial" panose="020B0604020202020204"/>
            </a:endParaRPr>
          </a:p>
          <a:p>
            <a:pPr marL="1200150" lvl="2" indent="-285750">
              <a:buFont typeface="Wingdings" panose="05000000000000000000" pitchFamily="2" charset="2"/>
              <a:buChar char="§"/>
            </a:pPr>
            <a:r>
              <a:rPr lang="cs-CZ" sz="1500">
                <a:solidFill>
                  <a:schemeClr val="bg1"/>
                </a:solidFill>
              </a:rPr>
              <a:t>osoba nemá ve vlastnictví ani spoluvlastnictví nemovitost, kterou lze využít k trvalému bydlení, nemají uzavřenou jinou nájemní smlouvu</a:t>
            </a:r>
          </a:p>
          <a:p>
            <a:pPr marL="1200150" lvl="2" indent="-285750">
              <a:buFont typeface="Wingdings" panose="05000000000000000000" pitchFamily="2" charset="2"/>
              <a:buChar char="§"/>
            </a:pPr>
            <a:r>
              <a:rPr lang="cs-CZ" sz="1500">
                <a:solidFill>
                  <a:schemeClr val="bg1"/>
                </a:solidFill>
              </a:rPr>
              <a:t>cílové skupině musí být poskytnuta podpora ve formě sociální práce</a:t>
            </a:r>
          </a:p>
          <a:p>
            <a:pPr algn="l"/>
            <a:endParaRPr lang="cs-CZ" sz="1500">
              <a:solidFill>
                <a:schemeClr val="bg1"/>
              </a:solidFill>
            </a:endParaRPr>
          </a:p>
          <a:p>
            <a:pPr algn="l"/>
            <a:r>
              <a:rPr lang="cs-CZ" sz="1500">
                <a:solidFill>
                  <a:schemeClr val="bg1"/>
                </a:solidFill>
              </a:rPr>
              <a:t>Ubytovny a zařízení dočasného nestandardního ubytování nejsou podporovány.</a:t>
            </a:r>
          </a:p>
          <a:p>
            <a:pPr marL="214313" indent="-214313" algn="just" fontAlgn="base">
              <a:buFont typeface="Arial" panose="020B0604020202020204" pitchFamily="34" charset="0"/>
              <a:buChar char="•"/>
            </a:pPr>
            <a:endParaRPr lang="cs-CZ" sz="1500">
              <a:solidFill>
                <a:schemeClr val="bg1"/>
              </a:solidFill>
            </a:endParaRP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p:txBody>
      </p:sp>
    </p:spTree>
    <p:extLst>
      <p:ext uri="{BB962C8B-B14F-4D97-AF65-F5344CB8AC3E}">
        <p14:creationId xmlns:p14="http://schemas.microsoft.com/office/powerpoint/2010/main" val="32558613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 – sociální bydlení</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1883015"/>
            <a:ext cx="8012179" cy="2886881"/>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500" dirty="0">
                <a:solidFill>
                  <a:schemeClr val="bg1"/>
                </a:solidFill>
              </a:rPr>
              <a:t>Diskutovaná úprava podmínky historie NNO: žadatel, který je NNO, doloží, že  minimálně 5 let bezprostředně před podáním žádosti nepřetržitě poskytoval sociální bydlení nebo úspěšně realizoval projekt sociálního bydlení v Operačním programu Zaměstnanost </a:t>
            </a:r>
            <a:endParaRPr lang="cs-CZ" dirty="0">
              <a:solidFill>
                <a:schemeClr val="bg1"/>
              </a:solidFill>
            </a:endParaRPr>
          </a:p>
          <a:p>
            <a:pPr>
              <a:lnSpc>
                <a:spcPts val="2200"/>
              </a:lnSpc>
            </a:pPr>
            <a:endParaRPr lang="cs-CZ" sz="1500" dirty="0">
              <a:solidFill>
                <a:schemeClr val="bg1"/>
              </a:solidFill>
              <a:cs typeface="Arial" panose="020B0604020202020204"/>
            </a:endParaRPr>
          </a:p>
          <a:p>
            <a:pPr marL="213995" indent="-213995">
              <a:lnSpc>
                <a:spcPts val="2200"/>
              </a:lnSpc>
              <a:buFont typeface="Arial" pitchFamily="34" charset="0"/>
              <a:buChar char="•"/>
            </a:pPr>
            <a:r>
              <a:rPr lang="cs-CZ" sz="1500" dirty="0">
                <a:solidFill>
                  <a:schemeClr val="bg1"/>
                </a:solidFill>
              </a:rPr>
              <a:t>V IROP 2021-2027 bude, oproti IROP 2014-2020, cílovou skupinou i senior bez dalších podmínek</a:t>
            </a:r>
            <a:endParaRPr lang="cs-CZ" sz="1500" dirty="0">
              <a:solidFill>
                <a:schemeClr val="bg1"/>
              </a:solidFill>
              <a:cs typeface="Arial"/>
            </a:endParaRPr>
          </a:p>
          <a:p>
            <a:pPr marL="213995" indent="-213995">
              <a:lnSpc>
                <a:spcPts val="2200"/>
              </a:lnSpc>
              <a:buFont typeface="Arial" pitchFamily="34" charset="0"/>
              <a:buChar char="•"/>
            </a:pPr>
            <a:endParaRPr lang="cs-CZ" sz="1500" dirty="0">
              <a:solidFill>
                <a:schemeClr val="bg1"/>
              </a:solidFill>
              <a:cs typeface="Arial"/>
            </a:endParaRPr>
          </a:p>
          <a:p>
            <a:pPr marL="213995" indent="-213995">
              <a:lnSpc>
                <a:spcPts val="2200"/>
              </a:lnSpc>
              <a:buFont typeface="Arial" pitchFamily="34" charset="0"/>
              <a:buChar char="•"/>
            </a:pPr>
            <a:endParaRPr lang="cs-CZ" sz="1500" dirty="0">
              <a:solidFill>
                <a:schemeClr val="bg1"/>
              </a:solidFill>
              <a:cs typeface="Arial"/>
            </a:endParaRPr>
          </a:p>
          <a:p>
            <a:pPr marL="213995" indent="-213995">
              <a:lnSpc>
                <a:spcPts val="2200"/>
              </a:lnSpc>
              <a:buFont typeface="Arial" pitchFamily="34" charset="0"/>
              <a:buChar char="•"/>
            </a:pPr>
            <a:endParaRPr lang="cs-CZ" sz="1500" dirty="0">
              <a:solidFill>
                <a:schemeClr val="bg1"/>
              </a:solidFill>
              <a:cs typeface="Arial"/>
            </a:endParaRPr>
          </a:p>
          <a:p>
            <a:pPr marL="213995" indent="-213995">
              <a:lnSpc>
                <a:spcPts val="2200"/>
              </a:lnSpc>
              <a:buFont typeface="Arial" pitchFamily="34" charset="0"/>
              <a:buChar char="•"/>
            </a:pPr>
            <a:r>
              <a:rPr lang="cs-CZ" sz="1500" dirty="0">
                <a:solidFill>
                  <a:schemeClr val="bg1"/>
                </a:solidFill>
              </a:rPr>
              <a:t>Aktivita nebude podporována v CLLD</a:t>
            </a:r>
            <a:endParaRPr lang="cs-CZ" sz="1500" dirty="0">
              <a:solidFill>
                <a:schemeClr val="bg1"/>
              </a:solidFill>
              <a:cs typeface="Arial"/>
            </a:endParaRPr>
          </a:p>
        </p:txBody>
      </p:sp>
    </p:spTree>
    <p:extLst>
      <p:ext uri="{BB962C8B-B14F-4D97-AF65-F5344CB8AC3E}">
        <p14:creationId xmlns:p14="http://schemas.microsoft.com/office/powerpoint/2010/main" val="2230967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268629"/>
            <a:ext cx="8138707" cy="1077218"/>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latin typeface="Arial"/>
                <a:cs typeface="Arial"/>
                <a:sym typeface="Arial"/>
              </a:rPr>
              <a:t>Nejčastější dotazy v Konzultačním servisu SC 4.2 - sociální bydlení</a:t>
            </a:r>
            <a:endParaRPr lang="cs-CZ" sz="2000" i="0" u="none" strike="noStrike" kern="0" cap="none" spc="0" normalizeH="0" baseline="0" noProof="0" err="1">
              <a:ln>
                <a:noFill/>
              </a:ln>
              <a:solidFill>
                <a:schemeClr val="bg1"/>
              </a:solidFill>
              <a:effectLst/>
              <a:uLnTx/>
              <a:uFillTx/>
              <a:latin typeface="Arial"/>
              <a:cs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1424233"/>
            <a:ext cx="8012179" cy="4632037"/>
          </a:xfrm>
          <a:prstGeom prst="rect">
            <a:avLst/>
          </a:prstGeom>
          <a:noFill/>
        </p:spPr>
        <p:txBody>
          <a:bodyPr wrap="square" lIns="91440" tIns="45720" rIns="91440" bIns="45720" anchor="t">
            <a:spAutoFit/>
          </a:bodyPr>
          <a:lstStyle/>
          <a:p>
            <a:pPr algn="just">
              <a:lnSpc>
                <a:spcPts val="2200"/>
              </a:lnSpc>
            </a:pPr>
            <a:r>
              <a:rPr lang="cs-CZ" sz="1200" b="1">
                <a:solidFill>
                  <a:schemeClr val="bg1"/>
                </a:solidFill>
              </a:rPr>
              <a:t>Dotaz: Bylo by prosím možné podpořit projekt rekonstrukce budovy ve které se aktuálně nachází: v přízemí obecní úřad a v prvním i druhém patře ubytovna. Záměrem pana starosty je zachování obecního úřadu a vybudování sociálních bytů v prvním a druhém patře budovy.</a:t>
            </a:r>
            <a:endParaRPr lang="cs-CZ" sz="1200" b="1">
              <a:solidFill>
                <a:schemeClr val="bg1"/>
              </a:solidFill>
              <a:cs typeface="Arial"/>
            </a:endParaRPr>
          </a:p>
          <a:p>
            <a:pPr algn="just"/>
            <a:r>
              <a:rPr lang="cs-CZ" sz="1200" b="1">
                <a:solidFill>
                  <a:schemeClr val="bg1"/>
                </a:solidFill>
              </a:rPr>
              <a:t>Bylo by možné, aby zde zůstali i uprchlíci z Ukrajiny, které obec aktuálně ubytovala?</a:t>
            </a:r>
            <a:endParaRPr lang="cs-CZ" sz="1200" b="1">
              <a:solidFill>
                <a:schemeClr val="bg1"/>
              </a:solidFill>
              <a:cs typeface="Arial"/>
            </a:endParaRPr>
          </a:p>
          <a:p>
            <a:pPr algn="just"/>
            <a:endParaRPr lang="cs-CZ" sz="1200">
              <a:solidFill>
                <a:schemeClr val="bg1"/>
              </a:solidFill>
              <a:cs typeface="Arial"/>
            </a:endParaRPr>
          </a:p>
          <a:p>
            <a:pPr algn="just"/>
            <a:r>
              <a:rPr lang="cs-CZ" sz="1200">
                <a:solidFill>
                  <a:schemeClr val="bg1"/>
                </a:solidFill>
              </a:rPr>
              <a:t>Odpověď: Pokud nebude pro projekt sloužit celý objekt, budou uznatelné výdaje na rekonstrukci bytů a v případě rekonstrukce společných prostor budou výdaje způsobilé do výše odpovídající poměru mezi podlahovou plochou pořízených sociálních bytů a celkovou podlahovou plochou objektu bez společných prostor. V tomto případě tedy zhruba vezmete plochu sociálních bytů a vydělíte jí součtem ploch obecního úřadu a sociálních bytů. Výhodné je proto připravit rozpočet stavebních prací zvlášť na sociální byty a zvlášť na společné prostory (přesně je ale poměr možné stanovit až při detailní znalosti celého projetu).</a:t>
            </a:r>
            <a:endParaRPr lang="cs-CZ" sz="1200">
              <a:solidFill>
                <a:schemeClr val="bg1"/>
              </a:solidFill>
              <a:cs typeface="Arial"/>
            </a:endParaRPr>
          </a:p>
          <a:p>
            <a:pPr algn="just"/>
            <a:r>
              <a:rPr lang="cs-CZ" sz="1200">
                <a:solidFill>
                  <a:schemeClr val="bg1"/>
                </a:solidFill>
              </a:rPr>
              <a:t>Dalším omezením je maximální počet sociálních bytů v 1 objektu  (čísle popisném). Pokud je zde více než 12 bytových jednotek, počet sociálních bytů v objektu nebo vchodu se samostatným číslem popisným nepřekročí součet 12 sociálních bytů a podíl max. 20 % z celkového počtu bytů ve vchodu. POZOR – toto kritérium bude velmi pravděpodobně zpřísněno na max. 8 nebo 6 bytových jednotek na číslo popisné. </a:t>
            </a:r>
            <a:endParaRPr lang="cs-CZ" sz="1200">
              <a:solidFill>
                <a:schemeClr val="bg1"/>
              </a:solidFill>
              <a:cs typeface="Arial"/>
            </a:endParaRPr>
          </a:p>
          <a:p>
            <a:pPr algn="just"/>
            <a:r>
              <a:rPr lang="cs-CZ" sz="1200">
                <a:solidFill>
                  <a:schemeClr val="bg1"/>
                </a:solidFill>
              </a:rPr>
              <a:t>Obecně není doporučováno ubytovávat v objektu po realizaci projektu stejné nájemníky, kteří ve stejném objektu bydleli před realizací projektu a bez problémů hradili tržní nájemné. Je zde riziko, že příjemce realizací projektu uměle vytvořil bytovou nouzi původních nájemníků, kteří před tím měli standardní nájemní smlouvu i schopnost hradit tržní nájem. V případě ubytovny by to nevadilo, ubytovny neposkytují standardní dlouhodobé nájemní smlouvy, ale Smlouvy o ubytování na přechodnou dobu. Osoby ve veřejné komerční ubytovně (nemají jinou možnost bydlení) jsou jednou z cílových skupin sociálního bydlení.</a:t>
            </a:r>
            <a:endParaRPr lang="cs-CZ" sz="1200">
              <a:solidFill>
                <a:schemeClr val="bg1"/>
              </a:solidFill>
              <a:cs typeface="Arial"/>
            </a:endParaRPr>
          </a:p>
          <a:p>
            <a:pPr algn="just"/>
            <a:r>
              <a:rPr lang="cs-CZ" sz="1200">
                <a:solidFill>
                  <a:schemeClr val="bg1"/>
                </a:solidFill>
              </a:rPr>
              <a:t>Takže je možné vytvořit z ubytovny sociální byty a ty obsadit původními uživateli ubytovny. Opět i tato podmínka bude možná revidována.</a:t>
            </a:r>
            <a:endParaRPr lang="cs-CZ" sz="1200">
              <a:solidFill>
                <a:schemeClr val="bg1"/>
              </a:solidFill>
              <a:cs typeface="Arial"/>
            </a:endParaRPr>
          </a:p>
        </p:txBody>
      </p:sp>
    </p:spTree>
    <p:extLst>
      <p:ext uri="{BB962C8B-B14F-4D97-AF65-F5344CB8AC3E}">
        <p14:creationId xmlns:p14="http://schemas.microsoft.com/office/powerpoint/2010/main" val="42619344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a:solidFill>
                  <a:schemeClr val="bg1"/>
                </a:solidFill>
              </a:rPr>
              <a:t>Primární péče – vznik a modernizace urgentních příjmů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Výstavba krajského urgentního příjmu poskytujícího urgentní a 	intenzivní péči v jednom celku </a:t>
            </a:r>
          </a:p>
          <a:p>
            <a:pPr marL="0" indent="0">
              <a:lnSpc>
                <a:spcPct val="150000"/>
              </a:lnSpc>
              <a:buNone/>
            </a:pPr>
            <a:endParaRPr lang="cs-CZ" sz="1800" b="1">
              <a:solidFill>
                <a:schemeClr val="bg1"/>
              </a:solidFill>
            </a:endParaRPr>
          </a:p>
          <a:p>
            <a:pPr marL="0" indent="0">
              <a:lnSpc>
                <a:spcPct val="150000"/>
              </a:lnSpc>
              <a:buNone/>
            </a:pPr>
            <a:r>
              <a:rPr lang="cs-CZ" sz="1800" b="1">
                <a:solidFill>
                  <a:schemeClr val="bg1"/>
                </a:solidFill>
              </a:rPr>
              <a:t>Integrovaná péče, integrace zdravotních a sociálních služeb</a:t>
            </a:r>
          </a:p>
          <a:p>
            <a:pPr marL="457200" lvl="1" indent="0">
              <a:lnSpc>
                <a:spcPct val="150000"/>
              </a:lnSpc>
              <a:buNone/>
            </a:pPr>
            <a:r>
              <a:rPr lang="cs-CZ" sz="1600" b="1">
                <a:solidFill>
                  <a:schemeClr val="bg1"/>
                </a:solidFill>
              </a:rPr>
              <a:t>deinstitucionalizace psychiatrické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centra duševního zdraví komunitního typu</a:t>
            </a:r>
          </a:p>
          <a:p>
            <a:pPr marL="457200" lvl="1" indent="0">
              <a:lnSpc>
                <a:spcPct val="150000"/>
              </a:lnSpc>
              <a:buNone/>
            </a:pPr>
            <a:r>
              <a:rPr lang="cs-CZ" sz="1600" b="1">
                <a:solidFill>
                  <a:schemeClr val="bg1"/>
                </a:solidFill>
              </a:rPr>
              <a:t>dostupnost následné a dlouhodobé péče vč. paliativní a hospicové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a:solidFill>
                  <a:schemeClr val="bg1"/>
                </a:solidFill>
              </a:rPr>
              <a:t>	</a:t>
            </a:r>
            <a:r>
              <a:rPr lang="cs-CZ" sz="1600" b="1">
                <a:solidFill>
                  <a:schemeClr val="bg1"/>
                </a:solidFill>
              </a:rPr>
              <a:t>dostupnost integrované onkologické péče, perinatologické a 	gerontologické péče ve všeobecných nemocnicích</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Přístrojové vybavení (sonografické přístroje, polohovací lůžka, 	ventilátory, 	rehabilitační pomůcky apod.)</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Podpora ochrany veřejného zdraví</a:t>
            </a:r>
          </a:p>
          <a:p>
            <a:pPr marL="0" indent="0">
              <a:lnSpc>
                <a:spcPct val="150000"/>
              </a:lnSpc>
              <a:buNone/>
            </a:pPr>
            <a:r>
              <a:rPr lang="cs-CZ" sz="1600">
                <a:solidFill>
                  <a:schemeClr val="bg1"/>
                </a:solidFill>
              </a:rPr>
              <a:t>	</a:t>
            </a:r>
            <a:r>
              <a:rPr lang="cs-CZ" sz="1600" b="1">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a:solidFill>
                  <a:schemeClr val="bg1"/>
                </a:solidFill>
              </a:rPr>
              <a:t>	</a:t>
            </a:r>
            <a:r>
              <a:rPr lang="cs-CZ" sz="1600" u="sng">
                <a:solidFill>
                  <a:schemeClr val="bg1"/>
                </a:solidFill>
              </a:rPr>
              <a:t>Příklad:</a:t>
            </a:r>
            <a:r>
              <a:rPr lang="cs-CZ" sz="160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17546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90019" y="1575238"/>
            <a:ext cx="7363961" cy="4685706"/>
          </a:xfrm>
          <a:prstGeom prst="rect">
            <a:avLst/>
          </a:prstGeom>
          <a:noFill/>
        </p:spPr>
        <p:txBody>
          <a:bodyPr wrap="square">
            <a:spAutoFit/>
          </a:bodyPr>
          <a:lstStyle/>
          <a:p>
            <a:pPr algn="just" fontAlgn="base">
              <a:lnSpc>
                <a:spcPts val="2000"/>
              </a:lnSpc>
            </a:pPr>
            <a:r>
              <a:rPr lang="cs-CZ" sz="1400" b="1" dirty="0">
                <a:solidFill>
                  <a:schemeClr val="bg1"/>
                </a:solidFill>
              </a:rPr>
              <a:t>Dotaz: Mohou v oblasti onkologické péče žádat o podporu Komplexní onkologická centra? </a:t>
            </a:r>
          </a:p>
          <a:p>
            <a:pPr marL="628650" lvl="1" indent="-171450" algn="just" fontAlgn="base">
              <a:lnSpc>
                <a:spcPts val="2000"/>
              </a:lnSpc>
              <a:buFont typeface="Arial" panose="020B0604020202020204" pitchFamily="34" charset="0"/>
              <a:buChar char="•"/>
            </a:pPr>
            <a:r>
              <a:rPr lang="cs-CZ" sz="1400" i="1" dirty="0">
                <a:solidFill>
                  <a:schemeClr val="bg1"/>
                </a:solidFill>
              </a:rPr>
              <a:t>Odpověď: Ne – mezi oprávněné žadatele patří pouze Regionální onkologické skupiny.</a:t>
            </a:r>
          </a:p>
          <a:p>
            <a:pPr algn="just" fontAlgn="base">
              <a:lnSpc>
                <a:spcPts val="2000"/>
              </a:lnSpc>
            </a:pPr>
            <a:endParaRPr lang="cs-CZ" sz="1400" i="1"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Dotaz: Je možné ze SC 4.3 žádat na rozvoj infrastruktury navazujících pracovišť na urgentních příjmů, které byly podporovány z </a:t>
            </a:r>
            <a:r>
              <a:rPr lang="cs-CZ" sz="1400" b="1" dirty="0" err="1">
                <a:solidFill>
                  <a:schemeClr val="bg1"/>
                </a:solidFill>
              </a:rPr>
              <a:t>React</a:t>
            </a:r>
            <a:r>
              <a:rPr lang="cs-CZ" sz="1400" b="1" dirty="0">
                <a:solidFill>
                  <a:schemeClr val="bg1"/>
                </a:solidFill>
              </a:rPr>
              <a:t>-EU? </a:t>
            </a:r>
          </a:p>
          <a:p>
            <a:pPr marL="628650" lvl="1" indent="-171450" algn="just" fontAlgn="base">
              <a:lnSpc>
                <a:spcPts val="2000"/>
              </a:lnSpc>
              <a:buFont typeface="Arial" panose="020B0604020202020204" pitchFamily="34" charset="0"/>
              <a:buChar char="•"/>
            </a:pPr>
            <a:r>
              <a:rPr lang="cs-CZ" sz="1400" i="1" dirty="0">
                <a:solidFill>
                  <a:schemeClr val="bg1"/>
                </a:solidFill>
              </a:rPr>
              <a:t>Odpověď: 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400"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Dotaz: Může být město nebo kraj oprávněným žadatelem ve zdravotnických výzvách?</a:t>
            </a:r>
          </a:p>
          <a:p>
            <a:pPr marL="628650" lvl="1" indent="-171450" algn="just" fontAlgn="base">
              <a:lnSpc>
                <a:spcPts val="2000"/>
              </a:lnSpc>
              <a:buFont typeface="Arial" panose="020B0604020202020204" pitchFamily="34" charset="0"/>
              <a:buChar char="•"/>
            </a:pPr>
            <a:r>
              <a:rPr lang="cs-CZ" sz="1400" i="1" dirty="0">
                <a:solidFill>
                  <a:schemeClr val="bg1"/>
                </a:solidFill>
              </a:rPr>
              <a:t>Odpověď: Konkrétní okruh oprávněných žadatelů bude projednáván až na pracovním týmu pro přípravu výzev. Pokud bude umožněno žádat kraji/obci, vždy budou muset tyto plnit stejné podmínky, jako poskytovatelé zdravotní péče podle zákona č. 372/2021 Sb.</a:t>
            </a: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5" y="293834"/>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Konzultačního servisu pro SC 4.3</a:t>
            </a:r>
            <a:endParaRPr lang="cs-CZ" sz="14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098174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49" y="4752975"/>
            <a:ext cx="7267575"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panose="020B0604020202020204" pitchFamily="34" charset="0"/>
                <a:cs typeface="Arial" panose="020B0604020202020204" pitchFamily="34" charset="0"/>
              </a:rPr>
              <a:t>Ing. Renáta Marková, ředitelka Územního odboru IROP pro Kraj Vysočina  </a:t>
            </a:r>
          </a:p>
          <a:p>
            <a:endParaRPr lang="en-US"/>
          </a:p>
        </p:txBody>
      </p:sp>
    </p:spTree>
    <p:extLst>
      <p:ext uri="{BB962C8B-B14F-4D97-AF65-F5344CB8AC3E}">
        <p14:creationId xmlns:p14="http://schemas.microsoft.com/office/powerpoint/2010/main" val="27455871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65910" y="276842"/>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4.4 - Kulturní dědictví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981153"/>
            <a:ext cx="8012179" cy="4524828"/>
          </a:xfrm>
          <a:prstGeom prst="rect">
            <a:avLst/>
          </a:prstGeom>
          <a:noFill/>
        </p:spPr>
        <p:txBody>
          <a:bodyPr wrap="square">
            <a:spAutoFit/>
          </a:bodyPr>
          <a:lstStyle/>
          <a:p>
            <a:pPr marL="0" indent="0">
              <a:lnSpc>
                <a:spcPct val="150000"/>
              </a:lnSpc>
              <a:buNone/>
            </a:pPr>
            <a:r>
              <a:rPr lang="cs-CZ" sz="1800" b="1" dirty="0">
                <a:solidFill>
                  <a:schemeClr val="bg1"/>
                </a:solidFill>
              </a:rPr>
              <a:t>Revitalizace, odborná infrastruktura a vybavení pro: </a:t>
            </a: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marL="457200" lvl="1" indent="0">
              <a:lnSpc>
                <a:spcPct val="150000"/>
              </a:lnSpc>
              <a:buNone/>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2042" y="1489798"/>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834" y="3318064"/>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7833" y="414400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396627"/>
            <a:ext cx="8138707" cy="584775"/>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a:t>
            </a:r>
            <a:r>
              <a:rPr lang="cs-CZ" sz="3200" b="1" kern="0">
                <a:solidFill>
                  <a:schemeClr val="bg1"/>
                </a:solidFill>
                <a:latin typeface="Arial"/>
                <a:cs typeface="Arial"/>
                <a:sym typeface="Arial"/>
              </a:rPr>
              <a:t>5.1</a:t>
            </a:r>
            <a:r>
              <a:rPr kumimoji="0" lang="cs-CZ" sz="3200" b="1" i="0" u="none" strike="noStrike" kern="0" cap="none" spc="0" normalizeH="0" baseline="0" noProof="0">
                <a:ln>
                  <a:noFill/>
                </a:ln>
                <a:solidFill>
                  <a:schemeClr val="bg1"/>
                </a:solidFill>
                <a:effectLst/>
                <a:uLnTx/>
                <a:uFillTx/>
                <a:latin typeface="Arial"/>
                <a:cs typeface="Arial"/>
                <a:sym typeface="Arial"/>
              </a:rPr>
              <a:t> - Kulturní dědictví</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1684" y="1298990"/>
            <a:ext cx="8012179" cy="2896177"/>
          </a:xfrm>
          <a:prstGeom prst="rect">
            <a:avLst/>
          </a:prstGeom>
          <a:noFill/>
        </p:spPr>
        <p:txBody>
          <a:bodyPr wrap="square" lIns="91440" tIns="45720" rIns="91440" bIns="45720" anchor="t">
            <a:spAutoFit/>
          </a:bodyPr>
          <a:lstStyle/>
          <a:p>
            <a:pPr marL="285750" indent="-285750" defTabSz="914400">
              <a:lnSpc>
                <a:spcPts val="2000"/>
              </a:lnSpc>
              <a:spcBef>
                <a:spcPts val="1000"/>
              </a:spcBef>
              <a:buClr>
                <a:schemeClr val="bg1"/>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kulturních památek</a:t>
            </a:r>
            <a:r>
              <a:rPr lang="cs-CZ" sz="1600" kern="0">
                <a:solidFill>
                  <a:schemeClr val="bg1"/>
                </a:solidFill>
                <a:latin typeface="Arial"/>
                <a:cs typeface="Arial"/>
                <a:sym typeface="Arial"/>
              </a:rPr>
              <a:t> </a:t>
            </a:r>
            <a:endParaRPr lang="cs-CZ" sz="1600" b="0" i="0" u="none" strike="noStrike" kern="0" cap="none" spc="0" normalizeH="0" baseline="0" noProof="0">
              <a:ln>
                <a:noFill/>
              </a:ln>
              <a:solidFill>
                <a:schemeClr val="bg1"/>
              </a:solidFill>
              <a:effectLst/>
              <a:uLnTx/>
              <a:uFillTx/>
              <a:latin typeface="Arial"/>
              <a:cs typeface="Arial"/>
            </a:endParaRPr>
          </a:p>
          <a:p>
            <a:pPr marL="742950" lvl="1" indent="-285750" defTabSz="914400">
              <a:lnSpc>
                <a:spcPts val="2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rPr>
              <a:t>zeleň v parcích u kulturních památek z IROP podpořena nebude (OPŽP)</a:t>
            </a:r>
          </a:p>
          <a:p>
            <a:pPr marL="285750" marR="0" lvl="0" indent="-285750" algn="l" defTabSz="914400" rtl="0" eaLnBrk="1" fontAlgn="auto" latinLnBrk="0" hangingPunct="1">
              <a:lnSpc>
                <a:spcPts val="2000"/>
              </a:lnSpc>
              <a:spcBef>
                <a:spcPts val="1000"/>
              </a:spcBef>
              <a:spcAft>
                <a:spcPts val="0"/>
              </a:spcAft>
              <a:buClr>
                <a:schemeClr val="bg1"/>
              </a:buClr>
              <a:buSzPts val="1500"/>
              <a:buFont typeface="Arial" panose="020B0604020202020204" pitchFamily="34" charset="0"/>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a vybavení městských a obecních muzeí</a:t>
            </a:r>
            <a:endParaRPr lang="cs-CZ" sz="1600" b="0" i="0" u="none" strike="noStrike" kern="0" cap="none" spc="0" normalizeH="0" baseline="0" noProof="0">
              <a:ln>
                <a:noFill/>
              </a:ln>
              <a:solidFill>
                <a:schemeClr val="bg1"/>
              </a:solidFill>
              <a:effectLst/>
              <a:uLnTx/>
              <a:uFillTx/>
              <a:latin typeface="Arial"/>
              <a:cs typeface="Arial"/>
            </a:endParaRPr>
          </a:p>
          <a:p>
            <a:pPr marL="742950" lvl="1" indent="-285750" defTabSz="914400">
              <a:lnSpc>
                <a:spcPts val="2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rPr>
              <a:t>nelze financovat výstavbu nového muzea</a:t>
            </a:r>
          </a:p>
          <a:p>
            <a:pPr marL="285750" marR="0" lvl="0" indent="-285750" algn="l" defTabSz="914400" rtl="0" eaLnBrk="1" fontAlgn="auto" latinLnBrk="0" hangingPunct="1">
              <a:lnSpc>
                <a:spcPts val="2000"/>
              </a:lnSpc>
              <a:spcBef>
                <a:spcPts val="1000"/>
              </a:spcBef>
              <a:spcAft>
                <a:spcPts val="0"/>
              </a:spcAft>
              <a:buClr>
                <a:schemeClr val="bg1"/>
              </a:buClr>
              <a:buSzPts val="1500"/>
              <a:buFont typeface="Arial" panose="020B0604020202020204" pitchFamily="34" charset="0"/>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Rekonstrukce a vybavení obecních profesionálních knihoven</a:t>
            </a:r>
          </a:p>
          <a:p>
            <a:pPr marL="742950" lvl="1" indent="-285750" defTabSz="914400">
              <a:lnSpc>
                <a:spcPts val="2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rPr>
              <a:t>základní knihovny v obcích pod 10 000 obyvatel</a:t>
            </a:r>
          </a:p>
          <a:p>
            <a:pPr marL="742950" lvl="1" indent="-285750" defTabSz="914400">
              <a:lnSpc>
                <a:spcPts val="2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rPr>
              <a:t>předpokladem je, že bude stanovena podmínka min. pracovního úvazku knihovníka </a:t>
            </a:r>
          </a:p>
        </p:txBody>
      </p:sp>
    </p:spTree>
    <p:extLst>
      <p:ext uri="{BB962C8B-B14F-4D97-AF65-F5344CB8AC3E}">
        <p14:creationId xmlns:p14="http://schemas.microsoft.com/office/powerpoint/2010/main" val="36690121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4.4 - Kulturní dědictví</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565910" y="1677864"/>
            <a:ext cx="8012179" cy="3284041"/>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sz="1400">
                <a:solidFill>
                  <a:schemeClr val="bg1"/>
                </a:solidFill>
              </a:rPr>
              <a:t>1. vyhlášenou výzvou ve SC 4.4 bude výzva v aktivitě „knihovny“.</a:t>
            </a:r>
            <a:endParaRPr lang="cs-CZ">
              <a:solidFill>
                <a:schemeClr val="bg1"/>
              </a:solidFill>
            </a:endParaRPr>
          </a:p>
          <a:p>
            <a:pPr marL="213995" indent="-213995">
              <a:lnSpc>
                <a:spcPct val="150000"/>
              </a:lnSpc>
              <a:buFont typeface="Arial" panose="020B0604020202020204" pitchFamily="34" charset="0"/>
              <a:buChar char="•"/>
            </a:pPr>
            <a:r>
              <a:rPr lang="cs-CZ" sz="1400">
                <a:solidFill>
                  <a:schemeClr val="bg1"/>
                </a:solidFill>
              </a:rPr>
              <a:t>ŘO IROP ve spolupráci s Národní knihovnou připravil na webových stránkách INFORMACE PRO KNIHOVNY https://ipk.nkp.cz/programy-podpory/irop-2021-2027, orientační přehled seznamů podporovaných knihoven.</a:t>
            </a:r>
            <a:endParaRPr lang="cs-CZ" sz="1400">
              <a:solidFill>
                <a:schemeClr val="bg1"/>
              </a:solidFill>
              <a:cs typeface="Arial"/>
            </a:endParaRPr>
          </a:p>
          <a:p>
            <a:pPr marL="213995" indent="-213995">
              <a:lnSpc>
                <a:spcPct val="150000"/>
              </a:lnSpc>
              <a:buFont typeface="Arial" panose="020B0604020202020204" pitchFamily="34" charset="0"/>
              <a:buChar char="•"/>
            </a:pPr>
            <a:r>
              <a:rPr lang="cs-CZ" sz="1400">
                <a:solidFill>
                  <a:schemeClr val="bg1"/>
                </a:solidFill>
              </a:rPr>
              <a:t>Pokud bude knihovna současně památkou, může si žadatel zvolit aktivitu  „památky“ nebo „knihovny“.  </a:t>
            </a:r>
            <a:endParaRPr lang="cs-CZ" sz="1400">
              <a:solidFill>
                <a:schemeClr val="bg1"/>
              </a:solidFill>
              <a:cs typeface="Arial"/>
            </a:endParaRPr>
          </a:p>
          <a:p>
            <a:pPr marL="213995" indent="-213995">
              <a:lnSpc>
                <a:spcPct val="150000"/>
              </a:lnSpc>
              <a:buFont typeface="Arial" panose="020B0604020202020204" pitchFamily="34" charset="0"/>
              <a:buChar char="•"/>
            </a:pPr>
            <a:r>
              <a:rPr lang="cs-CZ" sz="1400">
                <a:solidFill>
                  <a:schemeClr val="bg1"/>
                </a:solidFill>
              </a:rPr>
              <a:t>Výstupy projektu v aktivitě „knihovny“ musí být bezbariérové (jedná se o budovy občanské vybavenosti).</a:t>
            </a:r>
            <a:endParaRPr lang="cs-CZ" sz="1400">
              <a:solidFill>
                <a:schemeClr val="bg1"/>
              </a:solidFill>
              <a:cs typeface="Arial"/>
            </a:endParaRPr>
          </a:p>
          <a:p>
            <a:pPr marL="213995" indent="-213995">
              <a:lnSpc>
                <a:spcPct val="150000"/>
              </a:lnSpc>
              <a:buFont typeface="Arial" panose="020B0604020202020204" pitchFamily="34" charset="0"/>
              <a:buChar char="•"/>
            </a:pPr>
            <a:r>
              <a:rPr lang="cs-CZ" sz="1400">
                <a:solidFill>
                  <a:schemeClr val="bg1"/>
                </a:solidFill>
              </a:rPr>
              <a:t>V případě realizace projektu, kde budou součástí opatření ke snížení energetické spotřeby, mohou být výdaje na tato opatření zařazeny mezi způsobilé (opatření nebude povinné). </a:t>
            </a:r>
            <a:endParaRPr lang="cs-CZ" sz="1400">
              <a:solidFill>
                <a:schemeClr val="bg1"/>
              </a:solidFill>
              <a:cs typeface="Arial"/>
            </a:endParaRPr>
          </a:p>
        </p:txBody>
      </p:sp>
    </p:spTree>
    <p:extLst>
      <p:ext uri="{BB962C8B-B14F-4D97-AF65-F5344CB8AC3E}">
        <p14:creationId xmlns:p14="http://schemas.microsoft.com/office/powerpoint/2010/main" val="824842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4.4 -</a:t>
            </a:r>
            <a:r>
              <a:rPr lang="cs-CZ" sz="3200" b="1" kern="0">
                <a:solidFill>
                  <a:schemeClr val="bg1"/>
                </a:solidFill>
                <a:latin typeface="Arial"/>
                <a:cs typeface="Arial"/>
                <a:sym typeface="Arial"/>
              </a:rPr>
              <a:t> </a:t>
            </a: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939027"/>
            <a:ext cx="8012179" cy="2643481"/>
          </a:xfrm>
          <a:prstGeom prst="rect">
            <a:avLst/>
          </a:prstGeom>
          <a:noFill/>
        </p:spPr>
        <p:txBody>
          <a:bodyPr wrap="square" lIns="91440" tIns="45720" rIns="91440" bIns="45720" anchor="t">
            <a:spAutoFit/>
          </a:bodyPr>
          <a:lstStyle/>
          <a:p>
            <a:pPr marL="213995" indent="-213995">
              <a:lnSpc>
                <a:spcPts val="2900"/>
              </a:lnSpc>
              <a:buFont typeface="Arial" panose="020B0604020202020204" pitchFamily="34" charset="0"/>
              <a:buChar char="•"/>
            </a:pPr>
            <a:r>
              <a:rPr lang="cs-CZ" sz="1400">
                <a:solidFill>
                  <a:schemeClr val="bg1"/>
                </a:solidFill>
              </a:rPr>
              <a:t>Aktivita "památky" - památka</a:t>
            </a:r>
            <a:r>
              <a:rPr lang="cs-CZ" sz="1400">
                <a:solidFill>
                  <a:schemeClr val="bg1"/>
                </a:solidFill>
                <a:cs typeface="Arial"/>
              </a:rPr>
              <a:t> musí být po realizaci projektu zpřístupněna veřejnosti, a současně není podmínkou zpřístupňovat nové, doposud veřejnosti neotevřené prostory památky.</a:t>
            </a:r>
            <a:endParaRPr lang="cs-CZ" sz="1400">
              <a:solidFill>
                <a:schemeClr val="bg1"/>
              </a:solidFill>
              <a:ea typeface="+mn-lt"/>
              <a:cs typeface="+mn-lt"/>
            </a:endParaRPr>
          </a:p>
          <a:p>
            <a:pPr marL="213995" indent="-213995">
              <a:lnSpc>
                <a:spcPts val="2900"/>
              </a:lnSpc>
              <a:buFont typeface="Arial" panose="020B0604020202020204" pitchFamily="34" charset="0"/>
              <a:buChar char="•"/>
            </a:pPr>
            <a:r>
              <a:rPr lang="cs-CZ" sz="1400">
                <a:solidFill>
                  <a:schemeClr val="bg1"/>
                </a:solidFill>
              </a:rPr>
              <a:t>Aktivita „památky“ u národních kulturních památek „NKP“ budou podpořeny pouze parky nacházející se na pozemcích NKP.</a:t>
            </a:r>
            <a:endParaRPr lang="cs-CZ" sz="1400">
              <a:solidFill>
                <a:schemeClr val="bg1"/>
              </a:solidFill>
              <a:cs typeface="Arial"/>
            </a:endParaRPr>
          </a:p>
          <a:p>
            <a:pPr marL="213995" indent="-213995">
              <a:lnSpc>
                <a:spcPts val="2900"/>
              </a:lnSpc>
              <a:buFont typeface="Arial" panose="020B0604020202020204" pitchFamily="34" charset="0"/>
              <a:buChar char="•"/>
            </a:pPr>
            <a:r>
              <a:rPr lang="cs-CZ" sz="1400">
                <a:solidFill>
                  <a:schemeClr val="bg1"/>
                </a:solidFill>
              </a:rPr>
              <a:t>Aktivita „muzeum“ muzeum spravuje sbírku dle zákona č. 122/2000 Sb. spravovat = vlastnit (sbírka ve výpůjčce nesplňuje zásady specifických kritérií přijatelnosti).</a:t>
            </a:r>
            <a:endParaRPr lang="cs-CZ" sz="1400">
              <a:solidFill>
                <a:schemeClr val="bg1"/>
              </a:solidFill>
              <a:cs typeface="Arial"/>
            </a:endParaRPr>
          </a:p>
          <a:p>
            <a:pPr>
              <a:lnSpc>
                <a:spcPts val="2900"/>
              </a:lnSpc>
            </a:pPr>
            <a:endParaRPr lang="cs-CZ" sz="1400">
              <a:solidFill>
                <a:schemeClr val="bg1"/>
              </a:solidFill>
              <a:cs typeface="Arial"/>
            </a:endParaRPr>
          </a:p>
        </p:txBody>
      </p:sp>
    </p:spTree>
    <p:extLst>
      <p:ext uri="{BB962C8B-B14F-4D97-AF65-F5344CB8AC3E}">
        <p14:creationId xmlns:p14="http://schemas.microsoft.com/office/powerpoint/2010/main" val="15591138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867928"/>
            <a:ext cx="7449422" cy="3970318"/>
          </a:xfrm>
          <a:prstGeom prst="rect">
            <a:avLst/>
          </a:prstGeom>
          <a:noFill/>
        </p:spPr>
        <p:txBody>
          <a:bodyPr wrap="square" lIns="91440" tIns="45720" rIns="91440" bIns="45720" anchor="t">
            <a:spAutoFit/>
          </a:bodyPr>
          <a:lstStyle/>
          <a:p>
            <a:pPr algn="just"/>
            <a:r>
              <a:rPr lang="cs-CZ" sz="1400" b="1">
                <a:solidFill>
                  <a:schemeClr val="bg1"/>
                </a:solidFill>
                <a:ea typeface="Calibri"/>
                <a:cs typeface="Times New Roman"/>
              </a:rPr>
              <a:t>Dotaz: Plánujeme realizovat Knihovnu + TIC do výzvy pro knihovny, lze tam zařadit i aktivitu pro Cestovní ruch? (knihovna 3 patra, 1. patro turistické informační centrum), jak postupovat při podání žádosti o podporu, když máme v 1. patře Informační centrum a nahoře </a:t>
            </a:r>
            <a:r>
              <a:rPr lang="cs-CZ" sz="1400">
                <a:solidFill>
                  <a:schemeClr val="bg1"/>
                </a:solidFill>
                <a:ea typeface="Calibri"/>
                <a:cs typeface="Times New Roman"/>
              </a:rPr>
              <a:t>knihovnu</a:t>
            </a:r>
            <a:r>
              <a:rPr lang="cs-CZ" sz="1400" b="1">
                <a:solidFill>
                  <a:schemeClr val="bg1"/>
                </a:solidFill>
                <a:ea typeface="Calibri"/>
                <a:cs typeface="Times New Roman"/>
              </a:rPr>
              <a:t> a chceme vybudovat výtah.</a:t>
            </a:r>
          </a:p>
          <a:p>
            <a:pPr algn="just"/>
            <a:endParaRPr lang="cs-CZ" sz="1400">
              <a:solidFill>
                <a:schemeClr val="bg1"/>
              </a:solidFill>
              <a:ea typeface="Calibri" panose="020F0502020204030204" pitchFamily="34" charset="0"/>
              <a:cs typeface="Times New Roman" panose="02020603050405020304" pitchFamily="18" charset="0"/>
            </a:endParaRPr>
          </a:p>
          <a:p>
            <a:pPr marL="285750" indent="-285750" algn="just">
              <a:buFont typeface="Arial"/>
              <a:buChar char="•"/>
            </a:pPr>
            <a:r>
              <a:rPr lang="cs-CZ" sz="1400">
                <a:solidFill>
                  <a:schemeClr val="bg1"/>
                </a:solidFill>
                <a:ea typeface="Calibri"/>
                <a:cs typeface="Times New Roman"/>
              </a:rPr>
              <a:t>Odpověď: Aktivitu „Cestovního ruchu“ lze kombinovat v rámci oblasti CR (infocentrum + naučná stezka….), ale aktivitu „knihovny“ nelze kombinovat s informačním centrem. Doporučujeme projekt rozdělit na dva. Jeden projekt podat do aktivity „knihovny“ včetně vybudování nového výtahu. Výdaje lze zařadit do projektů poměrově s ohledem na využívání výtahu. Druhý projekt podat do aktivity „cestovní ruch“.</a:t>
            </a:r>
          </a:p>
          <a:p>
            <a:pPr algn="just"/>
            <a:endParaRPr lang="cs-CZ" sz="1400">
              <a:solidFill>
                <a:schemeClr val="bg1"/>
              </a:solidFill>
              <a:ea typeface="Calibri"/>
              <a:cs typeface="Times New Roman"/>
            </a:endParaRPr>
          </a:p>
          <a:p>
            <a:pPr algn="just">
              <a:buFont typeface="Arial" panose="020B0604020202020204" pitchFamily="34" charset="0"/>
            </a:pPr>
            <a:r>
              <a:rPr lang="cs-CZ" sz="1400" b="1">
                <a:solidFill>
                  <a:schemeClr val="bg1"/>
                </a:solidFill>
                <a:ea typeface="Calibri"/>
                <a:cs typeface="Times New Roman"/>
              </a:rPr>
              <a:t>Dotaz: Město má v plánu žádat finanční příspěvek na stavbu nové knihovny. Projekt je hotový, schválený a připravený. Bohužel po pandemii chybí městu do limitu 10 000 obyvatel 120 obyvatel do tohoto počtu. Jak přísně bude tento limit posuzován? </a:t>
            </a:r>
          </a:p>
          <a:p>
            <a:pPr algn="just"/>
            <a:endParaRPr lang="cs-CZ" sz="1400" b="1">
              <a:solidFill>
                <a:schemeClr val="bg1"/>
              </a:solidFill>
              <a:ea typeface="Calibri"/>
              <a:cs typeface="Times New Roman"/>
            </a:endParaRPr>
          </a:p>
          <a:p>
            <a:pPr marL="285750" indent="-285750" algn="just">
              <a:buFont typeface="Arial"/>
              <a:buChar char="•"/>
            </a:pPr>
            <a:r>
              <a:rPr lang="cs-CZ" sz="1400">
                <a:solidFill>
                  <a:schemeClr val="bg1"/>
                </a:solidFill>
                <a:ea typeface="Calibri"/>
                <a:cs typeface="Times New Roman"/>
              </a:rPr>
              <a:t>Odpověď: Pro tyto účely má CRR k dispozici aktualizované seznamy knihoven. V případě nižšího počtu obyvatel než 10 tis. je možné projekt podat do SC 5.1. </a:t>
            </a:r>
          </a:p>
          <a:p>
            <a:pPr algn="just"/>
            <a:endParaRPr lang="cs-CZ" sz="1400">
              <a:solidFill>
                <a:schemeClr val="bg1"/>
              </a:solidFill>
              <a:ea typeface="Calibri"/>
              <a:cs typeface="Times New Roman"/>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Konzultačního servisu pro SC 4.4 – kulturní </a:t>
            </a:r>
            <a:r>
              <a:rPr lang="cs-CZ" sz="3200" b="1" kern="0">
                <a:solidFill>
                  <a:schemeClr val="bg1"/>
                </a:solidFill>
                <a:latin typeface="Arial"/>
                <a:cs typeface="Arial"/>
                <a:sym typeface="Arial"/>
              </a:rPr>
              <a:t>dědictví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2103519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1934" y="1480336"/>
            <a:ext cx="7449422" cy="4339650"/>
          </a:xfrm>
          <a:prstGeom prst="rect">
            <a:avLst/>
          </a:prstGeom>
          <a:noFill/>
        </p:spPr>
        <p:txBody>
          <a:bodyPr wrap="square" lIns="91440" tIns="45720" rIns="91440" bIns="45720" anchor="t">
            <a:spAutoFit/>
          </a:bodyPr>
          <a:lstStyle/>
          <a:p>
            <a:pPr algn="just"/>
            <a:r>
              <a:rPr lang="cs-CZ" sz="1200" b="1">
                <a:solidFill>
                  <a:schemeClr val="bg1"/>
                </a:solidFill>
                <a:ea typeface="Calibri"/>
                <a:cs typeface="Times New Roman"/>
              </a:rPr>
              <a:t>Dotaz: Bude v novém programovém období 2021 - 2027 v IROP 2 v rámci výzvy Muzea podporována nová výstavba? V posledním vydání programového dokumentu z 18.1.2022 je v aktivitách uvedena revitalizace muzeí a knihoven, včetně nové výstavby. Byla by v tomto případě podporována výstavba klenotnice, která je součástí přírodního muzea (</a:t>
            </a:r>
            <a:r>
              <a:rPr lang="cs-CZ" sz="1200" b="1" err="1">
                <a:solidFill>
                  <a:schemeClr val="bg1"/>
                </a:solidFill>
                <a:ea typeface="Calibri"/>
                <a:cs typeface="Times New Roman"/>
              </a:rPr>
              <a:t>archeoskanzenu</a:t>
            </a:r>
            <a:r>
              <a:rPr lang="cs-CZ" sz="1200" b="1">
                <a:solidFill>
                  <a:schemeClr val="bg1"/>
                </a:solidFill>
                <a:ea typeface="Calibri"/>
                <a:cs typeface="Times New Roman"/>
              </a:rPr>
              <a:t>) ve vlastnictví obce? Bude stále platit podmínka průměrné návštěvnosti muzea, která platila v 76. výzvě v minulém programovacím období? </a:t>
            </a:r>
            <a:endParaRPr lang="cs-CZ" sz="1200">
              <a:solidFill>
                <a:schemeClr val="bg1"/>
              </a:solidFill>
              <a:cs typeface="Arial"/>
            </a:endParaRPr>
          </a:p>
          <a:p>
            <a:pPr marL="285750" indent="-285750" algn="just">
              <a:buFont typeface="Arial"/>
              <a:buChar char="•"/>
            </a:pPr>
            <a:r>
              <a:rPr lang="cs-CZ" sz="1200">
                <a:solidFill>
                  <a:schemeClr val="bg1"/>
                </a:solidFill>
                <a:ea typeface="Calibri"/>
                <a:cs typeface="Times New Roman"/>
              </a:rPr>
              <a:t>Odpověď: V novém období bude možné v aktivitě „muzea“ podpořit novou výstavbu. Předpokládáme, že výstavba klenotnice by byla spojena s expozicí. Nebude sledována návštěvnost, jako tomu bylo v současném IROP. Podmínkou pro splnění aktivity „muzea“ je, že muzeum musí spravovat nějakou sbírku dle zákona č.122/2002 Sb. o ochraně sbírek muzejní povahy a o změně některých dalších zákonů. </a:t>
            </a:r>
          </a:p>
          <a:p>
            <a:pPr algn="just"/>
            <a:endParaRPr lang="cs-CZ" sz="1200">
              <a:solidFill>
                <a:schemeClr val="bg1"/>
              </a:solidFill>
              <a:ea typeface="Calibri"/>
              <a:cs typeface="Times New Roman"/>
            </a:endParaRPr>
          </a:p>
          <a:p>
            <a:pPr algn="just"/>
            <a:r>
              <a:rPr lang="cs-CZ" sz="1200" b="1">
                <a:solidFill>
                  <a:schemeClr val="bg1"/>
                </a:solidFill>
                <a:ea typeface="Calibri"/>
                <a:cs typeface="Times New Roman"/>
              </a:rPr>
              <a:t>Dotaz: Knihovna má pobočku v místní části cca 24 tis. obyvatel. Pobočka je intenzivně využívána. Nyní se objevila možnost využít venkovní plochu navazující na budovu knihovny. Byl by zde vytvořený venkovní prostor určený pro návštěvníky knihovny, který bude sloužit pro posezení, relaxaci s knihou, setkávání s přáteli a pořádání workshopů, vzdělávacích akcí, přednášek a výstav. Bude možné takto nastavený projekt podat do výzvy IROP?</a:t>
            </a:r>
          </a:p>
          <a:p>
            <a:pPr marL="285750" indent="-285750" algn="just">
              <a:buFont typeface="Arial" panose="020B0604020202020204" pitchFamily="34" charset="0"/>
              <a:buChar char="•"/>
            </a:pPr>
            <a:r>
              <a:rPr lang="cs-CZ" sz="1200">
                <a:solidFill>
                  <a:schemeClr val="bg1"/>
                </a:solidFill>
                <a:ea typeface="Calibri"/>
                <a:cs typeface="Times New Roman"/>
              </a:rPr>
              <a:t>Odpověď: V případě, že by se jednalo o vybudování venkovní učebny s minimálně nutným přístupovým chodníkem k budově knihovny, šlo by tento projekt podpořit z připravované výzvy Knihovny.</a:t>
            </a:r>
            <a:br>
              <a:rPr lang="cs-CZ" sz="1200">
                <a:ea typeface="Calibri"/>
                <a:cs typeface="Times New Roman"/>
              </a:rPr>
            </a:br>
            <a:r>
              <a:rPr lang="cs-CZ" sz="1200">
                <a:solidFill>
                  <a:schemeClr val="bg1"/>
                </a:solidFill>
                <a:ea typeface="Calibri"/>
                <a:cs typeface="Times New Roman"/>
              </a:rPr>
              <a:t> Nicméně, přestože jsou mezi podporovanými aktivitami knihoven návštěvnická a edukační centra, není tento specifický cíl apriori zaměřen na úpravu venkovních prostranství. Vzhledem k vámi uváděnému popisu doporučujeme spíše využít nabídku SC 2.2 v aktivitě “Zelená infrastruktura ve veřejném prostranství měst a obcí“.</a:t>
            </a:r>
            <a:endParaRPr lang="cs-CZ" sz="1200">
              <a:solidFill>
                <a:schemeClr val="bg1"/>
              </a:solidFill>
              <a:cs typeface="Arial" panose="020B0604020202020204"/>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339819"/>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Konzultačního servisu pro SC 4.4 – kulturní </a:t>
            </a:r>
            <a:r>
              <a:rPr lang="cs-CZ" sz="3200" b="1" kern="0">
                <a:solidFill>
                  <a:schemeClr val="bg1"/>
                </a:solidFill>
                <a:latin typeface="Arial"/>
                <a:cs typeface="Arial"/>
                <a:sym typeface="Arial"/>
              </a:rPr>
              <a:t>dědictví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2663953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3456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r>
              <a:rPr lang="cs-CZ" sz="3200" b="1" kern="0">
                <a:solidFill>
                  <a:schemeClr val="bg1"/>
                </a:solidFill>
                <a:latin typeface="Arial"/>
                <a:cs typeface="Arial"/>
                <a:sym typeface="Arial"/>
              </a:rPr>
              <a:t> - </a:t>
            </a:r>
            <a:r>
              <a:rPr kumimoji="0" lang="cs-CZ" sz="3200" b="1" i="0" u="none" strike="noStrike" kern="0" cap="none" spc="0" normalizeH="0" baseline="0" noProof="0">
                <a:ln>
                  <a:noFill/>
                </a:ln>
                <a:solidFill>
                  <a:schemeClr val="bg1"/>
                </a:solidFill>
                <a:effectLst/>
                <a:uLnTx/>
                <a:uFillTx/>
                <a:latin typeface="Arial"/>
                <a:cs typeface="Arial"/>
                <a:sym typeface="Arial"/>
              </a:rPr>
              <a:t>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84985" y="1286796"/>
            <a:ext cx="8012179" cy="5073184"/>
          </a:xfrm>
          <a:prstGeom prst="rect">
            <a:avLst/>
          </a:prstGeom>
          <a:noFill/>
        </p:spPr>
        <p:txBody>
          <a:bodyPr wrap="square">
            <a:spAutoFit/>
          </a:bodyPr>
          <a:lstStyle/>
          <a:p>
            <a:pPr marL="0" lvl="0" indent="0">
              <a:lnSpc>
                <a:spcPct val="150000"/>
              </a:lnSpc>
              <a:buNone/>
            </a:pPr>
            <a:r>
              <a:rPr lang="cs-CZ" sz="2000" b="1">
                <a:solidFill>
                  <a:schemeClr val="bg1"/>
                </a:solidFill>
              </a:rPr>
              <a:t>Veřejná infrastruktura udržitelného cestovního ruchu</a:t>
            </a:r>
          </a:p>
          <a:p>
            <a:pPr marL="285750" indent="-285750">
              <a:lnSpc>
                <a:spcPct val="150000"/>
              </a:lnSpc>
              <a:buFont typeface="Arial" panose="020B0604020202020204" pitchFamily="34" charset="0"/>
              <a:buChar char="•"/>
            </a:pPr>
            <a:r>
              <a:rPr lang="cs-CZ" sz="1800">
                <a:solidFill>
                  <a:schemeClr val="bg1"/>
                </a:solidFill>
              </a:rPr>
              <a:t>Doprovodná infrastruktura cestovního ruchu - záchytná parkoviště, odpočívadla, sociální zařízení, veřejná infrastruktura pro vodáckou a vodní turistiku / rekreační plavbu</a:t>
            </a:r>
          </a:p>
          <a:p>
            <a:pPr marL="285750" indent="-285750">
              <a:lnSpc>
                <a:spcPct val="150000"/>
              </a:lnSpc>
              <a:buFont typeface="Arial" panose="020B0604020202020204" pitchFamily="34" charset="0"/>
              <a:buChar char="•"/>
            </a:pPr>
            <a:r>
              <a:rPr lang="cs-CZ">
                <a:solidFill>
                  <a:schemeClr val="bg1"/>
                </a:solidFill>
              </a:rPr>
              <a:t>T</a:t>
            </a:r>
            <a:r>
              <a:rPr lang="cs-CZ" sz="1800">
                <a:solidFill>
                  <a:schemeClr val="bg1"/>
                </a:solidFill>
              </a:rPr>
              <a:t>uristická informační centra (rekonstrukce, budování nových)</a:t>
            </a:r>
          </a:p>
          <a:p>
            <a:pPr marL="285750" indent="-285750">
              <a:lnSpc>
                <a:spcPct val="150000"/>
              </a:lnSpc>
              <a:buFont typeface="Arial" panose="020B0604020202020204" pitchFamily="34" charset="0"/>
              <a:buChar char="•"/>
            </a:pPr>
            <a:r>
              <a:rPr lang="cs-CZ">
                <a:solidFill>
                  <a:schemeClr val="bg1"/>
                </a:solidFill>
              </a:rPr>
              <a:t>B</a:t>
            </a:r>
            <a:r>
              <a:rPr lang="cs-CZ" sz="1800">
                <a:solidFill>
                  <a:schemeClr val="bg1"/>
                </a:solidFill>
              </a:rPr>
              <a:t>udování turistických tras (páteřní, regionální, lokální) a revitalizace sítě značení</a:t>
            </a:r>
          </a:p>
          <a:p>
            <a:pPr marL="285750" indent="-285750">
              <a:lnSpc>
                <a:spcPct val="150000"/>
              </a:lnSpc>
              <a:buFont typeface="Arial" panose="020B0604020202020204" pitchFamily="34" charset="0"/>
              <a:buChar char="•"/>
            </a:pPr>
            <a:r>
              <a:rPr lang="cs-CZ">
                <a:solidFill>
                  <a:schemeClr val="bg1"/>
                </a:solidFill>
              </a:rPr>
              <a:t>N</a:t>
            </a:r>
            <a:r>
              <a:rPr lang="cs-CZ" sz="1800">
                <a:solidFill>
                  <a:schemeClr val="bg1"/>
                </a:solidFill>
              </a:rPr>
              <a:t>aučné stezky</a:t>
            </a:r>
          </a:p>
          <a:p>
            <a:pPr marL="285750" indent="-285750">
              <a:lnSpc>
                <a:spcPct val="150000"/>
              </a:lnSpc>
              <a:buFont typeface="Arial" panose="020B0604020202020204" pitchFamily="34" charset="0"/>
              <a:buChar char="•"/>
            </a:pPr>
            <a:r>
              <a:rPr lang="cs-CZ" sz="1800">
                <a:solidFill>
                  <a:schemeClr val="bg1"/>
                </a:solidFill>
              </a:rPr>
              <a:t>Navigační systémy měst a obcí</a:t>
            </a:r>
          </a:p>
          <a:p>
            <a:pPr>
              <a:lnSpc>
                <a:spcPct val="150000"/>
              </a:lnSpc>
            </a:pPr>
            <a:endParaRPr lang="cs-CZ">
              <a:solidFill>
                <a:schemeClr val="bg1"/>
              </a:solidFill>
            </a:endParaRPr>
          </a:p>
          <a:p>
            <a:pPr>
              <a:lnSpc>
                <a:spcPct val="150000"/>
              </a:lnSpc>
            </a:pPr>
            <a:r>
              <a:rPr lang="cs-CZ" sz="1800">
                <a:solidFill>
                  <a:schemeClr val="bg1"/>
                </a:solidFill>
              </a:rPr>
              <a:t>Nebudou podporována turistická komerční zařízení.</a:t>
            </a:r>
          </a:p>
          <a:p>
            <a:pPr marL="0" indent="0">
              <a:lnSpc>
                <a:spcPct val="150000"/>
              </a:lnSpc>
              <a:buNone/>
            </a:pPr>
            <a:endParaRPr lang="cs-CZ">
              <a:solidFill>
                <a:schemeClr val="bg1"/>
              </a:solidFil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525" y="1423330"/>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3456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 –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84985" y="1515396"/>
            <a:ext cx="8012179" cy="294952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cs-CZ" sz="1800">
                <a:solidFill>
                  <a:schemeClr val="bg1"/>
                </a:solidFill>
              </a:rPr>
              <a:t>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p>
          <a:p>
            <a:pPr>
              <a:lnSpc>
                <a:spcPct val="150000"/>
              </a:lnSpc>
            </a:pPr>
            <a:endParaRPr lang="cs-CZ">
              <a:solidFill>
                <a:schemeClr val="bg1"/>
              </a:solidFill>
            </a:endParaRPr>
          </a:p>
          <a:p>
            <a:pPr>
              <a:lnSpc>
                <a:spcPct val="150000"/>
              </a:lnSpc>
            </a:pPr>
            <a:endParaRPr lang="cs-CZ" sz="1800">
              <a:solidFill>
                <a:schemeClr val="bg1"/>
              </a:solidFill>
            </a:endParaRPr>
          </a:p>
          <a:p>
            <a:pPr>
              <a:lnSpc>
                <a:spcPct val="150000"/>
              </a:lnSpc>
            </a:pPr>
            <a:r>
              <a:rPr lang="cs-CZ" sz="1800">
                <a:solidFill>
                  <a:schemeClr val="bg1"/>
                </a:solidFill>
              </a:rPr>
              <a:t>Podpora cestovního ruc</a:t>
            </a:r>
            <a:r>
              <a:rPr lang="cs-CZ">
                <a:solidFill>
                  <a:schemeClr val="bg1"/>
                </a:solidFill>
              </a:rPr>
              <a:t>hu také v CLLD (SC 5.1)</a:t>
            </a:r>
            <a:endParaRPr lang="cs-CZ" sz="1800">
              <a:solidFill>
                <a:schemeClr val="bg1"/>
              </a:solidFill>
            </a:endParaRPr>
          </a:p>
        </p:txBody>
      </p:sp>
    </p:spTree>
    <p:extLst>
      <p:ext uri="{BB962C8B-B14F-4D97-AF65-F5344CB8AC3E}">
        <p14:creationId xmlns:p14="http://schemas.microsoft.com/office/powerpoint/2010/main" val="3577117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871504184"/>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2436926831"/>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2423804896"/>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PO 2014-2020</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
        <p:nvSpPr>
          <p:cNvPr id="2" name="TextovéPole 1">
            <a:extLst>
              <a:ext uri="{FF2B5EF4-FFF2-40B4-BE49-F238E27FC236}">
                <a16:creationId xmlns:a16="http://schemas.microsoft.com/office/drawing/2014/main" id="{1B9595CC-153E-44BB-9EE9-3791746651C7}"/>
              </a:ext>
            </a:extLst>
          </p:cNvPr>
          <p:cNvSpPr txBox="1"/>
          <p:nvPr/>
        </p:nvSpPr>
        <p:spPr>
          <a:xfrm>
            <a:off x="750386" y="4943864"/>
            <a:ext cx="3393136" cy="1200329"/>
          </a:xfrm>
          <a:prstGeom prst="rect">
            <a:avLst/>
          </a:prstGeom>
          <a:noFill/>
        </p:spPr>
        <p:txBody>
          <a:bodyPr wrap="square" rtlCol="0">
            <a:spAutoFit/>
          </a:bodyPr>
          <a:lstStyle/>
          <a:p>
            <a:r>
              <a:rPr lang="cs-CZ" sz="1200" b="0" kern="1200">
                <a:solidFill>
                  <a:schemeClr val="bg1"/>
                </a:solidFill>
                <a:effectLst/>
                <a:latin typeface="Arial" panose="020B0604020202020204" pitchFamily="34" charset="0"/>
                <a:ea typeface="+mn-ea"/>
                <a:cs typeface="Arial" panose="020B0604020202020204" pitchFamily="34" charset="0"/>
              </a:rPr>
              <a:t>*Pravidla spolufinancování ze státního rozpočtu:</a:t>
            </a:r>
          </a:p>
          <a:p>
            <a:r>
              <a:rPr lang="cs-CZ" sz="1200">
                <a:solidFill>
                  <a:schemeClr val="bg1"/>
                </a:solidFill>
              </a:rPr>
              <a:t>https://irop.mmr.cz/getmedia/82204d9f-4fd2-4613-ab97-342f82d87eaf/Prehled-kofinancovani-podle-typu-zadatele_k-3-1-2022.pdf.aspx?ext=.pdf </a:t>
            </a:r>
          </a:p>
        </p:txBody>
      </p:sp>
    </p:spTree>
    <p:extLst>
      <p:ext uri="{BB962C8B-B14F-4D97-AF65-F5344CB8AC3E}">
        <p14:creationId xmlns:p14="http://schemas.microsoft.com/office/powerpoint/2010/main" val="26009730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867928"/>
            <a:ext cx="7449422" cy="3531736"/>
          </a:xfrm>
          <a:prstGeom prst="rect">
            <a:avLst/>
          </a:prstGeom>
          <a:noFill/>
        </p:spPr>
        <p:txBody>
          <a:bodyPr wrap="square">
            <a:spAutoFit/>
          </a:bodyPr>
          <a:lstStyle/>
          <a:p>
            <a:pPr algn="just"/>
            <a:r>
              <a:rPr lang="cs-CZ" sz="1400" b="1">
                <a:solidFill>
                  <a:schemeClr val="bg1"/>
                </a:solidFill>
                <a:ea typeface="Calibri" panose="020F0502020204030204" pitchFamily="34" charset="0"/>
                <a:cs typeface="Times New Roman" panose="02020603050405020304" pitchFamily="18" charset="0"/>
              </a:rPr>
              <a:t>Dotaz: 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r>
              <a:rPr lang="cs-CZ" sz="1400">
                <a:solidFill>
                  <a:schemeClr val="bg1"/>
                </a:solidFill>
                <a:ea typeface="Calibri" panose="020F0502020204030204" pitchFamily="34" charset="0"/>
                <a:cs typeface="Times New Roman" panose="02020603050405020304" pitchFamily="18" charset="0"/>
              </a:rPr>
              <a:t> </a:t>
            </a:r>
          </a:p>
          <a:p>
            <a:pPr marL="171450" indent="-171450" algn="just">
              <a:buFont typeface="Arial" panose="020B0604020202020204" pitchFamily="34" charset="0"/>
              <a:buChar char="•"/>
            </a:pPr>
            <a:r>
              <a:rPr lang="cs-CZ" sz="1400">
                <a:solidFill>
                  <a:schemeClr val="bg1"/>
                </a:solidFill>
                <a:ea typeface="Calibri" panose="020F0502020204030204" pitchFamily="34" charset="0"/>
                <a:cs typeface="Times New Roman" panose="02020603050405020304" pitchFamily="18" charset="0"/>
              </a:rPr>
              <a:t>Odpověď: Mobilní kontejner k využití jako mobilní prezentační nástroj včetně vybavení nebude možné z aktivity „Cestovní ruch“ v novém IROP II financovat.</a:t>
            </a:r>
          </a:p>
          <a:p>
            <a:pPr algn="just"/>
            <a:endParaRPr lang="cs-CZ" sz="1400">
              <a:solidFill>
                <a:schemeClr val="bg1"/>
              </a:solidFill>
              <a:ea typeface="Calibri" panose="020F0502020204030204" pitchFamily="34" charset="0"/>
              <a:cs typeface="Times New Roman" panose="02020603050405020304" pitchFamily="18" charset="0"/>
            </a:endParaRPr>
          </a:p>
          <a:p>
            <a:pPr algn="just"/>
            <a:r>
              <a:rPr lang="cs-CZ" sz="1400" b="1">
                <a:solidFill>
                  <a:schemeClr val="bg1"/>
                </a:solidFill>
                <a:ea typeface="Calibri" panose="020F0502020204030204" pitchFamily="34" charset="0"/>
                <a:cs typeface="Times New Roman" panose="02020603050405020304" pitchFamily="18" charset="0"/>
              </a:rPr>
              <a:t>Dotaz: Bude možné podpořit ve SC 4.4 v rámci aktivity „cestovní ruch“ odpočívadlo u stávající turistické trasy?</a:t>
            </a:r>
          </a:p>
          <a:p>
            <a:pPr algn="just"/>
            <a:endParaRPr lang="cs-CZ" sz="14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400">
                <a:solidFill>
                  <a:schemeClr val="bg1"/>
                </a:solidFill>
                <a:ea typeface="Calibri" panose="020F0502020204030204" pitchFamily="34" charset="0"/>
                <a:cs typeface="Times New Roman" panose="02020603050405020304" pitchFamily="18" charset="0"/>
              </a:rPr>
              <a:t>Odpověď: V rámci SC 4.4 budou podpořeny komplexní projekty zaměřené na minimálně dvě oblasti (odpočívadla, parkoviště, sociální zařízení, naučné stezky….). Projekt doporučuje směřovat do SC 5.1 Komunitně vedeného místního rozvoje a kontaktovat příslušnou MAS, zda bude tuto oblast podporovat.  </a:t>
            </a:r>
          </a:p>
          <a:p>
            <a:endParaRPr lang="cs-CZ" sz="135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Konzultačního servisu pro SC 4.4 –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8383743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40894" y="379616"/>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069761" y="1519447"/>
            <a:ext cx="7471285" cy="4601773"/>
          </a:xfrm>
          <a:prstGeom prst="rect">
            <a:avLst/>
          </a:prstGeom>
          <a:noFill/>
        </p:spPr>
        <p:txBody>
          <a:bodyPr wrap="square">
            <a:spAutoFit/>
          </a:bodyPr>
          <a:lstStyle/>
          <a:p>
            <a:pPr marL="0" lvl="0" indent="0">
              <a:lnSpc>
                <a:spcPct val="150000"/>
              </a:lnSpc>
              <a:buNone/>
            </a:pPr>
            <a:r>
              <a:rPr lang="cs-CZ" sz="1600" b="1">
                <a:solidFill>
                  <a:schemeClr val="bg1"/>
                </a:solidFill>
              </a:rPr>
              <a:t>Nízkoemisní a bezemisní vozidla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Vodíkové autobusy pro MHD</a:t>
            </a:r>
          </a:p>
          <a:p>
            <a:pPr marL="0" lvl="0" indent="0">
              <a:lnSpc>
                <a:spcPct val="150000"/>
              </a:lnSpc>
              <a:buNone/>
            </a:pPr>
            <a:r>
              <a:rPr lang="cs-CZ" sz="1600" b="1">
                <a:solidFill>
                  <a:schemeClr val="bg1"/>
                </a:solidFill>
              </a:rPr>
              <a:t>Plnící a dobíjecí stanice pro veřejnou dopravu </a:t>
            </a:r>
          </a:p>
          <a:p>
            <a:pPr marL="0" lvl="0" indent="0">
              <a:lnSpc>
                <a:spcPct val="150000"/>
              </a:lnSpc>
              <a:buNone/>
            </a:pPr>
            <a:endParaRPr lang="cs-CZ" sz="1600" b="1">
              <a:solidFill>
                <a:schemeClr val="bg1"/>
              </a:solidFill>
            </a:endParaRPr>
          </a:p>
          <a:p>
            <a:pPr marL="0" lvl="0" indent="0">
              <a:lnSpc>
                <a:spcPct val="150000"/>
              </a:lnSpc>
              <a:buNone/>
            </a:pPr>
            <a:r>
              <a:rPr lang="cs-CZ" sz="1600" b="1">
                <a:solidFill>
                  <a:schemeClr val="bg1"/>
                </a:solidFill>
              </a:rPr>
              <a:t>Telematika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Platební terminály pro platbu kartou v MHD</a:t>
            </a:r>
          </a:p>
          <a:p>
            <a:pPr marL="0" lvl="0" indent="0">
              <a:lnSpc>
                <a:spcPct val="150000"/>
              </a:lnSpc>
              <a:buNone/>
            </a:pPr>
            <a:r>
              <a:rPr lang="cs-CZ" sz="1600" b="1">
                <a:solidFill>
                  <a:schemeClr val="bg1"/>
                </a:solidFill>
              </a:rPr>
              <a:t>Multimodální osobní doprava ve městech a obcích (přestupní terminály)</a:t>
            </a:r>
          </a:p>
          <a:p>
            <a:pPr marL="0" lvl="0" indent="0">
              <a:lnSpc>
                <a:spcPct val="150000"/>
              </a:lnSpc>
              <a:buNone/>
            </a:pPr>
            <a:endParaRPr lang="cs-CZ" sz="1600" b="1">
              <a:solidFill>
                <a:schemeClr val="bg1"/>
              </a:solidFill>
            </a:endParaRPr>
          </a:p>
          <a:p>
            <a:pPr marL="0" lvl="0" indent="0">
              <a:lnSpc>
                <a:spcPct val="150000"/>
              </a:lnSpc>
              <a:buNone/>
            </a:pPr>
            <a:r>
              <a:rPr lang="cs-CZ" sz="1600" b="1">
                <a:solidFill>
                  <a:schemeClr val="bg1"/>
                </a:solidFill>
              </a:rPr>
              <a:t>Infrastruktura pro bezpečnou nemotorovou dopravu</a:t>
            </a:r>
            <a:endParaRPr lang="cs-CZ" sz="1400">
              <a:solidFill>
                <a:schemeClr val="bg1"/>
              </a:solidFill>
            </a:endParaRPr>
          </a:p>
          <a:p>
            <a:pPr marL="133350" indent="0">
              <a:buNone/>
            </a:pPr>
            <a:r>
              <a:rPr lang="cs-CZ" sz="1600">
                <a:solidFill>
                  <a:schemeClr val="bg1"/>
                </a:solidFill>
              </a:rPr>
              <a:t>	</a:t>
            </a:r>
            <a:r>
              <a:rPr lang="cs-CZ" sz="1600" u="sng">
                <a:solidFill>
                  <a:schemeClr val="bg1"/>
                </a:solidFill>
              </a:rPr>
              <a:t>Příklad:</a:t>
            </a:r>
            <a:r>
              <a:rPr lang="cs-CZ" sz="1600">
                <a:solidFill>
                  <a:schemeClr val="bg1"/>
                </a:solidFill>
              </a:rPr>
              <a:t> Přestavba nehodové křižovatky s bezpečnými koridory</a:t>
            </a:r>
            <a:br>
              <a:rPr lang="cs-CZ" sz="1600">
                <a:solidFill>
                  <a:schemeClr val="bg1"/>
                </a:solidFill>
              </a:rPr>
            </a:br>
            <a:r>
              <a:rPr lang="cs-CZ" sz="1600">
                <a:solidFill>
                  <a:schemeClr val="bg1"/>
                </a:solidFill>
              </a:rPr>
              <a:t>	             pro pěší a cyklisty</a:t>
            </a:r>
          </a:p>
          <a:p>
            <a:pPr marL="0" indent="0">
              <a:lnSpc>
                <a:spcPct val="150000"/>
              </a:lnSpc>
              <a:buNone/>
            </a:pPr>
            <a:r>
              <a:rPr lang="cs-CZ" sz="1600" b="1">
                <a:solidFill>
                  <a:schemeClr val="bg1"/>
                </a:solidFill>
              </a:rPr>
              <a:t>Infrastruktura pro cyklistickou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9792" y="1554460"/>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376641" y="2300071"/>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4006" y="29793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730958"/>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315787"/>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407867"/>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2694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none" strike="noStrike" kern="0" cap="none" spc="0" normalizeH="0" baseline="0" noProof="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79610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do 40 tisíc obyvatel = </a:t>
            </a:r>
            <a:r>
              <a:rPr lang="cs-CZ" sz="1500" kern="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a:solidFill>
                  <a:schemeClr val="bg1"/>
                </a:solidFill>
                <a:latin typeface="Arial"/>
                <a:cs typeface="Arial"/>
              </a:rPr>
              <a:t>Projekt musí být realizován v městské oblasti nebo musí zajišťovat obsluhu a dostupnost do jejího zázemí udržitelnými druhy dopravy</a:t>
            </a:r>
            <a:endParaRPr lang="cs-CZ" sz="1800" b="1">
              <a:effectLst/>
              <a:latin typeface="Arial" panose="020B0604020202020204" pitchFamily="34" charset="0"/>
              <a:ea typeface="Times New Roman" panose="02020603050405020304" pitchFamily="18" charset="0"/>
            </a:endParaRPr>
          </a:p>
          <a:p>
            <a:pPr marL="457200" indent="-323850" defTabSz="914400">
              <a:lnSpc>
                <a:spcPct val="150000"/>
              </a:lnSpc>
              <a:spcBef>
                <a:spcPts val="1000"/>
              </a:spcBef>
              <a:buClr>
                <a:schemeClr val="bg1"/>
              </a:buClr>
              <a:buSzPts val="1500"/>
              <a:buFont typeface="Arial"/>
              <a:buChar char="•"/>
              <a:defRPr/>
            </a:pPr>
            <a:r>
              <a:rPr lang="cs-CZ" sz="1500" kern="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a:solidFill>
                  <a:schemeClr val="bg1"/>
                </a:solidFill>
                <a:cs typeface="Arial"/>
                <a:sym typeface="Arial"/>
              </a:rPr>
              <a:t>(70 %) k </a:t>
            </a:r>
            <a:r>
              <a:rPr lang="cs-CZ" sz="1500" kern="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a:ln>
                  <a:noFill/>
                </a:ln>
                <a:solidFill>
                  <a:schemeClr val="bg1"/>
                </a:solidFill>
                <a:effectLst/>
                <a:uLnTx/>
                <a:uFillTx/>
                <a:latin typeface="Arial"/>
                <a:cs typeface="Arial"/>
                <a:sym typeface="Arial"/>
              </a:rPr>
              <a:t>Významné využití ITI napříč aktivitami; u </a:t>
            </a:r>
            <a:r>
              <a:rPr lang="cs-CZ" sz="1500" kern="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202319"/>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6" y="1591975"/>
            <a:ext cx="8012179" cy="4804713"/>
          </a:xfrm>
          <a:prstGeom prst="rect">
            <a:avLst/>
          </a:prstGeom>
          <a:noFill/>
        </p:spPr>
        <p:txBody>
          <a:bodyPr wrap="square" lIns="91440" tIns="45720" rIns="91440" bIns="45720" anchor="t">
            <a:spAutoFit/>
          </a:bodyPr>
          <a:lstStyle/>
          <a:p>
            <a:pPr marL="133350" defTabSz="914400">
              <a:lnSpc>
                <a:spcPct val="150000"/>
              </a:lnSpc>
              <a:buClr>
                <a:schemeClr val="bg1"/>
              </a:buClr>
              <a:buSzPts val="1500"/>
              <a:defRPr/>
            </a:pPr>
            <a:r>
              <a:rPr kumimoji="0" lang="cs-CZ" sz="1500" b="0" i="0" u="sng" strike="noStrike" kern="0" cap="none" spc="0" normalizeH="0" baseline="0" noProof="0">
                <a:ln>
                  <a:noFill/>
                </a:ln>
                <a:solidFill>
                  <a:schemeClr val="bg1"/>
                </a:solidFill>
                <a:effectLst/>
                <a:uLnTx/>
                <a:uFillTx/>
                <a:latin typeface="Arial"/>
                <a:cs typeface="Arial"/>
                <a:sym typeface="Arial"/>
              </a:rPr>
              <a:t>Bezpečnost:</a:t>
            </a:r>
            <a:r>
              <a:rPr lang="cs-CZ" sz="1500" kern="0">
                <a:solidFill>
                  <a:schemeClr val="bg1"/>
                </a:solidFill>
                <a:latin typeface="Arial"/>
                <a:cs typeface="Arial"/>
                <a:sym typeface="Arial"/>
              </a:rPr>
              <a:t> </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vazba na komunikaci s vysokou intenzitou dopravy (1 000 vozidel/den)</a:t>
            </a:r>
            <a:endParaRPr lang="cs-CZ" sz="1500" b="0" i="0" u="none" strike="noStrike" kern="0" cap="none" spc="0" normalizeH="0" baseline="0" noProof="0">
              <a:ln>
                <a:noFill/>
              </a:ln>
              <a:solidFill>
                <a:schemeClr val="bg1"/>
              </a:solidFill>
              <a:effectLst/>
              <a:uLnTx/>
              <a:uFillTx/>
              <a:latin typeface="Arial"/>
              <a:cs typeface="Arial"/>
            </a:endParaRPr>
          </a:p>
          <a:p>
            <a:pPr marL="457200" marR="0" lvl="0" indent="-323850" algn="l" defTabSz="914400" rtl="0" eaLnBrk="1" fontAlgn="auto" latinLnBrk="0" hangingPunct="1">
              <a:lnSpc>
                <a:spcPct val="150000"/>
              </a:lnSpc>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nebo v nebezpečných lokalitách (na základě provedené bezpečnostní inspekce pozemních komunikací)</a:t>
            </a:r>
            <a:endParaRPr lang="cs-CZ" sz="1500" b="0" i="0" u="none" strike="noStrike" kern="0" cap="none" spc="0" normalizeH="0" baseline="0" noProof="0">
              <a:ln>
                <a:noFill/>
              </a:ln>
              <a:solidFill>
                <a:schemeClr val="bg1"/>
              </a:solidFill>
              <a:effectLst/>
              <a:uLnTx/>
              <a:uFillTx/>
              <a:latin typeface="Arial"/>
              <a:cs typeface="Arial"/>
            </a:endParaRPr>
          </a:p>
          <a:p>
            <a:pPr marL="467995"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a:ln>
                  <a:noFill/>
                </a:ln>
                <a:solidFill>
                  <a:schemeClr val="bg1"/>
                </a:solidFill>
                <a:effectLst/>
                <a:uLnTx/>
                <a:uFillTx/>
                <a:latin typeface="Arial"/>
                <a:cs typeface="Arial"/>
                <a:sym typeface="Arial"/>
              </a:rPr>
              <a:t>https://www.audit-bezpecnosti.cz/media/file/bezpecnostni-inspekce-pozemnich-komunikaci-metodika-provadeni.pdf</a:t>
            </a:r>
            <a:endParaRPr lang="cs-CZ" sz="1500" b="0" i="0" u="none" strike="noStrike" kern="0" cap="none" spc="0" normalizeH="0" baseline="0" noProof="0">
              <a:ln>
                <a:noFill/>
              </a:ln>
              <a:solidFill>
                <a:schemeClr val="bg1"/>
              </a:solidFill>
              <a:effectLst/>
              <a:uLnTx/>
              <a:uFillTx/>
              <a:latin typeface="Arial"/>
              <a:cs typeface="Arial"/>
            </a:endParaRPr>
          </a:p>
          <a:p>
            <a:pPr marL="133350" marR="0" lvl="0" algn="l" defTabSz="914400" rtl="0" eaLnBrk="1" fontAlgn="auto" latinLnBrk="0" hangingPunct="1">
              <a:lnSpc>
                <a:spcPct val="150000"/>
              </a:lnSpc>
              <a:spcAft>
                <a:spcPts val="0"/>
              </a:spcAft>
              <a:buClr>
                <a:schemeClr val="bg1"/>
              </a:buClr>
              <a:buSzPts val="1500"/>
              <a:tabLst/>
              <a:defRPr/>
            </a:pPr>
            <a:endParaRPr kumimoji="0" lang="cs-CZ" sz="1500" b="0" i="0" u="sng" strike="noStrike" kern="0" cap="none" spc="0" normalizeH="0" baseline="0" noProof="0">
              <a:ln>
                <a:noFill/>
              </a:ln>
              <a:solidFill>
                <a:schemeClr val="bg1"/>
              </a:solidFill>
              <a:effectLst/>
              <a:uLnTx/>
              <a:uFillTx/>
              <a:latin typeface="Arial"/>
              <a:cs typeface="Arial"/>
              <a:sym typeface="Arial"/>
            </a:endParaRPr>
          </a:p>
          <a:p>
            <a:pPr marL="133350" defTabSz="914400">
              <a:lnSpc>
                <a:spcPct val="150000"/>
              </a:lnSpc>
              <a:buClr>
                <a:schemeClr val="bg1"/>
              </a:buClr>
              <a:buSzPts val="1500"/>
              <a:defRPr/>
            </a:pPr>
            <a:r>
              <a:rPr kumimoji="0" lang="cs-CZ" sz="1500" b="0" i="0" u="sng" strike="noStrike" kern="0" cap="none" spc="0" normalizeH="0" baseline="0" noProof="0">
                <a:ln>
                  <a:noFill/>
                </a:ln>
                <a:solidFill>
                  <a:schemeClr val="bg1"/>
                </a:solidFill>
                <a:effectLst/>
                <a:uLnTx/>
                <a:uFillTx/>
                <a:latin typeface="Arial"/>
                <a:cs typeface="Arial"/>
                <a:sym typeface="Arial"/>
              </a:rPr>
              <a:t>Cyklo:</a:t>
            </a:r>
            <a:r>
              <a:rPr lang="cs-CZ" sz="1500" kern="0">
                <a:solidFill>
                  <a:schemeClr val="bg1"/>
                </a:solidFill>
                <a:latin typeface="Arial"/>
                <a:cs typeface="Arial"/>
                <a:sym typeface="Arial"/>
              </a:rPr>
              <a:t> </a:t>
            </a:r>
            <a:endParaRPr lang="cs-CZ" sz="1500" b="0" i="0" u="none" strike="noStrike" kern="0" cap="none" spc="0" normalizeH="0" baseline="0" noProof="0">
              <a:ln>
                <a:noFill/>
              </a:ln>
              <a:solidFill>
                <a:schemeClr val="bg1"/>
              </a:solidFill>
              <a:effectLst/>
              <a:uLnTx/>
              <a:uFillTx/>
              <a:latin typeface="Arial"/>
              <a:cs typeface="Arial"/>
            </a:endParaRPr>
          </a:p>
          <a:p>
            <a:pPr marL="457200" marR="0" lvl="0" indent="-323850" algn="l" defTabSz="914400" rtl="0" eaLnBrk="1" fontAlgn="auto" latinLnBrk="0" hangingPunct="1">
              <a:lnSpc>
                <a:spcPct val="150000"/>
              </a:lnSpc>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svedení z komunikací s intenzitou 3 000 vozidel/den, případně</a:t>
            </a:r>
            <a:r>
              <a:rPr lang="cs-CZ" sz="1500" kern="0">
                <a:solidFill>
                  <a:schemeClr val="bg1"/>
                </a:solidFill>
                <a:latin typeface="Arial"/>
                <a:cs typeface="Arial"/>
              </a:rPr>
              <a:t> obsluhující území s více než 500 (resp. 750 u napojující se cyklostezky) obsazenými </a:t>
            </a:r>
            <a:r>
              <a:rPr lang="cs-CZ" sz="1500" kern="0" err="1">
                <a:solidFill>
                  <a:schemeClr val="bg1"/>
                </a:solidFill>
                <a:latin typeface="Arial"/>
                <a:cs typeface="Arial"/>
              </a:rPr>
              <a:t>prac</a:t>
            </a:r>
            <a:r>
              <a:rPr lang="cs-CZ" sz="1500" kern="0">
                <a:solidFill>
                  <a:schemeClr val="bg1"/>
                </a:solidFill>
                <a:latin typeface="Arial"/>
                <a:cs typeface="Arial"/>
              </a:rPr>
              <a:t>. místy, nebo s minimálně 4 000 obyvateli (resp. 6 000 obyvateli u napojující se cyklostezky)</a:t>
            </a:r>
          </a:p>
          <a:p>
            <a:pPr marL="457200" marR="0" lvl="0" indent="-323850" algn="l" defTabSz="914400" rtl="0" eaLnBrk="1" fontAlgn="auto" latinLnBrk="0" hangingPunct="1">
              <a:lnSpc>
                <a:spcPct val="150000"/>
              </a:lnSpc>
              <a:spcAft>
                <a:spcPts val="0"/>
              </a:spcAft>
              <a:buClr>
                <a:schemeClr val="bg1"/>
              </a:buClr>
              <a:buSzPts val="1500"/>
              <a:buFont typeface="Arial"/>
              <a:buChar char="•"/>
              <a:tabLst/>
              <a:defRPr/>
            </a:pPr>
            <a:r>
              <a:rPr lang="cs-CZ" sz="1500" kern="0">
                <a:solidFill>
                  <a:schemeClr val="bg1"/>
                </a:solidFill>
                <a:latin typeface="Arial"/>
                <a:cs typeface="Arial"/>
              </a:rPr>
              <a:t>nebo hlavní trasy cyklistické dopravy v ČR (vedené jako první nebo druhá kategorie podle příslušné krajské strategie rozvoje cyklistické dopravy)</a:t>
            </a:r>
          </a:p>
          <a:p>
            <a:pPr marL="457200" marR="0" lvl="0" indent="-323850" algn="l" defTabSz="914400" rtl="0" eaLnBrk="1" fontAlgn="auto" latinLnBrk="0" hangingPunct="1">
              <a:lnSpc>
                <a:spcPct val="150000"/>
              </a:lnSpc>
              <a:spcAft>
                <a:spcPts val="0"/>
              </a:spcAft>
              <a:buClr>
                <a:schemeClr val="bg1"/>
              </a:buClr>
              <a:buSzPts val="1500"/>
              <a:buFont typeface="Arial"/>
              <a:buChar char="•"/>
              <a:tabLst/>
              <a:defRPr/>
            </a:pPr>
            <a:r>
              <a:rPr lang="cs-CZ" sz="1500" kern="0">
                <a:solidFill>
                  <a:schemeClr val="bg1"/>
                </a:solidFill>
                <a:latin typeface="Arial"/>
                <a:cs typeface="Arial"/>
              </a:rPr>
              <a:t>nebo realizace doprovodné infrastruktury u hotových cyklostezek s intenzitou přesahující 440 cyklistů/den</a:t>
            </a:r>
            <a:endParaRPr lang="cs-CZ" sz="1800" b="1">
              <a:solidFill>
                <a:schemeClr val="bg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28847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183774"/>
          </a:xfrm>
          <a:prstGeom prst="rect">
            <a:avLst/>
          </a:prstGeom>
          <a:noFill/>
        </p:spPr>
        <p:txBody>
          <a:bodyPr wrap="square">
            <a:spAutoFit/>
          </a:bodyPr>
          <a:lstStyle/>
          <a:p>
            <a:pPr marL="133350" marR="0" lvl="0" algn="l" defTabSz="914400" rtl="0" eaLnBrk="1" fontAlgn="auto" latinLnBrk="0" hangingPunct="1">
              <a:lnSpc>
                <a:spcPct val="114000"/>
              </a:lnSpc>
              <a:spcBef>
                <a:spcPts val="600"/>
              </a:spcBef>
              <a:spcAft>
                <a:spcPts val="0"/>
              </a:spcAft>
              <a:buClr>
                <a:schemeClr val="bg1"/>
              </a:buClr>
              <a:buSzPts val="1500"/>
              <a:tabLst/>
              <a:defRPr/>
            </a:pPr>
            <a:r>
              <a:rPr lang="cs-CZ" sz="1500" u="sng" kern="0">
                <a:solidFill>
                  <a:schemeClr val="bg1"/>
                </a:solidFill>
                <a:latin typeface="Arial"/>
                <a:cs typeface="Arial"/>
                <a:sym typeface="Arial"/>
              </a:rPr>
              <a:t>Multimodální osobní doprava</a:t>
            </a:r>
            <a:r>
              <a:rPr lang="cs-CZ" sz="1500" kern="0">
                <a:solidFill>
                  <a:schemeClr val="bg1"/>
                </a:solidFill>
                <a:latin typeface="Arial"/>
                <a:cs typeface="Arial"/>
                <a:sym typeface="Arial"/>
              </a:rPr>
              <a:t>: </a:t>
            </a:r>
          </a:p>
          <a:p>
            <a:pPr marL="419100" marR="0" lvl="0" indent="-285750" algn="l" defTabSz="914400" rtl="0" eaLnBrk="1" fontAlgn="auto" latinLnBrk="0" hangingPunct="1">
              <a:lnSpc>
                <a:spcPct val="114000"/>
              </a:lnSpc>
              <a:spcBef>
                <a:spcPts val="600"/>
              </a:spcBef>
              <a:spcAft>
                <a:spcPts val="0"/>
              </a:spcAft>
              <a:buClr>
                <a:schemeClr val="bg1"/>
              </a:buClr>
              <a:buSzPts val="1500"/>
              <a:buFont typeface="Arial" panose="020B0604020202020204" pitchFamily="34" charset="0"/>
              <a:buChar char="•"/>
              <a:tabLst/>
              <a:defRPr/>
            </a:pPr>
            <a:r>
              <a:rPr lang="cs-CZ" sz="1500" kern="0">
                <a:solidFill>
                  <a:schemeClr val="bg1"/>
                </a:solidFill>
                <a:latin typeface="Arial"/>
                <a:cs typeface="Arial"/>
                <a:sym typeface="Arial"/>
              </a:rPr>
              <a:t>terminály s více než 40 odjíždějícími spoji linek veřejné dopravy</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19100" marR="0" lvl="0" indent="-285750" algn="l" defTabSz="914400" rtl="0" eaLnBrk="1" fontAlgn="auto" latinLnBrk="0" hangingPunct="1">
              <a:lnSpc>
                <a:spcPct val="114000"/>
              </a:lnSpc>
              <a:spcBef>
                <a:spcPts val="600"/>
              </a:spcBef>
              <a:spcAft>
                <a:spcPts val="0"/>
              </a:spcAft>
              <a:buClr>
                <a:schemeClr val="bg1"/>
              </a:buClr>
              <a:buSzPts val="1500"/>
              <a:buFont typeface="Arial" panose="020B0604020202020204" pitchFamily="34" charset="0"/>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parkoviště maximálně 200 metrů od zastávky/přestupního uzlu s více než 20 odjíždějícími spoji</a:t>
            </a:r>
          </a:p>
          <a:p>
            <a:pPr marL="419100" marR="0" lvl="0" indent="-285750" algn="l" defTabSz="914400" rtl="0" eaLnBrk="1" fontAlgn="auto" latinLnBrk="0" hangingPunct="1">
              <a:lnSpc>
                <a:spcPct val="114000"/>
              </a:lnSpc>
              <a:spcBef>
                <a:spcPts val="600"/>
              </a:spcBef>
              <a:spcAft>
                <a:spcPts val="0"/>
              </a:spcAft>
              <a:buClr>
                <a:schemeClr val="bg1"/>
              </a:buClr>
              <a:buSzPts val="1500"/>
              <a:buFont typeface="Arial" panose="020B0604020202020204" pitchFamily="34" charset="0"/>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preferenční opatření (vyhrazené jízdní pruhy, zkapacitnění zastávek) tam, kde jezdí minimálně 20 spojů v daném směru </a:t>
            </a:r>
          </a:p>
          <a:p>
            <a:pPr marL="133350" marR="0" lvl="0" algn="l" defTabSz="914400" rtl="0" eaLnBrk="1" fontAlgn="auto" latinLnBrk="0" hangingPunct="1">
              <a:lnSpc>
                <a:spcPct val="114000"/>
              </a:lnSpc>
              <a:spcBef>
                <a:spcPts val="600"/>
              </a:spcBef>
              <a:spcAft>
                <a:spcPts val="0"/>
              </a:spcAft>
              <a:buClr>
                <a:schemeClr val="bg1"/>
              </a:buClr>
              <a:buSzPts val="1500"/>
              <a:tabLst/>
              <a:defRPr/>
            </a:pP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133350" marR="0" lvl="0" algn="l" defTabSz="914400" rtl="0" eaLnBrk="1" fontAlgn="auto" latinLnBrk="0" hangingPunct="1">
              <a:lnSpc>
                <a:spcPct val="114000"/>
              </a:lnSpc>
              <a:spcBef>
                <a:spcPts val="600"/>
              </a:spcBef>
              <a:spcAft>
                <a:spcPts val="0"/>
              </a:spcAft>
              <a:buClr>
                <a:schemeClr val="bg1"/>
              </a:buClr>
              <a:buSzPts val="1500"/>
              <a:tabLst/>
              <a:defRPr/>
            </a:pPr>
            <a:r>
              <a:rPr lang="cs-CZ" sz="1500" u="sng" kern="0">
                <a:solidFill>
                  <a:schemeClr val="bg1"/>
                </a:solidFill>
                <a:latin typeface="Arial"/>
                <a:cs typeface="Arial"/>
                <a:sym typeface="Arial"/>
              </a:rPr>
              <a:t>Nízkoemisní a bezemisní vozidla pro veřejnou dopravu</a:t>
            </a:r>
            <a:r>
              <a:rPr kumimoji="0" lang="cs-CZ" sz="1500" b="0" i="0" u="none" strike="noStrike" kern="0" cap="none" spc="0" normalizeH="0" baseline="0" noProof="0">
                <a:ln>
                  <a:noFill/>
                </a:ln>
                <a:solidFill>
                  <a:schemeClr val="bg1"/>
                </a:solidFill>
                <a:effectLst/>
                <a:uLnTx/>
                <a:uFillTx/>
                <a:latin typeface="Arial"/>
                <a:cs typeface="Arial"/>
                <a:sym typeface="Arial"/>
              </a:rPr>
              <a:t>: </a:t>
            </a:r>
          </a:p>
          <a:p>
            <a:pPr marL="419100" marR="0" lvl="0" indent="-285750" algn="l" defTabSz="914400" rtl="0" eaLnBrk="1" fontAlgn="auto" latinLnBrk="0" hangingPunct="1">
              <a:lnSpc>
                <a:spcPct val="114000"/>
              </a:lnSpc>
              <a:spcBef>
                <a:spcPts val="600"/>
              </a:spcBef>
              <a:spcAft>
                <a:spcPts val="0"/>
              </a:spcAft>
              <a:buClr>
                <a:schemeClr val="bg1"/>
              </a:buClr>
              <a:buSzPts val="1500"/>
              <a:buFont typeface="Arial" panose="020B0604020202020204" pitchFamily="34" charset="0"/>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podpora obnovy či rozšíření/založení vozového parku</a:t>
            </a:r>
            <a:endParaRPr lang="cs-CZ" sz="1500" kern="0">
              <a:solidFill>
                <a:schemeClr val="bg1"/>
              </a:solidFill>
              <a:latin typeface="Arial"/>
              <a:cs typeface="Arial"/>
              <a:sym typeface="Arial"/>
            </a:endParaRPr>
          </a:p>
          <a:p>
            <a:pPr marL="419100" marR="0" lvl="0" indent="-285750" algn="l" defTabSz="914400" rtl="0" eaLnBrk="1" fontAlgn="auto" latinLnBrk="0" hangingPunct="1">
              <a:lnSpc>
                <a:spcPct val="114000"/>
              </a:lnSpc>
              <a:spcBef>
                <a:spcPts val="600"/>
              </a:spcBef>
              <a:spcAft>
                <a:spcPts val="0"/>
              </a:spcAft>
              <a:buClr>
                <a:schemeClr val="bg1"/>
              </a:buClr>
              <a:buSzPts val="1500"/>
              <a:buFont typeface="Arial" panose="020B0604020202020204" pitchFamily="34" charset="0"/>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u autobusů CNG požadavek na využívání biometanu (minimálně 20 % celkového objemu paliva</a:t>
            </a:r>
          </a:p>
          <a:p>
            <a:pPr marL="419100" marR="0" lvl="0" indent="-285750" algn="l" defTabSz="914400" rtl="0" eaLnBrk="1" fontAlgn="auto" latinLnBrk="0" hangingPunct="1">
              <a:lnSpc>
                <a:spcPct val="114000"/>
              </a:lnSpc>
              <a:spcBef>
                <a:spcPts val="600"/>
              </a:spcBef>
              <a:spcAft>
                <a:spcPts val="0"/>
              </a:spcAft>
              <a:buClr>
                <a:schemeClr val="bg1"/>
              </a:buClr>
              <a:buSzPts val="1500"/>
              <a:buFont typeface="Arial" panose="020B0604020202020204" pitchFamily="34" charset="0"/>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roční proběh vozidel (30 resp. 40 tis. km</a:t>
            </a:r>
            <a:r>
              <a:rPr lang="cs-CZ" sz="1500" kern="0">
                <a:solidFill>
                  <a:schemeClr val="bg1"/>
                </a:solidFill>
                <a:latin typeface="Arial"/>
                <a:cs typeface="Arial"/>
                <a:sym typeface="Arial"/>
              </a:rPr>
              <a:t>)</a:t>
            </a:r>
          </a:p>
          <a:p>
            <a:pPr marL="419100" marR="0" lvl="0" indent="-285750" algn="l" defTabSz="914400" rtl="0" eaLnBrk="1" fontAlgn="auto" latinLnBrk="0" hangingPunct="1">
              <a:lnSpc>
                <a:spcPct val="114000"/>
              </a:lnSpc>
              <a:spcBef>
                <a:spcPts val="600"/>
              </a:spcBef>
              <a:spcAft>
                <a:spcPts val="0"/>
              </a:spcAft>
              <a:buClr>
                <a:schemeClr val="bg1"/>
              </a:buClr>
              <a:buSzPts val="1500"/>
              <a:buFont typeface="Arial" panose="020B0604020202020204" pitchFamily="34" charset="0"/>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smlouva o veřejných službách v přepravě cestujících</a:t>
            </a:r>
            <a:endParaRPr lang="cs-CZ" sz="1500" kern="0">
              <a:solidFill>
                <a:schemeClr val="bg1"/>
              </a:solidFill>
              <a:latin typeface="Arial"/>
              <a:cs typeface="Arial"/>
            </a:endParaRPr>
          </a:p>
        </p:txBody>
      </p:sp>
    </p:spTree>
    <p:extLst>
      <p:ext uri="{BB962C8B-B14F-4D97-AF65-F5344CB8AC3E}">
        <p14:creationId xmlns:p14="http://schemas.microsoft.com/office/powerpoint/2010/main" val="17932214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319142"/>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6" y="1798944"/>
            <a:ext cx="8012179" cy="4499501"/>
          </a:xfrm>
          <a:prstGeom prst="rect">
            <a:avLst/>
          </a:prstGeom>
          <a:noFill/>
        </p:spPr>
        <p:txBody>
          <a:bodyPr wrap="square">
            <a:spAutoFit/>
          </a:bodyPr>
          <a:lstStyle/>
          <a:p>
            <a:pPr marL="133350" marR="0" lvl="0" algn="l" defTabSz="914400" rtl="0" eaLnBrk="1" fontAlgn="auto" latinLnBrk="0" hangingPunct="1">
              <a:lnSpc>
                <a:spcPct val="150000"/>
              </a:lnSpc>
              <a:spcBef>
                <a:spcPts val="600"/>
              </a:spcBef>
              <a:spcAft>
                <a:spcPts val="0"/>
              </a:spcAft>
              <a:buClr>
                <a:schemeClr val="bg1"/>
              </a:buClr>
              <a:buSzPts val="1500"/>
              <a:tabLst/>
              <a:defRPr/>
            </a:pPr>
            <a:r>
              <a:rPr lang="cs-CZ" sz="1500" u="sng" kern="0">
                <a:solidFill>
                  <a:schemeClr val="bg1"/>
                </a:solidFill>
                <a:latin typeface="Arial"/>
                <a:cs typeface="Arial"/>
              </a:rPr>
              <a:t>Telematika:</a:t>
            </a:r>
            <a:r>
              <a:rPr lang="cs-CZ" sz="1500" kern="0">
                <a:solidFill>
                  <a:schemeClr val="bg1"/>
                </a:solidFill>
                <a:latin typeface="Arial"/>
                <a:cs typeface="Arial"/>
              </a:rPr>
              <a:t> </a:t>
            </a:r>
          </a:p>
          <a:p>
            <a:pPr marL="419100" marR="0" lvl="0" indent="-285750" algn="l" defTabSz="914400" rtl="0" eaLnBrk="1" fontAlgn="auto" latinLnBrk="0" hangingPunct="1">
              <a:lnSpc>
                <a:spcPct val="150000"/>
              </a:lnSpc>
              <a:spcBef>
                <a:spcPts val="600"/>
              </a:spcBef>
              <a:spcAft>
                <a:spcPts val="0"/>
              </a:spcAft>
              <a:buClr>
                <a:schemeClr val="bg1"/>
              </a:buClr>
              <a:buSzPts val="1500"/>
              <a:buFont typeface="Arial" panose="020B0604020202020204" pitchFamily="34" charset="0"/>
              <a:buChar char="•"/>
              <a:tabLst/>
              <a:defRPr/>
            </a:pPr>
            <a:r>
              <a:rPr lang="cs-CZ" sz="1500" kern="0">
                <a:solidFill>
                  <a:schemeClr val="bg1"/>
                </a:solidFill>
                <a:latin typeface="Arial"/>
                <a:cs typeface="Arial"/>
              </a:rPr>
              <a:t>podpora inteligentních dopravních systémů ve vazbě na veřejnou hromadnou dopravu</a:t>
            </a:r>
          </a:p>
          <a:p>
            <a:pPr marL="419100" marR="0" lvl="0" indent="-285750" algn="l" defTabSz="914400" rtl="0" eaLnBrk="1" fontAlgn="auto" latinLnBrk="0" hangingPunct="1">
              <a:lnSpc>
                <a:spcPct val="150000"/>
              </a:lnSpc>
              <a:spcBef>
                <a:spcPts val="600"/>
              </a:spcBef>
              <a:spcAft>
                <a:spcPts val="0"/>
              </a:spcAft>
              <a:buClr>
                <a:schemeClr val="bg1"/>
              </a:buClr>
              <a:buSzPts val="1500"/>
              <a:buFont typeface="Arial" panose="020B0604020202020204" pitchFamily="34" charset="0"/>
              <a:buChar char="•"/>
              <a:tabLst/>
              <a:defRPr/>
            </a:pPr>
            <a:r>
              <a:rPr lang="cs-CZ" sz="1500" kern="0">
                <a:solidFill>
                  <a:schemeClr val="bg1"/>
                </a:solidFill>
                <a:latin typeface="Arial"/>
                <a:cs typeface="Arial"/>
              </a:rPr>
              <a:t>požadavek na interoperabilitu</a:t>
            </a:r>
          </a:p>
          <a:p>
            <a:pPr marL="133350" marR="0" lvl="0" algn="l" defTabSz="914400" rtl="0" eaLnBrk="1" fontAlgn="auto" latinLnBrk="0" hangingPunct="1">
              <a:lnSpc>
                <a:spcPct val="150000"/>
              </a:lnSpc>
              <a:spcBef>
                <a:spcPts val="600"/>
              </a:spcBef>
              <a:spcAft>
                <a:spcPts val="0"/>
              </a:spcAft>
              <a:buClr>
                <a:schemeClr val="bg1"/>
              </a:buClr>
              <a:buSzPts val="1500"/>
              <a:tabLst/>
              <a:defRPr/>
            </a:pPr>
            <a:endParaRPr lang="cs-CZ" sz="1500" u="sng" kern="0">
              <a:solidFill>
                <a:schemeClr val="bg1"/>
              </a:solidFill>
              <a:latin typeface="Arial"/>
              <a:cs typeface="Arial"/>
            </a:endParaRPr>
          </a:p>
          <a:p>
            <a:pPr marL="133350" marR="0" lvl="0" algn="l" defTabSz="914400" rtl="0" eaLnBrk="1" fontAlgn="auto" latinLnBrk="0" hangingPunct="1">
              <a:lnSpc>
                <a:spcPct val="150000"/>
              </a:lnSpc>
              <a:spcBef>
                <a:spcPts val="600"/>
              </a:spcBef>
              <a:spcAft>
                <a:spcPts val="0"/>
              </a:spcAft>
              <a:buClr>
                <a:schemeClr val="bg1"/>
              </a:buClr>
              <a:buSzPts val="1500"/>
              <a:tabLst/>
              <a:defRPr/>
            </a:pPr>
            <a:r>
              <a:rPr lang="cs-CZ" sz="1500" u="sng" kern="0">
                <a:solidFill>
                  <a:schemeClr val="bg1"/>
                </a:solidFill>
                <a:latin typeface="Arial"/>
                <a:cs typeface="Arial"/>
              </a:rPr>
              <a:t>Plnicí a dobíjecí stanice</a:t>
            </a:r>
            <a:r>
              <a:rPr lang="cs-CZ" sz="1500" kern="0">
                <a:solidFill>
                  <a:schemeClr val="bg1"/>
                </a:solidFill>
                <a:latin typeface="Arial"/>
                <a:cs typeface="Arial"/>
              </a:rPr>
              <a:t>: </a:t>
            </a:r>
          </a:p>
          <a:p>
            <a:pPr marL="419100" marR="0" lvl="0" indent="-285750" algn="l" defTabSz="914400" rtl="0" eaLnBrk="1" fontAlgn="auto" latinLnBrk="0" hangingPunct="1">
              <a:lnSpc>
                <a:spcPct val="150000"/>
              </a:lnSpc>
              <a:spcAft>
                <a:spcPts val="0"/>
              </a:spcAft>
              <a:buClr>
                <a:schemeClr val="bg1"/>
              </a:buClr>
              <a:buSzPts val="1500"/>
              <a:buFont typeface="Arial" panose="020B0604020202020204" pitchFamily="34" charset="0"/>
              <a:buChar char="•"/>
              <a:tabLst/>
              <a:defRPr/>
            </a:pPr>
            <a:r>
              <a:rPr lang="cs-CZ" sz="1500" kern="0">
                <a:solidFill>
                  <a:schemeClr val="bg1"/>
                </a:solidFill>
                <a:latin typeface="Arial"/>
                <a:cs typeface="Arial"/>
              </a:rPr>
              <a:t>řeší se podmínky veřejné podpory, prozatím pozastaveno</a:t>
            </a:r>
          </a:p>
          <a:p>
            <a:pPr marL="133350" marR="0" lvl="0" algn="l" defTabSz="914400" rtl="0" eaLnBrk="1" fontAlgn="auto" latinLnBrk="0" hangingPunct="1">
              <a:lnSpc>
                <a:spcPct val="150000"/>
              </a:lnSpc>
              <a:spcBef>
                <a:spcPts val="1000"/>
              </a:spcBef>
              <a:spcAft>
                <a:spcPts val="0"/>
              </a:spcAft>
              <a:buClr>
                <a:schemeClr val="bg1"/>
              </a:buClr>
              <a:buSzPts val="1500"/>
              <a:tabLst/>
              <a:defRPr/>
            </a:pPr>
            <a:endParaRPr lang="cs-CZ" sz="1500" kern="0">
              <a:solidFill>
                <a:schemeClr val="bg1"/>
              </a:solidFill>
              <a:latin typeface="Arial"/>
              <a:cs typeface="Arial"/>
            </a:endParaRPr>
          </a:p>
          <a:p>
            <a:pPr marL="133350" marR="0" lvl="0" algn="l" defTabSz="914400" rtl="0" eaLnBrk="1" fontAlgn="auto" latinLnBrk="0" hangingPunct="1">
              <a:lnSpc>
                <a:spcPct val="150000"/>
              </a:lnSpc>
              <a:spcBef>
                <a:spcPts val="1000"/>
              </a:spcBef>
              <a:spcAft>
                <a:spcPts val="0"/>
              </a:spcAft>
              <a:buClr>
                <a:schemeClr val="bg1"/>
              </a:buClr>
              <a:buSzPts val="1500"/>
              <a:tabLst/>
              <a:defRPr/>
            </a:pPr>
            <a:r>
              <a:rPr lang="cs-CZ" sz="1500" kern="0">
                <a:solidFill>
                  <a:schemeClr val="bg1"/>
                </a:solidFill>
                <a:latin typeface="Arial"/>
                <a:cs typeface="Arial"/>
              </a:rPr>
              <a:t>V CLLD (SC 5.1) podpora </a:t>
            </a:r>
            <a:r>
              <a:rPr lang="cs-CZ" sz="1500" b="1" kern="0">
                <a:solidFill>
                  <a:schemeClr val="bg1"/>
                </a:solidFill>
                <a:latin typeface="Arial"/>
                <a:cs typeface="Arial"/>
              </a:rPr>
              <a:t>Infrastruktury pro bezpečnou nemotorovou dopravu </a:t>
            </a:r>
            <a:r>
              <a:rPr lang="cs-CZ" sz="1500" kern="0">
                <a:solidFill>
                  <a:schemeClr val="bg1"/>
                </a:solidFill>
                <a:latin typeface="Arial"/>
                <a:cs typeface="Arial"/>
              </a:rPr>
              <a:t>(chodníky, zklidňující prvky dopravy v nehodových lokalitách) a podpora </a:t>
            </a:r>
            <a:r>
              <a:rPr lang="cs-CZ" sz="1500" b="1" kern="0">
                <a:solidFill>
                  <a:schemeClr val="bg1"/>
                </a:solidFill>
                <a:latin typeface="Arial"/>
                <a:cs typeface="Arial"/>
              </a:rPr>
              <a:t>cyklostezek vč. doprovodné infrastruktury</a:t>
            </a:r>
            <a:r>
              <a:rPr lang="cs-CZ" sz="1500" kern="0">
                <a:solidFill>
                  <a:schemeClr val="bg1"/>
                </a:solidFill>
                <a:latin typeface="Arial"/>
                <a:cs typeface="Arial"/>
              </a:rPr>
              <a:t> → ve srovnání se SC 6.1 budou limity intenzity dopravy/osob pravděpodobně poloviční</a:t>
            </a:r>
          </a:p>
        </p:txBody>
      </p:sp>
    </p:spTree>
    <p:extLst>
      <p:ext uri="{BB962C8B-B14F-4D97-AF65-F5344CB8AC3E}">
        <p14:creationId xmlns:p14="http://schemas.microsoft.com/office/powerpoint/2010/main" val="41899619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23549"/>
          </a:xfrm>
          <a:prstGeom prst="rect">
            <a:avLst/>
          </a:prstGeom>
          <a:noFill/>
        </p:spPr>
        <p:txBody>
          <a:bodyPr wrap="square" rtlCol="0">
            <a:spAutoFit/>
          </a:bodyPr>
          <a:lstStyle/>
          <a:p>
            <a:pPr algn="ctr" defTabSz="914400">
              <a:buClr>
                <a:srgbClr val="000000"/>
              </a:buClr>
              <a:buFont typeface="Arial"/>
              <a:buNone/>
            </a:pP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3200" b="1" kern="0">
                <a:solidFill>
                  <a:schemeClr val="bg1"/>
                </a:solidFill>
                <a:latin typeface="Arial"/>
                <a:cs typeface="Arial"/>
                <a:sym typeface="Arial"/>
              </a:rPr>
              <a:t>Nejčastější dotazy z Konzultačního servisu pro SC 6.1</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2126249"/>
            <a:ext cx="8012179" cy="3557705"/>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400" b="1" kern="0">
                <a:solidFill>
                  <a:schemeClr val="bg1"/>
                </a:solidFill>
                <a:latin typeface="Arial"/>
                <a:cs typeface="Arial"/>
                <a:sym typeface="Arial"/>
              </a:rPr>
              <a:t>Dotaz: Chystáme nyní projektovou dokumentaci ke společnému povolené na akci cyklostezky, která je plánována podél řeky, z velké části na pozemcích Povodí Labe. Jde nám zejména o řešení majetkoprávních vztahů, pokud bychom chtěli projekt předložit do budoucího </a:t>
            </a:r>
            <a:r>
              <a:rPr lang="cs-CZ" sz="1400" b="1" kern="0" err="1">
                <a:solidFill>
                  <a:schemeClr val="bg1"/>
                </a:solidFill>
                <a:latin typeface="Arial"/>
                <a:cs typeface="Arial"/>
                <a:sym typeface="Arial"/>
              </a:rPr>
              <a:t>IROPu</a:t>
            </a:r>
            <a:r>
              <a:rPr lang="cs-CZ" sz="1400" b="1" kern="0">
                <a:solidFill>
                  <a:schemeClr val="bg1"/>
                </a:solidFill>
                <a:latin typeface="Arial"/>
                <a:cs typeface="Arial"/>
                <a:sym typeface="Arial"/>
              </a:rPr>
              <a:t>.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400" kern="0">
                <a:solidFill>
                  <a:schemeClr val="bg1"/>
                </a:solidFill>
                <a:latin typeface="Arial"/>
                <a:cs typeface="Arial"/>
                <a:sym typeface="Arial"/>
              </a:rPr>
              <a:t>Odpověď: Přístup</a:t>
            </a:r>
            <a:r>
              <a:rPr kumimoji="0" lang="cs-CZ" sz="1400" b="0" i="0" u="none" strike="noStrike" kern="0" cap="none" spc="0" normalizeH="0" baseline="0" noProof="0">
                <a:ln>
                  <a:noFill/>
                </a:ln>
                <a:solidFill>
                  <a:schemeClr val="bg1"/>
                </a:solidFill>
                <a:effectLst/>
                <a:uLnTx/>
                <a:uFillTx/>
                <a:latin typeface="Arial"/>
                <a:cs typeface="Arial"/>
                <a:sym typeface="Arial"/>
              </a:rPr>
              <a:t> k požadavkům na vlastnické vztahy u liniových dopravních staveb se nebude lišit od přístupu v končícím programu IROP. Mělo by být možné realizovat projekt i na pozemcích, které nejsou ve vlastnictví žadatele a neměl by být požadavek na dokládání konkrétně vymezených „jiných práv“ k daným pozemkům; neboli, pokud je projekt realizován na cizích pozemcích, je rizikem žadatele a posléze příjemce, jak si právní vztahy ošetří (zajištění vlastnických nebo jiných práv k pozemkům, dotčeným stavbou, v období před zahájením realizace i v období udržitelnosti by mělo být popsáno ve studii proveditelnosti; samozřejmostí je pak vyřešení souhlasů v rámci stavebního řízení, aby mohlo být vydáno stavební povolení, bude-li stavební řízení pro projekt relevantní).</a:t>
            </a:r>
            <a:r>
              <a:rPr lang="cs-CZ" sz="1400" kern="0">
                <a:solidFill>
                  <a:schemeClr val="bg1"/>
                </a:solidFill>
                <a:latin typeface="Arial"/>
                <a:cs typeface="Arial"/>
                <a:sym typeface="Arial"/>
              </a:rPr>
              <a:t> </a:t>
            </a:r>
            <a:endParaRPr lang="cs-CZ" sz="1400" kern="0">
              <a:solidFill>
                <a:schemeClr val="bg1"/>
              </a:solidFill>
              <a:latin typeface="Arial"/>
              <a:cs typeface="Arial"/>
            </a:endParaRPr>
          </a:p>
        </p:txBody>
      </p:sp>
    </p:spTree>
    <p:extLst>
      <p:ext uri="{BB962C8B-B14F-4D97-AF65-F5344CB8AC3E}">
        <p14:creationId xmlns:p14="http://schemas.microsoft.com/office/powerpoint/2010/main" val="36619284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73837" y="229079"/>
            <a:ext cx="8138707" cy="1723549"/>
          </a:xfrm>
          <a:prstGeom prst="rect">
            <a:avLst/>
          </a:prstGeom>
          <a:noFill/>
        </p:spPr>
        <p:txBody>
          <a:bodyPr wrap="square" rtlCol="0">
            <a:spAutoFit/>
          </a:bodyPr>
          <a:lstStyle/>
          <a:p>
            <a:pPr algn="ctr" defTabSz="914400">
              <a:buClr>
                <a:srgbClr val="000000"/>
              </a:buClr>
              <a:buFont typeface="Arial"/>
              <a:buNone/>
            </a:pP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3200" b="1" kern="0">
                <a:solidFill>
                  <a:schemeClr val="bg1"/>
                </a:solidFill>
                <a:latin typeface="Arial"/>
                <a:cs typeface="Arial"/>
                <a:sym typeface="Arial"/>
              </a:rPr>
              <a:t>Nejčastější dotazy z Konzultačního servisu pro SC 6.1</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714927"/>
            <a:ext cx="8012179" cy="4401205"/>
          </a:xfrm>
          <a:prstGeom prst="rect">
            <a:avLst/>
          </a:prstGeom>
          <a:noFill/>
        </p:spPr>
        <p:txBody>
          <a:bodyPr wrap="square" lIns="91440" tIns="45720" rIns="91440" bIns="45720" anchor="t">
            <a:spAutoFit/>
          </a:bodyPr>
          <a:lstStyle/>
          <a:p>
            <a:pPr defTabSz="914400">
              <a:buSzPts val="1500"/>
              <a:defRPr/>
            </a:pPr>
            <a:r>
              <a:rPr lang="cs-CZ" sz="1400" b="1" kern="0">
                <a:solidFill>
                  <a:schemeClr val="bg1"/>
                </a:solidFill>
                <a:ea typeface="+mn-lt"/>
                <a:cs typeface="+mn-lt"/>
              </a:rPr>
              <a:t>Dotaz: Máme připraveno několik projektů týkající se výstavby nebo rekonstrukce komunikací pro pěší na území celého města. Projekty jako takové nenaplní podmínku minimální výše nákladů. Bude možné v rámci žádosti o dotaci na Realizace infrastruktury pro bezpečnou nemotorovou dopravu realizovat ucelené části komunikace pro pěší v různých částech města najednou? V rámci žádosti o dotaci by bylo předloženo více projektových dokumentací přičemž realizace by byla roztříštěná po celém městě.</a:t>
            </a:r>
            <a:endParaRPr lang="cs-CZ" sz="1400" kern="0">
              <a:solidFill>
                <a:schemeClr val="bg1"/>
              </a:solidFill>
              <a:ea typeface="+mn-lt"/>
              <a:cs typeface="+mn-lt"/>
            </a:endParaRPr>
          </a:p>
          <a:p>
            <a:pPr defTabSz="914400">
              <a:buSzPts val="1500"/>
              <a:defRPr/>
            </a:pPr>
            <a:endParaRPr lang="cs-CZ" sz="1400" b="1" kern="0">
              <a:solidFill>
                <a:schemeClr val="bg1"/>
              </a:solidFill>
              <a:ea typeface="+mn-lt"/>
              <a:cs typeface="+mn-lt"/>
            </a:endParaRPr>
          </a:p>
          <a:p>
            <a:pPr marL="285750" indent="-285750" defTabSz="914400">
              <a:buSzPts val="1500"/>
              <a:buFont typeface="Arial"/>
              <a:buChar char="•"/>
              <a:defRPr/>
            </a:pPr>
            <a:r>
              <a:rPr lang="cs-CZ" sz="1400" kern="0">
                <a:solidFill>
                  <a:schemeClr val="bg1"/>
                </a:solidFill>
                <a:ea typeface="+mn-lt"/>
                <a:cs typeface="+mn-lt"/>
              </a:rPr>
              <a:t>Odpověď: Ano, v rámci jedné žádosti je možné předložit více úseků komunikace, tzn. i více dokumentace. Jen upozorňuji, že každý z těchto úseků musí splnit veškeré podmínky, které budou stanoveny ve výzvě, např. stavební řízení, soulad se strategickými dokumenty, apod.</a:t>
            </a:r>
            <a:br>
              <a:rPr lang="cs-CZ" sz="1400" kern="0">
                <a:solidFill>
                  <a:schemeClr val="bg1"/>
                </a:solidFill>
                <a:ea typeface="+mn-lt"/>
                <a:cs typeface="+mn-lt"/>
              </a:rPr>
            </a:br>
            <a:endParaRPr lang="cs-CZ" sz="1400" kern="0">
              <a:solidFill>
                <a:schemeClr val="bg1"/>
              </a:solidFill>
              <a:ea typeface="+mn-lt"/>
              <a:cs typeface="+mn-lt"/>
            </a:endParaRPr>
          </a:p>
          <a:p>
            <a:pPr defTabSz="914400">
              <a:buClr>
                <a:srgbClr val="FFFFFF"/>
              </a:buClr>
              <a:buSzPts val="1500"/>
              <a:defRPr/>
            </a:pPr>
            <a:r>
              <a:rPr lang="cs-CZ" sz="1400" b="1" kern="0">
                <a:solidFill>
                  <a:schemeClr val="bg1"/>
                </a:solidFill>
                <a:ea typeface="+mn-lt"/>
                <a:cs typeface="+mn-lt"/>
              </a:rPr>
              <a:t>Dotaz: Chci se zeptat, zda se u aktivity bezpečnost v dopravě může chodník nacházet i v extravilánu obce?</a:t>
            </a:r>
            <a:br>
              <a:rPr lang="cs-CZ" sz="1400" b="1" kern="0">
                <a:ea typeface="+mn-lt"/>
                <a:cs typeface="+mn-lt"/>
              </a:rPr>
            </a:br>
            <a:endParaRPr lang="cs-CZ" sz="1400" kern="0">
              <a:solidFill>
                <a:schemeClr val="bg1"/>
              </a:solidFill>
              <a:ea typeface="+mn-lt"/>
              <a:cs typeface="+mn-lt"/>
            </a:endParaRPr>
          </a:p>
          <a:p>
            <a:pPr marL="285750" indent="-285750" defTabSz="914400">
              <a:buClr>
                <a:srgbClr val="FFFFFF"/>
              </a:buClr>
              <a:buSzPts val="1500"/>
              <a:buFont typeface="Arial"/>
              <a:buChar char="•"/>
              <a:defRPr/>
            </a:pPr>
            <a:r>
              <a:rPr lang="cs-CZ" sz="1400" kern="0">
                <a:solidFill>
                  <a:schemeClr val="bg1"/>
                </a:solidFill>
                <a:ea typeface="+mn-lt"/>
                <a:cs typeface="+mn-lt"/>
              </a:rPr>
              <a:t>Odpověď: Ano, podmínky v tomto zřejmě budou stejné jako v současném IROP. Není stanovena podmínka, aby chodník rekonstruovaný nebo budovaný v rámci projektu, byl v intravilánu obce. Samozřejmě projekt musí vycházet ze zprávy o provedení auditu bezpečnosti pozemní komunikace a musí doložit Kartu souladu projektu s principy udržitelné mobility, případně soulad se Strategickým rámcem městské mobility nebo s Plánem udržitelné městské mobility.</a:t>
            </a:r>
            <a:endParaRPr lang="cs-CZ">
              <a:solidFill>
                <a:schemeClr val="bg1"/>
              </a:solidFill>
              <a:cs typeface="Arial" panose="020B0604020202020204"/>
            </a:endParaRPr>
          </a:p>
        </p:txBody>
      </p:sp>
    </p:spTree>
    <p:extLst>
      <p:ext uri="{BB962C8B-B14F-4D97-AF65-F5344CB8AC3E}">
        <p14:creationId xmlns:p14="http://schemas.microsoft.com/office/powerpoint/2010/main" val="6923120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6267DD30DA4C4CB2E79978F0F5FC05" ma:contentTypeVersion="2" ma:contentTypeDescription="Create a new document." ma:contentTypeScope="" ma:versionID="dd20642a96fef7ee6ecc9cc0dc041269">
  <xsd:schema xmlns:xsd="http://www.w3.org/2001/XMLSchema" xmlns:xs="http://www.w3.org/2001/XMLSchema" xmlns:p="http://schemas.microsoft.com/office/2006/metadata/properties" xmlns:ns2="40aee1f8-61a6-47a7-91b8-c2137e71a8dd" targetNamespace="http://schemas.microsoft.com/office/2006/metadata/properties" ma:root="true" ma:fieldsID="c68e179cdf335707245b4ce866f18ad9" ns2:_="">
    <xsd:import namespace="40aee1f8-61a6-47a7-91b8-c2137e71a8d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aee1f8-61a6-47a7-91b8-c2137e71a8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4F869B-CE0F-4CA7-A02A-1D09F771C72A}">
  <ds:schemaRefs>
    <ds:schemaRef ds:uri="http://schemas.microsoft.com/sharepoint/v3/contenttype/forms"/>
  </ds:schemaRefs>
</ds:datastoreItem>
</file>

<file path=customXml/itemProps2.xml><?xml version="1.0" encoding="utf-8"?>
<ds:datastoreItem xmlns:ds="http://schemas.openxmlformats.org/officeDocument/2006/customXml" ds:itemID="{B627CCA7-C63B-4E56-9F06-A4452E1093F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FEBCDF2-1188-4A36-BE82-EC225A259F6A}">
  <ds:schemaRefs>
    <ds:schemaRef ds:uri="40aee1f8-61a6-47a7-91b8-c2137e71a8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CRR template</Template>
  <TotalTime>20</TotalTime>
  <Words>11448</Words>
  <Application>Microsoft Macintosh PowerPoint</Application>
  <PresentationFormat>Předvádění na obrazovce (4:3)</PresentationFormat>
  <Paragraphs>1249</Paragraphs>
  <Slides>118</Slides>
  <Notes>1</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118</vt:i4>
      </vt:variant>
    </vt:vector>
  </HeadingPairs>
  <TitlesOfParts>
    <vt:vector size="128" baseType="lpstr">
      <vt:lpstr>Arial</vt:lpstr>
      <vt:lpstr>Arial,Sans-Serif</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Lucia Bednarova</cp:lastModifiedBy>
  <cp:revision>6</cp:revision>
  <dcterms:created xsi:type="dcterms:W3CDTF">2021-01-13T14:58:16Z</dcterms:created>
  <dcterms:modified xsi:type="dcterms:W3CDTF">2022-04-21T06:44:12Z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0x0101000B6267DD30DA4C4CB2E79978F0F5FC05</vt:lpwstr>
  </property>
</Properties>
</file>