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25"/>
  </p:notesMasterIdLst>
  <p:handoutMasterIdLst>
    <p:handoutMasterId r:id="rId126"/>
  </p:handoutMasterIdLst>
  <p:sldIdLst>
    <p:sldId id="608" r:id="rId5"/>
    <p:sldId id="609" r:id="rId6"/>
    <p:sldId id="610" r:id="rId7"/>
    <p:sldId id="545" r:id="rId8"/>
    <p:sldId id="547" r:id="rId9"/>
    <p:sldId id="548" r:id="rId10"/>
    <p:sldId id="611" r:id="rId11"/>
    <p:sldId id="614" r:id="rId12"/>
    <p:sldId id="279" r:id="rId13"/>
    <p:sldId id="626" r:id="rId14"/>
    <p:sldId id="627" r:id="rId15"/>
    <p:sldId id="278" r:id="rId16"/>
    <p:sldId id="280" r:id="rId17"/>
    <p:sldId id="281" r:id="rId18"/>
    <p:sldId id="282" r:id="rId19"/>
    <p:sldId id="283" r:id="rId20"/>
    <p:sldId id="606" r:id="rId21"/>
    <p:sldId id="639" r:id="rId22"/>
    <p:sldId id="270" r:id="rId23"/>
    <p:sldId id="284" r:id="rId24"/>
    <p:sldId id="285" r:id="rId25"/>
    <p:sldId id="585" r:id="rId26"/>
    <p:sldId id="586" r:id="rId27"/>
    <p:sldId id="587" r:id="rId28"/>
    <p:sldId id="588" r:id="rId29"/>
    <p:sldId id="499" r:id="rId30"/>
    <p:sldId id="286" r:id="rId31"/>
    <p:sldId id="500" r:id="rId32"/>
    <p:sldId id="502" r:id="rId33"/>
    <p:sldId id="504" r:id="rId34"/>
    <p:sldId id="501" r:id="rId35"/>
    <p:sldId id="575" r:id="rId36"/>
    <p:sldId id="622" r:id="rId37"/>
    <p:sldId id="505" r:id="rId38"/>
    <p:sldId id="507" r:id="rId39"/>
    <p:sldId id="508" r:id="rId40"/>
    <p:sldId id="578" r:id="rId41"/>
    <p:sldId id="506" r:id="rId42"/>
    <p:sldId id="510" r:id="rId43"/>
    <p:sldId id="511" r:id="rId44"/>
    <p:sldId id="628" r:id="rId45"/>
    <p:sldId id="512" r:id="rId46"/>
    <p:sldId id="632" r:id="rId47"/>
    <p:sldId id="513" r:id="rId48"/>
    <p:sldId id="598" r:id="rId49"/>
    <p:sldId id="514" r:id="rId50"/>
    <p:sldId id="515" r:id="rId51"/>
    <p:sldId id="590" r:id="rId52"/>
    <p:sldId id="591" r:id="rId53"/>
    <p:sldId id="640" r:id="rId54"/>
    <p:sldId id="641" r:id="rId55"/>
    <p:sldId id="592" r:id="rId56"/>
    <p:sldId id="624" r:id="rId57"/>
    <p:sldId id="642" r:id="rId58"/>
    <p:sldId id="518" r:id="rId59"/>
    <p:sldId id="519" r:id="rId60"/>
    <p:sldId id="521" r:id="rId61"/>
    <p:sldId id="522" r:id="rId62"/>
    <p:sldId id="523" r:id="rId63"/>
    <p:sldId id="520" r:id="rId64"/>
    <p:sldId id="524" r:id="rId65"/>
    <p:sldId id="525" r:id="rId66"/>
    <p:sldId id="526" r:id="rId67"/>
    <p:sldId id="544" r:id="rId68"/>
    <p:sldId id="583" r:id="rId69"/>
    <p:sldId id="529" r:id="rId70"/>
    <p:sldId id="528" r:id="rId71"/>
    <p:sldId id="530" r:id="rId72"/>
    <p:sldId id="531" r:id="rId73"/>
    <p:sldId id="532" r:id="rId74"/>
    <p:sldId id="579" r:id="rId75"/>
    <p:sldId id="580" r:id="rId76"/>
    <p:sldId id="536" r:id="rId77"/>
    <p:sldId id="581" r:id="rId78"/>
    <p:sldId id="509" r:id="rId79"/>
    <p:sldId id="551" r:id="rId80"/>
    <p:sldId id="535" r:id="rId81"/>
    <p:sldId id="537" r:id="rId82"/>
    <p:sldId id="538" r:id="rId83"/>
    <p:sldId id="540" r:id="rId84"/>
    <p:sldId id="615" r:id="rId85"/>
    <p:sldId id="616" r:id="rId86"/>
    <p:sldId id="613" r:id="rId87"/>
    <p:sldId id="561" r:id="rId88"/>
    <p:sldId id="619" r:id="rId89"/>
    <p:sldId id="604" r:id="rId90"/>
    <p:sldId id="562" r:id="rId91"/>
    <p:sldId id="620" r:id="rId92"/>
    <p:sldId id="563" r:id="rId93"/>
    <p:sldId id="564" r:id="rId94"/>
    <p:sldId id="565" r:id="rId95"/>
    <p:sldId id="621" r:id="rId96"/>
    <p:sldId id="567" r:id="rId97"/>
    <p:sldId id="568" r:id="rId98"/>
    <p:sldId id="552" r:id="rId99"/>
    <p:sldId id="558" r:id="rId100"/>
    <p:sldId id="559" r:id="rId101"/>
    <p:sldId id="560" r:id="rId102"/>
    <p:sldId id="617" r:id="rId103"/>
    <p:sldId id="542" r:id="rId104"/>
    <p:sldId id="618" r:id="rId105"/>
    <p:sldId id="573" r:id="rId106"/>
    <p:sldId id="569" r:id="rId107"/>
    <p:sldId id="543" r:id="rId108"/>
    <p:sldId id="623" r:id="rId109"/>
    <p:sldId id="638" r:id="rId110"/>
    <p:sldId id="637" r:id="rId111"/>
    <p:sldId id="636" r:id="rId112"/>
    <p:sldId id="635" r:id="rId113"/>
    <p:sldId id="634" r:id="rId114"/>
    <p:sldId id="593" r:id="rId115"/>
    <p:sldId id="631" r:id="rId116"/>
    <p:sldId id="584" r:id="rId117"/>
    <p:sldId id="625" r:id="rId118"/>
    <p:sldId id="630" r:id="rId119"/>
    <p:sldId id="633" r:id="rId120"/>
    <p:sldId id="570" r:id="rId121"/>
    <p:sldId id="571" r:id="rId122"/>
    <p:sldId id="572" r:id="rId123"/>
    <p:sldId id="273" r:id="rId124"/>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ext uri="{19B8F6BF-5375-455C-9EA6-DF929625EA0E}">
        <p15:presenceInfo xmlns:p15="http://schemas.microsoft.com/office/powerpoint/2012/main" userId="S::DohnalovaK@crr.cz::be5b15fc-a414-41d9-b94f-814ec677fb1a" providerId="AD"/>
      </p:ext>
    </p:extLst>
  </p:cmAuthor>
  <p:cmAuthor id="2" name="Stehlíková Markéta" initials="SM" lastIdx="3" clrIdx="1">
    <p:extLst>
      <p:ext uri="{19B8F6BF-5375-455C-9EA6-DF929625EA0E}">
        <p15:presenceInfo xmlns:p15="http://schemas.microsoft.com/office/powerpoint/2012/main" userId="S::StehlikovaM@crr.cz::f8fd348a-75a0-4a07-8d2d-5ddcc2dab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4E5"/>
    <a:srgbClr val="CCCCCC"/>
    <a:srgbClr val="0B55A2"/>
    <a:srgbClr val="0C56A4"/>
    <a:srgbClr val="0C56A6"/>
    <a:srgbClr val="0052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3382"/>
        <p:guide pos="48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hyperlink" Target="mailto:jarmila.musilova@crr.cz" TargetMode="External"/><Relationship Id="rId2" Type="http://schemas.openxmlformats.org/officeDocument/2006/relationships/hyperlink" Target="mailto:zuzana.horcickova@crr.cz" TargetMode="External"/><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2" Type="http://schemas.openxmlformats.org/officeDocument/2006/relationships/hyperlink" Target="mailto:jarmila.musilova@crr.cz" TargetMode="External"/><Relationship Id="rId1" Type="http://schemas.openxmlformats.org/officeDocument/2006/relationships/hyperlink" Target="mailto:zuzana.horcickova@crr.cz"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8D42E-F170-4B77-9005-4C3AB8D024EE}" type="doc">
      <dgm:prSet loTypeId="urn:microsoft.com/office/officeart/2005/8/layout/hierarchy4" loCatId="list" qsTypeId="urn:microsoft.com/office/officeart/2005/8/quickstyle/simple2" qsCatId="simple" csTypeId="urn:microsoft.com/office/officeart/2005/8/colors/colorful2" csCatId="colorful" phldr="1"/>
      <dgm:spPr/>
      <dgm:t>
        <a:bodyPr/>
        <a:lstStyle/>
        <a:p>
          <a:endParaRPr lang="cs-CZ"/>
        </a:p>
      </dgm:t>
    </dgm:pt>
    <dgm:pt modelId="{079BF447-A338-4241-857D-16D223D22120}">
      <dgm:prSet phldrT="[Text]"/>
      <dgm:spPr/>
      <dgm:t>
        <a:bodyPr/>
        <a:lstStyle/>
        <a:p>
          <a:r>
            <a:rPr lang="cs-CZ" b="1" dirty="0">
              <a:solidFill>
                <a:schemeClr val="bg1"/>
              </a:solidFill>
            </a:rPr>
            <a:t>Územní odbor IROP pro Karlovarský kraj</a:t>
          </a:r>
        </a:p>
        <a:p>
          <a:r>
            <a:rPr lang="cs-CZ" b="1" dirty="0">
              <a:solidFill>
                <a:schemeClr val="bg1"/>
              </a:solidFill>
            </a:rPr>
            <a:t>Ing. Marie Míšková, ředitelka odboru</a:t>
          </a:r>
        </a:p>
        <a:p>
          <a:r>
            <a:rPr lang="cs-CZ" dirty="0">
              <a:solidFill>
                <a:schemeClr val="bg1"/>
              </a:solidFill>
            </a:rPr>
            <a:t>E-mail: marie.miskoav</a:t>
          </a:r>
          <a:r>
            <a:rPr lang="cs-CZ" dirty="0">
              <a:solidFill>
                <a:schemeClr val="bg1"/>
              </a:solidFill>
              <a:latin typeface="Calibri" panose="020F0502020204030204" pitchFamily="34" charset="0"/>
              <a:cs typeface="Calibri" panose="020F0502020204030204" pitchFamily="34" charset="0"/>
            </a:rPr>
            <a:t>@</a:t>
          </a:r>
          <a:r>
            <a:rPr lang="cs-CZ" dirty="0">
              <a:solidFill>
                <a:schemeClr val="bg1"/>
              </a:solidFill>
            </a:rPr>
            <a:t>crr.cz</a:t>
          </a:r>
          <a:endParaRPr lang="cs-CZ" baseline="0" dirty="0">
            <a:solidFill>
              <a:schemeClr val="bg1"/>
            </a:solidFill>
          </a:endParaRPr>
        </a:p>
        <a:p>
          <a:r>
            <a:rPr lang="cs-CZ" dirty="0">
              <a:solidFill>
                <a:schemeClr val="bg1"/>
              </a:solidFill>
            </a:rPr>
            <a:t>Telefon: 354 770 238</a:t>
          </a:r>
        </a:p>
        <a:p>
          <a:r>
            <a:rPr lang="cs-CZ" dirty="0">
              <a:solidFill>
                <a:schemeClr val="bg1"/>
              </a:solidFill>
            </a:rPr>
            <a:t>Mobil: 731 604 698</a:t>
          </a:r>
        </a:p>
      </dgm:t>
    </dgm:pt>
    <dgm:pt modelId="{B64C378D-2E70-4D65-81D7-E0D03AC1D6C1}" type="parTrans" cxnId="{1EB41155-EA91-49D9-AB73-E1F13B2C1E93}">
      <dgm:prSet/>
      <dgm:spPr/>
      <dgm:t>
        <a:bodyPr/>
        <a:lstStyle/>
        <a:p>
          <a:endParaRPr lang="cs-CZ"/>
        </a:p>
      </dgm:t>
    </dgm:pt>
    <dgm:pt modelId="{070BC8CB-9DBC-4D56-80AC-4871596E0684}" type="sibTrans" cxnId="{1EB41155-EA91-49D9-AB73-E1F13B2C1E93}">
      <dgm:prSet/>
      <dgm:spPr/>
      <dgm:t>
        <a:bodyPr/>
        <a:lstStyle/>
        <a:p>
          <a:endParaRPr lang="cs-CZ"/>
        </a:p>
      </dgm:t>
    </dgm:pt>
    <dgm:pt modelId="{A67D603C-7116-488E-B84F-93A07D78F66F}">
      <dgm:prSet phldrT="[Text]" custT="1"/>
      <dgm:spPr>
        <a:blipFill rotWithShape="0">
          <a:blip xmlns:r="http://schemas.openxmlformats.org/officeDocument/2006/relationships" r:embed="rId1"/>
          <a:srcRect/>
          <a:stretch>
            <a:fillRect t="-6000" b="-6000"/>
          </a:stretch>
        </a:blipFill>
      </dgm:spPr>
      <dgm:t>
        <a:bodyPr/>
        <a:lstStyle/>
        <a:p>
          <a:pPr>
            <a:lnSpc>
              <a:spcPct val="100000"/>
            </a:lnSpc>
            <a:spcAft>
              <a:spcPts val="0"/>
            </a:spcAft>
          </a:pPr>
          <a:r>
            <a:rPr lang="cs-CZ" sz="1300" b="1" kern="1200" dirty="0"/>
            <a:t>Vedoucí oddělení hodnocení</a:t>
          </a:r>
        </a:p>
        <a:p>
          <a:pPr>
            <a:lnSpc>
              <a:spcPct val="100000"/>
            </a:lnSpc>
            <a:spcAft>
              <a:spcPts val="0"/>
            </a:spcAft>
          </a:pPr>
          <a:r>
            <a:rPr lang="cs-CZ" sz="1300" b="1" kern="1200" dirty="0"/>
            <a:t> a kontroly</a:t>
          </a:r>
        </a:p>
        <a:p>
          <a:pPr>
            <a:lnSpc>
              <a:spcPct val="90000"/>
            </a:lnSpc>
            <a:spcAft>
              <a:spcPct val="35000"/>
            </a:spcAft>
          </a:pPr>
          <a:r>
            <a:rPr lang="cs-CZ" sz="1300" b="1" kern="1200" dirty="0"/>
            <a:t>Ing. Lenka Kyrianová</a:t>
          </a:r>
        </a:p>
        <a:p>
          <a:pPr>
            <a:lnSpc>
              <a:spcPct val="90000"/>
            </a:lnSpc>
            <a:spcAft>
              <a:spcPct val="35000"/>
            </a:spcAft>
          </a:pPr>
          <a:r>
            <a:rPr lang="cs-CZ" sz="1300" kern="1200" dirty="0"/>
            <a:t>E-mail: </a:t>
          </a:r>
          <a:r>
            <a:rPr lang="cs-CZ" sz="13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lenka.kyrianova@crr.cz</a:t>
          </a:r>
          <a:endParaRPr lang="cs-CZ" sz="1300" kern="1200" dirty="0">
            <a:solidFill>
              <a:schemeClr val="bg1"/>
            </a:solidFill>
          </a:endParaRPr>
        </a:p>
        <a:p>
          <a:pPr>
            <a:lnSpc>
              <a:spcPct val="90000"/>
            </a:lnSpc>
            <a:spcAft>
              <a:spcPct val="35000"/>
            </a:spcAft>
          </a:pPr>
          <a:r>
            <a:rPr lang="cs-CZ" sz="1300" kern="1200" dirty="0"/>
            <a:t>Telefon: 354 770 228</a:t>
          </a:r>
        </a:p>
        <a:p>
          <a:pPr>
            <a:lnSpc>
              <a:spcPct val="90000"/>
            </a:lnSpc>
            <a:spcAft>
              <a:spcPct val="35000"/>
            </a:spcAft>
          </a:pPr>
          <a:r>
            <a:rPr lang="cs-CZ" sz="1300" kern="1200" dirty="0"/>
            <a:t>Mobil: </a:t>
          </a:r>
          <a:r>
            <a:rPr lang="cs-CZ" sz="1300" b="0" kern="1200" dirty="0">
              <a:solidFill>
                <a:prstClr val="white"/>
              </a:solidFill>
              <a:latin typeface="Arial" panose="020B0604020202020204"/>
              <a:ea typeface="+mn-ea"/>
              <a:cs typeface="+mn-cs"/>
            </a:rPr>
            <a:t>731 644 330</a:t>
          </a:r>
          <a:endParaRPr lang="cs-CZ" sz="1300" b="0" kern="1200" dirty="0"/>
        </a:p>
      </dgm:t>
    </dgm:pt>
    <dgm:pt modelId="{91211F88-806F-4D3A-A57C-BD8A2EE4C229}" type="parTrans" cxnId="{D0328F05-09AB-4649-A91E-84939B3F2EA2}">
      <dgm:prSet/>
      <dgm:spPr/>
      <dgm:t>
        <a:bodyPr/>
        <a:lstStyle/>
        <a:p>
          <a:endParaRPr lang="cs-CZ"/>
        </a:p>
      </dgm:t>
    </dgm:pt>
    <dgm:pt modelId="{09F5F104-80F5-4B06-9E04-F3B2852DBE5D}" type="sibTrans" cxnId="{D0328F05-09AB-4649-A91E-84939B3F2EA2}">
      <dgm:prSet/>
      <dgm:spPr/>
      <dgm:t>
        <a:bodyPr/>
        <a:lstStyle/>
        <a:p>
          <a:endParaRPr lang="cs-CZ"/>
        </a:p>
      </dgm:t>
    </dgm:pt>
    <dgm:pt modelId="{C5553600-1CAE-4955-BB6C-A584CC4EBCA0}">
      <dgm:prSet phldrT="[Text]" custT="1"/>
      <dgm:spPr>
        <a:solidFill>
          <a:schemeClr val="accent3">
            <a:lumMod val="75000"/>
          </a:schemeClr>
        </a:solidFill>
      </dgm:spPr>
      <dgm:t>
        <a:bodyPr/>
        <a:lstStyle/>
        <a:p>
          <a:r>
            <a:rPr lang="cs-CZ" sz="1300" b="1" kern="1200" dirty="0"/>
            <a:t>Vedoucí oddělení realizace</a:t>
          </a:r>
        </a:p>
        <a:p>
          <a:r>
            <a:rPr lang="cs-CZ" sz="1300" b="1" kern="1200" dirty="0"/>
            <a:t>Ing. Jarmila Musilová</a:t>
          </a:r>
        </a:p>
        <a:p>
          <a:r>
            <a:rPr lang="cs-CZ" sz="1300" kern="1200" dirty="0"/>
            <a:t>E-mail: </a:t>
          </a:r>
          <a:r>
            <a:rPr lang="cs-CZ" sz="13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jarmila.musilova@crr.cz</a:t>
          </a:r>
          <a:endParaRPr lang="cs-CZ" sz="1300" kern="1200" dirty="0">
            <a:solidFill>
              <a:schemeClr val="bg1"/>
            </a:solidFill>
          </a:endParaRPr>
        </a:p>
        <a:p>
          <a:r>
            <a:rPr lang="cs-CZ" sz="1300" kern="1200" dirty="0"/>
            <a:t>Telefon354 770 227</a:t>
          </a:r>
        </a:p>
        <a:p>
          <a:r>
            <a:rPr lang="cs-CZ" sz="1300" kern="1200" dirty="0"/>
            <a:t>Mobil: </a:t>
          </a:r>
          <a:r>
            <a:rPr lang="cs-CZ" sz="1300" b="0" kern="1200" dirty="0">
              <a:solidFill>
                <a:prstClr val="white"/>
              </a:solidFill>
              <a:latin typeface="Arial" panose="020B0604020202020204"/>
              <a:ea typeface="+mn-ea"/>
              <a:cs typeface="+mn-cs"/>
            </a:rPr>
            <a:t>731 648 659</a:t>
          </a:r>
          <a:endParaRPr lang="cs-CZ" sz="1300" b="0" kern="1200" dirty="0"/>
        </a:p>
      </dgm:t>
    </dgm:pt>
    <dgm:pt modelId="{03E7EDA8-7044-4B65-9E44-60837D6301F5}" type="parTrans" cxnId="{8B7111D2-8A9D-4DED-BA7B-0F1A716C6669}">
      <dgm:prSet/>
      <dgm:spPr/>
      <dgm:t>
        <a:bodyPr/>
        <a:lstStyle/>
        <a:p>
          <a:endParaRPr lang="cs-CZ"/>
        </a:p>
      </dgm:t>
    </dgm:pt>
    <dgm:pt modelId="{CD124AA5-535E-4490-A5A0-C040C89F5644}" type="sibTrans" cxnId="{8B7111D2-8A9D-4DED-BA7B-0F1A716C6669}">
      <dgm:prSet/>
      <dgm:spPr/>
      <dgm:t>
        <a:bodyPr/>
        <a:lstStyle/>
        <a:p>
          <a:endParaRPr lang="cs-CZ"/>
        </a:p>
      </dgm:t>
    </dgm:pt>
    <dgm:pt modelId="{87A7386A-190A-4D26-B25C-46CD9BA470DF}" type="pres">
      <dgm:prSet presAssocID="{0D08D42E-F170-4B77-9005-4C3AB8D024EE}" presName="Name0" presStyleCnt="0">
        <dgm:presLayoutVars>
          <dgm:chPref val="1"/>
          <dgm:dir/>
          <dgm:animOne val="branch"/>
          <dgm:animLvl val="lvl"/>
          <dgm:resizeHandles/>
        </dgm:presLayoutVars>
      </dgm:prSet>
      <dgm:spPr/>
    </dgm:pt>
    <dgm:pt modelId="{61704714-36F9-4918-8F57-D2FB7E94F364}" type="pres">
      <dgm:prSet presAssocID="{079BF447-A338-4241-857D-16D223D22120}" presName="vertOne" presStyleCnt="0"/>
      <dgm:spPr/>
    </dgm:pt>
    <dgm:pt modelId="{611BFC66-9319-465C-9581-BCBD01444E58}" type="pres">
      <dgm:prSet presAssocID="{079BF447-A338-4241-857D-16D223D22120}" presName="txOne" presStyleLbl="node0" presStyleIdx="0" presStyleCnt="1" custScaleX="100028" custLinFactNeighborX="-2572" custLinFactNeighborY="-687">
        <dgm:presLayoutVars>
          <dgm:chPref val="3"/>
        </dgm:presLayoutVars>
      </dgm:prSet>
      <dgm:spPr>
        <a:solidFill>
          <a:schemeClr val="accent1"/>
        </a:solidFill>
      </dgm:spPr>
    </dgm:pt>
    <dgm:pt modelId="{489C6CB3-361D-4B08-8615-DF4F81400A93}" type="pres">
      <dgm:prSet presAssocID="{079BF447-A338-4241-857D-16D223D22120}" presName="parTransOne" presStyleCnt="0"/>
      <dgm:spPr/>
    </dgm:pt>
    <dgm:pt modelId="{D7126070-93FD-4FDB-92F7-894099073440}" type="pres">
      <dgm:prSet presAssocID="{079BF447-A338-4241-857D-16D223D22120}" presName="horzOne" presStyleCnt="0"/>
      <dgm:spPr/>
    </dgm:pt>
    <dgm:pt modelId="{C2421CE2-261F-414D-95FD-409ACD76F6C2}" type="pres">
      <dgm:prSet presAssocID="{A67D603C-7116-488E-B84F-93A07D78F66F}" presName="vertTwo" presStyleCnt="0"/>
      <dgm:spPr/>
    </dgm:pt>
    <dgm:pt modelId="{012C52F3-22EA-4C63-9D11-BA4EB08F93EE}" type="pres">
      <dgm:prSet presAssocID="{A67D603C-7116-488E-B84F-93A07D78F66F}" presName="txTwo" presStyleLbl="node2" presStyleIdx="0" presStyleCnt="2" custScaleX="114389">
        <dgm:presLayoutVars>
          <dgm:chPref val="3"/>
        </dgm:presLayoutVars>
      </dgm:prSet>
      <dgm:spPr>
        <a:solidFill>
          <a:schemeClr val="accent1"/>
        </a:solidFill>
      </dgm:spPr>
    </dgm:pt>
    <dgm:pt modelId="{3F73DBDB-3206-49A1-BCE7-8C5FAEE085B4}" type="pres">
      <dgm:prSet presAssocID="{A67D603C-7116-488E-B84F-93A07D78F66F}" presName="horzTwo" presStyleCnt="0"/>
      <dgm:spPr/>
    </dgm:pt>
    <dgm:pt modelId="{DBD5F274-E5CC-4A3C-96EE-0E6BBBF9E9DF}" type="pres">
      <dgm:prSet presAssocID="{09F5F104-80F5-4B06-9E04-F3B2852DBE5D}" presName="sibSpaceTwo" presStyleCnt="0"/>
      <dgm:spPr/>
    </dgm:pt>
    <dgm:pt modelId="{A12774BD-2402-4998-9DE1-FF7918C52F8F}" type="pres">
      <dgm:prSet presAssocID="{C5553600-1CAE-4955-BB6C-A584CC4EBCA0}" presName="vertTwo" presStyleCnt="0"/>
      <dgm:spPr/>
    </dgm:pt>
    <dgm:pt modelId="{BFE87D24-6D61-4097-A3F3-47C46C775F81}" type="pres">
      <dgm:prSet presAssocID="{C5553600-1CAE-4955-BB6C-A584CC4EBCA0}" presName="txTwo" presStyleLbl="node2" presStyleIdx="1" presStyleCnt="2">
        <dgm:presLayoutVars>
          <dgm:chPref val="3"/>
        </dgm:presLayoutVars>
      </dgm:prSet>
      <dgm:spPr>
        <a:solidFill>
          <a:schemeClr val="accent1"/>
        </a:solidFill>
      </dgm:spPr>
    </dgm:pt>
    <dgm:pt modelId="{268D8E56-10D7-435E-B016-678B3EFAAA67}" type="pres">
      <dgm:prSet presAssocID="{C5553600-1CAE-4955-BB6C-A584CC4EBCA0}" presName="horzTwo" presStyleCnt="0"/>
      <dgm:spPr/>
    </dgm:pt>
  </dgm:ptLst>
  <dgm:cxnLst>
    <dgm:cxn modelId="{D0328F05-09AB-4649-A91E-84939B3F2EA2}" srcId="{079BF447-A338-4241-857D-16D223D22120}" destId="{A67D603C-7116-488E-B84F-93A07D78F66F}" srcOrd="0" destOrd="0" parTransId="{91211F88-806F-4D3A-A57C-BD8A2EE4C229}" sibTransId="{09F5F104-80F5-4B06-9E04-F3B2852DBE5D}"/>
    <dgm:cxn modelId="{BAF59C37-38C1-4067-B9BC-5FD70078346C}" type="presOf" srcId="{0D08D42E-F170-4B77-9005-4C3AB8D024EE}" destId="{87A7386A-190A-4D26-B25C-46CD9BA470DF}" srcOrd="0" destOrd="0" presId="urn:microsoft.com/office/officeart/2005/8/layout/hierarchy4"/>
    <dgm:cxn modelId="{1EB41155-EA91-49D9-AB73-E1F13B2C1E93}" srcId="{0D08D42E-F170-4B77-9005-4C3AB8D024EE}" destId="{079BF447-A338-4241-857D-16D223D22120}" srcOrd="0" destOrd="0" parTransId="{B64C378D-2E70-4D65-81D7-E0D03AC1D6C1}" sibTransId="{070BC8CB-9DBC-4D56-80AC-4871596E0684}"/>
    <dgm:cxn modelId="{565F15A7-A9AC-45BD-8FAC-7F9A49913C81}" type="presOf" srcId="{079BF447-A338-4241-857D-16D223D22120}" destId="{611BFC66-9319-465C-9581-BCBD01444E58}" srcOrd="0" destOrd="0" presId="urn:microsoft.com/office/officeart/2005/8/layout/hierarchy4"/>
    <dgm:cxn modelId="{0D73C4C0-9C07-4A35-B1E3-2F63E5606E63}" type="presOf" srcId="{C5553600-1CAE-4955-BB6C-A584CC4EBCA0}" destId="{BFE87D24-6D61-4097-A3F3-47C46C775F81}" srcOrd="0" destOrd="0" presId="urn:microsoft.com/office/officeart/2005/8/layout/hierarchy4"/>
    <dgm:cxn modelId="{8B7111D2-8A9D-4DED-BA7B-0F1A716C6669}" srcId="{079BF447-A338-4241-857D-16D223D22120}" destId="{C5553600-1CAE-4955-BB6C-A584CC4EBCA0}" srcOrd="1" destOrd="0" parTransId="{03E7EDA8-7044-4B65-9E44-60837D6301F5}" sibTransId="{CD124AA5-535E-4490-A5A0-C040C89F5644}"/>
    <dgm:cxn modelId="{75AF91F0-2E39-4922-ABB9-B990EDB7DB30}" type="presOf" srcId="{A67D603C-7116-488E-B84F-93A07D78F66F}" destId="{012C52F3-22EA-4C63-9D11-BA4EB08F93EE}" srcOrd="0" destOrd="0" presId="urn:microsoft.com/office/officeart/2005/8/layout/hierarchy4"/>
    <dgm:cxn modelId="{A587A1A1-FAE8-48F9-A4FD-0C9169B2277B}" type="presParOf" srcId="{87A7386A-190A-4D26-B25C-46CD9BA470DF}" destId="{61704714-36F9-4918-8F57-D2FB7E94F364}" srcOrd="0" destOrd="0" presId="urn:microsoft.com/office/officeart/2005/8/layout/hierarchy4"/>
    <dgm:cxn modelId="{9FF3AB23-8C07-4570-A376-90F5DFE80838}" type="presParOf" srcId="{61704714-36F9-4918-8F57-D2FB7E94F364}" destId="{611BFC66-9319-465C-9581-BCBD01444E58}" srcOrd="0" destOrd="0" presId="urn:microsoft.com/office/officeart/2005/8/layout/hierarchy4"/>
    <dgm:cxn modelId="{69C6D873-66AC-4097-931A-8DDD113EB6E6}" type="presParOf" srcId="{61704714-36F9-4918-8F57-D2FB7E94F364}" destId="{489C6CB3-361D-4B08-8615-DF4F81400A93}" srcOrd="1" destOrd="0" presId="urn:microsoft.com/office/officeart/2005/8/layout/hierarchy4"/>
    <dgm:cxn modelId="{6071138E-4CB5-4034-9F0C-A17126524093}" type="presParOf" srcId="{61704714-36F9-4918-8F57-D2FB7E94F364}" destId="{D7126070-93FD-4FDB-92F7-894099073440}" srcOrd="2" destOrd="0" presId="urn:microsoft.com/office/officeart/2005/8/layout/hierarchy4"/>
    <dgm:cxn modelId="{6449E751-F086-4132-91A0-3110496A900E}" type="presParOf" srcId="{D7126070-93FD-4FDB-92F7-894099073440}" destId="{C2421CE2-261F-414D-95FD-409ACD76F6C2}" srcOrd="0" destOrd="0" presId="urn:microsoft.com/office/officeart/2005/8/layout/hierarchy4"/>
    <dgm:cxn modelId="{8660797E-B90C-4675-8E80-3DF5B0C986F8}" type="presParOf" srcId="{C2421CE2-261F-414D-95FD-409ACD76F6C2}" destId="{012C52F3-22EA-4C63-9D11-BA4EB08F93EE}" srcOrd="0" destOrd="0" presId="urn:microsoft.com/office/officeart/2005/8/layout/hierarchy4"/>
    <dgm:cxn modelId="{8CCEA2F9-79EE-4587-99C9-544E2569AC2F}" type="presParOf" srcId="{C2421CE2-261F-414D-95FD-409ACD76F6C2}" destId="{3F73DBDB-3206-49A1-BCE7-8C5FAEE085B4}" srcOrd="1" destOrd="0" presId="urn:microsoft.com/office/officeart/2005/8/layout/hierarchy4"/>
    <dgm:cxn modelId="{6B228E20-F689-41A0-9D13-FA538781D40B}" type="presParOf" srcId="{D7126070-93FD-4FDB-92F7-894099073440}" destId="{DBD5F274-E5CC-4A3C-96EE-0E6BBBF9E9DF}" srcOrd="1" destOrd="0" presId="urn:microsoft.com/office/officeart/2005/8/layout/hierarchy4"/>
    <dgm:cxn modelId="{7989EE0F-67E7-4515-B552-F4F3D04CBC23}" type="presParOf" srcId="{D7126070-93FD-4FDB-92F7-894099073440}" destId="{A12774BD-2402-4998-9DE1-FF7918C52F8F}" srcOrd="2" destOrd="0" presId="urn:microsoft.com/office/officeart/2005/8/layout/hierarchy4"/>
    <dgm:cxn modelId="{0CD59ED9-1F62-4C37-AB21-F281ED559345}" type="presParOf" srcId="{A12774BD-2402-4998-9DE1-FF7918C52F8F}" destId="{BFE87D24-6D61-4097-A3F3-47C46C775F81}" srcOrd="0" destOrd="0" presId="urn:microsoft.com/office/officeart/2005/8/layout/hierarchy4"/>
    <dgm:cxn modelId="{5A8C15E2-F4EA-4EDE-A11D-8F948916957E}" type="presParOf" srcId="{A12774BD-2402-4998-9DE1-FF7918C52F8F}" destId="{268D8E56-10D7-435E-B016-678B3EFAAA67}"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BFC66-9319-465C-9581-BCBD01444E58}">
      <dsp:nvSpPr>
        <dsp:cNvPr id="0" name=""/>
        <dsp:cNvSpPr/>
      </dsp:nvSpPr>
      <dsp:spPr>
        <a:xfrm>
          <a:off x="0" y="0"/>
          <a:ext cx="4915661"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1" kern="1200" dirty="0">
              <a:solidFill>
                <a:schemeClr val="bg1"/>
              </a:solidFill>
            </a:rPr>
            <a:t>Územní odbor IROP pro Karlovarský kraj</a:t>
          </a:r>
        </a:p>
        <a:p>
          <a:pPr marL="0" lvl="0" indent="0" algn="ctr" defTabSz="800100">
            <a:lnSpc>
              <a:spcPct val="90000"/>
            </a:lnSpc>
            <a:spcBef>
              <a:spcPct val="0"/>
            </a:spcBef>
            <a:spcAft>
              <a:spcPct val="35000"/>
            </a:spcAft>
            <a:buNone/>
          </a:pPr>
          <a:r>
            <a:rPr lang="cs-CZ" sz="1800" b="1" kern="1200" dirty="0">
              <a:solidFill>
                <a:schemeClr val="bg1"/>
              </a:solidFill>
            </a:rPr>
            <a:t>Ing. Marie Míšková, ředitelka odboru</a:t>
          </a:r>
        </a:p>
        <a:p>
          <a:pPr marL="0" lvl="0" indent="0" algn="ctr" defTabSz="800100">
            <a:lnSpc>
              <a:spcPct val="90000"/>
            </a:lnSpc>
            <a:spcBef>
              <a:spcPct val="0"/>
            </a:spcBef>
            <a:spcAft>
              <a:spcPct val="35000"/>
            </a:spcAft>
            <a:buNone/>
          </a:pPr>
          <a:r>
            <a:rPr lang="cs-CZ" sz="1800" kern="1200" dirty="0">
              <a:solidFill>
                <a:schemeClr val="bg1"/>
              </a:solidFill>
            </a:rPr>
            <a:t>E-mail: marie.miskoav</a:t>
          </a:r>
          <a:r>
            <a:rPr lang="cs-CZ" sz="1800" kern="1200" dirty="0">
              <a:solidFill>
                <a:schemeClr val="bg1"/>
              </a:solidFill>
              <a:latin typeface="Calibri" panose="020F0502020204030204" pitchFamily="34" charset="0"/>
              <a:cs typeface="Calibri" panose="020F0502020204030204" pitchFamily="34" charset="0"/>
            </a:rPr>
            <a:t>@</a:t>
          </a:r>
          <a:r>
            <a:rPr lang="cs-CZ" sz="1800" kern="1200" dirty="0">
              <a:solidFill>
                <a:schemeClr val="bg1"/>
              </a:solidFill>
            </a:rPr>
            <a:t>crr.cz</a:t>
          </a:r>
          <a:endParaRPr lang="cs-CZ" sz="1800" kern="1200" baseline="0" dirty="0">
            <a:solidFill>
              <a:schemeClr val="bg1"/>
            </a:solidFill>
          </a:endParaRPr>
        </a:p>
        <a:p>
          <a:pPr marL="0" lvl="0" indent="0" algn="ctr" defTabSz="800100">
            <a:lnSpc>
              <a:spcPct val="90000"/>
            </a:lnSpc>
            <a:spcBef>
              <a:spcPct val="0"/>
            </a:spcBef>
            <a:spcAft>
              <a:spcPct val="35000"/>
            </a:spcAft>
            <a:buNone/>
          </a:pPr>
          <a:r>
            <a:rPr lang="cs-CZ" sz="1800" kern="1200" dirty="0">
              <a:solidFill>
                <a:schemeClr val="bg1"/>
              </a:solidFill>
            </a:rPr>
            <a:t>Telefon: 354 770 238</a:t>
          </a:r>
        </a:p>
        <a:p>
          <a:pPr marL="0" lvl="0" indent="0" algn="ctr" defTabSz="800100">
            <a:lnSpc>
              <a:spcPct val="90000"/>
            </a:lnSpc>
            <a:spcBef>
              <a:spcPct val="0"/>
            </a:spcBef>
            <a:spcAft>
              <a:spcPct val="35000"/>
            </a:spcAft>
            <a:buNone/>
          </a:pPr>
          <a:r>
            <a:rPr lang="cs-CZ" sz="1800" kern="1200" dirty="0">
              <a:solidFill>
                <a:schemeClr val="bg1"/>
              </a:solidFill>
            </a:rPr>
            <a:t>Mobil: 731 604 698</a:t>
          </a:r>
        </a:p>
      </dsp:txBody>
      <dsp:txXfrm>
        <a:off x="55826" y="55826"/>
        <a:ext cx="4804009" cy="1794379"/>
      </dsp:txXfrm>
    </dsp:sp>
    <dsp:sp modelId="{012C52F3-22EA-4C63-9D11-BA4EB08F93EE}">
      <dsp:nvSpPr>
        <dsp:cNvPr id="0" name=""/>
        <dsp:cNvSpPr/>
      </dsp:nvSpPr>
      <dsp:spPr>
        <a:xfrm>
          <a:off x="3360" y="2040023"/>
          <a:ext cx="2523195"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ts val="0"/>
            </a:spcAft>
            <a:buNone/>
          </a:pPr>
          <a:r>
            <a:rPr lang="cs-CZ" sz="1300" b="1" kern="1200" dirty="0"/>
            <a:t>Vedoucí oddělení hodnocení</a:t>
          </a:r>
        </a:p>
        <a:p>
          <a:pPr marL="0" lvl="0" indent="0" algn="ctr" defTabSz="577850">
            <a:lnSpc>
              <a:spcPct val="100000"/>
            </a:lnSpc>
            <a:spcBef>
              <a:spcPct val="0"/>
            </a:spcBef>
            <a:spcAft>
              <a:spcPts val="0"/>
            </a:spcAft>
            <a:buNone/>
          </a:pPr>
          <a:r>
            <a:rPr lang="cs-CZ" sz="1300" b="1" kern="1200" dirty="0"/>
            <a:t> a kontroly</a:t>
          </a:r>
        </a:p>
        <a:p>
          <a:pPr marL="0" lvl="0" indent="0" algn="ctr" defTabSz="577850">
            <a:lnSpc>
              <a:spcPct val="90000"/>
            </a:lnSpc>
            <a:spcBef>
              <a:spcPct val="0"/>
            </a:spcBef>
            <a:spcAft>
              <a:spcPct val="35000"/>
            </a:spcAft>
            <a:buNone/>
          </a:pPr>
          <a:r>
            <a:rPr lang="cs-CZ" sz="1300" b="1" kern="1200" dirty="0"/>
            <a:t>Ing. Lenka Kyrianová</a:t>
          </a:r>
        </a:p>
        <a:p>
          <a:pPr marL="0" lvl="0" indent="0" algn="ctr" defTabSz="577850">
            <a:lnSpc>
              <a:spcPct val="90000"/>
            </a:lnSpc>
            <a:spcBef>
              <a:spcPct val="0"/>
            </a:spcBef>
            <a:spcAft>
              <a:spcPct val="35000"/>
            </a:spcAft>
            <a:buNone/>
          </a:pPr>
          <a:r>
            <a:rPr lang="cs-CZ" sz="1300" kern="1200" dirty="0"/>
            <a:t>E-mail: </a:t>
          </a:r>
          <a:r>
            <a:rPr lang="cs-CZ" sz="13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lenka.kyrianova@crr.cz</a:t>
          </a:r>
          <a:endParaRPr lang="cs-CZ" sz="1300" kern="1200" dirty="0">
            <a:solidFill>
              <a:schemeClr val="bg1"/>
            </a:solidFill>
          </a:endParaRPr>
        </a:p>
        <a:p>
          <a:pPr marL="0" lvl="0" indent="0" algn="ctr" defTabSz="577850">
            <a:lnSpc>
              <a:spcPct val="90000"/>
            </a:lnSpc>
            <a:spcBef>
              <a:spcPct val="0"/>
            </a:spcBef>
            <a:spcAft>
              <a:spcPct val="35000"/>
            </a:spcAft>
            <a:buNone/>
          </a:pPr>
          <a:r>
            <a:rPr lang="cs-CZ" sz="1300" kern="1200" dirty="0"/>
            <a:t>Telefon: 354 770 228</a:t>
          </a:r>
        </a:p>
        <a:p>
          <a:pPr marL="0" lvl="0" indent="0" algn="ctr" defTabSz="577850">
            <a:lnSpc>
              <a:spcPct val="90000"/>
            </a:lnSpc>
            <a:spcBef>
              <a:spcPct val="0"/>
            </a:spcBef>
            <a:spcAft>
              <a:spcPct val="35000"/>
            </a:spcAft>
            <a:buNone/>
          </a:pPr>
          <a:r>
            <a:rPr lang="cs-CZ" sz="1300" kern="1200" dirty="0"/>
            <a:t>Mobil: </a:t>
          </a:r>
          <a:r>
            <a:rPr lang="cs-CZ" sz="1300" b="0" kern="1200" dirty="0">
              <a:solidFill>
                <a:prstClr val="white"/>
              </a:solidFill>
              <a:latin typeface="Arial" panose="020B0604020202020204"/>
              <a:ea typeface="+mn-ea"/>
              <a:cs typeface="+mn-cs"/>
            </a:rPr>
            <a:t>731 644 330</a:t>
          </a:r>
          <a:endParaRPr lang="cs-CZ" sz="1300" b="0" kern="1200" dirty="0"/>
        </a:p>
      </dsp:txBody>
      <dsp:txXfrm>
        <a:off x="59186" y="2095849"/>
        <a:ext cx="2411543" cy="1794379"/>
      </dsp:txXfrm>
    </dsp:sp>
    <dsp:sp modelId="{BFE87D24-6D61-4097-A3F3-47C46C775F81}">
      <dsp:nvSpPr>
        <dsp:cNvPr id="0" name=""/>
        <dsp:cNvSpPr/>
      </dsp:nvSpPr>
      <dsp:spPr>
        <a:xfrm>
          <a:off x="2711843" y="2040023"/>
          <a:ext cx="2205802"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s-CZ" sz="1300" b="1" kern="1200" dirty="0"/>
            <a:t>Vedoucí oddělení realizace</a:t>
          </a:r>
        </a:p>
        <a:p>
          <a:pPr marL="0" lvl="0" indent="0" algn="ctr" defTabSz="577850">
            <a:lnSpc>
              <a:spcPct val="90000"/>
            </a:lnSpc>
            <a:spcBef>
              <a:spcPct val="0"/>
            </a:spcBef>
            <a:spcAft>
              <a:spcPct val="35000"/>
            </a:spcAft>
            <a:buNone/>
          </a:pPr>
          <a:r>
            <a:rPr lang="cs-CZ" sz="1300" b="1" kern="1200" dirty="0"/>
            <a:t>Ing. Jarmila Musilová</a:t>
          </a:r>
        </a:p>
        <a:p>
          <a:pPr marL="0" lvl="0" indent="0" algn="ctr" defTabSz="577850">
            <a:lnSpc>
              <a:spcPct val="90000"/>
            </a:lnSpc>
            <a:spcBef>
              <a:spcPct val="0"/>
            </a:spcBef>
            <a:spcAft>
              <a:spcPct val="35000"/>
            </a:spcAft>
            <a:buNone/>
          </a:pPr>
          <a:r>
            <a:rPr lang="cs-CZ" sz="1300" kern="1200" dirty="0"/>
            <a:t>E-mail: </a:t>
          </a:r>
          <a:r>
            <a:rPr lang="cs-CZ" sz="13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jarmila.musilova@crr.cz</a:t>
          </a:r>
          <a:endParaRPr lang="cs-CZ" sz="1300" kern="1200" dirty="0">
            <a:solidFill>
              <a:schemeClr val="bg1"/>
            </a:solidFill>
          </a:endParaRPr>
        </a:p>
        <a:p>
          <a:pPr marL="0" lvl="0" indent="0" algn="ctr" defTabSz="577850">
            <a:lnSpc>
              <a:spcPct val="90000"/>
            </a:lnSpc>
            <a:spcBef>
              <a:spcPct val="0"/>
            </a:spcBef>
            <a:spcAft>
              <a:spcPct val="35000"/>
            </a:spcAft>
            <a:buNone/>
          </a:pPr>
          <a:r>
            <a:rPr lang="cs-CZ" sz="1300" kern="1200" dirty="0"/>
            <a:t>Telefon354 770 227</a:t>
          </a:r>
        </a:p>
        <a:p>
          <a:pPr marL="0" lvl="0" indent="0" algn="ctr" defTabSz="577850">
            <a:lnSpc>
              <a:spcPct val="90000"/>
            </a:lnSpc>
            <a:spcBef>
              <a:spcPct val="0"/>
            </a:spcBef>
            <a:spcAft>
              <a:spcPct val="35000"/>
            </a:spcAft>
            <a:buNone/>
          </a:pPr>
          <a:r>
            <a:rPr lang="cs-CZ" sz="1300" kern="1200" dirty="0"/>
            <a:t>Mobil: </a:t>
          </a:r>
          <a:r>
            <a:rPr lang="cs-CZ" sz="1300" b="0" kern="1200" dirty="0">
              <a:solidFill>
                <a:prstClr val="white"/>
              </a:solidFill>
              <a:latin typeface="Arial" panose="020B0604020202020204"/>
              <a:ea typeface="+mn-ea"/>
              <a:cs typeface="+mn-cs"/>
            </a:rPr>
            <a:t>731 648 659</a:t>
          </a:r>
          <a:endParaRPr lang="cs-CZ" sz="1300" b="0" kern="1200" dirty="0"/>
        </a:p>
      </dsp:txBody>
      <dsp:txXfrm>
        <a:off x="2767669" y="2095849"/>
        <a:ext cx="2094150" cy="17943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4" y="0"/>
            <a:ext cx="2945659" cy="496411"/>
          </a:xfrm>
          <a:prstGeom prst="rect">
            <a:avLst/>
          </a:prstGeom>
        </p:spPr>
        <p:txBody>
          <a:bodyPr vert="horz" lIns="91440" tIns="45720" rIns="91440" bIns="45720" rtlCol="0"/>
          <a:lstStyle>
            <a:lvl1pPr algn="r">
              <a:defRPr sz="1200"/>
            </a:lvl1pPr>
          </a:lstStyle>
          <a:p>
            <a:fld id="{F424D319-7988-0C47-A5AD-1F558D33A394}" type="datetimeFigureOut">
              <a:rPr lang="en-US" smtClean="0"/>
              <a:t>4/29/2022</a:t>
            </a:fld>
            <a:endParaRPr lang="en-US"/>
          </a:p>
        </p:txBody>
      </p:sp>
      <p:sp>
        <p:nvSpPr>
          <p:cNvPr id="4" name="Footer Placeholder 3"/>
          <p:cNvSpPr>
            <a:spLocks noGrp="1"/>
          </p:cNvSpPr>
          <p:nvPr>
            <p:ph type="ftr" sz="quarter" idx="2"/>
          </p:nvPr>
        </p:nvSpPr>
        <p:spPr>
          <a:xfrm>
            <a:off x="1"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4" y="9430091"/>
            <a:ext cx="2945659" cy="496411"/>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0"/>
            <a:ext cx="2945659" cy="496411"/>
          </a:xfrm>
          <a:prstGeom prst="rect">
            <a:avLst/>
          </a:prstGeom>
        </p:spPr>
        <p:txBody>
          <a:bodyPr vert="horz" lIns="91440" tIns="45720" rIns="91440" bIns="45720" rtlCol="0"/>
          <a:lstStyle>
            <a:lvl1pPr algn="r">
              <a:defRPr sz="1200"/>
            </a:lvl1pPr>
          </a:lstStyle>
          <a:p>
            <a:fld id="{DA6DD4C1-CE3B-8245-AB32-946652F98E9B}" type="datetimeFigureOut">
              <a:rPr lang="en-US" smtClean="0"/>
              <a:t>4/29/2022</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1"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30091"/>
            <a:ext cx="2945659" cy="496411"/>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a:t>
            </a:fld>
            <a:endParaRPr lang="en-US"/>
          </a:p>
        </p:txBody>
      </p:sp>
    </p:spTree>
    <p:extLst>
      <p:ext uri="{BB962C8B-B14F-4D97-AF65-F5344CB8AC3E}">
        <p14:creationId xmlns:p14="http://schemas.microsoft.com/office/powerpoint/2010/main" val="2542611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25</a:t>
            </a:fld>
            <a:endParaRPr lang="cs-CZ"/>
          </a:p>
        </p:txBody>
      </p:sp>
    </p:spTree>
    <p:extLst>
      <p:ext uri="{BB962C8B-B14F-4D97-AF65-F5344CB8AC3E}">
        <p14:creationId xmlns:p14="http://schemas.microsoft.com/office/powerpoint/2010/main" val="1351959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a:t>Kliknutím lze upravit styl.</a:t>
            </a:r>
            <a:endParaRPr lang="en-US"/>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err="1"/>
              <a:t>Lorem</a:t>
            </a:r>
            <a:r>
              <a:rPr lang="cs-CZ"/>
              <a:t> </a:t>
            </a:r>
            <a:r>
              <a:rPr lang="cs-CZ" err="1"/>
              <a:t>ipsum</a:t>
            </a:r>
            <a:r>
              <a:rPr lang="cs-CZ"/>
              <a:t> </a:t>
            </a:r>
            <a:r>
              <a:rPr lang="cs-CZ" err="1"/>
              <a:t>dolor</a:t>
            </a:r>
            <a:r>
              <a:rPr lang="cs-CZ"/>
              <a:t> </a:t>
            </a:r>
            <a:r>
              <a:rPr lang="cs-CZ" err="1"/>
              <a:t>sit</a:t>
            </a:r>
            <a:r>
              <a:rPr lang="cs-CZ"/>
              <a:t> </a:t>
            </a:r>
            <a:r>
              <a:rPr lang="cs-CZ" err="1"/>
              <a:t>amet</a:t>
            </a:r>
            <a:r>
              <a:rPr lang="cs-CZ"/>
              <a:t>, </a:t>
            </a:r>
            <a:r>
              <a:rPr lang="cs-CZ" err="1"/>
              <a:t>consectetur</a:t>
            </a:r>
            <a:r>
              <a:rPr lang="cs-CZ"/>
              <a:t> </a:t>
            </a:r>
            <a:r>
              <a:rPr lang="cs-CZ" err="1"/>
              <a:t>adipiscing</a:t>
            </a:r>
            <a:r>
              <a:rPr lang="cs-CZ"/>
              <a:t> elit. </a:t>
            </a:r>
            <a:r>
              <a:rPr lang="cs-CZ" err="1"/>
              <a:t>Pellentesque</a:t>
            </a:r>
            <a:r>
              <a:rPr lang="cs-CZ"/>
              <a:t> </a:t>
            </a:r>
            <a:r>
              <a:rPr lang="cs-CZ" err="1"/>
              <a:t>commodo</a:t>
            </a:r>
            <a:r>
              <a:rPr lang="cs-CZ"/>
              <a:t> </a:t>
            </a:r>
            <a:r>
              <a:rPr lang="cs-CZ" err="1"/>
              <a:t>justo</a:t>
            </a:r>
            <a:r>
              <a:rPr lang="cs-CZ"/>
              <a:t> </a:t>
            </a:r>
            <a:r>
              <a:rPr lang="cs-CZ" err="1"/>
              <a:t>laoreet</a:t>
            </a:r>
            <a:r>
              <a:rPr lang="cs-CZ"/>
              <a:t>, </a:t>
            </a:r>
            <a:r>
              <a:rPr lang="cs-CZ" err="1"/>
              <a:t>consectetur</a:t>
            </a:r>
            <a:r>
              <a:rPr lang="cs-CZ"/>
              <a:t> </a:t>
            </a:r>
            <a:r>
              <a:rPr lang="cs-CZ" err="1"/>
              <a:t>metus</a:t>
            </a:r>
            <a:r>
              <a:rPr lang="cs-CZ"/>
              <a:t> vitae, </a:t>
            </a:r>
            <a:r>
              <a:rPr lang="cs-CZ" err="1"/>
              <a:t>bibendum</a:t>
            </a:r>
            <a:r>
              <a:rPr lang="cs-CZ"/>
              <a:t> </a:t>
            </a:r>
            <a:r>
              <a:rPr lang="cs-CZ" err="1"/>
              <a:t>orci</a:t>
            </a:r>
            <a:r>
              <a:rPr lang="cs-CZ"/>
              <a:t>. </a:t>
            </a:r>
            <a:r>
              <a:rPr lang="cs-CZ" err="1"/>
              <a:t>Maece-nas</a:t>
            </a:r>
            <a:r>
              <a:rPr lang="cs-CZ"/>
              <a:t> </a:t>
            </a:r>
            <a:r>
              <a:rPr lang="cs-CZ" err="1"/>
              <a:t>placerat</a:t>
            </a:r>
            <a:r>
              <a:rPr lang="cs-CZ"/>
              <a:t> </a:t>
            </a:r>
            <a:r>
              <a:rPr lang="cs-CZ" err="1"/>
              <a:t>rhoncus</a:t>
            </a:r>
            <a:r>
              <a:rPr lang="cs-CZ"/>
              <a:t> </a:t>
            </a:r>
            <a:r>
              <a:rPr lang="cs-CZ" err="1"/>
              <a:t>cursus</a:t>
            </a:r>
            <a:r>
              <a:rPr lang="cs-CZ"/>
              <a:t>. </a:t>
            </a:r>
            <a:r>
              <a:rPr lang="cs-CZ" err="1"/>
              <a:t>Fusce</a:t>
            </a:r>
            <a:r>
              <a:rPr lang="cs-CZ"/>
              <a:t> non </a:t>
            </a:r>
            <a:r>
              <a:rPr lang="cs-CZ" err="1"/>
              <a:t>tincidunt</a:t>
            </a:r>
            <a:r>
              <a:rPr lang="cs-CZ"/>
              <a:t> </a:t>
            </a:r>
            <a:r>
              <a:rPr lang="cs-CZ" err="1"/>
              <a:t>arcu</a:t>
            </a:r>
            <a:r>
              <a:rPr lang="cs-CZ"/>
              <a:t>, </a:t>
            </a:r>
            <a:r>
              <a:rPr lang="cs-CZ" err="1"/>
              <a:t>nec</a:t>
            </a:r>
            <a:r>
              <a:rPr lang="cs-CZ"/>
              <a:t> </a:t>
            </a:r>
            <a:r>
              <a:rPr lang="cs-CZ" err="1"/>
              <a:t>dignissim</a:t>
            </a:r>
            <a:r>
              <a:rPr lang="cs-CZ"/>
              <a:t> </a:t>
            </a:r>
            <a:r>
              <a:rPr lang="cs-CZ" err="1"/>
              <a:t>dolor</a:t>
            </a:r>
            <a:r>
              <a:rPr lang="cs-CZ"/>
              <a:t>. </a:t>
            </a:r>
            <a:r>
              <a:rPr lang="cs-CZ" err="1"/>
              <a:t>Nam</a:t>
            </a:r>
            <a:r>
              <a:rPr lang="cs-CZ"/>
              <a:t> </a:t>
            </a:r>
            <a:r>
              <a:rPr lang="cs-CZ" err="1"/>
              <a:t>eget</a:t>
            </a:r>
            <a:r>
              <a:rPr lang="cs-CZ"/>
              <a:t> </a:t>
            </a:r>
            <a:r>
              <a:rPr lang="cs-CZ" err="1"/>
              <a:t>luctus</a:t>
            </a:r>
            <a:r>
              <a:rPr lang="cs-CZ"/>
              <a:t> </a:t>
            </a:r>
            <a:r>
              <a:rPr lang="cs-CZ" err="1"/>
              <a:t>nunc</a:t>
            </a:r>
            <a:r>
              <a:rPr lang="cs-CZ"/>
              <a:t>, a </a:t>
            </a:r>
            <a:r>
              <a:rPr lang="cs-CZ" err="1"/>
              <a:t>tempor</a:t>
            </a:r>
            <a:r>
              <a:rPr lang="cs-CZ"/>
              <a:t> elit.</a:t>
            </a:r>
          </a:p>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CD09803C-109F-484A-83D6-FFACFBED6390}" type="datetimeFigureOut">
              <a:rPr lang="cs-CZ" smtClean="0"/>
              <a:t>29.04.2022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s://ks.crr.cz/" TargetMode="Externa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sv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ww.shopcdv.cz/cs/audit-bezpecnosti-pozemnich-komunikaci" TargetMode="External"/><Relationship Id="rId2" Type="http://schemas.openxmlformats.org/officeDocument/2006/relationships/hyperlink" Target="https://eur-lex.europa.eu/legal-content/CS/TXT/PDF/?uri=CELEX:52021XC0916(03)&amp;from=CS"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5.xml"/><Relationship Id="rId5" Type="http://schemas.openxmlformats.org/officeDocument/2006/relationships/image" Target="../media/image54.sv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58.sv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60.sv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74.svg"/><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ipk.nkp.cz/programy-podpory/irop-2021-2027%20sekci%20IROP%202021-2027" TargetMode="External"/><Relationship Id="rId1" Type="http://schemas.openxmlformats.org/officeDocument/2006/relationships/slideLayout" Target="../slideLayouts/slideLayout1.xml"/><Relationship Id="rId4" Type="http://schemas.openxmlformats.org/officeDocument/2006/relationships/image" Target="../media/image82.svg"/></Relationships>
</file>

<file path=ppt/slides/_rels/slide65.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4.sv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0.svg"/><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93.svg"/><Relationship Id="rId18" Type="http://schemas.openxmlformats.org/officeDocument/2006/relationships/image" Target="../media/image81.png"/><Relationship Id="rId3" Type="http://schemas.openxmlformats.org/officeDocument/2006/relationships/image" Target="../media/image89.svg"/><Relationship Id="rId21" Type="http://schemas.openxmlformats.org/officeDocument/2006/relationships/image" Target="../media/image84.svg"/><Relationship Id="rId7" Type="http://schemas.openxmlformats.org/officeDocument/2006/relationships/image" Target="../media/image91.svg"/><Relationship Id="rId12" Type="http://schemas.openxmlformats.org/officeDocument/2006/relationships/image" Target="../media/image92.png"/><Relationship Id="rId17" Type="http://schemas.openxmlformats.org/officeDocument/2006/relationships/image" Target="../media/image80.svg"/><Relationship Id="rId2" Type="http://schemas.openxmlformats.org/officeDocument/2006/relationships/image" Target="../media/image88.png"/><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48.svg"/><Relationship Id="rId5" Type="http://schemas.openxmlformats.org/officeDocument/2006/relationships/image" Target="../media/image32.svg"/><Relationship Id="rId15" Type="http://schemas.openxmlformats.org/officeDocument/2006/relationships/image" Target="../media/image78.svg"/><Relationship Id="rId23" Type="http://schemas.openxmlformats.org/officeDocument/2006/relationships/image" Target="../media/image95.svg"/><Relationship Id="rId10" Type="http://schemas.openxmlformats.org/officeDocument/2006/relationships/image" Target="../media/image47.png"/><Relationship Id="rId19" Type="http://schemas.openxmlformats.org/officeDocument/2006/relationships/image" Target="../media/image82.svg"/><Relationship Id="rId4" Type="http://schemas.openxmlformats.org/officeDocument/2006/relationships/image" Target="../media/image31.png"/><Relationship Id="rId9" Type="http://schemas.openxmlformats.org/officeDocument/2006/relationships/image" Target="../media/image46.svg"/><Relationship Id="rId14" Type="http://schemas.openxmlformats.org/officeDocument/2006/relationships/image" Target="../media/image77.png"/><Relationship Id="rId22" Type="http://schemas.openxmlformats.org/officeDocument/2006/relationships/image" Target="../media/image9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8.jpg"/></Relationships>
</file>

<file path=ppt/slides/_rels/slide7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95.svg"/><Relationship Id="rId3" Type="http://schemas.openxmlformats.org/officeDocument/2006/relationships/image" Target="../media/image98.svg"/><Relationship Id="rId7" Type="http://schemas.openxmlformats.org/officeDocument/2006/relationships/image" Target="../media/image102.svg"/><Relationship Id="rId12" Type="http://schemas.openxmlformats.org/officeDocument/2006/relationships/image" Target="../media/image94.png"/><Relationship Id="rId2"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101.png"/><Relationship Id="rId11" Type="http://schemas.openxmlformats.org/officeDocument/2006/relationships/image" Target="../media/image89.svg"/><Relationship Id="rId5" Type="http://schemas.openxmlformats.org/officeDocument/2006/relationships/image" Target="../media/image100.svg"/><Relationship Id="rId10" Type="http://schemas.openxmlformats.org/officeDocument/2006/relationships/image" Target="../media/image88.png"/><Relationship Id="rId4" Type="http://schemas.openxmlformats.org/officeDocument/2006/relationships/image" Target="../media/image99.png"/><Relationship Id="rId9" Type="http://schemas.openxmlformats.org/officeDocument/2006/relationships/image" Target="../media/image104.sv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hyperlink" Target="https://www.audit-bezpecnosti.cz/media/file/bezpecnostni-inspekce-pozemnich-komunikaci-metodika-provadeni.pdf" TargetMode="Externa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 Id="rId4" Type="http://schemas.microsoft.com/office/2007/relationships/hdphoto" Target="../media/hdphoto2.wdp"/></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09.svg"/><Relationship Id="rId7" Type="http://schemas.openxmlformats.org/officeDocument/2006/relationships/image" Target="../media/image113.svg"/><Relationship Id="rId2"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svg"/><Relationship Id="rId4" Type="http://schemas.openxmlformats.org/officeDocument/2006/relationships/image" Target="../media/image110.png"/></Relationships>
</file>

<file path=ppt/slides/_rels/slide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14.png"/><Relationship Id="rId4" Type="http://schemas.openxmlformats.org/officeDocument/2006/relationships/image" Target="../media/image15.svg"/></Relationships>
</file>

<file path=ppt/slides/_rels/slide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15.emf"/><Relationship Id="rId4" Type="http://schemas.openxmlformats.org/officeDocument/2006/relationships/image" Target="../media/image15.sv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hyperlink" Target="https://www.dotaceeu.cz/cs/evropske-fondy-v-cr/kohezni-politika-po-roce-2020/metodicke-dokumenty/metodicke-dokumenty-v-gesci-mmr-cr/metodicky-pokyn-pro-oblast-zadavani-zakazek"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hyperlink" Target="https://iskp21.mssf.cz/" TargetMode="Externa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IROP TOUR</a:t>
            </a:r>
          </a:p>
          <a:p>
            <a:pPr algn="ctr"/>
            <a:endParaRPr lang="cs-CZ" dirty="0">
              <a:solidFill>
                <a:schemeClr val="bg1"/>
              </a:solidFill>
              <a:latin typeface="Arial" panose="020B0604020202020204" pitchFamily="34" charset="0"/>
              <a:cs typeface="Arial" panose="020B0604020202020204" pitchFamily="34" charset="0"/>
            </a:endParaRPr>
          </a:p>
          <a:p>
            <a:pPr algn="ctr"/>
            <a:r>
              <a:rPr lang="cs-CZ" dirty="0">
                <a:solidFill>
                  <a:schemeClr val="bg1"/>
                </a:solidFill>
                <a:latin typeface="Arial" panose="020B0604020202020204" pitchFamily="34" charset="0"/>
                <a:cs typeface="Arial" panose="020B0604020202020204" pitchFamily="34" charset="0"/>
              </a:rPr>
              <a:t>Centrum pro regionální rozvoj představuje </a:t>
            </a:r>
          </a:p>
          <a:p>
            <a:pPr algn="ctr"/>
            <a:r>
              <a:rPr lang="cs-CZ" dirty="0">
                <a:solidFill>
                  <a:schemeClr val="bg1"/>
                </a:solidFill>
                <a:latin typeface="Arial" panose="020B0604020202020204" pitchFamily="34" charset="0"/>
                <a:cs typeface="Arial" panose="020B0604020202020204" pitchFamily="34" charset="0"/>
              </a:rPr>
              <a:t>IROP 2021-2027</a:t>
            </a:r>
            <a:r>
              <a:rPr lang="cs-CZ" sz="5000" dirty="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a:solidFill>
                  <a:schemeClr val="bg1"/>
                </a:solidFill>
                <a:latin typeface="Arial" panose="020B0604020202020204" pitchFamily="34" charset="0"/>
                <a:cs typeface="Arial" panose="020B0604020202020204" pitchFamily="34" charset="0"/>
              </a:rPr>
              <a:t>27.4. 2022 Cheb</a:t>
            </a:r>
          </a:p>
          <a:p>
            <a:endParaRPr lang="en-US" dirty="0"/>
          </a:p>
        </p:txBody>
      </p:sp>
    </p:spTree>
    <p:extLst>
      <p:ext uri="{BB962C8B-B14F-4D97-AF65-F5344CB8AC3E}">
        <p14:creationId xmlns:p14="http://schemas.microsoft.com/office/powerpoint/2010/main" val="2772692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ea typeface="+mn-ea"/>
                <a:cs typeface="Arial"/>
                <a:sym typeface="Arial"/>
              </a:rPr>
              <a:t>Harmonogram přípravy IROP</a:t>
            </a:r>
            <a:endParaRPr lang="cs-CZ">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extLst>
              <p:ext uri="{D42A27DB-BD31-4B8C-83A1-F6EECF244321}">
                <p14:modId xmlns:p14="http://schemas.microsoft.com/office/powerpoint/2010/main" val="3362620533"/>
              </p:ext>
            </p:extLst>
          </p:nvPr>
        </p:nvGraphicFramePr>
        <p:xfrm>
          <a:off x="842588" y="1170290"/>
          <a:ext cx="7269566" cy="4924831"/>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val="3516168902"/>
                    </a:ext>
                  </a:extLst>
                </a:gridCol>
                <a:gridCol w="1788486">
                  <a:extLst>
                    <a:ext uri="{9D8B030D-6E8A-4147-A177-3AD203B41FA5}">
                      <a16:colId xmlns:a16="http://schemas.microsoft.com/office/drawing/2014/main" val="36766155"/>
                    </a:ext>
                  </a:extLst>
                </a:gridCol>
                <a:gridCol w="2016090">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Úkol</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Termín</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Garant</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35607730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Služba určená pro zjednodušení komunikace při řešení dotazů před podáním žádosti o podporu v rámci IROP </a:t>
            </a:r>
            <a:r>
              <a:rPr lang="cs-CZ" sz="1600">
                <a:solidFill>
                  <a:schemeClr val="bg1"/>
                </a:solidFill>
                <a:latin typeface="Arial" panose="020B0604020202020204" pitchFamily="34" charset="0"/>
              </a:rPr>
              <a:t>2021–2027</a:t>
            </a:r>
            <a:r>
              <a:rPr lang="cs-CZ" sz="1600" b="0" i="0" u="none" strike="noStrike">
                <a:solidFill>
                  <a:schemeClr val="bg1"/>
                </a:solidFill>
                <a:effectLst/>
                <a:latin typeface="Arial" panose="020B0604020202020204" pitchFamily="34" charset="0"/>
              </a:rPr>
              <a:t>(aktivně se využívá již u REACT-EU</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 </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všech dotazů </a:t>
            </a:r>
            <a:r>
              <a:rPr lang="cs-CZ" sz="1600">
                <a:solidFill>
                  <a:schemeClr val="bg1"/>
                </a:solidFill>
                <a:latin typeface="Arial" panose="020B0604020202020204" pitchFamily="34" charset="0"/>
              </a:rPr>
              <a:t>a</a:t>
            </a:r>
            <a:r>
              <a:rPr lang="cs-CZ" sz="1600" b="0" i="0" u="none" strike="noStrike">
                <a:solidFill>
                  <a:schemeClr val="bg1"/>
                </a:solidFill>
                <a:effectLst/>
                <a:latin typeface="Arial" panose="020B0604020202020204" pitchFamily="34" charset="0"/>
              </a:rPr>
              <a:t> odpovědí na jednom místě</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nejčastěji kladených dotazů a odpovědí</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Dostupný přes webové rozhraní </a:t>
            </a:r>
            <a:r>
              <a:rPr lang="cs-CZ" sz="1600" b="0" i="0" u="sng" strike="noStrike">
                <a:solidFill>
                  <a:schemeClr val="bg1"/>
                </a:solidFill>
                <a:effectLst/>
                <a:latin typeface="Arial" panose="020B0604020202020204" pitchFamily="34" charset="0"/>
                <a:hlinkClick r:id="rId2">
                  <a:extLst>
                    <a:ext uri="{A12FA001-AC4F-418D-AE19-62706E023703}">
                      <ahyp:hlinkClr xmlns:ahyp="http://schemas.microsoft.com/office/drawing/2018/hyperlinkcolor" val="tx"/>
                    </a:ext>
                  </a:extLst>
                </a:hlinkClick>
              </a:rPr>
              <a:t>https://ks.crr.cz/</a:t>
            </a:r>
            <a:r>
              <a:rPr lang="cs-CZ" sz="1600" b="0" i="0">
                <a:solidFill>
                  <a:schemeClr val="bg1"/>
                </a:solidFill>
                <a:effectLst/>
                <a:latin typeface="Arial" panose="020B0604020202020204" pitchFamily="34" charset="0"/>
              </a:rPr>
              <a:t>​</a:t>
            </a: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Pro řešení konkrétních dotazů je třeba provedení registrace tazatele</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Po založení účtu tazatele a jeho validaci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skrze mailovou adresu je možné zakládat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nové dotazy, které jsou dle zadaných parametrů přiřazovány specialistům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Centra pro regionální rozvoj České republiky,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kteří zajišťují odpovědi</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Segoe UI" panose="020B0502040204020203" pitchFamily="34" charset="0"/>
            </a:endParaRPr>
          </a:p>
          <a:p>
            <a:pPr marL="285750" indent="-285750" algn="just"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Aktuálně je zodpovězeno přes KS více než </a:t>
            </a:r>
            <a:r>
              <a:rPr lang="cs-CZ" sz="1600">
                <a:solidFill>
                  <a:schemeClr val="bg1"/>
                </a:solidFill>
                <a:latin typeface="Arial" panose="020B0604020202020204" pitchFamily="34" charset="0"/>
              </a:rPr>
              <a:t>1035</a:t>
            </a:r>
            <a:r>
              <a:rPr lang="en-US" sz="1600" b="0" i="0">
                <a:solidFill>
                  <a:schemeClr val="bg1"/>
                </a:solidFill>
                <a:effectLst/>
                <a:latin typeface="Arial" panose="020B0604020202020204" pitchFamily="34" charset="0"/>
              </a:rPr>
              <a:t>​</a:t>
            </a:r>
            <a:r>
              <a:rPr lang="cs-CZ" sz="1600" b="0" i="0">
                <a:solidFill>
                  <a:schemeClr val="bg1"/>
                </a:solidFill>
                <a:effectLst/>
                <a:latin typeface="Arial" panose="020B0604020202020204" pitchFamily="34" charset="0"/>
              </a:rPr>
              <a:t> </a:t>
            </a:r>
            <a:r>
              <a:rPr lang="cs-CZ" sz="1600" b="0" i="0" u="none" strike="noStrike">
                <a:solidFill>
                  <a:schemeClr val="bg1"/>
                </a:solidFill>
                <a:effectLst/>
                <a:latin typeface="Arial" panose="020B0604020202020204" pitchFamily="34" charset="0"/>
              </a:rPr>
              <a:t>dotazů</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a:solidFill>
                <a:schemeClr val="bg1"/>
              </a:solidFill>
              <a:latin typeface="Segoe UI" panose="020B0502040204020203" pitchFamily="34" charset="0"/>
            </a:endParaRPr>
          </a:p>
          <a:p>
            <a:pPr algn="just" fontAlgn="base"/>
            <a:endParaRPr lang="cs-CZ" sz="160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55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pic>
        <p:nvPicPr>
          <p:cNvPr id="4" name="Zástupný obsah 8">
            <a:extLst>
              <a:ext uri="{FF2B5EF4-FFF2-40B4-BE49-F238E27FC236}">
                <a16:creationId xmlns:a16="http://schemas.microsoft.com/office/drawing/2014/main" id="{E24C4225-EED2-49BD-8EEA-C46A6D3C77C1}"/>
              </a:ext>
            </a:extLst>
          </p:cNvPr>
          <p:cNvPicPr>
            <a:picLocks/>
          </p:cNvPicPr>
          <p:nvPr/>
        </p:nvPicPr>
        <p:blipFill rotWithShape="1">
          <a:blip r:embed="rId2"/>
          <a:srcRect l="23099" t="8528" r="22056" b="26848"/>
          <a:stretch/>
        </p:blipFill>
        <p:spPr bwMode="auto">
          <a:xfrm>
            <a:off x="624845" y="1150645"/>
            <a:ext cx="7698431" cy="50000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16307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2"/>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22655637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POČET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a:solidFill>
                  <a:schemeClr val="bg1"/>
                </a:solidFill>
                <a:latin typeface="+mj-lt"/>
              </a:rPr>
              <a:t>IROP 2021 – 2027: Celkem – 1035; </a:t>
            </a:r>
            <a:r>
              <a:rPr lang="cs-CZ" sz="2400" err="1">
                <a:solidFill>
                  <a:schemeClr val="bg1"/>
                </a:solidFill>
                <a:latin typeface="+mj-lt"/>
              </a:rPr>
              <a:t>React</a:t>
            </a:r>
            <a:r>
              <a:rPr lang="cs-CZ" sz="2400">
                <a:solidFill>
                  <a:schemeClr val="bg1"/>
                </a:solidFill>
                <a:latin typeface="+mj-lt"/>
              </a:rPr>
              <a: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extLst>
              <p:ext uri="{D42A27DB-BD31-4B8C-83A1-F6EECF244321}">
                <p14:modId xmlns:p14="http://schemas.microsoft.com/office/powerpoint/2010/main" val="960892428"/>
              </p:ext>
            </p:extLst>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8643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73739" y="1813811"/>
            <a:ext cx="7996519" cy="4524315"/>
          </a:xfrm>
          <a:prstGeom prst="rect">
            <a:avLst/>
          </a:prstGeom>
          <a:noFill/>
        </p:spPr>
        <p:txBody>
          <a:bodyPr wrap="square">
            <a:spAutoFit/>
          </a:bodyPr>
          <a:lstStyle/>
          <a:p>
            <a:pPr algn="just" fontAlgn="base"/>
            <a:r>
              <a:rPr lang="cs-CZ" sz="1600" b="1" i="1">
                <a:solidFill>
                  <a:schemeClr val="bg1"/>
                </a:solidFill>
                <a:latin typeface="+mj-lt"/>
                <a:ea typeface="Calibri" panose="020F0502020204030204" pitchFamily="34" charset="0"/>
                <a:cs typeface="Times New Roman" panose="02020603050405020304" pitchFamily="18" charset="0"/>
              </a:rPr>
              <a:t>Musí být plánovaný projekt v souladu s některým strategickým </a:t>
            </a:r>
            <a:r>
              <a:rPr lang="cs-CZ" sz="1600" b="1" i="1">
                <a:solidFill>
                  <a:schemeClr val="bg1"/>
                </a:solidFill>
                <a:latin typeface="+mj-lt"/>
                <a:cs typeface="Times New Roman" panose="02020603050405020304" pitchFamily="18" charset="0"/>
              </a:rPr>
              <a:t>dokumentem?</a:t>
            </a:r>
          </a:p>
          <a:p>
            <a:pPr marL="171450" indent="-171450" algn="just" fontAlgn="base">
              <a:buFont typeface="Arial" panose="020B0604020202020204" pitchFamily="34" charset="0"/>
              <a:buChar char="•"/>
            </a:pPr>
            <a:r>
              <a:rPr lang="cs-CZ" sz="1600">
                <a:solidFill>
                  <a:schemeClr val="bg1"/>
                </a:solidFill>
                <a:latin typeface="+mj-lt"/>
                <a:ea typeface="Calibri" panose="020F0502020204030204" pitchFamily="34" charset="0"/>
                <a:cs typeface="Times New Roman" panose="02020603050405020304" pitchFamily="18" charset="0"/>
              </a:rPr>
              <a:t>Ano, projekty musejí být v souladu např.:</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 s územní studií řešící příslušné veřejné prostranství registrované v Evidenci územně plánovací činnosti,</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nebo regulačním plánem,</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anebo v souladu s architektonickou/urbanistickou koncepcí veřejného prostranství vypracovanou autorizovaným architektem ČKA.</a:t>
            </a:r>
          </a:p>
          <a:p>
            <a:pPr algn="just" fontAlgn="base"/>
            <a:endParaRPr lang="cs-CZ" sz="1600">
              <a:solidFill>
                <a:schemeClr val="bg1"/>
              </a:solidFill>
              <a:latin typeface="+mj-lt"/>
              <a:ea typeface="Calibri" panose="020F0502020204030204" pitchFamily="34" charset="0"/>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Jaká budou kritéria pro splnění zelené infrastruktury, resp. „zelená“ a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Tato kritéria jsou nyní v přípravě mezi MMR a AOPK („zelená“ složka) a MMR a MŽP/SFŽP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Po schválení budou součástí specifických pravidel a hodnotících kritérií, která budou při vyhlášení výzvy zveřejněna.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Jedním z cílů bude eliminace odtoku vody z území a bude nepřijatelný svod veškeré dešťové vody do jednotné stokové sítě.</a:t>
            </a:r>
          </a:p>
          <a:p>
            <a:pPr algn="just" fontAlgn="base"/>
            <a:endParaRPr lang="cs-CZ" sz="1600">
              <a:solidFill>
                <a:schemeClr val="bg1"/>
              </a:solidFill>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a:solidFill>
                <a:srgbClr val="FF0000"/>
              </a:solidFill>
              <a:latin typeface="+mj-lt"/>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6" y="593937"/>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245421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228598" y="1159145"/>
            <a:ext cx="8686800" cy="5509200"/>
          </a:xfrm>
          <a:prstGeom prst="rect">
            <a:avLst/>
          </a:prstGeom>
          <a:noFill/>
        </p:spPr>
        <p:txBody>
          <a:bodyPr wrap="square">
            <a:spAutoFit/>
          </a:bodyPr>
          <a:lstStyle/>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Ano, předpokládá se předložení stanoviska AOPK ČR společně se žádostí o podporu.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AOPK ČR bude posuzovat všechny projekty a vydávat stanovisko pro kritéria </a:t>
            </a:r>
            <a:r>
              <a:rPr lang="cs-CZ" sz="1600" u="sng">
                <a:solidFill>
                  <a:schemeClr val="bg1"/>
                </a:solidFill>
                <a:latin typeface="+mj-lt"/>
                <a:cs typeface="Times New Roman" panose="02020603050405020304" pitchFamily="18" charset="0"/>
              </a:rPr>
              <a:t>řešící zelenou složku</a:t>
            </a:r>
            <a:r>
              <a:rPr lang="cs-CZ" sz="1600">
                <a:solidFill>
                  <a:schemeClr val="bg1"/>
                </a:solidFill>
                <a:latin typeface="+mj-lt"/>
                <a:cs typeface="Times New Roman" panose="02020603050405020304" pitchFamily="18" charset="0"/>
              </a:rPr>
              <a:t>, (např. rozšiřování zelených ploch, výsadbu stromů, vegetace apod). </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Metodika pro zajištění stanoviska a samotný vzor stanoviska je nyní v přípravě a dokumenty budou po schválení zveřejněny. </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Základním zaměřením je řešení nevhodných a nepropustných povrchů, eliminace odtoku vody z území a vytvoření volnočasových míst v sídelním veřejném prostoru s přizpůsobením se změně klimatu ve městech a obcích a např. snižování přehřívání.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Předpokládáme však, že z části </a:t>
            </a:r>
            <a:r>
              <a:rPr lang="cs-CZ" sz="1600" u="sng">
                <a:solidFill>
                  <a:schemeClr val="bg1"/>
                </a:solidFill>
                <a:latin typeface="+mj-lt"/>
                <a:cs typeface="Times New Roman" panose="02020603050405020304" pitchFamily="18" charset="0"/>
              </a:rPr>
              <a:t>bude podporovaná také „šedá“ infrastruktura, ale zřejmě v limitu způsobilých výdajů 5-10</a:t>
            </a:r>
            <a:r>
              <a:rPr lang="en-US" sz="1600" u="sng">
                <a:solidFill>
                  <a:schemeClr val="bg1"/>
                </a:solidFill>
                <a:latin typeface="+mj-lt"/>
                <a:cs typeface="Times New Roman" panose="02020603050405020304" pitchFamily="18" charset="0"/>
              </a:rPr>
              <a:t>%</a:t>
            </a:r>
            <a:r>
              <a:rPr lang="cs-CZ" sz="1600" u="sng">
                <a:solidFill>
                  <a:schemeClr val="bg1"/>
                </a:solidFill>
                <a:latin typeface="+mj-lt"/>
                <a:cs typeface="Times New Roman" panose="02020603050405020304" pitchFamily="18" charset="0"/>
              </a:rPr>
              <a:t> z výdajů projektu.</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Pokud v projektu budou používány SMART řešení jako související opatření v řešeném území a nezbytná pro rozvoj a zlepšení kvality služeb měst a obcí, </a:t>
            </a:r>
            <a:r>
              <a:rPr lang="cs-CZ" sz="1600" u="sng">
                <a:solidFill>
                  <a:schemeClr val="bg1"/>
                </a:solidFill>
                <a:latin typeface="+mj-lt"/>
                <a:cs typeface="Times New Roman" panose="02020603050405020304" pitchFamily="18" charset="0"/>
              </a:rPr>
              <a:t>budou tato řešení způsobilým výdajem</a:t>
            </a:r>
            <a:r>
              <a:rPr lang="cs-CZ" sz="1600">
                <a:solidFill>
                  <a:schemeClr val="bg1"/>
                </a:solidFill>
                <a:latin typeface="+mj-lt"/>
                <a:cs typeface="Times New Roman" panose="02020603050405020304" pitchFamily="18" charset="0"/>
              </a:rPr>
              <a:t>. </a:t>
            </a:r>
            <a:r>
              <a:rPr lang="cs-CZ" sz="1600" u="sng">
                <a:solidFill>
                  <a:schemeClr val="bg1"/>
                </a:solidFill>
                <a:latin typeface="+mj-lt"/>
                <a:cs typeface="Times New Roman" panose="02020603050405020304" pitchFamily="18" charset="0"/>
              </a:rPr>
              <a:t>Není však uvažováno, že by SMART prvky musely být povinnou součástí</a:t>
            </a:r>
            <a:r>
              <a:rPr lang="cs-CZ" sz="1600">
                <a:solidFill>
                  <a:schemeClr val="bg1"/>
                </a:solidFill>
                <a:latin typeface="+mj-lt"/>
                <a:cs typeface="Times New Roman" panose="02020603050405020304" pitchFamily="18" charset="0"/>
              </a:rPr>
              <a:t>.  </a:t>
            </a:r>
            <a:endParaRPr lang="cs-CZ" sz="1600" b="1">
              <a:solidFill>
                <a:schemeClr val="bg1"/>
              </a:solidFill>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a:solidFill>
                <a:srgbClr val="FF0000"/>
              </a:solidFill>
              <a:latin typeface="+mj-lt"/>
            </a:endParaRPr>
          </a:p>
        </p:txBody>
      </p:sp>
      <p:sp>
        <p:nvSpPr>
          <p:cNvPr id="4" name="TextovéPole 3">
            <a:extLst>
              <a:ext uri="{FF2B5EF4-FFF2-40B4-BE49-F238E27FC236}">
                <a16:creationId xmlns:a16="http://schemas.microsoft.com/office/drawing/2014/main" id="{356ABA6B-CE83-43EB-9328-A19A2C8166A4}"/>
              </a:ext>
            </a:extLst>
          </p:cNvPr>
          <p:cNvSpPr txBox="1"/>
          <p:nvPr/>
        </p:nvSpPr>
        <p:spPr>
          <a:xfrm>
            <a:off x="502645" y="451259"/>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283885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706824" y="1539776"/>
            <a:ext cx="8012179" cy="4985980"/>
          </a:xfrm>
          <a:prstGeom prst="rect">
            <a:avLst/>
          </a:prstGeom>
          <a:noFill/>
        </p:spPr>
        <p:txBody>
          <a:bodyPr wrap="square" lIns="91440" tIns="45720" rIns="91440" bIns="45720" anchor="t">
            <a:spAutoFit/>
          </a:bodyPr>
          <a:lstStyle/>
          <a:p>
            <a:pPr algn="just" fontAlgn="base"/>
            <a:r>
              <a:rPr lang="cs-CZ" sz="1600" b="1" i="1" dirty="0">
                <a:solidFill>
                  <a:schemeClr val="bg1"/>
                </a:solidFill>
              </a:rPr>
              <a:t>Bude možno v rámci projektu podpořit výstavbu úplně nové mateřské školy?</a:t>
            </a:r>
            <a:endParaRPr lang="cs-CZ" sz="1600" b="1" i="1" dirty="0">
              <a:solidFill>
                <a:schemeClr val="bg1"/>
              </a:solidFill>
              <a:cs typeface="Arial"/>
            </a:endParaRPr>
          </a:p>
          <a:p>
            <a:pPr algn="just"/>
            <a:endParaRPr lang="cs-CZ" sz="1200" i="1">
              <a:solidFill>
                <a:schemeClr val="bg1"/>
              </a:solidFill>
            </a:endParaRPr>
          </a:p>
          <a:p>
            <a:pPr algn="just"/>
            <a:endParaRPr lang="cs-CZ" sz="1200" i="1">
              <a:solidFill>
                <a:schemeClr val="bg1"/>
              </a:solidFill>
              <a:cs typeface="Arial"/>
            </a:endParaRPr>
          </a:p>
          <a:p>
            <a:pPr marL="171450" indent="-171450" algn="just">
              <a:buFont typeface="Arial"/>
              <a:buChar char="•"/>
            </a:pPr>
            <a:r>
              <a:rPr lang="cs-CZ" sz="1600" dirty="0">
                <a:solidFill>
                  <a:schemeClr val="bg1"/>
                </a:solidFill>
                <a:cs typeface="Arial"/>
              </a:rPr>
              <a:t>Ano</a:t>
            </a:r>
            <a:r>
              <a:rPr lang="cs-CZ" sz="1600" i="1" dirty="0">
                <a:solidFill>
                  <a:schemeClr val="bg1"/>
                </a:solidFill>
                <a:cs typeface="Arial"/>
              </a:rPr>
              <a:t>,</a:t>
            </a:r>
            <a:r>
              <a:rPr lang="cs-CZ" sz="1600" dirty="0">
                <a:solidFill>
                  <a:schemeClr val="bg1"/>
                </a:solidFill>
                <a:cs typeface="Arial"/>
              </a:rPr>
              <a:t>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a:t>
            </a:r>
            <a:endParaRPr lang="cs-CZ" sz="1600" i="1" dirty="0">
              <a:solidFill>
                <a:schemeClr val="bg1"/>
              </a:solidFill>
              <a:cs typeface="Arial" panose="020B0604020202020204"/>
            </a:endParaRPr>
          </a:p>
          <a:p>
            <a:pPr algn="just"/>
            <a:endParaRPr lang="cs-CZ" sz="1400">
              <a:solidFill>
                <a:schemeClr val="bg1"/>
              </a:solidFill>
              <a:cs typeface="Arial"/>
            </a:endParaRPr>
          </a:p>
          <a:p>
            <a:pPr algn="just"/>
            <a:endParaRPr lang="cs-CZ" sz="1200">
              <a:solidFill>
                <a:schemeClr val="bg1"/>
              </a:solidFill>
            </a:endParaRPr>
          </a:p>
          <a:p>
            <a:pPr algn="just"/>
            <a:r>
              <a:rPr lang="cs-CZ" sz="1600" b="1" i="1" dirty="0">
                <a:solidFill>
                  <a:schemeClr val="bg1"/>
                </a:solidFill>
              </a:rPr>
              <a:t>Co se týče posuzování dle skóre ORP, tak je zde nějaká možnost individuálního posouzení pokud žadatel nesplňuje skóre 6+?</a:t>
            </a:r>
            <a:endParaRPr lang="cs-CZ" sz="1600" b="1" i="1" dirty="0">
              <a:solidFill>
                <a:schemeClr val="bg1"/>
              </a:solidFill>
              <a:cs typeface="Arial"/>
            </a:endParaRPr>
          </a:p>
          <a:p>
            <a:pPr algn="just"/>
            <a:endParaRPr lang="cs-CZ" sz="1600">
              <a:solidFill>
                <a:schemeClr val="bg1"/>
              </a:solidFill>
            </a:endParaRPr>
          </a:p>
          <a:p>
            <a:pPr marL="285750" indent="-285750" algn="just">
              <a:buFont typeface="Arial"/>
              <a:buChar char="•"/>
            </a:pPr>
            <a:r>
              <a:rPr lang="cs-CZ" sz="1600" dirty="0">
                <a:solidFill>
                  <a:schemeClr val="bg1"/>
                </a:solidFill>
                <a:cs typeface="Arial"/>
              </a:rPr>
              <a:t>Ne, individuální posuzování možné nebude. V individuálních výzvách při jejich vyhlášení budou podpořeny jen ty mateřské školy, které splňují limit skóre 6+ dle demografické predikce MŠMT.</a:t>
            </a: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a:t>
            </a:r>
            <a:endParaRPr lang="cs-CZ" sz="1600" dirty="0">
              <a:solidFill>
                <a:schemeClr val="bg1"/>
              </a:solidFill>
            </a:endParaRPr>
          </a:p>
          <a:p>
            <a:pPr algn="just" fontAlgn="base"/>
            <a:endParaRPr lang="cs-CZ" sz="1200" i="1">
              <a:solidFill>
                <a:schemeClr val="bg1"/>
              </a:solidFill>
              <a:latin typeface="Segoe UI" panose="020B0502040204020203" pitchFamily="34" charset="0"/>
            </a:endParaRPr>
          </a:p>
        </p:txBody>
      </p:sp>
      <p:pic>
        <p:nvPicPr>
          <p:cNvPr id="2" name="Grafický objekt 1" descr="Děti">
            <a:extLst>
              <a:ext uri="{FF2B5EF4-FFF2-40B4-BE49-F238E27FC236}">
                <a16:creationId xmlns:a16="http://schemas.microsoft.com/office/drawing/2014/main" id="{1EFE1754-296F-48F8-D7E5-1C0292ED569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166" y="1474494"/>
            <a:ext cx="480288" cy="480288"/>
          </a:xfrm>
          <a:prstGeom prst="rect">
            <a:avLst/>
          </a:prstGeom>
        </p:spPr>
      </p:pic>
      <p:pic>
        <p:nvPicPr>
          <p:cNvPr id="7" name="Grafický objekt 6" descr="Děti">
            <a:extLst>
              <a:ext uri="{FF2B5EF4-FFF2-40B4-BE49-F238E27FC236}">
                <a16:creationId xmlns:a16="http://schemas.microsoft.com/office/drawing/2014/main" id="{3E3ACC09-4AC3-FA5B-34AE-6B2AA61574D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7435" y="3459912"/>
            <a:ext cx="480288" cy="480288"/>
          </a:xfrm>
          <a:prstGeom prst="rect">
            <a:avLst/>
          </a:prstGeom>
        </p:spPr>
      </p:pic>
    </p:spTree>
    <p:extLst>
      <p:ext uri="{BB962C8B-B14F-4D97-AF65-F5344CB8AC3E}">
        <p14:creationId xmlns:p14="http://schemas.microsoft.com/office/powerpoint/2010/main" val="29710760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678204"/>
          </a:xfrm>
          <a:prstGeom prst="rect">
            <a:avLst/>
          </a:prstGeom>
          <a:noFill/>
        </p:spPr>
        <p:txBody>
          <a:bodyPr wrap="square" lIns="91440" tIns="45720" rIns="91440" bIns="45720" anchor="t">
            <a:spAutoFit/>
          </a:bodyPr>
          <a:lstStyle/>
          <a:p>
            <a:pPr algn="just" fontAlgn="base"/>
            <a:endParaRPr lang="cs-CZ" sz="1200" i="1" u="sng">
              <a:solidFill>
                <a:schemeClr val="bg1"/>
              </a:solidFill>
              <a:cs typeface="Arial"/>
            </a:endParaRPr>
          </a:p>
          <a:p>
            <a:pPr algn="just" fontAlgn="base"/>
            <a:r>
              <a:rPr lang="cs-CZ" sz="1600" b="1" i="1" dirty="0">
                <a:solidFill>
                  <a:schemeClr val="bg1"/>
                </a:solidFill>
              </a:rPr>
              <a:t>Základní škola v současné době obývá prostory, která má v pronájmu. Je přijatelným záměrem vybudování nové budovy školy, nebo se vždy musí jednat o rekonstrukci, přístavbu, nástavbu stávající budovy?</a:t>
            </a:r>
            <a:endParaRPr lang="cs-CZ" sz="1200" b="1" i="1" dirty="0">
              <a:solidFill>
                <a:schemeClr val="bg1"/>
              </a:solidFill>
            </a:endParaRPr>
          </a:p>
          <a:p>
            <a:pPr algn="just"/>
            <a:endParaRPr lang="cs-CZ" sz="1200" i="1">
              <a:solidFill>
                <a:schemeClr val="bg1"/>
              </a:solidFill>
              <a:cs typeface="Arial"/>
            </a:endParaRPr>
          </a:p>
          <a:p>
            <a:pPr marL="285750" indent="-285750" algn="just">
              <a:buFont typeface="Arial"/>
              <a:buChar char="•"/>
            </a:pPr>
            <a:r>
              <a:rPr lang="cs-CZ" sz="1600" dirty="0">
                <a:solidFill>
                  <a:schemeClr val="bg1"/>
                </a:solidFill>
                <a:cs typeface="Arial"/>
              </a:rPr>
              <a:t>Ano. Vybudování nové školy je možné, ale zcela jistě nebudou způsobilé veškeré výdaje související s tímto přesunem. Přesun všech kmenových (běžných tříd) školy bude tvořit nezpůsobilé výdaje, stejně tak zázemí pro administrativní či řídící pracovníky, příp. jídelna aj. Bude možná pouze podpora odborných učeben ve vazbě na přírodní vědy, polytechniku, cizí jazyky, práci s digitálními technologiemi.</a:t>
            </a:r>
          </a:p>
          <a:p>
            <a:pPr algn="just"/>
            <a:endParaRPr lang="cs-CZ" sz="1400">
              <a:solidFill>
                <a:schemeClr val="bg1"/>
              </a:solidFill>
              <a:cs typeface="Arial"/>
            </a:endParaRPr>
          </a:p>
          <a:p>
            <a:pPr algn="just"/>
            <a:endParaRPr lang="cs-CZ" sz="1200" i="1">
              <a:solidFill>
                <a:schemeClr val="bg1"/>
              </a:solidFill>
            </a:endParaRPr>
          </a:p>
          <a:p>
            <a:pPr algn="just"/>
            <a:r>
              <a:rPr lang="cs-CZ" sz="1600" b="1" i="1" dirty="0">
                <a:solidFill>
                  <a:schemeClr val="bg1"/>
                </a:solidFill>
              </a:rPr>
              <a:t>Může být projekt zaměřen pouze na pořízení vybavení odborných učeben?</a:t>
            </a:r>
            <a:endParaRPr lang="cs-CZ" sz="1600" b="1" i="1" dirty="0">
              <a:solidFill>
                <a:schemeClr val="bg1"/>
              </a:solidFill>
              <a:cs typeface="Arial"/>
            </a:endParaRPr>
          </a:p>
          <a:p>
            <a:pPr algn="just"/>
            <a:endParaRPr lang="cs-CZ" sz="1600">
              <a:solidFill>
                <a:schemeClr val="bg1"/>
              </a:solidFill>
            </a:endParaRPr>
          </a:p>
          <a:p>
            <a:pPr marL="285750" indent="-285750" algn="just">
              <a:buFont typeface="Arial"/>
              <a:buChar char="•"/>
            </a:pPr>
            <a:r>
              <a:rPr lang="cs-CZ" sz="1600" dirty="0">
                <a:solidFill>
                  <a:schemeClr val="bg1"/>
                </a:solidFill>
                <a:cs typeface="Arial"/>
              </a:rPr>
              <a:t>Ano, i v novém období 2021–2027 bude možné do prostor ZŠ pouze pořizovat vybavení odborných učeben (bez stavební části projektu), nicméně detailní podmínky a parametry aktivit stanoví až vyhlášená výzva samotná.</a:t>
            </a:r>
            <a:endParaRPr lang="cs-CZ" sz="1600" i="1" dirty="0">
              <a:solidFill>
                <a:schemeClr val="bg1"/>
              </a:solidFill>
              <a:cs typeface="Arial"/>
            </a:endParaRPr>
          </a:p>
          <a:p>
            <a:pPr marL="285750" indent="-285750" algn="just">
              <a:buFont typeface="Arial"/>
              <a:buChar char="•"/>
            </a:pPr>
            <a:endParaRPr lang="cs-CZ" sz="1400">
              <a:solidFill>
                <a:schemeClr val="bg1"/>
              </a:solidFill>
              <a:cs typeface="Arial"/>
            </a:endParaRPr>
          </a:p>
          <a:p>
            <a:pPr algn="just"/>
            <a:endParaRPr lang="cs-CZ" sz="1400">
              <a:solidFill>
                <a:schemeClr val="bg1"/>
              </a:solidFill>
              <a:cs typeface="Arial"/>
            </a:endParaRPr>
          </a:p>
          <a:p>
            <a:pPr algn="just" fontAlgn="base"/>
            <a:endParaRPr lang="cs-CZ" sz="1200" i="1">
              <a:solidFill>
                <a:srgbClr val="FF0000"/>
              </a:solidFill>
              <a:cs typeface="Arial" panose="020B0604020202020204"/>
            </a:endParaRPr>
          </a:p>
        </p:txBody>
      </p:sp>
      <p:pic>
        <p:nvPicPr>
          <p:cNvPr id="2" name="Grafický objekt 1" descr="Třída">
            <a:extLst>
              <a:ext uri="{FF2B5EF4-FFF2-40B4-BE49-F238E27FC236}">
                <a16:creationId xmlns:a16="http://schemas.microsoft.com/office/drawing/2014/main" id="{A04C0B91-80AD-A9B4-1262-9B51CF6975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346" y="1615812"/>
            <a:ext cx="480288" cy="480288"/>
          </a:xfrm>
          <a:prstGeom prst="rect">
            <a:avLst/>
          </a:prstGeom>
        </p:spPr>
      </p:pic>
      <p:pic>
        <p:nvPicPr>
          <p:cNvPr id="3" name="Grafický objekt 2" descr="Třída">
            <a:extLst>
              <a:ext uri="{FF2B5EF4-FFF2-40B4-BE49-F238E27FC236}">
                <a16:creationId xmlns:a16="http://schemas.microsoft.com/office/drawing/2014/main" id="{C5DC9C38-D052-7CEB-47C4-827516749C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86" y="3909722"/>
            <a:ext cx="480288" cy="480288"/>
          </a:xfrm>
          <a:prstGeom prst="rect">
            <a:avLst/>
          </a:prstGeom>
        </p:spPr>
      </p:pic>
      <p:sp>
        <p:nvSpPr>
          <p:cNvPr id="5" name="TextovéPole 4">
            <a:extLst>
              <a:ext uri="{FF2B5EF4-FFF2-40B4-BE49-F238E27FC236}">
                <a16:creationId xmlns:a16="http://schemas.microsoft.com/office/drawing/2014/main" id="{3AF788DD-AEB9-B5D7-7450-55D6ECA0E3D3}"/>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31322643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7834CBA-17E3-4B72-9E14-F6F6BC098A9E}"/>
              </a:ext>
            </a:extLst>
          </p:cNvPr>
          <p:cNvSpPr txBox="1"/>
          <p:nvPr/>
        </p:nvSpPr>
        <p:spPr>
          <a:xfrm>
            <a:off x="778015" y="1560274"/>
            <a:ext cx="8012179" cy="4707186"/>
          </a:xfrm>
          <a:prstGeom prst="rect">
            <a:avLst/>
          </a:prstGeom>
          <a:noFill/>
        </p:spPr>
        <p:txBody>
          <a:bodyPr wrap="square" lIns="91440" tIns="45720" rIns="91440" bIns="45720" anchor="t">
            <a:spAutoFit/>
          </a:bodyPr>
          <a:lstStyle/>
          <a:p>
            <a:pPr algn="just" fontAlgn="base"/>
            <a:r>
              <a:rPr lang="cs-CZ" sz="1500" b="1" i="1">
                <a:solidFill>
                  <a:schemeClr val="bg1"/>
                </a:solidFill>
              </a:rPr>
              <a:t>Jakým způsobem budou zohledněny rostoucí ceny ve stavebnictví?</a:t>
            </a:r>
            <a:endParaRPr lang="cs-CZ" sz="1500" b="1" i="1">
              <a:solidFill>
                <a:schemeClr val="bg1"/>
              </a:solidFill>
              <a:cs typeface="Arial"/>
            </a:endParaRP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Rostoucí ceny ve stavebnictví nebudou zohledněny v následné realizaci projektu. Žadatel sám musí provést takovou rozvahu, aby např. v položkovém rozpočtu stavby zohlednil předpokládaný nárůst cen ve stavebnictví.</a:t>
            </a: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Částku přidělené dotace není možné navyšovat.</a:t>
            </a: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Zároveň projekty předložené do IROP musí respektovat částky EFRR uvedené v Regionálním akčním plánu vzdělávání (RAP) a není možné, aby střední školy žádaly na vyšší částky, než bude uvedeno v RAP.</a:t>
            </a:r>
            <a:endParaRPr lang="cs-CZ" sz="1500">
              <a:solidFill>
                <a:schemeClr val="bg1"/>
              </a:solidFill>
              <a:ea typeface="+mn-lt"/>
              <a:cs typeface="+mn-lt"/>
            </a:endParaRPr>
          </a:p>
          <a:p>
            <a:pPr marL="285750" indent="-285750" algn="just">
              <a:buFont typeface="Arial"/>
              <a:buChar char="•"/>
            </a:pPr>
            <a:endParaRPr lang="cs-CZ" sz="1500">
              <a:solidFill>
                <a:schemeClr val="bg1"/>
              </a:solidFill>
              <a:cs typeface="Arial"/>
            </a:endParaRPr>
          </a:p>
          <a:p>
            <a:pPr algn="just"/>
            <a:r>
              <a:rPr lang="cs-CZ" sz="1500" b="1" i="1">
                <a:solidFill>
                  <a:schemeClr val="bg1"/>
                </a:solidFill>
                <a:ea typeface="+mn-lt"/>
                <a:cs typeface="+mn-lt"/>
              </a:rPr>
              <a:t>A je možné spustit projekt dřív, než bude schválen IROP? Od kdy půjde o uznatelné výdaje?</a:t>
            </a:r>
          </a:p>
          <a:p>
            <a:pPr algn="just"/>
            <a:endParaRPr lang="cs-CZ" sz="1500">
              <a:solidFill>
                <a:schemeClr val="bg1"/>
              </a:solidFill>
              <a:cs typeface="Arial"/>
            </a:endParaRPr>
          </a:p>
          <a:p>
            <a:pPr marL="285750" indent="-285750" algn="just">
              <a:buFont typeface="Arial"/>
              <a:buChar char="•"/>
            </a:pPr>
            <a:r>
              <a:rPr lang="cs-CZ" sz="1500">
                <a:solidFill>
                  <a:schemeClr val="bg1"/>
                </a:solidFill>
                <a:ea typeface="Calibri"/>
                <a:cs typeface="Arial"/>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a:t>
            </a:r>
          </a:p>
          <a:p>
            <a:pPr>
              <a:lnSpc>
                <a:spcPct val="107000"/>
              </a:lnSpc>
              <a:spcAft>
                <a:spcPts val="600"/>
              </a:spcAft>
            </a:pPr>
            <a:endParaRPr lang="cs-CZ" sz="1500">
              <a:solidFill>
                <a:schemeClr val="bg1"/>
              </a:solidFill>
              <a:ea typeface="Calibri" panose="020F0502020204030204" pitchFamily="34" charset="0"/>
              <a:cs typeface="Times New Roman" panose="02020603050405020304" pitchFamily="18" charset="0"/>
            </a:endParaRPr>
          </a:p>
        </p:txBody>
      </p:sp>
      <p:pic>
        <p:nvPicPr>
          <p:cNvPr id="2" name="Grafický objekt 1" descr="Kádinka">
            <a:extLst>
              <a:ext uri="{FF2B5EF4-FFF2-40B4-BE49-F238E27FC236}">
                <a16:creationId xmlns:a16="http://schemas.microsoft.com/office/drawing/2014/main" id="{E40329FD-AEA8-058E-3B0E-B3B54BCB1B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482" y="1562055"/>
            <a:ext cx="441482" cy="441482"/>
          </a:xfrm>
          <a:prstGeom prst="rect">
            <a:avLst/>
          </a:prstGeom>
        </p:spPr>
      </p:pic>
      <p:pic>
        <p:nvPicPr>
          <p:cNvPr id="3" name="Grafický objekt 2" descr="Kádinka">
            <a:extLst>
              <a:ext uri="{FF2B5EF4-FFF2-40B4-BE49-F238E27FC236}">
                <a16:creationId xmlns:a16="http://schemas.microsoft.com/office/drawing/2014/main" id="{5107F406-3CCF-0519-EDE2-7EC49466D2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842" y="4385936"/>
            <a:ext cx="441482" cy="441482"/>
          </a:xfrm>
          <a:prstGeom prst="rect">
            <a:avLst/>
          </a:prstGeom>
        </p:spPr>
      </p:pic>
      <p:sp>
        <p:nvSpPr>
          <p:cNvPr id="5" name="TextovéPole 4">
            <a:extLst>
              <a:ext uri="{FF2B5EF4-FFF2-40B4-BE49-F238E27FC236}">
                <a16:creationId xmlns:a16="http://schemas.microsoft.com/office/drawing/2014/main" id="{45B78D27-22CC-8A5D-9F90-E461FEDBFA94}"/>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21828414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6F38AB4-D951-4C53-B9C1-FA1B05691DED}"/>
              </a:ext>
            </a:extLst>
          </p:cNvPr>
          <p:cNvSpPr txBox="1"/>
          <p:nvPr/>
        </p:nvSpPr>
        <p:spPr>
          <a:xfrm>
            <a:off x="714734" y="1931214"/>
            <a:ext cx="8012179" cy="4431983"/>
          </a:xfrm>
          <a:prstGeom prst="rect">
            <a:avLst/>
          </a:prstGeom>
          <a:noFill/>
        </p:spPr>
        <p:txBody>
          <a:bodyPr wrap="square" lIns="91440" tIns="45720" rIns="91440" bIns="45720" anchor="t">
            <a:spAutoFit/>
          </a:bodyPr>
          <a:lstStyle/>
          <a:p>
            <a:pPr algn="just" fontAlgn="base"/>
            <a:r>
              <a:rPr lang="cs-CZ" sz="1600" b="1" i="1" dirty="0">
                <a:solidFill>
                  <a:schemeClr val="bg1"/>
                </a:solidFill>
              </a:rPr>
              <a:t>Bude možné podpořit základní umělecké školy (ZUŠ)?</a:t>
            </a:r>
          </a:p>
          <a:p>
            <a:pPr algn="just"/>
            <a:endParaRPr lang="cs-CZ" sz="1600">
              <a:solidFill>
                <a:schemeClr val="bg1"/>
              </a:solidFill>
            </a:endParaRPr>
          </a:p>
          <a:p>
            <a:pPr marL="285750" indent="-285750" algn="just">
              <a:buFont typeface="Arial"/>
              <a:buChar char="•"/>
            </a:pPr>
            <a:r>
              <a:rPr lang="cs-CZ" sz="1600" dirty="0">
                <a:solidFill>
                  <a:schemeClr val="bg1"/>
                </a:solidFill>
                <a:cs typeface="Arial"/>
              </a:rPr>
              <a:t>Ano, podpora bude možná. Nicméně obdobně jako v programovém období 2014 – 2020 bude omezená.</a:t>
            </a: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Z IROP 2021 –2027 bude možné podpořit modernizaci odborných učeben ve vazbě na práci s digitálními technologiemi, a to pouze v těch případech, kdy primárním výstupem činnosti nebude umělecké dílo samo, ale osvojení si práce např. ve střižně, se speciálním SW a HW k multimediální tvorbě aj.</a:t>
            </a: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ea typeface="+mn-lt"/>
                <a:cs typeface="+mn-lt"/>
              </a:rPr>
              <a:t>V případě podpory v oblasti polytechnického vzdělávání půjde podpořit např. modernizaci učeben pro výtvarné obory ZUŠ.</a:t>
            </a:r>
          </a:p>
          <a:p>
            <a:pPr algn="just"/>
            <a:endParaRPr lang="cs-CZ" sz="1600" dirty="0">
              <a:solidFill>
                <a:schemeClr val="bg1"/>
              </a:solidFill>
              <a:cs typeface="Arial"/>
            </a:endParaRPr>
          </a:p>
          <a:p>
            <a:pPr marL="285750" indent="-285750" algn="just">
              <a:buFont typeface="Arial"/>
              <a:buChar char="•"/>
            </a:pP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Z IROP2 zároveň nikdy nepůjde podpořit samotné prostory typu hudebních učeben či sálů, tanečních učeben či sálů. </a:t>
            </a:r>
          </a:p>
          <a:p>
            <a:pPr algn="just"/>
            <a:endParaRPr lang="cs-CZ" sz="1400">
              <a:solidFill>
                <a:schemeClr val="bg1"/>
              </a:solidFill>
              <a:cs typeface="Arial"/>
            </a:endParaRPr>
          </a:p>
          <a:p>
            <a:pPr algn="just"/>
            <a:endParaRPr lang="cs-CZ" sz="1200" i="1">
              <a:solidFill>
                <a:schemeClr val="bg1"/>
              </a:solidFill>
              <a:ea typeface="Calibri"/>
              <a:cs typeface="Times New Roman"/>
            </a:endParaRPr>
          </a:p>
        </p:txBody>
      </p:sp>
      <p:pic>
        <p:nvPicPr>
          <p:cNvPr id="2" name="Grafický objekt 1" descr="Úspěšná skupina">
            <a:extLst>
              <a:ext uri="{FF2B5EF4-FFF2-40B4-BE49-F238E27FC236}">
                <a16:creationId xmlns:a16="http://schemas.microsoft.com/office/drawing/2014/main" id="{D4ECD4BB-05EC-7270-E462-4198EE2D42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1165" y="1929723"/>
            <a:ext cx="441483" cy="441483"/>
          </a:xfrm>
          <a:prstGeom prst="rect">
            <a:avLst/>
          </a:prstGeom>
        </p:spPr>
      </p:pic>
      <p:sp>
        <p:nvSpPr>
          <p:cNvPr id="3" name="TextovéPole 2">
            <a:extLst>
              <a:ext uri="{FF2B5EF4-FFF2-40B4-BE49-F238E27FC236}">
                <a16:creationId xmlns:a16="http://schemas.microsoft.com/office/drawing/2014/main" id="{FE0C8A5A-5BA8-753B-37A5-4BB5AA36EC77}"/>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333347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Start IROP 2021 - 2027</a:t>
            </a:r>
            <a:endParaRPr lang="cs-CZ">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856714"/>
          </a:xfrm>
          <a:prstGeom prst="rect">
            <a:avLst/>
          </a:prstGeom>
          <a:noFill/>
        </p:spPr>
        <p:txBody>
          <a:bodyPr wrap="square">
            <a:spAutoFit/>
          </a:bodyPr>
          <a:lstStyle/>
          <a:p>
            <a:pPr marL="285750" indent="-285750">
              <a:lnSpc>
                <a:spcPct val="90000"/>
              </a:lnSpc>
              <a:buFont typeface="Arial" panose="020B0604020202020204" pitchFamily="34" charset="0"/>
              <a:buChar char="•"/>
            </a:pPr>
            <a:r>
              <a:rPr lang="cs-CZ">
                <a:solidFill>
                  <a:schemeClr val="bg1"/>
                </a:solidFill>
              </a:rPr>
              <a:t>Závislé na schválení Programového dokumentu ze strany EK</a:t>
            </a:r>
          </a:p>
          <a:p>
            <a:pPr marL="285750" indent="-285750">
              <a:lnSpc>
                <a:spcPct val="90000"/>
              </a:lnSpc>
              <a:buFont typeface="Arial" panose="020B0604020202020204" pitchFamily="34" charset="0"/>
              <a:buChar char="•"/>
            </a:pPr>
            <a:r>
              <a:rPr lang="cs-CZ">
                <a:solidFill>
                  <a:schemeClr val="bg1"/>
                </a:solidFill>
              </a:rPr>
              <a:t>Po schválení hodnotících kritérií 1. Monitorovacím výborem IROP budou vyhlášeny první výzvy</a:t>
            </a:r>
          </a:p>
          <a:p>
            <a:pPr>
              <a:lnSpc>
                <a:spcPct val="90000"/>
              </a:lnSpc>
            </a:pPr>
            <a:endParaRPr lang="cs-CZ">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Předpoklad vyhlášení prvních výzev - červen </a:t>
            </a:r>
            <a:r>
              <a:rPr lang="cs-CZ">
                <a:solidFill>
                  <a:schemeClr val="bg1"/>
                </a:solidFill>
              </a:rPr>
              <a:t>2022</a:t>
            </a:r>
          </a:p>
          <a:p>
            <a:pPr>
              <a:lnSpc>
                <a:spcPct val="90000"/>
              </a:lnSpc>
            </a:pPr>
            <a:endParaRPr lang="cs-CZ">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1. vlna výzev (do podzimu 2022) nejspíše v tomto pořadí:</a:t>
            </a:r>
          </a:p>
          <a:p>
            <a:pPr marL="742950" lvl="1"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silnice, kybernetická bezpečnost, knihovny, MŠ, vozidla, sociální služby, IZS-ZZS, muzea, ZŠ, </a:t>
            </a:r>
            <a:r>
              <a:rPr lang="cs-CZ" err="1">
                <a:solidFill>
                  <a:schemeClr val="bg1"/>
                </a:solidFill>
                <a:latin typeface="Arial" panose="020B0604020202020204" pitchFamily="34" charset="0"/>
                <a:cs typeface="Arial" panose="020B0604020202020204" pitchFamily="34" charset="0"/>
              </a:rPr>
              <a:t>cyklodoprava</a:t>
            </a:r>
            <a:r>
              <a:rPr lang="cs-CZ">
                <a:solidFill>
                  <a:schemeClr val="bg1"/>
                </a:solidFill>
                <a:latin typeface="Arial" panose="020B0604020202020204" pitchFamily="34" charset="0"/>
                <a:cs typeface="Arial" panose="020B0604020202020204" pitchFamily="34" charset="0"/>
              </a:rPr>
              <a:t>, eGovernment, SŠ, psychiatrie, bezpečnost dopravy, IZS-MV, další vzdělávání</a:t>
            </a:r>
          </a:p>
          <a:p>
            <a:pPr lvl="1">
              <a:lnSpc>
                <a:spcPct val="90000"/>
              </a:lnSpc>
            </a:pPr>
            <a:endParaRPr lang="cs-CZ" sz="1000">
              <a:solidFill>
                <a:schemeClr val="bg1"/>
              </a:solidFill>
              <a:latin typeface="Arial" panose="020B0604020202020204" pitchFamily="34" charset="0"/>
              <a:cs typeface="Arial" panose="020B0604020202020204" pitchFamily="34" charset="0"/>
            </a:endParaRPr>
          </a:p>
          <a:p>
            <a:pPr marL="285750" indent="-285750">
              <a:lnSpc>
                <a:spcPct val="90000"/>
              </a:lnSpc>
              <a:buFont typeface="Arial" panose="020B0604020202020204" pitchFamily="34" charset="0"/>
              <a:buChar char="•"/>
            </a:pPr>
            <a:r>
              <a:rPr lang="cs-CZ">
                <a:solidFill>
                  <a:schemeClr val="bg1"/>
                </a:solidFill>
              </a:rPr>
              <a:t>2. vlna výzev (zima 2022):</a:t>
            </a:r>
          </a:p>
          <a:p>
            <a:pPr marL="742950" lvl="1" indent="-285750">
              <a:lnSpc>
                <a:spcPct val="90000"/>
              </a:lnSpc>
              <a:buFont typeface="Arial" panose="020B0604020202020204" pitchFamily="34" charset="0"/>
              <a:buChar char="•"/>
            </a:pPr>
            <a:r>
              <a:rPr lang="cs-CZ">
                <a:solidFill>
                  <a:schemeClr val="bg1"/>
                </a:solidFill>
              </a:rPr>
              <a:t>následná péče, sociální bydlení, paliativní péče, telematika, </a:t>
            </a:r>
            <a:r>
              <a:rPr lang="cs-CZ" err="1">
                <a:solidFill>
                  <a:schemeClr val="bg1"/>
                </a:solidFill>
              </a:rPr>
              <a:t>eHealth</a:t>
            </a:r>
            <a:r>
              <a:rPr lang="cs-CZ">
                <a:solidFill>
                  <a:schemeClr val="bg1"/>
                </a:solidFill>
              </a:rPr>
              <a:t>, speciální vzdělávání, terminály, DI sociálních služeb, neveřejné sítě</a:t>
            </a:r>
          </a:p>
          <a:p>
            <a:pPr lvl="1">
              <a:lnSpc>
                <a:spcPct val="90000"/>
              </a:lnSpc>
            </a:pPr>
            <a:endParaRPr lang="cs-CZ" sz="1000">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3. vlna výzev (pravděpodobně až 2023):</a:t>
            </a:r>
          </a:p>
          <a:p>
            <a:pPr marL="742950" lvl="1"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veřejná prostranství, plnicí a dobíjecí stanice, cestovní ruch, standardizace ÚP, infekční kliniky, onkologická péče, urgentní příjmy</a:t>
            </a:r>
          </a:p>
          <a:p>
            <a:pPr>
              <a:lnSpc>
                <a:spcPct val="90000"/>
              </a:lnSpc>
            </a:pPr>
            <a:endParaRPr lang="cs-CZ">
              <a:solidFill>
                <a:schemeClr val="bg1"/>
              </a:solidFill>
              <a:latin typeface="Arial" panose="020B0604020202020204" pitchFamily="34" charset="0"/>
              <a:cs typeface="Arial" panose="020B0604020202020204" pitchFamily="34" charset="0"/>
            </a:endParaRPr>
          </a:p>
          <a:p>
            <a:pPr marL="0" indent="0" algn="ctr">
              <a:lnSpc>
                <a:spcPct val="90000"/>
              </a:lnSpc>
              <a:buNone/>
            </a:pPr>
            <a:r>
              <a:rPr lang="cs-CZ" b="1">
                <a:solidFill>
                  <a:schemeClr val="bg1"/>
                </a:solidFill>
              </a:rPr>
              <a:t>Integrované výzvy budou vyhlášeny vždy po individuálních výzvách</a:t>
            </a:r>
            <a:endParaRPr lang="cs-CZ"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735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E26E8EF-0941-4385-BDC0-CE2EB726D4D7}"/>
              </a:ext>
            </a:extLst>
          </p:cNvPr>
          <p:cNvSpPr txBox="1"/>
          <p:nvPr/>
        </p:nvSpPr>
        <p:spPr>
          <a:xfrm>
            <a:off x="833385" y="2073594"/>
            <a:ext cx="7482208" cy="3785652"/>
          </a:xfrm>
          <a:prstGeom prst="rect">
            <a:avLst/>
          </a:prstGeom>
          <a:noFill/>
        </p:spPr>
        <p:txBody>
          <a:bodyPr wrap="square" lIns="91440" tIns="45720" rIns="91440" bIns="45720" anchor="t">
            <a:spAutoFit/>
          </a:bodyPr>
          <a:lstStyle/>
          <a:p>
            <a:pPr algn="just" fontAlgn="base"/>
            <a:r>
              <a:rPr lang="cs-CZ" sz="1600" b="1" i="1" dirty="0">
                <a:solidFill>
                  <a:schemeClr val="bg1"/>
                </a:solidFill>
              </a:rPr>
              <a:t>Prosím o informaci, zda v rámci výzev IROP 2021–2027 budou moci žádat o dotaci na vybudování odborných učeben speciální školy (školy podle § 16 odst. 9 školského zákona)?</a:t>
            </a:r>
            <a:endParaRPr lang="cs-CZ" sz="1600" b="1" dirty="0">
              <a:solidFill>
                <a:schemeClr val="bg1"/>
              </a:solidFill>
              <a:cs typeface="Arial"/>
            </a:endParaRPr>
          </a:p>
          <a:p>
            <a:pPr algn="just" fontAlgn="base"/>
            <a:endParaRPr lang="cs-CZ" sz="1600" i="1" dirty="0">
              <a:solidFill>
                <a:schemeClr val="bg1"/>
              </a:solidFill>
              <a:cs typeface="Arial"/>
            </a:endParaRPr>
          </a:p>
          <a:p>
            <a:pPr marL="285750" indent="-285750" algn="just">
              <a:buFont typeface="Arial"/>
              <a:buChar char="•"/>
            </a:pPr>
            <a:r>
              <a:rPr lang="cs-CZ" sz="1600" dirty="0">
                <a:solidFill>
                  <a:schemeClr val="bg1"/>
                </a:solidFill>
              </a:rPr>
              <a:t>Ano, žádat o dotaci na vybudování odborných učeben speciální školy bude možné. Možnosti podpory budou obdobné jako v IROP 2014-2020.   </a:t>
            </a:r>
            <a:r>
              <a:rPr lang="cs-CZ" sz="1600" i="1" dirty="0">
                <a:solidFill>
                  <a:schemeClr val="bg1"/>
                </a:solidFill>
              </a:rPr>
              <a:t>       </a:t>
            </a:r>
            <a:endParaRPr lang="cs-CZ" sz="1600" i="1" dirty="0">
              <a:solidFill>
                <a:schemeClr val="bg1"/>
              </a:solidFill>
              <a:cs typeface="Arial"/>
            </a:endParaRPr>
          </a:p>
          <a:p>
            <a:pPr algn="just"/>
            <a:r>
              <a:rPr lang="cs-CZ" sz="1600" i="1" dirty="0">
                <a:solidFill>
                  <a:schemeClr val="bg1"/>
                </a:solidFill>
              </a:rPr>
              <a:t>               </a:t>
            </a:r>
            <a:endParaRPr lang="cs-CZ" sz="1600" dirty="0">
              <a:solidFill>
                <a:schemeClr val="bg1"/>
              </a:solidFill>
              <a:cs typeface="Arial"/>
            </a:endParaRPr>
          </a:p>
          <a:p>
            <a:pPr marL="285750" indent="-285750" algn="just">
              <a:buFont typeface="Arial"/>
              <a:buChar char="•"/>
            </a:pPr>
            <a:r>
              <a:rPr lang="cs-CZ" sz="1600" dirty="0">
                <a:solidFill>
                  <a:schemeClr val="bg1"/>
                </a:solidFill>
                <a:cs typeface="Arial"/>
              </a:rPr>
              <a:t>Nebude se jednat ani tak o podporu odborných učeben ve vazbě na podporované oblasti vzdělávání. Řešena by měla být opatření, která budou směrovat k přechodu do škol hlavního vzdělávacího proudu a k přípravě na nezávislý způsob života a zapojení se do společnosti.</a:t>
            </a:r>
          </a:p>
          <a:p>
            <a:pPr algn="just"/>
            <a:endParaRPr lang="cs-CZ" sz="1600" dirty="0">
              <a:solidFill>
                <a:schemeClr val="bg1"/>
              </a:solidFill>
              <a:ea typeface="Calibri"/>
              <a:cs typeface="Arial" panose="020B0604020202020204"/>
            </a:endParaRPr>
          </a:p>
          <a:p>
            <a:pPr marL="285750" indent="-285750" algn="just">
              <a:buFont typeface="Arial"/>
              <a:buChar char="•"/>
            </a:pPr>
            <a:r>
              <a:rPr lang="cs-CZ" sz="1600" dirty="0">
                <a:solidFill>
                  <a:schemeClr val="bg1"/>
                </a:solidFill>
                <a:ea typeface="Calibri"/>
                <a:cs typeface="Arial" panose="020B0604020202020204"/>
              </a:rPr>
              <a:t>Bude možné podpořit např. Výstavbu či modernizaci terapeutických učeben škol, rehabilitační, smyslové či </a:t>
            </a:r>
            <a:r>
              <a:rPr lang="cs-CZ" sz="1600" dirty="0" err="1">
                <a:solidFill>
                  <a:schemeClr val="bg1"/>
                </a:solidFill>
                <a:ea typeface="Calibri"/>
                <a:cs typeface="Arial" panose="020B0604020202020204"/>
              </a:rPr>
              <a:t>multismyslové</a:t>
            </a:r>
            <a:r>
              <a:rPr lang="cs-CZ" sz="1600" dirty="0">
                <a:solidFill>
                  <a:schemeClr val="bg1"/>
                </a:solidFill>
                <a:ea typeface="Calibri"/>
                <a:cs typeface="Arial" panose="020B0604020202020204"/>
              </a:rPr>
              <a:t> místnosti, relaxační místnosti, školní poradenská pracoviště v budově školy, atd.</a:t>
            </a:r>
            <a:endParaRPr lang="cs-CZ" sz="1600" dirty="0">
              <a:solidFill>
                <a:schemeClr val="bg1"/>
              </a:solidFill>
              <a:latin typeface="Arial"/>
              <a:ea typeface="Calibri"/>
              <a:cs typeface="Arial"/>
            </a:endParaRPr>
          </a:p>
        </p:txBody>
      </p:sp>
      <p:pic>
        <p:nvPicPr>
          <p:cNvPr id="2" name="Grafický objekt 1" descr="Neslyšící">
            <a:extLst>
              <a:ext uri="{FF2B5EF4-FFF2-40B4-BE49-F238E27FC236}">
                <a16:creationId xmlns:a16="http://schemas.microsoft.com/office/drawing/2014/main" id="{57DC2D92-247E-6FE9-5659-ECCE870FE34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9817" y="2150184"/>
            <a:ext cx="441482" cy="441482"/>
          </a:xfrm>
          <a:prstGeom prst="rect">
            <a:avLst/>
          </a:prstGeom>
        </p:spPr>
      </p:pic>
      <p:sp>
        <p:nvSpPr>
          <p:cNvPr id="3" name="TextovéPole 2">
            <a:extLst>
              <a:ext uri="{FF2B5EF4-FFF2-40B4-BE49-F238E27FC236}">
                <a16:creationId xmlns:a16="http://schemas.microsoft.com/office/drawing/2014/main" id="{DD055747-6148-6D16-DF9F-FD263F0CACAF}"/>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6724131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95410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4.2</a:t>
            </a:r>
          </a:p>
          <a:p>
            <a:pPr algn="ctr" defTabSz="914400">
              <a:buClr>
                <a:srgbClr val="000000"/>
              </a:buClr>
              <a:buFont typeface="Arial"/>
              <a:buNone/>
            </a:pPr>
            <a:r>
              <a:rPr lang="cs-CZ" sz="2400" b="1" kern="0">
                <a:solidFill>
                  <a:schemeClr val="bg1"/>
                </a:solidFill>
                <a:latin typeface="Arial"/>
                <a:cs typeface="Arial"/>
                <a:sym typeface="Arial"/>
              </a:rPr>
              <a:t>Sociální infrastruktura</a:t>
            </a:r>
            <a:endParaRPr kumimoji="0" lang="cs-CZ" sz="24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3785652"/>
          </a:xfrm>
          <a:prstGeom prst="rect">
            <a:avLst/>
          </a:prstGeom>
          <a:noFill/>
        </p:spPr>
        <p:txBody>
          <a:bodyPr wrap="square">
            <a:spAutoFit/>
          </a:bodyPr>
          <a:lstStyle/>
          <a:p>
            <a:pPr marL="214313" indent="-214313" algn="just" fontAlgn="base"/>
            <a:endParaRPr lang="cs-CZ" sz="1600" i="1">
              <a:solidFill>
                <a:schemeClr val="bg1"/>
              </a:solidFill>
            </a:endParaRPr>
          </a:p>
          <a:p>
            <a:pPr marL="214313" indent="-214313" algn="just" fontAlgn="base"/>
            <a:r>
              <a:rPr lang="cs-CZ" sz="1600" b="1">
                <a:solidFill>
                  <a:schemeClr val="bg1"/>
                </a:solidFill>
              </a:rPr>
              <a:t>Nejčastější:</a:t>
            </a:r>
          </a:p>
          <a:p>
            <a:pPr marL="214313" indent="-214313" algn="just" fontAlgn="base">
              <a:buFont typeface="Arial" panose="020B0604020202020204" pitchFamily="34" charset="0"/>
              <a:buChar char="•"/>
            </a:pPr>
            <a:endParaRPr lang="cs-CZ" sz="1600" i="1">
              <a:solidFill>
                <a:schemeClr val="bg1"/>
              </a:solidFill>
            </a:endParaRPr>
          </a:p>
          <a:p>
            <a:pPr algn="just" fontAlgn="base"/>
            <a:r>
              <a:rPr lang="cs-CZ" sz="1600" i="1" u="sng">
                <a:solidFill>
                  <a:schemeClr val="bg1"/>
                </a:solidFill>
              </a:rPr>
              <a:t>Energetické parametry</a:t>
            </a:r>
          </a:p>
          <a:p>
            <a:pPr marL="285750" indent="-285750" algn="just" fontAlgn="base">
              <a:buFont typeface="Arial" panose="020B0604020202020204" pitchFamily="34" charset="0"/>
              <a:buChar char="•"/>
            </a:pPr>
            <a:r>
              <a:rPr lang="cs-CZ" sz="1600" i="1">
                <a:solidFill>
                  <a:schemeClr val="bg1"/>
                </a:solidFill>
              </a:rPr>
              <a:t>Splnění kritérií pro energetickou náročnost budov nebude s největší pravděpodobností vyžadováno. Zároveň, pokud se žadatel rozhodne tento požadavek naplnit, bude se jednat o způsobilý výdaj.</a:t>
            </a:r>
          </a:p>
          <a:p>
            <a:pPr marL="214313" indent="-214313" algn="just" fontAlgn="base"/>
            <a:endParaRPr lang="cs-CZ" sz="1600" i="1">
              <a:solidFill>
                <a:schemeClr val="bg1"/>
              </a:solidFill>
            </a:endParaRPr>
          </a:p>
          <a:p>
            <a:pPr marL="214313" indent="-214313" algn="just" fontAlgn="base"/>
            <a:r>
              <a:rPr lang="cs-CZ" sz="1600" b="1">
                <a:solidFill>
                  <a:schemeClr val="bg1"/>
                </a:solidFill>
              </a:rPr>
              <a:t>Důležité: </a:t>
            </a:r>
          </a:p>
          <a:p>
            <a:pPr algn="just" fontAlgn="base"/>
            <a:r>
              <a:rPr lang="cs-CZ" sz="1600" i="1" u="sng">
                <a:solidFill>
                  <a:schemeClr val="bg1"/>
                </a:solidFill>
              </a:rPr>
              <a:t>Podpora pobytových služeb a naplňování Materiálně technických standardů</a:t>
            </a:r>
          </a:p>
          <a:p>
            <a:pPr marL="285750" indent="-285750" algn="just" fontAlgn="base">
              <a:buFont typeface="Arial" panose="020B0604020202020204" pitchFamily="34" charset="0"/>
              <a:buChar char="•"/>
            </a:pPr>
            <a:r>
              <a:rPr lang="cs-CZ" sz="1600" i="1">
                <a:solidFill>
                  <a:schemeClr val="bg1"/>
                </a:solidFill>
              </a:rPr>
              <a:t>MPSV dokončuje výzvu NPO, ze které budou s největší pravděpodobností podporovány pobytové sociální služby péče. Doporučujeme sledovat internetové stránky MPSV https://www.mpsv.cz/web/cz/vyzvy1</a:t>
            </a:r>
          </a:p>
          <a:p>
            <a:pPr marL="214313" indent="-214313" algn="just" fontAlgn="base">
              <a:buFont typeface="Arial" panose="020B0604020202020204" pitchFamily="34" charset="0"/>
              <a:buChar char="•"/>
            </a:pPr>
            <a:endParaRPr lang="cs-CZ" sz="1600" i="1">
              <a:solidFill>
                <a:srgbClr val="FF0000"/>
              </a:solidFill>
              <a:latin typeface="Segoe UI" panose="020B0502040204020203" pitchFamily="34" charset="0"/>
            </a:endParaRPr>
          </a:p>
          <a:p>
            <a:pPr marL="214313" indent="-214313" algn="just" fontAlgn="base">
              <a:buFont typeface="Arial" panose="020B0604020202020204" pitchFamily="34" charset="0"/>
              <a:buChar char="•"/>
            </a:pPr>
            <a:endParaRPr lang="cs-CZ" sz="1600" i="1">
              <a:solidFill>
                <a:srgbClr val="FF0000"/>
              </a:solidFill>
              <a:latin typeface="Segoe UI" panose="020B0502040204020203" pitchFamily="34" charset="0"/>
            </a:endParaRPr>
          </a:p>
        </p:txBody>
      </p:sp>
    </p:spTree>
    <p:extLst>
      <p:ext uri="{BB962C8B-B14F-4D97-AF65-F5344CB8AC3E}">
        <p14:creationId xmlns:p14="http://schemas.microsoft.com/office/powerpoint/2010/main" val="41866816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45460" y="1711471"/>
            <a:ext cx="7745506" cy="4698722"/>
          </a:xfrm>
          <a:prstGeom prst="rect">
            <a:avLst/>
          </a:prstGeom>
          <a:noFill/>
        </p:spPr>
        <p:txBody>
          <a:bodyPr wrap="square">
            <a:spAutoFit/>
          </a:bodyPr>
          <a:lstStyle/>
          <a:p>
            <a:pPr algn="just" fontAlgn="base">
              <a:lnSpc>
                <a:spcPts val="2000"/>
              </a:lnSpc>
            </a:pPr>
            <a:r>
              <a:rPr lang="cs-CZ" sz="1600" b="1" i="1">
                <a:solidFill>
                  <a:schemeClr val="bg1"/>
                </a:solidFill>
              </a:rPr>
              <a:t>Mohou v oblasti onkologické péče žádat o podporu Komplexní onkologická centra? </a:t>
            </a:r>
          </a:p>
          <a:p>
            <a:pPr marL="171450" indent="-171450" algn="just" fontAlgn="base">
              <a:lnSpc>
                <a:spcPts val="2000"/>
              </a:lnSpc>
              <a:buFont typeface="Arial" panose="020B0604020202020204" pitchFamily="34" charset="0"/>
              <a:buChar char="•"/>
            </a:pPr>
            <a:r>
              <a:rPr lang="cs-CZ" sz="1600">
                <a:solidFill>
                  <a:schemeClr val="bg1"/>
                </a:solidFill>
              </a:rPr>
              <a:t>Ne – mezi oprávněné žadatele patří pouze Regionální onkologické skupiny.</a:t>
            </a:r>
          </a:p>
          <a:p>
            <a:pPr algn="just" fontAlgn="base">
              <a:lnSpc>
                <a:spcPts val="2000"/>
              </a:lnSpc>
            </a:pPr>
            <a:endParaRPr lang="cs-CZ" sz="1600" i="1">
              <a:solidFill>
                <a:schemeClr val="bg1"/>
              </a:solidFill>
              <a:latin typeface="Segoe UI" panose="020B0502040204020203" pitchFamily="34" charset="0"/>
            </a:endParaRPr>
          </a:p>
          <a:p>
            <a:pPr algn="just" fontAlgn="base">
              <a:lnSpc>
                <a:spcPts val="2000"/>
              </a:lnSpc>
            </a:pPr>
            <a:r>
              <a:rPr lang="cs-CZ" sz="1600" b="1" i="1">
                <a:solidFill>
                  <a:schemeClr val="bg1"/>
                </a:solidFill>
              </a:rPr>
              <a:t>Je možné ze SC 4.3 žádat na rozvoj infrastruktury navazujících pracovišť na UP, které byly podporovány z </a:t>
            </a:r>
            <a:r>
              <a:rPr lang="cs-CZ" sz="1600" b="1" i="1" err="1">
                <a:solidFill>
                  <a:schemeClr val="bg1"/>
                </a:solidFill>
              </a:rPr>
              <a:t>React</a:t>
            </a:r>
            <a:r>
              <a:rPr lang="cs-CZ" sz="1600" b="1" i="1">
                <a:solidFill>
                  <a:schemeClr val="bg1"/>
                </a:solidFill>
              </a:rPr>
              <a:t>-EU? </a:t>
            </a:r>
          </a:p>
          <a:p>
            <a:pPr marL="171450" indent="-171450" algn="just" fontAlgn="base">
              <a:lnSpc>
                <a:spcPts val="2000"/>
              </a:lnSpc>
              <a:buFont typeface="Arial" panose="020B0604020202020204" pitchFamily="34" charset="0"/>
              <a:buChar char="•"/>
            </a:pPr>
            <a:r>
              <a:rPr lang="cs-CZ" sz="1600">
                <a:solidFill>
                  <a:schemeClr val="bg1"/>
                </a:solidFill>
              </a:rPr>
              <a:t>Ne – ze SC 4.3 lze žádat pouze na výstavbu či modernizaci samotného urgentního příjmu (UP), který splňuje strukturu UP upravenou Metodickým pokynem pro zřízení a vedení UP poskytovateli akutní lůžkové péče, Věstník MZ částka 9/2020.</a:t>
            </a:r>
          </a:p>
          <a:p>
            <a:pPr algn="just" fontAlgn="base">
              <a:lnSpc>
                <a:spcPts val="2000"/>
              </a:lnSpc>
            </a:pPr>
            <a:endParaRPr lang="cs-CZ" sz="1600" i="1">
              <a:solidFill>
                <a:schemeClr val="bg1"/>
              </a:solidFill>
              <a:latin typeface="Segoe UI" panose="020B0502040204020203" pitchFamily="34" charset="0"/>
            </a:endParaRPr>
          </a:p>
          <a:p>
            <a:pPr algn="just" fontAlgn="base">
              <a:lnSpc>
                <a:spcPts val="2000"/>
              </a:lnSpc>
            </a:pPr>
            <a:r>
              <a:rPr lang="cs-CZ" sz="1600" b="1" i="1">
                <a:solidFill>
                  <a:schemeClr val="bg1"/>
                </a:solidFill>
              </a:rPr>
              <a:t>Může být město nebo kraj oprávněným žadatelem ve zdravotnických výzvách?</a:t>
            </a:r>
          </a:p>
          <a:p>
            <a:pPr marL="171450" indent="-171450" algn="just" fontAlgn="base">
              <a:lnSpc>
                <a:spcPts val="2000"/>
              </a:lnSpc>
              <a:buFont typeface="Arial" panose="020B0604020202020204" pitchFamily="34" charset="0"/>
              <a:buChar char="•"/>
            </a:pPr>
            <a:r>
              <a:rPr lang="cs-CZ" sz="1600">
                <a:solidFill>
                  <a:schemeClr val="bg1"/>
                </a:solidFill>
              </a:rPr>
              <a:t>Konkrétní okruh oprávněných žadatelů bude projednáván až na pracovním týmu pro přípravu výzev. Pokud bude umožněno žádat kraji/obci, vždy budou muset tyto plnit stejné podmínky, jako poskytovatelé zdravotní péče podle zákona č. 372/2021 Sb.</a:t>
            </a:r>
          </a:p>
          <a:p>
            <a:pPr algn="just" fontAlgn="base"/>
            <a:endParaRPr lang="cs-CZ" sz="1600" i="1">
              <a:solidFill>
                <a:schemeClr val="bg1"/>
              </a:solidFill>
              <a:latin typeface="Segoe UI" panose="020B0502040204020203" pitchFamily="34" charset="0"/>
            </a:endParaRPr>
          </a:p>
        </p:txBody>
      </p:sp>
      <p:sp>
        <p:nvSpPr>
          <p:cNvPr id="4" name="TextovéPole 3">
            <a:extLst>
              <a:ext uri="{FF2B5EF4-FFF2-40B4-BE49-F238E27FC236}">
                <a16:creationId xmlns:a16="http://schemas.microsoft.com/office/drawing/2014/main" id="{C43FBCE2-4F81-4D39-8A51-BD77FD2019AD}"/>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a:t>
            </a:r>
            <a:r>
              <a:rPr lang="cs-CZ" sz="3200" b="1" kern="0">
                <a:solidFill>
                  <a:schemeClr val="bg1"/>
                </a:solidFill>
                <a:latin typeface="Arial"/>
                <a:cs typeface="Arial"/>
                <a:sym typeface="Arial"/>
              </a:rPr>
              <a:t> SC 4.3</a:t>
            </a:r>
            <a:endParaRPr kumimoji="0" lang="cs-CZ" sz="3200" b="1" i="0" u="none" strike="noStrike" kern="0" cap="none" spc="0" normalizeH="0" baseline="0" noProof="0">
              <a:ln>
                <a:noFill/>
              </a:ln>
              <a:solidFill>
                <a:schemeClr val="bg1"/>
              </a:solidFill>
              <a:effectLst/>
              <a:uLnTx/>
              <a:uFillTx/>
              <a:latin typeface="Arial"/>
              <a:cs typeface="Arial"/>
              <a:sym typeface="Arial"/>
            </a:endParaRPr>
          </a:p>
          <a:p>
            <a:pPr algn="ctr" defTabSz="914400"/>
            <a:r>
              <a:rPr lang="cs-CZ" sz="2400" b="1" kern="0">
                <a:solidFill>
                  <a:schemeClr val="bg1"/>
                </a:solidFill>
                <a:cs typeface="Arial"/>
              </a:rPr>
              <a:t>Infrastruktura ve zdravotnictví </a:t>
            </a:r>
            <a:endParaRPr lang="cs-CZ" sz="3200" b="1" kern="0">
              <a:solidFill>
                <a:schemeClr val="bg1"/>
              </a:solidFill>
              <a:cs typeface="Arial" panose="020B0604020202020204" pitchFamily="34" charset="0"/>
            </a:endParaRPr>
          </a:p>
        </p:txBody>
      </p:sp>
    </p:spTree>
    <p:extLst>
      <p:ext uri="{BB962C8B-B14F-4D97-AF65-F5344CB8AC3E}">
        <p14:creationId xmlns:p14="http://schemas.microsoft.com/office/powerpoint/2010/main" val="5797136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2029293"/>
            <a:ext cx="7449422" cy="3293209"/>
          </a:xfrm>
          <a:prstGeom prst="rect">
            <a:avLst/>
          </a:prstGeom>
          <a:noFill/>
        </p:spPr>
        <p:txBody>
          <a:bodyPr wrap="square" lIns="91440" tIns="45720" rIns="91440" bIns="45720" anchor="t">
            <a:spAutoFit/>
          </a:bodyPr>
          <a:lstStyle/>
          <a:p>
            <a:pPr algn="just"/>
            <a:r>
              <a:rPr lang="cs-CZ" sz="1600" b="1" i="1">
                <a:solidFill>
                  <a:schemeClr val="bg1"/>
                </a:solidFill>
                <a:ea typeface="Calibri"/>
                <a:cs typeface="Times New Roman"/>
              </a:rPr>
              <a:t>Lze realizovat Knihovnu + TIC ve výzvě pro knihovny, lze tam zařadit i aktivitu pro cestovní ruch? J</a:t>
            </a:r>
            <a:r>
              <a:rPr lang="cs-CZ" sz="1600" b="1" i="1">
                <a:solidFill>
                  <a:schemeClr val="bg1"/>
                </a:solidFill>
                <a:ea typeface="Calibri"/>
                <a:cs typeface="Arial"/>
              </a:rPr>
              <a:t>ak postupovat při podání žádosti o podporu, když máme v 1.patře Informační centrum a nahoře knihovnu (3 patra) a chceme vybudovat výtah.</a:t>
            </a:r>
            <a:endParaRPr lang="cs-CZ" sz="1600" i="1">
              <a:solidFill>
                <a:schemeClr val="bg1"/>
              </a:solidFill>
              <a:ea typeface="+mn-lt"/>
              <a:cs typeface="+mn-lt"/>
            </a:endParaRPr>
          </a:p>
          <a:p>
            <a:pPr algn="just"/>
            <a:endParaRPr lang="cs-CZ" sz="1600" b="1">
              <a:solidFill>
                <a:schemeClr val="bg1"/>
              </a:solidFill>
              <a:cs typeface="Times New Roman"/>
            </a:endParaRPr>
          </a:p>
          <a:p>
            <a:pPr marL="171450" indent="-171450" algn="just">
              <a:buFont typeface="Arial" panose="020B0604020202020204" pitchFamily="34" charset="0"/>
              <a:buChar char="•"/>
            </a:pPr>
            <a:r>
              <a:rPr lang="cs-CZ" sz="1600">
                <a:solidFill>
                  <a:schemeClr val="bg1"/>
                </a:solidFill>
                <a:ea typeface="Calibri"/>
                <a:cs typeface="Times New Roman"/>
              </a:rPr>
              <a:t>Aktivitu „Cestovního ruchu“ lze kombinovat v rámci oblasti CR (infocentrum + naučná stezka….), aktivitu „knihovny“ nelze kombinovat s informačním centrem.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a:cs typeface="Times New Roman"/>
              </a:rPr>
              <a:t>Doporučujeme projekt rozdělit na dva. Jeden projekt podat do aktivity „knihovny“ včetně vybudování nového výtahu. </a:t>
            </a:r>
            <a:r>
              <a:rPr lang="cs-CZ" sz="1600">
                <a:solidFill>
                  <a:schemeClr val="bg1"/>
                </a:solidFill>
                <a:ea typeface="Calibri"/>
                <a:cs typeface="Arial"/>
              </a:rPr>
              <a:t>Druhý projekt podat do aktivity „cestovní ruch“. </a:t>
            </a:r>
            <a:r>
              <a:rPr lang="cs-CZ" sz="1600">
                <a:solidFill>
                  <a:schemeClr val="bg1"/>
                </a:solidFill>
                <a:ea typeface="Calibri"/>
                <a:cs typeface="Times New Roman"/>
              </a:rPr>
              <a:t>Výdaje lze zařadit do projektů poměrově s ohledem na využívání výtahu.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4508884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410728"/>
            <a:ext cx="7449422" cy="4278094"/>
          </a:xfrm>
          <a:prstGeom prst="rect">
            <a:avLst/>
          </a:prstGeom>
          <a:noFill/>
        </p:spPr>
        <p:txBody>
          <a:bodyPr wrap="square" lIns="91440" tIns="45720" rIns="91440" bIns="45720" anchor="t">
            <a:spAutoFit/>
          </a:bodyPr>
          <a:lstStyle/>
          <a:p>
            <a:pPr algn="just"/>
            <a:endParaRPr lang="cs-CZ" sz="1600">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Mobilní kontejner k využití jako mobilní prezentační nástroj včetně vybavení nebude možné z aktivity „Cestovní ruch“ v novém IROP II financovat.</a:t>
            </a:r>
          </a:p>
          <a:p>
            <a:pPr algn="just"/>
            <a:endParaRPr lang="cs-CZ" sz="1600" i="1">
              <a:solidFill>
                <a:schemeClr val="bg1"/>
              </a:solidFill>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podpořit ve SC 4.4 v rámci aktivity „cestovní ruch“ odpočívadlo u stávající turistické trasy?</a:t>
            </a:r>
          </a:p>
          <a:p>
            <a:pPr algn="just"/>
            <a:endParaRPr lang="cs-CZ" sz="1600" b="1">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Budou podpořeny komplexní projekty zaměřené na minimálně dvě oblasti (odpočívadla, parkoviště, sociální zařízení, naučné stezky….).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Projekt doporučujeme směřovat do SC 5.1 Komunitně vedeného místního rozvoje a kontaktovat příslušnou MAS, zda bude tuto oblast podporovat.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B124D6A9-25EC-40E0-9F83-43F1C56D2BF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0097993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4271470-0F65-43FD-8529-CAC7056CADAC}"/>
              </a:ext>
            </a:extLst>
          </p:cNvPr>
          <p:cNvSpPr txBox="1"/>
          <p:nvPr/>
        </p:nvSpPr>
        <p:spPr>
          <a:xfrm>
            <a:off x="502647" y="598688"/>
            <a:ext cx="8252196" cy="923330"/>
          </a:xfrm>
          <a:prstGeom prst="rect">
            <a:avLst/>
          </a:prstGeom>
          <a:noFill/>
        </p:spPr>
        <p:txBody>
          <a:bodyPr wrap="square" lIns="91440" tIns="45720" rIns="91440" bIns="45720" rtlCol="0" anchor="t">
            <a:spAutoFit/>
          </a:bodyPr>
          <a:lstStyle/>
          <a:p>
            <a:pPr algn="ctr" defTabSz="914400">
              <a:buClr>
                <a:srgbClr val="000000"/>
              </a:buClr>
            </a:pPr>
            <a:r>
              <a:rPr lang="cs-CZ" sz="3200" b="1" kern="0">
                <a:solidFill>
                  <a:schemeClr val="bg1"/>
                </a:solidFill>
                <a:cs typeface="Arial"/>
                <a:sym typeface="Arial"/>
              </a:rPr>
              <a:t>Nejčastější dotazy z KS SC 5.1</a:t>
            </a:r>
            <a:br>
              <a:rPr lang="cs-CZ" sz="2200" b="1" kern="0">
                <a:cs typeface="Arial" panose="020B0604020202020204" pitchFamily="34" charset="0"/>
              </a:rPr>
            </a:br>
            <a:r>
              <a:rPr lang="cs-CZ" sz="2200" b="1" kern="0">
                <a:solidFill>
                  <a:schemeClr val="bg1"/>
                </a:solidFill>
                <a:cs typeface="Arial"/>
              </a:rPr>
              <a:t>Prevence rizik, zvýšení odolnosti a ochrana obyvatelstva</a:t>
            </a:r>
            <a:endParaRPr lang="cs-CZ" sz="2200" b="1" kern="0">
              <a:solidFill>
                <a:schemeClr val="bg1"/>
              </a:solidFill>
              <a:cs typeface="Arial" panose="020B0604020202020204" pitchFamily="34" charset="0"/>
            </a:endParaRPr>
          </a:p>
        </p:txBody>
      </p:sp>
      <p:sp>
        <p:nvSpPr>
          <p:cNvPr id="2" name="TextovéPole 1">
            <a:extLst>
              <a:ext uri="{FF2B5EF4-FFF2-40B4-BE49-F238E27FC236}">
                <a16:creationId xmlns:a16="http://schemas.microsoft.com/office/drawing/2014/main" id="{065368AE-2001-A391-AF66-943CBFA0FF8C}"/>
              </a:ext>
            </a:extLst>
          </p:cNvPr>
          <p:cNvSpPr txBox="1"/>
          <p:nvPr/>
        </p:nvSpPr>
        <p:spPr>
          <a:xfrm>
            <a:off x="951128" y="1857387"/>
            <a:ext cx="7328805" cy="3742050"/>
          </a:xfrm>
          <a:prstGeom prst="rect">
            <a:avLst/>
          </a:prstGeom>
          <a:noFill/>
        </p:spPr>
        <p:txBody>
          <a:bodyPr wrap="square">
            <a:spAutoFit/>
          </a:bodyPr>
          <a:lstStyle/>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Ano, v návrhu programového dokumentu ze dne 18.1.2022 je pro JPO II počítáno pouze s možností podávání projektových záměrů přes MAS.</a:t>
            </a:r>
          </a:p>
          <a:p>
            <a:pPr algn="just" fontAlgn="base">
              <a:spcAft>
                <a:spcPts val="450"/>
              </a:spcAft>
            </a:pPr>
            <a:endParaRPr lang="cs-CZ" sz="160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600" i="1">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Kdy bychom mohli znát termíny výzev?</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Schválení Programového dokumentu se předpokládá v 06/2022 a vyhlášení výzev SC 5.1 na podzim roku 2022.</a:t>
            </a:r>
          </a:p>
        </p:txBody>
      </p:sp>
    </p:spTree>
    <p:extLst>
      <p:ext uri="{BB962C8B-B14F-4D97-AF65-F5344CB8AC3E}">
        <p14:creationId xmlns:p14="http://schemas.microsoft.com/office/powerpoint/2010/main" val="25169288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173765"/>
            <a:ext cx="8138707" cy="1600438"/>
          </a:xfrm>
          <a:prstGeom prst="rect">
            <a:avLst/>
          </a:prstGeom>
          <a:noFill/>
        </p:spPr>
        <p:txBody>
          <a:bodyPr wrap="square" lIns="91440" tIns="45720" rIns="91440" bIns="45720" rtlCol="0" anchor="t">
            <a:spAutoFit/>
          </a:bodyPr>
          <a:lstStyle/>
          <a:p>
            <a:pPr algn="ctr" defTabSz="914400">
              <a:buClr>
                <a:srgbClr val="000000"/>
              </a:buClr>
            </a:pPr>
            <a:br>
              <a:rPr lang="cs-CZ" sz="2200" b="1" i="0" u="none" strike="noStrike" kern="0" cap="none" spc="0" normalizeH="0" baseline="0" noProof="0">
                <a:ln>
                  <a:noFill/>
                </a:ln>
                <a:effectLst/>
                <a:uLnTx/>
                <a:uFillTx/>
                <a:latin typeface="Arial"/>
                <a:cs typeface="Arial"/>
              </a:rPr>
            </a:br>
            <a:r>
              <a:rPr lang="cs-CZ" sz="3200" b="1" kern="0">
                <a:solidFill>
                  <a:schemeClr val="bg1"/>
                </a:solidFill>
                <a:latin typeface="Arial"/>
                <a:cs typeface="Arial"/>
                <a:sym typeface="Arial"/>
              </a:rPr>
              <a:t>Nejčastější dotazy z KS SC 6.1</a:t>
            </a:r>
            <a:endParaRPr lang="cs-CZ" sz="2000" kern="0">
              <a:solidFill>
                <a:schemeClr val="bg1"/>
              </a:solidFill>
              <a:latin typeface="Arial"/>
              <a:cs typeface="Arial" panose="020B0604020202020204" pitchFamily="34" charset="0"/>
              <a:sym typeface="Arial"/>
            </a:endParaRPr>
          </a:p>
          <a:p>
            <a:pPr algn="ctr" defTabSz="914400"/>
            <a:r>
              <a:rPr lang="cs-CZ" sz="2400" b="1" kern="0">
                <a:solidFill>
                  <a:schemeClr val="bg1"/>
                </a:solidFill>
                <a:latin typeface="Arial"/>
                <a:cs typeface="Arial"/>
              </a:rPr>
              <a:t>Čistá a aktivní mobilita</a:t>
            </a:r>
            <a:br>
              <a:rPr lang="cs-CZ" sz="3600" b="1" i="0" u="none" strike="noStrike" kern="0" cap="none" spc="0" normalizeH="0" baseline="0" noProof="0">
                <a:ln>
                  <a:noFill/>
                </a:ln>
                <a:effectLst/>
                <a:uLnTx/>
                <a:uFillTx/>
                <a:latin typeface="Arial"/>
                <a:cs typeface="Arial"/>
              </a:rPr>
            </a:br>
            <a:endParaRPr lang="cs-CZ" sz="2000" kern="0">
              <a:solidFill>
                <a:schemeClr val="bg1"/>
              </a:solidFill>
              <a:cs typeface="Arial" panose="020B0604020202020204" pitchFamily="34" charset="0"/>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4298" y="1615546"/>
            <a:ext cx="8231051" cy="4842864"/>
          </a:xfrm>
          <a:prstGeom prst="rect">
            <a:avLst/>
          </a:prstGeom>
          <a:noFill/>
        </p:spPr>
        <p:txBody>
          <a:bodyPr wrap="square" lIns="91440" tIns="45720" rIns="91440" bIns="45720" anchor="t">
            <a:spAutoFit/>
          </a:bodyPr>
          <a:lstStyle/>
          <a:p>
            <a:pPr marL="133350" defTabSz="914400">
              <a:lnSpc>
                <a:spcPct val="120000"/>
              </a:lnSpc>
              <a:spcBef>
                <a:spcPts val="1000"/>
              </a:spcBef>
              <a:buClr>
                <a:schemeClr val="bg1"/>
              </a:buClr>
              <a:buSzPts val="1500"/>
              <a:defRPr/>
            </a:pPr>
            <a:r>
              <a:rPr lang="cs-CZ" sz="1600" b="1" i="1" kern="0">
                <a:solidFill>
                  <a:schemeClr val="bg1"/>
                </a:solidFill>
                <a:latin typeface="Arial"/>
                <a:cs typeface="Arial"/>
                <a:sym typeface="Arial"/>
              </a:rPr>
              <a:t>Chystáme nyní projektovou dokumentaci ke společnému povolení na akci cyklostezky, která je plánována podél řeky, z velké části na pozemcích Povodí Labe. Jde nám zejména o řešení majetkoprávních vztahů. </a:t>
            </a:r>
          </a:p>
          <a:p>
            <a:pPr marL="419100" indent="-285750" defTabSz="914400">
              <a:lnSpc>
                <a:spcPct val="120000"/>
              </a:lnSpc>
              <a:spcBef>
                <a:spcPts val="1000"/>
              </a:spcBef>
              <a:buClr>
                <a:schemeClr val="bg1"/>
              </a:buClr>
              <a:buSzPts val="1500"/>
              <a:buFont typeface="Arial" panose="020B0604020202020204" pitchFamily="34" charset="0"/>
              <a:buChar char="•"/>
              <a:defRPr/>
            </a:pPr>
            <a:r>
              <a:rPr lang="cs-CZ" sz="1600" kern="0">
                <a:solidFill>
                  <a:schemeClr val="bg1"/>
                </a:solidFill>
                <a:latin typeface="Arial"/>
                <a:cs typeface="Arial"/>
                <a:sym typeface="Arial"/>
              </a:rPr>
              <a:t>Požadavky </a:t>
            </a:r>
            <a:r>
              <a:rPr kumimoji="0" lang="cs-CZ" sz="1600" b="0" i="0" u="none" strike="noStrike" kern="0" cap="none" spc="0" normalizeH="0" baseline="0" noProof="0">
                <a:ln>
                  <a:noFill/>
                </a:ln>
                <a:solidFill>
                  <a:schemeClr val="bg1"/>
                </a:solidFill>
                <a:effectLst/>
                <a:uLnTx/>
                <a:uFillTx/>
                <a:latin typeface="Arial"/>
                <a:cs typeface="Arial"/>
                <a:sym typeface="Arial"/>
              </a:rPr>
              <a:t>na vlastnické vztahy u liniových dopravních staveb se </a:t>
            </a:r>
            <a:r>
              <a:rPr lang="cs-CZ" sz="1600" kern="0">
                <a:solidFill>
                  <a:schemeClr val="bg1"/>
                </a:solidFill>
                <a:latin typeface="Arial"/>
                <a:cs typeface="Arial"/>
                <a:sym typeface="Arial"/>
              </a:rPr>
              <a:t>nebudou</a:t>
            </a:r>
            <a:r>
              <a:rPr kumimoji="0" lang="cs-CZ" sz="1600" b="0" i="0" u="none" strike="noStrike" kern="0" cap="none" spc="0" normalizeH="0" baseline="0" noProof="0">
                <a:ln>
                  <a:noFill/>
                </a:ln>
                <a:solidFill>
                  <a:schemeClr val="bg1"/>
                </a:solidFill>
                <a:effectLst/>
                <a:uLnTx/>
                <a:uFillTx/>
                <a:latin typeface="Arial"/>
                <a:cs typeface="Arial"/>
                <a:sym typeface="Arial"/>
              </a:rPr>
              <a:t> lišit od </a:t>
            </a:r>
            <a:r>
              <a:rPr lang="cs-CZ" sz="1600" kern="0">
                <a:solidFill>
                  <a:schemeClr val="bg1"/>
                </a:solidFill>
                <a:latin typeface="Arial"/>
                <a:cs typeface="Arial"/>
                <a:sym typeface="Arial"/>
              </a:rPr>
              <a:t>IROP I</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Mělo by být možné realizovat projekt i na pozemcích, které nejsou ve vlastnictví žadatele a neměl by být </a:t>
            </a:r>
            <a:r>
              <a:rPr lang="cs-CZ" sz="1600" kern="0">
                <a:solidFill>
                  <a:schemeClr val="bg1"/>
                </a:solidFill>
                <a:latin typeface="Arial"/>
                <a:cs typeface="Arial"/>
                <a:sym typeface="Arial"/>
              </a:rPr>
              <a:t>vymezen konkrétní požadavek</a:t>
            </a:r>
            <a:r>
              <a:rPr kumimoji="0" lang="cs-CZ" sz="1600" b="0" i="0" u="none" strike="noStrike" kern="0" cap="none" spc="0" normalizeH="0" baseline="0" noProof="0">
                <a:ln>
                  <a:noFill/>
                </a:ln>
                <a:solidFill>
                  <a:schemeClr val="bg1"/>
                </a:solidFill>
                <a:effectLst/>
                <a:uLnTx/>
                <a:uFillTx/>
                <a:latin typeface="Arial"/>
                <a:cs typeface="Arial"/>
                <a:sym typeface="Arial"/>
              </a:rPr>
              <a:t> na dokládání „jiných práv“ ;</a:t>
            </a:r>
            <a:r>
              <a:rPr lang="cs-CZ" sz="1600" kern="0">
                <a:solidFill>
                  <a:schemeClr val="bg1"/>
                </a:solidFill>
                <a:latin typeface="Arial"/>
                <a:cs typeface="Arial"/>
                <a:sym typeface="Arial"/>
              </a:rPr>
              <a:t> </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lang="cs-CZ" sz="1600" kern="0">
                <a:solidFill>
                  <a:schemeClr val="bg1"/>
                </a:solidFill>
                <a:latin typeface="Arial"/>
                <a:cs typeface="Arial"/>
                <a:sym typeface="Arial"/>
              </a:rPr>
              <a:t>Pokud</a:t>
            </a:r>
            <a:r>
              <a:rPr kumimoji="0" lang="cs-CZ" sz="1600" b="0" i="0" u="none" strike="noStrike" kern="0" cap="none" spc="0" normalizeH="0" baseline="0" noProof="0">
                <a:ln>
                  <a:noFill/>
                </a:ln>
                <a:solidFill>
                  <a:schemeClr val="bg1"/>
                </a:solidFill>
                <a:effectLst/>
                <a:uLnTx/>
                <a:uFillTx/>
                <a:latin typeface="Arial"/>
                <a:cs typeface="Arial"/>
                <a:sym typeface="Arial"/>
              </a:rPr>
              <a:t> je projekt realizován na cizích pozemcích, je rizikem žadatele</a:t>
            </a:r>
            <a:r>
              <a:rPr lang="cs-CZ" sz="1600" kern="0">
                <a:solidFill>
                  <a:schemeClr val="bg1"/>
                </a:solidFill>
                <a:latin typeface="Arial"/>
                <a:cs typeface="Arial"/>
                <a:sym typeface="Arial"/>
              </a:rPr>
              <a:t>/</a:t>
            </a:r>
            <a:r>
              <a:rPr kumimoji="0" lang="cs-CZ" sz="1600" b="0" i="0" u="none" strike="noStrike" kern="0" cap="none" spc="0" normalizeH="0" baseline="0" noProof="0">
                <a:ln>
                  <a:noFill/>
                </a:ln>
                <a:solidFill>
                  <a:schemeClr val="bg1"/>
                </a:solidFill>
                <a:effectLst/>
                <a:uLnTx/>
                <a:uFillTx/>
                <a:latin typeface="Arial"/>
                <a:cs typeface="Arial"/>
                <a:sym typeface="Arial"/>
              </a:rPr>
              <a:t>příjemce, jak si právní vztahy </a:t>
            </a:r>
            <a:r>
              <a:rPr lang="cs-CZ" sz="1600" kern="0">
                <a:solidFill>
                  <a:schemeClr val="bg1"/>
                </a:solidFill>
                <a:latin typeface="Arial"/>
                <a:cs typeface="Arial"/>
                <a:sym typeface="Arial"/>
              </a:rPr>
              <a:t>ošetří. Zajištění</a:t>
            </a:r>
            <a:r>
              <a:rPr kumimoji="0" lang="cs-CZ" sz="1600" b="0" i="0" u="none" strike="noStrike" kern="0" cap="none" spc="0" normalizeH="0" baseline="0" noProof="0">
                <a:ln>
                  <a:noFill/>
                </a:ln>
                <a:solidFill>
                  <a:schemeClr val="bg1"/>
                </a:solidFill>
                <a:effectLst/>
                <a:uLnTx/>
                <a:uFillTx/>
                <a:latin typeface="Arial"/>
                <a:cs typeface="Arial"/>
                <a:sym typeface="Arial"/>
              </a:rPr>
              <a:t> vlastnických nebo jiných práv</a:t>
            </a:r>
            <a:r>
              <a:rPr lang="cs-CZ" sz="1600" kern="0">
                <a:solidFill>
                  <a:schemeClr val="bg1"/>
                </a:solidFill>
                <a:latin typeface="Arial"/>
                <a:cs typeface="Arial"/>
                <a:sym typeface="Arial"/>
              </a:rPr>
              <a:t> </a:t>
            </a:r>
            <a:r>
              <a:rPr kumimoji="0" lang="cs-CZ" sz="1600" b="0" i="0" u="none" strike="noStrike" kern="0" cap="none" spc="0" normalizeH="0" baseline="0" noProof="0">
                <a:ln>
                  <a:noFill/>
                </a:ln>
                <a:solidFill>
                  <a:schemeClr val="bg1"/>
                </a:solidFill>
                <a:effectLst/>
                <a:uLnTx/>
                <a:uFillTx/>
                <a:latin typeface="Arial"/>
                <a:cs typeface="Arial"/>
                <a:sym typeface="Arial"/>
              </a:rPr>
              <a:t>v období před zahájením realizace i v období udržitelnosti by mělo být popsáno ve studii proveditelnosti</a:t>
            </a:r>
            <a:r>
              <a:rPr lang="cs-CZ" sz="1600" kern="0">
                <a:solidFill>
                  <a:schemeClr val="bg1"/>
                </a:solidFill>
                <a:latin typeface="Arial"/>
                <a:cs typeface="Arial"/>
                <a:sym typeface="Arial"/>
              </a:rPr>
              <a:t>;</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samozřejmostí je vyřešení souhlasů v rámci stavebního řízení, aby mohlo být vydáno stavební povolení, bude-li stavební řízení pro projekt relevantní</a:t>
            </a:r>
            <a:r>
              <a:rPr lang="cs-CZ" sz="1600" kern="0">
                <a:solidFill>
                  <a:schemeClr val="bg1"/>
                </a:solidFill>
                <a:latin typeface="Arial"/>
                <a:cs typeface="Arial"/>
                <a:sym typeface="Arial"/>
              </a:rPr>
              <a:t>. </a:t>
            </a:r>
            <a:endParaRPr lang="cs-CZ" sz="1600" b="0" i="0" u="none" strike="noStrike" kern="0" cap="none" spc="0" normalizeH="0" baseline="0" noProof="0">
              <a:ln>
                <a:noFill/>
              </a:ln>
              <a:solidFill>
                <a:schemeClr val="bg1"/>
              </a:solidFill>
              <a:effectLst/>
              <a:uLnTx/>
              <a:uFillTx/>
              <a:latin typeface="Arial"/>
              <a:cs typeface="Arial"/>
            </a:endParaRP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8439288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Statistika zodpovězených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502647" y="1531372"/>
            <a:ext cx="4572000" cy="923330"/>
          </a:xfrm>
          <a:prstGeom prst="rect">
            <a:avLst/>
          </a:prstGeom>
          <a:noFill/>
        </p:spPr>
        <p:txBody>
          <a:bodyPr wrap="square">
            <a:spAutoFit/>
          </a:bodyPr>
          <a:lstStyle/>
          <a:p>
            <a:pPr>
              <a:spcBef>
                <a:spcPts val="0"/>
              </a:spcBef>
              <a:spcAft>
                <a:spcPts val="0"/>
              </a:spcAft>
              <a:tabLst>
                <a:tab pos="457200" algn="l"/>
              </a:tabLst>
            </a:pPr>
            <a:r>
              <a:rPr lang="cs-CZ" sz="1800">
                <a:solidFill>
                  <a:schemeClr val="bg1"/>
                </a:solidFill>
                <a:latin typeface="+mj-lt"/>
              </a:rPr>
              <a:t>Celkem zodpovězených dotazů: </a:t>
            </a:r>
            <a:r>
              <a:rPr lang="cs-CZ" sz="1800" b="1">
                <a:solidFill>
                  <a:schemeClr val="bg1"/>
                </a:solidFill>
                <a:latin typeface="+mj-lt"/>
              </a:rPr>
              <a:t>1012</a:t>
            </a:r>
          </a:p>
          <a:p>
            <a:pPr>
              <a:spcBef>
                <a:spcPts val="0"/>
              </a:spcBef>
              <a:spcAft>
                <a:spcPts val="0"/>
              </a:spcAft>
              <a:tabLst>
                <a:tab pos="457200" algn="l"/>
              </a:tabLst>
            </a:pPr>
            <a:r>
              <a:rPr lang="cs-CZ" sz="1800">
                <a:solidFill>
                  <a:schemeClr val="bg1"/>
                </a:solidFill>
                <a:latin typeface="+mj-lt"/>
              </a:rPr>
              <a:t>Průměrná délka odpovědi: </a:t>
            </a:r>
            <a:r>
              <a:rPr lang="cs-CZ" sz="1800" b="1">
                <a:solidFill>
                  <a:schemeClr val="bg1"/>
                </a:solidFill>
                <a:latin typeface="+mj-lt"/>
              </a:rPr>
              <a:t>3 pracovní dny</a:t>
            </a:r>
          </a:p>
          <a:p>
            <a:pPr>
              <a:spcBef>
                <a:spcPts val="0"/>
              </a:spcBef>
              <a:spcAft>
                <a:spcPts val="0"/>
              </a:spcAft>
              <a:tabLst>
                <a:tab pos="457200" algn="l"/>
              </a:tabLst>
            </a:pPr>
            <a:r>
              <a:rPr lang="cs-CZ" sz="1800">
                <a:solidFill>
                  <a:schemeClr val="bg1"/>
                </a:solidFill>
                <a:latin typeface="+mj-lt"/>
              </a:rPr>
              <a:t>Medián délky odpovědi: </a:t>
            </a:r>
            <a:r>
              <a:rPr lang="cs-CZ" sz="1800" b="1">
                <a:solidFill>
                  <a:schemeClr val="bg1"/>
                </a:solidFill>
                <a:latin typeface="+mj-lt"/>
              </a:rPr>
              <a:t>1 pracovní den </a:t>
            </a:r>
            <a:endParaRPr lang="cs-CZ" b="1">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46452667"/>
              </p:ext>
            </p:extLst>
          </p:nvPr>
        </p:nvGraphicFramePr>
        <p:xfrm>
          <a:off x="1411550" y="2689935"/>
          <a:ext cx="6702639" cy="34179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0522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4B53387A-D853-4234-9A15-2E2C41169A36}"/>
              </a:ext>
            </a:extLst>
          </p:cNvPr>
          <p:cNvSpPr txBox="1"/>
          <p:nvPr/>
        </p:nvSpPr>
        <p:spPr>
          <a:xfrm>
            <a:off x="670264" y="1602582"/>
            <a:ext cx="4572000" cy="923330"/>
          </a:xfrm>
          <a:prstGeom prst="rect">
            <a:avLst/>
          </a:prstGeom>
          <a:noFill/>
        </p:spPr>
        <p:txBody>
          <a:bodyPr wrap="square">
            <a:spAutoFit/>
          </a:bodyPr>
          <a:lstStyle/>
          <a:p>
            <a:pPr>
              <a:spcBef>
                <a:spcPts val="0"/>
              </a:spcBef>
              <a:spcAft>
                <a:spcPts val="0"/>
              </a:spcAft>
              <a:tabLst>
                <a:tab pos="457200" algn="l"/>
              </a:tabLst>
            </a:pPr>
            <a:r>
              <a:rPr lang="cs-CZ" sz="1800">
                <a:solidFill>
                  <a:schemeClr val="bg1"/>
                </a:solidFill>
                <a:latin typeface="+mj-lt"/>
              </a:rPr>
              <a:t>Z celkových 1012 zodpovězených dotazů k IROP 2021 – 2027 je celkem </a:t>
            </a:r>
            <a:r>
              <a:rPr lang="cs-CZ" sz="1800" b="1">
                <a:solidFill>
                  <a:schemeClr val="bg1"/>
                </a:solidFill>
                <a:latin typeface="+mj-lt"/>
              </a:rPr>
              <a:t>403 tazatelů </a:t>
            </a:r>
            <a:r>
              <a:rPr lang="cs-CZ" sz="1800">
                <a:solidFill>
                  <a:schemeClr val="bg1"/>
                </a:solidFill>
                <a:latin typeface="+mj-lt"/>
              </a:rPr>
              <a:t>v četnosti počtu dotazů </a:t>
            </a:r>
            <a:r>
              <a:rPr lang="cs-CZ" sz="1800" b="1">
                <a:solidFill>
                  <a:schemeClr val="bg1"/>
                </a:solidFill>
                <a:latin typeface="+mj-lt"/>
              </a:rPr>
              <a:t>od 1 po 26 dotazů</a:t>
            </a:r>
          </a:p>
        </p:txBody>
      </p:sp>
      <p:graphicFrame>
        <p:nvGraphicFramePr>
          <p:cNvPr id="9" name="Tabulka 8">
            <a:extLst>
              <a:ext uri="{FF2B5EF4-FFF2-40B4-BE49-F238E27FC236}">
                <a16:creationId xmlns:a16="http://schemas.microsoft.com/office/drawing/2014/main" id="{5923C121-BC9D-402E-8BBE-409FE1D53597}"/>
              </a:ext>
            </a:extLst>
          </p:cNvPr>
          <p:cNvGraphicFramePr>
            <a:graphicFrameLocks noGrp="1"/>
          </p:cNvGraphicFramePr>
          <p:nvPr>
            <p:extLst>
              <p:ext uri="{D42A27DB-BD31-4B8C-83A1-F6EECF244321}">
                <p14:modId xmlns:p14="http://schemas.microsoft.com/office/powerpoint/2010/main" val="3104938298"/>
              </p:ext>
            </p:extLst>
          </p:nvPr>
        </p:nvGraphicFramePr>
        <p:xfrm>
          <a:off x="701336" y="3044832"/>
          <a:ext cx="6321301" cy="2206120"/>
        </p:xfrm>
        <a:graphic>
          <a:graphicData uri="http://schemas.openxmlformats.org/drawingml/2006/table">
            <a:tbl>
              <a:tblPr/>
              <a:tblGrid>
                <a:gridCol w="3142695">
                  <a:extLst>
                    <a:ext uri="{9D8B030D-6E8A-4147-A177-3AD203B41FA5}">
                      <a16:colId xmlns:a16="http://schemas.microsoft.com/office/drawing/2014/main" val="569653429"/>
                    </a:ext>
                  </a:extLst>
                </a:gridCol>
                <a:gridCol w="1529386">
                  <a:extLst>
                    <a:ext uri="{9D8B030D-6E8A-4147-A177-3AD203B41FA5}">
                      <a16:colId xmlns:a16="http://schemas.microsoft.com/office/drawing/2014/main" val="2418150789"/>
                    </a:ext>
                  </a:extLst>
                </a:gridCol>
                <a:gridCol w="1649220">
                  <a:extLst>
                    <a:ext uri="{9D8B030D-6E8A-4147-A177-3AD203B41FA5}">
                      <a16:colId xmlns:a16="http://schemas.microsoft.com/office/drawing/2014/main" val="771897463"/>
                    </a:ext>
                  </a:extLst>
                </a:gridCol>
              </a:tblGrid>
              <a:tr h="441224">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Typ tazatele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Počet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35130747"/>
                  </a:ext>
                </a:extLst>
              </a:tr>
              <a:tr h="441224">
                <a:tc>
                  <a:txBody>
                    <a:bodyPr/>
                    <a:lstStyle/>
                    <a:p>
                      <a:pPr algn="l" fontAlgn="b"/>
                      <a:r>
                        <a:rPr lang="cs-CZ" sz="2000" b="0" i="0" u="none" strike="noStrike">
                          <a:solidFill>
                            <a:schemeClr val="bg1"/>
                          </a:solidFill>
                          <a:effectLst/>
                          <a:latin typeface="Calibri"/>
                        </a:rPr>
                        <a:t>Žadatel/příjemce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515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692634"/>
                  </a:ext>
                </a:extLst>
              </a:tr>
              <a:tr h="441224">
                <a:tc>
                  <a:txBody>
                    <a:bodyPr/>
                    <a:lstStyle/>
                    <a:p>
                      <a:pPr algn="l" fontAlgn="b"/>
                      <a:r>
                        <a:rPr lang="cs-CZ" sz="2000" b="0" i="0" u="none" strike="noStrike">
                          <a:solidFill>
                            <a:schemeClr val="bg1"/>
                          </a:solidFill>
                          <a:effectLst/>
                          <a:latin typeface="Calibri"/>
                        </a:rPr>
                        <a:t>Zpracovatel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878936"/>
                  </a:ext>
                </a:extLst>
              </a:tr>
              <a:tr h="441224">
                <a:tc>
                  <a:txBody>
                    <a:bodyPr/>
                    <a:lstStyle/>
                    <a:p>
                      <a:pPr algn="l" fontAlgn="b"/>
                      <a:r>
                        <a:rPr lang="cs-CZ" sz="2000" b="0" i="0" u="none" strike="noStrike">
                          <a:solidFill>
                            <a:schemeClr val="bg1"/>
                          </a:solidFill>
                          <a:effectLst/>
                          <a:latin typeface="Calibri"/>
                        </a:rPr>
                        <a:t>Jiný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644553"/>
                  </a:ext>
                </a:extLst>
              </a:tr>
              <a:tr h="441224">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Celkem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1012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314547876"/>
                  </a:ext>
                </a:extLst>
              </a:tr>
            </a:tbl>
          </a:graphicData>
        </a:graphic>
      </p:graphicFrame>
    </p:spTree>
    <p:extLst>
      <p:ext uri="{BB962C8B-B14F-4D97-AF65-F5344CB8AC3E}">
        <p14:creationId xmlns:p14="http://schemas.microsoft.com/office/powerpoint/2010/main" val="5926565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15063470-419B-4E15-95A9-B303CF6C087E}"/>
              </a:ext>
            </a:extLst>
          </p:cNvPr>
          <p:cNvSpPr txBox="1"/>
          <p:nvPr/>
        </p:nvSpPr>
        <p:spPr>
          <a:xfrm>
            <a:off x="659566" y="1317511"/>
            <a:ext cx="7901940" cy="1569660"/>
          </a:xfrm>
          <a:prstGeom prst="rect">
            <a:avLst/>
          </a:prstGeom>
          <a:noFill/>
        </p:spPr>
        <p:txBody>
          <a:bodyPr wrap="square">
            <a:spAutoFit/>
          </a:bodyPr>
          <a:lstStyle/>
          <a:p>
            <a:r>
              <a:rPr lang="cs-CZ" sz="1600">
                <a:solidFill>
                  <a:schemeClr val="bg1"/>
                </a:solidFill>
              </a:rPr>
              <a:t>U 866 tazatelů bez ohledu na to, zda položili dotaz či nikoliv, se podařilo identifikovat jejich typ</a:t>
            </a:r>
          </a:p>
          <a:p>
            <a:pPr marL="800100" lvl="1" indent="-342900">
              <a:buFont typeface="Arial" panose="020B0604020202020204" pitchFamily="34" charset="0"/>
              <a:buChar char="•"/>
            </a:pPr>
            <a:r>
              <a:rPr lang="cs-CZ" sz="1600">
                <a:solidFill>
                  <a:schemeClr val="bg1"/>
                </a:solidFill>
              </a:rPr>
              <a:t>Z toho 279 (32 %) dotazů lze přiřadit zpracovatelským/ poradenským agenturám</a:t>
            </a:r>
          </a:p>
          <a:p>
            <a:pPr marL="800100" lvl="1" indent="-342900">
              <a:buFont typeface="Arial" panose="020B0604020202020204" pitchFamily="34" charset="0"/>
              <a:buChar char="•"/>
            </a:pPr>
            <a:r>
              <a:rPr lang="cs-CZ" sz="1600">
                <a:solidFill>
                  <a:schemeClr val="bg1"/>
                </a:solidFill>
              </a:rPr>
              <a:t>397 tazatelů položilo dotaz do IROP2 z toho 104 (26 %) lze přiřadit zpracovatelským/ poradenským agenturám </a:t>
            </a:r>
          </a:p>
        </p:txBody>
      </p:sp>
      <p:graphicFrame>
        <p:nvGraphicFramePr>
          <p:cNvPr id="4" name="Tabulka 3">
            <a:extLst>
              <a:ext uri="{FF2B5EF4-FFF2-40B4-BE49-F238E27FC236}">
                <a16:creationId xmlns:a16="http://schemas.microsoft.com/office/drawing/2014/main" id="{DA992021-0003-4F68-A056-FF4C7E524D4A}"/>
              </a:ext>
            </a:extLst>
          </p:cNvPr>
          <p:cNvGraphicFramePr>
            <a:graphicFrameLocks noGrp="1"/>
          </p:cNvGraphicFramePr>
          <p:nvPr>
            <p:extLst>
              <p:ext uri="{D42A27DB-BD31-4B8C-83A1-F6EECF244321}">
                <p14:modId xmlns:p14="http://schemas.microsoft.com/office/powerpoint/2010/main" val="1219065580"/>
              </p:ext>
            </p:extLst>
          </p:nvPr>
        </p:nvGraphicFramePr>
        <p:xfrm>
          <a:off x="269001" y="2896493"/>
          <a:ext cx="8078044" cy="1257300"/>
        </p:xfrm>
        <a:graphic>
          <a:graphicData uri="http://schemas.openxmlformats.org/drawingml/2006/table">
            <a:tbl>
              <a:tblPr>
                <a:tableStyleId>{5C22544A-7EE6-4342-B048-85BDC9FD1C3A}</a:tableStyleId>
              </a:tblPr>
              <a:tblGrid>
                <a:gridCol w="2530344">
                  <a:extLst>
                    <a:ext uri="{9D8B030D-6E8A-4147-A177-3AD203B41FA5}">
                      <a16:colId xmlns:a16="http://schemas.microsoft.com/office/drawing/2014/main" val="2268506245"/>
                    </a:ext>
                  </a:extLst>
                </a:gridCol>
                <a:gridCol w="1386925">
                  <a:extLst>
                    <a:ext uri="{9D8B030D-6E8A-4147-A177-3AD203B41FA5}">
                      <a16:colId xmlns:a16="http://schemas.microsoft.com/office/drawing/2014/main" val="3121612395"/>
                    </a:ext>
                  </a:extLst>
                </a:gridCol>
                <a:gridCol w="1386925">
                  <a:extLst>
                    <a:ext uri="{9D8B030D-6E8A-4147-A177-3AD203B41FA5}">
                      <a16:colId xmlns:a16="http://schemas.microsoft.com/office/drawing/2014/main" val="699240698"/>
                    </a:ext>
                  </a:extLst>
                </a:gridCol>
                <a:gridCol w="1386925">
                  <a:extLst>
                    <a:ext uri="{9D8B030D-6E8A-4147-A177-3AD203B41FA5}">
                      <a16:colId xmlns:a16="http://schemas.microsoft.com/office/drawing/2014/main" val="303514728"/>
                    </a:ext>
                  </a:extLst>
                </a:gridCol>
                <a:gridCol w="1386925">
                  <a:extLst>
                    <a:ext uri="{9D8B030D-6E8A-4147-A177-3AD203B41FA5}">
                      <a16:colId xmlns:a16="http://schemas.microsoft.com/office/drawing/2014/main" val="3531715040"/>
                    </a:ext>
                  </a:extLst>
                </a:gridCol>
              </a:tblGrid>
              <a:tr h="214867">
                <a:tc>
                  <a:txBody>
                    <a:bodyPr/>
                    <a:lstStyle/>
                    <a:p>
                      <a:pPr algn="ctr" fontAlgn="b"/>
                      <a:r>
                        <a:rPr lang="cs-CZ" sz="1600" b="1" u="none" strike="noStrike">
                          <a:solidFill>
                            <a:schemeClr val="tx1"/>
                          </a:solidFill>
                          <a:effectLst/>
                        </a:rPr>
                        <a:t>Typ tazatele</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Celkem</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IROP2 </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81089995"/>
                  </a:ext>
                </a:extLst>
              </a:tr>
              <a:tr h="214867">
                <a:tc>
                  <a:txBody>
                    <a:bodyPr/>
                    <a:lstStyle/>
                    <a:p>
                      <a:pPr marL="71755" algn="l" fontAlgn="b"/>
                      <a:r>
                        <a:rPr lang="cs-CZ" sz="1600" u="none" strike="noStrike">
                          <a:solidFill>
                            <a:schemeClr val="tx1"/>
                          </a:solidFill>
                          <a:effectLst/>
                        </a:rPr>
                        <a:t>Žadatel/příjemce</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525</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60,62%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247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62,22%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023018"/>
                  </a:ext>
                </a:extLst>
              </a:tr>
              <a:tr h="214867">
                <a:tc>
                  <a:txBody>
                    <a:bodyPr/>
                    <a:lstStyle/>
                    <a:p>
                      <a:pPr marL="71755" algn="l" fontAlgn="b"/>
                      <a:r>
                        <a:rPr lang="cs-CZ" sz="1600" u="none" strike="noStrike">
                          <a:solidFill>
                            <a:schemeClr val="tx1"/>
                          </a:solidFill>
                          <a:effectLst/>
                        </a:rPr>
                        <a:t>Zpracovatel</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279</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32,22%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26,20%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5723751"/>
                  </a:ext>
                </a:extLst>
              </a:tr>
              <a:tr h="214867">
                <a:tc>
                  <a:txBody>
                    <a:bodyPr/>
                    <a:lstStyle/>
                    <a:p>
                      <a:pPr marL="71755" algn="l" fontAlgn="b"/>
                      <a:r>
                        <a:rPr lang="cs-CZ" sz="1600" u="none" strike="noStrike">
                          <a:solidFill>
                            <a:schemeClr val="tx1"/>
                          </a:solidFill>
                          <a:effectLst/>
                        </a:rPr>
                        <a:t>Jiný </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62</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11,59%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266711"/>
                  </a:ext>
                </a:extLst>
              </a:tr>
              <a:tr h="214867">
                <a:tc>
                  <a:txBody>
                    <a:bodyPr/>
                    <a:lstStyle/>
                    <a:p>
                      <a:pPr algn="ctr" fontAlgn="b"/>
                      <a:r>
                        <a:rPr lang="cs-CZ" sz="1600" b="1" u="none" strike="noStrike">
                          <a:solidFill>
                            <a:schemeClr val="tx1"/>
                          </a:solidFill>
                          <a:effectLst/>
                        </a:rPr>
                        <a:t>Celkový součet</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866</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397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9245234"/>
                  </a:ext>
                </a:extLst>
              </a:tr>
            </a:tbl>
          </a:graphicData>
        </a:graphic>
      </p:graphicFrame>
      <p:graphicFrame>
        <p:nvGraphicFramePr>
          <p:cNvPr id="7" name="Tabulka 6">
            <a:extLst>
              <a:ext uri="{FF2B5EF4-FFF2-40B4-BE49-F238E27FC236}">
                <a16:creationId xmlns:a16="http://schemas.microsoft.com/office/drawing/2014/main" id="{42AFB5A9-44DC-4656-8D4C-4AF1970A8B6F}"/>
              </a:ext>
            </a:extLst>
          </p:cNvPr>
          <p:cNvGraphicFramePr>
            <a:graphicFrameLocks noGrp="1"/>
          </p:cNvGraphicFramePr>
          <p:nvPr>
            <p:extLst>
              <p:ext uri="{D42A27DB-BD31-4B8C-83A1-F6EECF244321}">
                <p14:modId xmlns:p14="http://schemas.microsoft.com/office/powerpoint/2010/main" val="3030854086"/>
              </p:ext>
            </p:extLst>
          </p:nvPr>
        </p:nvGraphicFramePr>
        <p:xfrm>
          <a:off x="269001" y="4262956"/>
          <a:ext cx="4227497" cy="2263140"/>
        </p:xfrm>
        <a:graphic>
          <a:graphicData uri="http://schemas.openxmlformats.org/drawingml/2006/table">
            <a:tbl>
              <a:tblPr>
                <a:solidFill>
                  <a:schemeClr val="bg1"/>
                </a:solidFill>
                <a:tableStyleId>{5C22544A-7EE6-4342-B048-85BDC9FD1C3A}</a:tableStyleId>
              </a:tblPr>
              <a:tblGrid>
                <a:gridCol w="2016709">
                  <a:extLst>
                    <a:ext uri="{9D8B030D-6E8A-4147-A177-3AD203B41FA5}">
                      <a16:colId xmlns:a16="http://schemas.microsoft.com/office/drawing/2014/main" val="450795389"/>
                    </a:ext>
                  </a:extLst>
                </a:gridCol>
                <a:gridCol w="1105394">
                  <a:extLst>
                    <a:ext uri="{9D8B030D-6E8A-4147-A177-3AD203B41FA5}">
                      <a16:colId xmlns:a16="http://schemas.microsoft.com/office/drawing/2014/main" val="2667078417"/>
                    </a:ext>
                  </a:extLst>
                </a:gridCol>
                <a:gridCol w="1105394">
                  <a:extLst>
                    <a:ext uri="{9D8B030D-6E8A-4147-A177-3AD203B41FA5}">
                      <a16:colId xmlns:a16="http://schemas.microsoft.com/office/drawing/2014/main" val="2424729572"/>
                    </a:ext>
                  </a:extLst>
                </a:gridCol>
              </a:tblGrid>
              <a:tr h="179747">
                <a:tc>
                  <a:txBody>
                    <a:bodyPr/>
                    <a:lstStyle/>
                    <a:p>
                      <a:pPr algn="ctr" fontAlgn="b"/>
                      <a:r>
                        <a:rPr lang="cs-CZ" sz="1600" b="1" u="none" strike="noStrike">
                          <a:effectLst/>
                        </a:rPr>
                        <a:t>Typ tazatele</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effectLst/>
                        </a:rPr>
                        <a:t>Celkem</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4718440"/>
                  </a:ext>
                </a:extLst>
              </a:tr>
              <a:tr h="179747">
                <a:tc>
                  <a:txBody>
                    <a:bodyPr/>
                    <a:lstStyle/>
                    <a:p>
                      <a:pPr marL="71755" algn="l" fontAlgn="b"/>
                      <a:r>
                        <a:rPr lang="cs-CZ" sz="1600" u="none" strike="noStrike">
                          <a:effectLst/>
                        </a:rPr>
                        <a:t>Obec/ město</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232</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44,19%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56893"/>
                  </a:ext>
                </a:extLst>
              </a:tr>
              <a:tr h="179747">
                <a:tc>
                  <a:txBody>
                    <a:bodyPr/>
                    <a:lstStyle/>
                    <a:p>
                      <a:pPr marL="71755" algn="l" fontAlgn="b"/>
                      <a:r>
                        <a:rPr lang="cs-CZ" sz="1600" u="none" strike="noStrike">
                          <a:effectLst/>
                        </a:rPr>
                        <a:t>MAS</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10,86%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131145"/>
                  </a:ext>
                </a:extLst>
              </a:tr>
              <a:tr h="179747">
                <a:tc>
                  <a:txBody>
                    <a:bodyPr/>
                    <a:lstStyle/>
                    <a:p>
                      <a:pPr marL="71755" algn="l" fontAlgn="b"/>
                      <a:r>
                        <a:rPr lang="cs-CZ" sz="1600" u="none" strike="noStrike">
                          <a:effectLst/>
                        </a:rPr>
                        <a:t>Charita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24</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690364"/>
                  </a:ext>
                </a:extLst>
              </a:tr>
              <a:tr h="179747">
                <a:tc>
                  <a:txBody>
                    <a:bodyPr/>
                    <a:lstStyle/>
                    <a:p>
                      <a:pPr marL="71755" algn="l" fontAlgn="b"/>
                      <a:r>
                        <a:rPr lang="cs-CZ" sz="1600" b="0" i="0" u="none" strike="noStrike">
                          <a:solidFill>
                            <a:srgbClr val="000000"/>
                          </a:solidFill>
                          <a:effectLst/>
                          <a:latin typeface="Calibri"/>
                        </a:rPr>
                        <a:t>OSVČ</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824546"/>
                  </a:ext>
                </a:extLst>
              </a:tr>
              <a:tr h="179747">
                <a:tc>
                  <a:txBody>
                    <a:bodyPr/>
                    <a:lstStyle/>
                    <a:p>
                      <a:pPr marL="71755" algn="l" fontAlgn="b"/>
                      <a:r>
                        <a:rPr lang="cs-CZ" sz="1600" b="0" i="0" u="none" strike="noStrike">
                          <a:solidFill>
                            <a:srgbClr val="000000"/>
                          </a:solidFill>
                          <a:effectLst/>
                          <a:latin typeface="Calibri"/>
                        </a:rPr>
                        <a:t>Kraj</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873884"/>
                  </a:ext>
                </a:extLst>
              </a:tr>
              <a:tr h="179747">
                <a:tc>
                  <a:txBody>
                    <a:bodyPr/>
                    <a:lstStyle/>
                    <a:p>
                      <a:pPr marL="71755" algn="l" fontAlgn="b"/>
                      <a:r>
                        <a:rPr lang="cs-CZ" sz="1600" b="0" i="0" u="none" strike="noStrike">
                          <a:solidFill>
                            <a:srgbClr val="000000"/>
                          </a:solidFill>
                          <a:effectLst/>
                          <a:latin typeface="Calibri"/>
                        </a:rPr>
                        <a:t>Školy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3,24%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923061"/>
                  </a:ext>
                </a:extLst>
              </a:tr>
              <a:tr h="179747">
                <a:tc>
                  <a:txBody>
                    <a:bodyPr/>
                    <a:lstStyle/>
                    <a:p>
                      <a:pPr marL="71755" algn="l" fontAlgn="b"/>
                      <a:r>
                        <a:rPr lang="cs-CZ" sz="1600" b="0" i="0" u="none" strike="noStrike">
                          <a:solidFill>
                            <a:srgbClr val="000000"/>
                          </a:solidFill>
                          <a:effectLst/>
                          <a:latin typeface="Calibri"/>
                        </a:rPr>
                        <a:t>Jiné/ neurčené</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153 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0027989"/>
                  </a:ext>
                </a:extLst>
              </a:tr>
              <a:tr h="179747">
                <a:tc>
                  <a:txBody>
                    <a:bodyPr/>
                    <a:lstStyle/>
                    <a:p>
                      <a:pPr algn="ctr" fontAlgn="b"/>
                      <a:r>
                        <a:rPr lang="cs-CZ" sz="1600" b="1" u="none" strike="noStrike">
                          <a:effectLst/>
                        </a:rPr>
                        <a:t>Celkový součet</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9978362"/>
                  </a:ext>
                </a:extLst>
              </a:tr>
            </a:tbl>
          </a:graphicData>
        </a:graphic>
      </p:graphicFrame>
    </p:spTree>
    <p:extLst>
      <p:ext uri="{BB962C8B-B14F-4D97-AF65-F5344CB8AC3E}">
        <p14:creationId xmlns:p14="http://schemas.microsoft.com/office/powerpoint/2010/main" val="3227760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12</a:t>
            </a:fld>
            <a:endParaRPr lang="en-US"/>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2"/>
          <a:srcRect l="5556" r="5556"/>
          <a:stretch/>
        </p:blipFill>
        <p:spPr>
          <a:xfrm>
            <a:off x="1200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1.1 </a:t>
            </a:r>
            <a:br>
              <a:rPr lang="cs-CZ" sz="2400">
                <a:solidFill>
                  <a:schemeClr val="bg1"/>
                </a:solidFill>
              </a:rPr>
            </a:br>
            <a:r>
              <a:rPr lang="cs-CZ" sz="2400">
                <a:solidFill>
                  <a:schemeClr val="bg1"/>
                </a:solidFill>
              </a:rPr>
              <a:t>eGovernment a kybernetická bezpečnost</a:t>
            </a:r>
            <a:endParaRPr lang="en-US" sz="2400">
              <a:solidFill>
                <a:schemeClr val="bg1"/>
              </a:solidFill>
            </a:endParaRPr>
          </a:p>
        </p:txBody>
      </p:sp>
    </p:spTree>
    <p:extLst>
      <p:ext uri="{BB962C8B-B14F-4D97-AF65-F5344CB8AC3E}">
        <p14:creationId xmlns:p14="http://schemas.microsoft.com/office/powerpoint/2010/main" val="5239973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dirty="0" smtClean="0"/>
              <a:pPr/>
              <a:t>120</a:t>
            </a:fld>
            <a:endParaRPr lang="en-US"/>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Děkuji za pozornost</a:t>
            </a:r>
            <a:r>
              <a:rPr lang="cs-CZ" sz="500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86967"/>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a:solidFill>
                  <a:schemeClr val="bg1"/>
                </a:solidFill>
              </a:rPr>
              <a:t>Elektronizace vybraných služeb veřejné správy (např. </a:t>
            </a:r>
            <a:r>
              <a:rPr lang="cs-CZ" sz="1600" b="1" err="1">
                <a:solidFill>
                  <a:schemeClr val="bg1"/>
                </a:solidFill>
              </a:rPr>
              <a:t>eHealth</a:t>
            </a:r>
            <a:r>
              <a:rPr lang="cs-CZ" sz="1600" b="1">
                <a:solidFill>
                  <a:schemeClr val="bg1"/>
                </a:solidFill>
              </a:rPr>
              <a:t>, </a:t>
            </a:r>
            <a:r>
              <a:rPr lang="cs-CZ" sz="1600" b="1" err="1">
                <a:solidFill>
                  <a:schemeClr val="bg1"/>
                </a:solidFill>
              </a:rPr>
              <a:t>eJustice</a:t>
            </a:r>
            <a:r>
              <a:rPr lang="cs-CZ" sz="1600" b="1">
                <a:solidFill>
                  <a:schemeClr val="bg1"/>
                </a:solidFill>
              </a:rPr>
              <a:t>…)</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a:solidFill>
                  <a:schemeClr val="bg1"/>
                </a:solidFill>
              </a:rPr>
              <a:t>Elektronická identita</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a:solidFill>
                  <a:schemeClr val="bg1"/>
                </a:solidFill>
              </a:rPr>
              <a:t>Rozšíření propojeného datového fondu</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Pořízení prostorových dat a dalších datových fondů agendových 	informačních systémů</a:t>
            </a:r>
          </a:p>
        </p:txBody>
      </p:sp>
    </p:spTree>
    <p:extLst>
      <p:ext uri="{BB962C8B-B14F-4D97-AF65-F5344CB8AC3E}">
        <p14:creationId xmlns:p14="http://schemas.microsoft.com/office/powerpoint/2010/main" val="645555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a:solidFill>
                  <a:schemeClr val="bg1"/>
                </a:solidFill>
              </a:rPr>
              <a:t>eGovernment cloud</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a:solidFill>
                  <a:schemeClr val="bg1"/>
                </a:solidFill>
              </a:rPr>
              <a:t>Automatizace zpracování digitálních dat </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Automatické pořizování snímků aut překračujících rychlost v obci a 	automatické rozesílání pokut bez účasti úředníka</a:t>
            </a:r>
          </a:p>
          <a:p>
            <a:pPr marL="0" indent="0">
              <a:lnSpc>
                <a:spcPct val="150000"/>
              </a:lnSpc>
              <a:buNone/>
            </a:pPr>
            <a:r>
              <a:rPr lang="cs-CZ" sz="1600" b="1">
                <a:solidFill>
                  <a:schemeClr val="bg1"/>
                </a:solidFill>
              </a:rPr>
              <a:t>Portály obcí a krajů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nSpc>
                <a:spcPct val="150000"/>
              </a:lnSpc>
              <a:buNone/>
            </a:pPr>
            <a:r>
              <a:rPr lang="cs-CZ" sz="1600" b="1">
                <a:solidFill>
                  <a:schemeClr val="bg1"/>
                </a:solidFill>
              </a:rPr>
              <a:t>Metropolitní, krajské a další neveřejné sítě veřejné správy</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Rozvoj neveřejných optických sítí – propojení veřejných institucí 	(např. úřadů, nemocnic a škol) </a:t>
            </a:r>
          </a:p>
          <a:p>
            <a:pPr marL="0" indent="0">
              <a:lnSpc>
                <a:spcPct val="150000"/>
              </a:lnSpc>
              <a:buNone/>
            </a:pPr>
            <a:endParaRPr lang="cs-CZ" sz="1600">
              <a:solidFill>
                <a:schemeClr val="bg1"/>
              </a:solidFill>
            </a:endParaRPr>
          </a:p>
          <a:p>
            <a:pPr marL="0" indent="0">
              <a:lnSpc>
                <a:spcPct val="150000"/>
              </a:lnSpc>
              <a:buNone/>
            </a:pPr>
            <a:r>
              <a:rPr lang="cs-CZ" sz="1600" b="1">
                <a:solidFill>
                  <a:schemeClr val="bg1"/>
                </a:solidFill>
              </a:rPr>
              <a:t>Kybernetická bezpečnost</a:t>
            </a:r>
          </a:p>
          <a:p>
            <a:pPr marL="457200" lvl="1" indent="0">
              <a:lnSpc>
                <a:spcPct val="150000"/>
              </a:lnSpc>
              <a:buNone/>
            </a:pPr>
            <a:r>
              <a:rPr lang="cs-CZ" sz="1600" u="sng">
                <a:solidFill>
                  <a:schemeClr val="bg1"/>
                </a:solidFill>
              </a:rPr>
              <a:t>Příklad:</a:t>
            </a:r>
            <a:r>
              <a:rPr lang="cs-CZ" sz="1600">
                <a:solidFill>
                  <a:schemeClr val="bg1"/>
                </a:solidFill>
              </a:rPr>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228" y="3512303"/>
            <a:ext cx="502783" cy="502783"/>
          </a:xfrm>
          <a:prstGeom prst="rect">
            <a:avLst/>
          </a:prstGeom>
        </p:spPr>
      </p:pic>
    </p:spTree>
    <p:extLst>
      <p:ext uri="{BB962C8B-B14F-4D97-AF65-F5344CB8AC3E}">
        <p14:creationId xmlns:p14="http://schemas.microsoft.com/office/powerpoint/2010/main" val="3812168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5208" y="2321462"/>
            <a:ext cx="8012179" cy="1893339"/>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a:solidFill>
                  <a:schemeClr val="bg1"/>
                </a:solidFill>
              </a:rPr>
              <a:t>Souhlasné stanovisko hlavního architekta eGovernmentu</a:t>
            </a:r>
          </a:p>
          <a:p>
            <a:pPr marL="285750" lvl="0" indent="-285750">
              <a:lnSpc>
                <a:spcPct val="150000"/>
              </a:lnSpc>
              <a:buFont typeface="Arial" panose="020B0604020202020204" pitchFamily="34" charset="0"/>
              <a:buChar char="•"/>
            </a:pPr>
            <a:r>
              <a:rPr lang="cs-CZ" sz="1600">
                <a:solidFill>
                  <a:schemeClr val="bg1"/>
                </a:solidFill>
              </a:rPr>
              <a:t>Soulad projektu se strategií „Digitální Česko“</a:t>
            </a:r>
          </a:p>
          <a:p>
            <a:pPr marL="285750" lvl="0" indent="-285750">
              <a:lnSpc>
                <a:spcPct val="150000"/>
              </a:lnSpc>
              <a:buFont typeface="Arial" panose="020B0604020202020204" pitchFamily="34" charset="0"/>
              <a:buChar char="•"/>
            </a:pPr>
            <a:r>
              <a:rPr lang="cs-CZ" sz="1600">
                <a:solidFill>
                  <a:schemeClr val="bg1"/>
                </a:solidFill>
              </a:rPr>
              <a:t>15 let udržitelnosti u neveřejných sítí veřejné správy</a:t>
            </a:r>
          </a:p>
          <a:p>
            <a:pPr marL="285750" lvl="0" indent="-285750">
              <a:lnSpc>
                <a:spcPct val="150000"/>
              </a:lnSpc>
              <a:buFont typeface="Arial" panose="020B0604020202020204" pitchFamily="34" charset="0"/>
              <a:buChar char="•"/>
            </a:pPr>
            <a:r>
              <a:rPr lang="cs-CZ" sz="1600">
                <a:solidFill>
                  <a:schemeClr val="bg1"/>
                </a:solidFill>
              </a:rPr>
              <a:t>Realizace i v Praze </a:t>
            </a:r>
          </a:p>
          <a:p>
            <a:pPr marL="285750" lvl="0" indent="-285750">
              <a:lnSpc>
                <a:spcPct val="150000"/>
              </a:lnSpc>
              <a:buFont typeface="Arial" panose="020B0604020202020204" pitchFamily="34" charset="0"/>
              <a:buChar char="•"/>
            </a:pPr>
            <a:r>
              <a:rPr lang="cs-CZ" sz="1600">
                <a:solidFill>
                  <a:schemeClr val="bg1"/>
                </a:solidFill>
              </a:rPr>
              <a:t>Využití ITI</a:t>
            </a:r>
          </a:p>
        </p:txBody>
      </p:sp>
    </p:spTree>
    <p:extLst>
      <p:ext uri="{BB962C8B-B14F-4D97-AF65-F5344CB8AC3E}">
        <p14:creationId xmlns:p14="http://schemas.microsoft.com/office/powerpoint/2010/main" val="2803328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dirty="0">
                <a:solidFill>
                  <a:schemeClr val="bg1"/>
                </a:solidFill>
              </a:rPr>
              <a:t>Předpoklad vyhlášení výzvy na téma „</a:t>
            </a:r>
            <a:r>
              <a:rPr lang="cs-CZ" sz="1600" b="1" dirty="0">
                <a:solidFill>
                  <a:schemeClr val="bg1"/>
                </a:solidFill>
              </a:rPr>
              <a:t>Kybernetická bezpečnost</a:t>
            </a:r>
            <a:r>
              <a:rPr lang="cs-CZ" sz="1600" dirty="0">
                <a:solidFill>
                  <a:schemeClr val="bg1"/>
                </a:solidFill>
              </a:rPr>
              <a:t>“ v polovině roku 2022 – možnost inspirace 10. výzvou minulého období</a:t>
            </a:r>
          </a:p>
          <a:p>
            <a:pPr marL="214313" indent="-214313">
              <a:lnSpc>
                <a:spcPct val="150000"/>
              </a:lnSpc>
              <a:buFont typeface="Arial" panose="020B0604020202020204" pitchFamily="34" charset="0"/>
              <a:buChar char="•"/>
            </a:pPr>
            <a:r>
              <a:rPr lang="cs-CZ" sz="1600" dirty="0">
                <a:solidFill>
                  <a:schemeClr val="bg1"/>
                </a:solidFill>
              </a:rPr>
              <a:t>Výzvy pravděpodobně vyhlašovány pro skupiny příjemců (např dle regionu – přechodové, méně rozvinuté, Praha, …)</a:t>
            </a:r>
          </a:p>
          <a:p>
            <a:pPr marL="214313" indent="-214313">
              <a:lnSpc>
                <a:spcPct val="150000"/>
              </a:lnSpc>
              <a:buFont typeface="Arial" panose="020B0604020202020204" pitchFamily="34" charset="0"/>
              <a:buChar char="•"/>
            </a:pPr>
            <a:r>
              <a:rPr lang="cs-CZ" sz="1600" b="1">
                <a:solidFill>
                  <a:schemeClr val="bg1"/>
                </a:solidFill>
              </a:rPr>
              <a:t>Povinné Stanovisko OHA </a:t>
            </a:r>
            <a:r>
              <a:rPr lang="cs-CZ" sz="1600">
                <a:solidFill>
                  <a:schemeClr val="bg1"/>
                </a:solidFill>
              </a:rPr>
              <a:t>(Odboru hlavního architekta eGovernmentu) pro fázi hodnocení u všech projektů SC 1.1</a:t>
            </a:r>
          </a:p>
          <a:p>
            <a:pPr marL="214313" indent="-214313">
              <a:lnSpc>
                <a:spcPct val="150000"/>
              </a:lnSpc>
              <a:buFont typeface="Arial" panose="020B0604020202020204" pitchFamily="34" charset="0"/>
              <a:buChar char="•"/>
            </a:pPr>
            <a:r>
              <a:rPr lang="cs-CZ" sz="1600" dirty="0">
                <a:solidFill>
                  <a:schemeClr val="bg1"/>
                </a:solidFill>
              </a:rPr>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2A731A28-706E-49C2-9C6A-EEB9391101D7}"/>
              </a:ext>
            </a:extLst>
          </p:cNvPr>
          <p:cNvSpPr txBox="1"/>
          <p:nvPr/>
        </p:nvSpPr>
        <p:spPr>
          <a:xfrm>
            <a:off x="565910" y="1604500"/>
            <a:ext cx="8012179" cy="4502386"/>
          </a:xfrm>
          <a:prstGeom prst="rect">
            <a:avLst/>
          </a:prstGeom>
          <a:noFill/>
        </p:spPr>
        <p:txBody>
          <a:bodyPr wrap="square" lIns="91440" tIns="45720" rIns="91440" bIns="45720" anchor="t">
            <a:spAutoFit/>
          </a:bodyPr>
          <a:lstStyle/>
          <a:p>
            <a:pPr marL="213995" indent="-213995" algn="just">
              <a:lnSpc>
                <a:spcPts val="2300"/>
              </a:lnSpc>
              <a:buFont typeface="Arial" panose="020B0604020202020204" pitchFamily="34" charset="0"/>
              <a:buChar char="•"/>
            </a:pPr>
            <a:r>
              <a:rPr lang="cs-CZ" sz="1600" b="1" u="sng" dirty="0">
                <a:solidFill>
                  <a:srgbClr val="FF0000"/>
                </a:solidFill>
              </a:rPr>
              <a:t>Neplánují </a:t>
            </a:r>
            <a:r>
              <a:rPr lang="cs-CZ" sz="1600" b="1" u="sng" dirty="0">
                <a:solidFill>
                  <a:schemeClr val="bg1"/>
                </a:solidFill>
              </a:rPr>
              <a:t>se výzvy podporující provozní systémy</a:t>
            </a:r>
            <a:r>
              <a:rPr lang="cs-CZ" sz="1600" b="1" dirty="0">
                <a:solidFill>
                  <a:schemeClr val="bg1"/>
                </a:solidFill>
              </a:rPr>
              <a:t> </a:t>
            </a:r>
            <a:r>
              <a:rPr lang="cs-CZ" sz="1600" dirty="0">
                <a:solidFill>
                  <a:schemeClr val="bg1"/>
                </a:solidFill>
              </a:rPr>
              <a:t>úřadu (v minulém období 28. a 23. výzva)</a:t>
            </a:r>
            <a:endParaRPr lang="cs-CZ" dirty="0">
              <a:solidFill>
                <a:schemeClr val="bg1"/>
              </a:solidFill>
            </a:endParaRPr>
          </a:p>
          <a:p>
            <a:pPr marL="213995" indent="-213995" algn="just" fontAlgn="base">
              <a:lnSpc>
                <a:spcPts val="2300"/>
              </a:lnSpc>
              <a:spcBef>
                <a:spcPts val="450"/>
              </a:spcBef>
              <a:buFont typeface="Arial" panose="020B0604020202020204" pitchFamily="34" charset="0"/>
              <a:buChar char="•"/>
            </a:pPr>
            <a:r>
              <a:rPr lang="cs-CZ" sz="1600" b="1" u="sng" dirty="0">
                <a:solidFill>
                  <a:schemeClr val="bg1"/>
                </a:solidFill>
              </a:rPr>
              <a:t>Využití cloudu </a:t>
            </a:r>
            <a:r>
              <a:rPr lang="cs-CZ" sz="1600" dirty="0">
                <a:solidFill>
                  <a:schemeClr val="bg1"/>
                </a:solidFill>
              </a:rPr>
              <a:t>bude způsobilým výdajem pouze v době realizace projektu,</a:t>
            </a:r>
            <a:endParaRPr lang="cs-CZ" sz="1600" dirty="0">
              <a:solidFill>
                <a:schemeClr val="bg1"/>
              </a:solidFill>
              <a:cs typeface="Arial" panose="020B0604020202020204"/>
            </a:endParaRPr>
          </a:p>
          <a:p>
            <a:pPr marL="212725" algn="just" fontAlgn="base">
              <a:lnSpc>
                <a:spcPts val="2300"/>
              </a:lnSpc>
            </a:pPr>
            <a:r>
              <a:rPr lang="cs-CZ" sz="1600" dirty="0">
                <a:solidFill>
                  <a:schemeClr val="bg1"/>
                </a:solidFill>
              </a:rPr>
              <a:t>nejdéle do ukončení realizace, v udržitelnosti nikoliv</a:t>
            </a:r>
            <a:endParaRPr lang="cs-CZ" sz="1600" dirty="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b="1" u="sng" dirty="0">
                <a:solidFill>
                  <a:schemeClr val="bg1"/>
                </a:solidFill>
              </a:rPr>
              <a:t>Pořízení periferií </a:t>
            </a:r>
            <a:r>
              <a:rPr lang="cs-CZ" sz="1600" dirty="0">
                <a:solidFill>
                  <a:schemeClr val="bg1"/>
                </a:solidFill>
              </a:rPr>
              <a:t>je možné v rámci paušálu stanoveného výzvou, jako vedlejší náklad projektu</a:t>
            </a:r>
            <a:endParaRPr lang="cs-CZ" sz="1600" dirty="0">
              <a:solidFill>
                <a:schemeClr val="bg1"/>
              </a:solidFill>
              <a:cs typeface="Arial" panose="020B0604020202020204"/>
            </a:endParaRPr>
          </a:p>
          <a:p>
            <a:pPr marL="213995" indent="-213995" algn="just" fontAlgn="base">
              <a:lnSpc>
                <a:spcPts val="2300"/>
              </a:lnSpc>
              <a:spcBef>
                <a:spcPts val="450"/>
              </a:spcBef>
              <a:buFont typeface="Arial" panose="020B0604020202020204" pitchFamily="34" charset="0"/>
              <a:buChar char="•"/>
            </a:pPr>
            <a:r>
              <a:rPr lang="cs-CZ" sz="1600" dirty="0">
                <a:solidFill>
                  <a:schemeClr val="bg1"/>
                </a:solidFill>
              </a:rPr>
              <a:t>Proplacení studií, analýz, dozoru, konzultací a dalších podobných vedlejších nákladů je možné do výše paušálu stanoveného výzvou</a:t>
            </a:r>
            <a:endParaRPr lang="cs-CZ" sz="1600" dirty="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dirty="0">
                <a:solidFill>
                  <a:schemeClr val="bg1"/>
                </a:solidFill>
              </a:rPr>
              <a:t>Ani z IROP2 </a:t>
            </a:r>
            <a:r>
              <a:rPr lang="cs-CZ" sz="1600" b="1" dirty="0">
                <a:solidFill>
                  <a:schemeClr val="bg1"/>
                </a:solidFill>
              </a:rPr>
              <a:t>nelze proplatit </a:t>
            </a:r>
            <a:r>
              <a:rPr lang="cs-CZ" sz="1600" dirty="0">
                <a:solidFill>
                  <a:schemeClr val="bg1"/>
                </a:solidFill>
              </a:rPr>
              <a:t>předplatné služeb, </a:t>
            </a:r>
            <a:r>
              <a:rPr lang="cs-CZ" sz="1600" dirty="0" err="1">
                <a:solidFill>
                  <a:schemeClr val="bg1"/>
                </a:solidFill>
              </a:rPr>
              <a:t>maintenance</a:t>
            </a:r>
            <a:r>
              <a:rPr lang="cs-CZ" sz="1600" dirty="0">
                <a:solidFill>
                  <a:schemeClr val="bg1"/>
                </a:solidFill>
              </a:rPr>
              <a:t> a servis</a:t>
            </a:r>
            <a:endParaRPr lang="cs-CZ" sz="1600" dirty="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dirty="0">
                <a:solidFill>
                  <a:schemeClr val="bg1"/>
                </a:solidFill>
              </a:rPr>
              <a:t>SW a HW pořízený z projektu </a:t>
            </a:r>
            <a:r>
              <a:rPr lang="cs-CZ" sz="1600" b="1" dirty="0">
                <a:solidFill>
                  <a:schemeClr val="bg1"/>
                </a:solidFill>
              </a:rPr>
              <a:t>musí být v majetku </a:t>
            </a:r>
            <a:r>
              <a:rPr lang="cs-CZ" sz="1600" dirty="0">
                <a:solidFill>
                  <a:schemeClr val="bg1"/>
                </a:solidFill>
              </a:rPr>
              <a:t>příjemce</a:t>
            </a:r>
            <a:endParaRPr lang="cs-CZ" sz="1600" dirty="0">
              <a:solidFill>
                <a:schemeClr val="bg1"/>
              </a:solidFill>
              <a:cs typeface="Arial" panose="020B0604020202020204"/>
            </a:endParaRPr>
          </a:p>
          <a:p>
            <a:pPr fontAlgn="base">
              <a:lnSpc>
                <a:spcPts val="2300"/>
              </a:lnSpc>
              <a:spcBef>
                <a:spcPts val="900"/>
              </a:spcBef>
            </a:pPr>
            <a:r>
              <a:rPr lang="cs-CZ" sz="1600" b="1" i="1" dirty="0">
                <a:solidFill>
                  <a:schemeClr val="bg1"/>
                </a:solidFill>
              </a:rPr>
              <a:t>Může být oprávněným příjemcem i soukromá nemocnice, která poskytuje veřejnou službu v oblasti zdravotní péče podle zákona č. 372/2011 Sb.?</a:t>
            </a:r>
          </a:p>
          <a:p>
            <a:pPr marL="404495" indent="-213995" fontAlgn="base">
              <a:lnSpc>
                <a:spcPts val="2300"/>
              </a:lnSpc>
              <a:spcBef>
                <a:spcPts val="450"/>
              </a:spcBef>
              <a:buFont typeface="Wingdings" panose="05000000000000000000" pitchFamily="2" charset="2"/>
              <a:buChar char="ü"/>
            </a:pPr>
            <a:r>
              <a:rPr lang="cs-CZ" sz="1600" dirty="0">
                <a:solidFill>
                  <a:schemeClr val="bg1"/>
                </a:solidFill>
              </a:rPr>
              <a:t>Ano, ve vybraných výzvách a za podmínek definovaných výzvou – tyto soukromé nemocnice budou vydefinovány Ministerstvem zdravotnictví</a:t>
            </a:r>
            <a:endParaRPr lang="cs-CZ" sz="1600" dirty="0">
              <a:solidFill>
                <a:schemeClr val="bg1"/>
              </a:solidFill>
              <a:cs typeface="Arial" panose="020B0604020202020204"/>
            </a:endParaRPr>
          </a:p>
        </p:txBody>
      </p:sp>
      <p:sp>
        <p:nvSpPr>
          <p:cNvPr id="2" name="TextovéPole 1">
            <a:extLst>
              <a:ext uri="{FF2B5EF4-FFF2-40B4-BE49-F238E27FC236}">
                <a16:creationId xmlns:a16="http://schemas.microsoft.com/office/drawing/2014/main" id="{8C8B5336-7DB2-CADE-5687-EDCAFB962A0F}"/>
              </a:ext>
            </a:extLst>
          </p:cNvPr>
          <p:cNvSpPr txBox="1"/>
          <p:nvPr/>
        </p:nvSpPr>
        <p:spPr>
          <a:xfrm>
            <a:off x="170426" y="598688"/>
            <a:ext cx="8692408" cy="830997"/>
          </a:xfrm>
          <a:prstGeom prst="rect">
            <a:avLst/>
          </a:prstGeom>
          <a:noFill/>
        </p:spPr>
        <p:txBody>
          <a:bodyPr wrap="square" lIns="91440" tIns="45720" rIns="91440" bIns="45720" rtlCol="0" anchor="t">
            <a:spAutoFit/>
          </a:bodyPr>
          <a:lstStyle/>
          <a:p>
            <a:pPr algn="ctr" defTabSz="914400">
              <a:buClr>
                <a:srgbClr val="000000"/>
              </a:buClr>
              <a:buFont typeface="Arial"/>
              <a:buNone/>
            </a:pPr>
            <a:r>
              <a:rPr lang="cs-CZ" sz="2800" b="1" kern="0">
                <a:solidFill>
                  <a:schemeClr val="bg1"/>
                </a:solidFill>
                <a:cs typeface="Arial"/>
                <a:sym typeface="Arial"/>
              </a:rPr>
              <a:t>SC 1.1 eGovernment a kybernetická bezpečnost</a:t>
            </a:r>
          </a:p>
          <a:p>
            <a:pPr algn="ctr" defTabSz="914400"/>
            <a:r>
              <a:rPr lang="cs-CZ" sz="2000" b="1" kern="0">
                <a:solidFill>
                  <a:schemeClr val="bg1"/>
                </a:solidFill>
                <a:cs typeface="Arial"/>
              </a:rPr>
              <a:t>Předpokládané podmínky pro projekty</a:t>
            </a:r>
            <a:endParaRPr lang="cs-CZ" sz="2000" b="1" kern="0" err="1">
              <a:solidFill>
                <a:schemeClr val="bg1"/>
              </a:solidFill>
              <a:cs typeface="Arial" panose="020B0604020202020204" pitchFamily="34" charset="0"/>
            </a:endParaRPr>
          </a:p>
        </p:txBody>
      </p:sp>
    </p:spTree>
    <p:extLst>
      <p:ext uri="{BB962C8B-B14F-4D97-AF65-F5344CB8AC3E}">
        <p14:creationId xmlns:p14="http://schemas.microsoft.com/office/powerpoint/2010/main" val="3357346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p:txBody>
          <a:bodyPr/>
          <a:lstStyle/>
          <a:p>
            <a:fld id="{4000C4B2-41BC-D741-8B94-B76DB6967C01}" type="slidenum">
              <a:rPr lang="en-US" smtClean="0"/>
              <a:pPr/>
              <a:t>19</a:t>
            </a:fld>
            <a:endParaRPr lang="en-US"/>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2.1 </a:t>
            </a:r>
            <a:br>
              <a:rPr lang="cs-CZ" sz="2400">
                <a:solidFill>
                  <a:schemeClr val="bg1"/>
                </a:solidFill>
              </a:rPr>
            </a:br>
            <a:r>
              <a:rPr lang="cs-CZ" sz="2400">
                <a:solidFill>
                  <a:schemeClr val="bg1"/>
                </a:solidFill>
              </a:rPr>
              <a:t>Prevence rizik, zvýšení odolnosti a ochrana obyvatelstva</a:t>
            </a:r>
            <a:endParaRPr lang="en-US" sz="2400">
              <a:solidFill>
                <a:schemeClr val="bg1"/>
              </a:solidFill>
            </a:endParaRPr>
          </a:p>
        </p:txBody>
      </p:sp>
    </p:spTree>
    <p:extLst>
      <p:ext uri="{BB962C8B-B14F-4D97-AF65-F5344CB8AC3E}">
        <p14:creationId xmlns:p14="http://schemas.microsoft.com/office/powerpoint/2010/main" val="168902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7" y="927335"/>
            <a:ext cx="7821847" cy="4720990"/>
          </a:xfrm>
          <a:prstGeom prst="rect">
            <a:avLst/>
          </a:prstGeom>
        </p:spPr>
        <p:txBody>
          <a:bodyPr lIns="91440" tIns="45720" rIns="91440" bIns="45720" anchor="t">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dirty="0">
                <a:solidFill>
                  <a:schemeClr val="bg1"/>
                </a:solidFill>
                <a:latin typeface="Arial"/>
                <a:cs typeface="Arial"/>
              </a:rPr>
              <a:t>PROGRAM</a:t>
            </a:r>
            <a:r>
              <a:rPr lang="cs-CZ" sz="5000" dirty="0">
                <a:solidFill>
                  <a:schemeClr val="bg1"/>
                </a:solidFill>
                <a:latin typeface="Arial"/>
                <a:cs typeface="Arial"/>
              </a:rPr>
              <a:t> </a:t>
            </a:r>
            <a:endParaRPr lang="cs-CZ" sz="5000" dirty="0">
              <a:solidFill>
                <a:schemeClr val="bg1"/>
              </a:solidFill>
              <a:latin typeface="Arial" panose="020B0604020202020204" pitchFamily="34" charset="0"/>
              <a:cs typeface="Arial" panose="020B0604020202020204" pitchFamily="34" charset="0"/>
            </a:endParaRPr>
          </a:p>
          <a:p>
            <a:pPr marL="0" indent="0">
              <a:lnSpc>
                <a:spcPct val="150000"/>
              </a:lnSpc>
              <a:buNone/>
            </a:pPr>
            <a:endParaRPr lang="cs-CZ" sz="1600" b="1" dirty="0">
              <a:solidFill>
                <a:schemeClr val="bg1"/>
              </a:solidFill>
            </a:endParaRPr>
          </a:p>
          <a:p>
            <a:pPr marL="0" indent="0">
              <a:lnSpc>
                <a:spcPct val="150000"/>
              </a:lnSpc>
              <a:buNone/>
            </a:pPr>
            <a:r>
              <a:rPr lang="cs-CZ" sz="1600" b="1" dirty="0">
                <a:solidFill>
                  <a:schemeClr val="bg1"/>
                </a:solidFill>
              </a:rPr>
              <a:t>09:30 – 10:00	</a:t>
            </a:r>
            <a:r>
              <a:rPr lang="cs-CZ" sz="1600" dirty="0">
                <a:solidFill>
                  <a:schemeClr val="bg1"/>
                </a:solidFill>
              </a:rPr>
              <a:t>Registrace účastníků</a:t>
            </a:r>
            <a:endParaRPr lang="cs-CZ" sz="1600" dirty="0">
              <a:solidFill>
                <a:schemeClr val="bg1"/>
              </a:solidFill>
              <a:cs typeface="Arial"/>
            </a:endParaRPr>
          </a:p>
          <a:p>
            <a:pPr marL="0" indent="0">
              <a:lnSpc>
                <a:spcPct val="150000"/>
              </a:lnSpc>
              <a:buNone/>
            </a:pPr>
            <a:r>
              <a:rPr lang="cs-CZ" sz="1600" b="1" dirty="0">
                <a:solidFill>
                  <a:schemeClr val="bg1"/>
                </a:solidFill>
              </a:rPr>
              <a:t>10:00 – 10:05	</a:t>
            </a:r>
            <a:r>
              <a:rPr lang="cs-CZ" sz="1600" dirty="0">
                <a:solidFill>
                  <a:schemeClr val="bg1"/>
                </a:solidFill>
              </a:rPr>
              <a:t>Zahájení konference – úvodní slovo</a:t>
            </a:r>
            <a:endParaRPr lang="cs-CZ" sz="1600" dirty="0">
              <a:solidFill>
                <a:schemeClr val="bg1"/>
              </a:solidFill>
              <a:cs typeface="Arial"/>
            </a:endParaRPr>
          </a:p>
          <a:p>
            <a:pPr>
              <a:lnSpc>
                <a:spcPct val="150000"/>
              </a:lnSpc>
            </a:pPr>
            <a:r>
              <a:rPr lang="cs-CZ" sz="1600" b="1" dirty="0">
                <a:solidFill>
                  <a:schemeClr val="bg1"/>
                </a:solidFill>
              </a:rPr>
              <a:t>10:05 – 11:00	Oblasti podpory v IROP 2021-2027</a:t>
            </a:r>
            <a:endParaRPr lang="cs-CZ" sz="1600" dirty="0">
              <a:solidFill>
                <a:schemeClr val="bg1"/>
              </a:solidFill>
            </a:endParaRPr>
          </a:p>
          <a:p>
            <a:pPr>
              <a:lnSpc>
                <a:spcPct val="150000"/>
              </a:lnSpc>
            </a:pPr>
            <a:r>
              <a:rPr lang="cs-CZ" sz="1600" b="1" dirty="0">
                <a:solidFill>
                  <a:schemeClr val="bg1"/>
                </a:solidFill>
              </a:rPr>
              <a:t>11:00 – 11:30	Metodické změny v </a:t>
            </a:r>
            <a:r>
              <a:rPr lang="cs-CZ" sz="1600" dirty="0">
                <a:solidFill>
                  <a:schemeClr val="bg1"/>
                </a:solidFill>
              </a:rPr>
              <a:t>IROP 2021 - 2027 </a:t>
            </a:r>
          </a:p>
          <a:p>
            <a:pPr>
              <a:lnSpc>
                <a:spcPct val="150000"/>
              </a:lnSpc>
            </a:pPr>
            <a:r>
              <a:rPr lang="cs-CZ" sz="1600" b="1" dirty="0">
                <a:solidFill>
                  <a:schemeClr val="bg1"/>
                </a:solidFill>
              </a:rPr>
              <a:t>11:30 – 12:00</a:t>
            </a:r>
            <a:r>
              <a:rPr lang="cs-CZ" sz="1600" dirty="0">
                <a:solidFill>
                  <a:schemeClr val="bg1"/>
                </a:solidFill>
              </a:rPr>
              <a:t>	Přestávka </a:t>
            </a:r>
          </a:p>
          <a:p>
            <a:pPr>
              <a:lnSpc>
                <a:spcPct val="150000"/>
              </a:lnSpc>
            </a:pPr>
            <a:r>
              <a:rPr lang="cs-CZ" sz="1600" b="1" dirty="0">
                <a:solidFill>
                  <a:schemeClr val="bg1"/>
                </a:solidFill>
              </a:rPr>
              <a:t>12:00 – 12:30 	</a:t>
            </a:r>
            <a:r>
              <a:rPr lang="cs-CZ" sz="1600" dirty="0">
                <a:solidFill>
                  <a:schemeClr val="bg1"/>
                </a:solidFill>
              </a:rPr>
              <a:t>Představení konzultačního servisu Centra pro regionální rozvoj</a:t>
            </a:r>
          </a:p>
          <a:p>
            <a:pPr>
              <a:lnSpc>
                <a:spcPct val="150000"/>
              </a:lnSpc>
            </a:pPr>
            <a:r>
              <a:rPr lang="cs-CZ" sz="1600" b="1" dirty="0">
                <a:solidFill>
                  <a:schemeClr val="bg1"/>
                </a:solidFill>
              </a:rPr>
              <a:t>12:30 – 12:50	</a:t>
            </a:r>
            <a:r>
              <a:rPr lang="cs-CZ" sz="1600" dirty="0">
                <a:solidFill>
                  <a:schemeClr val="bg1"/>
                </a:solidFill>
              </a:rPr>
              <a:t>RE:START – strategie hospodářské restrukturalizace, příprava 5. 			akčního plánu</a:t>
            </a:r>
          </a:p>
          <a:p>
            <a:pPr>
              <a:lnSpc>
                <a:spcPct val="150000"/>
              </a:lnSpc>
            </a:pPr>
            <a:r>
              <a:rPr lang="cs-CZ" sz="1600" b="1" dirty="0">
                <a:solidFill>
                  <a:schemeClr val="bg1"/>
                </a:solidFill>
              </a:rPr>
              <a:t>12:50 – 14:00</a:t>
            </a:r>
            <a:r>
              <a:rPr lang="cs-CZ" sz="1600" dirty="0">
                <a:solidFill>
                  <a:schemeClr val="bg1"/>
                </a:solidFill>
              </a:rPr>
              <a:t>  Individuální konzultace </a:t>
            </a:r>
          </a:p>
          <a:p>
            <a:pPr>
              <a:lnSpc>
                <a:spcPct val="150000"/>
              </a:lnSpc>
            </a:pPr>
            <a:r>
              <a:rPr lang="cs-CZ" sz="1600" dirty="0">
                <a:solidFill>
                  <a:schemeClr val="bg1"/>
                </a:solidFill>
              </a:rPr>
              <a:t> </a:t>
            </a:r>
            <a:endParaRPr lang="cs-CZ" sz="1600" dirty="0">
              <a:solidFill>
                <a:schemeClr val="bg1"/>
              </a:solidFill>
              <a:cs typeface="Arial"/>
            </a:endParaRPr>
          </a:p>
          <a:p>
            <a:pPr algn="ctr"/>
            <a:endParaRPr lang="cs-CZ"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833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a:solidFill>
                  <a:schemeClr val="bg1"/>
                </a:solidFill>
              </a:rPr>
              <a:t>Materiálně-technické vybavení a vytvoření hmotných podmínek pro základní složky IZS (Policie, HZS, ZZS) </a:t>
            </a:r>
            <a:r>
              <a:rPr lang="cs-CZ" sz="1600">
                <a:solidFill>
                  <a:schemeClr val="bg1"/>
                </a:solidFill>
              </a:rPr>
              <a:t>pro předcházení změnám klimatu a novým hrozbám, pro zajištění dlouhodobé evakuace obyvatelstva atd. - stanice a technika</a:t>
            </a:r>
          </a:p>
          <a:p>
            <a:pPr marL="0" indent="0">
              <a:buNone/>
            </a:pPr>
            <a:r>
              <a:rPr lang="cs-CZ" sz="1600">
                <a:solidFill>
                  <a:schemeClr val="bg1"/>
                </a:solidFill>
              </a:rPr>
              <a:t>	</a:t>
            </a:r>
            <a:r>
              <a:rPr lang="cs-CZ" sz="1600" u="sng">
                <a:solidFill>
                  <a:schemeClr val="bg1"/>
                </a:solidFill>
              </a:rPr>
              <a:t>Příklady:</a:t>
            </a:r>
            <a:r>
              <a:rPr lang="cs-CZ" sz="1600">
                <a:solidFill>
                  <a:schemeClr val="bg1"/>
                </a:solidFill>
              </a:rPr>
              <a:t> Rekonstrukce hasičské zbrojnice; technický automobil pro zásah při 	haváriích způsobených únikem nebezpečných látek</a:t>
            </a:r>
          </a:p>
          <a:p>
            <a:pPr marL="0" lvl="0" indent="0">
              <a:buNone/>
            </a:pPr>
            <a:endParaRPr lang="cs-CZ" sz="1600" b="1">
              <a:solidFill>
                <a:schemeClr val="bg1"/>
              </a:solidFill>
            </a:endParaRPr>
          </a:p>
          <a:p>
            <a:pPr marL="0" lvl="0" indent="0">
              <a:buNone/>
            </a:pPr>
            <a:r>
              <a:rPr lang="cs-CZ" sz="1600" b="1">
                <a:solidFill>
                  <a:schemeClr val="bg1"/>
                </a:solidFill>
              </a:rPr>
              <a:t>Výstavba a modernizace výcvikových a vzdělávacích středisek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Výcviková a školící základna pro Zdravotnickou záchrannou službu</a:t>
            </a:r>
          </a:p>
          <a:p>
            <a:pPr marL="0" indent="0">
              <a:buNone/>
            </a:pPr>
            <a:endParaRPr lang="cs-CZ" sz="1600" b="1">
              <a:solidFill>
                <a:schemeClr val="bg1"/>
              </a:solidFill>
            </a:endParaRPr>
          </a:p>
          <a:p>
            <a:pPr marL="0" indent="0">
              <a:buNone/>
            </a:pPr>
            <a:r>
              <a:rPr lang="cs-CZ" sz="1600" b="1">
                <a:solidFill>
                  <a:schemeClr val="bg1"/>
                </a:solidFill>
              </a:rPr>
              <a:t>Modernizace jednotného systému varování a vyrozumění obyvatelstva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Zavádění nových technických a technologických možností pro 	informování obyvatelstva</a:t>
            </a:r>
          </a:p>
          <a:p>
            <a:pPr marL="0" indent="0">
              <a:buNone/>
            </a:pPr>
            <a:endParaRPr lang="cs-CZ" sz="1600" b="1">
              <a:solidFill>
                <a:schemeClr val="bg1"/>
              </a:solidFill>
            </a:endParaRPr>
          </a:p>
          <a:p>
            <a:pPr marL="0" indent="0">
              <a:buNone/>
            </a:pPr>
            <a:r>
              <a:rPr lang="cs-CZ" sz="1600" b="1">
                <a:solidFill>
                  <a:schemeClr val="bg1"/>
                </a:solidFill>
              </a:rPr>
              <a:t>Výstavba a modernizace strategicky významných ICT systémů základních složek IZS</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2616614"/>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Žadatelé - výhradně základní složky IZS (Policie, HZS ČR, ZZS), </a:t>
            </a:r>
            <a:r>
              <a:rPr kumimoji="0" lang="cs-CZ" sz="1600" b="0" i="0" u="none" strike="noStrike" kern="1200" cap="none" spc="0" normalizeH="0" baseline="0" noProof="0">
                <a:ln>
                  <a:noFill/>
                </a:ln>
                <a:solidFill>
                  <a:srgbClr val="FF0000"/>
                </a:solidFill>
                <a:effectLst/>
                <a:uLnTx/>
                <a:uFillTx/>
                <a:latin typeface="Arial"/>
                <a:ea typeface="+mn-ea"/>
                <a:cs typeface="Arial"/>
                <a:sym typeface="Arial"/>
              </a:rPr>
              <a:t>ne obce</a:t>
            </a:r>
            <a:endParaRPr lang="cs-CZ" sz="1600" b="0" i="0" u="none" strike="noStrike" kern="1200" cap="none" spc="0" normalizeH="0" baseline="0" noProof="0">
              <a:ln>
                <a:noFill/>
              </a:ln>
              <a:solidFill>
                <a:srgbClr val="FF0000"/>
              </a:solidFill>
              <a:effectLst/>
              <a:uLnTx/>
              <a:uFillTx/>
              <a:latin typeface="Arial"/>
              <a:cs typeface="Arial"/>
            </a:endParaRP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a:solidFill>
                  <a:schemeClr val="bg1"/>
                </a:solidFill>
                <a:latin typeface="Arial" panose="020B0604020202020204" pitchFamily="34" charset="0"/>
                <a:ea typeface="Times New Roman" panose="02020603050405020304" pitchFamily="18" charset="0"/>
              </a:rPr>
              <a:t>V případě </a:t>
            </a:r>
            <a:r>
              <a:rPr lang="cs-CZ" sz="1600" u="sng">
                <a:solidFill>
                  <a:schemeClr val="bg1"/>
                </a:solidFill>
                <a:latin typeface="Arial" panose="020B0604020202020204" pitchFamily="34" charset="0"/>
                <a:ea typeface="Times New Roman" panose="02020603050405020304" pitchFamily="18" charset="0"/>
              </a:rPr>
              <a:t>nákupu vozidel</a:t>
            </a:r>
            <a:r>
              <a:rPr lang="cs-CZ" sz="160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a:solidFill>
                  <a:schemeClr val="bg1"/>
                </a:solidFill>
                <a:latin typeface="Arial" panose="020B0604020202020204" pitchFamily="34" charset="0"/>
                <a:ea typeface="Times New Roman" panose="02020603050405020304" pitchFamily="18" charset="0"/>
              </a:rPr>
              <a:t>Výjimkou</a:t>
            </a:r>
            <a:r>
              <a:rPr lang="cs-CZ" sz="1600">
                <a:solidFill>
                  <a:schemeClr val="bg1"/>
                </a:solidFill>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309593" y="498020"/>
            <a:ext cx="8524813" cy="1138773"/>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565909" y="1914699"/>
            <a:ext cx="8012179" cy="3924151"/>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600">
              <a:solidFill>
                <a:schemeClr val="bg1"/>
              </a:solidFill>
              <a:latin typeface="Arial" panose="020B0604020202020204" pitchFamily="34" charset="0"/>
              <a:ea typeface="Times New Roman" panose="02020603050405020304" pitchFamily="18" charset="0"/>
            </a:endParaRPr>
          </a:p>
          <a:p>
            <a:pPr>
              <a:spcAft>
                <a:spcPts val="450"/>
              </a:spcAft>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600" u="sng">
              <a:solidFill>
                <a:schemeClr val="bg1"/>
              </a:solidFill>
              <a:latin typeface="Arial" panose="020B0604020202020204" pitchFamily="34" charset="0"/>
              <a:ea typeface="Times New Roman" panose="02020603050405020304" pitchFamily="18" charset="0"/>
            </a:endParaRPr>
          </a:p>
          <a:p>
            <a:pPr algn="just">
              <a:spcAft>
                <a:spcPts val="450"/>
              </a:spcAft>
            </a:pPr>
            <a:r>
              <a:rPr lang="cs-CZ" sz="1600" u="sng">
                <a:solidFill>
                  <a:schemeClr val="bg1"/>
                </a:solidFill>
                <a:latin typeface="Arial" panose="020B0604020202020204" pitchFamily="34" charset="0"/>
                <a:ea typeface="Times New Roman" panose="02020603050405020304" pitchFamily="18" charset="0"/>
              </a:rPr>
              <a:t>Požadavky</a:t>
            </a:r>
            <a:r>
              <a:rPr lang="cs-CZ" sz="1600" b="1">
                <a:solidFill>
                  <a:schemeClr val="bg1"/>
                </a:solidFill>
                <a:latin typeface="Arial" panose="020B0604020202020204" pitchFamily="34" charset="0"/>
                <a:ea typeface="Times New Roman" panose="02020603050405020304" pitchFamily="18" charset="0"/>
              </a:rPr>
              <a:t> </a:t>
            </a:r>
            <a:r>
              <a:rPr lang="cs-CZ" sz="1600">
                <a:solidFill>
                  <a:schemeClr val="bg1"/>
                </a:solidFill>
                <a:latin typeface="Arial" panose="020B0604020202020204" pitchFamily="34" charset="0"/>
                <a:ea typeface="Times New Roman" panose="02020603050405020304" pitchFamily="18" charset="0"/>
              </a:rPr>
              <a:t>na budovy </a:t>
            </a:r>
            <a:r>
              <a:rPr lang="cs-CZ" sz="1600" u="sng">
                <a:solidFill>
                  <a:schemeClr val="bg1"/>
                </a:solidFill>
                <a:latin typeface="Arial" panose="020B0604020202020204" pitchFamily="34" charset="0"/>
                <a:ea typeface="Times New Roman" panose="02020603050405020304" pitchFamily="18" charset="0"/>
              </a:rPr>
              <a:t>vychází z následujících dokumentů</a:t>
            </a:r>
            <a:r>
              <a:rPr lang="cs-CZ" sz="1600">
                <a:solidFill>
                  <a:schemeClr val="bg1"/>
                </a:solidFill>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60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600">
              <a:solidFill>
                <a:schemeClr val="bg1"/>
              </a:solidFill>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3225242"/>
          </a:xfrm>
          <a:prstGeom prst="rect">
            <a:avLst/>
          </a:prstGeom>
          <a:noFill/>
        </p:spPr>
        <p:txBody>
          <a:bodyPr wrap="square">
            <a:spAutoFit/>
          </a:bodyPr>
          <a:lstStyle/>
          <a:p>
            <a:pPr>
              <a:spcAft>
                <a:spcPts val="450"/>
              </a:spcAft>
            </a:pPr>
            <a:r>
              <a:rPr lang="cs-CZ" b="1" u="sng">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a:solidFill>
                  <a:schemeClr val="bg1"/>
                </a:solidFill>
                <a:latin typeface="Arial" panose="020B0604020202020204" pitchFamily="34" charset="0"/>
                <a:ea typeface="Times New Roman" panose="02020603050405020304" pitchFamily="18" charset="0"/>
              </a:rPr>
              <a:t>V případě rozvoje strategicky významných </a:t>
            </a:r>
            <a:r>
              <a:rPr lang="cs-CZ" b="1">
                <a:solidFill>
                  <a:schemeClr val="bg1"/>
                </a:solidFill>
                <a:latin typeface="Arial" panose="020B0604020202020204" pitchFamily="34" charset="0"/>
                <a:ea typeface="Times New Roman" panose="02020603050405020304" pitchFamily="18" charset="0"/>
              </a:rPr>
              <a:t>ICT systémů</a:t>
            </a:r>
            <a:r>
              <a:rPr lang="cs-CZ">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56042" y="2129236"/>
            <a:ext cx="6269192" cy="3249608"/>
          </a:xfrm>
          <a:prstGeom prst="rect">
            <a:avLst/>
          </a:prstGeom>
          <a:noFill/>
        </p:spPr>
        <p:txBody>
          <a:bodyPr wrap="square">
            <a:spAutoFit/>
          </a:bodyPr>
          <a:lstStyle/>
          <a:p>
            <a:pPr lvl="1">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spcAft>
                <a:spcPts val="450"/>
              </a:spcAft>
              <a:buFont typeface="Arial" panose="020B0604020202020204" pitchFamily="34" charset="0"/>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a:solidFill>
                  <a:schemeClr val="bg1"/>
                </a:solidFill>
                <a:latin typeface="Arial" panose="020B0604020202020204" pitchFamily="34" charset="0"/>
                <a:ea typeface="Calibri" panose="020F0502020204030204" pitchFamily="34" charset="0"/>
                <a:cs typeface="Times New Roman" panose="02020603050405020304" pitchFamily="18" charset="0"/>
              </a:rPr>
              <a:t>Umělé zdroje požární vody</a:t>
            </a:r>
          </a:p>
          <a:p>
            <a:pPr marL="628650" lvl="1" indent="-285750">
              <a:spcAft>
                <a:spcPts val="450"/>
              </a:spcAft>
              <a:buFont typeface="Arial" panose="020B0604020202020204" pitchFamily="34" charset="0"/>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výstavby nových umělých zdrojů požární vody</a:t>
            </a:r>
          </a:p>
          <a:p>
            <a:pPr marL="342900" lvl="1">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277907" y="498020"/>
            <a:ext cx="8615082" cy="1631216"/>
          </a:xfrm>
          <a:prstGeom prst="rect">
            <a:avLst/>
          </a:prstGeom>
          <a:noFill/>
        </p:spPr>
        <p:txBody>
          <a:bodyPr wrap="square" lIns="91440" tIns="45720" rIns="91440" bIns="45720" rtlCol="0" anchor="t">
            <a:spAutoFit/>
          </a:bodyPr>
          <a:lstStyle/>
          <a:p>
            <a:pPr algn="ctr" defTabSz="914400">
              <a:buClr>
                <a:srgbClr val="000000"/>
              </a:buClr>
            </a:pPr>
            <a:r>
              <a:rPr lang="cs-CZ" sz="2400" b="1" kern="0" dirty="0">
                <a:solidFill>
                  <a:schemeClr val="bg1"/>
                </a:solidFill>
                <a:cs typeface="Arial"/>
                <a:sym typeface="Arial"/>
              </a:rPr>
              <a:t>Specifický cíl 5.1 </a:t>
            </a:r>
            <a:br>
              <a:rPr lang="cs-CZ" sz="2400" b="1" kern="0" dirty="0">
                <a:cs typeface="Arial" panose="020B0604020202020204" pitchFamily="34" charset="0"/>
              </a:rPr>
            </a:br>
            <a:r>
              <a:rPr lang="cs-CZ" sz="2400" b="1" kern="0" dirty="0">
                <a:solidFill>
                  <a:schemeClr val="bg1"/>
                </a:solidFill>
                <a:cs typeface="Arial"/>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a:sym typeface="Arial"/>
              </a:rPr>
              <a:t>Aktuální stav přípravy SC</a:t>
            </a:r>
            <a:br>
              <a:rPr lang="cs-CZ" sz="3200" b="1" kern="0" dirty="0">
                <a:cs typeface="Arial" panose="020B0604020202020204" pitchFamily="34" charset="0"/>
              </a:rPr>
            </a:b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594716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br>
            <a:endParaRPr lang="cs-CZ"/>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27</a:t>
            </a:fld>
            <a:endParaRPr lang="en-US"/>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2"/>
          <a:srcRect l="5600" r="5600"/>
          <a:stretch/>
        </p:blipFill>
        <p:spPr>
          <a:xfrm>
            <a:off x="2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2.2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a:solidFill>
                <a:schemeClr val="bg1"/>
              </a:solidFill>
            </a:endParaRPr>
          </a:p>
        </p:txBody>
      </p:sp>
    </p:spTree>
    <p:extLst>
      <p:ext uri="{BB962C8B-B14F-4D97-AF65-F5344CB8AC3E}">
        <p14:creationId xmlns:p14="http://schemas.microsoft.com/office/powerpoint/2010/main" val="2279632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45716" y="2039666"/>
            <a:ext cx="8012179" cy="3192156"/>
          </a:xfrm>
          <a:prstGeom prst="rect">
            <a:avLst/>
          </a:prstGeom>
          <a:noFill/>
        </p:spPr>
        <p:txBody>
          <a:bodyPr wrap="square">
            <a:spAutoFit/>
          </a:bodyPr>
          <a:lstStyle/>
          <a:p>
            <a:pPr marL="0" indent="0" algn="just">
              <a:lnSpc>
                <a:spcPct val="160000"/>
              </a:lnSpc>
              <a:buNone/>
            </a:pPr>
            <a:r>
              <a:rPr lang="cs-CZ" sz="1600" b="1">
                <a:solidFill>
                  <a:schemeClr val="bg1"/>
                </a:solidFill>
              </a:rPr>
              <a:t>Zelená infrastruktura ve veřejném prostranství měst a obcí</a:t>
            </a:r>
          </a:p>
          <a:p>
            <a:pPr marL="0" lvl="0" indent="0" algn="just">
              <a:lnSpc>
                <a:spcPct val="160000"/>
              </a:lnSpc>
              <a:buNone/>
            </a:pPr>
            <a:r>
              <a:rPr lang="cs-CZ" sz="1600">
                <a:solidFill>
                  <a:schemeClr val="bg1"/>
                </a:solidFill>
              </a:rPr>
              <a:t>Ucelené (komplexní) projekty veřejných prostranství zaměřené na zelenou infrastrukturu (modrou i zelenou složku), veřejnou a technickou infrastrukturu a související opatření v řešeném území </a:t>
            </a:r>
          </a:p>
          <a:p>
            <a:pPr marL="0" lvl="0" indent="0" algn="just">
              <a:lnSpc>
                <a:spcPct val="160000"/>
              </a:lnSpc>
              <a:buNone/>
            </a:pPr>
            <a:endParaRPr lang="cs-CZ" sz="1600">
              <a:solidFill>
                <a:schemeClr val="bg1"/>
              </a:solidFill>
            </a:endParaRPr>
          </a:p>
          <a:p>
            <a:pPr marL="0" lvl="0" indent="0" algn="just">
              <a:lnSpc>
                <a:spcPct val="160000"/>
              </a:lnSpc>
              <a:buNone/>
            </a:pPr>
            <a:r>
              <a:rPr lang="cs-CZ" sz="1600" u="sng">
                <a:solidFill>
                  <a:schemeClr val="bg1"/>
                </a:solidFill>
              </a:rPr>
              <a:t>Příklady</a:t>
            </a:r>
            <a:r>
              <a:rPr lang="cs-CZ" sz="160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9654"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Marie Míšková, ředitelka ÚO IROP pro Karlovarský kraj  </a:t>
            </a:r>
          </a:p>
          <a:p>
            <a:endParaRPr lang="en-US" dirty="0"/>
          </a:p>
        </p:txBody>
      </p:sp>
    </p:spTree>
    <p:extLst>
      <p:ext uri="{BB962C8B-B14F-4D97-AF65-F5344CB8AC3E}">
        <p14:creationId xmlns:p14="http://schemas.microsoft.com/office/powerpoint/2010/main" val="3155358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SMART </a:t>
            </a:r>
            <a:r>
              <a:rPr kumimoji="0" lang="en-US" sz="3200" b="1" i="0" u="none" strike="noStrike" kern="0" cap="none" spc="0" normalizeH="0" baseline="0" noProof="0">
                <a:ln>
                  <a:noFill/>
                </a:ln>
                <a:solidFill>
                  <a:srgbClr val="FFFFFF"/>
                </a:solidFill>
                <a:effectLst/>
                <a:uLnTx/>
                <a:uFillTx/>
                <a:latin typeface="Arial"/>
                <a:cs typeface="Arial"/>
                <a:sym typeface="Arial"/>
              </a:rPr>
              <a:t>&amp;</a:t>
            </a:r>
            <a:r>
              <a:rPr kumimoji="0" lang="cs-CZ" sz="3200" b="1" i="0" u="none" strike="noStrike" kern="0" cap="none" spc="0" normalizeH="0" baseline="0" noProof="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r>
              <a:rPr lang="cs-CZ" sz="2000" kern="0">
                <a:solidFill>
                  <a:schemeClr val="bg1"/>
                </a:solidFill>
                <a:cs typeface="Arial" panose="020B0604020202020204" pitchFamily="34" charset="0"/>
                <a:sym typeface="Arial"/>
              </a:rPr>
              <a:t>Klíčové parametry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975960"/>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Spolupráce s MŽP a  Agenturou pro ochranu přírody a krajiny (AOPK) na „zelených“ kritériích hodnocení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Stanoviska AOPK k projektům SC 2.2 pro oblast sídelní zeleně</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Realizace i v Praze</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Využití ITI</a:t>
            </a:r>
          </a:p>
        </p:txBody>
      </p:sp>
    </p:spTree>
    <p:extLst>
      <p:ext uri="{BB962C8B-B14F-4D97-AF65-F5344CB8AC3E}">
        <p14:creationId xmlns:p14="http://schemas.microsoft.com/office/powerpoint/2010/main" val="3392298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55250" y="2214603"/>
            <a:ext cx="8208169" cy="3365024"/>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a:solidFill>
                  <a:schemeClr val="bg1"/>
                </a:solidFill>
              </a:rPr>
              <a:t>Předpokládané podmínky pro projekty: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Realizace na základě strategického rozvojového dokumentu pro dané území</a:t>
            </a:r>
            <a:endParaRPr lang="cs-CZ">
              <a:solidFill>
                <a:schemeClr val="bg1"/>
              </a:solidFill>
              <a:cs typeface="Arial"/>
            </a:endParaRPr>
          </a:p>
          <a:p>
            <a:pPr marL="971550" lvl="2" indent="-285750">
              <a:lnSpc>
                <a:spcPct val="150000"/>
              </a:lnSpc>
              <a:buFont typeface="Wingdings" panose="020B0604020202020204" pitchFamily="34" charset="0"/>
              <a:buChar char="Ø"/>
            </a:pPr>
            <a:r>
              <a:rPr lang="cs-CZ">
                <a:solidFill>
                  <a:schemeClr val="bg1"/>
                </a:solidFill>
              </a:rPr>
              <a:t>Územní studie řešící veřejné prostranství registrovaná v Evidenci územně plánovací činnosti</a:t>
            </a:r>
            <a:endParaRPr lang="cs-CZ">
              <a:solidFill>
                <a:schemeClr val="bg1"/>
              </a:solidFill>
              <a:cs typeface="Arial" panose="020B0604020202020204"/>
            </a:endParaRPr>
          </a:p>
          <a:p>
            <a:pPr marL="971550" lvl="2" indent="-285750">
              <a:lnSpc>
                <a:spcPct val="150000"/>
              </a:lnSpc>
              <a:buFont typeface="Wingdings" panose="020B0604020202020204" pitchFamily="34" charset="0"/>
              <a:buChar char="Ø"/>
            </a:pPr>
            <a:r>
              <a:rPr lang="cs-CZ">
                <a:solidFill>
                  <a:schemeClr val="bg1"/>
                </a:solidFill>
              </a:rPr>
              <a:t>Regulační plán</a:t>
            </a:r>
            <a:endParaRPr lang="cs-CZ">
              <a:solidFill>
                <a:schemeClr val="bg1"/>
              </a:solidFill>
              <a:cs typeface="Arial" panose="020B0604020202020204"/>
            </a:endParaRPr>
          </a:p>
          <a:p>
            <a:pPr marL="971550" lvl="2" indent="-285750">
              <a:lnSpc>
                <a:spcPct val="150000"/>
              </a:lnSpc>
              <a:buFont typeface="Wingdings" panose="020B0604020202020204" pitchFamily="34" charset="0"/>
              <a:buChar char="Ø"/>
            </a:pPr>
            <a:r>
              <a:rPr lang="cs-CZ">
                <a:solidFill>
                  <a:schemeClr val="bg1"/>
                </a:solidFill>
              </a:rPr>
              <a:t>Architektonická/urbanistická studie/koncepce veřejného prostranství zpracovaná autorizovaným architektem ČKA</a:t>
            </a:r>
            <a:endParaRPr lang="cs-CZ">
              <a:solidFill>
                <a:schemeClr val="bg1"/>
              </a:solidFill>
              <a:cs typeface="Arial" panose="020B0604020202020204"/>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1883761"/>
            <a:ext cx="8208169" cy="4196020"/>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a:solidFill>
                  <a:schemeClr val="bg1"/>
                </a:solidFill>
              </a:rPr>
              <a:t>Předpokládané podmínky pro projekty: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ea typeface="+mn-lt"/>
                <a:cs typeface="+mn-lt"/>
              </a:rPr>
              <a:t>Povinnost projednání projektu s občany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Realizace v zastavěném území nebo v zastavitelných plochách v souladu s platným územním plánem</a:t>
            </a:r>
            <a:endParaRPr lang="cs-CZ">
              <a:solidFill>
                <a:schemeClr val="bg1"/>
              </a:solidFill>
              <a:cs typeface="Arial"/>
            </a:endParaRPr>
          </a:p>
          <a:p>
            <a:pPr marL="556895" lvl="1" indent="-213995">
              <a:lnSpc>
                <a:spcPct val="150000"/>
              </a:lnSpc>
              <a:buFont typeface="Arial" panose="020B0604020202020204" pitchFamily="34" charset="0"/>
              <a:buChar char="•"/>
            </a:pPr>
            <a:r>
              <a:rPr lang="cs-CZ">
                <a:solidFill>
                  <a:schemeClr val="bg1"/>
                </a:solidFill>
                <a:ea typeface="+mn-lt"/>
                <a:cs typeface="+mn-lt"/>
              </a:rPr>
              <a:t>Realizace projektu ve veřejném prostranství, přístupné bez omezení a sloužící k obecnému užívání</a:t>
            </a:r>
          </a:p>
          <a:p>
            <a:pPr marL="556895" lvl="1" indent="-213995">
              <a:lnSpc>
                <a:spcPct val="150000"/>
              </a:lnSpc>
              <a:buFont typeface="Arial" panose="020B0604020202020204" pitchFamily="34" charset="0"/>
              <a:buChar char="•"/>
            </a:pPr>
            <a:r>
              <a:rPr lang="cs-CZ">
                <a:solidFill>
                  <a:schemeClr val="bg1"/>
                </a:solidFill>
                <a:ea typeface="+mn-lt"/>
                <a:cs typeface="+mn-lt"/>
              </a:rPr>
              <a:t>Stanovisko Agentury ochrany krajiny a přírody ČR</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Realizované projekty v obci nad 10.000 obyvatel musí být v souladu se studií systému sídelní zeleně nebo s obdobným strategickým dokumentem pro sídelní zeleně</a:t>
            </a:r>
            <a:endParaRPr lang="cs-CZ">
              <a:solidFill>
                <a:schemeClr val="bg1"/>
              </a:solidFill>
              <a:cs typeface="Arial"/>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90146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3.1 </a:t>
            </a:r>
            <a:br>
              <a:rPr lang="cs-CZ" sz="2400">
                <a:solidFill>
                  <a:schemeClr val="bg1"/>
                </a:solidFill>
              </a:rPr>
            </a:br>
            <a:r>
              <a:rPr lang="cs-CZ" sz="2400">
                <a:solidFill>
                  <a:schemeClr val="bg1"/>
                </a:solidFill>
              </a:rPr>
              <a:t>Silnice II. třídy</a:t>
            </a:r>
            <a:endParaRPr lang="en-US" sz="2400">
              <a:solidFill>
                <a:schemeClr val="bg1"/>
              </a:solidFill>
            </a:endParaRPr>
          </a:p>
        </p:txBody>
      </p:sp>
    </p:spTree>
    <p:extLst>
      <p:ext uri="{BB962C8B-B14F-4D97-AF65-F5344CB8AC3E}">
        <p14:creationId xmlns:p14="http://schemas.microsoft.com/office/powerpoint/2010/main" val="1536362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56187"/>
            <a:ext cx="8462059" cy="2222403"/>
          </a:xfrm>
          <a:prstGeom prst="rect">
            <a:avLst/>
          </a:prstGeom>
          <a:noFill/>
        </p:spPr>
        <p:txBody>
          <a:bodyPr wrap="square">
            <a:spAutoFit/>
          </a:bodyPr>
          <a:lstStyle/>
          <a:p>
            <a:pPr marL="0" lvl="0" indent="0">
              <a:lnSpc>
                <a:spcPct val="200000"/>
              </a:lnSpc>
              <a:buNone/>
            </a:pPr>
            <a:r>
              <a:rPr lang="cs-CZ" b="1">
                <a:solidFill>
                  <a:schemeClr val="bg1"/>
                </a:solidFill>
              </a:rPr>
              <a:t>Silnice II. třídy na Prioritní regionální silniční síti</a:t>
            </a:r>
          </a:p>
          <a:p>
            <a:pPr marL="457200" lvl="1" indent="0">
              <a:lnSpc>
                <a:spcPct val="200000"/>
              </a:lnSpc>
              <a:buNone/>
            </a:pPr>
            <a:r>
              <a:rPr lang="cs-CZ">
                <a:solidFill>
                  <a:schemeClr val="bg1"/>
                </a:solidFill>
              </a:rPr>
              <a:t>Výstavba obchvatů obcí a silničních přeložek</a:t>
            </a:r>
          </a:p>
          <a:p>
            <a:pPr marL="457200" lvl="1" indent="0">
              <a:lnSpc>
                <a:spcPct val="200000"/>
              </a:lnSpc>
              <a:buNone/>
            </a:pPr>
            <a:r>
              <a:rPr lang="cs-CZ">
                <a:solidFill>
                  <a:schemeClr val="bg1"/>
                </a:solidFill>
              </a:rPr>
              <a:t>Rekonstrukce a modernizace silnic II. třídy</a:t>
            </a:r>
          </a:p>
          <a:p>
            <a:pPr marL="457200" lvl="1" indent="0">
              <a:lnSpc>
                <a:spcPct val="200000"/>
              </a:lnSpc>
              <a:buNone/>
            </a:pPr>
            <a:r>
              <a:rPr lang="cs-CZ">
                <a:solidFill>
                  <a:schemeClr val="bg1"/>
                </a:solidFill>
              </a:rPr>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952" y="3612329"/>
            <a:ext cx="345645" cy="345645"/>
          </a:xfrm>
          <a:prstGeom prst="rect">
            <a:avLst/>
          </a:prstGeom>
        </p:spPr>
      </p:pic>
    </p:spTree>
    <p:extLst>
      <p:ext uri="{BB962C8B-B14F-4D97-AF65-F5344CB8AC3E}">
        <p14:creationId xmlns:p14="http://schemas.microsoft.com/office/powerpoint/2010/main" val="2557608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2607124"/>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Projekty musí být v souladu s Regionálním akčním plánem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musí být realizován na Prioritní regionální silniční síti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Žadatelé – kraje nebo organizace zřizované/zakládané kraji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Podmínka provedení auditu bezpečnosti pozemní komunikace </a:t>
            </a:r>
          </a:p>
        </p:txBody>
      </p:sp>
    </p:spTree>
    <p:extLst>
      <p:ext uri="{BB962C8B-B14F-4D97-AF65-F5344CB8AC3E}">
        <p14:creationId xmlns:p14="http://schemas.microsoft.com/office/powerpoint/2010/main" val="2047227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a:solidFill>
                  <a:schemeClr val="bg1"/>
                </a:solidFill>
                <a:latin typeface="Arial"/>
                <a:cs typeface="Arial"/>
                <a:sym typeface="Arial"/>
              </a:rPr>
              <a:t>Aktuální stav přípravy SC</a:t>
            </a:r>
            <a:endParaRPr lang="cs-CZ"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224118" y="1923871"/>
            <a:ext cx="8353971" cy="4119589"/>
          </a:xfrm>
          <a:prstGeom prst="rect">
            <a:avLst/>
          </a:prstGeom>
          <a:noFill/>
        </p:spPr>
        <p:txBody>
          <a:bodyPr wrap="square" lIns="91440" tIns="45720" rIns="91440" bIns="45720" anchor="t">
            <a:spAutoFit/>
          </a:bodyPr>
          <a:lstStyle/>
          <a:p>
            <a:pPr marL="457200" indent="-323850" defTabSz="914400">
              <a:lnSpc>
                <a:spcPct val="200000"/>
              </a:lnSpc>
              <a:spcBef>
                <a:spcPts val="1000"/>
              </a:spcBef>
              <a:buClr>
                <a:schemeClr val="bg1"/>
              </a:buClr>
              <a:buSzPts val="1500"/>
              <a:buFont typeface="Arial"/>
              <a:buChar char="•"/>
              <a:defRPr/>
            </a:pPr>
            <a:r>
              <a:rPr kumimoji="0" lang="cs-CZ" sz="1600" b="1" i="0" u="none" strike="noStrike" kern="0" cap="none" spc="0" normalizeH="0" baseline="0" noProof="0">
                <a:ln>
                  <a:noFill/>
                </a:ln>
                <a:solidFill>
                  <a:schemeClr val="bg1"/>
                </a:solidFill>
                <a:effectLst/>
                <a:uLnTx/>
                <a:uFillTx/>
                <a:latin typeface="Arial"/>
                <a:cs typeface="Arial"/>
                <a:sym typeface="Arial"/>
              </a:rPr>
              <a:t>Nově požadované přílohy:</a:t>
            </a:r>
            <a:r>
              <a:rPr lang="cs-CZ" sz="1600" b="1" kern="0">
                <a:solidFill>
                  <a:schemeClr val="bg1"/>
                </a:solidFill>
                <a:latin typeface="Arial"/>
                <a:cs typeface="Arial"/>
                <a:sym typeface="Arial"/>
              </a:rPr>
              <a:t> </a:t>
            </a:r>
            <a:endParaRPr kumimoji="0" lang="cs-CZ" sz="1600" b="1" i="0" u="none" strike="noStrike" kern="0" cap="none" spc="0" normalizeH="0" baseline="0" noProof="0">
              <a:ln>
                <a:noFill/>
              </a:ln>
              <a:solidFill>
                <a:schemeClr val="bg1"/>
              </a:solidFill>
              <a:effectLst/>
              <a:uLnTx/>
              <a:uFillTx/>
              <a:latin typeface="Arial"/>
              <a:cs typeface="Arial"/>
              <a:sym typeface="Arial"/>
            </a:endParaRPr>
          </a:p>
          <a:p>
            <a:pPr marL="914400" lvl="1" indent="-323850"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a:ln>
                  <a:noFill/>
                </a:ln>
                <a:solidFill>
                  <a:schemeClr val="bg1"/>
                </a:solidFill>
                <a:effectLst/>
                <a:uLnTx/>
                <a:uFillTx/>
                <a:latin typeface="Arial"/>
                <a:cs typeface="Arial"/>
                <a:sym typeface="Arial"/>
              </a:rPr>
              <a:t>Dokumentace k prověřování z hlediska klimatického posouzení</a:t>
            </a:r>
            <a:endParaRPr lang="cs-CZ" sz="1600" b="0" i="0" u="none" strike="noStrike" kern="0" cap="none" spc="0" normalizeH="0" baseline="0" noProof="0">
              <a:ln>
                <a:noFill/>
              </a:ln>
              <a:solidFill>
                <a:schemeClr val="bg1"/>
              </a:solidFill>
              <a:effectLst/>
              <a:uLnTx/>
              <a:uFillTx/>
              <a:latin typeface="Arial"/>
              <a:cs typeface="Arial"/>
            </a:endParaRPr>
          </a:p>
          <a:p>
            <a:pPr marL="590550" lvl="1" defTabSz="914400">
              <a:lnSpc>
                <a:spcPct val="200000"/>
              </a:lnSpc>
              <a:buClr>
                <a:schemeClr val="bg1"/>
              </a:buClr>
              <a:buSzPts val="1500"/>
              <a:defRPr/>
            </a:pP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https://eur-lex.europa.eu/</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legal-content</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/CS/TXT/PDF/?</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uri</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=CELEX:52021XC0916(03)&amp;</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from</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=CS</a:t>
            </a:r>
            <a:r>
              <a:rPr lang="cs-CZ" sz="1400" kern="0">
                <a:solidFill>
                  <a:schemeClr val="bg1"/>
                </a:solidFill>
                <a:latin typeface="Arial"/>
                <a:cs typeface="Arial"/>
                <a:sym typeface="Arial"/>
              </a:rPr>
              <a:t>)</a:t>
            </a:r>
            <a:endParaRPr lang="cs-CZ" sz="1400" kern="0">
              <a:solidFill>
                <a:schemeClr val="bg1"/>
              </a:solidFill>
              <a:latin typeface="Arial"/>
              <a:cs typeface="Arial"/>
            </a:endParaRPr>
          </a:p>
          <a:p>
            <a:pPr marL="914400" lvl="1" indent="-323850" defTabSz="914400">
              <a:lnSpc>
                <a:spcPct val="200000"/>
              </a:lnSpc>
              <a:buClr>
                <a:schemeClr val="bg1"/>
              </a:buClr>
              <a:buSzPts val="1500"/>
              <a:buFont typeface="Wingdings" panose="05000000000000000000" pitchFamily="2" charset="2"/>
              <a:buChar char="ü"/>
              <a:defRPr/>
            </a:pPr>
            <a:r>
              <a:rPr lang="cs-CZ" sz="1600" kern="0">
                <a:solidFill>
                  <a:schemeClr val="bg1"/>
                </a:solidFill>
                <a:latin typeface="Arial"/>
                <a:cs typeface="Arial"/>
                <a:sym typeface="Arial"/>
              </a:rPr>
              <a:t>Zpráva o provedení auditu bezpečnosti pozemní komunikace </a:t>
            </a:r>
            <a:endParaRPr lang="cs-CZ" sz="1600" kern="0">
              <a:solidFill>
                <a:schemeClr val="bg1"/>
              </a:solidFill>
              <a:latin typeface="Arial"/>
              <a:cs typeface="Arial"/>
            </a:endParaRPr>
          </a:p>
          <a:p>
            <a:pPr marL="590550" lvl="1" defTabSz="914400">
              <a:lnSpc>
                <a:spcPct val="200000"/>
              </a:lnSpc>
              <a:buClr>
                <a:schemeClr val="bg1"/>
              </a:buClr>
              <a:buSzPts val="1500"/>
              <a:defRPr/>
            </a:pPr>
            <a:r>
              <a:rPr lang="cs-CZ" sz="1400" kern="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https://www.shopcdv.cz/cs/audit-bezpecnosti-pozemnich-komunikaci</a:t>
            </a:r>
            <a:endParaRPr lang="cs-CZ" sz="1400" kern="0">
              <a:solidFill>
                <a:schemeClr val="bg1"/>
              </a:solidFill>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a:solidFill>
                  <a:schemeClr val="bg1"/>
                </a:solidFill>
                <a:latin typeface="Arial"/>
                <a:cs typeface="Arial"/>
                <a:sym typeface="Arial"/>
              </a:rPr>
              <a:t>Plán opětovného použití určitého objemu (pracovně hodnota 70 %) stavebního a demoličního odpadu</a:t>
            </a:r>
            <a:endParaRPr lang="cs-CZ" sz="1600" kern="0">
              <a:solidFill>
                <a:schemeClr val="bg1"/>
              </a:solidFill>
              <a:latin typeface="Arial"/>
              <a:cs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a:ln>
                  <a:noFill/>
                </a:ln>
                <a:solidFill>
                  <a:schemeClr val="bg1"/>
                </a:solidFill>
                <a:effectLst/>
                <a:uLnTx/>
                <a:uFillTx/>
                <a:latin typeface="Arial"/>
                <a:cs typeface="Arial"/>
                <a:sym typeface="Arial"/>
              </a:rPr>
              <a:t> (metodika pro výpočet bude nastavena)</a:t>
            </a:r>
            <a:endParaRPr lang="cs-CZ" sz="1600" b="0" i="0" u="none" strike="noStrike" kern="0"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1220580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Rekonstrukce mostu</a:t>
            </a:r>
          </a:p>
        </p:txBody>
      </p:sp>
    </p:spTree>
    <p:extLst>
      <p:ext uri="{BB962C8B-B14F-4D97-AF65-F5344CB8AC3E}">
        <p14:creationId xmlns:p14="http://schemas.microsoft.com/office/powerpoint/2010/main" val="1809918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2"/>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4.1 </a:t>
            </a:r>
            <a:br>
              <a:rPr lang="cs-CZ" sz="2400">
                <a:solidFill>
                  <a:schemeClr val="bg1"/>
                </a:solidFill>
              </a:rPr>
            </a:br>
            <a:r>
              <a:rPr lang="cs-CZ" sz="2400">
                <a:solidFill>
                  <a:schemeClr val="bg1"/>
                </a:solidFill>
              </a:rPr>
              <a:t>Vzdělávací infrastruktura</a:t>
            </a:r>
            <a:endParaRPr lang="en-US" sz="2400">
              <a:solidFill>
                <a:schemeClr val="bg1"/>
              </a:solidFill>
            </a:endParaRPr>
          </a:p>
        </p:txBody>
      </p:sp>
    </p:spTree>
    <p:extLst>
      <p:ext uri="{BB962C8B-B14F-4D97-AF65-F5344CB8AC3E}">
        <p14:creationId xmlns:p14="http://schemas.microsoft.com/office/powerpoint/2010/main" val="1137539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Implementační struktura IROP 2021-2027</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190314"/>
          </a:xfrm>
          <a:prstGeom prst="rect">
            <a:avLst/>
          </a:prstGeom>
          <a:noFill/>
        </p:spPr>
        <p:txBody>
          <a:bodyPr wrap="square">
            <a:spAutoFit/>
          </a:bodyPr>
          <a:lstStyle/>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Řídicí orgán IROP </a:t>
            </a:r>
            <a:r>
              <a:rPr lang="cs-CZ" sz="2000" b="0" i="0" u="none" strike="noStrike">
                <a:solidFill>
                  <a:schemeClr val="bg1"/>
                </a:solidFill>
                <a:effectLst/>
                <a:latin typeface="Arial" panose="020B0604020202020204" pitchFamily="34" charset="0"/>
              </a:rPr>
              <a:t>= Ministerstvo pro místní rozvoj; odbor řízení operačních programů</a:t>
            </a:r>
            <a:r>
              <a:rPr lang="en-US" sz="2000">
                <a:solidFill>
                  <a:schemeClr val="bg1"/>
                </a:solidFill>
                <a:latin typeface="Arial" panose="020B0604020202020204" pitchFamily="34" charset="0"/>
              </a:rPr>
              <a:t>​</a:t>
            </a:r>
            <a:endParaRPr lang="cs-CZ" sz="2000">
              <a:solidFill>
                <a:schemeClr val="bg1"/>
              </a:solidFill>
              <a:latin typeface="Arial" panose="020B0604020202020204" pitchFamily="34" charset="0"/>
            </a:endParaRPr>
          </a:p>
          <a:p>
            <a:pPr fontAlgn="base">
              <a:lnSpc>
                <a:spcPct val="150000"/>
              </a:lnSpc>
            </a:pPr>
            <a:endParaRPr lang="cs-CZ" sz="2000">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Zprostředkující subjekt </a:t>
            </a:r>
            <a:r>
              <a:rPr lang="cs-CZ" sz="2000" b="0" i="0" u="none" strike="noStrike">
                <a:solidFill>
                  <a:schemeClr val="bg1"/>
                </a:solidFill>
                <a:effectLst/>
                <a:latin typeface="Arial" panose="020B0604020202020204" pitchFamily="34" charset="0"/>
              </a:rPr>
              <a:t>= Centrum pro regionální rozvoj České republiky s krajskými pobočkami</a:t>
            </a:r>
            <a:r>
              <a:rPr lang="en-US" sz="2000" b="0" i="0">
                <a:solidFill>
                  <a:schemeClr val="bg1"/>
                </a:solidFill>
                <a:effectLst/>
                <a:latin typeface="Arial" panose="020B0604020202020204" pitchFamily="34" charset="0"/>
              </a:rPr>
              <a:t>​</a:t>
            </a:r>
            <a:endParaRPr lang="cs-CZ" sz="2000" b="0" i="0">
              <a:solidFill>
                <a:schemeClr val="bg1"/>
              </a:solidFill>
              <a:effectLst/>
              <a:latin typeface="Arial" panose="020B0604020202020204" pitchFamily="34" charset="0"/>
            </a:endParaRPr>
          </a:p>
          <a:p>
            <a:pPr fontAlgn="base">
              <a:lnSpc>
                <a:spcPct val="150000"/>
              </a:lnSpc>
            </a:pPr>
            <a:endParaRPr lang="cs-CZ" sz="2000">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Nositelé integrovaných strategií ITI a CLLD</a:t>
            </a:r>
            <a:r>
              <a:rPr lang="cs-CZ" sz="2000" b="0" i="0" u="none" strike="noStrike">
                <a:solidFill>
                  <a:schemeClr val="bg1"/>
                </a:solidFill>
                <a:effectLst/>
                <a:latin typeface="Arial" panose="020B0604020202020204" pitchFamily="34" charset="0"/>
              </a:rPr>
              <a:t>; stávající IPRÚ se stanou ITI</a:t>
            </a:r>
            <a:r>
              <a:rPr lang="en-US" sz="2000" b="0" i="0">
                <a:solidFill>
                  <a:schemeClr val="bg1"/>
                </a:solidFill>
                <a:effectLst/>
                <a:latin typeface="Arial" panose="020B0604020202020204" pitchFamily="34" charset="0"/>
              </a:rPr>
              <a:t>​</a:t>
            </a:r>
            <a:endParaRPr lang="en-US" sz="2000">
              <a:solidFill>
                <a:schemeClr val="bg1"/>
              </a:solidFill>
              <a:latin typeface="Arial" panose="020B0604020202020204" pitchFamily="34" charset="0"/>
            </a:endParaRPr>
          </a:p>
          <a:p>
            <a:pPr lvl="1">
              <a:lnSpc>
                <a:spcPct val="150000"/>
              </a:lnSpc>
              <a:buClr>
                <a:srgbClr val="1D70B8"/>
              </a:buClr>
            </a:pPr>
            <a:endParaRPr lang="cs-CZ"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339376"/>
          </a:xfrm>
          <a:prstGeom prst="rect">
            <a:avLst/>
          </a:prstGeom>
          <a:noFill/>
        </p:spPr>
        <p:txBody>
          <a:bodyPr wrap="square" lIns="91440" tIns="45720" rIns="91440" bIns="45720" anchor="t">
            <a:spAutoFit/>
          </a:bodyPr>
          <a:lstStyle/>
          <a:p>
            <a:r>
              <a:rPr lang="cs-CZ" b="1" u="sng">
                <a:solidFill>
                  <a:schemeClr val="bg1"/>
                </a:solidFill>
                <a:cs typeface="Arial"/>
              </a:rPr>
              <a:t>Mateřské školy</a:t>
            </a:r>
            <a:endParaRPr lang="cs-CZ" b="1" u="sng">
              <a:solidFill>
                <a:schemeClr val="bg1"/>
              </a:solidFill>
            </a:endParaRPr>
          </a:p>
          <a:p>
            <a:endParaRPr lang="cs-CZ" sz="1600" b="1">
              <a:solidFill>
                <a:schemeClr val="bg1"/>
              </a:solidFill>
            </a:endParaRPr>
          </a:p>
          <a:p>
            <a:pPr marL="285750" indent="-285750">
              <a:buFont typeface="Arial"/>
              <a:buChar char="•"/>
            </a:pPr>
            <a:r>
              <a:rPr lang="cs-CZ" sz="1600" b="1">
                <a:solidFill>
                  <a:schemeClr val="bg1"/>
                </a:solidFill>
              </a:rPr>
              <a:t>Navyšování kapacit mateřských škol (MŠ) na území ORP s jejich nedostatečnou kapacitou </a:t>
            </a:r>
            <a:endParaRPr lang="cs-CZ">
              <a:solidFill>
                <a:schemeClr val="bg1"/>
              </a:solidFill>
              <a:cs typeface="Arial"/>
            </a:endParaRPr>
          </a:p>
          <a:p>
            <a:endParaRPr lang="cs-CZ" sz="1600" b="1">
              <a:solidFill>
                <a:schemeClr val="bg1"/>
              </a:solidFill>
              <a:cs typeface="Arial" panose="020B0604020202020204"/>
            </a:endParaRPr>
          </a:p>
          <a:p>
            <a:r>
              <a:rPr lang="cs-CZ" sz="1600">
                <a:solidFill>
                  <a:schemeClr val="bg1"/>
                </a:solidFill>
              </a:rPr>
              <a:t>	</a:t>
            </a:r>
            <a:r>
              <a:rPr lang="cs-CZ" sz="1600" u="sng">
                <a:solidFill>
                  <a:schemeClr val="bg1"/>
                </a:solidFill>
              </a:rPr>
              <a:t>Příklad:</a:t>
            </a:r>
            <a:r>
              <a:rPr lang="cs-CZ" sz="1600">
                <a:solidFill>
                  <a:schemeClr val="bg1"/>
                </a:solidFill>
              </a:rPr>
              <a:t> Přístavba mateřské školky, novostavba mateřské školy</a:t>
            </a:r>
            <a:endParaRPr lang="cs-CZ" sz="1600">
              <a:solidFill>
                <a:schemeClr val="bg1"/>
              </a:solidFill>
              <a:cs typeface="Arial"/>
            </a:endParaRPr>
          </a:p>
          <a:p>
            <a:pPr marL="0" lvl="0" indent="0">
              <a:buNone/>
            </a:pPr>
            <a:endParaRPr lang="cs-CZ" sz="1600" b="1">
              <a:solidFill>
                <a:schemeClr val="bg1"/>
              </a:solidFill>
            </a:endParaRPr>
          </a:p>
          <a:p>
            <a:pPr marL="285750" lvl="0" indent="-285750">
              <a:buFont typeface="Arial"/>
              <a:buChar char="•"/>
            </a:pPr>
            <a:r>
              <a:rPr lang="cs-CZ" sz="1600" b="1">
                <a:solidFill>
                  <a:schemeClr val="bg1"/>
                </a:solidFill>
              </a:rPr>
              <a:t>Zvyšování kvality podmínek v MŠ s ohledem na zajištění hygienických požadavků </a:t>
            </a:r>
            <a:r>
              <a:rPr lang="cs-CZ" sz="1600">
                <a:solidFill>
                  <a:schemeClr val="bg1"/>
                </a:solidFill>
              </a:rPr>
              <a:t>(jen pro MŠ s výjimkou od krajské hygienické stanice)</a:t>
            </a:r>
            <a:endParaRPr lang="cs-CZ" sz="1600">
              <a:solidFill>
                <a:schemeClr val="bg1"/>
              </a:solidFill>
              <a:cs typeface="Arial"/>
            </a:endParaRPr>
          </a:p>
          <a:p>
            <a:endParaRPr lang="cs-CZ" sz="1600">
              <a:solidFill>
                <a:schemeClr val="bg1"/>
              </a:solidFill>
              <a:cs typeface="Arial"/>
            </a:endParaRPr>
          </a:p>
          <a:p>
            <a:r>
              <a:rPr lang="cs-CZ" sz="1600">
                <a:solidFill>
                  <a:schemeClr val="bg1"/>
                </a:solidFill>
              </a:rPr>
              <a:t>	</a:t>
            </a:r>
            <a:r>
              <a:rPr lang="cs-CZ" sz="1600" u="sng">
                <a:solidFill>
                  <a:schemeClr val="bg1"/>
                </a:solidFill>
              </a:rPr>
              <a:t>Příklad:</a:t>
            </a:r>
            <a:r>
              <a:rPr lang="cs-CZ" sz="1600">
                <a:solidFill>
                  <a:schemeClr val="bg1"/>
                </a:solidFill>
              </a:rPr>
              <a:t> Rekonstrukce mateřské školky takovým způsobem, aby nemusela</a:t>
            </a:r>
            <a:br>
              <a:rPr lang="cs-CZ" sz="1600">
                <a:solidFill>
                  <a:schemeClr val="bg1"/>
                </a:solidFill>
              </a:rPr>
            </a:br>
            <a:r>
              <a:rPr lang="cs-CZ" sz="1600">
                <a:solidFill>
                  <a:schemeClr val="bg1"/>
                </a:solidFill>
              </a:rPr>
              <a:t>         	fungovat na základě výjimky krajské hygienické stanice</a:t>
            </a:r>
            <a:endParaRPr lang="cs-CZ" sz="1600">
              <a:solidFill>
                <a:schemeClr val="bg1"/>
              </a:solidFill>
              <a:cs typeface="Arial"/>
            </a:endParaRPr>
          </a:p>
          <a:p>
            <a:endParaRPr lang="cs-CZ" sz="1700">
              <a:solidFill>
                <a:schemeClr val="bg1"/>
              </a:solidFill>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2059837"/>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41</a:t>
            </a:fld>
            <a:endParaRPr lang="en-US"/>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896665" y="1894276"/>
            <a:ext cx="8012179" cy="4524315"/>
          </a:xfrm>
          <a:prstGeom prst="rect">
            <a:avLst/>
          </a:prstGeom>
          <a:noFill/>
        </p:spPr>
        <p:txBody>
          <a:bodyPr wrap="square" lIns="91440" tIns="45720" rIns="91440" bIns="45720" anchor="t">
            <a:spAutoFit/>
          </a:bodyPr>
          <a:lstStyle/>
          <a:p>
            <a:r>
              <a:rPr lang="cs-CZ" b="1" u="sng">
                <a:solidFill>
                  <a:schemeClr val="bg1"/>
                </a:solidFill>
                <a:cs typeface="Arial"/>
              </a:rPr>
              <a:t>Základní školy </a:t>
            </a:r>
          </a:p>
          <a:p>
            <a:endParaRPr lang="cs-CZ" sz="1600" b="1">
              <a:solidFill>
                <a:schemeClr val="bg1"/>
              </a:solidFill>
            </a:endParaRPr>
          </a:p>
          <a:p>
            <a:pPr marL="285750" indent="-285750">
              <a:buFont typeface="Arial"/>
              <a:buChar char="•"/>
            </a:pPr>
            <a:r>
              <a:rPr lang="cs-CZ" sz="1600" b="1">
                <a:solidFill>
                  <a:schemeClr val="bg1"/>
                </a:solidFill>
              </a:rPr>
              <a:t>Vybudování, modernizace a vybavení odborných učeben ve vazbě na přírodní vědy, polytechnické vzdělávání, cizí jazyky, práce s digitálními technologiemi</a:t>
            </a:r>
            <a:endParaRPr lang="cs-CZ" sz="1600">
              <a:solidFill>
                <a:schemeClr val="bg1"/>
              </a:solidFill>
              <a:cs typeface="Arial" panose="020B0604020202020204"/>
            </a:endParaRPr>
          </a:p>
          <a:p>
            <a:pPr marL="285750" indent="-285750">
              <a:buFont typeface="Arial"/>
              <a:buChar char="•"/>
            </a:pPr>
            <a:r>
              <a:rPr lang="cs-CZ" sz="1400">
                <a:solidFill>
                  <a:schemeClr val="bg1"/>
                </a:solidFill>
                <a:ea typeface="+mn-lt"/>
                <a:cs typeface="+mn-lt"/>
              </a:rPr>
              <a:t>     </a:t>
            </a:r>
            <a:endParaRPr lang="cs-CZ" sz="1400">
              <a:solidFill>
                <a:schemeClr val="bg1"/>
              </a:solidFill>
              <a:cs typeface="Arial"/>
            </a:endParaRPr>
          </a:p>
          <a:p>
            <a:pPr marL="285750" indent="-285750">
              <a:buFont typeface="Arial"/>
              <a:buChar char="•"/>
            </a:pPr>
            <a:r>
              <a:rPr lang="cs-CZ" sz="1600" b="1">
                <a:solidFill>
                  <a:schemeClr val="bg1"/>
                </a:solidFill>
              </a:rPr>
              <a:t>Budování vnitřní konektivity škol</a:t>
            </a:r>
            <a:endParaRPr lang="cs-CZ" sz="1600">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zázemí pro školní družiny a školní kluby</a:t>
            </a:r>
            <a:endParaRPr lang="cs-CZ" sz="1600">
              <a:solidFill>
                <a:schemeClr val="bg1"/>
              </a:solidFill>
              <a:cs typeface="Arial"/>
            </a:endParaRPr>
          </a:p>
          <a:p>
            <a:pPr marL="285750" indent="-285750">
              <a:buFont typeface="Arial"/>
              <a:buChar char="•"/>
            </a:pPr>
            <a:endParaRPr lang="cs-CZ" sz="1600" b="1">
              <a:solidFill>
                <a:schemeClr val="bg1"/>
              </a:solidFill>
              <a:cs typeface="Arial"/>
            </a:endParaRPr>
          </a:p>
          <a:p>
            <a:pPr marL="285750" indent="-285750">
              <a:buFont typeface="Arial"/>
              <a:buChar char="•"/>
            </a:pPr>
            <a:r>
              <a:rPr lang="cs-CZ" sz="1600" b="1">
                <a:solidFill>
                  <a:schemeClr val="bg1"/>
                </a:solidFill>
                <a:cs typeface="Arial"/>
              </a:rPr>
              <a:t>Doprovodná část projektu - budování a modernizace </a:t>
            </a:r>
            <a:r>
              <a:rPr lang="cs-CZ" sz="1600">
                <a:solidFill>
                  <a:schemeClr val="bg1"/>
                </a:solidFill>
                <a:ea typeface="+mn-lt"/>
                <a:cs typeface="+mn-lt"/>
              </a:rPr>
              <a:t>zázemí pro školská porad. pracoviště, žáky se speciálními </a:t>
            </a:r>
            <a:r>
              <a:rPr lang="cs-CZ" sz="1600" err="1">
                <a:solidFill>
                  <a:schemeClr val="bg1"/>
                </a:solidFill>
                <a:ea typeface="+mn-lt"/>
                <a:cs typeface="+mn-lt"/>
              </a:rPr>
              <a:t>vzděl</a:t>
            </a:r>
            <a:r>
              <a:rPr lang="cs-CZ" sz="1600">
                <a:solidFill>
                  <a:schemeClr val="bg1"/>
                </a:solidFill>
                <a:ea typeface="+mn-lt"/>
                <a:cs typeface="+mn-lt"/>
              </a:rPr>
              <a:t>. potřebami, pedagogické pracovníky, komunitní aktivity při ZŠ</a:t>
            </a:r>
            <a:endParaRPr lang="cs-CZ" sz="1600" b="1">
              <a:solidFill>
                <a:schemeClr val="bg1"/>
              </a:solidFill>
              <a:cs typeface="Arial"/>
            </a:endParaRPr>
          </a:p>
          <a:p>
            <a:endParaRPr lang="cs-CZ" sz="1600">
              <a:solidFill>
                <a:schemeClr val="bg1"/>
              </a:solidFill>
              <a:cs typeface="Arial"/>
            </a:endParaRPr>
          </a:p>
          <a:p>
            <a:r>
              <a:rPr lang="cs-CZ" sz="1600">
                <a:solidFill>
                  <a:schemeClr val="bg1"/>
                </a:solidFill>
                <a:cs typeface="Arial"/>
              </a:rPr>
              <a:t>     </a:t>
            </a:r>
            <a:r>
              <a:rPr lang="cs-CZ" sz="1600" u="sng">
                <a:solidFill>
                  <a:schemeClr val="bg1"/>
                </a:solidFill>
                <a:ea typeface="+mn-lt"/>
                <a:cs typeface="+mn-lt"/>
              </a:rPr>
              <a:t>Příklad:</a:t>
            </a:r>
            <a:r>
              <a:rPr lang="cs-CZ" sz="1600">
                <a:solidFill>
                  <a:schemeClr val="bg1"/>
                </a:solidFill>
                <a:ea typeface="+mn-lt"/>
                <a:cs typeface="+mn-lt"/>
              </a:rPr>
              <a:t> Přístavba ZŠ – učebna fyziky a chemie; modernizace prostor školní</a:t>
            </a:r>
            <a:br>
              <a:rPr lang="cs-CZ" sz="1600">
                <a:ea typeface="+mn-lt"/>
                <a:cs typeface="+mn-lt"/>
              </a:rPr>
            </a:br>
            <a:r>
              <a:rPr lang="cs-CZ" sz="1600">
                <a:solidFill>
                  <a:schemeClr val="bg1"/>
                </a:solidFill>
                <a:ea typeface="+mn-lt"/>
                <a:cs typeface="+mn-lt"/>
              </a:rPr>
              <a:t>                 družiny; rozvod a zabezpečení internetu v budově školy; sportovní hřiště </a:t>
            </a:r>
          </a:p>
          <a:p>
            <a:endParaRPr lang="cs-CZ" sz="1600">
              <a:solidFill>
                <a:schemeClr val="bg1"/>
              </a:solidFill>
              <a:ea typeface="+mn-lt"/>
              <a:cs typeface="+mn-lt"/>
            </a:endParaRPr>
          </a:p>
          <a:p>
            <a:endParaRPr lang="cs-CZ" sz="1600">
              <a:solidFill>
                <a:schemeClr val="bg1"/>
              </a:solidFill>
              <a:cs typeface="Arial"/>
            </a:endParaRPr>
          </a:p>
          <a:p>
            <a:endParaRPr lang="cs-CZ" sz="1600">
              <a:solidFill>
                <a:schemeClr val="bg1"/>
              </a:solidFill>
              <a:cs typeface="Arial"/>
            </a:endParaRPr>
          </a:p>
        </p:txBody>
      </p:sp>
      <p:pic>
        <p:nvPicPr>
          <p:cNvPr id="10" name="Grafický objekt 9" descr="Třída">
            <a:extLst>
              <a:ext uri="{FF2B5EF4-FFF2-40B4-BE49-F238E27FC236}">
                <a16:creationId xmlns:a16="http://schemas.microsoft.com/office/drawing/2014/main" id="{A677352F-5B5B-DE9B-FA72-0A49DB9674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1916393"/>
            <a:ext cx="480288" cy="480288"/>
          </a:xfrm>
          <a:prstGeom prst="rect">
            <a:avLst/>
          </a:prstGeom>
        </p:spPr>
      </p:pic>
    </p:spTree>
    <p:extLst>
      <p:ext uri="{BB962C8B-B14F-4D97-AF65-F5344CB8AC3E}">
        <p14:creationId xmlns:p14="http://schemas.microsoft.com/office/powerpoint/2010/main" val="1110798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4031873"/>
          </a:xfrm>
          <a:prstGeom prst="rect">
            <a:avLst/>
          </a:prstGeom>
          <a:noFill/>
        </p:spPr>
        <p:txBody>
          <a:bodyPr wrap="square" lIns="91440" tIns="45720" rIns="91440" bIns="45720" anchor="t">
            <a:spAutoFit/>
          </a:bodyPr>
          <a:lstStyle/>
          <a:p>
            <a:r>
              <a:rPr lang="cs-CZ" sz="1600" b="1" u="sng" dirty="0">
                <a:solidFill>
                  <a:schemeClr val="bg1"/>
                </a:solidFill>
              </a:rPr>
              <a:t>Střední a vyšší odborné školy, konzervatoře</a:t>
            </a:r>
            <a:endParaRPr lang="cs-CZ" u="sng" dirty="0">
              <a:solidFill>
                <a:schemeClr val="bg1"/>
              </a:solidFill>
            </a:endParaRPr>
          </a:p>
          <a:p>
            <a:endParaRPr lang="cs-CZ" sz="1600" b="1" dirty="0">
              <a:solidFill>
                <a:schemeClr val="bg1"/>
              </a:solidFill>
            </a:endParaRPr>
          </a:p>
          <a:p>
            <a:pPr marL="285750" indent="-285750">
              <a:buFont typeface="Arial"/>
              <a:buChar char="•"/>
            </a:pPr>
            <a:r>
              <a:rPr lang="cs-CZ" sz="1600" b="1" dirty="0">
                <a:solidFill>
                  <a:schemeClr val="bg1"/>
                </a:solidFill>
              </a:rPr>
              <a:t>Vybudování, modernizace a vybavení odborné učebny ve vazbě na odborné předměty (cizí jazyky, přírodní vědy, polytechnické obory, digitální technologie)</a:t>
            </a:r>
            <a:endParaRPr lang="cs-CZ" b="1" dirty="0">
              <a:solidFill>
                <a:schemeClr val="bg1"/>
              </a:solidFill>
              <a:cs typeface="Arial" panose="020B0604020202020204"/>
            </a:endParaRPr>
          </a:p>
          <a:p>
            <a:pPr marL="285750" indent="-285750">
              <a:buFont typeface="Arial"/>
              <a:buChar char="•"/>
            </a:pPr>
            <a:endParaRPr lang="cs-CZ" sz="1600" b="1" dirty="0">
              <a:solidFill>
                <a:schemeClr val="bg1"/>
              </a:solidFill>
              <a:cs typeface="Arial" panose="020B0604020202020204"/>
            </a:endParaRPr>
          </a:p>
          <a:p>
            <a:pPr marL="285750" indent="-285750">
              <a:buFont typeface="Arial"/>
              <a:buChar char="•"/>
            </a:pPr>
            <a:r>
              <a:rPr lang="cs-CZ" sz="1600" b="1" dirty="0">
                <a:solidFill>
                  <a:schemeClr val="bg1"/>
                </a:solidFill>
              </a:rPr>
              <a:t>Budování vnitřní konektivity školy</a:t>
            </a:r>
            <a:endParaRPr lang="cs-CZ" b="1" dirty="0">
              <a:solidFill>
                <a:schemeClr val="bg1"/>
              </a:solidFill>
              <a:cs typeface="Arial" panose="020B0604020202020204"/>
            </a:endParaRPr>
          </a:p>
          <a:p>
            <a:pPr marL="285750" indent="-285750">
              <a:buFont typeface="Arial"/>
              <a:buChar char="•"/>
            </a:pPr>
            <a:endParaRPr lang="cs-CZ" sz="1600" b="1" dirty="0">
              <a:solidFill>
                <a:schemeClr val="bg1"/>
              </a:solidFill>
              <a:cs typeface="Arial" panose="020B0604020202020204"/>
            </a:endParaRPr>
          </a:p>
          <a:p>
            <a:pPr marL="285750" indent="-285750">
              <a:buFont typeface="Arial"/>
              <a:buChar char="•"/>
            </a:pPr>
            <a:r>
              <a:rPr lang="cs-CZ" sz="1600" b="1" dirty="0">
                <a:solidFill>
                  <a:schemeClr val="bg1"/>
                </a:solidFill>
              </a:rPr>
              <a:t>Budování zázemí školních klubů u víceletých gymnázií</a:t>
            </a:r>
            <a:endParaRPr lang="cs-CZ" b="1" dirty="0">
              <a:solidFill>
                <a:schemeClr val="bg1"/>
              </a:solidFill>
              <a:cs typeface="Arial" panose="020B0604020202020204"/>
            </a:endParaRPr>
          </a:p>
          <a:p>
            <a:pPr marL="285750" indent="-285750">
              <a:buFont typeface="Arial"/>
              <a:buChar char="•"/>
            </a:pPr>
            <a:endParaRPr lang="cs-CZ" sz="1600" b="1" dirty="0">
              <a:solidFill>
                <a:schemeClr val="bg1"/>
              </a:solidFill>
              <a:cs typeface="Arial" panose="020B0604020202020204"/>
            </a:endParaRPr>
          </a:p>
          <a:p>
            <a:pPr marL="285750" indent="-285750">
              <a:buFont typeface="Arial"/>
              <a:buChar char="•"/>
            </a:pPr>
            <a:r>
              <a:rPr lang="cs-CZ" sz="1600" b="1" dirty="0">
                <a:solidFill>
                  <a:schemeClr val="bg1"/>
                </a:solidFill>
              </a:rPr>
              <a:t>Doprovodná část projektu</a:t>
            </a:r>
            <a:r>
              <a:rPr lang="cs-CZ" sz="1600" dirty="0">
                <a:solidFill>
                  <a:schemeClr val="bg1"/>
                </a:solidFill>
              </a:rPr>
              <a:t> - budování a modernizace zázemí pro školská porad. pracoviště, komunitní aktivity při SŠ/VOŠ 	</a:t>
            </a:r>
            <a:endParaRPr lang="cs-CZ" dirty="0">
              <a:solidFill>
                <a:schemeClr val="bg1"/>
              </a:solidFill>
              <a:cs typeface="Arial"/>
            </a:endParaRPr>
          </a:p>
          <a:p>
            <a:r>
              <a:rPr lang="cs-CZ" sz="1600" dirty="0">
                <a:solidFill>
                  <a:schemeClr val="bg1"/>
                </a:solidFill>
              </a:rPr>
              <a:t>	</a:t>
            </a:r>
          </a:p>
          <a:p>
            <a:r>
              <a:rPr lang="cs-CZ" sz="1600" dirty="0">
                <a:solidFill>
                  <a:schemeClr val="bg1"/>
                </a:solidFill>
              </a:rPr>
              <a:t>     </a:t>
            </a:r>
            <a:r>
              <a:rPr lang="cs-CZ" sz="1600" u="sng" dirty="0">
                <a:solidFill>
                  <a:schemeClr val="bg1"/>
                </a:solidFill>
              </a:rPr>
              <a:t>Příklad:</a:t>
            </a:r>
            <a:r>
              <a:rPr lang="cs-CZ" sz="1600" dirty="0">
                <a:solidFill>
                  <a:schemeClr val="bg1"/>
                </a:solidFill>
              </a:rPr>
              <a:t> Přístavba SŠ – odborné laboratoře; komunitní sportovní hřiště; </a:t>
            </a:r>
            <a:br>
              <a:rPr lang="cs-CZ" sz="1600" dirty="0">
                <a:solidFill>
                  <a:schemeClr val="bg1"/>
                </a:solidFill>
              </a:rPr>
            </a:br>
            <a:r>
              <a:rPr lang="cs-CZ" sz="1600" dirty="0">
                <a:solidFill>
                  <a:schemeClr val="bg1"/>
                </a:solidFill>
              </a:rPr>
              <a:t>     rozvod a zabezpečení internetu v budově školy</a:t>
            </a:r>
            <a:endParaRPr lang="cs-CZ" sz="1600" dirty="0">
              <a:solidFill>
                <a:schemeClr val="bg1"/>
              </a:solidFill>
              <a:cs typeface="Arial"/>
            </a:endParaRPr>
          </a:p>
          <a:p>
            <a:endParaRPr lang="cs-CZ" sz="1600" dirty="0">
              <a:solidFill>
                <a:schemeClr val="bg1"/>
              </a:solidFill>
              <a:cs typeface="Arial"/>
            </a:endParaRP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884" y="2068297"/>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B688DDB-75D9-8E99-257F-D3B07417C2EC}"/>
              </a:ext>
            </a:extLst>
          </p:cNvPr>
          <p:cNvSpPr>
            <a:spLocks noGrp="1"/>
          </p:cNvSpPr>
          <p:nvPr>
            <p:ph type="sldNum" sz="quarter" idx="12"/>
          </p:nvPr>
        </p:nvSpPr>
        <p:spPr/>
        <p:txBody>
          <a:bodyPr/>
          <a:lstStyle/>
          <a:p>
            <a:fld id="{4000C4B2-41BC-D741-8B94-B76DB6967C01}" type="slidenum">
              <a:rPr lang="en-US" smtClean="0"/>
              <a:pPr/>
              <a:t>43</a:t>
            </a:fld>
            <a:endParaRPr lang="en-US"/>
          </a:p>
        </p:txBody>
      </p:sp>
      <p:sp>
        <p:nvSpPr>
          <p:cNvPr id="4" name="TextovéPole 3">
            <a:extLst>
              <a:ext uri="{FF2B5EF4-FFF2-40B4-BE49-F238E27FC236}">
                <a16:creationId xmlns:a16="http://schemas.microsoft.com/office/drawing/2014/main" id="{24AD510A-66A7-EC17-1DB0-958602403653}"/>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5" name="TextovéPole 4">
            <a:extLst>
              <a:ext uri="{FF2B5EF4-FFF2-40B4-BE49-F238E27FC236}">
                <a16:creationId xmlns:a16="http://schemas.microsoft.com/office/drawing/2014/main" id="{48C0FB8C-0837-11FF-0946-CBC2BA6F5255}"/>
              </a:ext>
            </a:extLst>
          </p:cNvPr>
          <p:cNvSpPr txBox="1"/>
          <p:nvPr/>
        </p:nvSpPr>
        <p:spPr>
          <a:xfrm>
            <a:off x="930220" y="1768684"/>
            <a:ext cx="7647421"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rgbClr val="FFFFFF"/>
                </a:solidFill>
                <a:cs typeface="Segoe UI"/>
              </a:rPr>
              <a:t>Zájmové, neformální a celoživotní vzdělávání</a:t>
            </a:r>
            <a:endParaRPr lang="cs-CZ"/>
          </a:p>
          <a:p>
            <a:endParaRPr lang="cs-CZ">
              <a:solidFill>
                <a:srgbClr val="FFFFFF"/>
              </a:solidFill>
              <a:cs typeface="Segoe UI"/>
            </a:endParaRPr>
          </a:p>
          <a:p>
            <a:pPr marL="285750" indent="-285750">
              <a:buFont typeface="Arial"/>
              <a:buChar char="•"/>
            </a:pPr>
            <a:r>
              <a:rPr lang="cs-CZ">
                <a:solidFill>
                  <a:srgbClr val="FFFFFF"/>
                </a:solidFill>
                <a:cs typeface="Segoe UI"/>
              </a:rPr>
              <a:t>Vybudování, modernizace a vybavení odborných prostor ve vazbě na přírodní vědy, polytechnické vzdělávání, cizí jazyky, práce s digitálními technologiemi v zařízeních pro  zájmové, neformální a celoživotní vzdělávání</a:t>
            </a:r>
            <a:endParaRPr lang="cs-CZ">
              <a:cs typeface="Segoe UI"/>
            </a:endParaRPr>
          </a:p>
          <a:p>
            <a:r>
              <a:rPr lang="cs-CZ" sz="1400" i="1">
                <a:solidFill>
                  <a:srgbClr val="FFFFFF"/>
                </a:solidFill>
                <a:cs typeface="Segoe UI"/>
              </a:rPr>
              <a:t>     (není určeno pro MŠ, ZŠ, SŠ/VOŠ, konzervatoře, školy dle § 16 odst. 9 školského zákona)</a:t>
            </a:r>
          </a:p>
          <a:p>
            <a:endParaRPr lang="cs-CZ" u="sng">
              <a:solidFill>
                <a:srgbClr val="FFFFFF"/>
              </a:solidFill>
              <a:cs typeface="Segoe UI"/>
            </a:endParaRPr>
          </a:p>
          <a:p>
            <a:r>
              <a:rPr lang="cs-CZ">
                <a:solidFill>
                  <a:srgbClr val="FFFFFF"/>
                </a:solidFill>
                <a:cs typeface="Segoe UI"/>
              </a:rPr>
              <a:t>    </a:t>
            </a:r>
            <a:r>
              <a:rPr lang="cs-CZ" u="sng">
                <a:solidFill>
                  <a:srgbClr val="FFFFFF"/>
                </a:solidFill>
                <a:cs typeface="Segoe UI"/>
              </a:rPr>
              <a:t>Příklad:</a:t>
            </a:r>
            <a:r>
              <a:rPr lang="cs-CZ">
                <a:solidFill>
                  <a:srgbClr val="FFFFFF"/>
                </a:solidFill>
                <a:cs typeface="Segoe UI"/>
              </a:rPr>
              <a:t> Technické dílny domu dětí a mládeže</a:t>
            </a:r>
            <a:r>
              <a:rPr lang="cs-CZ">
                <a:cs typeface="Segoe UI"/>
              </a:rPr>
              <a:t>​</a:t>
            </a:r>
            <a:endParaRPr lang="cs-CZ">
              <a:solidFill>
                <a:srgbClr val="FFFFFF"/>
              </a:solidFill>
              <a:cs typeface="Segoe UI"/>
            </a:endParaRPr>
          </a:p>
          <a:p>
            <a:r>
              <a:rPr lang="cs-CZ">
                <a:cs typeface="Segoe UI"/>
              </a:rPr>
              <a:t>​</a:t>
            </a:r>
          </a:p>
          <a:p>
            <a:r>
              <a:rPr lang="cs-CZ" b="1">
                <a:solidFill>
                  <a:srgbClr val="FFFFFF"/>
                </a:solidFill>
                <a:cs typeface="Segoe UI"/>
              </a:rPr>
              <a:t>Školská poradenská zařízení, speciální školy a střediska výchovné péče </a:t>
            </a:r>
          </a:p>
          <a:p>
            <a:pPr marL="285750" indent="-285750">
              <a:buFont typeface="Arial"/>
              <a:buChar char="•"/>
            </a:pPr>
            <a:r>
              <a:rPr lang="cs-CZ">
                <a:solidFill>
                  <a:srgbClr val="FFFFFF"/>
                </a:solidFill>
                <a:cs typeface="Segoe UI"/>
              </a:rPr>
              <a:t> Vybudování, úpravy zázemí</a:t>
            </a:r>
            <a:r>
              <a:rPr lang="cs-CZ">
                <a:cs typeface="Segoe UI"/>
              </a:rPr>
              <a:t>​</a:t>
            </a:r>
            <a:endParaRPr lang="cs-CZ">
              <a:cs typeface="Arial" panose="020B0604020202020204"/>
            </a:endParaRPr>
          </a:p>
          <a:p>
            <a:r>
              <a:rPr lang="cs-CZ">
                <a:solidFill>
                  <a:srgbClr val="FFFFFF"/>
                </a:solidFill>
                <a:cs typeface="Segoe UI"/>
              </a:rPr>
              <a:t>     </a:t>
            </a:r>
            <a:r>
              <a:rPr lang="cs-CZ" u="sng">
                <a:solidFill>
                  <a:srgbClr val="FFFFFF"/>
                </a:solidFill>
                <a:cs typeface="Segoe UI"/>
              </a:rPr>
              <a:t>Příklad:</a:t>
            </a:r>
            <a:r>
              <a:rPr lang="cs-CZ">
                <a:solidFill>
                  <a:srgbClr val="FFFFFF"/>
                </a:solidFill>
                <a:cs typeface="Segoe UI"/>
              </a:rPr>
              <a:t> Modernizace střediska výchovné péče za účelem </a:t>
            </a:r>
            <a:br>
              <a:rPr lang="cs-CZ">
                <a:solidFill>
                  <a:srgbClr val="FFFFFF"/>
                </a:solidFill>
                <a:cs typeface="Segoe UI"/>
              </a:rPr>
            </a:br>
            <a:r>
              <a:rPr lang="cs-CZ">
                <a:solidFill>
                  <a:srgbClr val="FFFFFF"/>
                </a:solidFill>
                <a:cs typeface="Segoe UI"/>
              </a:rPr>
              <a:t>                  předcházení vzniku a rozvoje negativních projevů chování dětí</a:t>
            </a:r>
            <a:r>
              <a:rPr lang="cs-CZ">
                <a:cs typeface="Segoe UI"/>
              </a:rPr>
              <a:t>​</a:t>
            </a:r>
          </a:p>
        </p:txBody>
      </p:sp>
      <p:pic>
        <p:nvPicPr>
          <p:cNvPr id="7" name="Grafický objekt 6" descr="Úspěšná skupina">
            <a:extLst>
              <a:ext uri="{FF2B5EF4-FFF2-40B4-BE49-F238E27FC236}">
                <a16:creationId xmlns:a16="http://schemas.microsoft.com/office/drawing/2014/main" id="{919F9DBB-61A6-D765-6A9E-8766152BC05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6085" y="1771523"/>
            <a:ext cx="441483" cy="441483"/>
          </a:xfrm>
          <a:prstGeom prst="rect">
            <a:avLst/>
          </a:prstGeom>
        </p:spPr>
      </p:pic>
      <p:pic>
        <p:nvPicPr>
          <p:cNvPr id="9" name="Grafický objekt 8" descr="Neslyšící">
            <a:extLst>
              <a:ext uri="{FF2B5EF4-FFF2-40B4-BE49-F238E27FC236}">
                <a16:creationId xmlns:a16="http://schemas.microsoft.com/office/drawing/2014/main" id="{BC248368-D84C-4C20-C2E7-A0271E738A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356" y="4491554"/>
            <a:ext cx="441482" cy="441482"/>
          </a:xfrm>
          <a:prstGeom prst="rect">
            <a:avLst/>
          </a:prstGeom>
        </p:spPr>
      </p:pic>
    </p:spTree>
    <p:extLst>
      <p:ext uri="{BB962C8B-B14F-4D97-AF65-F5344CB8AC3E}">
        <p14:creationId xmlns:p14="http://schemas.microsoft.com/office/powerpoint/2010/main" val="6952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37776" y="1883015"/>
            <a:ext cx="8138707" cy="4263218"/>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Projekty MŠ, ZŠ a zájmového, neformálního vzdělávání a celoživotního učení musí být v souladu s akčním plánem rozvoje vzdělávání </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Projekty středních a speciálních škol musí být v souladu s Regionálním akčním plánem (RAP)</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Žadatelé – NNO musí min. 2 roky před podáním projektu nepřetržitě působit </a:t>
            </a:r>
            <a:br>
              <a:rPr kumimoji="0" lang="cs-CZ" sz="1600" b="0" i="0" u="none" strike="noStrike" kern="0" cap="none" spc="0" normalizeH="0" baseline="0" noProof="0">
                <a:ln>
                  <a:noFill/>
                </a:ln>
                <a:solidFill>
                  <a:schemeClr val="bg1"/>
                </a:solidFill>
                <a:effectLst/>
                <a:uLnTx/>
                <a:uFillTx/>
                <a:latin typeface="Arial"/>
                <a:cs typeface="Arial"/>
                <a:sym typeface="Arial"/>
              </a:rPr>
            </a:br>
            <a:r>
              <a:rPr kumimoji="0" lang="cs-CZ" sz="1600" b="0" i="0" u="none" strike="noStrike" kern="0" cap="none" spc="0" normalizeH="0" baseline="0" noProof="0">
                <a:ln>
                  <a:noFill/>
                </a:ln>
                <a:solidFill>
                  <a:schemeClr val="bg1"/>
                </a:solidFill>
                <a:effectLst/>
                <a:uLnTx/>
                <a:uFillTx/>
                <a:latin typeface="Arial"/>
                <a:cs typeface="Arial"/>
                <a:sym typeface="Arial"/>
              </a:rPr>
              <a:t>v oblasti vzdělávání nebo asistenčních služeb</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Využití ITI a Koordinovaného přístupu k sociálnímu vyloučení 2021+</a:t>
            </a: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Realizace i v Praze - SŠ</a:t>
            </a:r>
          </a:p>
        </p:txBody>
      </p:sp>
      <p:pic>
        <p:nvPicPr>
          <p:cNvPr id="2" name="Grafický objekt 1" descr="Děti">
            <a:extLst>
              <a:ext uri="{FF2B5EF4-FFF2-40B4-BE49-F238E27FC236}">
                <a16:creationId xmlns:a16="http://schemas.microsoft.com/office/drawing/2014/main" id="{F4801FD2-55C6-98A2-D502-D5A39A48695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896" y="1885816"/>
            <a:ext cx="480288" cy="480288"/>
          </a:xfrm>
          <a:prstGeom prst="rect">
            <a:avLst/>
          </a:prstGeom>
        </p:spPr>
      </p:pic>
      <p:pic>
        <p:nvPicPr>
          <p:cNvPr id="3" name="Grafický objekt 2" descr="Třída">
            <a:extLst>
              <a:ext uri="{FF2B5EF4-FFF2-40B4-BE49-F238E27FC236}">
                <a16:creationId xmlns:a16="http://schemas.microsoft.com/office/drawing/2014/main" id="{ACB0ABD1-BDB5-1E99-E6EA-CD3A0DB3E33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0716" y="2390995"/>
            <a:ext cx="480288" cy="480288"/>
          </a:xfrm>
          <a:prstGeom prst="rect">
            <a:avLst/>
          </a:prstGeom>
        </p:spPr>
      </p:pic>
      <p:pic>
        <p:nvPicPr>
          <p:cNvPr id="9" name="Grafický objekt 8" descr="Kádinka">
            <a:extLst>
              <a:ext uri="{FF2B5EF4-FFF2-40B4-BE49-F238E27FC236}">
                <a16:creationId xmlns:a16="http://schemas.microsoft.com/office/drawing/2014/main" id="{8F89D03A-088D-D9F0-11C7-3B79DC2DE5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0122" y="3064961"/>
            <a:ext cx="441482" cy="441482"/>
          </a:xfrm>
          <a:prstGeom prst="rect">
            <a:avLst/>
          </a:prstGeom>
        </p:spPr>
      </p:pic>
    </p:spTree>
    <p:extLst>
      <p:ext uri="{BB962C8B-B14F-4D97-AF65-F5344CB8AC3E}">
        <p14:creationId xmlns:p14="http://schemas.microsoft.com/office/powerpoint/2010/main" val="3031569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6" y="435877"/>
            <a:ext cx="8138707" cy="1323439"/>
          </a:xfrm>
          <a:prstGeom prst="rect">
            <a:avLst/>
          </a:prstGeom>
          <a:noFill/>
        </p:spPr>
        <p:txBody>
          <a:bodyPr wrap="square" rtlCol="0">
            <a:spAutoFit/>
          </a:bodyPr>
          <a:lstStyle/>
          <a:p>
            <a:pPr algn="ctr" defTabSz="914400">
              <a:buClr>
                <a:srgbClr val="000000"/>
              </a:buClr>
              <a:buFont typeface="Arial"/>
              <a:buNone/>
            </a:pPr>
            <a:r>
              <a:rPr kumimoji="0" lang="cs-CZ" sz="30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000" b="1" i="0" u="none" strike="noStrike" kern="0" cap="none" spc="0" normalizeH="0" baseline="0" noProof="0">
                <a:ln>
                  <a:noFill/>
                </a:ln>
                <a:solidFill>
                  <a:schemeClr val="bg1"/>
                </a:solidFill>
                <a:effectLst/>
                <a:uLnTx/>
                <a:uFillTx/>
                <a:latin typeface="Arial"/>
                <a:cs typeface="Arial"/>
                <a:sym typeface="Arial"/>
              </a:rPr>
            </a:br>
            <a:r>
              <a:rPr kumimoji="0" lang="cs-CZ" sz="30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a:t>
            </a:r>
            <a:endParaRPr lang="cs-CZ" sz="14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836457" y="1759316"/>
            <a:ext cx="8012179" cy="4478662"/>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sz="1600">
                <a:solidFill>
                  <a:schemeClr val="bg1"/>
                </a:solidFill>
              </a:rPr>
              <a:t>U individuálních výzev na „navyšování  kapacit mateřských škol“ bude závazný při vyhlášení výzvy materiál MŠMT s názvem </a:t>
            </a:r>
            <a:r>
              <a:rPr lang="cs-CZ" sz="1600" b="1">
                <a:solidFill>
                  <a:schemeClr val="accent1">
                    <a:lumMod val="60000"/>
                    <a:lumOff val="40000"/>
                  </a:schemeClr>
                </a:solidFill>
              </a:rPr>
              <a:t>„</a:t>
            </a:r>
            <a:r>
              <a:rPr lang="cs-CZ" sz="1600" b="1">
                <a:solidFill>
                  <a:schemeClr val="accent1">
                    <a:lumMod val="60000"/>
                    <a:lumOff val="40000"/>
                  </a:schemeClr>
                </a:solidFill>
                <a:hlinkClick r:id="rId2">
                  <a:extLst>
                    <a:ext uri="{A12FA001-AC4F-418D-AE19-62706E023703}">
                      <ahyp:hlinkClr xmlns:ahyp="http://schemas.microsoft.com/office/drawing/2018/hyperlinkcolor" val="tx"/>
                    </a:ext>
                  </a:extLst>
                </a:hlinkClick>
              </a:rPr>
              <a:t>Demografická predikce pro oblast kapacit MŠ</a:t>
            </a:r>
            <a:r>
              <a:rPr lang="cs-CZ" sz="1600" b="1">
                <a:solidFill>
                  <a:schemeClr val="accent1">
                    <a:lumMod val="60000"/>
                    <a:lumOff val="40000"/>
                  </a:schemeClr>
                </a:solidFill>
              </a:rPr>
              <a:t>“</a:t>
            </a:r>
            <a:r>
              <a:rPr lang="cs-CZ" sz="1600">
                <a:solidFill>
                  <a:schemeClr val="bg1"/>
                </a:solidFill>
              </a:rPr>
              <a:t>; podpořeny budou ORP se skóre rizika 6 a vyšší</a:t>
            </a:r>
          </a:p>
          <a:p>
            <a:pPr marL="213995" indent="-213995">
              <a:lnSpc>
                <a:spcPct val="150000"/>
              </a:lnSpc>
              <a:buFont typeface="Arial" panose="020B0604020202020204" pitchFamily="34" charset="0"/>
              <a:buChar char="•"/>
            </a:pPr>
            <a:r>
              <a:rPr lang="cs-CZ" sz="1600">
                <a:solidFill>
                  <a:schemeClr val="bg1"/>
                </a:solidFill>
              </a:rPr>
              <a:t>Parametry pro bezbariérovost škol by měly být shodné s obdobím 2014–2020</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rPr>
              <a:t>u ZŠ/ SŠ bude na tzv. „doprovodnou část projektu“ (školní poradenská pracoviště; zázemí pro pedagogické i nepedagogické pracovníky škol; vnitřní i venkovní zázemí pro komunitní aktivity škol) zřejmě aplikován limit max. 30 % výdajů; bude upřesněno ve výzvě</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rPr>
              <a:t>Pravděpodobné pořadí vyhlašování individuálních výzev pro oblast vzdělávání: MŠ – ZŠ – SŠ/VOŠ – zájmové/neformální – školy a třídy dle § 16 odst. 9 školského zákona + školská poradenská zařízení</a:t>
            </a:r>
            <a:endParaRPr lang="cs-CZ" sz="1600">
              <a:solidFill>
                <a:schemeClr val="bg1"/>
              </a:solidFill>
              <a:cs typeface="Arial" panose="020B0604020202020204"/>
            </a:endParaRPr>
          </a:p>
          <a:p>
            <a:pPr marL="213995" indent="-213995">
              <a:lnSpc>
                <a:spcPct val="150000"/>
              </a:lnSpc>
              <a:buFont typeface="Arial" panose="020B0604020202020204" pitchFamily="34" charset="0"/>
              <a:buChar char="•"/>
            </a:pPr>
            <a:endParaRPr lang="cs-CZ" sz="1600">
              <a:solidFill>
                <a:schemeClr val="bg1"/>
              </a:solidFill>
              <a:cs typeface="Arial" panose="020B0604020202020204"/>
            </a:endParaRPr>
          </a:p>
        </p:txBody>
      </p:sp>
      <p:pic>
        <p:nvPicPr>
          <p:cNvPr id="2" name="Grafický objekt 1" descr="Děti">
            <a:extLst>
              <a:ext uri="{FF2B5EF4-FFF2-40B4-BE49-F238E27FC236}">
                <a16:creationId xmlns:a16="http://schemas.microsoft.com/office/drawing/2014/main" id="{CE2A9385-F869-C050-9424-80CE958EFCD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226" y="1759316"/>
            <a:ext cx="480288" cy="480288"/>
          </a:xfrm>
          <a:prstGeom prst="rect">
            <a:avLst/>
          </a:prstGeom>
        </p:spPr>
      </p:pic>
      <p:pic>
        <p:nvPicPr>
          <p:cNvPr id="3" name="Grafický objekt 2" descr="Třída">
            <a:extLst>
              <a:ext uri="{FF2B5EF4-FFF2-40B4-BE49-F238E27FC236}">
                <a16:creationId xmlns:a16="http://schemas.microsoft.com/office/drawing/2014/main" id="{430724CD-A1BF-EAB1-119D-950DA247BA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1905" y="3634064"/>
            <a:ext cx="480288" cy="480288"/>
          </a:xfrm>
          <a:prstGeom prst="rect">
            <a:avLst/>
          </a:prstGeom>
        </p:spPr>
      </p:pic>
      <p:pic>
        <p:nvPicPr>
          <p:cNvPr id="7" name="Grafický objekt 6" descr="Kádinka">
            <a:extLst>
              <a:ext uri="{FF2B5EF4-FFF2-40B4-BE49-F238E27FC236}">
                <a16:creationId xmlns:a16="http://schemas.microsoft.com/office/drawing/2014/main" id="{5D96B885-F109-D365-D9F6-BDB24A794E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1905" y="4183313"/>
            <a:ext cx="441482" cy="441482"/>
          </a:xfrm>
          <a:prstGeom prst="rect">
            <a:avLst/>
          </a:prstGeom>
        </p:spPr>
      </p:pic>
    </p:spTree>
    <p:extLst>
      <p:ext uri="{BB962C8B-B14F-4D97-AF65-F5344CB8AC3E}">
        <p14:creationId xmlns:p14="http://schemas.microsoft.com/office/powerpoint/2010/main" val="2871087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2"/>
          <a:srcRect l="12489" r="12489"/>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Novostavba MŠ Nekoř</a:t>
            </a:r>
          </a:p>
        </p:txBody>
      </p:sp>
    </p:spTree>
    <p:extLst>
      <p:ext uri="{BB962C8B-B14F-4D97-AF65-F5344CB8AC3E}">
        <p14:creationId xmlns:p14="http://schemas.microsoft.com/office/powerpoint/2010/main" val="638651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4.2 </a:t>
            </a:r>
            <a:br>
              <a:rPr lang="cs-CZ" sz="2400">
                <a:solidFill>
                  <a:schemeClr val="bg1"/>
                </a:solidFill>
              </a:rPr>
            </a:br>
            <a:r>
              <a:rPr lang="cs-CZ" sz="2400">
                <a:solidFill>
                  <a:schemeClr val="bg1"/>
                </a:solidFill>
              </a:rPr>
              <a:t>Sociální infrastruktura</a:t>
            </a:r>
            <a:endParaRPr lang="en-US" sz="2400">
              <a:solidFill>
                <a:schemeClr val="bg1"/>
              </a:solidFill>
            </a:endParaRPr>
          </a:p>
        </p:txBody>
      </p:sp>
    </p:spTree>
    <p:extLst>
      <p:ext uri="{BB962C8B-B14F-4D97-AF65-F5344CB8AC3E}">
        <p14:creationId xmlns:p14="http://schemas.microsoft.com/office/powerpoint/2010/main" val="2075849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2068297"/>
            <a:ext cx="8012179" cy="4011867"/>
          </a:xfrm>
          <a:prstGeom prst="rect">
            <a:avLst/>
          </a:prstGeom>
          <a:noFill/>
        </p:spPr>
        <p:txBody>
          <a:bodyPr wrap="square">
            <a:spAutoFit/>
          </a:bodyPr>
          <a:lstStyle/>
          <a:p>
            <a:pPr>
              <a:lnSpc>
                <a:spcPct val="150000"/>
              </a:lnSpc>
            </a:pPr>
            <a:r>
              <a:rPr lang="cs-CZ" sz="1600" b="1">
                <a:solidFill>
                  <a:schemeClr val="bg1"/>
                </a:solidFill>
              </a:rPr>
              <a:t>Infrastruktura sociálních služeb</a:t>
            </a:r>
          </a:p>
          <a:p>
            <a:pPr lvl="0" algn="just"/>
            <a:r>
              <a:rPr lang="cs-CZ" sz="1600">
                <a:solidFill>
                  <a:schemeClr val="bg1"/>
                </a:solidFill>
              </a:rPr>
              <a:t>	</a:t>
            </a:r>
            <a:r>
              <a:rPr lang="cs-CZ" sz="1600" u="sng">
                <a:solidFill>
                  <a:schemeClr val="bg1"/>
                </a:solidFill>
              </a:rPr>
              <a:t>Příklad:</a:t>
            </a:r>
            <a:r>
              <a:rPr lang="cs-CZ" sz="160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a:solidFill>
                <a:schemeClr val="bg1"/>
              </a:solidFill>
            </a:endParaRPr>
          </a:p>
          <a:p>
            <a:pPr>
              <a:lnSpc>
                <a:spcPct val="150000"/>
              </a:lnSpc>
            </a:pPr>
            <a:r>
              <a:rPr lang="cs-CZ" sz="1600" b="1">
                <a:solidFill>
                  <a:schemeClr val="bg1"/>
                </a:solidFill>
              </a:rPr>
              <a:t>Deinstitucionalizace sociálních služeb </a:t>
            </a:r>
          </a:p>
          <a:p>
            <a:pPr algn="just"/>
            <a:r>
              <a:rPr lang="cs-CZ" sz="1600">
                <a:solidFill>
                  <a:schemeClr val="bg1"/>
                </a:solidFill>
              </a:rPr>
              <a:t>	</a:t>
            </a:r>
            <a:r>
              <a:rPr lang="cs-CZ" sz="1600" u="sng">
                <a:solidFill>
                  <a:schemeClr val="bg1"/>
                </a:solidFill>
              </a:rPr>
              <a:t>Příklad:</a:t>
            </a:r>
            <a:r>
              <a:rPr lang="cs-CZ" sz="160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a:solidFill>
                <a:schemeClr val="bg1"/>
              </a:solidFill>
            </a:endParaRPr>
          </a:p>
          <a:p>
            <a:pPr>
              <a:lnSpc>
                <a:spcPct val="150000"/>
              </a:lnSpc>
            </a:pPr>
            <a:r>
              <a:rPr lang="cs-CZ" sz="1600" b="1">
                <a:solidFill>
                  <a:schemeClr val="bg1"/>
                </a:solidFill>
              </a:rPr>
              <a:t>Sociální bydlení</a:t>
            </a:r>
          </a:p>
          <a:p>
            <a:pPr lvl="0" algn="just"/>
            <a:r>
              <a:rPr lang="cs-CZ" sz="1600">
                <a:solidFill>
                  <a:schemeClr val="bg1"/>
                </a:solidFill>
              </a:rPr>
              <a:t>	</a:t>
            </a:r>
            <a:r>
              <a:rPr lang="cs-CZ" sz="1600" u="sng">
                <a:solidFill>
                  <a:schemeClr val="bg1"/>
                </a:solidFill>
              </a:rPr>
              <a:t>Příklad:</a:t>
            </a:r>
            <a:r>
              <a:rPr lang="cs-CZ" sz="1600">
                <a:solidFill>
                  <a:schemeClr val="bg1"/>
                </a:solidFill>
              </a:rPr>
              <a:t> Pořízení a adaptace bytů, bytových domů a nebytových prostor pro 	potřeby sociálního bydlení a pořízení nezbytného základního vybavení</a:t>
            </a:r>
          </a:p>
          <a:p>
            <a:pPr algn="just">
              <a:lnSpc>
                <a:spcPct val="150000"/>
              </a:lnSpc>
            </a:pPr>
            <a:endParaRPr lang="cs-CZ" sz="160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803" y="3473325"/>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788003"/>
            <a:ext cx="395119" cy="395119"/>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1198730" y="1950404"/>
            <a:ext cx="7626520" cy="4412618"/>
          </a:xfrm>
          <a:prstGeom prst="rect">
            <a:avLst/>
          </a:prstGeom>
          <a:noFill/>
        </p:spPr>
        <p:txBody>
          <a:bodyPr wrap="square" lIns="91440" tIns="45720" rIns="91440" bIns="45720" anchor="t">
            <a:spAutoFit/>
          </a:bodyPr>
          <a:lstStyle/>
          <a:p>
            <a:pPr>
              <a:lnSpc>
                <a:spcPts val="3100"/>
              </a:lnSpc>
            </a:pPr>
            <a:r>
              <a:rPr lang="cs-CZ" b="1">
                <a:solidFill>
                  <a:schemeClr val="bg1"/>
                </a:solidFill>
                <a:cs typeface="Arial" panose="020B0604020202020204"/>
              </a:rPr>
              <a:t>Infrastruktura sociálních služeb</a:t>
            </a:r>
          </a:p>
          <a:p>
            <a:pPr marL="213995" indent="-213995">
              <a:lnSpc>
                <a:spcPts val="3100"/>
              </a:lnSpc>
              <a:buFont typeface="Arial" pitchFamily="34" charset="0"/>
              <a:buChar char="•"/>
            </a:pPr>
            <a:r>
              <a:rPr lang="cs-CZ" sz="1600">
                <a:solidFill>
                  <a:schemeClr val="bg1"/>
                </a:solidFill>
              </a:rPr>
              <a:t>Soulad  projektu s Národní strategií rozvoje sociálních služeb</a:t>
            </a:r>
            <a:endParaRPr lang="cs-CZ">
              <a:solidFill>
                <a:schemeClr val="bg1"/>
              </a:solidFill>
            </a:endParaRPr>
          </a:p>
          <a:p>
            <a:pPr marL="213995" indent="-213995">
              <a:lnSpc>
                <a:spcPts val="3100"/>
              </a:lnSpc>
              <a:buFont typeface="Arial" pitchFamily="34" charset="0"/>
              <a:buChar char="•"/>
            </a:pPr>
            <a:r>
              <a:rPr lang="cs-CZ" sz="1600">
                <a:solidFill>
                  <a:schemeClr val="bg1"/>
                </a:solidFill>
              </a:rPr>
              <a:t>Soulad projektu se </a:t>
            </a:r>
            <a:r>
              <a:rPr lang="cs-CZ" sz="1600">
                <a:solidFill>
                  <a:schemeClr val="bg1"/>
                </a:solidFill>
                <a:cs typeface="Arial"/>
              </a:rPr>
              <a:t>Strategickým plánem sociálního začleňování nebo Plánem sociálního začleňování nebo s komunitním plánem nebo s Krajským střednědobým plánem rozvoje sociálních služeb</a:t>
            </a:r>
            <a:endParaRPr lang="cs-CZ">
              <a:solidFill>
                <a:schemeClr val="bg1"/>
              </a:solidFill>
              <a:cs typeface="Arial"/>
            </a:endParaRPr>
          </a:p>
          <a:p>
            <a:pPr marL="213995" indent="-213995">
              <a:lnSpc>
                <a:spcPts val="3100"/>
              </a:lnSpc>
              <a:buFont typeface="Arial" pitchFamily="34" charset="0"/>
              <a:buChar char="•"/>
            </a:pPr>
            <a:r>
              <a:rPr lang="cs-CZ" sz="1600">
                <a:solidFill>
                  <a:schemeClr val="bg1"/>
                </a:solidFill>
                <a:cs typeface="Arial"/>
              </a:rPr>
              <a:t>K projektu bylo doloženo souhlasné stanovisko subjektu, který vydal komunitní/krajský střednědobý plán rozvoje sociálních služeb</a:t>
            </a:r>
          </a:p>
          <a:p>
            <a:pPr marL="213995" indent="-213995">
              <a:lnSpc>
                <a:spcPts val="3100"/>
              </a:lnSpc>
              <a:buFont typeface="Arial" pitchFamily="34" charset="0"/>
              <a:buChar char="•"/>
            </a:pPr>
            <a:r>
              <a:rPr lang="cs-CZ" sz="1600">
                <a:solidFill>
                  <a:schemeClr val="bg1"/>
                </a:solidFill>
                <a:cs typeface="Arial"/>
              </a:rPr>
              <a:t>Projekt má vazbu na schválený strategický dokument obce zpracovaný dle metodiky KPSVL+</a:t>
            </a:r>
          </a:p>
          <a:p>
            <a:pPr>
              <a:lnSpc>
                <a:spcPts val="3100"/>
              </a:lnSpc>
            </a:pPr>
            <a:r>
              <a:rPr lang="cs-CZ" sz="1600" i="1">
                <a:solidFill>
                  <a:schemeClr val="bg1"/>
                </a:solidFill>
                <a:cs typeface="Arial"/>
              </a:rPr>
              <a:t>(Zdroj inspirace výzva č. 101 IROP 1)</a:t>
            </a:r>
          </a:p>
          <a:p>
            <a:pPr>
              <a:lnSpc>
                <a:spcPts val="3100"/>
              </a:lnSpc>
            </a:pPr>
            <a:endParaRPr lang="cs-CZ" sz="1600">
              <a:solidFill>
                <a:schemeClr val="bg1"/>
              </a:solidFill>
              <a:cs typeface="Arial"/>
            </a:endParaRPr>
          </a:p>
        </p:txBody>
      </p:sp>
      <p:pic>
        <p:nvPicPr>
          <p:cNvPr id="2" name="Grafický objekt 1" descr="Auto">
            <a:extLst>
              <a:ext uri="{FF2B5EF4-FFF2-40B4-BE49-F238E27FC236}">
                <a16:creationId xmlns:a16="http://schemas.microsoft.com/office/drawing/2014/main" id="{03B0D30E-49AD-AC8D-BA3D-399123532D8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8966" y="2032087"/>
            <a:ext cx="461963" cy="461963"/>
          </a:xfrm>
          <a:prstGeom prst="rect">
            <a:avLst/>
          </a:prstGeom>
        </p:spPr>
      </p:pic>
    </p:spTree>
    <p:extLst>
      <p:ext uri="{BB962C8B-B14F-4D97-AF65-F5344CB8AC3E}">
        <p14:creationId xmlns:p14="http://schemas.microsoft.com/office/powerpoint/2010/main" val="2985744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2928" y="1821850"/>
            <a:ext cx="8239157" cy="4216539"/>
          </a:xfrm>
          <a:prstGeom prst="rect">
            <a:avLst/>
          </a:prstGeom>
          <a:noFill/>
        </p:spPr>
        <p:txBody>
          <a:bodyPr wrap="square" lIns="91440" tIns="45720" rIns="91440" bIns="45720" anchor="t">
            <a:spAutoFit/>
          </a:bodyPr>
          <a:lstStyle/>
          <a:p>
            <a:pPr marL="285750" indent="-285750" fontAlgn="base">
              <a:lnSpc>
                <a:spcPts val="2500"/>
              </a:lnSpc>
              <a:buFont typeface="Arial" panose="020B0604020202020204" pitchFamily="34" charset="0"/>
              <a:buChar char="•"/>
            </a:pPr>
            <a:r>
              <a:rPr lang="cs-CZ" b="0" i="0" u="none" strike="noStrike">
                <a:solidFill>
                  <a:schemeClr val="bg1"/>
                </a:solidFill>
                <a:effectLst/>
                <a:latin typeface="Arial"/>
                <a:cs typeface="Arial"/>
              </a:rPr>
              <a:t>Máme </a:t>
            </a:r>
            <a:r>
              <a:rPr lang="pt-BR" b="1" i="0" u="none" strike="noStrike">
                <a:solidFill>
                  <a:schemeClr val="bg1"/>
                </a:solidFill>
                <a:effectLst/>
                <a:latin typeface="Arial"/>
                <a:cs typeface="Arial"/>
              </a:rPr>
              <a:t>25let</a:t>
            </a:r>
            <a:r>
              <a:rPr lang="cs-CZ" b="1" i="0" u="none" strike="noStrike">
                <a:solidFill>
                  <a:schemeClr val="bg1"/>
                </a:solidFill>
                <a:effectLst/>
                <a:latin typeface="Arial"/>
                <a:cs typeface="Arial"/>
              </a:rPr>
              <a:t>ou</a:t>
            </a:r>
            <a:r>
              <a:rPr lang="pt-BR" b="1" i="0" u="none" strike="noStrike">
                <a:solidFill>
                  <a:schemeClr val="bg1"/>
                </a:solidFill>
                <a:effectLst/>
                <a:latin typeface="Arial"/>
                <a:cs typeface="Arial"/>
              </a:rPr>
              <a:t> </a:t>
            </a:r>
            <a:r>
              <a:rPr lang="pt-BR" b="1" i="0" u="none" strike="noStrike" err="1">
                <a:solidFill>
                  <a:schemeClr val="bg1"/>
                </a:solidFill>
                <a:effectLst/>
                <a:latin typeface="Arial"/>
                <a:cs typeface="Arial"/>
              </a:rPr>
              <a:t>zkušenost</a:t>
            </a:r>
            <a:r>
              <a:rPr lang="pt-BR" b="0" i="0" u="none" strike="noStrike">
                <a:solidFill>
                  <a:schemeClr val="bg1"/>
                </a:solidFill>
                <a:effectLst/>
                <a:latin typeface="Arial"/>
                <a:cs typeface="Arial"/>
              </a:rPr>
              <a:t> s </a:t>
            </a:r>
            <a:r>
              <a:rPr lang="pt-BR" b="0" i="0" u="none" strike="noStrike" err="1">
                <a:solidFill>
                  <a:schemeClr val="bg1"/>
                </a:solidFill>
                <a:effectLst/>
                <a:latin typeface="Arial"/>
                <a:cs typeface="Arial"/>
              </a:rPr>
              <a:t>administrací</a:t>
            </a:r>
            <a:r>
              <a:rPr lang="pt-BR" b="0" i="0" u="none" strike="noStrike">
                <a:solidFill>
                  <a:schemeClr val="bg1"/>
                </a:solidFill>
                <a:effectLst/>
                <a:latin typeface="Arial"/>
                <a:cs typeface="Arial"/>
              </a:rPr>
              <a:t> </a:t>
            </a:r>
            <a:r>
              <a:rPr lang="cs-CZ" b="0" i="0" u="none" strike="noStrike">
                <a:solidFill>
                  <a:schemeClr val="bg1"/>
                </a:solidFill>
                <a:effectLst/>
                <a:latin typeface="Arial"/>
                <a:cs typeface="Arial"/>
              </a:rPr>
              <a:t>a kontrolou projektů</a:t>
            </a:r>
            <a:r>
              <a:rPr lang="en-US" b="0" i="0">
                <a:solidFill>
                  <a:schemeClr val="bg1"/>
                </a:solidFill>
                <a:effectLst/>
                <a:latin typeface="Arial"/>
                <a:cs typeface="Arial"/>
              </a:rPr>
              <a:t>​</a:t>
            </a:r>
            <a:endParaRPr lang="cs-CZ">
              <a:solidFill>
                <a:schemeClr val="bg1"/>
              </a:solidFill>
              <a:latin typeface="Arial"/>
              <a:cs typeface="Arial"/>
            </a:endParaRPr>
          </a:p>
          <a:p>
            <a:pPr marL="285750" indent="-285750" fontAlgn="base">
              <a:lnSpc>
                <a:spcPts val="2500"/>
              </a:lnSpc>
              <a:buFont typeface="Arial" panose="020B0604020202020204" pitchFamily="34" charset="0"/>
              <a:buChar char="•"/>
            </a:pPr>
            <a:r>
              <a:rPr lang="cs-CZ">
                <a:solidFill>
                  <a:schemeClr val="bg1"/>
                </a:solidFill>
                <a:latin typeface="Arial"/>
                <a:cs typeface="Arial"/>
              </a:rPr>
              <a:t>Máme pobočky </a:t>
            </a:r>
            <a:r>
              <a:rPr lang="cs-CZ" b="1">
                <a:solidFill>
                  <a:schemeClr val="bg1"/>
                </a:solidFill>
                <a:latin typeface="Arial"/>
                <a:cs typeface="Arial"/>
              </a:rPr>
              <a:t>ve 13 krajských městech </a:t>
            </a:r>
            <a:r>
              <a:rPr lang="cs-CZ">
                <a:solidFill>
                  <a:schemeClr val="bg1"/>
                </a:solidFill>
                <a:latin typeface="Arial"/>
                <a:cs typeface="Arial"/>
              </a:rPr>
              <a:t>České republiky</a:t>
            </a:r>
          </a:p>
          <a:p>
            <a:pPr marL="285750" indent="-285750" fontAlgn="base">
              <a:lnSpc>
                <a:spcPts val="2500"/>
              </a:lnSpc>
              <a:buFont typeface="Arial" panose="020B0604020202020204" pitchFamily="34" charset="0"/>
              <a:buChar char="•"/>
            </a:pPr>
            <a:r>
              <a:rPr lang="cs-CZ">
                <a:solidFill>
                  <a:schemeClr val="bg1"/>
                </a:solidFill>
                <a:latin typeface="Arial"/>
                <a:cs typeface="Arial"/>
              </a:rPr>
              <a:t>Disponujeme </a:t>
            </a:r>
            <a:r>
              <a:rPr lang="cs-CZ" b="1">
                <a:solidFill>
                  <a:schemeClr val="bg1"/>
                </a:solidFill>
                <a:latin typeface="Arial"/>
                <a:cs typeface="Arial"/>
              </a:rPr>
              <a:t>specializovanými odborníky </a:t>
            </a:r>
            <a:r>
              <a:rPr lang="cs-CZ">
                <a:solidFill>
                  <a:schemeClr val="bg1"/>
                </a:solidFill>
                <a:latin typeface="Arial"/>
                <a:cs typeface="Arial"/>
              </a:rPr>
              <a:t>na všech krajských pracovištích</a:t>
            </a:r>
          </a:p>
          <a:p>
            <a:pPr marL="285750" indent="-285750" fontAlgn="base">
              <a:lnSpc>
                <a:spcPts val="2500"/>
              </a:lnSpc>
              <a:buFont typeface="Arial" panose="020B0604020202020204" pitchFamily="34" charset="0"/>
              <a:buChar char="•"/>
            </a:pPr>
            <a:r>
              <a:rPr lang="cs-CZ">
                <a:solidFill>
                  <a:schemeClr val="bg1"/>
                </a:solidFill>
                <a:latin typeface="Arial"/>
                <a:cs typeface="Arial"/>
              </a:rPr>
              <a:t>Etablovali jsme </a:t>
            </a:r>
            <a:r>
              <a:rPr lang="cs-CZ" b="1">
                <a:solidFill>
                  <a:schemeClr val="bg1"/>
                </a:solidFill>
                <a:latin typeface="Arial"/>
                <a:cs typeface="Arial"/>
              </a:rPr>
              <a:t>odborná pracoviště pro administraci veřejných zakázek </a:t>
            </a:r>
            <a:r>
              <a:rPr lang="cs-CZ">
                <a:solidFill>
                  <a:schemeClr val="bg1"/>
                </a:solidFill>
                <a:latin typeface="Arial"/>
                <a:cs typeface="Arial"/>
              </a:rPr>
              <a:t>v IROP</a:t>
            </a:r>
          </a:p>
          <a:p>
            <a:pPr marL="285750" indent="-285750" fontAlgn="base">
              <a:lnSpc>
                <a:spcPts val="2500"/>
              </a:lnSpc>
              <a:buFont typeface="Arial" panose="020B0604020202020204" pitchFamily="34" charset="0"/>
              <a:buChar char="•"/>
            </a:pPr>
            <a:r>
              <a:rPr lang="cs-CZ">
                <a:solidFill>
                  <a:schemeClr val="bg1"/>
                </a:solidFill>
                <a:latin typeface="Arial"/>
                <a:cs typeface="Arial"/>
              </a:rPr>
              <a:t>O</a:t>
            </a:r>
            <a:r>
              <a:rPr lang="cs-CZ" b="0" i="0" u="none" strike="noStrike">
                <a:solidFill>
                  <a:schemeClr val="bg1"/>
                </a:solidFill>
                <a:effectLst/>
                <a:latin typeface="Arial"/>
                <a:cs typeface="Arial"/>
              </a:rPr>
              <a:t>d počátku své historie Centrum administrovalo programy za </a:t>
            </a:r>
            <a:r>
              <a:rPr lang="cs-CZ" b="1" i="0" u="none" strike="noStrike">
                <a:solidFill>
                  <a:schemeClr val="bg1"/>
                </a:solidFill>
                <a:effectLst/>
                <a:latin typeface="Arial"/>
                <a:cs typeface="Arial"/>
              </a:rPr>
              <a:t>více než 200 mld. Kč </a:t>
            </a:r>
            <a:r>
              <a:rPr lang="cs-CZ" b="0" i="0" u="none" strike="noStrike">
                <a:solidFill>
                  <a:schemeClr val="bg1"/>
                </a:solidFill>
                <a:effectLst/>
                <a:latin typeface="Arial"/>
                <a:cs typeface="Arial"/>
              </a:rPr>
              <a:t>(7,35 mld. EUR) a přispělo k realizaci </a:t>
            </a:r>
            <a:r>
              <a:rPr lang="cs-CZ" b="1" i="0" u="none" strike="noStrike">
                <a:solidFill>
                  <a:schemeClr val="bg1"/>
                </a:solidFill>
                <a:effectLst/>
                <a:latin typeface="Arial"/>
                <a:cs typeface="Arial"/>
              </a:rPr>
              <a:t>více než 25 tisíc projektů</a:t>
            </a:r>
            <a:endParaRPr lang="en-US" b="1">
              <a:solidFill>
                <a:schemeClr val="bg1"/>
              </a:solidFill>
              <a:latin typeface="Arial"/>
              <a:cs typeface="Arial"/>
            </a:endParaRPr>
          </a:p>
          <a:p>
            <a:pPr marL="285750" indent="-285750" fontAlgn="base">
              <a:lnSpc>
                <a:spcPts val="2500"/>
              </a:lnSpc>
              <a:buFont typeface="Arial" panose="020B0604020202020204" pitchFamily="34" charset="0"/>
              <a:buChar char="•"/>
            </a:pPr>
            <a:r>
              <a:rPr lang="cs-CZ" b="0" i="0" u="none" strike="noStrike">
                <a:solidFill>
                  <a:schemeClr val="bg1"/>
                </a:solidFill>
                <a:effectLst/>
                <a:latin typeface="Arial"/>
                <a:cs typeface="Arial"/>
              </a:rPr>
              <a:t>V programovém období 2021 – 2027 je Centrum</a:t>
            </a:r>
            <a:r>
              <a:rPr lang="cs-CZ">
                <a:solidFill>
                  <a:schemeClr val="bg1"/>
                </a:solidFill>
                <a:latin typeface="Arial"/>
                <a:cs typeface="Arial"/>
              </a:rPr>
              <a:t> </a:t>
            </a:r>
            <a:r>
              <a:rPr lang="cs-CZ" b="1">
                <a:solidFill>
                  <a:schemeClr val="bg1"/>
                </a:solidFill>
                <a:latin typeface="Arial"/>
                <a:cs typeface="Arial"/>
              </a:rPr>
              <a:t>jediným zprostředkujícím</a:t>
            </a:r>
            <a:r>
              <a:rPr lang="cs-CZ" b="1" i="0" u="none" strike="noStrike">
                <a:solidFill>
                  <a:schemeClr val="bg1"/>
                </a:solidFill>
                <a:effectLst/>
                <a:latin typeface="Arial"/>
                <a:cs typeface="Arial"/>
              </a:rPr>
              <a:t> subjektem </a:t>
            </a:r>
            <a:r>
              <a:rPr lang="cs-CZ" b="0" i="0" u="none" strike="noStrike">
                <a:solidFill>
                  <a:schemeClr val="bg1"/>
                </a:solidFill>
                <a:effectLst/>
                <a:latin typeface="Arial"/>
                <a:cs typeface="Arial"/>
              </a:rPr>
              <a:t>pro IROP</a:t>
            </a:r>
            <a:endParaRPr lang="cs-CZ">
              <a:solidFill>
                <a:schemeClr val="bg1"/>
              </a:solidFill>
              <a:latin typeface="Arial"/>
              <a:cs typeface="Arial"/>
            </a:endParaRPr>
          </a:p>
          <a:p>
            <a:pPr fontAlgn="base">
              <a:buFont typeface="Arial" panose="020B0604020202020204" pitchFamily="34" charset="0"/>
              <a:buChar char="•"/>
            </a:pPr>
            <a:endParaRPr lang="cs-CZ">
              <a:solidFill>
                <a:schemeClr val="bg1"/>
              </a:solidFill>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cs-CZ">
                <a:solidFill>
                  <a:schemeClr val="bg1"/>
                </a:solidFill>
                <a:latin typeface="Arial"/>
                <a:cs typeface="Arial"/>
              </a:rPr>
              <a:t>Vůči svým klientům jsme maximálně </a:t>
            </a:r>
            <a:r>
              <a:rPr lang="cs-CZ" b="1">
                <a:solidFill>
                  <a:schemeClr val="bg1"/>
                </a:solidFill>
                <a:latin typeface="Arial"/>
                <a:cs typeface="Arial"/>
              </a:rPr>
              <a:t>otevření, féroví a spolehliví</a:t>
            </a: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22F8ECB-7074-B855-97E8-E05AED8C623C}"/>
              </a:ext>
            </a:extLst>
          </p:cNvPr>
          <p:cNvSpPr>
            <a:spLocks noGrp="1"/>
          </p:cNvSpPr>
          <p:nvPr>
            <p:ph type="sldNum" sz="quarter" idx="12"/>
          </p:nvPr>
        </p:nvSpPr>
        <p:spPr/>
        <p:txBody>
          <a:bodyPr/>
          <a:lstStyle/>
          <a:p>
            <a:fld id="{4000C4B2-41BC-D741-8B94-B76DB6967C01}" type="slidenum">
              <a:rPr lang="en-US" dirty="0" smtClean="0"/>
              <a:pPr/>
              <a:t>50</a:t>
            </a:fld>
            <a:endParaRPr lang="en-US"/>
          </a:p>
        </p:txBody>
      </p:sp>
      <p:sp>
        <p:nvSpPr>
          <p:cNvPr id="3" name="TextovéPole 2">
            <a:extLst>
              <a:ext uri="{FF2B5EF4-FFF2-40B4-BE49-F238E27FC236}">
                <a16:creationId xmlns:a16="http://schemas.microsoft.com/office/drawing/2014/main" id="{010ACE96-DE7E-70EE-D377-978E1137A4ED}"/>
              </a:ext>
            </a:extLst>
          </p:cNvPr>
          <p:cNvSpPr txBox="1"/>
          <p:nvPr/>
        </p:nvSpPr>
        <p:spPr>
          <a:xfrm>
            <a:off x="1033051" y="1855695"/>
            <a:ext cx="7307288"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ea typeface="+mn-lt"/>
                <a:cs typeface="+mn-lt"/>
              </a:rPr>
              <a:t>Deinstitucionalizace sociálních služeb</a:t>
            </a:r>
          </a:p>
          <a:p>
            <a:endParaRPr lang="cs-CZ" b="1">
              <a:solidFill>
                <a:schemeClr val="bg1"/>
              </a:solidFill>
              <a:cs typeface="Arial"/>
            </a:endParaRPr>
          </a:p>
          <a:p>
            <a:pPr marL="285750" indent="-285750">
              <a:lnSpc>
                <a:spcPct val="150000"/>
              </a:lnSpc>
              <a:buFont typeface="Arial"/>
              <a:buChar char="•"/>
            </a:pPr>
            <a:r>
              <a:rPr lang="cs-CZ" sz="1600">
                <a:solidFill>
                  <a:schemeClr val="bg1"/>
                </a:solidFill>
                <a:cs typeface="Arial"/>
              </a:rPr>
              <a:t>Soulad s Národní strategií rozvoje sociálních služeb 2016 – 2025</a:t>
            </a:r>
          </a:p>
          <a:p>
            <a:pPr marL="285750" indent="-285750">
              <a:lnSpc>
                <a:spcPct val="150000"/>
              </a:lnSpc>
              <a:buFont typeface="Arial"/>
              <a:buChar char="•"/>
            </a:pPr>
            <a:r>
              <a:rPr lang="cs-CZ" sz="1600">
                <a:solidFill>
                  <a:schemeClr val="bg1"/>
                </a:solidFill>
                <a:cs typeface="Arial"/>
              </a:rPr>
              <a:t>Soulad s komunitním plánem nebo s krajským střednědobým plánem rozvoje sociálních služeb</a:t>
            </a:r>
          </a:p>
          <a:p>
            <a:pPr marL="285750" indent="-285750">
              <a:lnSpc>
                <a:spcPct val="150000"/>
              </a:lnSpc>
              <a:buFont typeface="Arial"/>
              <a:buChar char="•"/>
            </a:pPr>
            <a:r>
              <a:rPr lang="cs-CZ" sz="1600">
                <a:solidFill>
                  <a:schemeClr val="bg1"/>
                </a:solidFill>
                <a:ea typeface="+mn-lt"/>
                <a:cs typeface="+mn-lt"/>
              </a:rPr>
              <a:t>K projektu bylo doloženo souhlasné stanovisko subjektu, který vydal komunitní/krajský střednědobý plán rozvoje sociálních služeb</a:t>
            </a:r>
          </a:p>
          <a:p>
            <a:pPr marL="285750" indent="-285750">
              <a:lnSpc>
                <a:spcPct val="150000"/>
              </a:lnSpc>
              <a:buFont typeface="Arial"/>
              <a:buChar char="•"/>
            </a:pPr>
            <a:r>
              <a:rPr lang="cs-CZ" sz="1600">
                <a:solidFill>
                  <a:schemeClr val="bg1"/>
                </a:solidFill>
                <a:cs typeface="Arial"/>
              </a:rPr>
              <a:t>Deinstitucionalizace má schválený transformační plán</a:t>
            </a:r>
          </a:p>
          <a:p>
            <a:pPr marL="285750" indent="-285750">
              <a:lnSpc>
                <a:spcPct val="150000"/>
              </a:lnSpc>
              <a:buFont typeface="Arial"/>
              <a:buChar char="•"/>
            </a:pPr>
            <a:r>
              <a:rPr lang="cs-CZ" sz="1600">
                <a:solidFill>
                  <a:schemeClr val="bg1"/>
                </a:solidFill>
                <a:cs typeface="Arial"/>
              </a:rPr>
              <a:t>Soulad s Regionálním akčním plánem</a:t>
            </a:r>
          </a:p>
          <a:p>
            <a:pPr marL="285750" indent="-285750">
              <a:lnSpc>
                <a:spcPct val="150000"/>
              </a:lnSpc>
              <a:buFont typeface="Arial"/>
              <a:buChar char="•"/>
            </a:pPr>
            <a:r>
              <a:rPr lang="cs-CZ" sz="1600">
                <a:solidFill>
                  <a:schemeClr val="bg1"/>
                </a:solidFill>
                <a:cs typeface="Arial"/>
              </a:rPr>
              <a:t>Projekt má souhlasné stanovisko MPSV</a:t>
            </a:r>
          </a:p>
          <a:p>
            <a:pPr>
              <a:lnSpc>
                <a:spcPct val="150000"/>
              </a:lnSpc>
            </a:pPr>
            <a:r>
              <a:rPr lang="cs-CZ" sz="1600" i="1">
                <a:solidFill>
                  <a:schemeClr val="bg1"/>
                </a:solidFill>
                <a:cs typeface="Arial"/>
              </a:rPr>
              <a:t>(Zdroj inspirace výzva č. 77 z IROP 1)</a:t>
            </a:r>
          </a:p>
          <a:p>
            <a:pPr>
              <a:lnSpc>
                <a:spcPct val="150000"/>
              </a:lnSpc>
            </a:pPr>
            <a:endParaRPr lang="cs-CZ" sz="1600">
              <a:solidFill>
                <a:schemeClr val="bg1"/>
              </a:solidFill>
              <a:cs typeface="Arial"/>
            </a:endParaRPr>
          </a:p>
          <a:p>
            <a:pPr>
              <a:lnSpc>
                <a:spcPct val="150000"/>
              </a:lnSpc>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pPr algn="l"/>
            <a:r>
              <a:rPr lang="cs-CZ"/>
              <a:t>Kliknutím vložíte text.</a:t>
            </a:r>
          </a:p>
        </p:txBody>
      </p:sp>
      <p:sp>
        <p:nvSpPr>
          <p:cNvPr id="5" name="TextovéPole 4">
            <a:extLst>
              <a:ext uri="{FF2B5EF4-FFF2-40B4-BE49-F238E27FC236}">
                <a16:creationId xmlns:a16="http://schemas.microsoft.com/office/drawing/2014/main" id="{5B7CE157-F818-CA09-1B2F-C8D89D87FD2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pic>
        <p:nvPicPr>
          <p:cNvPr id="7" name="Grafický objekt 6" descr="Připojení">
            <a:extLst>
              <a:ext uri="{FF2B5EF4-FFF2-40B4-BE49-F238E27FC236}">
                <a16:creationId xmlns:a16="http://schemas.microsoft.com/office/drawing/2014/main" id="{860631A5-678E-3125-684F-8AA769F1373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1623" y="1788488"/>
            <a:ext cx="461963" cy="461963"/>
          </a:xfrm>
          <a:prstGeom prst="rect">
            <a:avLst/>
          </a:prstGeom>
        </p:spPr>
      </p:pic>
    </p:spTree>
    <p:extLst>
      <p:ext uri="{BB962C8B-B14F-4D97-AF65-F5344CB8AC3E}">
        <p14:creationId xmlns:p14="http://schemas.microsoft.com/office/powerpoint/2010/main" val="26077615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19E99F9-9DDD-4DC6-FBA8-C1C75446870F}"/>
              </a:ext>
            </a:extLst>
          </p:cNvPr>
          <p:cNvSpPr>
            <a:spLocks noGrp="1"/>
          </p:cNvSpPr>
          <p:nvPr>
            <p:ph type="sldNum" sz="quarter" idx="12"/>
          </p:nvPr>
        </p:nvSpPr>
        <p:spPr/>
        <p:txBody>
          <a:bodyPr/>
          <a:lstStyle/>
          <a:p>
            <a:fld id="{4000C4B2-41BC-D741-8B94-B76DB6967C01}" type="slidenum">
              <a:rPr lang="en-US" smtClean="0"/>
              <a:pPr/>
              <a:t>51</a:t>
            </a:fld>
            <a:endParaRPr lang="en-US"/>
          </a:p>
        </p:txBody>
      </p:sp>
      <p:sp>
        <p:nvSpPr>
          <p:cNvPr id="4" name="TextovéPole 3">
            <a:extLst>
              <a:ext uri="{FF2B5EF4-FFF2-40B4-BE49-F238E27FC236}">
                <a16:creationId xmlns:a16="http://schemas.microsoft.com/office/drawing/2014/main" id="{F19EE7F1-3B95-CE3F-2648-79E06BB140C8}"/>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21E45268-E968-F831-C30B-B0B19986DBC9}"/>
              </a:ext>
            </a:extLst>
          </p:cNvPr>
          <p:cNvSpPr txBox="1"/>
          <p:nvPr/>
        </p:nvSpPr>
        <p:spPr>
          <a:xfrm>
            <a:off x="1033051" y="1855695"/>
            <a:ext cx="7307288"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ea typeface="+mn-lt"/>
                <a:cs typeface="+mn-lt"/>
              </a:rPr>
              <a:t>Sociální bydlení</a:t>
            </a:r>
          </a:p>
          <a:p>
            <a:endParaRPr lang="cs-CZ" b="1">
              <a:solidFill>
                <a:schemeClr val="bg1"/>
              </a:solidFill>
              <a:cs typeface="Arial"/>
            </a:endParaRPr>
          </a:p>
          <a:p>
            <a:pPr marL="285750" indent="-285750">
              <a:lnSpc>
                <a:spcPct val="150000"/>
              </a:lnSpc>
              <a:buFont typeface="Arial"/>
              <a:buChar char="•"/>
            </a:pPr>
            <a:r>
              <a:rPr lang="cs-CZ" sz="1600">
                <a:solidFill>
                  <a:schemeClr val="bg1"/>
                </a:solidFill>
                <a:cs typeface="Arial"/>
              </a:rPr>
              <a:t>Souhlas obce s realizací projektu sociálního bydlení osvědčující také budoucí spolupráci obce se žadatelem</a:t>
            </a:r>
          </a:p>
          <a:p>
            <a:pPr marL="285750" indent="-285750">
              <a:lnSpc>
                <a:spcPct val="150000"/>
              </a:lnSpc>
              <a:buFont typeface="Arial"/>
              <a:buChar char="•"/>
            </a:pPr>
            <a:r>
              <a:rPr lang="cs-CZ" sz="1600">
                <a:solidFill>
                  <a:schemeClr val="bg1"/>
                </a:solidFill>
                <a:cs typeface="Arial"/>
              </a:rPr>
              <a:t>Projekt splňuje parametry SB v IROP:</a:t>
            </a:r>
          </a:p>
          <a:p>
            <a:pPr>
              <a:lnSpc>
                <a:spcPct val="150000"/>
              </a:lnSpc>
            </a:pPr>
            <a:r>
              <a:rPr lang="cs-CZ" sz="1600">
                <a:solidFill>
                  <a:schemeClr val="bg1"/>
                </a:solidFill>
                <a:cs typeface="Arial"/>
              </a:rPr>
              <a:t>- stavebně technické parametry dané stavebními předpisy</a:t>
            </a:r>
          </a:p>
          <a:p>
            <a:pPr>
              <a:lnSpc>
                <a:spcPct val="150000"/>
              </a:lnSpc>
            </a:pPr>
            <a:r>
              <a:rPr lang="cs-CZ" sz="1600">
                <a:solidFill>
                  <a:schemeClr val="bg1"/>
                </a:solidFill>
                <a:cs typeface="Arial"/>
              </a:rPr>
              <a:t>- umístění v lokalitě s dostupným občanským vybavením, s dostupností veřejné dopravy</a:t>
            </a:r>
          </a:p>
          <a:p>
            <a:pPr>
              <a:lnSpc>
                <a:spcPct val="150000"/>
              </a:lnSpc>
            </a:pPr>
            <a:r>
              <a:rPr lang="cs-CZ" sz="1600">
                <a:solidFill>
                  <a:schemeClr val="bg1"/>
                </a:solidFill>
                <a:cs typeface="Arial"/>
              </a:rPr>
              <a:t>- určeno osobám v bytové nouzi dle typologie ETHOS</a:t>
            </a:r>
          </a:p>
          <a:p>
            <a:pPr>
              <a:lnSpc>
                <a:spcPct val="150000"/>
              </a:lnSpc>
            </a:pPr>
            <a:r>
              <a:rPr lang="cs-CZ" sz="1600">
                <a:solidFill>
                  <a:schemeClr val="bg1"/>
                </a:solidFill>
                <a:cs typeface="Arial"/>
              </a:rPr>
              <a:t>- pořizovací náklady nesmí přesáhnout limit stanovený ve výzvě</a:t>
            </a:r>
          </a:p>
          <a:p>
            <a:pPr>
              <a:lnSpc>
                <a:spcPct val="150000"/>
              </a:lnSpc>
            </a:pPr>
            <a:r>
              <a:rPr lang="cs-CZ" sz="1600" i="1">
                <a:solidFill>
                  <a:schemeClr val="bg1"/>
                </a:solidFill>
                <a:cs typeface="Arial"/>
              </a:rPr>
              <a:t>(Zdroj inspirace výzva č. 79 IROP 1)</a:t>
            </a:r>
          </a:p>
          <a:p>
            <a:pPr>
              <a:lnSpc>
                <a:spcPct val="150000"/>
              </a:lnSpc>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pPr algn="l"/>
            <a:r>
              <a:rPr lang="cs-CZ"/>
              <a:t>Kliknutím vložíte text.</a:t>
            </a:r>
          </a:p>
        </p:txBody>
      </p:sp>
      <p:pic>
        <p:nvPicPr>
          <p:cNvPr id="10" name="Grafický objekt 9" descr="Domů">
            <a:extLst>
              <a:ext uri="{FF2B5EF4-FFF2-40B4-BE49-F238E27FC236}">
                <a16:creationId xmlns:a16="http://schemas.microsoft.com/office/drawing/2014/main" id="{038E4948-6BA1-B6EA-825D-2E3D72EA36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0760" y="1797512"/>
            <a:ext cx="395119" cy="395119"/>
          </a:xfrm>
          <a:prstGeom prst="rect">
            <a:avLst/>
          </a:prstGeom>
        </p:spPr>
      </p:pic>
    </p:spTree>
    <p:extLst>
      <p:ext uri="{BB962C8B-B14F-4D97-AF65-F5344CB8AC3E}">
        <p14:creationId xmlns:p14="http://schemas.microsoft.com/office/powerpoint/2010/main" val="3279778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866476" y="2366055"/>
            <a:ext cx="8012179" cy="3519425"/>
          </a:xfrm>
          <a:prstGeom prst="rect">
            <a:avLst/>
          </a:prstGeom>
          <a:noFill/>
        </p:spPr>
        <p:txBody>
          <a:bodyPr wrap="square" lIns="91440" tIns="45720" rIns="91440" bIns="45720" anchor="t">
            <a:spAutoFit/>
          </a:bodyPr>
          <a:lstStyle/>
          <a:p>
            <a:pPr marL="213995" indent="-213995">
              <a:lnSpc>
                <a:spcPts val="2200"/>
              </a:lnSpc>
              <a:buFont typeface="Arial" pitchFamily="34" charset="0"/>
              <a:buChar char="•"/>
            </a:pPr>
            <a:r>
              <a:rPr lang="cs-CZ" sz="1600">
                <a:solidFill>
                  <a:schemeClr val="bg1"/>
                </a:solidFill>
              </a:rPr>
              <a:t>Žadatel u SB, který je NNO, doloží, že  minimálně 5 let bezprostředně před podáním žádosti nepřetržitě poskytoval sociální bydlení nebo úspěšně realizoval projekt sociálního bydlení v Operačním programu Zaměstnanost </a:t>
            </a:r>
            <a:endParaRPr lang="cs-CZ">
              <a:solidFill>
                <a:schemeClr val="bg1"/>
              </a:solidFil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V IROP II bude možné u SB uzavřít nájemní smlouvu i s osobou 65 +</a:t>
            </a:r>
            <a:endParaRPr lang="cs-CZ" sz="1600">
              <a:solidFill>
                <a:schemeClr val="bg1"/>
              </a:solidFill>
              <a:cs typeface="Arial"/>
            </a:endParaRPr>
          </a:p>
          <a:p>
            <a:pPr>
              <a:lnSpc>
                <a:spcPts val="2200"/>
              </a:lnSpc>
            </a:pPr>
            <a:endParaRPr lang="cs-CZ" sz="1600">
              <a:solidFill>
                <a:schemeClr val="bg1"/>
              </a:solidFill>
              <a:cs typeface="Arial"/>
            </a:endParaRPr>
          </a:p>
          <a:p>
            <a:pPr marL="213995" indent="-213995">
              <a:lnSpc>
                <a:spcPts val="2200"/>
              </a:lnSpc>
              <a:buFont typeface="Arial" pitchFamily="34" charset="0"/>
              <a:buChar char="•"/>
            </a:pPr>
            <a:r>
              <a:rPr lang="cs-CZ" sz="1600">
                <a:solidFill>
                  <a:schemeClr val="bg1"/>
                </a:solidFill>
                <a:cs typeface="Arial"/>
              </a:rPr>
              <a:t>U projektu sociálního bydlení 20-letá udržitelnost </a:t>
            </a: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MPSV dokončuje výzvu NPO; domluveno je rozdělení NPO – pobytové sociální služby péče, IROP – všechny (pobytové, terénní, ambulantní) služby prevence a terénní a ambulantní sociální služby péče (auta a zázemí služeb)</a:t>
            </a:r>
            <a:endParaRPr lang="cs-CZ" sz="1600">
              <a:solidFill>
                <a:schemeClr val="bg1"/>
              </a:solidFill>
              <a:cs typeface="Arial"/>
            </a:endParaRPr>
          </a:p>
          <a:p>
            <a:pPr marL="213995" indent="-213995">
              <a:lnSpc>
                <a:spcPct val="150000"/>
              </a:lnSpc>
            </a:pPr>
            <a:endParaRPr lang="cs-CZ" sz="1600">
              <a:solidFill>
                <a:schemeClr val="bg1"/>
              </a:solidFill>
              <a:cs typeface="Arial"/>
            </a:endParaRPr>
          </a:p>
        </p:txBody>
      </p:sp>
      <p:pic>
        <p:nvPicPr>
          <p:cNvPr id="2" name="Grafický objekt 1" descr="Domů">
            <a:extLst>
              <a:ext uri="{FF2B5EF4-FFF2-40B4-BE49-F238E27FC236}">
                <a16:creationId xmlns:a16="http://schemas.microsoft.com/office/drawing/2014/main" id="{B23FF233-1221-FCBD-B114-ABCBD1880A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7" y="2367532"/>
            <a:ext cx="395119" cy="395119"/>
          </a:xfrm>
          <a:prstGeom prst="rect">
            <a:avLst/>
          </a:prstGeom>
        </p:spPr>
      </p:pic>
      <p:pic>
        <p:nvPicPr>
          <p:cNvPr id="3" name="Grafický objekt 2" descr="Domů">
            <a:extLst>
              <a:ext uri="{FF2B5EF4-FFF2-40B4-BE49-F238E27FC236}">
                <a16:creationId xmlns:a16="http://schemas.microsoft.com/office/drawing/2014/main" id="{A401FCBC-6EC8-08F6-9910-1CE1C724D4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7" y="3372107"/>
            <a:ext cx="395119" cy="395119"/>
          </a:xfrm>
          <a:prstGeom prst="rect">
            <a:avLst/>
          </a:prstGeom>
        </p:spPr>
      </p:pic>
      <p:pic>
        <p:nvPicPr>
          <p:cNvPr id="7" name="Grafický objekt 6" descr="Auto">
            <a:extLst>
              <a:ext uri="{FF2B5EF4-FFF2-40B4-BE49-F238E27FC236}">
                <a16:creationId xmlns:a16="http://schemas.microsoft.com/office/drawing/2014/main" id="{F0E5AE23-C347-BF31-5108-9E12ACA079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872" y="4560715"/>
            <a:ext cx="461963" cy="461963"/>
          </a:xfrm>
          <a:prstGeom prst="rect">
            <a:avLst/>
          </a:prstGeom>
        </p:spPr>
      </p:pic>
      <p:pic>
        <p:nvPicPr>
          <p:cNvPr id="9" name="Grafický objekt 8" descr="Domů">
            <a:extLst>
              <a:ext uri="{FF2B5EF4-FFF2-40B4-BE49-F238E27FC236}">
                <a16:creationId xmlns:a16="http://schemas.microsoft.com/office/drawing/2014/main" id="{5C4DB8A2-CA9C-ABA4-A1E4-6339DB1103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6" y="4004909"/>
            <a:ext cx="395119" cy="395119"/>
          </a:xfrm>
          <a:prstGeom prst="rect">
            <a:avLst/>
          </a:prstGeom>
        </p:spPr>
      </p:pic>
    </p:spTree>
    <p:extLst>
      <p:ext uri="{BB962C8B-B14F-4D97-AF65-F5344CB8AC3E}">
        <p14:creationId xmlns:p14="http://schemas.microsoft.com/office/powerpoint/2010/main" val="1308312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2106707"/>
            <a:ext cx="8012179" cy="4365811"/>
          </a:xfrm>
          <a:prstGeom prst="rect">
            <a:avLst/>
          </a:prstGeom>
          <a:noFill/>
        </p:spPr>
        <p:txBody>
          <a:bodyPr wrap="square" lIns="91440" tIns="45720" rIns="91440" bIns="45720" anchor="t">
            <a:spAutoFit/>
          </a:bodyPr>
          <a:lstStyle/>
          <a:p>
            <a:pPr marL="213995" indent="-213995">
              <a:lnSpc>
                <a:spcPts val="2200"/>
              </a:lnSpc>
              <a:buFont typeface="Arial" pitchFamily="34" charset="0"/>
              <a:buChar char="•"/>
            </a:pPr>
            <a:r>
              <a:rPr lang="cs-CZ" sz="1600">
                <a:solidFill>
                  <a:schemeClr val="bg1"/>
                </a:solidFill>
              </a:rPr>
              <a:t>Sociálně zdravotní služby nelze podpořit v SC 4.2 (jedná se o rozdílné SC, ale je možné rozdělit do dvou projektů)</a:t>
            </a:r>
            <a:endParaRPr lang="cs-CZ">
              <a:solidFill>
                <a:schemeClr val="bg1"/>
              </a:solidFil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V případě pobytových služeb péče spojených se zázemím pro ambulantní či terénní služby je zatím dohoda, že by se vše platilo z NPO.</a:t>
            </a:r>
          </a:p>
          <a:p>
            <a:pPr>
              <a:lnSpc>
                <a:spcPts val="2200"/>
              </a:lnSpc>
            </a:pPr>
            <a:endParaRPr lang="cs-CZ" sz="1600">
              <a:solidFill>
                <a:schemeClr val="bg1"/>
              </a:solidFill>
              <a:cs typeface="Arial" panose="020B0604020202020204"/>
            </a:endParaRPr>
          </a:p>
          <a:p>
            <a:pPr marL="213995" indent="-213995">
              <a:lnSpc>
                <a:spcPts val="2200"/>
              </a:lnSpc>
              <a:buFont typeface="Arial" pitchFamily="34" charset="0"/>
              <a:buChar char="•"/>
            </a:pPr>
            <a:r>
              <a:rPr lang="cs-CZ" sz="1600">
                <a:solidFill>
                  <a:schemeClr val="bg1"/>
                </a:solidFill>
              </a:rPr>
              <a:t>Deinstitucionalizace (DI) – EK podmiňuje schválením Akčního plánu DI Vládou ČR – bude cca červen až září, pak mohou být vyhlášeny výzvy v IROP na DI</a:t>
            </a:r>
            <a:endParaRPr lang="cs-CZ" sz="1600">
              <a:solidFill>
                <a:schemeClr val="bg1"/>
              </a:solidFill>
              <a:cs typeface="Aria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Rozdělení alokace na služby a DI – pro DI je částka v KČ zafixovaná v RAP, zbývající alokace na služby se přepočítává podle aktuálního kurzu</a:t>
            </a:r>
            <a:endParaRPr lang="cs-CZ" sz="1600">
              <a:solidFill>
                <a:schemeClr val="bg1"/>
              </a:solidFill>
              <a:cs typeface="Arial"/>
            </a:endParaRPr>
          </a:p>
          <a:p>
            <a:pPr>
              <a:lnSpc>
                <a:spcPts val="2200"/>
              </a:lnSpc>
            </a:pPr>
            <a:endParaRPr lang="cs-CZ" sz="1600">
              <a:solidFill>
                <a:schemeClr val="bg1"/>
              </a:solidFill>
              <a:cs typeface="Arial"/>
            </a:endParaRPr>
          </a:p>
          <a:p>
            <a:pPr marL="285750" indent="-285750">
              <a:lnSpc>
                <a:spcPts val="2200"/>
              </a:lnSpc>
              <a:buFont typeface="Arial"/>
              <a:buChar char="•"/>
            </a:pPr>
            <a:endParaRPr lang="cs-CZ" sz="1600">
              <a:solidFill>
                <a:schemeClr val="bg1"/>
              </a:solidFill>
              <a:cs typeface="Arial"/>
            </a:endParaRPr>
          </a:p>
          <a:p>
            <a:pPr>
              <a:lnSpc>
                <a:spcPts val="2200"/>
              </a:lnSpc>
            </a:pPr>
            <a:endParaRPr lang="cs-CZ" sz="1600">
              <a:solidFill>
                <a:schemeClr val="bg1"/>
              </a:solidFill>
              <a:cs typeface="Arial"/>
            </a:endParaRPr>
          </a:p>
          <a:p>
            <a:pPr marL="213995" indent="-213995">
              <a:lnSpc>
                <a:spcPct val="150000"/>
              </a:lnSpc>
            </a:pPr>
            <a:endParaRPr lang="cs-CZ" sz="1600">
              <a:solidFill>
                <a:schemeClr val="bg1"/>
              </a:solidFill>
              <a:cs typeface="Arial"/>
            </a:endParaRPr>
          </a:p>
        </p:txBody>
      </p:sp>
      <p:pic>
        <p:nvPicPr>
          <p:cNvPr id="2" name="Grafický objekt 1" descr="Auto">
            <a:extLst>
              <a:ext uri="{FF2B5EF4-FFF2-40B4-BE49-F238E27FC236}">
                <a16:creationId xmlns:a16="http://schemas.microsoft.com/office/drawing/2014/main" id="{8439BC1F-0D2C-0856-F5F9-17D6F2148B0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61" y="2159696"/>
            <a:ext cx="461963" cy="461963"/>
          </a:xfrm>
          <a:prstGeom prst="rect">
            <a:avLst/>
          </a:prstGeom>
        </p:spPr>
      </p:pic>
      <p:pic>
        <p:nvPicPr>
          <p:cNvPr id="3" name="Grafický objekt 2" descr="Připojení">
            <a:extLst>
              <a:ext uri="{FF2B5EF4-FFF2-40B4-BE49-F238E27FC236}">
                <a16:creationId xmlns:a16="http://schemas.microsoft.com/office/drawing/2014/main" id="{5B3C2858-93C0-0997-6DF3-FF0F15D779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075" y="3844451"/>
            <a:ext cx="461963" cy="461963"/>
          </a:xfrm>
          <a:prstGeom prst="rect">
            <a:avLst/>
          </a:prstGeom>
        </p:spPr>
      </p:pic>
      <p:pic>
        <p:nvPicPr>
          <p:cNvPr id="9" name="Grafický objekt 8" descr="Auto">
            <a:extLst>
              <a:ext uri="{FF2B5EF4-FFF2-40B4-BE49-F238E27FC236}">
                <a16:creationId xmlns:a16="http://schemas.microsoft.com/office/drawing/2014/main" id="{B0E10711-063F-674E-0933-777504D6F8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60" y="2892941"/>
            <a:ext cx="461963" cy="461963"/>
          </a:xfrm>
          <a:prstGeom prst="rect">
            <a:avLst/>
          </a:prstGeom>
        </p:spPr>
      </p:pic>
      <p:pic>
        <p:nvPicPr>
          <p:cNvPr id="10" name="Grafický objekt 9" descr="Připojení">
            <a:extLst>
              <a:ext uri="{FF2B5EF4-FFF2-40B4-BE49-F238E27FC236}">
                <a16:creationId xmlns:a16="http://schemas.microsoft.com/office/drawing/2014/main" id="{C57EC007-D0EC-E054-B024-6634D664524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452" y="4606450"/>
            <a:ext cx="461963" cy="461963"/>
          </a:xfrm>
          <a:prstGeom prst="rect">
            <a:avLst/>
          </a:prstGeom>
        </p:spPr>
      </p:pic>
    </p:spTree>
    <p:extLst>
      <p:ext uri="{BB962C8B-B14F-4D97-AF65-F5344CB8AC3E}">
        <p14:creationId xmlns:p14="http://schemas.microsoft.com/office/powerpoint/2010/main" val="3872348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AD13A4B-3DDB-876C-8198-D645EE7798EF}"/>
              </a:ext>
            </a:extLst>
          </p:cNvPr>
          <p:cNvSpPr>
            <a:spLocks noGrp="1"/>
          </p:cNvSpPr>
          <p:nvPr>
            <p:ph type="sldNum" sz="quarter" idx="12"/>
          </p:nvPr>
        </p:nvSpPr>
        <p:spPr/>
        <p:txBody>
          <a:bodyPr/>
          <a:lstStyle/>
          <a:p>
            <a:fld id="{4000C4B2-41BC-D741-8B94-B76DB6967C01}" type="slidenum">
              <a:rPr lang="en-US" smtClean="0"/>
              <a:pPr/>
              <a:t>54</a:t>
            </a:fld>
            <a:endParaRPr lang="en-US"/>
          </a:p>
        </p:txBody>
      </p:sp>
      <p:sp>
        <p:nvSpPr>
          <p:cNvPr id="4" name="TextovéPole 3">
            <a:extLst>
              <a:ext uri="{FF2B5EF4-FFF2-40B4-BE49-F238E27FC236}">
                <a16:creationId xmlns:a16="http://schemas.microsoft.com/office/drawing/2014/main" id="{A1D65F6D-2DD8-4EA7-9D9F-6B6F92A7D2D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254E5F9D-74CB-B40F-5155-46A81A1CA2CF}"/>
              </a:ext>
            </a:extLst>
          </p:cNvPr>
          <p:cNvSpPr txBox="1"/>
          <p:nvPr/>
        </p:nvSpPr>
        <p:spPr>
          <a:xfrm>
            <a:off x="629175" y="2106707"/>
            <a:ext cx="8012179" cy="3688702"/>
          </a:xfrm>
          <a:prstGeom prst="rect">
            <a:avLst/>
          </a:prstGeom>
          <a:noFill/>
        </p:spPr>
        <p:txBody>
          <a:bodyPr wrap="square" lIns="91440" tIns="45720" rIns="91440" bIns="45720" anchor="t">
            <a:spAutoFit/>
          </a:bodyPr>
          <a:lstStyle/>
          <a:p>
            <a:pPr marL="285750" indent="-285750">
              <a:buFont typeface="Arial"/>
              <a:buChar char="•"/>
            </a:pPr>
            <a:r>
              <a:rPr lang="cs-CZ" sz="1600" dirty="0">
                <a:solidFill>
                  <a:schemeClr val="bg1"/>
                </a:solidFill>
                <a:ea typeface="+mn-lt"/>
                <a:cs typeface="+mn-lt"/>
              </a:rPr>
              <a:t>Nově mohou žádat do SB i kraje</a:t>
            </a:r>
            <a:endParaRPr lang="cs-CZ" dirty="0">
              <a:solidFill>
                <a:schemeClr val="bg1"/>
              </a:solidFill>
              <a:cs typeface="Arial" panose="020B0604020202020204"/>
            </a:endParaRPr>
          </a:p>
          <a:p>
            <a:endParaRPr lang="cs-CZ" sz="1600" dirty="0">
              <a:solidFill>
                <a:schemeClr val="bg1"/>
              </a:solidFill>
              <a:cs typeface="Arial" panose="020B0604020202020204"/>
            </a:endParaRPr>
          </a:p>
          <a:p>
            <a:pPr marL="285750" indent="-285750">
              <a:buFont typeface="Arial"/>
              <a:buChar char="•"/>
            </a:pPr>
            <a:r>
              <a:rPr lang="cs-CZ" sz="1600" dirty="0">
                <a:solidFill>
                  <a:schemeClr val="bg1"/>
                </a:solidFill>
                <a:cs typeface="Arial" panose="020B0604020202020204"/>
              </a:rPr>
              <a:t>Bude způsobilé i pořízení nezbytně nutného nábytku do SB</a:t>
            </a:r>
          </a:p>
          <a:p>
            <a:endParaRPr lang="cs-CZ" sz="1600" dirty="0">
              <a:solidFill>
                <a:schemeClr val="bg1"/>
              </a:solidFill>
              <a:cs typeface="Arial" panose="020B0604020202020204"/>
            </a:endParaRPr>
          </a:p>
          <a:p>
            <a:pPr marL="285750" indent="-285750">
              <a:buFont typeface="Arial"/>
              <a:buChar char="•"/>
            </a:pPr>
            <a:r>
              <a:rPr lang="cs-CZ" sz="1600" dirty="0">
                <a:solidFill>
                  <a:schemeClr val="bg1"/>
                </a:solidFill>
                <a:cs typeface="Arial" panose="020B0604020202020204"/>
              </a:rPr>
              <a:t>Není možné podpořit projekt, jehož realizací by se stávající nájemci stali podporovanou cílovou skupinou</a:t>
            </a:r>
          </a:p>
          <a:p>
            <a:endParaRPr lang="cs-CZ" sz="1600" dirty="0">
              <a:solidFill>
                <a:schemeClr val="bg1"/>
              </a:solidFill>
              <a:cs typeface="Arial" panose="020B0604020202020204"/>
            </a:endParaRPr>
          </a:p>
          <a:p>
            <a:pPr marL="285750" indent="-285750">
              <a:buFont typeface="Arial"/>
              <a:buChar char="•"/>
            </a:pPr>
            <a:r>
              <a:rPr lang="cs-CZ" sz="1600" dirty="0">
                <a:solidFill>
                  <a:schemeClr val="bg1"/>
                </a:solidFill>
                <a:cs typeface="Arial" panose="020B0604020202020204"/>
              </a:rPr>
              <a:t>Předmětem jednání je případné snížení minimálního počtu sociálních bytů v bytovém domě (nyní 12 bytů a podíl 20 %)</a:t>
            </a:r>
          </a:p>
          <a:p>
            <a:endParaRPr lang="cs-CZ" sz="1600" dirty="0">
              <a:solidFill>
                <a:schemeClr val="bg1"/>
              </a:solidFill>
              <a:cs typeface="Arial" panose="020B0604020202020204"/>
            </a:endParaRPr>
          </a:p>
          <a:p>
            <a:pPr marL="285750" indent="-285750">
              <a:buFont typeface="Arial"/>
              <a:buChar char="•"/>
            </a:pPr>
            <a:r>
              <a:rPr lang="cs-CZ" sz="1600" dirty="0">
                <a:solidFill>
                  <a:schemeClr val="bg1"/>
                </a:solidFill>
                <a:cs typeface="Arial" panose="020B0604020202020204"/>
              </a:rPr>
              <a:t>V případě, že nájemce bude pobírat hmotnou nouzi, nebude nutné dokládat příjmy</a:t>
            </a:r>
          </a:p>
          <a:p>
            <a:pPr marL="285750" indent="-285750">
              <a:lnSpc>
                <a:spcPts val="2200"/>
              </a:lnSpc>
              <a:buFont typeface="Arial"/>
              <a:buChar char="•"/>
            </a:pPr>
            <a:endParaRPr lang="cs-CZ" sz="1600" dirty="0">
              <a:solidFill>
                <a:schemeClr val="bg1"/>
              </a:solidFill>
              <a:cs typeface="Arial" panose="020B0604020202020204"/>
            </a:endParaRPr>
          </a:p>
          <a:p>
            <a:pPr marL="285750" indent="-285750">
              <a:lnSpc>
                <a:spcPts val="2200"/>
              </a:lnSpc>
              <a:buFont typeface="Arial"/>
              <a:buChar char="•"/>
            </a:pPr>
            <a:endParaRPr lang="cs-CZ" sz="1600" dirty="0">
              <a:solidFill>
                <a:schemeClr val="bg1"/>
              </a:solidFill>
              <a:cs typeface="Arial" panose="020B0604020202020204"/>
            </a:endParaRPr>
          </a:p>
          <a:p>
            <a:pPr marL="213995" indent="-213995">
              <a:lnSpc>
                <a:spcPct val="150000"/>
              </a:lnSpc>
            </a:pPr>
            <a:endParaRPr lang="cs-CZ" sz="1600" dirty="0">
              <a:solidFill>
                <a:schemeClr val="bg1"/>
              </a:solidFill>
              <a:cs typeface="Arial" panose="020B0604020202020204"/>
            </a:endParaRPr>
          </a:p>
        </p:txBody>
      </p:sp>
      <p:pic>
        <p:nvPicPr>
          <p:cNvPr id="8" name="Grafický objekt 7" descr="Domů">
            <a:extLst>
              <a:ext uri="{FF2B5EF4-FFF2-40B4-BE49-F238E27FC236}">
                <a16:creationId xmlns:a16="http://schemas.microsoft.com/office/drawing/2014/main" id="{76428CA2-FA2B-A118-8801-94A94C16EB8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100" y="1998795"/>
            <a:ext cx="395119" cy="395119"/>
          </a:xfrm>
          <a:prstGeom prst="rect">
            <a:avLst/>
          </a:prstGeom>
        </p:spPr>
      </p:pic>
      <p:pic>
        <p:nvPicPr>
          <p:cNvPr id="9" name="Grafický objekt 8" descr="Domů">
            <a:extLst>
              <a:ext uri="{FF2B5EF4-FFF2-40B4-BE49-F238E27FC236}">
                <a16:creationId xmlns:a16="http://schemas.microsoft.com/office/drawing/2014/main" id="{D091829D-8DC4-9802-2708-02B4516765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099" y="2530757"/>
            <a:ext cx="395119" cy="395119"/>
          </a:xfrm>
          <a:prstGeom prst="rect">
            <a:avLst/>
          </a:prstGeom>
        </p:spPr>
      </p:pic>
      <p:pic>
        <p:nvPicPr>
          <p:cNvPr id="10" name="Grafický objekt 9" descr="Domů">
            <a:extLst>
              <a:ext uri="{FF2B5EF4-FFF2-40B4-BE49-F238E27FC236}">
                <a16:creationId xmlns:a16="http://schemas.microsoft.com/office/drawing/2014/main" id="{0FBE49E6-973A-2B0E-4E99-21A43102CD3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55" y="3077097"/>
            <a:ext cx="395119" cy="395119"/>
          </a:xfrm>
          <a:prstGeom prst="rect">
            <a:avLst/>
          </a:prstGeom>
        </p:spPr>
      </p:pic>
      <p:pic>
        <p:nvPicPr>
          <p:cNvPr id="11" name="Grafický objekt 10" descr="Domů">
            <a:extLst>
              <a:ext uri="{FF2B5EF4-FFF2-40B4-BE49-F238E27FC236}">
                <a16:creationId xmlns:a16="http://schemas.microsoft.com/office/drawing/2014/main" id="{8521FE00-5D25-0367-2F31-38B070ED31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54" y="3752832"/>
            <a:ext cx="395119" cy="395119"/>
          </a:xfrm>
          <a:prstGeom prst="rect">
            <a:avLst/>
          </a:prstGeom>
        </p:spPr>
      </p:pic>
      <p:pic>
        <p:nvPicPr>
          <p:cNvPr id="12" name="Grafický objekt 11" descr="Domů">
            <a:extLst>
              <a:ext uri="{FF2B5EF4-FFF2-40B4-BE49-F238E27FC236}">
                <a16:creationId xmlns:a16="http://schemas.microsoft.com/office/drawing/2014/main" id="{316AC9C4-C65D-1ED4-20E7-5DE7A1C22B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100" y="4414191"/>
            <a:ext cx="395119" cy="395119"/>
          </a:xfrm>
          <a:prstGeom prst="rect">
            <a:avLst/>
          </a:prstGeom>
        </p:spPr>
      </p:pic>
    </p:spTree>
    <p:extLst>
      <p:ext uri="{BB962C8B-B14F-4D97-AF65-F5344CB8AC3E}">
        <p14:creationId xmlns:p14="http://schemas.microsoft.com/office/powerpoint/2010/main" val="31172624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1711284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4.3 </a:t>
            </a:r>
            <a:br>
              <a:rPr lang="cs-CZ" sz="2400">
                <a:solidFill>
                  <a:schemeClr val="bg1"/>
                </a:solidFill>
              </a:rPr>
            </a:br>
            <a:r>
              <a:rPr lang="cs-CZ" sz="2400">
                <a:solidFill>
                  <a:schemeClr val="bg1"/>
                </a:solidFill>
              </a:rPr>
              <a:t>Infrastruktura ve zdravotnictví</a:t>
            </a:r>
            <a:endParaRPr lang="en-US" sz="2400">
              <a:solidFill>
                <a:schemeClr val="bg1"/>
              </a:solidFill>
            </a:endParaRPr>
          </a:p>
        </p:txBody>
      </p:sp>
    </p:spTree>
    <p:extLst>
      <p:ext uri="{BB962C8B-B14F-4D97-AF65-F5344CB8AC3E}">
        <p14:creationId xmlns:p14="http://schemas.microsoft.com/office/powerpoint/2010/main" val="22258622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4247830"/>
          </a:xfrm>
          <a:prstGeom prst="rect">
            <a:avLst/>
          </a:prstGeom>
          <a:noFill/>
        </p:spPr>
        <p:txBody>
          <a:bodyPr wrap="square">
            <a:spAutoFit/>
          </a:bodyPr>
          <a:lstStyle/>
          <a:p>
            <a:pPr marL="0" lvl="0" indent="0">
              <a:lnSpc>
                <a:spcPct val="150000"/>
              </a:lnSpc>
              <a:buNone/>
            </a:pPr>
            <a:r>
              <a:rPr lang="cs-CZ" sz="1800" b="1">
                <a:solidFill>
                  <a:schemeClr val="bg1"/>
                </a:solidFill>
              </a:rPr>
              <a:t>Primární péče – vznik a modernizace urgentních příjmů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Výstavba krajského urgentního příjmu poskytujícího urgentní a 	intenzivní péči v jednom celku </a:t>
            </a:r>
          </a:p>
          <a:p>
            <a:pPr marL="0" indent="0">
              <a:lnSpc>
                <a:spcPct val="150000"/>
              </a:lnSpc>
              <a:buNone/>
            </a:pPr>
            <a:endParaRPr lang="cs-CZ" sz="1800" b="1">
              <a:solidFill>
                <a:schemeClr val="bg1"/>
              </a:solidFill>
            </a:endParaRPr>
          </a:p>
          <a:p>
            <a:pPr marL="0" indent="0">
              <a:lnSpc>
                <a:spcPct val="150000"/>
              </a:lnSpc>
              <a:buNone/>
            </a:pPr>
            <a:r>
              <a:rPr lang="cs-CZ" sz="1800" b="1">
                <a:solidFill>
                  <a:schemeClr val="bg1"/>
                </a:solidFill>
              </a:rPr>
              <a:t>Integrovaná péče, integrace zdravotních a sociálních služeb</a:t>
            </a:r>
          </a:p>
          <a:p>
            <a:pPr marL="457200" lvl="1" indent="0">
              <a:lnSpc>
                <a:spcPct val="150000"/>
              </a:lnSpc>
              <a:buNone/>
            </a:pPr>
            <a:r>
              <a:rPr lang="cs-CZ" sz="1600" b="1">
                <a:solidFill>
                  <a:schemeClr val="bg1"/>
                </a:solidFill>
              </a:rPr>
              <a:t>deinstitucionalizace psychiatrické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centra duševního zdraví komunitního typu</a:t>
            </a:r>
          </a:p>
          <a:p>
            <a:pPr marL="457200" lvl="1" indent="0">
              <a:lnSpc>
                <a:spcPct val="150000"/>
              </a:lnSpc>
              <a:buNone/>
            </a:pPr>
            <a:r>
              <a:rPr lang="cs-CZ" sz="1600" b="1">
                <a:solidFill>
                  <a:schemeClr val="bg1"/>
                </a:solidFill>
              </a:rPr>
              <a:t>dostupnost následné a dlouhodobé péče vč. paliativní a hospicové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Technické vybavení poskytovatelů péče (monitory vitálních funkcí, 	polohovací elektrická lůžka, chodítka, zvedáky do vany); přístrojové vybavení 	lůžkového hospice/mobilního paliativního týmu</a:t>
            </a:r>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904" y="4314058"/>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813" y="5035847"/>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3786165"/>
          </a:xfrm>
          <a:prstGeom prst="rect">
            <a:avLst/>
          </a:prstGeom>
          <a:noFill/>
        </p:spPr>
        <p:txBody>
          <a:bodyPr wrap="square">
            <a:spAutoFit/>
          </a:bodyPr>
          <a:lstStyle/>
          <a:p>
            <a:pPr marL="0" indent="0">
              <a:lnSpc>
                <a:spcPct val="150000"/>
              </a:lnSpc>
              <a:buNone/>
            </a:pPr>
            <a:r>
              <a:rPr lang="cs-CZ" sz="1800">
                <a:solidFill>
                  <a:schemeClr val="bg1"/>
                </a:solidFill>
              </a:rPr>
              <a:t>	</a:t>
            </a:r>
            <a:r>
              <a:rPr lang="cs-CZ" sz="1600" b="1">
                <a:solidFill>
                  <a:schemeClr val="bg1"/>
                </a:solidFill>
              </a:rPr>
              <a:t>dostupnost integrované onkologické péče, perinatologické a 	gerontologické péče ve všeobecných nemocnicích</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Přístrojové vybavení (sonografické přístroje, polohovací lůžka, 	ventilátory, 	rehabilitační pomůcky apod.)</a:t>
            </a:r>
          </a:p>
          <a:p>
            <a:pPr marL="0" indent="0">
              <a:lnSpc>
                <a:spcPct val="150000"/>
              </a:lnSpc>
              <a:buNone/>
            </a:pPr>
            <a:endParaRPr lang="cs-CZ" sz="1600">
              <a:solidFill>
                <a:schemeClr val="bg1"/>
              </a:solidFill>
            </a:endParaRPr>
          </a:p>
          <a:p>
            <a:pPr marL="0" indent="0">
              <a:lnSpc>
                <a:spcPct val="150000"/>
              </a:lnSpc>
              <a:buNone/>
            </a:pPr>
            <a:r>
              <a:rPr lang="cs-CZ" sz="1600" b="1">
                <a:solidFill>
                  <a:schemeClr val="bg1"/>
                </a:solidFill>
              </a:rPr>
              <a:t>Podpora ochrany veřejného zdraví</a:t>
            </a:r>
          </a:p>
          <a:p>
            <a:pPr marL="0" indent="0">
              <a:lnSpc>
                <a:spcPct val="150000"/>
              </a:lnSpc>
              <a:buNone/>
            </a:pPr>
            <a:r>
              <a:rPr lang="cs-CZ" sz="1600">
                <a:solidFill>
                  <a:schemeClr val="bg1"/>
                </a:solidFill>
              </a:rPr>
              <a:t>	</a:t>
            </a:r>
            <a:r>
              <a:rPr lang="cs-CZ" sz="1600" b="1">
                <a:solidFill>
                  <a:schemeClr val="bg1"/>
                </a:solidFill>
              </a:rPr>
              <a:t>rozvoj kapacit zdravotních ústavů, krajských hygienických stanic a 	klinik infekčních onemocnění, včetně podpory rozvoje odběrových míst 	a laboratoří </a:t>
            </a:r>
          </a:p>
          <a:p>
            <a:pPr marL="0" indent="0">
              <a:lnSpc>
                <a:spcPct val="150000"/>
              </a:lnSpc>
              <a:buNone/>
            </a:pPr>
            <a:r>
              <a:rPr lang="cs-CZ" sz="1600" b="1">
                <a:solidFill>
                  <a:schemeClr val="bg1"/>
                </a:solidFill>
              </a:rPr>
              <a:t>	</a:t>
            </a:r>
            <a:r>
              <a:rPr lang="cs-CZ" sz="1600" u="sng">
                <a:solidFill>
                  <a:schemeClr val="bg1"/>
                </a:solidFill>
              </a:rPr>
              <a:t>Příklad:</a:t>
            </a:r>
            <a:r>
              <a:rPr lang="cs-CZ" sz="1600">
                <a:solidFill>
                  <a:schemeClr val="bg1"/>
                </a:solidFill>
              </a:rPr>
              <a:t> Infrastruktura a přístrojové vybavení</a:t>
            </a:r>
          </a:p>
        </p:txBody>
      </p:sp>
      <p:pic>
        <p:nvPicPr>
          <p:cNvPr id="9" name="Grafický objekt 8" descr="Jehla">
            <a:extLst>
              <a:ext uri="{FF2B5EF4-FFF2-40B4-BE49-F238E27FC236}">
                <a16:creationId xmlns:a16="http://schemas.microsoft.com/office/drawing/2014/main" id="{B2283567-7570-4A36-A385-02F0CB0578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647" y="1998222"/>
            <a:ext cx="513707" cy="513707"/>
          </a:xfrm>
          <a:prstGeom prst="rect">
            <a:avLst/>
          </a:prstGeom>
        </p:spPr>
      </p:pic>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731" y="4176527"/>
            <a:ext cx="607538" cy="607538"/>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2458795"/>
            <a:ext cx="8012179" cy="2350643"/>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Jsme konzultační místo pro vaše dotazy při přípravě projektů</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Pořádáme semináře pro žadatele a příjemce</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 podání projektu hodnotíme a připravujeme pro ŘO IROP doporučení/nedoporučení k financování</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 vydání právního aktu s vámi řešíme veškeré změny v</a:t>
            </a:r>
            <a:r>
              <a:rPr lang="cs-CZ" b="0" i="0" u="none" strike="noStrike">
                <a:solidFill>
                  <a:schemeClr val="bg1"/>
                </a:solidFill>
                <a:effectLst/>
                <a:latin typeface="Cambria" panose="02040503050406030204" pitchFamily="18" charset="0"/>
              </a:rPr>
              <a:t> </a:t>
            </a:r>
            <a:r>
              <a:rPr lang="cs-CZ" b="0" i="0" u="none" strike="noStrike">
                <a:solidFill>
                  <a:schemeClr val="bg1"/>
                </a:solidFill>
                <a:effectLst/>
                <a:latin typeface="Arial" panose="020B0604020202020204" pitchFamily="34" charset="0"/>
              </a:rPr>
              <a:t>projektu</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Administrujeme žádosti o platbu </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Kontrolujeme veřejné zakázky</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Provádíme kontrolu projektů v udržitelnosti</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Snažíme se být nápomocni a stále hledáme cesty,  jak co nejlépe pomoci žadatelům a příjemcům</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pt-BR" b="0" i="0" u="none" strike="noStrike">
                <a:solidFill>
                  <a:schemeClr val="bg1"/>
                </a:solidFill>
                <a:effectLst/>
                <a:latin typeface="Arial" panose="020B0604020202020204" pitchFamily="34" charset="0"/>
              </a:rPr>
              <a:t>Podílíme se na nastavení nového </a:t>
            </a:r>
            <a:r>
              <a:rPr lang="cs-CZ" b="0" i="0" u="none" strike="noStrike">
                <a:solidFill>
                  <a:schemeClr val="bg1"/>
                </a:solidFill>
                <a:effectLst/>
                <a:latin typeface="Arial" panose="020B0604020202020204" pitchFamily="34" charset="0"/>
              </a:rPr>
              <a:t>období I</a:t>
            </a:r>
            <a:r>
              <a:rPr lang="pt-BR" b="0" i="0" u="none" strike="noStrike">
                <a:solidFill>
                  <a:schemeClr val="bg1"/>
                </a:solidFill>
                <a:effectLst/>
                <a:latin typeface="Arial" panose="020B0604020202020204" pitchFamily="34" charset="0"/>
              </a:rPr>
              <a:t>ROP 202</a:t>
            </a:r>
            <a:r>
              <a:rPr lang="cs-CZ" b="0" i="0" u="none" strike="noStrike">
                <a:solidFill>
                  <a:schemeClr val="bg1"/>
                </a:solidFill>
                <a:effectLst/>
                <a:latin typeface="Arial" panose="020B0604020202020204" pitchFamily="34" charset="0"/>
              </a:rPr>
              <a:t>1</a:t>
            </a:r>
            <a:r>
              <a:rPr lang="pt-BR" b="0" i="0" u="none" strike="noStrike">
                <a:solidFill>
                  <a:schemeClr val="bg1"/>
                </a:solidFill>
                <a:effectLst/>
                <a:latin typeface="Arial" panose="020B0604020202020204" pitchFamily="34" charset="0"/>
              </a:rPr>
              <a:t> - 2027</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696737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2"/>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4.4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endParaRPr lang="en-US" sz="2400">
              <a:solidFill>
                <a:schemeClr val="bg1"/>
              </a:solidFill>
            </a:endParaRPr>
          </a:p>
        </p:txBody>
      </p:sp>
    </p:spTree>
    <p:extLst>
      <p:ext uri="{BB962C8B-B14F-4D97-AF65-F5344CB8AC3E}">
        <p14:creationId xmlns:p14="http://schemas.microsoft.com/office/powerpoint/2010/main" val="34724730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654495"/>
            <a:ext cx="8012179" cy="4524828"/>
          </a:xfrm>
          <a:prstGeom prst="rect">
            <a:avLst/>
          </a:prstGeom>
          <a:noFill/>
        </p:spPr>
        <p:txBody>
          <a:bodyPr wrap="square" lIns="91440" tIns="45720" rIns="91440" bIns="45720" anchor="t">
            <a:spAutoFit/>
          </a:bodyPr>
          <a:lstStyle/>
          <a:p>
            <a:pPr>
              <a:lnSpc>
                <a:spcPct val="150000"/>
              </a:lnSpc>
            </a:pPr>
            <a:r>
              <a:rPr lang="cs-CZ" sz="1800" b="1" dirty="0">
                <a:solidFill>
                  <a:schemeClr val="bg1"/>
                </a:solidFill>
              </a:rPr>
              <a:t>Revitalizace, odborná infrastruktura a vybavení pro:</a:t>
            </a:r>
            <a:r>
              <a:rPr lang="cs-CZ" b="1" dirty="0">
                <a:solidFill>
                  <a:schemeClr val="bg1"/>
                </a:solidFill>
              </a:rPr>
              <a:t> </a:t>
            </a:r>
            <a:endParaRPr lang="cs-CZ" sz="1800" b="1">
              <a:solidFill>
                <a:schemeClr val="bg1"/>
              </a:solidFill>
            </a:endParaRPr>
          </a:p>
          <a:p>
            <a:pPr marL="457200" lvl="1" indent="0">
              <a:lnSpc>
                <a:spcPct val="150000"/>
              </a:lnSpc>
              <a:buNone/>
            </a:pPr>
            <a:r>
              <a:rPr lang="cs-CZ" sz="1600" b="1" dirty="0">
                <a:solidFill>
                  <a:schemeClr val="bg1"/>
                </a:solidFill>
              </a:rPr>
              <a:t>Národní kulturní památky + UNESCO památky + památky z Indikativního seznamu UNESCO </a:t>
            </a:r>
            <a:r>
              <a:rPr lang="cs-CZ" sz="1600" dirty="0">
                <a:solidFill>
                  <a:schemeClr val="bg1"/>
                </a:solidFill>
              </a:rPr>
              <a:t>(individuální projekty)</a:t>
            </a:r>
            <a:endParaRPr lang="cs-CZ" sz="1600" b="1" dirty="0">
              <a:solidFill>
                <a:schemeClr val="bg1"/>
              </a:solidFill>
            </a:endParaRPr>
          </a:p>
          <a:p>
            <a:pPr lvl="1">
              <a:lnSpc>
                <a:spcPct val="150000"/>
              </a:lnSpc>
            </a:pPr>
            <a:r>
              <a:rPr lang="cs-CZ" sz="1600" b="1" dirty="0">
                <a:solidFill>
                  <a:schemeClr val="bg1"/>
                </a:solidFill>
              </a:rPr>
              <a:t>Národní kulturní památky + kulturní památky + UNESCO památky + památky z Indikativního seznamu UNESCO  </a:t>
            </a:r>
            <a:r>
              <a:rPr lang="cs-CZ" sz="1600" dirty="0">
                <a:solidFill>
                  <a:schemeClr val="bg1"/>
                </a:solidFill>
              </a:rPr>
              <a:t>(ITI projekty)</a:t>
            </a:r>
            <a:endParaRPr lang="cs-CZ" sz="1600" dirty="0">
              <a:solidFill>
                <a:schemeClr val="bg1"/>
              </a:solidFill>
              <a:cs typeface="Arial"/>
            </a:endParaRPr>
          </a:p>
          <a:p>
            <a:pPr lvl="1">
              <a:lnSpc>
                <a:spcPct val="150000"/>
              </a:lnSpc>
            </a:pPr>
            <a:endParaRPr lang="cs-CZ" sz="1600" b="1" dirty="0">
              <a:solidFill>
                <a:schemeClr val="bg1"/>
              </a:solidFill>
            </a:endParaRPr>
          </a:p>
          <a:p>
            <a:pPr marL="457200" lvl="1" indent="0">
              <a:lnSpc>
                <a:spcPct val="150000"/>
              </a:lnSpc>
              <a:buNone/>
            </a:pPr>
            <a:r>
              <a:rPr lang="cs-CZ" sz="1600" b="1" dirty="0">
                <a:solidFill>
                  <a:schemeClr val="bg1"/>
                </a:solidFill>
              </a:rPr>
              <a:t>Krajská, státní a obecní muzea</a:t>
            </a:r>
            <a:endParaRPr lang="cs-CZ" sz="1600" b="1" dirty="0">
              <a:solidFill>
                <a:schemeClr val="bg1"/>
              </a:solidFill>
              <a:cs typeface="Arial"/>
            </a:endParaRPr>
          </a:p>
          <a:p>
            <a:pPr marL="457200" lvl="1" indent="0">
              <a:lnSpc>
                <a:spcPct val="150000"/>
              </a:lnSpc>
              <a:buNone/>
            </a:pPr>
            <a:endParaRPr lang="cs-CZ" sz="1600" b="1">
              <a:solidFill>
                <a:schemeClr val="bg1"/>
              </a:solidFill>
            </a:endParaRPr>
          </a:p>
          <a:p>
            <a:pPr marL="457200" lvl="1" indent="0">
              <a:lnSpc>
                <a:spcPct val="150000"/>
              </a:lnSpc>
              <a:buNone/>
            </a:pPr>
            <a:r>
              <a:rPr lang="cs-CZ" sz="1600" b="1" dirty="0">
                <a:solidFill>
                  <a:schemeClr val="bg1"/>
                </a:solidFill>
              </a:rPr>
              <a:t>Knihovny vykonávající regionální funkce, základní knihovny obcí od 10 tis. obyvatel a základní knihovny se specializovaným knihovním fondem</a:t>
            </a:r>
            <a:endParaRPr lang="cs-CZ" sz="1600" b="1" dirty="0">
              <a:solidFill>
                <a:schemeClr val="bg1"/>
              </a:solidFill>
              <a:cs typeface="Arial"/>
            </a:endParaRPr>
          </a:p>
          <a:p>
            <a:pPr marL="0" indent="0">
              <a:lnSpc>
                <a:spcPct val="150000"/>
              </a:lnSpc>
              <a:buNone/>
            </a:pPr>
            <a:r>
              <a:rPr lang="cs-CZ" sz="1600" dirty="0">
                <a:solidFill>
                  <a:schemeClr val="bg1"/>
                </a:solidFill>
              </a:rPr>
              <a:t>	</a:t>
            </a:r>
            <a:r>
              <a:rPr lang="cs-CZ" sz="1600" u="sng" dirty="0">
                <a:solidFill>
                  <a:schemeClr val="bg1"/>
                </a:solidFill>
              </a:rPr>
              <a:t>Příklady:</a:t>
            </a:r>
            <a:r>
              <a:rPr lang="cs-CZ" sz="1600" dirty="0">
                <a:solidFill>
                  <a:schemeClr val="bg1"/>
                </a:solidFill>
              </a:rPr>
              <a:t> Expozice, depozitáře, návštěvnická centra, technické zázemí, 	edukační centra, konzervace a restaurování, revitalizace, parky u 	památek</a:t>
            </a:r>
            <a:endParaRPr lang="cs-CZ" sz="1600" dirty="0">
              <a:solidFill>
                <a:schemeClr val="bg1"/>
              </a:solidFill>
              <a:cs typeface="Arial"/>
            </a:endParaRP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653" y="2129005"/>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7834" y="3944492"/>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0073" y="473545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843131"/>
            <a:ext cx="8012179" cy="3365024"/>
          </a:xfrm>
          <a:prstGeom prst="rect">
            <a:avLst/>
          </a:prstGeom>
          <a:noFill/>
        </p:spPr>
        <p:txBody>
          <a:bodyPr wrap="square" lIns="91440" tIns="45720" rIns="91440" bIns="45720" anchor="t">
            <a:spAutoFit/>
          </a:bodyPr>
          <a:lstStyle/>
          <a:p>
            <a:pPr marL="0" lvl="0" indent="0">
              <a:lnSpc>
                <a:spcPct val="150000"/>
              </a:lnSpc>
              <a:buNone/>
            </a:pPr>
            <a:r>
              <a:rPr lang="cs-CZ" sz="2000" b="1" dirty="0">
                <a:solidFill>
                  <a:schemeClr val="bg1"/>
                </a:solidFill>
              </a:rPr>
              <a:t>Veřejná infrastruktura udržitelného cestovního ruchu</a:t>
            </a:r>
          </a:p>
          <a:p>
            <a:pPr marL="285750" indent="-285750">
              <a:lnSpc>
                <a:spcPct val="150000"/>
              </a:lnSpc>
              <a:buFont typeface="Arial"/>
              <a:buChar char="•"/>
            </a:pPr>
            <a:r>
              <a:rPr lang="cs-CZ" sz="1600" dirty="0">
                <a:solidFill>
                  <a:schemeClr val="bg1"/>
                </a:solidFill>
              </a:rPr>
              <a:t>i ve zvláště chráněných územích, se stanoviskem AOPK</a:t>
            </a:r>
            <a:endParaRPr lang="cs-CZ" sz="1600" dirty="0">
              <a:solidFill>
                <a:schemeClr val="bg1"/>
              </a:solidFill>
              <a:cs typeface="Arial" panose="020B0604020202020204"/>
            </a:endParaRPr>
          </a:p>
          <a:p>
            <a:pPr>
              <a:lnSpc>
                <a:spcPct val="150000"/>
              </a:lnSpc>
            </a:pPr>
            <a:endParaRPr lang="cs-CZ" u="sng" dirty="0">
              <a:solidFill>
                <a:schemeClr val="bg1"/>
              </a:solidFill>
            </a:endParaRPr>
          </a:p>
          <a:p>
            <a:pPr marL="0" indent="0">
              <a:lnSpc>
                <a:spcPct val="150000"/>
              </a:lnSpc>
              <a:buNone/>
            </a:pPr>
            <a:r>
              <a:rPr lang="cs-CZ" sz="1800" u="sng" dirty="0">
                <a:solidFill>
                  <a:schemeClr val="bg1"/>
                </a:solidFill>
              </a:rPr>
              <a:t>Příklady:</a:t>
            </a:r>
            <a:r>
              <a:rPr lang="cs-CZ" sz="1800" dirty="0">
                <a:solidFill>
                  <a:schemeClr val="bg1"/>
                </a:solidFill>
              </a:rPr>
              <a:t> Doprovodná infrastruktura cestovního ruchu - záchytná 	parkoviště, odpočívadla, sociální zařízení, veřejná infrastruktura pro 	vodáckou a vodní turistiku / rekreační plavbu); turistická informační 	centra; budování turistických tras a revitalizace sítě značení; 	</a:t>
            </a:r>
            <a:br>
              <a:rPr lang="cs-CZ" sz="1800" dirty="0"/>
            </a:br>
            <a:r>
              <a:rPr lang="cs-CZ" sz="1800" dirty="0">
                <a:solidFill>
                  <a:schemeClr val="bg1"/>
                </a:solidFill>
              </a:rPr>
              <a:t>	naučné 	stezky, navigační systémy měst a obcí</a:t>
            </a:r>
            <a:endParaRPr lang="cs-CZ" sz="1800">
              <a:solidFill>
                <a:schemeClr val="bg1"/>
              </a:solidFill>
              <a:cs typeface="Arial"/>
            </a:endParaRP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4969" y="1943481"/>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778974" y="2008938"/>
            <a:ext cx="8012179" cy="4109330"/>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dirty="0">
                <a:solidFill>
                  <a:schemeClr val="bg1"/>
                </a:solidFill>
              </a:rPr>
              <a:t>1. vyhlášenou výzvou ve SC 4.4 bude výzva v aktivitě „knihovny“</a:t>
            </a:r>
          </a:p>
          <a:p>
            <a:pPr marL="214313" indent="-214313">
              <a:lnSpc>
                <a:spcPct val="150000"/>
              </a:lnSpc>
              <a:buFont typeface="Arial" panose="020B0604020202020204" pitchFamily="34" charset="0"/>
              <a:buChar char="•"/>
            </a:pPr>
            <a:r>
              <a:rPr lang="cs-CZ" sz="1600" dirty="0">
                <a:solidFill>
                  <a:schemeClr val="bg1"/>
                </a:solidFill>
              </a:rPr>
              <a:t>ŘO IROP ve spolupráci s Národní knihovnou připravilo na webových stránkách INFORMACE PRO KNIHOVNY </a:t>
            </a:r>
            <a:r>
              <a:rPr lang="cs-CZ" sz="1600" dirty="0">
                <a:solidFill>
                  <a:schemeClr val="bg1"/>
                </a:solidFill>
                <a:hlinkClick r:id="rId2">
                  <a:extLst>
                    <a:ext uri="{A12FA001-AC4F-418D-AE19-62706E023703}">
                      <ahyp:hlinkClr xmlns:ahyp="http://schemas.microsoft.com/office/drawing/2018/hyperlinkcolor" val="tx"/>
                    </a:ext>
                  </a:extLst>
                </a:hlinkClick>
              </a:rPr>
              <a:t>https://ipk.nkp.cz/programy-podpory/irop-2021-2027 sekci IROP 2021-2027</a:t>
            </a:r>
            <a:r>
              <a:rPr lang="cs-CZ" sz="1600" dirty="0">
                <a:solidFill>
                  <a:schemeClr val="bg1"/>
                </a:solidFill>
              </a:rPr>
              <a:t>, orientační přehled seznamů podporovaných knihoven.</a:t>
            </a:r>
          </a:p>
          <a:p>
            <a:pPr marL="214313" indent="-214313">
              <a:lnSpc>
                <a:spcPct val="150000"/>
              </a:lnSpc>
              <a:buFont typeface="Arial" panose="020B0604020202020204" pitchFamily="34" charset="0"/>
              <a:buChar char="•"/>
            </a:pPr>
            <a:r>
              <a:rPr lang="cs-CZ" sz="1600" dirty="0">
                <a:solidFill>
                  <a:schemeClr val="bg1"/>
                </a:solidFill>
              </a:rPr>
              <a:t>Pokud bude knihovna současně památkou, může si žadatel zvolit aktivitu  „památky“ nebo „knihovny“  </a:t>
            </a:r>
          </a:p>
          <a:p>
            <a:pPr marL="214313" indent="-214313">
              <a:lnSpc>
                <a:spcPct val="150000"/>
              </a:lnSpc>
              <a:buFont typeface="Arial" panose="020B0604020202020204" pitchFamily="34" charset="0"/>
              <a:buChar char="•"/>
            </a:pPr>
            <a:r>
              <a:rPr lang="cs-CZ" sz="1600" dirty="0">
                <a:solidFill>
                  <a:schemeClr val="bg1"/>
                </a:solidFill>
              </a:rPr>
              <a:t>Výstupy projektu v aktivitě „knihovny“ musí být bezbariérové (jedná se o budovy občanské vybavenosti)</a:t>
            </a:r>
          </a:p>
          <a:p>
            <a:pPr marL="214313" indent="-214313">
              <a:lnSpc>
                <a:spcPct val="150000"/>
              </a:lnSpc>
              <a:buFont typeface="Arial" panose="020B0604020202020204" pitchFamily="34" charset="0"/>
              <a:buChar char="•"/>
            </a:pPr>
            <a:r>
              <a:rPr lang="cs-CZ" sz="1600" dirty="0">
                <a:solidFill>
                  <a:schemeClr val="bg1"/>
                </a:solidFill>
              </a:rPr>
              <a:t>V případě realizace projektu, kde budou součástí opatření ke snížení energetické spotřeby, mohou být výdaje na tato opatření zařazeny mezi způsobilé (opatření nebude povinné) </a:t>
            </a:r>
          </a:p>
        </p:txBody>
      </p:sp>
      <p:pic>
        <p:nvPicPr>
          <p:cNvPr id="2" name="Grafický objekt 1" descr="Knihy">
            <a:extLst>
              <a:ext uri="{FF2B5EF4-FFF2-40B4-BE49-F238E27FC236}">
                <a16:creationId xmlns:a16="http://schemas.microsoft.com/office/drawing/2014/main" id="{FA0C063C-5E6F-10D2-CE65-EF2089E62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2751" y="2157924"/>
            <a:ext cx="379791" cy="379791"/>
          </a:xfrm>
          <a:prstGeom prst="rect">
            <a:avLst/>
          </a:prstGeom>
        </p:spPr>
      </p:pic>
    </p:spTree>
    <p:extLst>
      <p:ext uri="{BB962C8B-B14F-4D97-AF65-F5344CB8AC3E}">
        <p14:creationId xmlns:p14="http://schemas.microsoft.com/office/powerpoint/2010/main" val="8248423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463097" y="47429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565910" y="1855049"/>
            <a:ext cx="8012179" cy="4506875"/>
          </a:xfrm>
          <a:prstGeom prst="rect">
            <a:avLst/>
          </a:prstGeom>
          <a:noFill/>
        </p:spPr>
        <p:txBody>
          <a:bodyPr wrap="square" lIns="91440" tIns="45720" rIns="91440" bIns="45720" anchor="t">
            <a:spAutoFit/>
          </a:bodyPr>
          <a:lstStyle/>
          <a:p>
            <a:pPr marL="213995" indent="-213995">
              <a:lnSpc>
                <a:spcPts val="2900"/>
              </a:lnSpc>
              <a:buFont typeface="Arial" panose="020B0604020202020204" pitchFamily="34" charset="0"/>
              <a:buChar char="•"/>
            </a:pPr>
            <a:r>
              <a:rPr lang="cs-CZ" sz="1600" dirty="0">
                <a:solidFill>
                  <a:schemeClr val="bg1"/>
                </a:solidFill>
              </a:rPr>
              <a:t>Výzva na „památky“ nebude podmíněna zpřístupněním nových prostor, památka musí být po realizaci projektu zpřístupněna veřejnosti</a:t>
            </a:r>
            <a:endParaRPr lang="cs-CZ" dirty="0">
              <a:solidFill>
                <a:schemeClr val="bg1"/>
              </a:solidFill>
            </a:endParaRPr>
          </a:p>
          <a:p>
            <a:pPr marL="213995" indent="-213995">
              <a:lnSpc>
                <a:spcPts val="2900"/>
              </a:lnSpc>
              <a:buFont typeface="Arial" panose="020B0604020202020204" pitchFamily="34" charset="0"/>
              <a:buChar char="•"/>
            </a:pPr>
            <a:r>
              <a:rPr lang="cs-CZ" sz="1600" dirty="0">
                <a:solidFill>
                  <a:schemeClr val="bg1"/>
                </a:solidFill>
              </a:rPr>
              <a:t>Aktivita „památky“ u národních kulturních památek „NKP“ budou podpořeny pouze parky nacházející se na pozemcích NKP</a:t>
            </a:r>
            <a:endParaRPr lang="cs-CZ" sz="1600" dirty="0">
              <a:solidFill>
                <a:schemeClr val="bg1"/>
              </a:solidFill>
              <a:cs typeface="Arial"/>
            </a:endParaRPr>
          </a:p>
          <a:p>
            <a:pPr marL="213995" indent="-213995">
              <a:lnSpc>
                <a:spcPts val="2900"/>
              </a:lnSpc>
              <a:buFont typeface="Arial" panose="020B0604020202020204" pitchFamily="34" charset="0"/>
              <a:buChar char="•"/>
            </a:pPr>
            <a:r>
              <a:rPr lang="cs-CZ" sz="1600" dirty="0">
                <a:solidFill>
                  <a:schemeClr val="bg1"/>
                </a:solidFill>
              </a:rPr>
              <a:t>Aktivita „muzeum“ - muzeum spravuje sbírku dle zákona č. 122/2000 Sb., spravovat= vlastnit (sbírka ve výpůjčce nesplňuje zásady specifických kritérií přijatelnosti)</a:t>
            </a:r>
            <a:endParaRPr lang="cs-CZ" sz="1600">
              <a:solidFill>
                <a:schemeClr val="bg1"/>
              </a:solidFill>
              <a:cs typeface="Arial"/>
            </a:endParaRPr>
          </a:p>
          <a:p>
            <a:pPr marL="213995" indent="-213995">
              <a:lnSpc>
                <a:spcPts val="2900"/>
              </a:lnSpc>
              <a:buFont typeface="Arial" panose="020B0604020202020204" pitchFamily="34" charset="0"/>
              <a:buChar char="•"/>
            </a:pPr>
            <a:r>
              <a:rPr lang="cs-CZ" sz="1600" dirty="0">
                <a:solidFill>
                  <a:schemeClr val="bg1"/>
                </a:solidFill>
              </a:rPr>
              <a:t>Aktivita „cestovní ruch“ ve zvláště chráněných územích budou podporovány pouze doplňkově zaměřené projekty (příklad: turistická stezka s odpočívadlem, která vede skrz takové území), do žádosti o podporu bude požadováno souhlasné vyjádření Asociace ochrany přírody a krajiny</a:t>
            </a:r>
            <a:endParaRPr lang="cs-CZ" sz="1600" dirty="0">
              <a:solidFill>
                <a:schemeClr val="bg1"/>
              </a:solidFill>
              <a:cs typeface="Arial"/>
            </a:endParaRPr>
          </a:p>
          <a:p>
            <a:pPr marL="213995" indent="-213995">
              <a:lnSpc>
                <a:spcPct val="150000"/>
              </a:lnSpc>
              <a:buFont typeface="Arial" panose="020B0604020202020204" pitchFamily="34" charset="0"/>
              <a:buChar char="•"/>
            </a:pPr>
            <a:r>
              <a:rPr lang="cs-CZ" sz="1600" dirty="0">
                <a:solidFill>
                  <a:schemeClr val="bg1"/>
                </a:solidFill>
                <a:cs typeface="Arial"/>
              </a:rPr>
              <a:t>Individuální projekty i projekty v ITI</a:t>
            </a:r>
          </a:p>
        </p:txBody>
      </p:sp>
      <p:pic>
        <p:nvPicPr>
          <p:cNvPr id="2" name="Grafický objekt 1" descr="Scéna na hradě">
            <a:extLst>
              <a:ext uri="{FF2B5EF4-FFF2-40B4-BE49-F238E27FC236}">
                <a16:creationId xmlns:a16="http://schemas.microsoft.com/office/drawing/2014/main" id="{2DA8CF19-72B2-A3D1-FC11-4D7E36D41F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211" y="1879036"/>
            <a:ext cx="390806" cy="390806"/>
          </a:xfrm>
          <a:prstGeom prst="rect">
            <a:avLst/>
          </a:prstGeom>
        </p:spPr>
      </p:pic>
      <p:pic>
        <p:nvPicPr>
          <p:cNvPr id="3" name="Grafický objekt 2" descr="Banka">
            <a:extLst>
              <a:ext uri="{FF2B5EF4-FFF2-40B4-BE49-F238E27FC236}">
                <a16:creationId xmlns:a16="http://schemas.microsoft.com/office/drawing/2014/main" id="{B921E64D-7BE0-C556-D4E6-7BBB0575B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962" y="3374970"/>
            <a:ext cx="379791" cy="379791"/>
          </a:xfrm>
          <a:prstGeom prst="rect">
            <a:avLst/>
          </a:prstGeom>
        </p:spPr>
      </p:pic>
      <p:pic>
        <p:nvPicPr>
          <p:cNvPr id="9" name="Grafický objekt 8" descr="Túra">
            <a:extLst>
              <a:ext uri="{FF2B5EF4-FFF2-40B4-BE49-F238E27FC236}">
                <a16:creationId xmlns:a16="http://schemas.microsoft.com/office/drawing/2014/main" id="{381ADEAF-4E68-E870-9263-D527D3E859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9806" y="4684382"/>
            <a:ext cx="388755" cy="388755"/>
          </a:xfrm>
          <a:prstGeom prst="rect">
            <a:avLst/>
          </a:prstGeom>
        </p:spPr>
      </p:pic>
    </p:spTree>
    <p:extLst>
      <p:ext uri="{BB962C8B-B14F-4D97-AF65-F5344CB8AC3E}">
        <p14:creationId xmlns:p14="http://schemas.microsoft.com/office/powerpoint/2010/main" val="15591138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16E1DE-64B9-4622-A869-EB3B62920BE4}"/>
              </a:ext>
            </a:extLst>
          </p:cNvPr>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5A6A405-8627-42E0-90B6-364E7C04831E}"/>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125355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3"/>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5.1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a:solidFill>
                <a:schemeClr val="bg1"/>
              </a:solidFill>
            </a:endParaRPr>
          </a:p>
        </p:txBody>
      </p:sp>
    </p:spTree>
    <p:extLst>
      <p:ext uri="{BB962C8B-B14F-4D97-AF65-F5344CB8AC3E}">
        <p14:creationId xmlns:p14="http://schemas.microsoft.com/office/powerpoint/2010/main" val="26896037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488165" y="320477"/>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563659"/>
            <a:ext cx="817828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493" y="1928021"/>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403" y="2314761"/>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838" y="278392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532" y="336907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8396" y="44129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4350" y="478009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731" y="5143081"/>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72076" y="5535390"/>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5349" y="585960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2260" y="1549790"/>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a:solidFill>
                  <a:schemeClr val="bg1"/>
                </a:solidFill>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a:ln>
                  <a:noFill/>
                </a:ln>
                <a:solidFill>
                  <a:schemeClr val="bg1"/>
                </a:solidFill>
                <a:effectLst/>
                <a:uLnTx/>
                <a:uFillTx/>
                <a:latin typeface="Arial"/>
                <a:cs typeface="Arial"/>
                <a:sym typeface="Arial"/>
              </a:rPr>
              <a:t>95 % nebo 80 % z EU </a:t>
            </a:r>
            <a:endParaRPr kumimoji="0" lang="cs-CZ" sz="16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Územní odbor IROP pro Karlovarský kraj</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55786" y="1314268"/>
            <a:ext cx="8012179" cy="923330"/>
          </a:xfrm>
          <a:prstGeom prst="rect">
            <a:avLst/>
          </a:prstGeom>
          <a:noFill/>
        </p:spPr>
        <p:txBody>
          <a:bodyPr wrap="square">
            <a:spAutoFit/>
          </a:bodyPr>
          <a:lstStyle/>
          <a:p>
            <a:pPr marL="342900" indent="-342900">
              <a:buFont typeface="Wingdings" panose="05000000000000000000" pitchFamily="2" charset="2"/>
              <a:buChar char="Ø"/>
            </a:pPr>
            <a:r>
              <a:rPr lang="cs-CZ" b="1" dirty="0">
                <a:solidFill>
                  <a:schemeClr val="bg1"/>
                </a:solidFill>
              </a:rPr>
              <a:t>Adresa</a:t>
            </a:r>
            <a:r>
              <a:rPr lang="cs-CZ" dirty="0">
                <a:solidFill>
                  <a:schemeClr val="bg1"/>
                </a:solidFill>
              </a:rPr>
              <a:t>: Závodní 391/96C, 360 06 Karlovy </a:t>
            </a:r>
            <a:r>
              <a:rPr lang="cs-CZ" sz="1400" dirty="0">
                <a:solidFill>
                  <a:schemeClr val="bg1"/>
                </a:solidFill>
              </a:rPr>
              <a:t>Vary  </a:t>
            </a:r>
            <a:r>
              <a:rPr lang="cs-CZ" dirty="0">
                <a:solidFill>
                  <a:schemeClr val="bg1"/>
                </a:solidFill>
              </a:rPr>
              <a:t>(1. patro budovy </a:t>
            </a:r>
            <a:r>
              <a:rPr lang="cs-CZ" dirty="0" err="1">
                <a:solidFill>
                  <a:schemeClr val="bg1"/>
                </a:solidFill>
              </a:rPr>
              <a:t>LaFresca</a:t>
            </a:r>
            <a:r>
              <a:rPr lang="cs-CZ" dirty="0">
                <a:solidFill>
                  <a:schemeClr val="bg1"/>
                </a:solidFill>
              </a:rPr>
              <a:t> </a:t>
            </a:r>
            <a:r>
              <a:rPr lang="cs-CZ" dirty="0" err="1">
                <a:solidFill>
                  <a:schemeClr val="bg1"/>
                </a:solidFill>
              </a:rPr>
              <a:t>Cantina</a:t>
            </a:r>
            <a:r>
              <a:rPr lang="cs-CZ" dirty="0">
                <a:solidFill>
                  <a:schemeClr val="bg1"/>
                </a:solidFill>
              </a:rPr>
              <a:t>)</a:t>
            </a:r>
          </a:p>
          <a:p>
            <a:pPr marL="342900" indent="-342900">
              <a:buFont typeface="Wingdings" panose="05000000000000000000" pitchFamily="2" charset="2"/>
              <a:buChar char="Ø"/>
            </a:pPr>
            <a:r>
              <a:rPr lang="cs-CZ" b="1" dirty="0">
                <a:solidFill>
                  <a:schemeClr val="bg1"/>
                </a:solidFill>
              </a:rPr>
              <a:t>Kontaktní osoby:</a:t>
            </a:r>
            <a:endParaRPr lang="cs-CZ" i="1" dirty="0">
              <a:solidFill>
                <a:schemeClr val="bg1"/>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AABDB316-E8D2-49D6-9E02-C29BB18B2864}"/>
              </a:ext>
            </a:extLst>
          </p:cNvPr>
          <p:cNvGraphicFramePr/>
          <p:nvPr>
            <p:extLst>
              <p:ext uri="{D42A27DB-BD31-4B8C-83A1-F6EECF244321}">
                <p14:modId xmlns:p14="http://schemas.microsoft.com/office/powerpoint/2010/main" val="2138364720"/>
              </p:ext>
            </p:extLst>
          </p:nvPr>
        </p:nvGraphicFramePr>
        <p:xfrm>
          <a:off x="655786" y="2261566"/>
          <a:ext cx="4921006" cy="3946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Obrázek 15">
            <a:extLst>
              <a:ext uri="{FF2B5EF4-FFF2-40B4-BE49-F238E27FC236}">
                <a16:creationId xmlns:a16="http://schemas.microsoft.com/office/drawing/2014/main" id="{92D32850-24A4-4CFC-AACE-5DB878175AE4}"/>
              </a:ext>
            </a:extLst>
          </p:cNvPr>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Lst>
          </a:blip>
          <a:stretch>
            <a:fillRect/>
          </a:stretch>
        </p:blipFill>
        <p:spPr>
          <a:xfrm>
            <a:off x="6148329" y="2139943"/>
            <a:ext cx="2537852" cy="1867512"/>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contourW="76200" prstMaterial="plastic">
            <a:bevelT w="381000" h="114300" prst="relaxedInset"/>
            <a:contourClr>
              <a:schemeClr val="bg1"/>
            </a:contourClr>
          </a:sp3d>
        </p:spPr>
      </p:pic>
      <p:pic>
        <p:nvPicPr>
          <p:cNvPr id="17" name="Obrázek 16" descr="Obsah obrázku exteriér, budova, silnice, ulice&#10;&#10;Popis byl vytvořen automaticky">
            <a:extLst>
              <a:ext uri="{FF2B5EF4-FFF2-40B4-BE49-F238E27FC236}">
                <a16:creationId xmlns:a16="http://schemas.microsoft.com/office/drawing/2014/main" id="{667767B5-3051-4F63-95C3-9D5EBB1169FF}"/>
              </a:ext>
            </a:extLst>
          </p:cNvPr>
          <p:cNvPicPr>
            <a:picLocks noChangeAspect="1"/>
          </p:cNvPicPr>
          <p:nvPr/>
        </p:nvPicPr>
        <p:blipFill>
          <a:blip r:embed="rId9"/>
          <a:stretch>
            <a:fillRect/>
          </a:stretch>
        </p:blipFill>
        <p:spPr>
          <a:xfrm>
            <a:off x="6020221" y="4235050"/>
            <a:ext cx="2794068" cy="1927886"/>
          </a:xfrm>
          <a:prstGeom prst="roundRect">
            <a:avLst>
              <a:gd name="adj" fmla="val 8594"/>
            </a:avLst>
          </a:prstGeom>
          <a:solidFill>
            <a:srgbClr val="FFFFFF">
              <a:shade val="85000"/>
            </a:srgbClr>
          </a:solidFill>
          <a:ln w="34925" cap="flat">
            <a:solidFill>
              <a:schemeClr val="bg1"/>
            </a:solidFill>
          </a:ln>
          <a:effectLst>
            <a:reflection blurRad="12700" stA="38000" endPos="28000" dist="5000" dir="5400000" sy="-100000" algn="bl" rotWithShape="0"/>
          </a:effectLst>
        </p:spPr>
      </p:pic>
    </p:spTree>
    <p:extLst>
      <p:ext uri="{BB962C8B-B14F-4D97-AF65-F5344CB8AC3E}">
        <p14:creationId xmlns:p14="http://schemas.microsoft.com/office/powerpoint/2010/main" val="1874892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6.1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endParaRPr lang="en-US" sz="2400">
              <a:solidFill>
                <a:schemeClr val="bg1"/>
              </a:solidFill>
            </a:endParaRPr>
          </a:p>
        </p:txBody>
      </p:sp>
    </p:spTree>
    <p:extLst>
      <p:ext uri="{BB962C8B-B14F-4D97-AF65-F5344CB8AC3E}">
        <p14:creationId xmlns:p14="http://schemas.microsoft.com/office/powerpoint/2010/main" val="22849048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a:ln>
                  <a:noFill/>
                </a:ln>
                <a:solidFill>
                  <a:schemeClr val="bg1"/>
                </a:solidFill>
                <a:effectLst/>
                <a:uLnTx/>
                <a:uFillTx/>
                <a:latin typeface="Arial"/>
                <a:cs typeface="Arial"/>
                <a:sym typeface="Arial"/>
              </a:rPr>
            </a:br>
            <a:r>
              <a:rPr kumimoji="0" lang="pt-BR"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a:solidFill>
                  <a:schemeClr val="bg1"/>
                </a:solidFill>
              </a:rPr>
              <a:t>Nízkoemisní a bezemisní vozidla pro veřejnou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Vodíkové autobusy pro MHD</a:t>
            </a:r>
          </a:p>
          <a:p>
            <a:pPr marL="0" lvl="0" indent="0">
              <a:lnSpc>
                <a:spcPct val="150000"/>
              </a:lnSpc>
              <a:buNone/>
            </a:pPr>
            <a:r>
              <a:rPr lang="cs-CZ" sz="1600" b="1">
                <a:solidFill>
                  <a:schemeClr val="bg1"/>
                </a:solidFill>
              </a:rPr>
              <a:t>Plnící a dobíjecí stanice pro veřejnou dopravu </a:t>
            </a:r>
          </a:p>
          <a:p>
            <a:pPr marL="0" lvl="0" indent="0">
              <a:lnSpc>
                <a:spcPct val="150000"/>
              </a:lnSpc>
              <a:buNone/>
            </a:pPr>
            <a:r>
              <a:rPr lang="cs-CZ" sz="1600" b="1">
                <a:solidFill>
                  <a:schemeClr val="bg1"/>
                </a:solidFill>
              </a:rPr>
              <a:t>Telematika pro veřejnou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Platební terminály pro platbu kartou v MHD</a:t>
            </a:r>
          </a:p>
          <a:p>
            <a:pPr marL="0" lvl="0" indent="0">
              <a:lnSpc>
                <a:spcPct val="150000"/>
              </a:lnSpc>
              <a:buNone/>
            </a:pPr>
            <a:r>
              <a:rPr lang="cs-CZ" sz="1600" b="1">
                <a:solidFill>
                  <a:schemeClr val="bg1"/>
                </a:solidFill>
              </a:rPr>
              <a:t>Multimodální osobní doprava ve městech a obcích (přestupní terminály)</a:t>
            </a:r>
          </a:p>
          <a:p>
            <a:pPr marL="0" lvl="0" indent="0">
              <a:lnSpc>
                <a:spcPct val="150000"/>
              </a:lnSpc>
              <a:buNone/>
            </a:pPr>
            <a:r>
              <a:rPr lang="cs-CZ" sz="1600" b="1">
                <a:solidFill>
                  <a:schemeClr val="bg1"/>
                </a:solidFill>
              </a:rPr>
              <a:t>Infrastruktura pro bezpečnou nemotorovou dopravu</a:t>
            </a:r>
            <a:endParaRPr lang="cs-CZ" sz="1400">
              <a:solidFill>
                <a:schemeClr val="bg1"/>
              </a:solidFill>
            </a:endParaRPr>
          </a:p>
          <a:p>
            <a:pPr marL="133350" indent="0">
              <a:buNone/>
            </a:pPr>
            <a:r>
              <a:rPr lang="cs-CZ" sz="1600">
                <a:solidFill>
                  <a:schemeClr val="bg1"/>
                </a:solidFill>
              </a:rPr>
              <a:t>	</a:t>
            </a:r>
            <a:r>
              <a:rPr lang="cs-CZ" sz="1600" u="sng">
                <a:solidFill>
                  <a:schemeClr val="bg1"/>
                </a:solidFill>
              </a:rPr>
              <a:t>Příklad:</a:t>
            </a:r>
            <a:r>
              <a:rPr lang="cs-CZ" sz="1600">
                <a:solidFill>
                  <a:schemeClr val="bg1"/>
                </a:solidFill>
              </a:rPr>
              <a:t> Přestavba nehodové křižovatky s bezpečnými koridory</a:t>
            </a:r>
            <a:br>
              <a:rPr lang="cs-CZ" sz="1600">
                <a:solidFill>
                  <a:schemeClr val="bg1"/>
                </a:solidFill>
              </a:rPr>
            </a:br>
            <a:r>
              <a:rPr lang="cs-CZ" sz="1600">
                <a:solidFill>
                  <a:schemeClr val="bg1"/>
                </a:solidFill>
              </a:rPr>
              <a:t>	             pro pěší a cyklisty</a:t>
            </a:r>
          </a:p>
          <a:p>
            <a:pPr marL="0" indent="0">
              <a:lnSpc>
                <a:spcPct val="150000"/>
              </a:lnSpc>
              <a:buNone/>
            </a:pPr>
            <a:r>
              <a:rPr lang="cs-CZ" sz="1600" b="1">
                <a:solidFill>
                  <a:schemeClr val="bg1"/>
                </a:solidFill>
              </a:rPr>
              <a:t>Infrastruktura pro cyklistickou dopravu</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987" y="4333525"/>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kumimoji="0" lang="cs-CZ" sz="2400" b="0" i="0" u="none" strike="noStrike" kern="0" cap="none" spc="0" normalizeH="0" baseline="0" noProof="0">
                <a:ln>
                  <a:noFill/>
                </a:ln>
                <a:solidFill>
                  <a:schemeClr val="bg1"/>
                </a:solidFill>
                <a:effectLst/>
                <a:uLnTx/>
                <a:uFillTx/>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423532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Projekt v obci nad 40 tisíc obyvatel = soulad s Plánem udržitelné městské mobility</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a:ln>
                  <a:noFill/>
                </a:ln>
                <a:solidFill>
                  <a:schemeClr val="bg1"/>
                </a:solidFill>
                <a:effectLst/>
                <a:uLnTx/>
                <a:uFillTx/>
                <a:latin typeface="Arial"/>
                <a:cs typeface="Arial"/>
                <a:sym typeface="Arial"/>
              </a:rPr>
              <a:t>Projekt v obci do 40 tisíc obyvatel = </a:t>
            </a:r>
            <a:r>
              <a:rPr lang="cs-CZ" sz="1500" kern="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200"/>
              </a:spcBef>
              <a:spcAft>
                <a:spcPts val="0"/>
              </a:spcAft>
              <a:buClr>
                <a:schemeClr val="bg1"/>
              </a:buClr>
              <a:buSzPts val="1500"/>
              <a:buFont typeface="Arial"/>
              <a:buChar char="•"/>
              <a:tabLst/>
              <a:defRPr/>
            </a:pPr>
            <a:r>
              <a:rPr lang="cs-CZ" sz="1500" kern="0">
                <a:solidFill>
                  <a:schemeClr val="bg1"/>
                </a:solidFill>
                <a:latin typeface="Arial"/>
                <a:cs typeface="Arial"/>
              </a:rPr>
              <a:t>Projekt musí být realizován v městské oblasti nebo musí zajišťovat obsluhu a 	dostupnost do jejího zázemí udržitelnými druhy dopravy</a:t>
            </a:r>
            <a:r>
              <a:rPr lang="cs-CZ" sz="1800" b="1">
                <a:effectLst/>
                <a:latin typeface="Arial" panose="020B0604020202020204" pitchFamily="34" charset="0"/>
                <a:ea typeface="Times New Roman" panose="02020603050405020304" pitchFamily="18" charset="0"/>
              </a:rPr>
              <a:t>.</a:t>
            </a:r>
          </a:p>
          <a:p>
            <a:pPr marL="457200" indent="-323850" defTabSz="914400">
              <a:lnSpc>
                <a:spcPct val="150000"/>
              </a:lnSpc>
              <a:spcBef>
                <a:spcPts val="1000"/>
              </a:spcBef>
              <a:buClr>
                <a:schemeClr val="bg1"/>
              </a:buClr>
              <a:buSzPts val="1500"/>
              <a:buFont typeface="Arial"/>
              <a:buChar char="•"/>
              <a:defRPr/>
            </a:pPr>
            <a:r>
              <a:rPr lang="cs-CZ" sz="1500" kern="0">
                <a:solidFill>
                  <a:schemeClr val="bg1"/>
                </a:solidFill>
                <a:latin typeface="Arial"/>
                <a:cs typeface="Arial"/>
                <a:sym typeface="Arial"/>
              </a:rPr>
              <a:t>Dokumentace k prověřování z hlediska klimatického posouzení; u stavebních projektů 	plán přípravy stavebního a demoličního odpadu </a:t>
            </a:r>
            <a:r>
              <a:rPr lang="cs-CZ" sz="1500" kern="0">
                <a:solidFill>
                  <a:schemeClr val="bg1"/>
                </a:solidFill>
                <a:cs typeface="Arial"/>
                <a:sym typeface="Arial"/>
              </a:rPr>
              <a:t>(70 %) k </a:t>
            </a:r>
            <a:r>
              <a:rPr lang="cs-CZ" sz="1500" kern="0">
                <a:solidFill>
                  <a:schemeClr val="bg1"/>
                </a:solidFill>
                <a:latin typeface="Arial"/>
                <a:cs typeface="Arial"/>
                <a:sym typeface="Arial"/>
              </a:rPr>
              <a:t>opětovnému použití </a:t>
            </a:r>
          </a:p>
          <a:p>
            <a:pPr marL="457200" indent="-323850" defTabSz="914400">
              <a:lnSpc>
                <a:spcPct val="150000"/>
              </a:lnSpc>
              <a:spcBef>
                <a:spcPts val="1000"/>
              </a:spcBef>
              <a:buClr>
                <a:schemeClr val="bg1"/>
              </a:buClr>
              <a:buSzPts val="1500"/>
              <a:buFont typeface="Arial"/>
              <a:buChar char="•"/>
              <a:defRPr/>
            </a:pPr>
            <a:r>
              <a:rPr kumimoji="0" lang="cs-CZ" sz="1500" b="0" i="0" u="none" strike="noStrike" kern="0" cap="none" spc="0" normalizeH="0" baseline="0" noProof="0">
                <a:ln>
                  <a:noFill/>
                </a:ln>
                <a:solidFill>
                  <a:schemeClr val="bg1"/>
                </a:solidFill>
                <a:effectLst/>
                <a:uLnTx/>
                <a:uFillTx/>
                <a:latin typeface="Arial"/>
                <a:cs typeface="Arial"/>
                <a:sym typeface="Arial"/>
              </a:rPr>
              <a:t>Významné využití ITI napříč aktivitami; u </a:t>
            </a:r>
            <a:r>
              <a:rPr lang="cs-CZ" sz="1500" kern="0">
                <a:solidFill>
                  <a:schemeClr val="bg1"/>
                </a:solidFill>
                <a:latin typeface="Arial"/>
                <a:cs typeface="Arial"/>
                <a:sym typeface="Arial"/>
              </a:rPr>
              <a:t>CLLD - aktivity Infrastruktura pro bezpečnou 	nemotorovou dopravu a Infrastruktura pro cyklodopravu (mírnější podmínky)</a:t>
            </a:r>
          </a:p>
        </p:txBody>
      </p:sp>
    </p:spTree>
    <p:extLst>
      <p:ext uri="{BB962C8B-B14F-4D97-AF65-F5344CB8AC3E}">
        <p14:creationId xmlns:p14="http://schemas.microsoft.com/office/powerpoint/2010/main" val="11406506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3894208"/>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Bezpečnost:</a:t>
            </a:r>
            <a:r>
              <a:rPr kumimoji="0" lang="cs-CZ" sz="1500" b="0" i="0" strike="noStrike" kern="0" cap="none" spc="0" normalizeH="0" baseline="0" noProof="0">
                <a:ln>
                  <a:noFill/>
                </a:ln>
                <a:solidFill>
                  <a:schemeClr val="bg1"/>
                </a:solidFill>
                <a:effectLst/>
                <a:uLnTx/>
                <a:uFillTx/>
                <a:latin typeface="Arial"/>
                <a:cs typeface="Arial"/>
                <a:sym typeface="Arial"/>
              </a:rPr>
              <a:t> </a:t>
            </a:r>
            <a:r>
              <a:rPr kumimoji="0" lang="cs-CZ" sz="1500" b="0" i="0" u="none" strike="noStrike" kern="0" cap="none" spc="0" normalizeH="0" baseline="0" noProof="0">
                <a:ln>
                  <a:noFill/>
                </a:ln>
                <a:solidFill>
                  <a:schemeClr val="bg1"/>
                </a:solidFill>
                <a:effectLst/>
                <a:uLnTx/>
                <a:uFillTx/>
                <a:latin typeface="Arial"/>
                <a:cs typeface="Arial"/>
                <a:sym typeface="Arial"/>
              </a:rPr>
              <a:t>buď vazba na komunikaci s vysokou intenzitou dopravy </a:t>
            </a:r>
            <a:br>
              <a:rPr kumimoji="0" lang="cs-CZ" sz="1500" b="0" i="0" u="none" strike="noStrike" kern="0" cap="none" spc="0" normalizeH="0" baseline="0" noProof="0">
                <a:ln>
                  <a:noFill/>
                </a:ln>
                <a:solidFill>
                  <a:schemeClr val="bg1"/>
                </a:solidFill>
                <a:effectLst/>
                <a:uLnTx/>
                <a:uFillTx/>
                <a:latin typeface="Arial"/>
                <a:cs typeface="Arial"/>
                <a:sym typeface="Arial"/>
              </a:rPr>
            </a:br>
            <a:r>
              <a:rPr kumimoji="0" lang="cs-CZ" sz="1500" b="0" i="0" u="none" strike="noStrike" kern="0" cap="none" spc="0" normalizeH="0" baseline="0" noProof="0">
                <a:ln>
                  <a:noFill/>
                </a:ln>
                <a:solidFill>
                  <a:schemeClr val="bg1"/>
                </a:solidFill>
                <a:effectLst/>
                <a:uLnTx/>
                <a:uFillTx/>
                <a:latin typeface="Arial"/>
                <a:cs typeface="Arial"/>
                <a:sym typeface="Arial"/>
              </a:rPr>
              <a:t>	(1000 vozidel/den); nebo v nebezpečných lokalitách (na základě provedené 	bezpečnostní inspekce pozemních komunikací)</a:t>
            </a:r>
          </a:p>
          <a:p>
            <a:pPr marL="468000" marR="0" lvl="0" algn="l"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a:ln>
                  <a:noFill/>
                </a:ln>
                <a:solidFill>
                  <a:schemeClr val="bg1"/>
                </a:solidFill>
                <a:effectLst/>
                <a:uLnTx/>
                <a:uFillTx/>
                <a:latin typeface="Arial"/>
                <a:cs typeface="Arial"/>
                <a:sym typeface="Arial"/>
                <a:hlinkClick r:id="rId2">
                  <a:extLst>
                    <a:ext uri="{A12FA001-AC4F-418D-AE19-62706E023703}">
                      <ahyp:hlinkClr xmlns:ahyp="http://schemas.microsoft.com/office/drawing/2018/hyperlinkcolor" val="tx"/>
                    </a:ext>
                  </a:extLst>
                </a:hlinkClick>
              </a:rPr>
              <a:t>https://www.audit-bezpecnosti.cz/media/file/bezpecnostni-inspekce-pozemnich-komunikaci-metodika-provadeni.pdf</a:t>
            </a:r>
            <a:endParaRPr kumimoji="0" lang="cs-CZ" sz="15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Cyklo:</a:t>
            </a:r>
            <a:r>
              <a:rPr kumimoji="0" lang="cs-CZ" sz="1500" b="0" i="0" u="none" strike="noStrike" kern="0" cap="none" spc="0" normalizeH="0" baseline="0" noProof="0">
                <a:ln>
                  <a:noFill/>
                </a:ln>
                <a:solidFill>
                  <a:schemeClr val="bg1"/>
                </a:solidFill>
                <a:effectLst/>
                <a:uLnTx/>
                <a:uFillTx/>
                <a:latin typeface="Arial"/>
                <a:cs typeface="Arial"/>
                <a:sym typeface="Arial"/>
              </a:rPr>
              <a:t> buď svedení z komunikací s intenzitou 3000 vozidel/den, případně</a:t>
            </a:r>
            <a:r>
              <a:rPr lang="cs-CZ" sz="1500" kern="0">
                <a:solidFill>
                  <a:schemeClr val="bg1"/>
                </a:solidFill>
                <a:latin typeface="Arial"/>
                <a:cs typeface="Arial"/>
              </a:rPr>
              <a:t> obsluhující 	území s více než 500 (resp. 750 u napojující se cyklostezky) obsazenými prac.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hotových cyklostezek s intenzitou 	přesahující 440 cyklistů/den</a:t>
            </a:r>
            <a:endParaRPr lang="cs-CZ" sz="1800" b="1">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559689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243021"/>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sym typeface="Arial"/>
              </a:rPr>
              <a:t>Multimodální osobní doprava</a:t>
            </a:r>
            <a:r>
              <a:rPr lang="cs-CZ" sz="1500" kern="0">
                <a:solidFill>
                  <a:schemeClr val="bg1"/>
                </a:solidFill>
                <a:latin typeface="Arial"/>
                <a:cs typeface="Arial"/>
                <a:sym typeface="Arial"/>
              </a:rPr>
              <a:t>: terminály s více než 40 odjíždějícími spoji linek veřejné 	dopravy; </a:t>
            </a:r>
            <a:r>
              <a:rPr kumimoji="0" lang="cs-CZ" sz="1500" b="0" i="0" u="none" strike="noStrike" kern="0" cap="none" spc="0" normalizeH="0" baseline="0" noProof="0">
                <a:ln>
                  <a:noFill/>
                </a:ln>
                <a:solidFill>
                  <a:schemeClr val="bg1"/>
                </a:solidFill>
                <a:effectLst/>
                <a:uLnTx/>
                <a:uFillTx/>
                <a:latin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a:ln>
                  <a:noFill/>
                </a:ln>
                <a:solidFill>
                  <a:schemeClr val="bg1"/>
                </a:solidFill>
                <a:effectLst/>
                <a:uLnTx/>
                <a:uFillTx/>
                <a:latin typeface="Arial"/>
                <a:cs typeface="Arial"/>
                <a:sym typeface="Arial"/>
              </a:rPr>
              <a:t>Vozidla</a:t>
            </a:r>
            <a:r>
              <a:rPr kumimoji="0" lang="cs-CZ" sz="1500" b="0" i="0" u="none" strike="noStrike" kern="0" cap="none" spc="0" normalizeH="0" baseline="0" noProof="0">
                <a:ln>
                  <a:noFill/>
                </a:ln>
                <a:solidFill>
                  <a:schemeClr val="bg1"/>
                </a:solidFill>
                <a:effectLst/>
                <a:uLnTx/>
                <a:uFillTx/>
                <a:latin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kumimoji="0" lang="cs-CZ" sz="1500" b="0" i="0" u="none" strike="noStrike" kern="0" cap="none" spc="0" normalizeH="0" baseline="0" noProof="0">
                <a:ln>
                  <a:noFill/>
                </a:ln>
                <a:solidFill>
                  <a:schemeClr val="bg1"/>
                </a:solidFill>
                <a:effectLst/>
                <a:uLnTx/>
                <a:uFillTx/>
                <a:latin typeface="Arial"/>
                <a:cs typeface="Arial"/>
                <a:sym typeface="Arial"/>
              </a:rPr>
            </a:br>
            <a:r>
              <a:rPr kumimoji="0" lang="cs-CZ" sz="1500" b="0" i="0" u="none" strike="noStrike" kern="0" cap="none" spc="0" normalizeH="0" baseline="0" noProof="0">
                <a:ln>
                  <a:noFill/>
                </a:ln>
                <a:solidFill>
                  <a:schemeClr val="bg1"/>
                </a:solidFill>
                <a:effectLst/>
                <a:uLnTx/>
                <a:uFillTx/>
                <a:latin typeface="Arial"/>
                <a:cs typeface="Arial"/>
                <a:sym typeface="Arial"/>
              </a:rPr>
              <a:t>	v přepravě cestujících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rPr>
              <a:t>Telematika:</a:t>
            </a:r>
            <a:r>
              <a:rPr lang="cs-CZ" sz="1500" kern="0">
                <a:solidFill>
                  <a:schemeClr val="bg1"/>
                </a:solidFill>
                <a:latin typeface="Arial"/>
                <a:cs typeface="Arial"/>
              </a:rPr>
              <a:t> podpora inteligentních dopravních systémů ve vazbě na veřejnou 	hromadnou dopravu; požadavek na interoperabilitu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a:solidFill>
                  <a:schemeClr val="bg1"/>
                </a:solidFill>
                <a:latin typeface="Arial"/>
                <a:cs typeface="Arial"/>
              </a:rPr>
              <a:t>Plnicí a dobíjecí stanice</a:t>
            </a:r>
            <a:r>
              <a:rPr lang="cs-CZ" sz="1500" kern="0">
                <a:solidFill>
                  <a:schemeClr val="bg1"/>
                </a:solidFill>
                <a:latin typeface="Arial"/>
                <a:cs typeface="Arial"/>
              </a:rPr>
              <a:t>: řeší se podmínky veřejné podpory, prozatím pozastaveno</a:t>
            </a:r>
          </a:p>
        </p:txBody>
      </p:sp>
    </p:spTree>
    <p:extLst>
      <p:ext uri="{BB962C8B-B14F-4D97-AF65-F5344CB8AC3E}">
        <p14:creationId xmlns:p14="http://schemas.microsoft.com/office/powerpoint/2010/main" val="17932214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a:solidFill>
                  <a:srgbClr val="FFFFFF"/>
                </a:solidFill>
                <a:latin typeface="Arial"/>
                <a:cs typeface="Arial"/>
                <a:sym typeface="Arial"/>
              </a:rPr>
              <a:t>Parkoviště K+R Strakonice</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896632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extLst>
              <p:ext uri="{D42A27DB-BD31-4B8C-83A1-F6EECF244321}">
                <p14:modId xmlns:p14="http://schemas.microsoft.com/office/powerpoint/2010/main" val="3190306716"/>
              </p:ext>
            </p:extLst>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a:t>
                      </a:r>
                      <a:br>
                        <a:rPr lang="cs-CZ" sz="900" b="0" kern="1200">
                          <a:solidFill>
                            <a:schemeClr val="bg1"/>
                          </a:solidFill>
                          <a:effectLst/>
                          <a:latin typeface="Arial" panose="020B0604020202020204" pitchFamily="34" charset="0"/>
                          <a:ea typeface="+mn-ea"/>
                          <a:cs typeface="Arial" panose="020B0604020202020204" pitchFamily="34" charset="0"/>
                        </a:rPr>
                      </a:br>
                      <a:r>
                        <a:rPr lang="cs-CZ" sz="900" b="0" kern="1200">
                          <a:solidFill>
                            <a:schemeClr val="bg1"/>
                          </a:solidFill>
                          <a:effectLst/>
                          <a:latin typeface="Arial" panose="020B0604020202020204" pitchFamily="34" charset="0"/>
                          <a:ea typeface="+mn-ea"/>
                          <a:cs typeface="Arial" panose="020B0604020202020204" pitchFamily="34" charset="0"/>
                        </a:rPr>
                        <a:t>(IND, ITI, RAP)</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30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40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60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extLst>
              <p:ext uri="{D42A27DB-BD31-4B8C-83A1-F6EECF244321}">
                <p14:modId xmlns:p14="http://schemas.microsoft.com/office/powerpoint/2010/main" val="601006439"/>
              </p:ext>
            </p:extLst>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a:ea typeface="+mn-ea"/>
                          <a:cs typeface="Arial"/>
                        </a:rPr>
                        <a:t>0 </a:t>
                      </a:r>
                      <a:r>
                        <a:rPr lang="en-US" sz="900" b="0" kern="1200">
                          <a:solidFill>
                            <a:schemeClr val="bg1"/>
                          </a:solidFill>
                          <a:effectLst/>
                          <a:latin typeface="Arial"/>
                          <a:ea typeface="+mn-ea"/>
                          <a:cs typeface="Arial"/>
                        </a:rPr>
                        <a:t>%</a:t>
                      </a:r>
                      <a:endParaRPr lang="cs-CZ"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extLst>
              <p:ext uri="{D42A27DB-BD31-4B8C-83A1-F6EECF244321}">
                <p14:modId xmlns:p14="http://schemas.microsoft.com/office/powerpoint/2010/main" val="3402258639"/>
              </p:ext>
            </p:extLst>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a:solidFill>
                            <a:schemeClr val="bg1"/>
                          </a:solidFill>
                          <a:effectLst/>
                          <a:latin typeface="Arial"/>
                          <a:ea typeface="+mn-ea"/>
                          <a:cs typeface="Arial"/>
                        </a:rPr>
                        <a:t>PO 2014-2020</a:t>
                      </a:r>
                      <a:endParaRPr lang="it-IT"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a:ea typeface="+mn-ea"/>
                          <a:cs typeface="Arial"/>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rgbClr val="4C4C4C"/>
                          </a:solidFill>
                          <a:effectLst/>
                          <a:latin typeface="Arial"/>
                          <a:ea typeface="+mn-ea"/>
                          <a:cs typeface="Arial"/>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26009730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a:ln>
                  <a:noFill/>
                </a:ln>
                <a:solidFill>
                  <a:schemeClr val="bg1"/>
                </a:solidFill>
                <a:effectLst/>
                <a:uLnTx/>
                <a:uFillTx/>
                <a:latin typeface="Arial"/>
                <a:cs typeface="Arial"/>
                <a:sym typeface="Arial"/>
              </a:rPr>
              <a:t>Návrh</a:t>
            </a:r>
            <a:r>
              <a:rPr kumimoji="0" lang="cs-CZ" sz="3200" b="1" i="0" u="none" strike="noStrike" kern="0" cap="none" spc="0" normalizeH="0" baseline="0" noProof="0">
                <a:ln>
                  <a:noFill/>
                </a:ln>
                <a:solidFill>
                  <a:schemeClr val="bg1"/>
                </a:solidFill>
                <a:effectLst/>
                <a:uLnTx/>
                <a:uFillTx/>
                <a:latin typeface="Arial"/>
                <a:cs typeface="Arial"/>
                <a:sym typeface="Arial"/>
              </a:rPr>
              <a:t> rozdělení alokace v IROP</a:t>
            </a:r>
            <a:endParaRPr lang="cs-CZ">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extLst>
              <p:ext uri="{D42A27DB-BD31-4B8C-83A1-F6EECF244321}">
                <p14:modId xmlns:p14="http://schemas.microsoft.com/office/powerpoint/2010/main" val="4277500781"/>
              </p:ext>
            </p:extLst>
          </p:nvPr>
        </p:nvGraphicFramePr>
        <p:xfrm>
          <a:off x="770528" y="1167795"/>
          <a:ext cx="7602944" cy="4747790"/>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Alokace specifického cíle (Kč)</a:t>
                      </a:r>
                    </a:p>
                    <a:p>
                      <a:pPr marL="0" algn="ctr" defTabSz="914400" rtl="0" eaLnBrk="1" fontAlgn="b" latinLnBrk="0" hangingPunct="1">
                        <a:lnSpc>
                          <a:spcPct val="107000"/>
                        </a:lnSpc>
                        <a:spcAft>
                          <a:spcPts val="0"/>
                        </a:spcAft>
                      </a:pPr>
                      <a:endParaRPr lang="pl-PL"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12 424 093 301  </a:t>
                      </a:r>
                      <a:endParaRPr lang="cs-CZ" sz="1200" b="1" i="0" u="none" strike="noStrike" kern="1200" cap="none">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9 333 305 380  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33217">
                <a:tc vMerge="1">
                  <a:txBody>
                    <a:bodyPr/>
                    <a:lstStyle/>
                    <a:p>
                      <a:endParaRPr lang="cs-CZ"/>
                    </a:p>
                  </a:txBody>
                  <a:tcPr/>
                </a:tc>
                <a:tc>
                  <a:txBody>
                    <a:bodyPr/>
                    <a:lstStyle/>
                    <a:p>
                      <a:pPr algn="ctr" fontAlgn="ctr"/>
                      <a:r>
                        <a:rPr lang="cs-CZ" sz="1200" b="1" i="0" u="none" strike="noStrike" kern="1200">
                          <a:solidFill>
                            <a:schemeClr val="bg1"/>
                          </a:solidFill>
                          <a:effectLst/>
                          <a:latin typeface="Arial"/>
                          <a:ea typeface="+mn-ea"/>
                          <a:cs typeface="Arial"/>
                        </a:rPr>
                        <a:t>SC 2.2</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a:solidFill>
                            <a:schemeClr val="bg1"/>
                          </a:solidFill>
                          <a:effectLst/>
                          <a:latin typeface="Arial"/>
                          <a:ea typeface="+mn-ea"/>
                          <a:cs typeface="Arial"/>
                        </a:rPr>
                        <a:t>Zelená infrastruktura</a:t>
                      </a:r>
                      <a:endParaRPr lang="cs-CZ" sz="1100" b="1"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a:solidFill>
                            <a:schemeClr val="bg1"/>
                          </a:solidFill>
                          <a:effectLst/>
                          <a:latin typeface="Arial"/>
                          <a:ea typeface="+mn-ea"/>
                          <a:cs typeface="Arial"/>
                        </a:rPr>
                        <a:t>EFRR</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13 795 964 504  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10 166 689 736  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4.1</a:t>
                      </a:r>
                    </a:p>
                  </a:txBody>
                  <a:tcPr marL="9525" marR="9525" marT="9525" marB="0" anchor="ctr">
                    <a:solidFill>
                      <a:schemeClr val="accent5">
                        <a:lumMod val="20000"/>
                        <a:lumOff val="80000"/>
                      </a:schemeClr>
                    </a:solidFill>
                  </a:tcPr>
                </a:tc>
                <a:tc>
                  <a:txBody>
                    <a:bodyPr/>
                    <a:lstStyle/>
                    <a:p>
                      <a:pPr marL="0" algn="ctr"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Vzdělávání </a:t>
                      </a: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14 070 685 797 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Sociální</a:t>
                      </a:r>
                      <a:r>
                        <a:rPr lang="cs-CZ" sz="1200" b="1" i="0" u="none" strike="noStrike" kern="1200">
                          <a:solidFill>
                            <a:schemeClr val="tx2">
                              <a:lumMod val="50000"/>
                            </a:schemeClr>
                          </a:solidFill>
                          <a:effectLst/>
                          <a:latin typeface="Arial"/>
                          <a:ea typeface="+mn-ea"/>
                          <a:cs typeface="Arial"/>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9 049 128 827  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9 565 642 065  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EFRR</a:t>
                      </a:r>
                    </a:p>
                  </a:txBody>
                  <a:tcPr marL="9525" marR="9525" marT="9525" marB="0" anchor="ctr">
                    <a:solidFill>
                      <a:schemeClr val="accent5">
                        <a:lumMod val="20000"/>
                        <a:lumOff val="80000"/>
                      </a:schemeClr>
                    </a:solidFill>
                  </a:tcPr>
                </a:tc>
                <a:tc>
                  <a:txBody>
                    <a:bodyPr/>
                    <a:lstStyle/>
                    <a:p>
                      <a:pPr marL="0" marR="0" lvl="0" indent="0" algn="r" rtl="0" eaLnBrk="1" fontAlgn="b" latinLnBrk="0" hangingPunct="1">
                        <a:lnSpc>
                          <a:spcPct val="107000"/>
                        </a:lnSpc>
                        <a:spcBef>
                          <a:spcPts val="0"/>
                        </a:spcBef>
                        <a:spcAft>
                          <a:spcPts val="0"/>
                        </a:spcAft>
                        <a:buClr>
                          <a:srgbClr val="000000"/>
                        </a:buClr>
                        <a:buSzTx/>
                        <a:buFont typeface="Arial"/>
                        <a:buNone/>
                      </a:pPr>
                      <a:r>
                        <a:rPr lang="cs-CZ" sz="1200" u="none" strike="noStrike">
                          <a:solidFill>
                            <a:schemeClr val="tx2">
                              <a:lumMod val="50000"/>
                            </a:schemeClr>
                          </a:solidFill>
                          <a:effectLst/>
                          <a:latin typeface="+mj-lt"/>
                        </a:rPr>
                        <a:t>8 834 462 816  </a:t>
                      </a:r>
                      <a:endParaRPr lang="cs-CZ" sz="1200" b="1" i="0" u="none" strike="noStrike" kern="1200" cap="none">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 7 968 639 382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EFRR</a:t>
                      </a:r>
                    </a:p>
                  </a:txBody>
                  <a:tcPr marL="9525" marR="9525" marT="9525" marB="0" anchor="ctr">
                    <a:solidFill>
                      <a:srgbClr val="5B9BD5"/>
                    </a:solidFill>
                  </a:tcPr>
                </a:tc>
                <a:tc>
                  <a:txBody>
                    <a:bodyPr/>
                    <a:lstStyle/>
                    <a:p>
                      <a:pPr marL="0" algn="r" rtl="0" eaLnBrk="1" fontAlgn="b" latinLnBrk="0" hangingPunct="1">
                        <a:lnSpc>
                          <a:spcPct val="107000"/>
                        </a:lnSpc>
                        <a:spcAft>
                          <a:spcPts val="0"/>
                        </a:spcAft>
                      </a:pPr>
                      <a:r>
                        <a:rPr lang="cs-CZ" sz="1200" b="1" i="0" u="none" strike="noStrike" kern="1200">
                          <a:solidFill>
                            <a:schemeClr val="bg1"/>
                          </a:solidFill>
                          <a:effectLst/>
                          <a:latin typeface="+mj-lt"/>
                          <a:ea typeface="+mn-ea"/>
                          <a:cs typeface="Arial"/>
                        </a:rPr>
                        <a:t> </a:t>
                      </a:r>
                      <a:r>
                        <a:rPr lang="cs-CZ" sz="1200" u="none" strike="noStrike">
                          <a:solidFill>
                            <a:schemeClr val="bg1"/>
                          </a:solidFill>
                          <a:effectLst/>
                          <a:latin typeface="+mj-lt"/>
                        </a:rPr>
                        <a:t>20 371 428 707  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a:solidFill>
                            <a:srgbClr val="000000"/>
                          </a:solidFill>
                          <a:effectLst/>
                          <a:latin typeface="+mj-lt"/>
                        </a:rPr>
                        <a:t>  </a:t>
                      </a:r>
                      <a:r>
                        <a:rPr lang="cs-CZ" sz="1200" b="1" i="0" u="none" strike="noStrike">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7397570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extLst>
              <p:ext uri="{D42A27DB-BD31-4B8C-83A1-F6EECF244321}">
                <p14:modId xmlns:p14="http://schemas.microsoft.com/office/powerpoint/2010/main" val="3229422498"/>
              </p:ext>
            </p:extLst>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val="2626478507"/>
                    </a:ext>
                  </a:extLst>
                </a:gridCol>
                <a:gridCol w="1943336">
                  <a:extLst>
                    <a:ext uri="{9D8B030D-6E8A-4147-A177-3AD203B41FA5}">
                      <a16:colId xmlns:a16="http://schemas.microsoft.com/office/drawing/2014/main" val="1208643266"/>
                    </a:ext>
                  </a:extLst>
                </a:gridCol>
                <a:gridCol w="679488">
                  <a:extLst>
                    <a:ext uri="{9D8B030D-6E8A-4147-A177-3AD203B41FA5}">
                      <a16:colId xmlns:a16="http://schemas.microsoft.com/office/drawing/2014/main" val="2387706049"/>
                    </a:ext>
                  </a:extLst>
                </a:gridCol>
                <a:gridCol w="1668823">
                  <a:extLst>
                    <a:ext uri="{9D8B030D-6E8A-4147-A177-3AD203B41FA5}">
                      <a16:colId xmlns:a16="http://schemas.microsoft.com/office/drawing/2014/main" val="3795607057"/>
                    </a:ext>
                  </a:extLst>
                </a:gridCol>
                <a:gridCol w="1361694">
                  <a:extLst>
                    <a:ext uri="{9D8B030D-6E8A-4147-A177-3AD203B41FA5}">
                      <a16:colId xmlns:a16="http://schemas.microsoft.com/office/drawing/2014/main" val="1333006616"/>
                    </a:ext>
                  </a:extLst>
                </a:gridCol>
              </a:tblGrid>
              <a:tr h="512592">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eGovernment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6 212 046 650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116 234 472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elektronické zdravotnictví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2 484 818 660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kybernetická 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3 727 227 990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policie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48,0%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4 479 986 582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zdrav. záchranné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1 866 661 076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hasiči</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32,0%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2 986 657 722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a:solidFill>
                            <a:schemeClr val="tx2">
                              <a:lumMod val="50000"/>
                            </a:schemeClr>
                          </a:solidFill>
                          <a:effectLst/>
                        </a:rPr>
                        <a:t>SC 2.2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veřejná prostranství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13 795 964 504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4 541 679 586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a:solidFill>
                            <a:schemeClr val="tx2">
                              <a:lumMod val="50000"/>
                            </a:schemeClr>
                          </a:solidFill>
                          <a:effectLst/>
                        </a:rPr>
                        <a:t>SC 3.1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silnice II. Třídy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10 166 689 736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mateřské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a:solidFill>
                            <a:schemeClr val="tx2">
                              <a:lumMod val="50000"/>
                            </a:schemeClr>
                          </a:solidFill>
                          <a:effectLst/>
                        </a:rPr>
                        <a:t>1 577 588 363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základní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a:solidFill>
                            <a:schemeClr val="tx2">
                              <a:lumMod val="50000"/>
                            </a:schemeClr>
                          </a:solidFill>
                          <a:effectLst/>
                        </a:rPr>
                        <a:t>2 827 667 776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střední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22,0%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neformální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302 347 528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speciální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bydlení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a:solidFill>
                            <a:schemeClr val="tx2">
                              <a:lumMod val="50000"/>
                            </a:schemeClr>
                          </a:solidFill>
                          <a:effectLst/>
                        </a:rPr>
                        <a:t>359 213 515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70,0%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a:solidFill>
                            <a:schemeClr val="tx2">
                              <a:lumMod val="50000"/>
                            </a:schemeClr>
                          </a:solidFill>
                          <a:effectLst/>
                        </a:rPr>
                        <a:t>1 565 570 267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Tree>
    <p:extLst>
      <p:ext uri="{BB962C8B-B14F-4D97-AF65-F5344CB8AC3E}">
        <p14:creationId xmlns:p14="http://schemas.microsoft.com/office/powerpoint/2010/main" val="5638538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extLst>
              <p:ext uri="{D42A27DB-BD31-4B8C-83A1-F6EECF244321}">
                <p14:modId xmlns:p14="http://schemas.microsoft.com/office/powerpoint/2010/main" val="2628979191"/>
              </p:ext>
            </p:extLst>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val="2626478507"/>
                    </a:ext>
                  </a:extLst>
                </a:gridCol>
                <a:gridCol w="2218808">
                  <a:extLst>
                    <a:ext uri="{9D8B030D-6E8A-4147-A177-3AD203B41FA5}">
                      <a16:colId xmlns:a16="http://schemas.microsoft.com/office/drawing/2014/main" val="1208643266"/>
                    </a:ext>
                  </a:extLst>
                </a:gridCol>
                <a:gridCol w="689070">
                  <a:extLst>
                    <a:ext uri="{9D8B030D-6E8A-4147-A177-3AD203B41FA5}">
                      <a16:colId xmlns:a16="http://schemas.microsoft.com/office/drawing/2014/main" val="2387706049"/>
                    </a:ext>
                  </a:extLst>
                </a:gridCol>
                <a:gridCol w="1637231">
                  <a:extLst>
                    <a:ext uri="{9D8B030D-6E8A-4147-A177-3AD203B41FA5}">
                      <a16:colId xmlns:a16="http://schemas.microsoft.com/office/drawing/2014/main" val="3795607057"/>
                    </a:ext>
                  </a:extLst>
                </a:gridCol>
                <a:gridCol w="1380898">
                  <a:extLst>
                    <a:ext uri="{9D8B030D-6E8A-4147-A177-3AD203B41FA5}">
                      <a16:colId xmlns:a16="http://schemas.microsoft.com/office/drawing/2014/main" val="1333006616"/>
                    </a:ext>
                  </a:extLst>
                </a:gridCol>
              </a:tblGrid>
              <a:tr h="473758">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urgentní příjmy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39,1%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psychiatrie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8,8%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paliativa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onkologie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následná péče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19,9%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339480">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ochrana veřejného zdraví - hygiena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24,4%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památky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a:solidFill>
                            <a:schemeClr val="tx2">
                              <a:lumMod val="50000"/>
                            </a:schemeClr>
                          </a:solidFill>
                          <a:effectLst/>
                        </a:rPr>
                        <a:t>1 961 331 725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knihovny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a:solidFill>
                            <a:schemeClr val="tx2">
                              <a:lumMod val="50000"/>
                            </a:schemeClr>
                          </a:solidFill>
                          <a:effectLst/>
                        </a:rPr>
                        <a:t>827 490 121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muzea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a:solidFill>
                            <a:schemeClr val="tx2">
                              <a:lumMod val="50000"/>
                            </a:schemeClr>
                          </a:solidFill>
                          <a:effectLst/>
                        </a:rPr>
                        <a:t>1 065 600 874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cestovní ruch</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a:solidFill>
                            <a:schemeClr val="tx2">
                              <a:lumMod val="50000"/>
                            </a:schemeClr>
                          </a:solidFill>
                          <a:effectLst/>
                        </a:rPr>
                        <a:t>469 230 315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komunitně vedený místní rozvoj </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7 968 639 382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kolejová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a:solidFill>
                            <a:schemeClr val="tx2">
                              <a:lumMod val="50000"/>
                            </a:schemeClr>
                          </a:solidFill>
                          <a:effectLst/>
                        </a:rPr>
                        <a:t>501 960 573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ostatní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a:solidFill>
                            <a:schemeClr val="tx2">
                              <a:lumMod val="50000"/>
                            </a:schemeClr>
                          </a:solidFill>
                          <a:effectLst/>
                        </a:rPr>
                        <a:t>2 729 300 487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cyklostezky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1 730 031 401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extLst>
                  <a:ext uri="{0D108BD9-81ED-4DB2-BD59-A6C34878D82A}">
                    <a16:rowId xmlns:a16="http://schemas.microsoft.com/office/drawing/2014/main"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plnící a dobíjecí stanice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telematika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přestupní uzly HD</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Tree>
    <p:extLst>
      <p:ext uri="{BB962C8B-B14F-4D97-AF65-F5344CB8AC3E}">
        <p14:creationId xmlns:p14="http://schemas.microsoft.com/office/powerpoint/2010/main" val="1111589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Oblasti podpory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653205" y="5125593"/>
            <a:ext cx="7837590" cy="542925"/>
          </a:xfrm>
          <a:prstGeom prst="rect">
            <a:avLst/>
          </a:prstGeom>
        </p:spPr>
        <p:txBody>
          <a:bodyPr>
            <a:no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600" dirty="0">
                <a:solidFill>
                  <a:schemeClr val="bg1"/>
                </a:solidFill>
                <a:latin typeface="Arial" panose="020B0604020202020204" pitchFamily="34" charset="0"/>
                <a:cs typeface="Arial" panose="020B0604020202020204" pitchFamily="34" charset="0"/>
              </a:rPr>
              <a:t>Ing. Marie Míšková, ředitelka ÚO IROP pro Karlovarský kraj  </a:t>
            </a:r>
          </a:p>
          <a:p>
            <a:r>
              <a:rPr lang="cs-CZ" sz="1600" dirty="0">
                <a:solidFill>
                  <a:schemeClr val="bg1"/>
                </a:solidFill>
                <a:latin typeface="Arial" panose="020B0604020202020204" pitchFamily="34" charset="0"/>
                <a:cs typeface="Arial" panose="020B0604020202020204" pitchFamily="34" charset="0"/>
              </a:rPr>
              <a:t>Ing. Lenka Kyrianová, Oddělení hodnocení a kontroly  ÚO IROP pro Karlovarský kraj</a:t>
            </a:r>
          </a:p>
          <a:p>
            <a:endParaRPr lang="cs-CZ" sz="1600" dirty="0">
              <a:solidFill>
                <a:schemeClr val="bg1"/>
              </a:solidFill>
              <a:latin typeface="Arial" panose="020B0604020202020204" pitchFamily="34" charset="0"/>
              <a:cs typeface="Arial" panose="020B0604020202020204" pitchFamily="34" charset="0"/>
            </a:endParaRPr>
          </a:p>
          <a:p>
            <a:endParaRPr lang="cs-CZ" sz="1600" dirty="0">
              <a:solidFill>
                <a:schemeClr val="bg1"/>
              </a:solidFill>
              <a:latin typeface="Arial" panose="020B0604020202020204" pitchFamily="34" charset="0"/>
              <a:cs typeface="Arial" panose="020B0604020202020204" pitchFamily="34" charset="0"/>
            </a:endParaRPr>
          </a:p>
          <a:p>
            <a:endParaRPr lang="en-US" sz="1600" dirty="0"/>
          </a:p>
        </p:txBody>
      </p:sp>
    </p:spTree>
    <p:extLst>
      <p:ext uri="{BB962C8B-B14F-4D97-AF65-F5344CB8AC3E}">
        <p14:creationId xmlns:p14="http://schemas.microsoft.com/office/powerpoint/2010/main" val="28052909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Doporučení</a:t>
            </a:r>
            <a:endParaRPr lang="cs-CZ">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a:t>
            </a:r>
            <a:r>
              <a:rPr lang="cs-CZ" sz="2400" kern="0" err="1">
                <a:solidFill>
                  <a:schemeClr val="bg1"/>
                </a:solidFill>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crr</a:t>
            </a: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9" name="Obrázek 8">
            <a:extLst>
              <a:ext uri="{FF2B5EF4-FFF2-40B4-BE49-F238E27FC236}">
                <a16:creationId xmlns:a16="http://schemas.microsoft.com/office/drawing/2014/main" id="{6FA0D6C1-82D6-4910-9AB9-11AFD4AC2B63}"/>
              </a:ext>
            </a:extLst>
          </p:cNvPr>
          <p:cNvPicPr/>
          <p:nvPr/>
        </p:nvPicPr>
        <p:blipFill rotWithShape="1">
          <a:blip r:embed="rId5"/>
          <a:srcRect l="17692" t="11600" r="18486"/>
          <a:stretch/>
        </p:blipFill>
        <p:spPr bwMode="auto">
          <a:xfrm>
            <a:off x="1248489" y="1711570"/>
            <a:ext cx="6348091" cy="43956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50899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7" name="Obrázek 6">
            <a:extLst>
              <a:ext uri="{FF2B5EF4-FFF2-40B4-BE49-F238E27FC236}">
                <a16:creationId xmlns:a16="http://schemas.microsoft.com/office/drawing/2014/main" id="{2D55753A-FF3E-423F-AF86-6B736F92D9AA}"/>
              </a:ext>
            </a:extLst>
          </p:cNvPr>
          <p:cNvPicPr>
            <a:picLocks noChangeAspect="1"/>
          </p:cNvPicPr>
          <p:nvPr/>
        </p:nvPicPr>
        <p:blipFill>
          <a:blip r:embed="rId5"/>
          <a:stretch>
            <a:fillRect/>
          </a:stretch>
        </p:blipFill>
        <p:spPr>
          <a:xfrm>
            <a:off x="1248489" y="1727390"/>
            <a:ext cx="6702950" cy="4383544"/>
          </a:xfrm>
          <a:prstGeom prst="rect">
            <a:avLst/>
          </a:prstGeom>
        </p:spPr>
      </p:pic>
    </p:spTree>
    <p:extLst>
      <p:ext uri="{BB962C8B-B14F-4D97-AF65-F5344CB8AC3E}">
        <p14:creationId xmlns:p14="http://schemas.microsoft.com/office/powerpoint/2010/main" val="18521214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Metodické změny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Marie Míšková, ředitelka ÚO IROP pro Karlovarský kraj</a:t>
            </a:r>
          </a:p>
          <a:p>
            <a:endParaRPr lang="en-US" dirty="0"/>
          </a:p>
        </p:txBody>
      </p:sp>
    </p:spTree>
    <p:extLst>
      <p:ext uri="{BB962C8B-B14F-4D97-AF65-F5344CB8AC3E}">
        <p14:creationId xmlns:p14="http://schemas.microsoft.com/office/powerpoint/2010/main" val="3893204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35305" y="1646428"/>
            <a:ext cx="7706289" cy="4792594"/>
          </a:xfrm>
          <a:prstGeom prst="rect">
            <a:avLst/>
          </a:prstGeom>
          <a:noFill/>
        </p:spPr>
        <p:txBody>
          <a:bodyPr wrap="square" lIns="91440" tIns="45720" rIns="91440" bIns="45720" anchor="t">
            <a:spAutoFit/>
          </a:bodyPr>
          <a:lstStyle/>
          <a:p>
            <a:pPr marL="285750" indent="-285750" algn="just" fontAlgn="base">
              <a:buFont typeface="Arial" panose="020B0604020202020204" pitchFamily="34" charset="0"/>
              <a:buChar char="•"/>
            </a:pPr>
            <a:r>
              <a:rPr lang="cs-CZ" sz="1600" b="1" u="sng">
                <a:solidFill>
                  <a:schemeClr val="bg1"/>
                </a:solidFill>
              </a:rPr>
              <a:t>Obecná pravidla pro žadatele a příjemce 2021-2027</a:t>
            </a:r>
          </a:p>
          <a:p>
            <a:pPr marL="742950" lvl="1" indent="-285750" algn="just" fontAlgn="base">
              <a:buFont typeface="Arial" panose="020B0604020202020204" pitchFamily="34" charset="0"/>
              <a:buChar char="•"/>
            </a:pPr>
            <a:r>
              <a:rPr lang="cs-CZ" sz="1600">
                <a:solidFill>
                  <a:schemeClr val="bg1"/>
                </a:solidFill>
              </a:rPr>
              <a:t>První verze byla vydána dne 1. dubna 2022</a:t>
            </a:r>
          </a:p>
          <a:p>
            <a:pPr marL="742950" lvl="1" indent="-285750" algn="just" fontAlgn="base">
              <a:buFont typeface="Arial" panose="020B0604020202020204" pitchFamily="34" charset="0"/>
              <a:buChar char="•"/>
            </a:pPr>
            <a:r>
              <a:rPr lang="cs-CZ" sz="1600">
                <a:solidFill>
                  <a:schemeClr val="bg1"/>
                </a:solidFill>
              </a:rPr>
              <a:t>Aktuální verze, vč. příloh dostupná na: </a:t>
            </a:r>
            <a:r>
              <a:rPr lang="cs-CZ" sz="1600">
                <a:solidFill>
                  <a:schemeClr val="bg1"/>
                </a:solidFill>
                <a:hlinkClick r:id="rId2">
                  <a:extLst>
                    <a:ext uri="{A12FA001-AC4F-418D-AE19-62706E023703}">
                      <ahyp:hlinkClr xmlns:ahyp="http://schemas.microsoft.com/office/drawing/2018/hyperlinkcolor" val="tx"/>
                    </a:ext>
                  </a:extLst>
                </a:hlinkClick>
              </a:rPr>
              <a:t>https://irop.mmr.cz/cs/irop-2021-2027/dokumenty</a:t>
            </a:r>
            <a:endParaRPr lang="cs-CZ" sz="1600">
              <a:solidFill>
                <a:schemeClr val="bg1"/>
              </a:solidFill>
              <a:cs typeface="Arial"/>
            </a:endParaRPr>
          </a:p>
          <a:p>
            <a:pPr lvl="1" algn="just" fontAlgn="base"/>
            <a:endParaRPr lang="cs-CZ" sz="1600">
              <a:solidFill>
                <a:schemeClr val="bg1"/>
              </a:solidFill>
            </a:endParaRPr>
          </a:p>
          <a:p>
            <a:pPr marL="285750" indent="-285750" algn="just" rtl="0" fontAlgn="base">
              <a:buFont typeface="Arial" panose="020B0604020202020204" pitchFamily="34" charset="0"/>
              <a:buChar char="•"/>
            </a:pPr>
            <a:r>
              <a:rPr lang="cs-CZ" sz="1600" b="1" u="sng">
                <a:solidFill>
                  <a:schemeClr val="bg1"/>
                </a:solidFill>
              </a:rPr>
              <a:t>Vydán Metodický pokyn pro oblast zadávání zakázek</a:t>
            </a:r>
          </a:p>
          <a:p>
            <a:pPr marL="742950" lvl="1" indent="-285750" algn="just" fontAlgn="base">
              <a:buFont typeface="Arial" panose="020B0604020202020204" pitchFamily="34" charset="0"/>
              <a:buChar char="•"/>
            </a:pPr>
            <a:r>
              <a:rPr lang="cs-CZ" sz="1600">
                <a:solidFill>
                  <a:schemeClr val="bg1"/>
                </a:solidFill>
              </a:rPr>
              <a:t>Definovány zákl. povinnosti zadavatelů v oblasti zadávání zakázek nespadajících pod působnost zák. č. 134/2016</a:t>
            </a:r>
          </a:p>
          <a:p>
            <a:pPr marL="742950" lvl="1" indent="-285750" algn="just" fontAlgn="base">
              <a:buFont typeface="Arial" panose="020B0604020202020204" pitchFamily="34" charset="0"/>
              <a:buChar char="•"/>
            </a:pPr>
            <a:r>
              <a:rPr lang="cs-CZ" sz="1600" u="sng">
                <a:solidFill>
                  <a:schemeClr val="bg1"/>
                </a:solidFill>
              </a:rPr>
              <a:t>Nejdůležitější změny</a:t>
            </a:r>
            <a:r>
              <a:rPr lang="cs-CZ" sz="1600">
                <a:solidFill>
                  <a:schemeClr val="bg1"/>
                </a:solidFill>
              </a:rPr>
              <a:t>:</a:t>
            </a:r>
          </a:p>
          <a:p>
            <a:pPr marL="1200150" lvl="2" indent="-285750" algn="just" fontAlgn="base">
              <a:buFont typeface="Arial" panose="020B0604020202020204" pitchFamily="34" charset="0"/>
              <a:buChar char="•"/>
            </a:pPr>
            <a:r>
              <a:rPr lang="cs-CZ" sz="1600">
                <a:solidFill>
                  <a:schemeClr val="bg1"/>
                </a:solidFill>
              </a:rPr>
              <a:t>výslovně požadováno, aby profil zadavatele používaný příjemci byl certifikován, resp. aby byl uveden na seznamu certifikovaných profilů (bod 7.1.2)</a:t>
            </a:r>
          </a:p>
          <a:p>
            <a:pPr marL="1200150" lvl="2" indent="-285750" algn="just" fontAlgn="base">
              <a:buFont typeface="Arial" panose="020B0604020202020204" pitchFamily="34" charset="0"/>
              <a:buChar char="•"/>
            </a:pPr>
            <a:r>
              <a:rPr lang="cs-CZ" sz="1600">
                <a:solidFill>
                  <a:schemeClr val="bg1"/>
                </a:solidFill>
              </a:rPr>
              <a:t>v režimu zjednodušeného vykazování výdajů nebudou příjemci muset podle MPZ postupovat (bod 4.4)</a:t>
            </a:r>
          </a:p>
          <a:p>
            <a:pPr marL="742950" lvl="1" indent="-285750" algn="just" fontAlgn="base">
              <a:buFont typeface="Arial" panose="020B0604020202020204" pitchFamily="34" charset="0"/>
              <a:buChar char="•"/>
            </a:pPr>
            <a:r>
              <a:rPr lang="cs-CZ" sz="1600">
                <a:solidFill>
                  <a:schemeClr val="bg1"/>
                </a:solidFill>
              </a:rPr>
              <a:t>Aktuální verze dostupná na: </a:t>
            </a:r>
            <a:r>
              <a:rPr lang="cs-CZ" sz="1600">
                <a:solidFill>
                  <a:srgbClr val="CCCCCC"/>
                </a:solidFill>
                <a:hlinkClick r:id="rId3">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600">
              <a:solidFill>
                <a:srgbClr val="CCCCCC"/>
              </a:solidFill>
              <a:cs typeface="Arial"/>
            </a:endParaRPr>
          </a:p>
          <a:p>
            <a:pPr lvl="1" algn="just" fontAlgn="base"/>
            <a:endParaRPr lang="cs-CZ" sz="1600">
              <a:solidFill>
                <a:schemeClr val="bg1"/>
              </a:solidFill>
            </a:endParaRPr>
          </a:p>
          <a:p>
            <a:pPr marL="342900" lvl="1" algn="just">
              <a:lnSpc>
                <a:spcPct val="120000"/>
              </a:lnSpc>
              <a:spcAft>
                <a:spcPts val="450"/>
              </a:spcAft>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8063657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95274" y="1838816"/>
            <a:ext cx="7946079" cy="3088281"/>
          </a:xfrm>
          <a:prstGeom prst="rect">
            <a:avLst/>
          </a:prstGeom>
          <a:noFill/>
        </p:spPr>
        <p:txBody>
          <a:bodyPr wrap="square">
            <a:spAutoFit/>
          </a:bodyPr>
          <a:lstStyle/>
          <a:p>
            <a:pPr lvl="1" algn="just" fontAlgn="base"/>
            <a:endParaRPr lang="cs-CZ">
              <a:solidFill>
                <a:schemeClr val="bg1"/>
              </a:solidFill>
            </a:endParaRPr>
          </a:p>
          <a:p>
            <a:pPr marL="285750" indent="-285750" algn="just" rtl="0" fontAlgn="base">
              <a:buFont typeface="Arial" panose="020B0604020202020204" pitchFamily="34" charset="0"/>
              <a:buChar char="•"/>
            </a:pPr>
            <a:r>
              <a:rPr lang="cs-CZ" b="1">
                <a:solidFill>
                  <a:schemeClr val="bg1"/>
                </a:solidFill>
              </a:rPr>
              <a:t>Způsobilé výdaje vznikají od 1. 1. 2021 </a:t>
            </a:r>
            <a:r>
              <a:rPr lang="cs-CZ">
                <a:solidFill>
                  <a:schemeClr val="bg1"/>
                </a:solidFill>
              </a:rPr>
              <a:t>(vyjma vybraných aktivit)</a:t>
            </a:r>
            <a:endParaRPr lang="cs-CZ" b="1">
              <a:solidFill>
                <a:schemeClr val="bg1"/>
              </a:solidFill>
            </a:endParaRPr>
          </a:p>
          <a:p>
            <a:pPr algn="just" rtl="0" fontAlgn="base"/>
            <a:endParaRPr lang="cs-CZ" b="1">
              <a:solidFill>
                <a:schemeClr val="bg1"/>
              </a:solidFill>
            </a:endParaRPr>
          </a:p>
          <a:p>
            <a:pPr marL="285750" indent="-285750" algn="just" rtl="0" fontAlgn="base">
              <a:buFont typeface="Arial" panose="020B0604020202020204" pitchFamily="34" charset="0"/>
              <a:buChar char="•"/>
            </a:pPr>
            <a:r>
              <a:rPr lang="cs-CZ" b="1">
                <a:solidFill>
                  <a:schemeClr val="bg1"/>
                </a:solidFill>
              </a:rPr>
              <a:t>Výzvy v IROP 2021 - 2027</a:t>
            </a:r>
          </a:p>
          <a:p>
            <a:pPr marL="600075" lvl="1" indent="-257175" algn="just" fontAlgn="base">
              <a:lnSpc>
                <a:spcPct val="120000"/>
              </a:lnSpc>
              <a:spcAft>
                <a:spcPts val="450"/>
              </a:spcAft>
              <a:buFont typeface="Arial" panose="020B0604020202020204" pitchFamily="34" charset="0"/>
              <a:buChar char="•"/>
            </a:pPr>
            <a:r>
              <a:rPr lang="cs-CZ">
                <a:solidFill>
                  <a:schemeClr val="bg1"/>
                </a:solidFill>
              </a:rPr>
              <a:t>Režim tzv. „průběžných výzev“</a:t>
            </a:r>
          </a:p>
          <a:p>
            <a:pPr marL="600075" lvl="1" indent="-257175" algn="just" fontAlgn="base">
              <a:lnSpc>
                <a:spcPct val="120000"/>
              </a:lnSpc>
              <a:spcAft>
                <a:spcPts val="450"/>
              </a:spcAft>
              <a:buFont typeface="Arial" panose="020B0604020202020204" pitchFamily="34" charset="0"/>
              <a:buChar char="•"/>
            </a:pPr>
            <a:r>
              <a:rPr lang="cs-CZ">
                <a:solidFill>
                  <a:schemeClr val="bg1"/>
                </a:solidFill>
              </a:rPr>
              <a:t>Avíza výzev </a:t>
            </a:r>
            <a:r>
              <a:rPr lang="cs-CZ" u="sng">
                <a:solidFill>
                  <a:srgbClr val="FF0000"/>
                </a:solidFill>
              </a:rPr>
              <a:t>nebudou</a:t>
            </a:r>
            <a:r>
              <a:rPr lang="cs-CZ">
                <a:solidFill>
                  <a:schemeClr val="bg1"/>
                </a:solidFill>
              </a:rPr>
              <a:t> aplikována</a:t>
            </a:r>
          </a:p>
          <a:p>
            <a:pPr marL="600075" lvl="1" indent="-257175" algn="just">
              <a:lnSpc>
                <a:spcPct val="120000"/>
              </a:lnSpc>
              <a:spcAft>
                <a:spcPts val="450"/>
              </a:spcAft>
              <a:buFont typeface="Arial" panose="020B0604020202020204" pitchFamily="34" charset="0"/>
              <a:buChar char="•"/>
            </a:pPr>
            <a:r>
              <a:rPr lang="cs-CZ">
                <a:solidFill>
                  <a:schemeClr val="bg1"/>
                </a:solidFill>
              </a:rPr>
              <a:t>Vyhlašování výzev s povinným schválením záměrů v RAP</a:t>
            </a:r>
            <a:endParaRPr lang="cs-CZ" b="1">
              <a:solidFill>
                <a:schemeClr val="bg1"/>
              </a:solidFill>
              <a:latin typeface="Arial" panose="020B0604020202020204" pitchFamily="34" charset="0"/>
              <a:cs typeface="Arial" panose="020B0604020202020204" pitchFamily="34" charset="0"/>
            </a:endParaRPr>
          </a:p>
          <a:p>
            <a:pPr marL="285750" lvl="1" indent="-285750" algn="just">
              <a:lnSpc>
                <a:spcPct val="120000"/>
              </a:lnSpc>
              <a:spcAft>
                <a:spcPts val="450"/>
              </a:spcAft>
              <a:buFont typeface="Arial" panose="020B0604020202020204" pitchFamily="34" charset="0"/>
              <a:buChar char="•"/>
            </a:pPr>
            <a:r>
              <a:rPr lang="cs-CZ" b="1">
                <a:solidFill>
                  <a:schemeClr val="bg1"/>
                </a:solidFill>
              </a:rPr>
              <a:t>Žadatelé nebudou povinni zpracovávat CBA v žádostech o podporu</a:t>
            </a:r>
          </a:p>
          <a:p>
            <a:pPr marL="342900" lvl="1" algn="just">
              <a:lnSpc>
                <a:spcPct val="120000"/>
              </a:lnSpc>
              <a:spcAft>
                <a:spcPts val="450"/>
              </a:spcAft>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9572812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02646" y="1268469"/>
            <a:ext cx="7646272" cy="4849020"/>
          </a:xfrm>
          <a:prstGeom prst="rect">
            <a:avLst/>
          </a:prstGeom>
          <a:noFill/>
        </p:spPr>
        <p:txBody>
          <a:bodyPr wrap="square" lIns="91440" tIns="45720" rIns="91440" bIns="45720" anchor="t">
            <a:spAutoFit/>
          </a:bodyPr>
          <a:lstStyle/>
          <a:p>
            <a:pPr marL="342900" lvl="1">
              <a:lnSpc>
                <a:spcPct val="120000"/>
              </a:lnSpc>
              <a:spcAft>
                <a:spcPts val="450"/>
              </a:spcAft>
            </a:pPr>
            <a:endParaRPr lang="cs-CZ" sz="1600">
              <a:solidFill>
                <a:schemeClr val="bg1"/>
              </a:solidFill>
            </a:endParaRPr>
          </a:p>
          <a:p>
            <a:pPr>
              <a:lnSpc>
                <a:spcPct val="120000"/>
              </a:lnSpc>
              <a:spcAft>
                <a:spcPts val="450"/>
              </a:spcAft>
            </a:pPr>
            <a:r>
              <a:rPr lang="cs-CZ" sz="1600" b="1" u="sng">
                <a:solidFill>
                  <a:schemeClr val="bg1"/>
                </a:solidFill>
              </a:rPr>
              <a:t>Hodnocení žádostí</a:t>
            </a:r>
            <a:endParaRPr lang="cs-CZ" sz="1600" b="1" u="sng">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Kontrola formálních náležitostí a přijatelnosti, ex-ante analýza rizik/kontrola</a:t>
            </a:r>
            <a:endParaRPr lang="cs-CZ" sz="1600">
              <a:solidFill>
                <a:schemeClr val="bg1"/>
              </a:solidFill>
              <a:cs typeface="Arial"/>
            </a:endParaRPr>
          </a:p>
          <a:p>
            <a:pPr lvl="1">
              <a:lnSpc>
                <a:spcPct val="120000"/>
              </a:lnSpc>
              <a:spcAft>
                <a:spcPts val="450"/>
              </a:spcAft>
            </a:pPr>
            <a:r>
              <a:rPr lang="cs-CZ" sz="1600">
                <a:solidFill>
                  <a:schemeClr val="bg1"/>
                </a:solidFill>
              </a:rPr>
              <a:t>	→ průběžné doporučování projektů k vydání Rozhodnutí o poskytnutí 	 	     dotace do výše alokace výzvy</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Veškeré žádosti o podporu se budou hodnotit na Centru</a:t>
            </a:r>
            <a:endParaRPr lang="cs-CZ" sz="1600">
              <a:solidFill>
                <a:schemeClr val="bg1"/>
              </a:solidFill>
              <a:cs typeface="Arial"/>
            </a:endParaRPr>
          </a:p>
          <a:p>
            <a:pPr marL="685800" lvl="2">
              <a:lnSpc>
                <a:spcPct val="120000"/>
              </a:lnSpc>
              <a:spcAft>
                <a:spcPts val="450"/>
              </a:spcAft>
            </a:pPr>
            <a:r>
              <a:rPr lang="cs-CZ" sz="1600">
                <a:solidFill>
                  <a:schemeClr val="bg1"/>
                </a:solidFill>
              </a:rPr>
              <a:t>	→ včetně výzev podávaných v rámci výzev MAS/ITI</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Požadované dokumenty k žádosti o podporu</a:t>
            </a:r>
            <a:endParaRPr lang="cs-CZ" sz="1600">
              <a:solidFill>
                <a:schemeClr val="bg1"/>
              </a:solidFill>
              <a:cs typeface="Arial"/>
            </a:endParaRPr>
          </a:p>
          <a:p>
            <a:pPr marL="685800" lvl="2">
              <a:lnSpc>
                <a:spcPct val="120000"/>
              </a:lnSpc>
              <a:spcAft>
                <a:spcPts val="450"/>
              </a:spcAft>
            </a:pPr>
            <a:r>
              <a:rPr lang="cs-CZ" sz="1600">
                <a:solidFill>
                  <a:schemeClr val="bg1"/>
                </a:solidFill>
              </a:rPr>
              <a:t>	→ definovány ve Specifických pravidlech každé výzvy </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latin typeface="Arial"/>
                <a:cs typeface="Arial"/>
              </a:rPr>
              <a:t>Kompletní rozsah KL zveřejněn žadateli ​</a:t>
            </a:r>
          </a:p>
          <a:p>
            <a:pPr marL="685800" lvl="2">
              <a:lnSpc>
                <a:spcPct val="120000"/>
              </a:lnSpc>
              <a:spcAft>
                <a:spcPts val="450"/>
              </a:spcAft>
            </a:pPr>
            <a:r>
              <a:rPr lang="cs-CZ" sz="1600">
                <a:solidFill>
                  <a:schemeClr val="bg1"/>
                </a:solidFill>
              </a:rPr>
              <a:t>	→ kritéria formálních náležitostí a přijatelnosti budou uveřejněna na webu Centra (napravitelná x nenapravitelná kritéria)</a:t>
            </a:r>
            <a:endParaRPr lang="cs-CZ" sz="1600">
              <a:solidFill>
                <a:schemeClr val="bg1"/>
              </a:solidFill>
              <a:cs typeface="Arial"/>
            </a:endParaRPr>
          </a:p>
          <a:p>
            <a:pPr lvl="1" fontAlgn="base"/>
            <a:endParaRPr lang="cs-CZ"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445046"/>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021808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6427" y="1996051"/>
            <a:ext cx="7007487" cy="3832331"/>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1" fontAlgn="base"/>
            <a:r>
              <a:rPr lang="cs-CZ" sz="1600" b="1">
                <a:solidFill>
                  <a:schemeClr val="bg1"/>
                </a:solidFill>
                <a:latin typeface="Arial"/>
                <a:cs typeface="Arial"/>
              </a:rPr>
              <a:t>Zjednodušené metody vykazování</a:t>
            </a:r>
            <a:r>
              <a:rPr lang="en-US" sz="1600" b="1">
                <a:solidFill>
                  <a:schemeClr val="bg1"/>
                </a:solidFill>
                <a:latin typeface="Arial"/>
                <a:cs typeface="Arial"/>
              </a:rPr>
              <a:t>​</a:t>
            </a:r>
            <a:r>
              <a:rPr lang="cs-CZ" sz="1600" b="1">
                <a:solidFill>
                  <a:schemeClr val="bg1"/>
                </a:solidFill>
                <a:latin typeface="Arial"/>
                <a:cs typeface="Arial"/>
              </a:rPr>
              <a:t> - paušál (nepřímé náklady)</a:t>
            </a:r>
            <a:endParaRPr lang="en-US" sz="1600" b="1">
              <a:solidFill>
                <a:schemeClr val="bg1"/>
              </a:solidFill>
              <a:latin typeface="Arial"/>
              <a:cs typeface="Arial"/>
            </a:endParaRPr>
          </a:p>
          <a:p>
            <a:pPr marL="1085850" lvl="2" indent="-171450" fontAlgn="base">
              <a:buFont typeface="Arial" panose="020B0604020202020204" pitchFamily="34" charset="0"/>
              <a:buChar char="•"/>
            </a:pPr>
            <a:r>
              <a:rPr lang="cs-CZ" sz="1600">
                <a:solidFill>
                  <a:schemeClr val="bg1"/>
                </a:solidFill>
              </a:rPr>
              <a:t>Výdaje typu studie proveditelnosti, administrace VŘ, TDI, BOZP, AD, projektová dokumentace apod.</a:t>
            </a:r>
            <a:endParaRPr lang="cs-CZ" sz="1600">
              <a:solidFill>
                <a:schemeClr val="bg1"/>
              </a:solidFill>
              <a:cs typeface="Arial"/>
            </a:endParaRPr>
          </a:p>
          <a:p>
            <a:pPr marL="1085850" lvl="2" indent="-171450" fontAlgn="base">
              <a:buFont typeface="Arial" panose="020B0604020202020204" pitchFamily="34" charset="0"/>
              <a:buChar char="•"/>
            </a:pPr>
            <a:r>
              <a:rPr lang="cs-CZ" sz="1600">
                <a:solidFill>
                  <a:schemeClr val="bg1"/>
                </a:solidFill>
              </a:rPr>
              <a:t>Proplácení bez kontroly dokladů do výše stanoveného procenta z celkových </a:t>
            </a:r>
            <a:r>
              <a:rPr lang="cs-CZ" sz="1600" b="1">
                <a:solidFill>
                  <a:schemeClr val="bg1"/>
                </a:solidFill>
              </a:rPr>
              <a:t>přímých</a:t>
            </a:r>
            <a:r>
              <a:rPr lang="cs-CZ" sz="1600">
                <a:solidFill>
                  <a:schemeClr val="bg1"/>
                </a:solidFill>
              </a:rPr>
              <a:t> způsobilých výdajů projektu ve výši 7% (výše se může lišit dle výzvy; bude stanoveno ve SP)</a:t>
            </a:r>
            <a:endParaRPr lang="cs-CZ" sz="1600">
              <a:solidFill>
                <a:schemeClr val="bg1"/>
              </a:solidFill>
              <a:cs typeface="Arial"/>
            </a:endParaRPr>
          </a:p>
          <a:p>
            <a:pPr lvl="2" fontAlgn="base"/>
            <a:endParaRPr lang="cs-CZ" sz="1600">
              <a:solidFill>
                <a:schemeClr val="bg1"/>
              </a:solidFill>
            </a:endParaRPr>
          </a:p>
          <a:p>
            <a:pPr lvl="1" fontAlgn="base"/>
            <a:r>
              <a:rPr lang="cs-CZ" sz="1600" b="1">
                <a:solidFill>
                  <a:schemeClr val="bg1"/>
                </a:solidFill>
                <a:latin typeface="Arial"/>
                <a:cs typeface="Arial"/>
              </a:rPr>
              <a:t>Vzorkování</a:t>
            </a:r>
            <a:r>
              <a:rPr lang="en-US" sz="1600" b="1">
                <a:solidFill>
                  <a:schemeClr val="bg1"/>
                </a:solidFill>
                <a:latin typeface="Arial"/>
                <a:cs typeface="Arial"/>
              </a:rPr>
              <a:t>​</a:t>
            </a:r>
            <a:endParaRPr lang="cs-CZ" sz="1600" b="1">
              <a:solidFill>
                <a:schemeClr val="bg1"/>
              </a:solidFill>
              <a:latin typeface="Arial"/>
              <a:cs typeface="Arial"/>
            </a:endParaRPr>
          </a:p>
          <a:p>
            <a:pPr marL="1085850" lvl="2" indent="-171450" fontAlgn="base">
              <a:lnSpc>
                <a:spcPts val="1800"/>
              </a:lnSpc>
              <a:buFont typeface="Arial" panose="020B0604020202020204" pitchFamily="34" charset="0"/>
              <a:buChar char="•"/>
            </a:pPr>
            <a:r>
              <a:rPr lang="cs-CZ" sz="1600">
                <a:solidFill>
                  <a:schemeClr val="bg1"/>
                </a:solidFill>
              </a:rPr>
              <a:t>Kontrola žádostí o platbu a zakázek → dle stanoveného vzorku</a:t>
            </a:r>
            <a:endParaRPr lang="cs-CZ" sz="1600">
              <a:solidFill>
                <a:schemeClr val="bg1"/>
              </a:solidFill>
              <a:cs typeface="Arial"/>
            </a:endParaRPr>
          </a:p>
          <a:p>
            <a:pPr marL="1085850" lvl="2" indent="-171450" fontAlgn="base">
              <a:lnSpc>
                <a:spcPts val="1800"/>
              </a:lnSpc>
              <a:buFont typeface="Arial" panose="020B0604020202020204" pitchFamily="34" charset="0"/>
              <a:buChar char="•"/>
            </a:pPr>
            <a:r>
              <a:rPr lang="cs-CZ" sz="1600">
                <a:solidFill>
                  <a:schemeClr val="bg1"/>
                </a:solidFill>
              </a:rPr>
              <a:t>Blíže upřesněno v OPPŽP </a:t>
            </a:r>
            <a:endParaRPr lang="cs-CZ" sz="1600">
              <a:solidFill>
                <a:schemeClr val="bg1"/>
              </a:solidFill>
              <a:cs typeface="Arial"/>
            </a:endParaRPr>
          </a:p>
          <a:p>
            <a:pPr lvl="2" fontAlgn="base"/>
            <a:endParaRPr lang="cs-CZ" sz="1600">
              <a:solidFill>
                <a:schemeClr val="bg1"/>
              </a:solidFill>
              <a:highlight>
                <a:srgbClr val="FF00FF"/>
              </a:highlight>
            </a:endParaRPr>
          </a:p>
          <a:p>
            <a:pPr lvl="2" fontAlgn="base">
              <a:buFont typeface="Arial" panose="020B0604020202020204" pitchFamily="34" charset="0"/>
              <a:buChar char="•"/>
            </a:pPr>
            <a:endParaRPr lang="cs-CZ" sz="1600">
              <a:solidFill>
                <a:schemeClr val="bg1"/>
              </a:solidFill>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5237771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3240" y="1710897"/>
            <a:ext cx="7007487" cy="3724609"/>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2" fontAlgn="base"/>
            <a:endParaRPr lang="cs-CZ" sz="1600">
              <a:solidFill>
                <a:schemeClr val="bg1"/>
              </a:solidFill>
              <a:highlight>
                <a:srgbClr val="FF00FF"/>
              </a:highlight>
            </a:endParaRPr>
          </a:p>
          <a:p>
            <a:pPr lvl="1" fontAlgn="base"/>
            <a:r>
              <a:rPr lang="cs-CZ" sz="1600" b="1">
                <a:solidFill>
                  <a:schemeClr val="bg1"/>
                </a:solidFill>
                <a:latin typeface="Arial"/>
                <a:cs typeface="Arial"/>
              </a:rPr>
              <a:t>Fikce doručení </a:t>
            </a:r>
            <a:endParaRPr lang="cs-CZ" sz="1600" b="1">
              <a:solidFill>
                <a:schemeClr val="bg1"/>
              </a:solidFill>
              <a:latin typeface="Arial" panose="020B0604020202020204" pitchFamily="34" charset="0"/>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V MS2021+ je za okamžik doručení považováno přihlášení žadatele/příjemce nebo jím pověřené osoby do systému MS2021+</a:t>
            </a:r>
            <a:endParaRPr lang="cs-CZ" altLang="zh-CN" sz="1600">
              <a:solidFill>
                <a:schemeClr val="bg1"/>
              </a:solidFill>
              <a:ea typeface="黑体"/>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Žadatelem/příjemcem nebo jím pověřenou osobou je myšlena každá osoba s přístupem k žádosti o podporu bez ohledu na přidělenou roli</a:t>
            </a:r>
            <a:endParaRPr lang="cs-CZ" altLang="zh-CN" sz="1600">
              <a:solidFill>
                <a:schemeClr val="bg1"/>
              </a:solidFill>
              <a:ea typeface="黑体"/>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V případě, že se taková osoba do MS2021+ </a:t>
            </a:r>
            <a:r>
              <a:rPr lang="cs-CZ" altLang="zh-CN" sz="1600" b="1" bmk="_Hlk94009378">
                <a:solidFill>
                  <a:schemeClr val="bg1"/>
                </a:solidFill>
                <a:ea typeface="黑体"/>
              </a:rPr>
              <a:t>nepřihlásí do 10 kalendářních dnů ode dne odeslání depeše, považuje se za den doručení poslední den této lhůty</a:t>
            </a:r>
            <a:endParaRPr lang="cs-CZ" altLang="zh-CN" sz="1600" b="1">
              <a:solidFill>
                <a:schemeClr val="bg1"/>
              </a:solidFill>
              <a:ea typeface="黑体"/>
              <a:cs typeface="Arial"/>
            </a:endParaRPr>
          </a:p>
          <a:p>
            <a:pPr lvl="2" fontAlgn="base">
              <a:buFont typeface="Arial" panose="020B0604020202020204" pitchFamily="34" charset="0"/>
              <a:buChar char="•"/>
            </a:pPr>
            <a:endParaRPr lang="cs-CZ" sz="1600">
              <a:solidFill>
                <a:schemeClr val="bg1"/>
              </a:solidFill>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9003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6687748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8256" y="1854760"/>
            <a:ext cx="7007487" cy="4447884"/>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1" fontAlgn="base"/>
            <a:r>
              <a:rPr lang="cs-CZ" sz="1600" b="1">
                <a:solidFill>
                  <a:schemeClr val="bg1"/>
                </a:solidFill>
                <a:latin typeface="Arial"/>
                <a:cs typeface="Arial"/>
              </a:rPr>
              <a:t>Zrušení etap a nahrazení FP</a:t>
            </a:r>
            <a:r>
              <a:rPr lang="en-US" sz="1600" b="1">
                <a:solidFill>
                  <a:schemeClr val="bg1"/>
                </a:solidFill>
                <a:latin typeface="Arial"/>
                <a:cs typeface="Arial"/>
              </a:rPr>
              <a:t>​</a:t>
            </a:r>
            <a:endParaRPr lang="cs-CZ" sz="1600" b="1">
              <a:solidFill>
                <a:schemeClr val="bg1"/>
              </a:solidFill>
              <a:latin typeface="Arial"/>
              <a:cs typeface="Arial"/>
            </a:endParaRP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Formální změna - místo etap bude používán termín </a:t>
            </a:r>
            <a:r>
              <a:rPr lang="cs-CZ" sz="1600" i="1">
                <a:solidFill>
                  <a:schemeClr val="bg1"/>
                </a:solidFill>
                <a:latin typeface="Arial"/>
                <a:cs typeface="Arial"/>
              </a:rPr>
              <a:t>sledované období</a:t>
            </a:r>
            <a:r>
              <a:rPr lang="cs-CZ" sz="1600">
                <a:solidFill>
                  <a:schemeClr val="bg1"/>
                </a:solidFill>
                <a:latin typeface="Arial"/>
                <a:cs typeface="Arial"/>
              </a:rPr>
              <a:t>, které bude  definováno finančními plány</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Sledované období bude končit 20 </a:t>
            </a:r>
            <a:r>
              <a:rPr lang="cs-CZ" sz="1600" err="1">
                <a:solidFill>
                  <a:schemeClr val="bg1"/>
                </a:solidFill>
                <a:latin typeface="Arial"/>
                <a:cs typeface="Arial"/>
              </a:rPr>
              <a:t>pd</a:t>
            </a:r>
            <a:r>
              <a:rPr lang="cs-CZ" sz="1600">
                <a:solidFill>
                  <a:schemeClr val="bg1"/>
                </a:solidFill>
                <a:latin typeface="Arial"/>
                <a:cs typeface="Arial"/>
              </a:rPr>
              <a:t> před datem předložení </a:t>
            </a:r>
            <a:r>
              <a:rPr lang="cs-CZ" sz="1600" err="1">
                <a:solidFill>
                  <a:schemeClr val="bg1"/>
                </a:solidFill>
                <a:latin typeface="Arial"/>
                <a:cs typeface="Arial"/>
              </a:rPr>
              <a:t>ŽoP</a:t>
            </a:r>
            <a:r>
              <a:rPr lang="cs-CZ" sz="1600">
                <a:solidFill>
                  <a:schemeClr val="bg1"/>
                </a:solidFill>
                <a:latin typeface="Arial"/>
                <a:cs typeface="Arial"/>
              </a:rPr>
              <a:t>, obdobně jako nyní etapa</a:t>
            </a:r>
          </a:p>
          <a:p>
            <a:pPr lvl="1" fontAlgn="base"/>
            <a:r>
              <a:rPr lang="cs-CZ" sz="1600">
                <a:solidFill>
                  <a:schemeClr val="bg1"/>
                </a:solidFill>
                <a:highlight>
                  <a:srgbClr val="FF00FF"/>
                </a:highlight>
                <a:latin typeface="Arial"/>
                <a:cs typeface="Arial"/>
              </a:rPr>
              <a:t>​</a:t>
            </a:r>
          </a:p>
          <a:p>
            <a:pPr lvl="1" fontAlgn="base"/>
            <a:endParaRPr lang="cs-CZ" sz="1600">
              <a:solidFill>
                <a:schemeClr val="bg1"/>
              </a:solidFill>
              <a:highlight>
                <a:srgbClr val="FF00FF"/>
              </a:highlight>
              <a:latin typeface="Arial" panose="020B0604020202020204" pitchFamily="34" charset="0"/>
            </a:endParaRPr>
          </a:p>
          <a:p>
            <a:pPr lvl="1" fontAlgn="base"/>
            <a:r>
              <a:rPr lang="cs-CZ" sz="1600" b="1">
                <a:solidFill>
                  <a:schemeClr val="bg1"/>
                </a:solidFill>
                <a:latin typeface="Arial"/>
                <a:cs typeface="Arial"/>
              </a:rPr>
              <a:t>Platforma BIM na sdílení rozpočtů</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Prostředí s on-line aplikacemi pro odhadování ceny stavby, projektování, oceňování, průběh stavby </a:t>
            </a:r>
            <a:r>
              <a:rPr lang="cs-CZ" sz="1600">
                <a:solidFill>
                  <a:srgbClr val="000000"/>
                </a:solidFill>
                <a:latin typeface="Calibri"/>
                <a:ea typeface="Calibri"/>
                <a:cs typeface="Calibri"/>
              </a:rPr>
              <a:t>​</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Sdílení informací a dokumentů týkajících se rozpočtů v online prostředí</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Export do potřebných formátů</a:t>
            </a:r>
          </a:p>
          <a:p>
            <a:pPr algn="l" rtl="0" fontAlgn="base">
              <a:buFont typeface="Arial" panose="020B0604020202020204" pitchFamily="34" charset="0"/>
              <a:buChar char="•"/>
            </a:pP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328152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67433" y="1890642"/>
            <a:ext cx="6009134" cy="4088299"/>
          </a:xfrm>
          <a:prstGeom prst="rect">
            <a:avLst/>
          </a:prstGeom>
          <a:noFill/>
        </p:spPr>
        <p:txBody>
          <a:bodyPr wrap="square" lIns="91440" tIns="45720" rIns="91440" bIns="45720" anchor="t">
            <a:spAutoFit/>
          </a:bodyPr>
          <a:lstStyle/>
          <a:p>
            <a:pPr algn="l" fontAlgn="base"/>
            <a:r>
              <a:rPr lang="cs-CZ" b="1" u="sng">
                <a:solidFill>
                  <a:schemeClr val="bg1"/>
                </a:solidFill>
              </a:rPr>
              <a:t>Integrované projekty</a:t>
            </a:r>
            <a:r>
              <a:rPr lang="en-US" b="1" u="sng">
                <a:solidFill>
                  <a:schemeClr val="bg1"/>
                </a:solidFill>
              </a:rPr>
              <a:t>​</a:t>
            </a:r>
            <a:endParaRPr lang="cs-CZ" b="1" u="sng">
              <a:solidFill>
                <a:schemeClr val="bg1"/>
              </a:solidFill>
            </a:endParaRPr>
          </a:p>
          <a:p>
            <a:pPr algn="l" fontAlgn="base"/>
            <a:endParaRPr lang="en-US" b="1">
              <a:solidFill>
                <a:schemeClr val="bg1"/>
              </a:solidFill>
            </a:endParaRPr>
          </a:p>
          <a:p>
            <a:pPr marL="628650" lvl="1" indent="-171450" fontAlgn="base">
              <a:lnSpc>
                <a:spcPts val="2400"/>
              </a:lnSpc>
              <a:buFont typeface="Arial" panose="020B0604020202020204" pitchFamily="34" charset="0"/>
              <a:buChar char="•"/>
            </a:pPr>
            <a:r>
              <a:rPr lang="cs-CZ">
                <a:solidFill>
                  <a:schemeClr val="bg1"/>
                </a:solidFill>
              </a:rPr>
              <a:t>CLLD - míra spolufinancování zachována na úrovni 95 % dotace</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Nebudou samostatné výzvy pro IN, pouze jedna ze strany ŘO IROP</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Součástí žádosti bude příloha, kde nositel IN potvrzuje soulad se strategií IN</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err="1">
                <a:solidFill>
                  <a:schemeClr val="bg1"/>
                </a:solidFill>
              </a:rPr>
              <a:t>Připodepisování</a:t>
            </a:r>
            <a:r>
              <a:rPr lang="cs-CZ">
                <a:solidFill>
                  <a:schemeClr val="bg1"/>
                </a:solidFill>
              </a:rPr>
              <a:t> žádosti ze strany nositele IN (vybrané </a:t>
            </a:r>
            <a:r>
              <a:rPr lang="cs-CZ" err="1">
                <a:solidFill>
                  <a:schemeClr val="bg1"/>
                </a:solidFill>
              </a:rPr>
              <a:t>ŽoZ</a:t>
            </a:r>
            <a:r>
              <a:rPr lang="cs-CZ">
                <a:solidFill>
                  <a:schemeClr val="bg1"/>
                </a:solidFill>
              </a:rPr>
              <a:t>)</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(Ne)možnost podávat totožné projekty do individuálních výzev i do IN​</a:t>
            </a:r>
            <a:endParaRPr lang="cs-CZ">
              <a:solidFill>
                <a:schemeClr val="bg1"/>
              </a:solidFill>
              <a:cs typeface="Arial"/>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961806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281953" y="1862278"/>
            <a:ext cx="6920753" cy="3780522"/>
          </a:xfrm>
          <a:prstGeom prst="rect">
            <a:avLst/>
          </a:prstGeom>
          <a:noFill/>
        </p:spPr>
        <p:txBody>
          <a:bodyPr wrap="square" lIns="91440" tIns="45720" rIns="91440" bIns="45720" anchor="t">
            <a:spAutoFit/>
          </a:bodyPr>
          <a:lstStyle/>
          <a:p>
            <a:pPr fontAlgn="base"/>
            <a:r>
              <a:rPr lang="cs-CZ" b="1" u="sng">
                <a:solidFill>
                  <a:schemeClr val="bg1"/>
                </a:solidFill>
              </a:rPr>
              <a:t>Monitorovací systém 2021+</a:t>
            </a:r>
            <a:r>
              <a:rPr lang="en-US" b="1" u="sng">
                <a:solidFill>
                  <a:schemeClr val="bg1"/>
                </a:solidFill>
              </a:rPr>
              <a:t>​</a:t>
            </a:r>
            <a:endParaRPr lang="cs-CZ" b="1" u="sng">
              <a:solidFill>
                <a:schemeClr val="bg1"/>
              </a:solidFill>
            </a:endParaRPr>
          </a:p>
          <a:p>
            <a:pPr fontAlgn="base"/>
            <a:endParaRPr lang="en-US" b="1">
              <a:solidFill>
                <a:schemeClr val="bg1"/>
              </a:solidFill>
            </a:endParaRPr>
          </a:p>
          <a:p>
            <a:pPr lvl="1" fontAlgn="base"/>
            <a:r>
              <a:rPr lang="cs-CZ" b="1">
                <a:solidFill>
                  <a:schemeClr val="bg1"/>
                </a:solidFill>
              </a:rPr>
              <a:t>Přihlašování​</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Již nyní lze vyzkoušet na </a:t>
            </a:r>
            <a:r>
              <a:rPr lang="cs-CZ" b="1">
                <a:solidFill>
                  <a:schemeClr val="bg1"/>
                </a:solidFill>
                <a:hlinkClick r:id="rId2">
                  <a:extLst>
                    <a:ext uri="{A12FA001-AC4F-418D-AE19-62706E023703}">
                      <ahyp:hlinkClr xmlns:ahyp="http://schemas.microsoft.com/office/drawing/2018/hyperlinkcolor" val="tx"/>
                    </a:ext>
                  </a:extLst>
                </a:hlinkClick>
              </a:rPr>
              <a:t>https://iskp21.mssf.cz/</a:t>
            </a:r>
            <a:endParaRPr lang="cs-CZ" b="1">
              <a:solidFill>
                <a:schemeClr val="bg1"/>
              </a:solidFill>
            </a:endParaRPr>
          </a:p>
          <a:p>
            <a:pPr marL="1085850" lvl="2" indent="-171450" fontAlgn="base">
              <a:buFont typeface="Arial" panose="020B0604020202020204" pitchFamily="34" charset="0"/>
              <a:buChar char="•"/>
            </a:pPr>
            <a:r>
              <a:rPr lang="cs-CZ">
                <a:solidFill>
                  <a:schemeClr val="bg1"/>
                </a:solidFill>
              </a:rPr>
              <a:t>Doporučujeme registraci přes  NIA - Národní </a:t>
            </a:r>
            <a:r>
              <a:rPr lang="cs-CZ" err="1">
                <a:solidFill>
                  <a:schemeClr val="bg1"/>
                </a:solidFill>
              </a:rPr>
              <a:t>identitní</a:t>
            </a:r>
            <a:r>
              <a:rPr lang="cs-CZ">
                <a:solidFill>
                  <a:schemeClr val="bg1"/>
                </a:solidFill>
              </a:rPr>
              <a:t> autoritou (e-občanka, bankovní identita); přihlašování přes ADFS (heslo) se bude výhledově rušit</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Součástí FAQ je návod, jak se přihlásit</a:t>
            </a:r>
            <a:endParaRPr lang="cs-CZ">
              <a:solidFill>
                <a:schemeClr val="bg1"/>
              </a:solidFill>
              <a:cs typeface="Arial"/>
            </a:endParaRPr>
          </a:p>
          <a:p>
            <a:pPr lvl="2" fontAlgn="base"/>
            <a:endParaRPr lang="cs-CZ">
              <a:solidFill>
                <a:schemeClr val="bg1"/>
              </a:solidFill>
            </a:endParaRPr>
          </a:p>
          <a:p>
            <a:pPr lvl="1" fontAlgn="base"/>
            <a:r>
              <a:rPr lang="cs-CZ" b="1">
                <a:solidFill>
                  <a:schemeClr val="bg1"/>
                </a:solidFill>
              </a:rPr>
              <a:t>Nastavení přístupových práv do ISKP21+  </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Upřesněno v OPPŽP (kapitola 2.5)</a:t>
            </a:r>
            <a:endParaRPr lang="cs-CZ">
              <a:solidFill>
                <a:schemeClr val="bg1"/>
              </a:solidFill>
              <a:cs typeface="Arial"/>
            </a:endParaRPr>
          </a:p>
          <a:p>
            <a:pPr lvl="2" fontAlgn="base"/>
            <a:endParaRPr lang="en-US">
              <a:solidFill>
                <a:schemeClr val="bg1"/>
              </a:solidFill>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692489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87506" y="1629196"/>
            <a:ext cx="7395882" cy="4888518"/>
          </a:xfrm>
          <a:prstGeom prst="rect">
            <a:avLst/>
          </a:prstGeom>
          <a:noFill/>
        </p:spPr>
        <p:txBody>
          <a:bodyPr wrap="square" lIns="91440" tIns="45720" rIns="91440" bIns="45720" anchor="t">
            <a:spAutoFit/>
          </a:bodyPr>
          <a:lstStyle/>
          <a:p>
            <a:pPr fontAlgn="base"/>
            <a:r>
              <a:rPr lang="cs-CZ" b="1" u="sng">
                <a:solidFill>
                  <a:schemeClr val="bg1"/>
                </a:solidFill>
              </a:rPr>
              <a:t>Monitorovací systém 2021+</a:t>
            </a:r>
            <a:r>
              <a:rPr lang="en-US" b="1" u="sng">
                <a:solidFill>
                  <a:schemeClr val="bg1"/>
                </a:solidFill>
              </a:rPr>
              <a:t>​</a:t>
            </a:r>
            <a:endParaRPr lang="cs-CZ" b="1" u="sng">
              <a:solidFill>
                <a:schemeClr val="bg1"/>
              </a:solidFill>
            </a:endParaRPr>
          </a:p>
          <a:p>
            <a:pPr fontAlgn="base"/>
            <a:endParaRPr lang="en-US" b="1">
              <a:solidFill>
                <a:schemeClr val="bg1"/>
              </a:solidFill>
            </a:endParaRPr>
          </a:p>
          <a:p>
            <a:pPr lvl="1" fontAlgn="base"/>
            <a:r>
              <a:rPr lang="cs-CZ" b="1">
                <a:solidFill>
                  <a:schemeClr val="bg1"/>
                </a:solidFill>
              </a:rPr>
              <a:t>Samostatný modul VZ​</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Na jednu VZ je možné navázat více projektů, tj. údaje k VZ vyplňuje a dokumentaci dokládá příjemce pouze jednou, a to i napříč jednotlivými OP</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Z pohledu žadatele/ příjemce nedochází k výrazným změnám ve vyplňování VZ</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Postupy budou uvedeny ve speciální příručce </a:t>
            </a:r>
            <a:endParaRPr lang="cs-CZ">
              <a:solidFill>
                <a:schemeClr val="bg1"/>
              </a:solidFill>
              <a:cs typeface="Arial"/>
            </a:endParaRPr>
          </a:p>
          <a:p>
            <a:pPr lvl="2" fontAlgn="base"/>
            <a:endParaRPr lang="cs-CZ">
              <a:solidFill>
                <a:schemeClr val="bg1"/>
              </a:solidFill>
            </a:endParaRPr>
          </a:p>
          <a:p>
            <a:pPr lvl="1" fontAlgn="base"/>
            <a:r>
              <a:rPr lang="cs-CZ" b="1">
                <a:solidFill>
                  <a:schemeClr val="bg1"/>
                </a:solidFill>
              </a:rPr>
              <a:t>Hlavní manažer projektu</a:t>
            </a:r>
          </a:p>
          <a:p>
            <a:pPr marL="1085850" lvl="2" indent="-171450" fontAlgn="base">
              <a:buFont typeface="Arial" panose="020B0604020202020204" pitchFamily="34" charset="0"/>
              <a:buChar char="•"/>
            </a:pPr>
            <a:r>
              <a:rPr lang="cs-CZ">
                <a:solidFill>
                  <a:schemeClr val="bg1"/>
                </a:solidFill>
              </a:rPr>
              <a:t>V rámci Centra určen jeden pracovník, který bude pro žadatele/ příjemce představovat hlavní kontaktní osobu</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Tento pracovník se bude zobrazovat v ISKP, na k tomu určené záložce</a:t>
            </a:r>
            <a:endParaRPr lang="cs-CZ">
              <a:solidFill>
                <a:schemeClr val="bg1"/>
              </a:solidFill>
              <a:cs typeface="Arial"/>
            </a:endParaRPr>
          </a:p>
          <a:p>
            <a:pPr algn="l" rtl="0" fontAlgn="base">
              <a:buFont typeface="Arial" panose="020B0604020202020204" pitchFamily="34" charset="0"/>
              <a:buChar char="•"/>
            </a:pPr>
            <a:endParaRPr lang="en-US">
              <a:solidFill>
                <a:schemeClr val="bg1"/>
              </a:solidFill>
            </a:endParaRPr>
          </a:p>
          <a:p>
            <a:pPr lvl="1">
              <a:lnSpc>
                <a:spcPct val="150000"/>
              </a:lnSpc>
              <a:buClr>
                <a:srgbClr val="1D70B8"/>
              </a:buClr>
            </a:pPr>
            <a:endParaRPr lang="cs-CZ">
              <a:solidFill>
                <a:schemeClr val="bg1"/>
              </a:solidFill>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061855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89B0082-B6BA-4AAF-910C-96039B7EE664}"/>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Ukázka způsobu přihlašování do MS</a:t>
            </a:r>
          </a:p>
        </p:txBody>
      </p:sp>
      <p:cxnSp>
        <p:nvCxnSpPr>
          <p:cNvPr id="3" name="Přímá spojnice 2">
            <a:extLst>
              <a:ext uri="{FF2B5EF4-FFF2-40B4-BE49-F238E27FC236}">
                <a16:creationId xmlns:a16="http://schemas.microsoft.com/office/drawing/2014/main" id="{B0796709-8830-4C78-AA6D-C8D0F6809916}"/>
              </a:ext>
            </a:extLst>
          </p:cNvPr>
          <p:cNvCxnSpPr>
            <a:cxnSpLocks/>
          </p:cNvCxnSpPr>
          <p:nvPr/>
        </p:nvCxnSpPr>
        <p:spPr>
          <a:xfrm>
            <a:off x="6207853" y="2885813"/>
            <a:ext cx="0" cy="1157681"/>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Přímá spojnice 7">
            <a:extLst>
              <a:ext uri="{FF2B5EF4-FFF2-40B4-BE49-F238E27FC236}">
                <a16:creationId xmlns:a16="http://schemas.microsoft.com/office/drawing/2014/main" id="{8B7E17E5-5413-4820-AD26-91701137DC70}"/>
              </a:ext>
            </a:extLst>
          </p:cNvPr>
          <p:cNvCxnSpPr/>
          <p:nvPr/>
        </p:nvCxnSpPr>
        <p:spPr>
          <a:xfrm>
            <a:off x="7642371" y="2885813"/>
            <a:ext cx="0" cy="1090569"/>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Přímá spojnice 9">
            <a:extLst>
              <a:ext uri="{FF2B5EF4-FFF2-40B4-BE49-F238E27FC236}">
                <a16:creationId xmlns:a16="http://schemas.microsoft.com/office/drawing/2014/main" id="{4151ABFC-FAF4-4D6B-978E-F229FB25EF45}"/>
              </a:ext>
            </a:extLst>
          </p:cNvPr>
          <p:cNvCxnSpPr/>
          <p:nvPr/>
        </p:nvCxnSpPr>
        <p:spPr>
          <a:xfrm>
            <a:off x="6207853" y="2885813"/>
            <a:ext cx="14345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Přímá spojnice 11">
            <a:extLst>
              <a:ext uri="{FF2B5EF4-FFF2-40B4-BE49-F238E27FC236}">
                <a16:creationId xmlns:a16="http://schemas.microsoft.com/office/drawing/2014/main" id="{94081CFB-2192-4660-BD13-B880BB8C3DC6}"/>
              </a:ext>
            </a:extLst>
          </p:cNvPr>
          <p:cNvCxnSpPr/>
          <p:nvPr/>
        </p:nvCxnSpPr>
        <p:spPr>
          <a:xfrm>
            <a:off x="6207853" y="4009938"/>
            <a:ext cx="1434518"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Obrázek 8">
            <a:extLst>
              <a:ext uri="{FF2B5EF4-FFF2-40B4-BE49-F238E27FC236}">
                <a16:creationId xmlns:a16="http://schemas.microsoft.com/office/drawing/2014/main" id="{FC34A58F-DA4B-4C3F-8CBF-D2D43F08BEDE}"/>
              </a:ext>
            </a:extLst>
          </p:cNvPr>
          <p:cNvPicPr>
            <a:picLocks noChangeAspect="1"/>
          </p:cNvPicPr>
          <p:nvPr/>
        </p:nvPicPr>
        <p:blipFill>
          <a:blip r:embed="rId2"/>
          <a:stretch>
            <a:fillRect/>
          </a:stretch>
        </p:blipFill>
        <p:spPr>
          <a:xfrm>
            <a:off x="1289356" y="1595483"/>
            <a:ext cx="6565287" cy="4218485"/>
          </a:xfrm>
          <a:prstGeom prst="rect">
            <a:avLst/>
          </a:prstGeom>
        </p:spPr>
      </p:pic>
      <p:cxnSp>
        <p:nvCxnSpPr>
          <p:cNvPr id="5" name="Přímá spojnice 4">
            <a:extLst>
              <a:ext uri="{FF2B5EF4-FFF2-40B4-BE49-F238E27FC236}">
                <a16:creationId xmlns:a16="http://schemas.microsoft.com/office/drawing/2014/main" id="{C29D22D1-572D-44D6-9EED-60369E303A09}"/>
              </a:ext>
            </a:extLst>
          </p:cNvPr>
          <p:cNvCxnSpPr>
            <a:cxnSpLocks/>
          </p:cNvCxnSpPr>
          <p:nvPr/>
        </p:nvCxnSpPr>
        <p:spPr>
          <a:xfrm>
            <a:off x="6207853" y="3116062"/>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Přímá spojnice 14">
            <a:extLst>
              <a:ext uri="{FF2B5EF4-FFF2-40B4-BE49-F238E27FC236}">
                <a16:creationId xmlns:a16="http://schemas.microsoft.com/office/drawing/2014/main" id="{C2E77341-2B82-4528-88F5-CFDFF1BCB951}"/>
              </a:ext>
            </a:extLst>
          </p:cNvPr>
          <p:cNvCxnSpPr/>
          <p:nvPr/>
        </p:nvCxnSpPr>
        <p:spPr>
          <a:xfrm>
            <a:off x="7642371" y="3204839"/>
            <a:ext cx="0" cy="7715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Přímá spojnice 16">
            <a:extLst>
              <a:ext uri="{FF2B5EF4-FFF2-40B4-BE49-F238E27FC236}">
                <a16:creationId xmlns:a16="http://schemas.microsoft.com/office/drawing/2014/main" id="{2B7657EC-D190-4304-B1D0-D4DC5DFDDA66}"/>
              </a:ext>
            </a:extLst>
          </p:cNvPr>
          <p:cNvCxnSpPr/>
          <p:nvPr/>
        </p:nvCxnSpPr>
        <p:spPr>
          <a:xfrm>
            <a:off x="6207853" y="3204839"/>
            <a:ext cx="143451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Přímá spojnice 18">
            <a:extLst>
              <a:ext uri="{FF2B5EF4-FFF2-40B4-BE49-F238E27FC236}">
                <a16:creationId xmlns:a16="http://schemas.microsoft.com/office/drawing/2014/main" id="{9EE17400-C2CA-4029-B7E2-E0F2E40A6BD1}"/>
              </a:ext>
            </a:extLst>
          </p:cNvPr>
          <p:cNvCxnSpPr/>
          <p:nvPr/>
        </p:nvCxnSpPr>
        <p:spPr>
          <a:xfrm>
            <a:off x="6207853" y="3983305"/>
            <a:ext cx="143451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607256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48250" y="1597794"/>
            <a:ext cx="7593104" cy="4211922"/>
          </a:xfrm>
          <a:prstGeom prst="rect">
            <a:avLst/>
          </a:prstGeom>
          <a:noFill/>
        </p:spPr>
        <p:txBody>
          <a:bodyPr wrap="square">
            <a:spAutoFit/>
          </a:bodyPr>
          <a:lstStyle/>
          <a:p>
            <a:pPr fontAlgn="base"/>
            <a:r>
              <a:rPr lang="cs-CZ" sz="1600" b="1">
                <a:solidFill>
                  <a:schemeClr val="bg1"/>
                </a:solidFill>
              </a:rPr>
              <a:t>Plné moci</a:t>
            </a:r>
          </a:p>
          <a:p>
            <a:pPr fontAlgn="base"/>
            <a:endParaRPr lang="en-US" sz="1600" b="1">
              <a:solidFill>
                <a:schemeClr val="bg1"/>
              </a:solidFill>
            </a:endParaRPr>
          </a:p>
          <a:p>
            <a:pPr marL="171450" indent="-171450" fontAlgn="base">
              <a:lnSpc>
                <a:spcPts val="2000"/>
              </a:lnSpc>
              <a:buFont typeface="Arial" panose="020B0604020202020204" pitchFamily="34" charset="0"/>
              <a:buChar char="•"/>
            </a:pPr>
            <a:r>
              <a:rPr lang="cs-CZ" sz="1600">
                <a:solidFill>
                  <a:schemeClr val="bg1"/>
                </a:solidFill>
              </a:rPr>
              <a:t>V případě, že žádost o podporu za žadatele bude zpracovávat externí subjekt, doporučujeme žadateli, aby měl k žádosti o podporu přidělen </a:t>
            </a:r>
            <a:r>
              <a:rPr lang="cs-CZ" sz="1600" b="1">
                <a:solidFill>
                  <a:schemeClr val="bg1"/>
                </a:solidFill>
              </a:rPr>
              <a:t>přístup s rolí správce přístupů</a:t>
            </a:r>
          </a:p>
          <a:p>
            <a:pPr marL="171450" indent="-171450" fontAlgn="base">
              <a:lnSpc>
                <a:spcPts val="2000"/>
              </a:lnSpc>
              <a:buFont typeface="Arial" panose="020B0604020202020204" pitchFamily="34" charset="0"/>
              <a:buChar char="•"/>
            </a:pPr>
            <a:r>
              <a:rPr lang="cs-CZ" sz="1600">
                <a:solidFill>
                  <a:schemeClr val="bg1"/>
                </a:solidFill>
              </a:rPr>
              <a:t>Externí subjekt by měl mít </a:t>
            </a:r>
            <a:r>
              <a:rPr lang="cs-CZ" sz="1600" b="1">
                <a:solidFill>
                  <a:schemeClr val="bg1"/>
                </a:solidFill>
              </a:rPr>
              <a:t>roli zástupce správce přístupů</a:t>
            </a:r>
          </a:p>
          <a:p>
            <a:pPr marL="171450" indent="-171450" fontAlgn="base">
              <a:lnSpc>
                <a:spcPts val="2000"/>
              </a:lnSpc>
              <a:buFont typeface="Arial" panose="020B0604020202020204" pitchFamily="34" charset="0"/>
              <a:buChar char="•"/>
            </a:pPr>
            <a:r>
              <a:rPr lang="cs-CZ" sz="1600">
                <a:solidFill>
                  <a:schemeClr val="bg1"/>
                </a:solidFill>
              </a:rPr>
              <a:t>Pokud si žadatel neponechá roli správce přístupů, a externí subjekt nebude spolupracovat, může se stát, že se žadatel </a:t>
            </a:r>
            <a:r>
              <a:rPr lang="cs-CZ" sz="1600" b="1">
                <a:solidFill>
                  <a:schemeClr val="bg1"/>
                </a:solidFill>
              </a:rPr>
              <a:t>ztratí přístup ke svému projektu v MS2021+</a:t>
            </a:r>
          </a:p>
          <a:p>
            <a:pPr algn="l" rtl="0" fontAlgn="base"/>
            <a:endParaRPr lang="cs-CZ" sz="1600" b="1">
              <a:solidFill>
                <a:schemeClr val="bg1"/>
              </a:solidFill>
            </a:endParaRPr>
          </a:p>
          <a:p>
            <a:pPr fontAlgn="base"/>
            <a:r>
              <a:rPr lang="cs-CZ" sz="1600" b="1">
                <a:solidFill>
                  <a:schemeClr val="bg1"/>
                </a:solidFill>
              </a:rPr>
              <a:t>Modul veřejné zakázky</a:t>
            </a:r>
          </a:p>
          <a:p>
            <a:pPr fontAlgn="base"/>
            <a:endParaRPr lang="cs-CZ" sz="1600">
              <a:solidFill>
                <a:schemeClr val="bg1"/>
              </a:solidFill>
            </a:endParaRPr>
          </a:p>
          <a:p>
            <a:pPr marL="171450" indent="-171450" fontAlgn="base">
              <a:lnSpc>
                <a:spcPts val="2000"/>
              </a:lnSpc>
              <a:buFont typeface="Arial" panose="020B0604020202020204" pitchFamily="34" charset="0"/>
              <a:buChar char="•"/>
            </a:pPr>
            <a:r>
              <a:rPr lang="cs-CZ" sz="1600">
                <a:solidFill>
                  <a:schemeClr val="bg1"/>
                </a:solidFill>
              </a:rPr>
              <a:t>Lze určit, kteří uživatelé mají k zakázce právo editora a kteří čtenáře</a:t>
            </a:r>
          </a:p>
          <a:p>
            <a:pPr marL="171450" indent="-171450" fontAlgn="base">
              <a:lnSpc>
                <a:spcPts val="2000"/>
              </a:lnSpc>
              <a:buFont typeface="Arial" panose="020B0604020202020204" pitchFamily="34" charset="0"/>
              <a:buChar char="•"/>
            </a:pPr>
            <a:r>
              <a:rPr lang="cs-CZ" sz="1600">
                <a:solidFill>
                  <a:schemeClr val="bg1"/>
                </a:solidFill>
              </a:rPr>
              <a:t>Komunikace ve vztahu k doložení dokumentace k VZ bude vedena prostřednictvím těchto osob</a:t>
            </a: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Doporučení k administraci projektů</a:t>
            </a:r>
          </a:p>
        </p:txBody>
      </p:sp>
    </p:spTree>
    <p:extLst>
      <p:ext uri="{BB962C8B-B14F-4D97-AF65-F5344CB8AC3E}">
        <p14:creationId xmlns:p14="http://schemas.microsoft.com/office/powerpoint/2010/main" val="10453515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322729" y="1281624"/>
            <a:ext cx="8318625" cy="5093702"/>
          </a:xfrm>
          <a:prstGeom prst="rect">
            <a:avLst/>
          </a:prstGeom>
          <a:noFill/>
        </p:spPr>
        <p:txBody>
          <a:bodyPr wrap="square" lIns="91440" tIns="45720" rIns="91440" bIns="45720" anchor="t">
            <a:spAutoFit/>
          </a:bodyPr>
          <a:lstStyle/>
          <a:p>
            <a:pPr marL="285750" indent="-285750">
              <a:buClr>
                <a:schemeClr val="bg1"/>
              </a:buClr>
              <a:buFont typeface="Arial" panose="020B0604020202020204" pitchFamily="34" charset="0"/>
              <a:buChar char="•"/>
            </a:pPr>
            <a:r>
              <a:rPr lang="cs-CZ" sz="1600">
                <a:solidFill>
                  <a:schemeClr val="bg1"/>
                </a:solidFill>
                <a:latin typeface="Arial"/>
                <a:cs typeface="Arial"/>
              </a:rPr>
              <a:t>Téměř polovina alokace IROP je rezervovaná a jistá pro vybraná území/nástroje </a:t>
            </a:r>
            <a:br>
              <a:rPr lang="cs-CZ" sz="1600">
                <a:latin typeface="Arial" panose="020B0604020202020204" pitchFamily="34" charset="0"/>
                <a:cs typeface="Arial" panose="020B0604020202020204" pitchFamily="34" charset="0"/>
              </a:rPr>
            </a:br>
            <a:r>
              <a:rPr lang="cs-CZ" sz="1600">
                <a:solidFill>
                  <a:schemeClr val="bg1"/>
                </a:solidFill>
                <a:latin typeface="Arial"/>
                <a:cs typeface="Arial"/>
              </a:rPr>
              <a:t>(z celkové alokace IROP pro všechny KR, včetně TP)</a:t>
            </a:r>
          </a:p>
          <a:p>
            <a:pPr>
              <a:buClr>
                <a:schemeClr val="bg1"/>
              </a:buClr>
            </a:pPr>
            <a:endParaRPr lang="cs-CZ" sz="1600">
              <a:solidFill>
                <a:schemeClr val="bg1"/>
              </a:solidFill>
              <a:latin typeface="Arial" panose="020B0604020202020204" pitchFamily="34" charset="0"/>
              <a:cs typeface="Arial" panose="020B0604020202020204" pitchFamily="34" charset="0"/>
            </a:endParaRPr>
          </a:p>
          <a:p>
            <a:pPr lvl="1">
              <a:buClr>
                <a:srgbClr val="1D70B8"/>
              </a:buClr>
            </a:pPr>
            <a:r>
              <a:rPr lang="cs-CZ" sz="1600">
                <a:solidFill>
                  <a:schemeClr val="bg1"/>
                </a:solidFill>
                <a:latin typeface="Arial"/>
                <a:cs typeface="Arial"/>
              </a:rPr>
              <a:t>ITI = 20,74 %</a:t>
            </a:r>
          </a:p>
          <a:p>
            <a:pPr lvl="1">
              <a:buClr>
                <a:srgbClr val="1D70B8"/>
              </a:buClr>
            </a:pPr>
            <a:r>
              <a:rPr lang="cs-CZ" sz="1600">
                <a:solidFill>
                  <a:schemeClr val="bg1"/>
                </a:solidFill>
                <a:latin typeface="Arial"/>
                <a:cs typeface="Arial"/>
              </a:rPr>
              <a:t>CLLD = 6,77 %</a:t>
            </a:r>
          </a:p>
          <a:p>
            <a:pPr lvl="1">
              <a:buClr>
                <a:srgbClr val="1D70B8"/>
              </a:buClr>
            </a:pPr>
            <a:r>
              <a:rPr lang="cs-CZ" sz="1600">
                <a:solidFill>
                  <a:schemeClr val="bg1"/>
                </a:solidFill>
                <a:latin typeface="Arial"/>
                <a:cs typeface="Arial"/>
              </a:rPr>
              <a:t>RAP = 15,97 %</a:t>
            </a:r>
          </a:p>
          <a:p>
            <a:pPr lvl="1">
              <a:buClr>
                <a:srgbClr val="1D70B8"/>
              </a:buClr>
            </a:pPr>
            <a:r>
              <a:rPr lang="cs-CZ" sz="1600" b="1">
                <a:solidFill>
                  <a:schemeClr val="bg1"/>
                </a:solidFill>
                <a:latin typeface="Arial"/>
                <a:cs typeface="Arial"/>
              </a:rPr>
              <a:t>					Celkově tedy 43,48 %</a:t>
            </a:r>
          </a:p>
          <a:p>
            <a:pPr lvl="1">
              <a:buClr>
                <a:srgbClr val="1D70B8"/>
              </a:buClr>
            </a:pPr>
            <a:endParaRPr lang="cs-CZ" sz="1600" b="1">
              <a:solidFill>
                <a:schemeClr val="bg1"/>
              </a:solidFill>
              <a:latin typeface="Arial" panose="020B0604020202020204" pitchFamily="34" charset="0"/>
              <a:cs typeface="Arial" panose="020B0604020202020204" pitchFamily="34" charset="0"/>
            </a:endParaRPr>
          </a:p>
          <a:p>
            <a:pPr lvl="1">
              <a:buClr>
                <a:srgbClr val="1D70B8"/>
              </a:buClr>
            </a:pPr>
            <a:r>
              <a:rPr lang="cs-CZ" sz="1600" b="1">
                <a:solidFill>
                  <a:schemeClr val="bg1"/>
                </a:solidFill>
                <a:latin typeface="Arial"/>
                <a:cs typeface="Arial"/>
              </a:rPr>
              <a:t>ITI – integrované teritoriální investice</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Pouze nástroj ITI (stávající IPRÚ v roli ITI)</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ITI bude vykonávat pouze roli nositele, bez zapojení ZS ITI</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Součástí strategie již stěžejní strategické projekty</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Vyčleněná alokace ve specifických cílech IROP</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Výzvy ŘO IROP pro integrované projekty v 2. pol. 2022</a:t>
            </a:r>
          </a:p>
          <a:p>
            <a:pPr lvl="2">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Integrované nástroje a RAP 2021-2027</a:t>
            </a:r>
          </a:p>
        </p:txBody>
      </p:sp>
    </p:spTree>
    <p:extLst>
      <p:ext uri="{BB962C8B-B14F-4D97-AF65-F5344CB8AC3E}">
        <p14:creationId xmlns:p14="http://schemas.microsoft.com/office/powerpoint/2010/main" val="12363316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415600" y="1902080"/>
            <a:ext cx="8138707" cy="3847207"/>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lvl="1">
              <a:buClr>
                <a:srgbClr val="1D70B8"/>
              </a:buClr>
            </a:pPr>
            <a:r>
              <a:rPr lang="cs-CZ" sz="1600" b="1">
                <a:solidFill>
                  <a:schemeClr val="bg1"/>
                </a:solidFill>
                <a:latin typeface="Arial" panose="020B0604020202020204" pitchFamily="34" charset="0"/>
                <a:cs typeface="Arial" panose="020B0604020202020204" pitchFamily="34" charset="0"/>
              </a:rPr>
              <a:t>CLLD – Komunitně vedený místní rozvoj </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Samostatný SC 5.1 IROP</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Nástroj CLLD bude v ČR/IROP implementován ve 180 místních akčních skupinách</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a:solidFill>
                <a:schemeClr val="tx2">
                  <a:lumMod val="50000"/>
                </a:schemeClr>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150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3742" y="1530683"/>
            <a:ext cx="8138708" cy="4283224"/>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marL="628650" lvl="1" indent="-285750">
              <a:lnSpc>
                <a:spcPts val="2500"/>
              </a:lnSpc>
              <a:buFont typeface="Arial" panose="020B0604020202020204" pitchFamily="34" charset="0"/>
              <a:buChar char="•"/>
            </a:pPr>
            <a:r>
              <a:rPr lang="cs-CZ" sz="1600">
                <a:solidFill>
                  <a:schemeClr val="bg1"/>
                </a:solidFill>
              </a:rPr>
              <a:t>Nástroj územní dimenze pro implementaci vybraných témat IROP</a:t>
            </a:r>
          </a:p>
          <a:p>
            <a:pPr marL="971550" lvl="2" indent="-285750">
              <a:lnSpc>
                <a:spcPts val="2500"/>
              </a:lnSpc>
              <a:buFont typeface="Courier New" panose="02070309020205020404" pitchFamily="49" charset="0"/>
              <a:buChar char="o"/>
            </a:pPr>
            <a:r>
              <a:rPr lang="cs-CZ" sz="1600">
                <a:solidFill>
                  <a:schemeClr val="bg1"/>
                </a:solidFill>
              </a:rPr>
              <a:t>školství (SŠ, SŠ/VOŠ, konzervatoře, poradny a speciální školy)</a:t>
            </a:r>
          </a:p>
          <a:p>
            <a:pPr marL="971550" lvl="2" indent="-285750">
              <a:lnSpc>
                <a:spcPts val="2500"/>
              </a:lnSpc>
              <a:buFont typeface="Courier New" panose="02070309020205020404" pitchFamily="49" charset="0"/>
              <a:buChar char="o"/>
            </a:pPr>
            <a:r>
              <a:rPr lang="cs-CZ" sz="1600">
                <a:solidFill>
                  <a:schemeClr val="bg1"/>
                </a:solidFill>
              </a:rPr>
              <a:t>silnice II. třídy</a:t>
            </a:r>
          </a:p>
          <a:p>
            <a:pPr marL="971550" lvl="2" indent="-285750">
              <a:lnSpc>
                <a:spcPts val="2500"/>
              </a:lnSpc>
              <a:buFont typeface="Courier New" panose="02070309020205020404" pitchFamily="49" charset="0"/>
              <a:buChar char="o"/>
            </a:pPr>
            <a:r>
              <a:rPr lang="cs-CZ" sz="1600">
                <a:solidFill>
                  <a:schemeClr val="bg1"/>
                </a:solidFill>
              </a:rPr>
              <a:t>deinstitucionalizace sociálních služeb</a:t>
            </a:r>
          </a:p>
          <a:p>
            <a:pPr marL="971550" lvl="2" indent="-285750">
              <a:lnSpc>
                <a:spcPts val="2500"/>
              </a:lnSpc>
              <a:buFont typeface="Courier New" panose="02070309020205020404" pitchFamily="49" charset="0"/>
              <a:buChar char="o"/>
            </a:pPr>
            <a:r>
              <a:rPr lang="cs-CZ" sz="1600">
                <a:solidFill>
                  <a:schemeClr val="bg1"/>
                </a:solidFill>
              </a:rPr>
              <a:t>zdravotnická záchranná služba</a:t>
            </a:r>
          </a:p>
          <a:p>
            <a:pPr marL="628650" lvl="1" indent="-285750">
              <a:lnSpc>
                <a:spcPts val="2500"/>
              </a:lnSpc>
              <a:buFont typeface="Arial" panose="020B0604020202020204" pitchFamily="34" charset="0"/>
              <a:buChar char="•"/>
            </a:pPr>
            <a:r>
              <a:rPr lang="cs-CZ" sz="1600">
                <a:solidFill>
                  <a:schemeClr val="bg1"/>
                </a:solidFill>
              </a:rPr>
              <a:t>Nástroj plnění cílů Strategie regionálního rozvoje ČR 2021+</a:t>
            </a:r>
          </a:p>
          <a:p>
            <a:pPr marL="628650" lvl="1" indent="-285750">
              <a:lnSpc>
                <a:spcPts val="2500"/>
              </a:lnSpc>
              <a:buFont typeface="Arial" panose="020B0604020202020204" pitchFamily="34" charset="0"/>
              <a:buChar char="•"/>
            </a:pPr>
            <a:r>
              <a:rPr lang="cs-CZ" sz="1600">
                <a:solidFill>
                  <a:schemeClr val="bg1"/>
                </a:solidFill>
              </a:rPr>
              <a:t>Nástroj pro vyvážený rozvoj v krajích </a:t>
            </a:r>
          </a:p>
          <a:p>
            <a:pPr marL="628650" lvl="1" indent="-285750">
              <a:lnSpc>
                <a:spcPts val="2500"/>
              </a:lnSpc>
              <a:buFont typeface="Arial" panose="020B0604020202020204" pitchFamily="34" charset="0"/>
              <a:buChar char="•"/>
            </a:pPr>
            <a:r>
              <a:rPr lang="cs-CZ" sz="1600">
                <a:solidFill>
                  <a:schemeClr val="bg1"/>
                </a:solidFill>
              </a:rPr>
              <a:t>RAP je schvalován platformou RSK </a:t>
            </a:r>
          </a:p>
          <a:p>
            <a:pPr marL="628650" lvl="1" indent="-285750">
              <a:lnSpc>
                <a:spcPts val="2500"/>
              </a:lnSpc>
              <a:buFont typeface="Arial" panose="020B0604020202020204" pitchFamily="34" charset="0"/>
              <a:buChar char="•"/>
            </a:pPr>
            <a:r>
              <a:rPr lang="cs-CZ" sz="1600">
                <a:solidFill>
                  <a:schemeClr val="bg1"/>
                </a:solidFill>
              </a:rPr>
              <a:t>Alokační klíče RAP tvoří AKČR a schvaluje Národní stále konference (NSK)</a:t>
            </a:r>
          </a:p>
          <a:p>
            <a:pPr marL="628650" lvl="1" indent="-285750">
              <a:lnSpc>
                <a:spcPts val="2500"/>
              </a:lnSpc>
              <a:buFont typeface="Arial" panose="020B0604020202020204" pitchFamily="34" charset="0"/>
              <a:buChar char="•"/>
            </a:pPr>
            <a:r>
              <a:rPr lang="cs-CZ" sz="1600">
                <a:solidFill>
                  <a:schemeClr val="bg1"/>
                </a:solidFill>
              </a:rPr>
              <a:t>Předpoklad vyhlašování prvních výzev IROP v červnu/druhé polovině roku 2022</a:t>
            </a:r>
          </a:p>
          <a:p>
            <a:pPr marL="342900" lvl="1"/>
            <a:endParaRPr lang="cs-CZ" sz="1600">
              <a:solidFill>
                <a:schemeClr val="bg1"/>
              </a:solidFill>
            </a:endParaRPr>
          </a:p>
          <a:p>
            <a:pPr marL="1257300" lvl="2" indent="-342900">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44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7250179" cy="3411190"/>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lvl="1">
              <a:buClr>
                <a:srgbClr val="1D70B8"/>
              </a:buClr>
            </a:pPr>
            <a:r>
              <a:rPr lang="cs-CZ" sz="1600" b="1">
                <a:solidFill>
                  <a:schemeClr val="bg1"/>
                </a:solidFill>
                <a:latin typeface="Arial" panose="020B0604020202020204" pitchFamily="34" charset="0"/>
                <a:cs typeface="Arial" panose="020B0604020202020204" pitchFamily="34" charset="0"/>
              </a:rPr>
              <a:t>KPSV 2021+</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Koordinovaný přístup k sociálnímu vyloučení 2021+</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Koordinuje Agentura pro sociální začleňování</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Zapojené programy - OPZ+, OP JAK, IROP</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IROP – sociální služby, sociální bydlení, základní školy</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Příloha projektu - Stanovisko Agentury o souladu projektu se strategickým dokumentem</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Opět vyčleněná alokace ve vyhlášených výzvách IROP</a:t>
            </a:r>
          </a:p>
          <a:p>
            <a:pPr marL="1257300" lvl="2" indent="-342900">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303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982366"/>
            <a:ext cx="7207416" cy="772315"/>
          </a:xfrm>
          <a:prstGeom prst="rect">
            <a:avLst/>
          </a:prstGeom>
        </p:spPr>
        <p:txBody>
          <a:bodyPr lIns="91440" tIns="45720" rIns="91440" bIns="45720" anchor="t">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a:cs typeface="Arial"/>
              </a:rPr>
              <a:t>Ing. Marie Míšková, ředitelka ÚO IROP pro Karlovarský kraj </a:t>
            </a:r>
            <a:endParaRPr lang="cs-CZ"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217133902"/>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9D6BE74E4BEF45997F71ACD4C5DBA5" ma:contentTypeVersion="8" ma:contentTypeDescription="Create a new document." ma:contentTypeScope="" ma:versionID="d530888e6a748abe42f880670a2a4b53">
  <xsd:schema xmlns:xsd="http://www.w3.org/2001/XMLSchema" xmlns:xs="http://www.w3.org/2001/XMLSchema" xmlns:p="http://schemas.microsoft.com/office/2006/metadata/properties" xmlns:ns2="573699da-9848-4198-85e5-a5ed1162f14f" targetNamespace="http://schemas.microsoft.com/office/2006/metadata/properties" ma:root="true" ma:fieldsID="1ceaf86119172a1c1207e8d945c0336e" ns2:_="">
    <xsd:import namespace="573699da-9848-4198-85e5-a5ed1162f14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699da-9848-4198-85e5-a5ed1162f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0FC77F-1CE2-4458-A05C-6AD030B60F30}">
  <ds:schemaRefs>
    <ds:schemaRef ds:uri="http://schemas.microsoft.com/sharepoint/v3/contenttype/forms"/>
  </ds:schemaRefs>
</ds:datastoreItem>
</file>

<file path=customXml/itemProps2.xml><?xml version="1.0" encoding="utf-8"?>
<ds:datastoreItem xmlns:ds="http://schemas.openxmlformats.org/officeDocument/2006/customXml" ds:itemID="{7837AE3D-ABC7-4199-AC2F-6960F36C2B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3699da-9848-4198-85e5-a5ed1162f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3AD64B-D10D-4933-A5A6-5419EEAA30D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CRR template</Template>
  <TotalTime>105</TotalTime>
  <Words>9673</Words>
  <Application>Microsoft Office PowerPoint</Application>
  <PresentationFormat>Předvádění na obrazovce (4:3)</PresentationFormat>
  <Paragraphs>1225</Paragraphs>
  <Slides>120</Slides>
  <Notes>2</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120</vt:i4>
      </vt:variant>
    </vt:vector>
  </HeadingPairs>
  <TitlesOfParts>
    <vt:vector size="129" baseType="lpstr">
      <vt:lpstr>Arial</vt:lpstr>
      <vt:lpstr>Calibri</vt:lpstr>
      <vt:lpstr>Cambria</vt:lpstr>
      <vt:lpstr>Courier New</vt:lpstr>
      <vt:lpstr>Segoe UI</vt:lpstr>
      <vt:lpstr>Symbol</vt:lpstr>
      <vt:lpstr>Times New Roman</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Durdíková Karolína</cp:lastModifiedBy>
  <cp:revision>72</cp:revision>
  <cp:lastPrinted>2022-04-11T11:23:18Z</cp:lastPrinted>
  <dcterms:created xsi:type="dcterms:W3CDTF">2021-01-13T14:58:16Z</dcterms:created>
  <dcterms:modified xsi:type="dcterms:W3CDTF">2022-04-29T10:11:21Z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0x010100499D6BE74E4BEF45997F71ACD4C5DBA5</vt:lpwstr>
  </property>
</Properties>
</file>