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66" r:id="rId3"/>
    <p:sldId id="296" r:id="rId4"/>
    <p:sldId id="297" r:id="rId5"/>
    <p:sldId id="298" r:id="rId6"/>
    <p:sldId id="29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25"/>
    <p:restoredTop sz="86433"/>
  </p:normalViewPr>
  <p:slideViewPr>
    <p:cSldViewPr snapToGrid="0" snapToObjects="1">
      <p:cViewPr varScale="1">
        <p:scale>
          <a:sx n="98" d="100"/>
          <a:sy n="98" d="100"/>
        </p:scale>
        <p:origin x="1572" y="96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4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0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4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5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95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7C7E51-C66E-432D-B64F-0E5AB3794ED5}"/>
              </a:ext>
            </a:extLst>
          </p:cNvPr>
          <p:cNvSpPr txBox="1">
            <a:spLocks/>
          </p:cNvSpPr>
          <p:nvPr/>
        </p:nvSpPr>
        <p:spPr>
          <a:xfrm>
            <a:off x="-75501" y="1420238"/>
            <a:ext cx="9143999" cy="12159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 pro příjemce </a:t>
            </a:r>
          </a:p>
          <a:p>
            <a:pPr algn="ctr">
              <a:lnSpc>
                <a:spcPct val="150000"/>
              </a:lnSpc>
            </a:pPr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OSS/PO OSS</a:t>
            </a:r>
            <a:b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CD32C1-818A-4E58-AEEC-EFAE899139F9}"/>
              </a:ext>
            </a:extLst>
          </p:cNvPr>
          <p:cNvSpPr txBox="1"/>
          <p:nvPr/>
        </p:nvSpPr>
        <p:spPr>
          <a:xfrm>
            <a:off x="864066" y="3337504"/>
            <a:ext cx="741586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000" b="1" dirty="0"/>
              <a:t>Organizační složky státu (OSS)</a:t>
            </a:r>
          </a:p>
          <a:p>
            <a:pPr marL="285750" indent="-28575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000" b="1" dirty="0"/>
              <a:t>Státní příspěvkové organizace (PO OSS)</a:t>
            </a:r>
          </a:p>
          <a:p>
            <a:pPr algn="ctr">
              <a:lnSpc>
                <a:spcPct val="150000"/>
              </a:lnSpc>
            </a:pPr>
            <a:endParaRPr lang="cs-CZ" sz="2000" cap="all" dirty="0">
              <a:solidFill>
                <a:schemeClr val="bg1"/>
              </a:solidFill>
              <a:effectLst/>
              <a:ea typeface="MS Mincho" panose="02020609040205080304" pitchFamily="49" charset="-128"/>
              <a:cs typeface="MyriadPro-Black"/>
            </a:endParaRPr>
          </a:p>
          <a:p>
            <a:pPr algn="ctr">
              <a:lnSpc>
                <a:spcPct val="150000"/>
              </a:lnSpc>
            </a:pPr>
            <a:endParaRPr lang="cs-CZ" sz="1800" dirty="0">
              <a:solidFill>
                <a:srgbClr val="000000"/>
              </a:solidFill>
              <a:effectLst/>
              <a:latin typeface="MinionPro-Regular"/>
              <a:ea typeface="MS Mincho" panose="02020609040205080304" pitchFamily="49" charset="-128"/>
              <a:cs typeface="MinionPro-Regular"/>
            </a:endParaRPr>
          </a:p>
          <a:p>
            <a:pPr algn="ctr">
              <a:lnSpc>
                <a:spcPct val="150000"/>
              </a:lnSpc>
            </a:pPr>
            <a:endParaRPr lang="cs-CZ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cs-CZ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cs-CZ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D69017BA-8D09-46E2-B852-B1D81C24C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" y="606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874311" y="69653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Vydání právního aktu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DE1F989A-BDF5-4B46-8BBE-B58AF487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" y="606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001B326-35E0-4BD6-A91F-ED75B93DEFAF}"/>
              </a:ext>
            </a:extLst>
          </p:cNvPr>
          <p:cNvSpPr txBox="1"/>
          <p:nvPr/>
        </p:nvSpPr>
        <p:spPr>
          <a:xfrm>
            <a:off x="550928" y="1454433"/>
            <a:ext cx="76627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cap="all" dirty="0">
                <a:effectLst/>
                <a:ea typeface="MS Mincho" panose="02020609040205080304" pitchFamily="49" charset="-128"/>
                <a:cs typeface="MyriadPro-Black"/>
              </a:rPr>
              <a:t>Obecná pravidla pro žadatele a příjemce, </a:t>
            </a:r>
            <a:r>
              <a:rPr lang="cs-CZ" sz="1600" dirty="0"/>
              <a:t>kap. 3.10</a:t>
            </a:r>
          </a:p>
          <a:p>
            <a:pPr>
              <a:lnSpc>
                <a:spcPct val="150000"/>
              </a:lnSpc>
            </a:pPr>
            <a:endParaRPr lang="cs-CZ" sz="1800" dirty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cs-CZ" b="1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ACD6DB6-3A58-4CF2-BC1C-A0A9202441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96" t="27021" r="16809" b="15485"/>
          <a:stretch/>
        </p:blipFill>
        <p:spPr>
          <a:xfrm>
            <a:off x="1541159" y="2070297"/>
            <a:ext cx="5719865" cy="358523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3F5769C-E28C-4FD6-847A-CE226E2529D6}"/>
              </a:ext>
            </a:extLst>
          </p:cNvPr>
          <p:cNvSpPr/>
          <p:nvPr/>
        </p:nvSpPr>
        <p:spPr>
          <a:xfrm>
            <a:off x="1653702" y="3764602"/>
            <a:ext cx="5457217" cy="88521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5400000" sx="1000" sy="1000" algn="ctr" rotWithShape="0">
              <a:srgbClr val="000000"/>
            </a:outerShdw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57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874311" y="69653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Vydání právního aktu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DE1F989A-BDF5-4B46-8BBE-B58AF487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" y="606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001B326-35E0-4BD6-A91F-ED75B93DEFAF}"/>
              </a:ext>
            </a:extLst>
          </p:cNvPr>
          <p:cNvSpPr txBox="1"/>
          <p:nvPr/>
        </p:nvSpPr>
        <p:spPr>
          <a:xfrm>
            <a:off x="569710" y="1493344"/>
            <a:ext cx="7662764" cy="465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cap="all" dirty="0">
                <a:effectLst/>
                <a:ea typeface="MS Mincho" panose="02020609040205080304" pitchFamily="49" charset="-128"/>
                <a:cs typeface="MyriadPro-Black"/>
              </a:rPr>
              <a:t>Obecná pravidla pro žadatele a příjemce, </a:t>
            </a:r>
            <a:r>
              <a:rPr lang="cs-CZ" sz="1600" dirty="0"/>
              <a:t>kap. 3.10</a:t>
            </a:r>
          </a:p>
          <a:p>
            <a:pPr algn="ctr">
              <a:lnSpc>
                <a:spcPct val="150000"/>
              </a:lnSpc>
            </a:pPr>
            <a:endParaRPr lang="cs-CZ" sz="1500" dirty="0"/>
          </a:p>
          <a:p>
            <a:pPr marL="285750" indent="-285750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a typeface="Cambria" panose="02040503050406030204" pitchFamily="18" charset="0"/>
              </a:rPr>
              <a:t>Příjemce je povinen bezodkladně po vydání příslušnou dokumentaci (PO OSS zřizované OSS - Registrace akce a Rozhodnutí o poskytnutí dotace a Podmínky) zaslat depeší na přidělené manažery projektu CRR a manažera projektu odd. 55 </a:t>
            </a:r>
          </a:p>
          <a:p>
            <a:pPr marL="285750" indent="-285750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a typeface="Cambria" panose="02040503050406030204" pitchFamily="18" charset="0"/>
              </a:rPr>
              <a:t>Pokud OSS chybně vydá Řídicí dokument nebo Podmínky, příjemce je vyzván depeší, aby si u dané OSS zajistil vydání opravného Řídicího dokumentu a Podmínek</a:t>
            </a:r>
          </a:p>
          <a:p>
            <a:pPr marL="285750" indent="-285750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a typeface="Cambria" panose="02040503050406030204" pitchFamily="18" charset="0"/>
              </a:rPr>
              <a:t>Bez příslušného Řídícího dokumentu není možné ukončit administraci Žádosti o platbu (</a:t>
            </a:r>
            <a:r>
              <a:rPr lang="cs-CZ" sz="1400" dirty="0" err="1">
                <a:ea typeface="Cambria" panose="02040503050406030204" pitchFamily="18" charset="0"/>
              </a:rPr>
              <a:t>ŽoP</a:t>
            </a:r>
            <a:r>
              <a:rPr lang="cs-CZ" sz="1400" dirty="0">
                <a:ea typeface="Cambria" panose="02040503050406030204" pitchFamily="18" charset="0"/>
              </a:rPr>
              <a:t>) a Zprávy o realizaci (</a:t>
            </a:r>
            <a:r>
              <a:rPr lang="cs-CZ" sz="1400" dirty="0" err="1">
                <a:ea typeface="Cambria" panose="02040503050406030204" pitchFamily="18" charset="0"/>
              </a:rPr>
              <a:t>ZoR</a:t>
            </a:r>
            <a:r>
              <a:rPr lang="cs-CZ" sz="1400" dirty="0">
                <a:ea typeface="Cambria" panose="02040503050406030204" pitchFamily="18" charset="0"/>
              </a:rPr>
              <a:t>)</a:t>
            </a:r>
          </a:p>
          <a:p>
            <a:pPr marL="285750" indent="-285750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a typeface="Cambria" panose="02040503050406030204" pitchFamily="18" charset="0"/>
              </a:rPr>
              <a:t>Údaje o rozpočtové skladbě (druhové třídění, odvětvové třídění a příjmové a výdajové sktruktury pro investice a </a:t>
            </a:r>
            <a:r>
              <a:rPr lang="cs-CZ" sz="1400" dirty="0" err="1">
                <a:ea typeface="Cambria" panose="02040503050406030204" pitchFamily="18" charset="0"/>
              </a:rPr>
              <a:t>neinvestice</a:t>
            </a:r>
            <a:r>
              <a:rPr lang="cs-CZ" sz="1400" dirty="0">
                <a:ea typeface="Cambria" panose="02040503050406030204" pitchFamily="18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b="1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70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874311" y="53176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/>
              <a:t>Způsoby financování OSS a PO OSS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DE1F989A-BDF5-4B46-8BBE-B58AF487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" y="606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001B326-35E0-4BD6-A91F-ED75B93DEFAF}"/>
              </a:ext>
            </a:extLst>
          </p:cNvPr>
          <p:cNvSpPr txBox="1"/>
          <p:nvPr/>
        </p:nvSpPr>
        <p:spPr>
          <a:xfrm>
            <a:off x="569710" y="1222874"/>
            <a:ext cx="7825260" cy="484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cap="all" dirty="0">
                <a:effectLst/>
                <a:ea typeface="MS Mincho" panose="02020609040205080304" pitchFamily="49" charset="-128"/>
                <a:cs typeface="MyriadPro-Black"/>
              </a:rPr>
              <a:t>Obecná pravidla pro žadatele a příjemce, </a:t>
            </a:r>
            <a:r>
              <a:rPr lang="cs-CZ" sz="1600" dirty="0"/>
              <a:t>kap. 18.6</a:t>
            </a:r>
          </a:p>
          <a:p>
            <a:pPr algn="ctr">
              <a:lnSpc>
                <a:spcPct val="150000"/>
              </a:lnSpc>
            </a:pPr>
            <a:endParaRPr lang="cs-CZ" sz="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dirty="0"/>
              <a:t>Financování příjemců typu OSS nebo PO OSS je stejné jako financování ostatních příjemců s následujícími </a:t>
            </a:r>
            <a:r>
              <a:rPr lang="cs-CZ" sz="1400" b="1" dirty="0"/>
              <a:t>rozdíly</a:t>
            </a:r>
            <a:r>
              <a:rPr lang="cs-CZ" sz="1400" dirty="0"/>
              <a:t>: 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OSS hradí všechny výdaje na realizaci projektu ze své kapitoly SR, ve které jsou finanční prostředky </a:t>
            </a:r>
            <a:r>
              <a:rPr lang="cs-CZ" sz="1400" dirty="0" err="1"/>
              <a:t>narozpočtovány</a:t>
            </a:r>
            <a:r>
              <a:rPr lang="cs-CZ" sz="1400" dirty="0"/>
              <a:t>. 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Příslušný správce kapitoly vydává k financování projektu Stanovení výdajů/Rozhodnutí o poskytnutí dotace na financování akce. 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Vzhledem k předfinancování není vystavován Pokyn k platbě, průběžně se proplácejí faktury z </a:t>
            </a:r>
            <a:r>
              <a:rPr lang="cs-CZ" sz="1400" dirty="0" err="1"/>
              <a:t>narozpočtovaných</a:t>
            </a:r>
            <a:r>
              <a:rPr lang="cs-CZ" sz="1400" dirty="0"/>
              <a:t> prostředků. 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OSS při podávání </a:t>
            </a:r>
            <a:r>
              <a:rPr lang="cs-CZ" sz="1400" dirty="0" err="1"/>
              <a:t>ŽoP</a:t>
            </a:r>
            <a:r>
              <a:rPr lang="cs-CZ" sz="1400" dirty="0"/>
              <a:t> uvádějí číslo účtu k refundaci prostředků, který odpovídá účtu schválenému MF ČR pro refundaci prostředků z EU. 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Zahrnutím </a:t>
            </a:r>
            <a:r>
              <a:rPr lang="cs-CZ" sz="1400" dirty="0" err="1"/>
              <a:t>ŽoP</a:t>
            </a:r>
            <a:r>
              <a:rPr lang="cs-CZ" sz="1400" dirty="0"/>
              <a:t> schválené MMR do souhrnné žádosti dochází k refundaci prostředků příspěvku ESI fondů do </a:t>
            </a:r>
            <a:r>
              <a:rPr lang="cs-CZ" sz="1400" dirty="0" err="1"/>
              <a:t>předfinancující</a:t>
            </a:r>
            <a:r>
              <a:rPr lang="cs-CZ" sz="1400" dirty="0"/>
              <a:t> kapitoly státního rozpočtu.</a:t>
            </a:r>
            <a:endParaRPr lang="cs-CZ" sz="1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26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874311" y="531768"/>
            <a:ext cx="7053562" cy="12873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/>
              <a:t>Způsoby financování OSS a PO OSS</a:t>
            </a:r>
          </a:p>
          <a:p>
            <a:pPr algn="ctr"/>
            <a:endParaRPr lang="cs-CZ" sz="1400" dirty="0"/>
          </a:p>
          <a:p>
            <a:pPr algn="ctr"/>
            <a:r>
              <a:rPr lang="cs-CZ" sz="1800" dirty="0"/>
              <a:t>Financování nezpůsobilých výdajů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DE1F989A-BDF5-4B46-8BBE-B58AF487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" y="606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001B326-35E0-4BD6-A91F-ED75B93DEFAF}"/>
              </a:ext>
            </a:extLst>
          </p:cNvPr>
          <p:cNvSpPr txBox="1"/>
          <p:nvPr/>
        </p:nvSpPr>
        <p:spPr>
          <a:xfrm>
            <a:off x="722010" y="1853767"/>
            <a:ext cx="7699979" cy="387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cap="all" dirty="0">
                <a:effectLst/>
                <a:ea typeface="MS Mincho" panose="02020609040205080304" pitchFamily="49" charset="-128"/>
                <a:cs typeface="MyriadPro-Black"/>
              </a:rPr>
              <a:t>Obecná pravidla pro žadatele a příjemce, </a:t>
            </a:r>
            <a:r>
              <a:rPr lang="cs-CZ" sz="1600" dirty="0"/>
              <a:t>kap. 18.6.2</a:t>
            </a:r>
          </a:p>
          <a:p>
            <a:pPr algn="ctr">
              <a:lnSpc>
                <a:spcPct val="150000"/>
              </a:lnSpc>
            </a:pPr>
            <a:endParaRPr lang="cs-CZ" sz="600" dirty="0"/>
          </a:p>
          <a:p>
            <a:pPr marL="285750" indent="-285750">
              <a:lnSpc>
                <a:spcPts val="19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 prostředků státního rozpočtu lze financovat nezpůsobilé výdaje pouze v případě, kdy CRR/ŘO IROP výdaj nebo jeho část označilo jako nezpůsobilý po proplacení z prostředků programu</a:t>
            </a:r>
          </a:p>
          <a:p>
            <a:pPr marL="285750" indent="-285750">
              <a:lnSpc>
                <a:spcPts val="19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Výdaje, u kterých je již v době jejich úhrady příjemcem známo, že jsou nezpůsobilé, je příjemce povinen hradit ze svého rozpočtu (tj. mimo IROP). </a:t>
            </a:r>
          </a:p>
          <a:p>
            <a:pPr marL="285750" indent="-285750">
              <a:lnSpc>
                <a:spcPts val="19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Pokud jsou pro realizaci projektu plánovány nezpůsobilé výdaje, je příjemce povinen zajistit jejich </a:t>
            </a:r>
            <a:r>
              <a:rPr lang="cs-CZ" sz="1400" dirty="0" err="1"/>
              <a:t>narozpočtování</a:t>
            </a:r>
            <a:r>
              <a:rPr lang="cs-CZ" sz="1400" dirty="0"/>
              <a:t> v rozpočtu OSS/PO OSS. </a:t>
            </a:r>
          </a:p>
          <a:p>
            <a:pPr marL="285750" indent="-285750">
              <a:lnSpc>
                <a:spcPts val="19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zvýšení a snížení nezpůsobilých výdajů projektu prostřednictvím žádosti o změnu (</a:t>
            </a:r>
            <a:r>
              <a:rPr lang="cs-CZ" sz="1400" dirty="0" err="1"/>
              <a:t>ŽoZ</a:t>
            </a:r>
            <a:r>
              <a:rPr lang="cs-CZ" sz="1400" dirty="0"/>
              <a:t>)</a:t>
            </a:r>
            <a:endParaRPr lang="cs-CZ" sz="1400" dirty="0">
              <a:latin typeface="Cambria" panose="02040503050406030204" pitchFamily="18" charset="0"/>
              <a:ea typeface="MS Mincho" panose="02020609040205080304" pitchFamily="49" charset="-128"/>
              <a:cs typeface="MyriadPro-Black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6646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874311" y="531768"/>
            <a:ext cx="7053562" cy="12873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/>
              <a:t>Rozpočet roční</a:t>
            </a:r>
          </a:p>
          <a:p>
            <a:pPr algn="ctr"/>
            <a:endParaRPr lang="cs-CZ" sz="1400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DE1F989A-BDF5-4B46-8BBE-B58AF487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" y="606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001B326-35E0-4BD6-A91F-ED75B93DEFAF}"/>
              </a:ext>
            </a:extLst>
          </p:cNvPr>
          <p:cNvSpPr txBox="1"/>
          <p:nvPr/>
        </p:nvSpPr>
        <p:spPr>
          <a:xfrm>
            <a:off x="798160" y="1418088"/>
            <a:ext cx="75476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cap="all" dirty="0">
                <a:effectLst/>
                <a:ea typeface="MS Mincho" panose="02020609040205080304" pitchFamily="49" charset="-128"/>
                <a:cs typeface="MyriadPro-Black"/>
              </a:rPr>
              <a:t>POSTUP PRO PODÁNÍ ŽÁDOSTI O PODPORU V MS2014+</a:t>
            </a:r>
          </a:p>
          <a:p>
            <a:pPr algn="ctr">
              <a:lnSpc>
                <a:spcPct val="150000"/>
              </a:lnSpc>
            </a:pPr>
            <a:r>
              <a:rPr lang="cs-CZ" sz="1600" cap="all" dirty="0">
                <a:ea typeface="MS Mincho" panose="02020609040205080304" pitchFamily="49" charset="-128"/>
                <a:cs typeface="MyriadPro-Black"/>
              </a:rPr>
              <a:t>(</a:t>
            </a:r>
            <a:r>
              <a:rPr lang="cs-CZ" sz="1600" dirty="0"/>
              <a:t>Příloha č. 1 Specifických pravidel pro žadatele a příjemce</a:t>
            </a:r>
            <a:r>
              <a:rPr lang="cs-CZ" sz="1600" cap="all" dirty="0">
                <a:ea typeface="MS Mincho" panose="02020609040205080304" pitchFamily="49" charset="-128"/>
              </a:rPr>
              <a:t>)</a:t>
            </a:r>
            <a:endParaRPr lang="cs-CZ" sz="1600" cap="all" dirty="0">
              <a:effectLst/>
              <a:ea typeface="MS Mincho" panose="02020609040205080304" pitchFamily="49" charset="-128"/>
              <a:cs typeface="MyriadPro-Black"/>
            </a:endParaRPr>
          </a:p>
          <a:p>
            <a:pPr algn="ctr">
              <a:lnSpc>
                <a:spcPts val="1800"/>
              </a:lnSpc>
            </a:pPr>
            <a:endParaRPr lang="cs-CZ" sz="1600" dirty="0"/>
          </a:p>
          <a:p>
            <a:pPr algn="ctr">
              <a:lnSpc>
                <a:spcPts val="1800"/>
              </a:lnSpc>
            </a:pPr>
            <a:endParaRPr lang="cs-CZ" sz="1600" dirty="0"/>
          </a:p>
          <a:p>
            <a:pPr>
              <a:lnSpc>
                <a:spcPts val="1800"/>
              </a:lnSpc>
            </a:pPr>
            <a:r>
              <a:rPr lang="cs-CZ" sz="1600" b="1" dirty="0"/>
              <a:t>     kap. 3.19. Záložka Rozpočet roční</a:t>
            </a:r>
          </a:p>
          <a:p>
            <a:pPr>
              <a:lnSpc>
                <a:spcPts val="1800"/>
              </a:lnSpc>
            </a:pPr>
            <a:endParaRPr lang="cs-CZ" b="1" dirty="0"/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pro žadatele s právní formou organizační složka státu či státní příspěvková organizace ostatní / ze zákona platí, že </a:t>
            </a:r>
            <a:r>
              <a:rPr lang="cs-CZ" sz="14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výdaje se uvádí do roku, kdy byly skutečně vynaloženy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 případě, že výdaje byly vynaloženy v předchozím roce, než je aktuální rok, vyplňte výdaje do aktuálního roku – platí v době podání žádosti o podporu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endParaRPr lang="cs-CZ" sz="700" dirty="0"/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dodržovat při úpravách finančních dat v Žádosti o změnu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1632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61376554-5F08-40CB-BB7A-D6FBD1330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" y="606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1344B8B-363D-4F3A-ACDB-913EFC8404D5}"/>
              </a:ext>
            </a:extLst>
          </p:cNvPr>
          <p:cNvSpPr txBox="1"/>
          <p:nvPr/>
        </p:nvSpPr>
        <p:spPr>
          <a:xfrm>
            <a:off x="4419555" y="5633163"/>
            <a:ext cx="3998068" cy="1088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1500" dirty="0">
                <a:solidFill>
                  <a:schemeClr val="bg1"/>
                </a:solidFill>
              </a:rPr>
              <a:t>Mgr. Lenka Šustrová</a:t>
            </a:r>
          </a:p>
          <a:p>
            <a:pPr algn="r">
              <a:lnSpc>
                <a:spcPct val="150000"/>
              </a:lnSpc>
            </a:pPr>
            <a:r>
              <a:rPr lang="cs-CZ" sz="1500" dirty="0">
                <a:solidFill>
                  <a:schemeClr val="bg1"/>
                </a:solidFill>
              </a:rPr>
              <a:t>Oddělení realizace projektů OSS</a:t>
            </a:r>
          </a:p>
          <a:p>
            <a:pPr algn="r">
              <a:lnSpc>
                <a:spcPct val="150000"/>
              </a:lnSpc>
            </a:pPr>
            <a:r>
              <a:rPr lang="cs-CZ" sz="1500" dirty="0">
                <a:solidFill>
                  <a:schemeClr val="bg1"/>
                </a:solidFill>
              </a:rPr>
              <a:t>Odbor centrální administrace</a:t>
            </a:r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1214</TotalTime>
  <Words>521</Words>
  <Application>Microsoft Office PowerPoint</Application>
  <PresentationFormat>Předvádění na obrazovce (4:3)</PresentationFormat>
  <Paragraphs>64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MinionPro-Regular</vt:lpstr>
      <vt:lpstr>Wingdings</vt:lpstr>
      <vt:lpstr>CRR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Šustrová Lenka</cp:lastModifiedBy>
  <cp:revision>80</cp:revision>
  <dcterms:created xsi:type="dcterms:W3CDTF">2021-01-13T14:58:16Z</dcterms:created>
  <dcterms:modified xsi:type="dcterms:W3CDTF">2021-12-03T07:10:50Z</dcterms:modified>
  <cp:category/>
</cp:coreProperties>
</file>