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0" r:id="rId2"/>
    <p:sldId id="266" r:id="rId3"/>
    <p:sldId id="261" r:id="rId4"/>
    <p:sldId id="267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311" r:id="rId23"/>
    <p:sldId id="313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5" r:id="rId41"/>
    <p:sldId id="308" r:id="rId42"/>
    <p:sldId id="309" r:id="rId43"/>
    <p:sldId id="303" r:id="rId44"/>
    <p:sldId id="304" r:id="rId45"/>
    <p:sldId id="262" r:id="rId4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manová Kateřina" initials="ZK" lastIdx="1" clrIdx="0">
    <p:extLst>
      <p:ext uri="{19B8F6BF-5375-455C-9EA6-DF929625EA0E}">
        <p15:presenceInfo xmlns:p15="http://schemas.microsoft.com/office/powerpoint/2012/main" userId="S::ZemanovaK@crr.cz::8c0e128b-52ee-4a1d-851e-bd90936851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67" d="100"/>
          <a:sy n="67" d="100"/>
        </p:scale>
        <p:origin x="208" y="44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6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4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4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5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0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2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6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3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2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97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03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9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5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0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05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0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30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9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7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9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6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1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57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1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40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51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2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4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ssf.cz/testappbeta/check_client.asp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45373" y="2288462"/>
            <a:ext cx="7026172" cy="204691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  <a:r>
              <a:rPr lang="cs-CZ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  <a:r>
              <a:rPr lang="cs-CZ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5553075"/>
            <a:ext cx="6525303" cy="11731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Andrea Faltusová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Markéta Lutovská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Miloš Vejr</a:t>
            </a:r>
          </a:p>
          <a:p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6. 12. 2021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759070" y="44823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záložka „Realizace, provoz/Údržba výstupu“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4219662"/>
            <a:ext cx="7848037" cy="2315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Pole </a:t>
            </a:r>
            <a:r>
              <a:rPr lang="cs-CZ" sz="1600" dirty="0">
                <a:solidFill>
                  <a:srgbClr val="00529C"/>
                </a:solidFill>
              </a:rPr>
              <a:t>Informace o průběhu realizace projektu povinné =</a:t>
            </a:r>
            <a:r>
              <a:rPr lang="cs-CZ" sz="1600" dirty="0"/>
              <a:t> je nutno vyplnit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Uveďte informace o realizaci dané etapy, plnění dosavadního postupu prací na projektu </a:t>
            </a:r>
            <a:endParaRPr lang="cs-CZ" sz="1600" strike="sngStrik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3E17DF2-3F65-4218-9B53-1047CC72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0" y="1305012"/>
            <a:ext cx="71247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44C59FD-EE17-4099-8F08-32EEB9B74275}"/>
              </a:ext>
            </a:extLst>
          </p:cNvPr>
          <p:cNvSpPr txBox="1"/>
          <p:nvPr/>
        </p:nvSpPr>
        <p:spPr>
          <a:xfrm>
            <a:off x="917348" y="2690336"/>
            <a:ext cx="6966422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900" dirty="0"/>
              <a:t>Cílem projektu je pořízení přístrojového vybavení. Během II. etapy proběhla příprava zadávací dokumentace na nadlimitní veřejnou zakázku, výběr dodavatele, dodávka přístrojů a technologií dle výběrového řízení a uvedení přístrojů do provozu těchto zařízení:</a:t>
            </a:r>
          </a:p>
          <a:p>
            <a:r>
              <a:rPr lang="cs-CZ" sz="900" dirty="0"/>
              <a:t>- CT</a:t>
            </a:r>
          </a:p>
          <a:p>
            <a:r>
              <a:rPr lang="cs-CZ" sz="900" dirty="0"/>
              <a:t>- Přístroj na chlazení a ohřev pacienta</a:t>
            </a:r>
          </a:p>
          <a:p>
            <a:r>
              <a:rPr lang="cs-CZ" sz="900" dirty="0"/>
              <a:t>- Monitorovací systém vitálních funkcí tj. 15 x monitor vitálních  funkcí, 2 centrální monitor</a:t>
            </a:r>
          </a:p>
          <a:p>
            <a:r>
              <a:rPr lang="cs-CZ" sz="900" dirty="0"/>
              <a:t>- Anesteziologický přístroj 10 ks</a:t>
            </a:r>
          </a:p>
          <a:p>
            <a:r>
              <a:rPr lang="cs-CZ" sz="900" dirty="0"/>
              <a:t>- Skiagrafický přístroj</a:t>
            </a:r>
          </a:p>
          <a:p>
            <a:r>
              <a:rPr lang="cs-CZ" sz="900" dirty="0"/>
              <a:t>Po vydání prvního právního aktu byla veřejnost informována o získané podpoře na internetových stránkách žadatele a zároveň byl umístěn plakát v prostorách nemocnice - viz. fotodokumentace.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36522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1264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ostatní záložky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9" y="1414636"/>
            <a:ext cx="7848037" cy="4690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Příjmy</a:t>
            </a:r>
            <a:r>
              <a:rPr lang="cs-CZ" sz="1500" dirty="0"/>
              <a:t>  - v případě, že projekt příjmy nevytváří, nevyplňujte.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Etapy projektu </a:t>
            </a:r>
            <a:r>
              <a:rPr lang="cs-CZ" sz="1500" dirty="0"/>
              <a:t>– pole povinné k vyplnění - vyplňte skutečné datum zahájení a ukončení etapy, za kterou zprávu zpracováváte, musí být stejné jako sledované období od a do ve </a:t>
            </a:r>
            <a:r>
              <a:rPr lang="cs-CZ" sz="1500" dirty="0" err="1"/>
              <a:t>ZoR</a:t>
            </a:r>
            <a:r>
              <a:rPr lang="cs-CZ" sz="15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Indikátory</a:t>
            </a:r>
            <a:r>
              <a:rPr lang="cs-CZ" sz="1500" dirty="0"/>
              <a:t> – pole povinné k vyplnění při závěrečné </a:t>
            </a:r>
            <a:r>
              <a:rPr lang="cs-CZ" sz="1500" dirty="0" err="1"/>
              <a:t>ZoR</a:t>
            </a:r>
            <a:r>
              <a:rPr lang="cs-CZ" sz="1500" dirty="0"/>
              <a:t> - vyplňte přírůstkovou hodnotu tj. skutečně dosažená hodnota indikátoru ke dni ukončení etapy a datum přírůstkové hodnoty. Případné nesplnění plánu zdůvodněte. =&gt; možnost nesplnění plánu ověřte v Metodickém listu indikátorů příslušné výzvy x včas iniciovat změnové řízení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Horizontální principy </a:t>
            </a:r>
            <a:r>
              <a:rPr lang="cs-CZ" sz="1500" dirty="0"/>
              <a:t>– pole povinné k vyplnění při závěrečné </a:t>
            </a:r>
            <a:r>
              <a:rPr lang="cs-CZ" sz="1500" dirty="0" err="1"/>
              <a:t>ZoR</a:t>
            </a:r>
            <a:r>
              <a:rPr lang="cs-CZ" sz="1500" dirty="0"/>
              <a:t> (jen u pozitivního vlivu) -  uveďte plnění vlivu s ohledem na popis v žádosti o podporu.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Klíčové aktivity </a:t>
            </a:r>
            <a:r>
              <a:rPr lang="cs-CZ" sz="1500" dirty="0"/>
              <a:t>– pole povinné k vyplnění – uveďte pokroky v realizaci klíčových aktivit.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Čestné prohlášení </a:t>
            </a:r>
            <a:r>
              <a:rPr lang="cs-CZ" sz="1500" dirty="0"/>
              <a:t>– nevyplňujte.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Dokumenty</a:t>
            </a:r>
            <a:r>
              <a:rPr lang="cs-CZ" sz="1500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Veřejná podpora </a:t>
            </a:r>
            <a:r>
              <a:rPr lang="cs-CZ" sz="1500" dirty="0"/>
              <a:t>– nevyplňujte.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Firemní proměnné </a:t>
            </a:r>
            <a:r>
              <a:rPr lang="cs-CZ" sz="1500" dirty="0"/>
              <a:t>– vyplnění je povinné pouze pro podnikatelské subjekty – právnické osoby, resp. obchodní společnosti a družstva dle práva ČR.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0720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028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Publicita</a:t>
            </a:r>
            <a:r>
              <a:rPr lang="cs-CZ" sz="1500" dirty="0"/>
              <a:t> - v tabulce publicita vyberte publicitu a v poli plnění publicitní činnosti vyberte typ publicity, který máte povinnost naplnit a dodržet. Vyplňte pole „Plnění publicitní činnosti“ a p</a:t>
            </a:r>
            <a:r>
              <a:rPr lang="cs-CZ" sz="1500" b="0" u="none" strike="noStrike" baseline="0" dirty="0"/>
              <a:t>odrobný popis naplňování publicity vyplňte do pole s názvem </a:t>
            </a:r>
            <a:r>
              <a:rPr lang="cs-CZ" sz="1500" u="none" strike="noStrike" baseline="0" dirty="0"/>
              <a:t>Komentář</a:t>
            </a:r>
            <a:r>
              <a:rPr lang="cs-CZ" sz="1500" dirty="0"/>
              <a:t>. </a:t>
            </a:r>
            <a:r>
              <a:rPr lang="cs-CZ" sz="1500" b="0" u="none" strike="noStrike" baseline="0" dirty="0"/>
              <a:t>V případě naplnění publicity v rámci některé ZoR se již příjemce v dalších ZoR k publicitě</a:t>
            </a:r>
            <a:r>
              <a:rPr lang="cs-CZ" sz="1500" dirty="0"/>
              <a:t> </a:t>
            </a:r>
            <a:r>
              <a:rPr lang="cs-CZ" sz="1500" b="0" u="none" strike="noStrike" baseline="0" dirty="0"/>
              <a:t>nevyjadřuje a pouze do komentáře k publicitě doplní informaci, že plnění publicity stále trvá.</a:t>
            </a:r>
            <a:endParaRPr lang="cs-CZ" sz="1400" dirty="0">
              <a:solidFill>
                <a:srgbClr val="FF0000"/>
              </a:solidFill>
            </a:endParaRPr>
          </a:p>
          <a:p>
            <a:pPr algn="just"/>
            <a:r>
              <a:rPr lang="cs-CZ" sz="1200" i="1" dirty="0"/>
              <a:t>	Povinná publicita (viz kap. 13 OPŽP):</a:t>
            </a:r>
          </a:p>
          <a:p>
            <a:pPr marL="796925" lvl="1" indent="-342900" algn="just">
              <a:spcBef>
                <a:spcPts val="0"/>
              </a:spcBef>
              <a:buAutoNum type="arabicParenR"/>
            </a:pPr>
            <a:r>
              <a:rPr lang="cs-CZ" sz="1200" b="0" i="1" dirty="0">
                <a:solidFill>
                  <a:schemeClr val="tx1"/>
                </a:solidFill>
              </a:rPr>
              <a:t>Zveřejnění informace o projektu na internetových stránkách příjemce (doložení v 1.ZoR).</a:t>
            </a:r>
          </a:p>
          <a:p>
            <a:pPr marL="796925" lvl="1" indent="-342900" algn="just">
              <a:spcBef>
                <a:spcPts val="0"/>
              </a:spcBef>
              <a:buAutoNum type="arabicParenR"/>
            </a:pPr>
            <a:r>
              <a:rPr lang="cs-CZ" sz="1200" b="0" i="1" dirty="0">
                <a:solidFill>
                  <a:schemeClr val="tx1"/>
                </a:solidFill>
              </a:rPr>
              <a:t>Dočasný billboard – pouze projekty financující dopravní infrastrukturu, stavební práce nebo datovou infrastrukturu, jejichž celková výše podpory přesahuje 500 000 EUR (doložení v 1.ZoR).</a:t>
            </a:r>
          </a:p>
          <a:p>
            <a:pPr marL="796925" lvl="1" indent="-342900" algn="just">
              <a:spcBef>
                <a:spcPts val="0"/>
              </a:spcBef>
              <a:buAutoNum type="arabicParenR"/>
            </a:pPr>
            <a:r>
              <a:rPr lang="cs-CZ" sz="1200" b="0" i="1" dirty="0">
                <a:solidFill>
                  <a:schemeClr val="tx1"/>
                </a:solidFill>
              </a:rPr>
              <a:t>Plakát o velikosti A3 – v ostatních případech (doložení v 1.ZoR).</a:t>
            </a:r>
          </a:p>
          <a:p>
            <a:pPr marL="796925" lvl="1" indent="-342900" algn="just">
              <a:spcBef>
                <a:spcPts val="0"/>
              </a:spcBef>
              <a:buFont typeface="Arial"/>
              <a:buAutoNum type="arabicParenR"/>
            </a:pPr>
            <a:r>
              <a:rPr lang="cs-CZ" sz="1200" b="0" i="1" dirty="0">
                <a:solidFill>
                  <a:schemeClr val="tx1"/>
                </a:solidFill>
              </a:rPr>
              <a:t>Stálá pamětní deska – pouze projekty financující nákup hmotného majetku, dopravní infrastrukturu, stavební práce nebo datovou infrastrukturu jejichž celková výše podpory projektu přesahuje 500 000 EUR (doložení v závěrečné </a:t>
            </a:r>
            <a:r>
              <a:rPr lang="cs-CZ" sz="1200" b="0" i="1" dirty="0" err="1">
                <a:solidFill>
                  <a:schemeClr val="tx1"/>
                </a:solidFill>
              </a:rPr>
              <a:t>ZoR</a:t>
            </a:r>
            <a:r>
              <a:rPr lang="cs-CZ" sz="1200" b="0" i="1" dirty="0">
                <a:solidFill>
                  <a:schemeClr val="tx1"/>
                </a:solidFill>
              </a:rPr>
              <a:t> nebo v 1.ZoU – splnění nejpozději 3 měsíce od ukončení realizace projektu).</a:t>
            </a:r>
          </a:p>
          <a:p>
            <a:pPr lvl="0" algn="just"/>
            <a:endParaRPr lang="cs-CZ" sz="12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500" b="1" dirty="0"/>
              <a:t>Modul Veřejné zakázky </a:t>
            </a:r>
            <a:r>
              <a:rPr lang="cs-CZ" sz="1500" dirty="0"/>
              <a:t>(v levém menu v části Informování o realizaci).</a:t>
            </a:r>
          </a:p>
          <a:p>
            <a:pPr marL="739775" lvl="1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1500" b="0" dirty="0">
                <a:solidFill>
                  <a:schemeClr val="tx1"/>
                </a:solidFill>
              </a:rPr>
              <a:t>Přes modul VZ probíhá veškerá administrace VZ na straně žadatele/příjemce, včetně založení nového VZ, podávání změn na existujících VZ, zasílání dokumentace apod. </a:t>
            </a:r>
          </a:p>
          <a:p>
            <a:pPr marL="739775" lvl="1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500" b="0" dirty="0">
                <a:solidFill>
                  <a:schemeClr val="tx1"/>
                </a:solidFill>
              </a:rPr>
              <a:t>Změny na modulu Veřejné zakázky mohou probíhat nezávisle na další administraci projektu: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3482FB8-2E88-4EFB-AA2E-6F23F21393C4}"/>
              </a:ext>
            </a:extLst>
          </p:cNvPr>
          <p:cNvSpPr txBox="1">
            <a:spLocks/>
          </p:cNvSpPr>
          <p:nvPr/>
        </p:nvSpPr>
        <p:spPr>
          <a:xfrm>
            <a:off x="683569" y="471264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ostatní záložky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6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15430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Způsobilost výdajů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62236"/>
            <a:ext cx="7848037" cy="5276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cap="small" dirty="0"/>
              <a:t>Věcná způsobilost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 Soulad s právními předpisy, pravidly IROP, právním aktem, projektovou žádostí</a:t>
            </a:r>
          </a:p>
          <a:p>
            <a:pPr algn="just"/>
            <a:endParaRPr lang="cs-CZ" sz="800" cap="small" dirty="0"/>
          </a:p>
          <a:p>
            <a:pPr algn="just"/>
            <a:r>
              <a:rPr lang="cs-CZ" sz="1600" b="1" cap="small" dirty="0"/>
              <a:t>Přiměřenost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Výdaj je hospodárný, účelný a efektivní a jeho výše odpovídá cenám v místě a čase obvyklým</a:t>
            </a:r>
          </a:p>
          <a:p>
            <a:pPr algn="just"/>
            <a:endParaRPr lang="cs-CZ" sz="800" dirty="0"/>
          </a:p>
          <a:p>
            <a:pPr algn="just"/>
            <a:r>
              <a:rPr lang="cs-CZ" sz="1600" b="1" cap="small" dirty="0"/>
              <a:t>Časová způsobilost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datum uskutečnění zdanitelného plnění na účetním dokladu a vznik výdaje, tj. úhrada - po 1. 2. 2020 </a:t>
            </a:r>
            <a:r>
              <a:rPr lang="cs-CZ" sz="1400" dirty="0"/>
              <a:t>do 31. 12. 2023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Vznik výdaje nejpozději s datem ukončení realizace projektu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Realizace projektu musí být ukončena nejpozději 31. 12. 2023. Do tohoto data musí být rovněž uhrazeny veškeré způsobilé výdaje. </a:t>
            </a:r>
            <a:endParaRPr lang="cs-CZ" sz="1400" dirty="0"/>
          </a:p>
          <a:p>
            <a:pPr algn="just"/>
            <a:endParaRPr lang="cs-CZ" sz="800" b="1" dirty="0"/>
          </a:p>
          <a:p>
            <a:pPr algn="just"/>
            <a:r>
              <a:rPr lang="cs-CZ" sz="1600" b="1" cap="small" dirty="0"/>
              <a:t>Místní způsobilost výdaje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Vazba na podporovaný region</a:t>
            </a:r>
          </a:p>
          <a:p>
            <a:pPr algn="just"/>
            <a:endParaRPr lang="cs-CZ" sz="800" dirty="0"/>
          </a:p>
          <a:p>
            <a:pPr algn="just"/>
            <a:r>
              <a:rPr lang="cs-CZ" sz="1600" b="1" cap="small" dirty="0"/>
              <a:t>Vykázání výdaje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Identifikovatelný, prokazatelný a doložitelný výdaj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400" dirty="0"/>
              <a:t>povinnost doložit způsobilé výdaje příslušným účetním dokladem, popřípadě další podpůrnou dokumentací</a:t>
            </a:r>
          </a:p>
        </p:txBody>
      </p:sp>
    </p:spTree>
    <p:extLst>
      <p:ext uri="{BB962C8B-B14F-4D97-AF65-F5344CB8AC3E}">
        <p14:creationId xmlns:p14="http://schemas.microsoft.com/office/powerpoint/2010/main" val="144088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742292" y="362430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3066310" y="2031963"/>
            <a:ext cx="5335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1600" dirty="0"/>
              <a:t>V základním levém menu klikněte na tlačítko Žádost o platbu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cs-CZ" sz="1600" dirty="0"/>
              <a:t>Klikněte na Vytvořit novou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Vytvořený řádek rozpracované </a:t>
            </a:r>
            <a:r>
              <a:rPr lang="cs-CZ" sz="1600" dirty="0" err="1"/>
              <a:t>ŽoP</a:t>
            </a:r>
            <a:r>
              <a:rPr lang="cs-CZ" sz="1600" dirty="0"/>
              <a:t> rozklikněte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96E38F-90D8-482C-BC98-705A33A8D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54"/>
          <a:stretch/>
        </p:blipFill>
        <p:spPr>
          <a:xfrm>
            <a:off x="742291" y="1142236"/>
            <a:ext cx="2173655" cy="2220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91B62B4-BDE2-44F4-AE63-D7128D63E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6024"/>
          <a:stretch/>
        </p:blipFill>
        <p:spPr bwMode="auto">
          <a:xfrm>
            <a:off x="742292" y="3490211"/>
            <a:ext cx="2173655" cy="1223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C6FF729-56CA-48E3-B2B7-3000C7B09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1881" b="6696"/>
          <a:stretch/>
        </p:blipFill>
        <p:spPr bwMode="auto">
          <a:xfrm>
            <a:off x="742292" y="4826037"/>
            <a:ext cx="4991131" cy="1453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40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81762" y="442610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Identifikační údaje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4432530" y="1571351"/>
            <a:ext cx="4035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Identifikační údaje zkontrolujte údaje a vyplňte – výběrem z číselníku – název účtu příjemce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  vyplnění  názvu účtu je automaticky systémem doplněno číslo účtu.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Příspěvkové organizace vyplní název účtu zřizovatele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3AEFA0B-39DB-46D5-9299-64289A30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8" y="1408055"/>
            <a:ext cx="3761715" cy="4108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F2733879-80A4-4333-A500-426885DC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530" y="4176236"/>
            <a:ext cx="4253880" cy="218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2B7A02-881B-42AE-B689-2C8CE89DD5A0}"/>
              </a:ext>
            </a:extLst>
          </p:cNvPr>
          <p:cNvSpPr txBox="1"/>
          <p:nvPr/>
        </p:nvSpPr>
        <p:spPr>
          <a:xfrm>
            <a:off x="579758" y="5584393"/>
            <a:ext cx="403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Pole „Konstantní symbol“, „Variabilní symbol“ a „Specifický symbol“  ani „Zdůvodnění platby“ </a:t>
            </a:r>
            <a:r>
              <a:rPr lang="cs-CZ" sz="1600" b="1" dirty="0">
                <a:solidFill>
                  <a:srgbClr val="FF0000"/>
                </a:solidFill>
              </a:rPr>
              <a:t>nevyplňujte.</a:t>
            </a:r>
          </a:p>
        </p:txBody>
      </p:sp>
    </p:spTree>
    <p:extLst>
      <p:ext uri="{BB962C8B-B14F-4D97-AF65-F5344CB8AC3E}">
        <p14:creationId xmlns:p14="http://schemas.microsoft.com/office/powerpoint/2010/main" val="358541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9" y="434335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414661" y="1433386"/>
            <a:ext cx="3347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Na záložku </a:t>
            </a:r>
            <a:r>
              <a:rPr lang="cs-CZ" sz="1600" b="1" dirty="0"/>
              <a:t>žádost o platbu </a:t>
            </a:r>
            <a:r>
              <a:rPr lang="cs-CZ" sz="1600" dirty="0"/>
              <a:t>se částky načtou až po vyplnění soupisky a stisknutí tlačítka „Naplnit data ze soupisky“</a:t>
            </a:r>
          </a:p>
          <a:p>
            <a:endParaRPr lang="cs-CZ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Přejděte proto na záložku Souhrnná soupiska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2B7A02-881B-42AE-B689-2C8CE89DD5A0}"/>
              </a:ext>
            </a:extLst>
          </p:cNvPr>
          <p:cNvSpPr txBox="1"/>
          <p:nvPr/>
        </p:nvSpPr>
        <p:spPr>
          <a:xfrm>
            <a:off x="433352" y="3608732"/>
            <a:ext cx="40351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</a:t>
            </a:r>
            <a:r>
              <a:rPr lang="cs-CZ" sz="1600" b="1" dirty="0"/>
              <a:t>Souhrnná soupiska </a:t>
            </a:r>
            <a:r>
              <a:rPr lang="cs-CZ" sz="1600" dirty="0"/>
              <a:t>vyplňte </a:t>
            </a:r>
            <a:r>
              <a:rPr lang="cs-CZ" sz="1600" dirty="0">
                <a:solidFill>
                  <a:srgbClr val="FF0000"/>
                </a:solidFill>
              </a:rPr>
              <a:t>Evidenční číslo </a:t>
            </a:r>
            <a:r>
              <a:rPr lang="cs-CZ" sz="1600" dirty="0"/>
              <a:t>ve formátu: pořadové číslo </a:t>
            </a:r>
            <a:r>
              <a:rPr lang="cs-CZ" sz="1600" dirty="0" err="1"/>
              <a:t>ŽoP</a:t>
            </a:r>
            <a:r>
              <a:rPr lang="cs-CZ" sz="1600" dirty="0"/>
              <a:t>/konec registračního čísla projektu (např. 1/0001120)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Tato operace je nezbytná proto, aby se následně zpřístupnila pole pro editaci na dalších záložkách soupisky dokladů. </a:t>
            </a:r>
          </a:p>
          <a:p>
            <a:endParaRPr lang="cs-CZ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Přejděte na záložku SD-1 Účetní doklady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D4413D7-4135-4E32-BA23-5FC460D8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2" y="1322561"/>
            <a:ext cx="4981309" cy="2051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6D08B65-62B5-40EB-91C4-D6F1B9209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84038"/>
            <a:ext cx="3963013" cy="27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9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9" y="457814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SD-1 Účetní/Daňové doklady (I.)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325299" y="1433386"/>
            <a:ext cx="23069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</a:t>
            </a:r>
            <a:r>
              <a:rPr lang="cs-CZ" sz="1600" b="1" dirty="0"/>
              <a:t>SD-1 Účetní/Daňové doklady  </a:t>
            </a:r>
            <a:r>
              <a:rPr lang="cs-CZ" sz="1600" dirty="0"/>
              <a:t>zadejte údaje k jednotlivým účetním dokladům nárokovaných v </a:t>
            </a:r>
            <a:r>
              <a:rPr lang="cs-CZ" sz="1600" dirty="0" err="1"/>
              <a:t>ŽoP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Přes tlačítko Nový záznam pak vytváříte další záznam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Do přílohy vložte sken dokladu (max.100 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Vždy vyplněný řádek uložte!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3B5FEEB-1CF8-4B05-8452-95E3738A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433386"/>
            <a:ext cx="5562600" cy="3976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90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095748" y="1233800"/>
            <a:ext cx="260783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Investice/</a:t>
            </a:r>
            <a:r>
              <a:rPr lang="cs-CZ" sz="1400" dirty="0" err="1"/>
              <a:t>Neinvestice</a:t>
            </a:r>
            <a:r>
              <a:rPr lang="cs-CZ" sz="1400" dirty="0"/>
              <a:t> se vyplňují dle navázání              na položku rozpočtu.</a:t>
            </a:r>
          </a:p>
          <a:p>
            <a:endParaRPr lang="cs-CZ" sz="1050" dirty="0"/>
          </a:p>
          <a:p>
            <a:r>
              <a:rPr lang="cs-CZ" sz="1400" dirty="0"/>
              <a:t>Celkové částky se načítají automaticky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/>
          </a:p>
          <a:p>
            <a:r>
              <a:rPr lang="cs-CZ" sz="1400" b="1" dirty="0">
                <a:solidFill>
                  <a:srgbClr val="FF0000"/>
                </a:solidFill>
              </a:rPr>
              <a:t>POZOR!!! </a:t>
            </a:r>
            <a:r>
              <a:rPr lang="cs-CZ" sz="1400" dirty="0"/>
              <a:t>U projektů s veřejnou podporou je nutné mít u každého dokladu vyplněné pole </a:t>
            </a:r>
            <a:r>
              <a:rPr lang="cs-CZ" sz="1400" b="1" u="sng" dirty="0">
                <a:solidFill>
                  <a:srgbClr val="FF0000"/>
                </a:solidFill>
              </a:rPr>
              <a:t>„Druh veřejné podpory“</a:t>
            </a:r>
            <a:r>
              <a:rPr lang="cs-CZ" sz="1400" b="1" dirty="0"/>
              <a:t>.</a:t>
            </a:r>
          </a:p>
          <a:p>
            <a:endParaRPr lang="cs-CZ" sz="1050" b="1" dirty="0">
              <a:solidFill>
                <a:srgbClr val="00B050"/>
              </a:solidFill>
            </a:endParaRPr>
          </a:p>
          <a:p>
            <a:r>
              <a:rPr lang="cs-CZ" sz="1400" b="1" dirty="0">
                <a:solidFill>
                  <a:srgbClr val="00B050"/>
                </a:solidFill>
              </a:rPr>
              <a:t>POZOR!!! </a:t>
            </a:r>
            <a:r>
              <a:rPr lang="cs-CZ" sz="1400" dirty="0"/>
              <a:t>U faktur/dokladů s vazbou na VZ je nutné provést navázání záznamu na číslo VZ, tj. mít vyplněné pole </a:t>
            </a:r>
            <a:r>
              <a:rPr lang="cs-CZ" sz="1400" b="1" u="sng" dirty="0">
                <a:solidFill>
                  <a:srgbClr val="00B050"/>
                </a:solidFill>
              </a:rPr>
              <a:t>„Číslo výběrového řízení, ke kterému se doklad vztahuje“</a:t>
            </a:r>
            <a:r>
              <a:rPr lang="cs-CZ" sz="14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050" dirty="0"/>
          </a:p>
          <a:p>
            <a:r>
              <a:rPr lang="cs-CZ" sz="1400" dirty="0"/>
              <a:t>Částka nezpůsobilých výdajů je rozdílem celkové částky na dokladu a způsobilých výdajů.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DE91C2-D51F-4F42-8DC5-7FE0DEF4C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" r="8567"/>
          <a:stretch/>
        </p:blipFill>
        <p:spPr>
          <a:xfrm>
            <a:off x="683568" y="1243011"/>
            <a:ext cx="5310009" cy="4939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aoblený obdélník 9">
            <a:extLst>
              <a:ext uri="{FF2B5EF4-FFF2-40B4-BE49-F238E27FC236}">
                <a16:creationId xmlns:a16="http://schemas.microsoft.com/office/drawing/2014/main" id="{EFF7A0DB-3797-4CF2-A125-32879C989DA6}"/>
              </a:ext>
            </a:extLst>
          </p:cNvPr>
          <p:cNvSpPr/>
          <p:nvPr/>
        </p:nvSpPr>
        <p:spPr>
          <a:xfrm>
            <a:off x="581397" y="3119438"/>
            <a:ext cx="2569028" cy="4267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10">
            <a:extLst>
              <a:ext uri="{FF2B5EF4-FFF2-40B4-BE49-F238E27FC236}">
                <a16:creationId xmlns:a16="http://schemas.microsoft.com/office/drawing/2014/main" id="{6E58118C-7DFD-485D-8FA3-30EE198DA09E}"/>
              </a:ext>
            </a:extLst>
          </p:cNvPr>
          <p:cNvSpPr/>
          <p:nvPr/>
        </p:nvSpPr>
        <p:spPr>
          <a:xfrm>
            <a:off x="3550573" y="3851846"/>
            <a:ext cx="2286000" cy="42672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12">
            <a:extLst>
              <a:ext uri="{FF2B5EF4-FFF2-40B4-BE49-F238E27FC236}">
                <a16:creationId xmlns:a16="http://schemas.microsoft.com/office/drawing/2014/main" id="{389CF2A3-8CC1-4E46-885E-B0CAAA0B91CB}"/>
              </a:ext>
            </a:extLst>
          </p:cNvPr>
          <p:cNvSpPr/>
          <p:nvPr/>
        </p:nvSpPr>
        <p:spPr>
          <a:xfrm>
            <a:off x="3259981" y="4409900"/>
            <a:ext cx="1312019" cy="426720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2">
            <a:extLst>
              <a:ext uri="{FF2B5EF4-FFF2-40B4-BE49-F238E27FC236}">
                <a16:creationId xmlns:a16="http://schemas.microsoft.com/office/drawing/2014/main" id="{91934A13-23F9-40FE-8E82-0A2D7984335A}"/>
              </a:ext>
            </a:extLst>
          </p:cNvPr>
          <p:cNvSpPr/>
          <p:nvPr/>
        </p:nvSpPr>
        <p:spPr>
          <a:xfrm>
            <a:off x="3259980" y="5082846"/>
            <a:ext cx="1312019" cy="426720"/>
          </a:xfrm>
          <a:prstGeom prst="roundRect">
            <a:avLst/>
          </a:prstGeom>
          <a:noFill/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61BB559-4BCD-4559-85B7-D699BC9147ED}"/>
              </a:ext>
            </a:extLst>
          </p:cNvPr>
          <p:cNvSpPr txBox="1">
            <a:spLocks/>
          </p:cNvSpPr>
          <p:nvPr/>
        </p:nvSpPr>
        <p:spPr>
          <a:xfrm>
            <a:off x="823039" y="457814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SD-1 Účetní/Daňové doklady (II.)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2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332719"/>
            <a:ext cx="7948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Do </a:t>
            </a:r>
            <a:r>
              <a:rPr lang="cs-CZ" sz="1600" b="1" dirty="0"/>
              <a:t>příloh u každého výdaje </a:t>
            </a:r>
            <a:r>
              <a:rPr lang="cs-CZ" sz="1600" dirty="0"/>
              <a:t>vložte: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/>
              <a:t>fakturu,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/>
              <a:t>výpis z účtu,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/>
              <a:t>případně další dokumenty související pouze s daným výdajem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i="1" dirty="0"/>
              <a:t>(ostatní přílohy mohou být vloženy na záložce „Dokumenty“).</a:t>
            </a:r>
          </a:p>
          <a:p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Do přílohy vložte sken dokladu (max.100 MB).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4447C62-702E-4A08-A604-D7A5A740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3033237"/>
            <a:ext cx="6546573" cy="3505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EB65F27-DA6F-47B3-8FAA-C45D38E9399C}"/>
              </a:ext>
            </a:extLst>
          </p:cNvPr>
          <p:cNvSpPr txBox="1">
            <a:spLocks/>
          </p:cNvSpPr>
          <p:nvPr/>
        </p:nvSpPr>
        <p:spPr>
          <a:xfrm>
            <a:off x="823039" y="457814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SD-1 Účetní/Daňové doklady (III.)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087626" y="626552"/>
            <a:ext cx="749792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 prezentace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3AEAEDEA-7A92-4A72-9DFF-17F8A2E6FF69}"/>
              </a:ext>
            </a:extLst>
          </p:cNvPr>
          <p:cNvSpPr txBox="1">
            <a:spLocks/>
          </p:cNvSpPr>
          <p:nvPr/>
        </p:nvSpPr>
        <p:spPr>
          <a:xfrm>
            <a:off x="986375" y="1696676"/>
            <a:ext cx="7700425" cy="4659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Předložení Žádosti o platbu a Zprávy o realizaci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Náležitosti Zprávy o realizaci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Náležitosti Žádosti o platbu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Vyplňování v ISKP14+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Způsobilost výdajů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2000" dirty="0"/>
              <a:t>Postup kontroly Žádosti o platbu a Zprávy o realizaci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Udržitelnost, fyzická kontrola</a:t>
            </a:r>
          </a:p>
          <a:p>
            <a:endParaRPr lang="cs-CZ" sz="1600" dirty="0">
              <a:solidFill>
                <a:srgbClr val="FFC000"/>
              </a:solidFill>
            </a:endParaRPr>
          </a:p>
          <a:p>
            <a:endParaRPr lang="cs-CZ" sz="1600" dirty="0">
              <a:solidFill>
                <a:srgbClr val="FFC000"/>
              </a:solidFill>
            </a:endParaRPr>
          </a:p>
          <a:p>
            <a:r>
              <a:rPr lang="cs-CZ" altLang="cs-CZ" sz="1600" b="1" dirty="0" err="1"/>
              <a:t>ŽoP</a:t>
            </a:r>
            <a:r>
              <a:rPr lang="cs-CZ" altLang="cs-CZ" sz="1600" dirty="0"/>
              <a:t> = Žádost o platbu; </a:t>
            </a:r>
            <a:r>
              <a:rPr lang="cs-CZ" altLang="cs-CZ" sz="1600" b="1" dirty="0" err="1"/>
              <a:t>ZoR</a:t>
            </a:r>
            <a:r>
              <a:rPr lang="cs-CZ" altLang="cs-CZ" sz="1600" dirty="0"/>
              <a:t> = Zpráva o realizaci</a:t>
            </a:r>
          </a:p>
          <a:p>
            <a:endParaRPr lang="cs-CZ" sz="1600" dirty="0">
              <a:solidFill>
                <a:srgbClr val="FFC000"/>
              </a:solidFill>
            </a:endParaRPr>
          </a:p>
          <a:p>
            <a:pPr marL="914400" lvl="1" indent="-285750">
              <a:buFont typeface="Arial" charset="0"/>
              <a:buChar char="•"/>
            </a:pPr>
            <a:endParaRPr lang="cs-CZ" sz="1600" b="0" dirty="0">
              <a:solidFill>
                <a:schemeClr val="tx1"/>
              </a:solidFill>
            </a:endParaRPr>
          </a:p>
          <a:p>
            <a:pPr marL="914400" lvl="1" indent="-285750">
              <a:buFont typeface="Arial" charset="0"/>
              <a:buChar char="•"/>
            </a:pPr>
            <a:endParaRPr lang="cs-CZ" sz="1600" b="0" dirty="0">
              <a:solidFill>
                <a:schemeClr val="tx1"/>
              </a:solidFill>
            </a:endParaRPr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dirty="0"/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dirty="0"/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dirty="0"/>
          </a:p>
          <a:p>
            <a:pPr marL="285750" indent="-285750">
              <a:buFont typeface="Arial" charset="0"/>
              <a:buChar char="•"/>
            </a:pPr>
            <a:endParaRPr lang="cs-CZ" sz="1600" dirty="0"/>
          </a:p>
          <a:p>
            <a:pPr marL="285750" indent="-285750">
              <a:buFont typeface="Arial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7692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99659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záložky - Nezpůsobilé výdaje, Dokumenty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4856098" y="1522682"/>
            <a:ext cx="3776173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Nezpůsobilé výdaje</a:t>
            </a:r>
            <a:r>
              <a:rPr lang="cs-CZ" sz="1600" dirty="0"/>
              <a:t> – nevyplňujte</a:t>
            </a:r>
          </a:p>
          <a:p>
            <a:endParaRPr lang="cs-CZ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SD-3 Cestovní náhrady</a:t>
            </a:r>
            <a:r>
              <a:rPr lang="cs-CZ" sz="1600" dirty="0"/>
              <a:t>: Vyplňte v případě, že máte cestovní výdaje v rámci projektu. Vyplňte způsobilé/částečně způsobilé pracovní cesty. </a:t>
            </a:r>
          </a:p>
          <a:p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Dokumenty</a:t>
            </a:r>
            <a:r>
              <a:rPr lang="cs-CZ" sz="1600" dirty="0"/>
              <a:t>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cs-CZ" sz="1400" dirty="0"/>
              <a:t>Zde vložte všechny přílohy stanovené Obecnými a Specifickými pravidly pro žadatele a příjemce, které jsou podkladem pro aktuální ŽOP a nejsou zařazeny jako přílohy záznamů v soupiskách. </a:t>
            </a:r>
          </a:p>
          <a:p>
            <a:pPr lvl="1"/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Čestná prohlášení </a:t>
            </a:r>
            <a:r>
              <a:rPr lang="cs-CZ" sz="1600" dirty="0"/>
              <a:t>– nutno potvrdit zaškrtnutí checkboxu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D7DD77F-C989-41B8-919D-C6993AB53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/>
        </p:blipFill>
        <p:spPr bwMode="auto">
          <a:xfrm>
            <a:off x="683569" y="1292114"/>
            <a:ext cx="3496270" cy="2655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ACE12C5-6EDD-48B8-A673-92A23A6FA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b="3977"/>
          <a:stretch/>
        </p:blipFill>
        <p:spPr bwMode="auto">
          <a:xfrm>
            <a:off x="683569" y="4049377"/>
            <a:ext cx="4172529" cy="2306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42FD41-DCB6-4506-AB69-B8751C3EA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429" y="5953350"/>
            <a:ext cx="2209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9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Povinné přílohy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Faktury/daňové doklady</a:t>
            </a:r>
            <a:r>
              <a:rPr lang="cs-CZ" sz="1400" b="1" dirty="0"/>
              <a:t> - </a:t>
            </a:r>
            <a:r>
              <a:rPr lang="cs-CZ" sz="1400" dirty="0"/>
              <a:t>každý originální účetní a daňový doklad musí obsahovat registrační číslo projektu a splňovat ustanovení §11 zákona o účetnictví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Doklady o úhradě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(bankovní výpisy, pokladní doklady)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Předávací protokoly</a:t>
            </a:r>
            <a:r>
              <a:rPr lang="cs-CZ" sz="1400" dirty="0"/>
              <a:t>, dodací listy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Doložení ceny obvyklé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– u výdajů nad 100 000 Kč, které nebyly realizovány formou VŘ, příjemce může být rovněž vyzván k doložení, pokud při kontrole vznikne pochybnost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Smlouva/objednávka </a:t>
            </a:r>
            <a:r>
              <a:rPr lang="cs-CZ" sz="1400" dirty="0"/>
              <a:t>– u výdajů, které nebyly realizovány formou VŘ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Smlouva o zřízení bankovního účtu/čestné prohlášení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o bankovním účtu (viz příloha č. 32 Obecných pravidel pro žadatele a příjemce) – doložení v 1.ŽoP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200" b="0" dirty="0">
                <a:solidFill>
                  <a:schemeClr val="tx1"/>
                </a:solidFill>
              </a:rPr>
              <a:t>- Dle zákona č. 218/2000 Sb., o rozpočtových pravidlech a musí mít OSS, PO OSS, kraje a jimi zřizované organizace, obce a jimi zřizované organizace, svazky obcí a veřejné vysoké školy podílející se na realizaci vzdělávacích aktivit účet pro příjem podpory, otevřený v ČNB.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200" b="0" dirty="0">
                <a:solidFill>
                  <a:schemeClr val="tx1"/>
                </a:solidFill>
              </a:rPr>
              <a:t> - Příspěvkové organizaci, kraje, obce nebo svazku obcí je dotace poskytována prostřednictvím účtu zřizovatele.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200" b="0" dirty="0">
                <a:solidFill>
                  <a:schemeClr val="tx1"/>
                </a:solidFill>
              </a:rPr>
              <a:t>- Příjemce dokládá jak bankovní účet, na který požaduje poskytnout dotaci, tak bankovní účty, ze kterých byly provedeny úhrady předkládaných účetních/daňových dokladů k proplacení.</a:t>
            </a:r>
          </a:p>
        </p:txBody>
      </p:sp>
    </p:spTree>
    <p:extLst>
      <p:ext uri="{BB962C8B-B14F-4D97-AF65-F5344CB8AC3E}">
        <p14:creationId xmlns:p14="http://schemas.microsoft.com/office/powerpoint/2010/main" val="264467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Povinné přílohy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Výpis z účetní evidence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- zaúčtování veškerých příjmů a výdajů projektu, z této sestavy musí být zřejmý způsob oddělení účetnictví projektu (např. formou analytických účtů) </a:t>
            </a:r>
          </a:p>
          <a:p>
            <a:pPr lvl="0" algn="just"/>
            <a:endParaRPr lang="cs-CZ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Informace o oddělení účetní/daňové evidence k projektu </a:t>
            </a:r>
            <a:r>
              <a:rPr lang="cs-CZ" sz="1400" dirty="0"/>
              <a:t>s jednoznačnou identifikací předmětu plnění vč. podpisových vzorů osob odpovědných za účetní případ a jeho zaúčtování a informaci, jakým způsobem má žadatel zajištěnou archivaci dokumentace dle Obecných pravidel pro žadatele a příjemce (např. formou jednoduché Vnitřní směrnice účtování projektu).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Podklady prokazující dodržení pravidel pro publicitu</a:t>
            </a:r>
            <a:r>
              <a:rPr lang="cs-CZ" sz="1400" dirty="0">
                <a:solidFill>
                  <a:srgbClr val="00529C"/>
                </a:solidFill>
              </a:rPr>
              <a:t> </a:t>
            </a:r>
            <a:r>
              <a:rPr lang="cs-CZ" sz="1400" dirty="0"/>
              <a:t>(fotodokumentace, printscreen internetových stránek)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Fotodokumentaci</a:t>
            </a:r>
            <a:r>
              <a:rPr lang="cs-CZ" sz="1400" b="1" dirty="0"/>
              <a:t> </a:t>
            </a:r>
            <a:r>
              <a:rPr lang="cs-CZ" sz="1400" dirty="0"/>
              <a:t>z realizace projektu</a:t>
            </a:r>
          </a:p>
          <a:p>
            <a:pPr algn="just"/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DPH – přenesená daňová povinnost </a:t>
            </a:r>
            <a:r>
              <a:rPr lang="cs-CZ" sz="1400" dirty="0"/>
              <a:t>– doložení splnění daňové povinnosti (daňové přiznání, výpis   z evidence pro daňové účely/kontrolní hlášení, doklad o úhradě)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Nákup nemovitostí </a:t>
            </a:r>
            <a:r>
              <a:rPr lang="cs-CZ" sz="1400" dirty="0"/>
              <a:t>(staveb a pozemků) – znalecký posudek ne starší 6 měsíců  před datem pořízení, doložení vlastnictví.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1292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Povinné přílohy (III.)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Další přílohy </a:t>
            </a:r>
            <a:r>
              <a:rPr lang="cs-CZ" sz="1400" dirty="0"/>
              <a:t>vycházející ze specifik daných výzev (dle SPŽP)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Uvedení čísla smlouvy/objednávky </a:t>
            </a:r>
            <a:r>
              <a:rPr lang="cs-CZ" sz="1400" dirty="0"/>
              <a:t>– pokud není uvedeno na faktuře, nedopisovat na fakturu/daňový doklad ručně, ale okomentovat v „Popisu výdaje“ na „Soupisce dokladů“ provázanost smlouvy/objednávky s předkládanou fakturou.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529C"/>
                </a:solidFill>
              </a:rPr>
              <a:t>Doklady z výběrového řízení </a:t>
            </a:r>
            <a:r>
              <a:rPr lang="cs-CZ" sz="1200" dirty="0"/>
              <a:t>– </a:t>
            </a:r>
            <a:r>
              <a:rPr lang="cs-CZ" sz="1400" dirty="0"/>
              <a:t>pokud již nebyly doloženy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1673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Dokladování způsobilých výdajů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Stavební práce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Soupis skutečně provedených prací, tzv. </a:t>
            </a:r>
            <a:r>
              <a:rPr lang="cs-CZ" sz="1400" b="1" dirty="0"/>
              <a:t>čerpání</a:t>
            </a:r>
            <a:r>
              <a:rPr lang="cs-CZ" sz="1400" dirty="0"/>
              <a:t> (doložit jak v el. formátu, tak v .</a:t>
            </a:r>
            <a:r>
              <a:rPr lang="cs-CZ" sz="1400" dirty="0" err="1"/>
              <a:t>pdf</a:t>
            </a:r>
            <a:r>
              <a:rPr lang="cs-CZ" sz="1400" dirty="0"/>
              <a:t>)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Formou výstupu z rozpočtového softwaru, který je ve shodné struktuře a formátu jako byl smluvní rozpočet stavby, případně jiný rozpočet odsouhlasený CRR.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Nemá-li žadatel možnost vyhotovit tento elektronický výstup, vyplní údaje o čerpání dle skutečnosti podle jednotlivých faktur do dokumentu vygenerovaného zaměstnancem CRR s názvem „Čerpání“, který bude poskytnut žadateli na vyžádání ve formátu </a:t>
            </a:r>
            <a:r>
              <a:rPr lang="cs-CZ" sz="1300" b="0" dirty="0" err="1">
                <a:solidFill>
                  <a:schemeClr val="tx1"/>
                </a:solidFill>
              </a:rPr>
              <a:t>xls</a:t>
            </a:r>
            <a:r>
              <a:rPr lang="cs-CZ" sz="1300" b="0" dirty="0">
                <a:solidFill>
                  <a:schemeClr val="tx1"/>
                </a:solidFill>
              </a:rPr>
              <a:t>. 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Tato povinnost se nevztahuje na stavební zakázky s předpokládanou hodnotou pod </a:t>
            </a:r>
            <a:r>
              <a:rPr lang="cs-CZ" sz="1300" dirty="0">
                <a:solidFill>
                  <a:schemeClr val="tx1"/>
                </a:solidFill>
              </a:rPr>
              <a:t>6</a:t>
            </a:r>
            <a:r>
              <a:rPr lang="cs-CZ" sz="1300" b="0" dirty="0">
                <a:solidFill>
                  <a:schemeClr val="tx1"/>
                </a:solidFill>
              </a:rPr>
              <a:t> mil Kč včetně (bez DPH).</a:t>
            </a:r>
          </a:p>
          <a:p>
            <a:pPr lvl="1" indent="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None/>
            </a:pPr>
            <a:endParaRPr lang="cs-CZ" sz="1600" b="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Do první Zprávy o udržitelnosti příjemce dokládá: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dirty="0">
                <a:solidFill>
                  <a:schemeClr val="tx1"/>
                </a:solidFill>
              </a:rPr>
              <a:t>kolaudační souhlas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rozhodnutí o povolení k předčasnému užívání stavby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300" b="0" dirty="0">
                <a:solidFill>
                  <a:schemeClr val="tx1"/>
                </a:solidFill>
              </a:rPr>
              <a:t>rozhodnutí o povolení zkušebního provozu před vydáním kolaudačního souhlasu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24565C-8B2E-48E7-82DE-82D0423BE9DF}"/>
              </a:ext>
            </a:extLst>
          </p:cNvPr>
          <p:cNvSpPr txBox="1"/>
          <p:nvPr/>
        </p:nvSpPr>
        <p:spPr>
          <a:xfrm>
            <a:off x="683569" y="4475551"/>
            <a:ext cx="777686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 </a:t>
            </a:r>
            <a:r>
              <a:rPr lang="cs-CZ" sz="1600" b="1" dirty="0"/>
              <a:t>Nákup pozemků, staveb</a:t>
            </a:r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Doložení vlastnictví </a:t>
            </a:r>
            <a:r>
              <a:rPr lang="cs-CZ" sz="1400" dirty="0"/>
              <a:t>(výpis z katastru nemovitostí, popř. návrh na vklad do katastru nemovitostí, vyrozumění katastrálního úřadu o zapsání vlastnického práva k pozemku nebo stavbě).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Znalecký posudek</a:t>
            </a: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musí být vyhotoven dle zákona č. 151/1997 Sb., o oceňování majetku, ve znění pozdějších předpisů a </a:t>
            </a:r>
            <a:r>
              <a:rPr lang="cs-CZ" sz="1400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nesmí být starší než 6 měsíců od pořízení majetku</a:t>
            </a:r>
            <a:r>
              <a:rPr lang="cs-CZ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Z posudku musí být jasně patrná cena. Rozhodným okamžikem pro posouzení časové platnosti znaleckého posudku je datum nabytí vlastnictví majetku“.</a:t>
            </a:r>
            <a:endParaRPr lang="cs-CZ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116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Dokladování způsobilých výdajů (III.)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683568" y="1258349"/>
            <a:ext cx="7848037" cy="5276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Účetní doklady do 10 000 Kč </a:t>
            </a:r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výdaje do 10 000 Kč lze uvést v Seznamu účetních dokladů (příloha č. 25 Obecných pravidel)   a nedokládat k nim faktury, paragony a další účetní doklady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maximální limit pro začlenění do seznamu účetních dokladů je 10 000 Kč včetně DPH za jeden účetní doklad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pro tyto výdaje platí povinnost předložit v případě kontroly originály příslušných účetních dokladů</a:t>
            </a:r>
          </a:p>
          <a:p>
            <a:pPr algn="just"/>
            <a:r>
              <a:rPr lang="cs-CZ" sz="2000" b="1" dirty="0"/>
              <a:t> </a:t>
            </a:r>
            <a:endParaRPr lang="cs-CZ" sz="2000" dirty="0"/>
          </a:p>
          <a:p>
            <a:pPr algn="just"/>
            <a:r>
              <a:rPr lang="cs-CZ" sz="1600" b="1" dirty="0"/>
              <a:t>DPH</a:t>
            </a:r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při využití přenesené daňové povinnosti:</a:t>
            </a:r>
          </a:p>
          <a:p>
            <a:pPr marL="739775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300" b="0" dirty="0">
                <a:solidFill>
                  <a:schemeClr val="tx1"/>
                </a:solidFill>
              </a:rPr>
              <a:t>kopie daňového přiznání, </a:t>
            </a:r>
          </a:p>
          <a:p>
            <a:pPr marL="739775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300" b="0" dirty="0">
                <a:solidFill>
                  <a:schemeClr val="tx1"/>
                </a:solidFill>
              </a:rPr>
              <a:t>evidence pro daňové účely/kontrolního hlášení a </a:t>
            </a:r>
          </a:p>
          <a:p>
            <a:pPr marL="739775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300" b="0" dirty="0">
                <a:solidFill>
                  <a:schemeClr val="tx1"/>
                </a:solidFill>
              </a:rPr>
              <a:t>kopie výpisu z bankovního účtu jako doklad o úhradě daň. povinnosti OFS. (Obecná pravidla, kap. 11)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500" dirty="0"/>
              <a:t>DPH u smíšeného plnění (DPH stanovená koeficientem) se dokládá do soupisky v okamžiku, kdy je známa její skutečná výše na základě vypořádacího koeficientu, případně na základě odhadnutého koeficientu z minulého roku (</a:t>
            </a:r>
            <a:r>
              <a:rPr lang="cs-CZ" sz="1500" b="1" dirty="0">
                <a:solidFill>
                  <a:srgbClr val="FF0000"/>
                </a:solidFill>
              </a:rPr>
              <a:t>povinnost pro příjemce po zjištění skutečné výše koeficientu informovat depeší manažera projektu o případných změnách – při změně koeficientu se může jednat o nesrovnalost</a:t>
            </a:r>
            <a:r>
              <a:rPr lang="cs-CZ" sz="15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60635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Soupiska příjmů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232769"/>
            <a:ext cx="79487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Záložka Soupiska příjmů se na </a:t>
            </a:r>
            <a:r>
              <a:rPr lang="cs-CZ" sz="1400" dirty="0" err="1"/>
              <a:t>ŽoP</a:t>
            </a:r>
            <a:r>
              <a:rPr lang="cs-CZ" sz="1400" dirty="0"/>
              <a:t> zobrazuje jen pokud jste uvedli </a:t>
            </a:r>
            <a:r>
              <a:rPr lang="cs-CZ" sz="1400" b="1" dirty="0"/>
              <a:t>jiné peněžní příjmy (JPP) </a:t>
            </a:r>
            <a:r>
              <a:rPr lang="cs-CZ" sz="1400" dirty="0"/>
              <a:t>v projektové žádosti. Pokud nebyly JPP v žádosti uvedeny, pak se soupiska příjmů vůbec nezobrazuje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Na soupisku příjmů doplňte částku čistých jiných peněžních příjmů a přílohu č. 29 přiložte na záložku dokumenty.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Hodnota příjmů zde uvedených se rovná částce uváděné v poli JINÉ PENĚŽNÍ PŘÍJMY ve Zprávě o realizaci projektu, tj. soupiska má pouze jeden řádek zaznamenávající hodnotu čistých příjmů </a:t>
            </a:r>
          </a:p>
          <a:p>
            <a:pPr lvl="1"/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Záložka </a:t>
            </a:r>
            <a:r>
              <a:rPr lang="cs-CZ" sz="1400" b="1" dirty="0"/>
              <a:t>Čestná prohlášení </a:t>
            </a:r>
            <a:r>
              <a:rPr lang="cs-CZ" sz="1400" dirty="0"/>
              <a:t>– nutno potvrdit zaškrtnutí checkboxu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B42FD41-DCB6-4506-AB69-B8751C3EA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317" y="5610450"/>
            <a:ext cx="2209800" cy="342900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1BB33D0-1531-44FF-91C2-8E8A66E9C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2" y="3448760"/>
            <a:ext cx="6690333" cy="3018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(I.)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232769"/>
            <a:ext cx="7948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vyplnění všech údajů a vložení všech dokladů na záložku SD – Účetní/Daňové doklady  je nutno pro vyplnění souhrnné Soupisky kliknout na tlačítko </a:t>
            </a:r>
            <a:r>
              <a:rPr lang="cs-CZ" sz="1400" b="1" dirty="0"/>
              <a:t>Naplnit data z dokladů soupisky. </a:t>
            </a:r>
          </a:p>
          <a:p>
            <a:pPr algn="just"/>
            <a:endParaRPr lang="cs-CZ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Systém provede naplnění finančních dat – sečetly se částky požadovaných způsobilých výdajů. Křížové financování i paušální výdaje jsou v IROP nerelevantní.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5E8817-295B-4245-9B78-7D7DE033B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36" y="2743200"/>
            <a:ext cx="6719581" cy="32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1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(II.)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3568" y="1232769"/>
            <a:ext cx="7948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naplnění soupisky přejděte na záložku Žádost o platbu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Klikněte na tlačítko: „</a:t>
            </a:r>
            <a:r>
              <a:rPr lang="cs-CZ" sz="1400" b="1" dirty="0"/>
              <a:t>Naplnit data ze soupisky</a:t>
            </a:r>
            <a:r>
              <a:rPr lang="cs-CZ" sz="1400" dirty="0"/>
              <a:t>“.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Příjmy dle čl. 61 se do soupisky neuvádí, jejich výše je zohledněna automaticky.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Pokud budete provádět vložení dalších dokladů a úpravu dat, nutno znovu načíst data z dokladů soupisky a následně ze soupisky  tzn. proces načtení aktuálních údajů do </a:t>
            </a:r>
            <a:r>
              <a:rPr lang="cs-CZ" sz="1400" dirty="0" err="1"/>
              <a:t>ŽoP</a:t>
            </a:r>
            <a:r>
              <a:rPr lang="cs-CZ" sz="1400" dirty="0"/>
              <a:t> provést  vždy po změnách v dokladech.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A90DF7-6679-4560-B681-ACC03C0F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8" y="3264094"/>
            <a:ext cx="7733610" cy="3046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343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– Veřejná podpora (III.)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232769"/>
            <a:ext cx="794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400" dirty="0"/>
              <a:t>U projektů s veřejnou podporou je nutné u každého dokladu na záložce SD-1 Účetní/daňové doklady (příp. SD-3 Cestovní náhrady) vyplnit pole „</a:t>
            </a:r>
            <a:r>
              <a:rPr lang="cs-CZ" sz="1400" b="1" dirty="0"/>
              <a:t>Druh veřejné podpory</a:t>
            </a:r>
            <a:r>
              <a:rPr lang="cs-CZ" sz="1400" dirty="0"/>
              <a:t>“. Po vyplnění soupisky je nutné stisknout tlačítko „Naplnit veřejnou podporu“ a veřejná podpora se následně vyplní automaticky.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2BEF180-C09B-4306-9BB8-752A65FD7776}"/>
              </a:ext>
            </a:extLst>
          </p:cNvPr>
          <p:cNvGrpSpPr/>
          <p:nvPr/>
        </p:nvGrpSpPr>
        <p:grpSpPr>
          <a:xfrm>
            <a:off x="1031846" y="2186875"/>
            <a:ext cx="6671481" cy="4169473"/>
            <a:chOff x="371129" y="1582444"/>
            <a:chExt cx="6876668" cy="4706222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F1B5567-BFC3-4DAB-AE68-59D5A47CC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30" y="1582444"/>
              <a:ext cx="6876667" cy="270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D66CF8FE-1D79-431D-8A00-06EE01E0E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7" b="4020"/>
            <a:stretch/>
          </p:blipFill>
          <p:spPr>
            <a:xfrm>
              <a:off x="371129" y="4179822"/>
              <a:ext cx="6876667" cy="21088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CE3106AC-283A-4DFC-B200-C68E7E8B6320}"/>
              </a:ext>
            </a:extLst>
          </p:cNvPr>
          <p:cNvSpPr/>
          <p:nvPr/>
        </p:nvSpPr>
        <p:spPr>
          <a:xfrm>
            <a:off x="1031845" y="5757414"/>
            <a:ext cx="6036206" cy="695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1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683568" y="448985"/>
            <a:ext cx="7856425" cy="901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Předložení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211B060-1C81-4F42-A2BC-35A86C3FC30A}"/>
              </a:ext>
            </a:extLst>
          </p:cNvPr>
          <p:cNvSpPr txBox="1">
            <a:spLocks/>
          </p:cNvSpPr>
          <p:nvPr/>
        </p:nvSpPr>
        <p:spPr>
          <a:xfrm>
            <a:off x="394149" y="1499634"/>
            <a:ext cx="8066282" cy="503927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100" dirty="0"/>
              <a:t>průběžnou/závěrečnou </a:t>
            </a:r>
            <a:r>
              <a:rPr lang="cs-CZ" sz="2100" dirty="0" err="1"/>
              <a:t>ZoR</a:t>
            </a:r>
            <a:r>
              <a:rPr lang="cs-CZ" sz="2100" dirty="0"/>
              <a:t> a </a:t>
            </a:r>
            <a:r>
              <a:rPr lang="cs-CZ" sz="2100" dirty="0" err="1"/>
              <a:t>ŽoP</a:t>
            </a:r>
            <a:r>
              <a:rPr lang="cs-CZ" sz="2100" dirty="0"/>
              <a:t> projektu před</a:t>
            </a:r>
            <a:r>
              <a:rPr lang="cs-CZ" altLang="cs-CZ" sz="2100" dirty="0"/>
              <a:t>loží příjemce </a:t>
            </a:r>
            <a:r>
              <a:rPr lang="en-US" altLang="cs-CZ" sz="2100" dirty="0"/>
              <a:t>v MS2014+</a:t>
            </a:r>
            <a:r>
              <a:rPr lang="cs-CZ" altLang="cs-CZ" sz="2100" dirty="0"/>
              <a:t> </a:t>
            </a:r>
            <a:r>
              <a:rPr lang="en-US" altLang="cs-CZ" sz="2100" b="1" dirty="0"/>
              <a:t>do 20 pd </a:t>
            </a:r>
            <a:r>
              <a:rPr lang="cs-CZ" altLang="cs-CZ" sz="2100" b="1" dirty="0"/>
              <a:t>od:</a:t>
            </a:r>
            <a:endParaRPr lang="cs-CZ" b="1" dirty="0"/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800" b="0" dirty="0">
                <a:solidFill>
                  <a:schemeClr val="tx1"/>
                </a:solidFill>
              </a:rPr>
              <a:t>ukončení etapy/projektu 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800" b="0" dirty="0">
                <a:solidFill>
                  <a:schemeClr val="tx1"/>
                </a:solidFill>
              </a:rPr>
              <a:t>vydání prvního právního aktu („PA“)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800" b="0" dirty="0">
                <a:solidFill>
                  <a:schemeClr val="tx1"/>
                </a:solidFill>
              </a:rPr>
              <a:t>schválení žádosti o změnu (změna se týká dané etapy)  </a:t>
            </a:r>
          </a:p>
          <a:p>
            <a:pPr marL="1006650" lvl="1" indent="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  <a:defRPr/>
            </a:pPr>
            <a:endParaRPr lang="cs-CZ" sz="1100" b="0" dirty="0">
              <a:solidFill>
                <a:schemeClr val="tx1"/>
              </a:solidFill>
            </a:endParaRP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100" dirty="0"/>
              <a:t>Před vydáním právního aktu může dojít k následujícím situacím: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800" b="0" dirty="0">
                <a:solidFill>
                  <a:schemeClr val="tx1"/>
                </a:solidFill>
              </a:rPr>
              <a:t>U projektu byla ukončena jedna etapa před vydáním právního aktu </a:t>
            </a:r>
            <a:r>
              <a:rPr lang="cs-CZ" sz="1800" b="0" dirty="0">
                <a:solidFill>
                  <a:schemeClr val="tx1"/>
                </a:solidFill>
                <a:sym typeface="Wingdings" panose="05000000000000000000" pitchFamily="2" charset="2"/>
              </a:rPr>
              <a:t> příjemce podá </a:t>
            </a:r>
            <a:r>
              <a:rPr lang="cs-CZ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ŽoP</a:t>
            </a:r>
            <a:r>
              <a:rPr lang="cs-CZ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nebo </a:t>
            </a:r>
            <a:r>
              <a:rPr lang="cs-CZ" sz="1800" b="0" dirty="0" err="1">
                <a:solidFill>
                  <a:schemeClr val="tx1"/>
                </a:solidFill>
                <a:sym typeface="Wingdings" panose="05000000000000000000" pitchFamily="2" charset="2"/>
              </a:rPr>
              <a:t>ŽoZ</a:t>
            </a:r>
            <a:r>
              <a:rPr lang="cs-CZ" sz="1800" b="0" dirty="0">
                <a:solidFill>
                  <a:schemeClr val="tx1"/>
                </a:solidFill>
                <a:sym typeface="Wingdings" panose="05000000000000000000" pitchFamily="2" charset="2"/>
              </a:rPr>
              <a:t> na posun termínu do 20ti pracovních dní od vydání PA. </a:t>
            </a:r>
            <a:endParaRPr lang="cs-CZ" sz="1800" b="0" dirty="0">
              <a:solidFill>
                <a:schemeClr val="tx1"/>
              </a:solidFill>
            </a:endParaRP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800" b="0" dirty="0">
                <a:solidFill>
                  <a:schemeClr val="tx1"/>
                </a:solidFill>
              </a:rPr>
              <a:t>U projektu byla ukončena více než jedna etapa před samotným vydáním prvního právního aktu </a:t>
            </a:r>
            <a:r>
              <a:rPr lang="cs-CZ" sz="1800" b="0" dirty="0">
                <a:solidFill>
                  <a:schemeClr val="tx1"/>
                </a:solidFill>
                <a:sym typeface="Wingdings" panose="05000000000000000000" pitchFamily="2" charset="2"/>
              </a:rPr>
              <a:t> příjemce</a:t>
            </a:r>
            <a:r>
              <a:rPr lang="cs-CZ" sz="1800" b="0" dirty="0">
                <a:solidFill>
                  <a:schemeClr val="tx1"/>
                </a:solidFill>
              </a:rPr>
              <a:t> musí nejpozději do 20 </a:t>
            </a:r>
            <a:r>
              <a:rPr lang="cs-CZ" sz="1800" b="0" dirty="0" err="1">
                <a:solidFill>
                  <a:schemeClr val="tx1"/>
                </a:solidFill>
              </a:rPr>
              <a:t>pd</a:t>
            </a:r>
            <a:r>
              <a:rPr lang="cs-CZ" sz="1800" b="0" dirty="0">
                <a:solidFill>
                  <a:schemeClr val="tx1"/>
                </a:solidFill>
              </a:rPr>
              <a:t> od vydání PA podat Žádost o změnu na sloučení etap a úpravu termínů; 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800" b="0" dirty="0">
                <a:solidFill>
                  <a:schemeClr val="tx1"/>
                </a:solidFill>
              </a:rPr>
              <a:t>Obecná pravidla, kap. 14.3.</a:t>
            </a:r>
          </a:p>
          <a:p>
            <a:pPr marL="1006650" lvl="1" indent="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None/>
              <a:defRPr/>
            </a:pPr>
            <a:endParaRPr lang="cs-CZ" sz="1100" b="0" dirty="0">
              <a:solidFill>
                <a:schemeClr val="tx1"/>
              </a:solidFill>
            </a:endParaRPr>
          </a:p>
          <a:p>
            <a:pPr marL="720000" indent="-3420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100" dirty="0"/>
              <a:t>Vydání PA (= schválení) = datum a podpis Ministryně pro místní rozvoj ČR nebo jí pověřenou osobou </a:t>
            </a:r>
          </a:p>
          <a:p>
            <a:pPr marL="720000" indent="-3420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100" dirty="0"/>
              <a:t>Průběžnou/závěrečnou </a:t>
            </a:r>
            <a:r>
              <a:rPr lang="cs-CZ" sz="2100" dirty="0" err="1"/>
              <a:t>ZoR</a:t>
            </a:r>
            <a:r>
              <a:rPr lang="cs-CZ" sz="2100" dirty="0"/>
              <a:t> a </a:t>
            </a:r>
            <a:r>
              <a:rPr lang="cs-CZ" sz="2100" dirty="0" err="1"/>
              <a:t>ŽoP</a:t>
            </a:r>
            <a:r>
              <a:rPr lang="cs-CZ" sz="2100" dirty="0"/>
              <a:t> projektu není možné podat v MS2014+ před datem vydání prvního PA</a:t>
            </a:r>
          </a:p>
          <a:p>
            <a:pPr marL="720000" indent="-3420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100" dirty="0"/>
              <a:t>Další </a:t>
            </a:r>
            <a:r>
              <a:rPr lang="cs-CZ" altLang="cs-CZ" sz="2100" dirty="0" err="1"/>
              <a:t>ŽoP</a:t>
            </a:r>
            <a:r>
              <a:rPr lang="cs-CZ" altLang="cs-CZ" sz="2100" dirty="0"/>
              <a:t> a </a:t>
            </a:r>
            <a:r>
              <a:rPr lang="cs-CZ" altLang="cs-CZ" sz="2100" dirty="0" err="1"/>
              <a:t>ZoR</a:t>
            </a:r>
            <a:r>
              <a:rPr lang="cs-CZ" altLang="cs-CZ" sz="2100" dirty="0"/>
              <a:t> lze podat až po schválení předchozí </a:t>
            </a:r>
            <a:r>
              <a:rPr lang="cs-CZ" altLang="cs-CZ" sz="2100" dirty="0" err="1"/>
              <a:t>ŽoP</a:t>
            </a:r>
            <a:r>
              <a:rPr lang="cs-CZ" altLang="cs-CZ" sz="2100" dirty="0"/>
              <a:t> a </a:t>
            </a:r>
            <a:r>
              <a:rPr lang="cs-CZ" altLang="cs-CZ" sz="2100" dirty="0" err="1"/>
              <a:t>ZoR</a:t>
            </a:r>
            <a:r>
              <a:rPr lang="cs-CZ" altLang="cs-CZ" sz="2100" dirty="0"/>
              <a:t> ve druhém stupni (ŘO IROP)</a:t>
            </a: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– Import externí soupisky (IV.)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308270"/>
            <a:ext cx="7948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Pro urychlení zpracování průběžné žádosti o platbu, zejména při velkém množství dat.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Pokyny pro import externí soupisky jsou uvedeny v příloze </a:t>
            </a:r>
            <a:r>
              <a:rPr lang="cs-CZ" sz="1400" b="1" dirty="0"/>
              <a:t>P33a</a:t>
            </a:r>
            <a:r>
              <a:rPr lang="cs-CZ" sz="1400" dirty="0"/>
              <a:t>, prázdná i vzorově vyplněná soupiska je uvedena v příloze </a:t>
            </a:r>
            <a:r>
              <a:rPr lang="cs-CZ" sz="1400" b="1" dirty="0"/>
              <a:t>P33b Obecných pravidel.</a:t>
            </a:r>
          </a:p>
          <a:p>
            <a:pPr algn="just"/>
            <a:endParaRPr lang="cs-CZ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Import externí soupisky dokladů se provádí na záložce </a:t>
            </a:r>
            <a:r>
              <a:rPr lang="cs-CZ" sz="1400" b="1" dirty="0"/>
              <a:t>Souhrnná soupiska</a:t>
            </a:r>
            <a:r>
              <a:rPr lang="cs-CZ" sz="140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0390E2-D735-4B0F-BF0B-5DA3506C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0" y="3305262"/>
            <a:ext cx="7625593" cy="19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10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Souhrnná soupiska – naplnění – Import externí soupisky (V.)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308270"/>
            <a:ext cx="79487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stažení externí soupisky příjemce vyplní všechna relevantní data a soubor uloží do formátu .</a:t>
            </a:r>
            <a:r>
              <a:rPr lang="cs-CZ" sz="1400" dirty="0" err="1"/>
              <a:t>xml</a:t>
            </a:r>
            <a:r>
              <a:rPr lang="cs-CZ" sz="1400" dirty="0"/>
              <a:t>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Tento soubor naimportuje do MS2014+ přes tlačítko Připojit a po nahrání přílohy následně stiskne </a:t>
            </a:r>
            <a:r>
              <a:rPr lang="cs-CZ" sz="1400" b="1" dirty="0"/>
              <a:t>Spustit import</a:t>
            </a:r>
            <a:r>
              <a:rPr lang="cs-CZ" sz="1400" dirty="0"/>
              <a:t>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Po cca 5-10 minutách je dávka rozehrána a jsou naplněny záložky SD 1 – 3, Souhrnná soupiska a Žádost o platbu.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Externí excelovskou  soupisku lze kdykoli před podáním žádosti o platbu aktualizovat a postup opakovat – nutné postupovat v souladu s přílohou P33A OPŽP, aby nedošlo ke smazání dat.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39306C-D3B7-4BEB-84ED-8846EA319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"/>
          <a:stretch/>
        </p:blipFill>
        <p:spPr bwMode="auto">
          <a:xfrm>
            <a:off x="914400" y="4027333"/>
            <a:ext cx="7583647" cy="1700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66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a finalizace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86190" y="1308270"/>
            <a:ext cx="7948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V případě, že se částka na </a:t>
            </a:r>
            <a:r>
              <a:rPr lang="cs-CZ" sz="1400" dirty="0" err="1"/>
              <a:t>ŽoP</a:t>
            </a:r>
            <a:r>
              <a:rPr lang="cs-CZ" sz="1400" dirty="0"/>
              <a:t> nerovná přesné částce na finančním plánu, zobrazí se informativní hláška -  Na </a:t>
            </a:r>
            <a:r>
              <a:rPr lang="cs-CZ" sz="1400" dirty="0" err="1"/>
              <a:t>ŽoP</a:t>
            </a:r>
            <a:r>
              <a:rPr lang="cs-CZ" sz="1400" dirty="0"/>
              <a:t> je i přesto možno provést finalizaci.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C316494-CC96-4AB8-A66F-BAFB8CB69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5909" b="12667"/>
          <a:stretch/>
        </p:blipFill>
        <p:spPr bwMode="auto">
          <a:xfrm>
            <a:off x="2280951" y="2026352"/>
            <a:ext cx="4759179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C5B64E0-177A-44E3-A3F8-E35E36C3D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172" r="3878"/>
          <a:stretch/>
        </p:blipFill>
        <p:spPr bwMode="auto">
          <a:xfrm>
            <a:off x="3267967" y="4648350"/>
            <a:ext cx="2785145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1112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612236" y="1308270"/>
            <a:ext cx="3022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Po vložení elektronického podpisu  oprávněným uživatelem k této úloze se změní stav žádosti o platbu na Podepsaná</a:t>
            </a:r>
          </a:p>
          <a:p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Nutno zajistit podpis dle zmocnění na záložce Přístup k projektu či Plné moci.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V tuto chvíli je </a:t>
            </a:r>
            <a:r>
              <a:rPr lang="cs-CZ" sz="1400" dirty="0" err="1"/>
              <a:t>ŽoP</a:t>
            </a:r>
            <a:r>
              <a:rPr lang="cs-CZ" sz="1400" dirty="0"/>
              <a:t> dokončena.</a:t>
            </a:r>
          </a:p>
          <a:p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Podána bude ale až s vypracovanou a podepsanou Zprávou o realizaci projektu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F9A9508-AC30-4F04-8516-2253C42C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64" y="1308270"/>
            <a:ext cx="4517508" cy="3775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CFEDC28-E06B-4C3D-B9C8-A3FA53988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472" r="4727"/>
          <a:stretch/>
        </p:blipFill>
        <p:spPr bwMode="auto">
          <a:xfrm>
            <a:off x="2483141" y="2902389"/>
            <a:ext cx="3129094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F243754-5FE5-450B-8482-404D9EAF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664" y="5278364"/>
            <a:ext cx="668655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02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– nová podpisová komponenta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6635692" y="1185441"/>
            <a:ext cx="1999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j-lt"/>
              </a:rPr>
              <a:t>Postup instalace je uveden v FAQ -&gt; FAQ Elektronický podpis</a:t>
            </a:r>
          </a:p>
          <a:p>
            <a:endParaRPr lang="cs-CZ" sz="14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  <a:latin typeface="+mj-lt"/>
              </a:rPr>
              <a:t>Doporučujeme elektronický podpis vyzkoušet dopředu na níže uvedené adrese.</a:t>
            </a:r>
            <a:endParaRPr lang="cs-CZ" sz="1400" dirty="0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0505840-F8A5-42F3-B322-8B586B651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" r="1459"/>
          <a:stretch/>
        </p:blipFill>
        <p:spPr>
          <a:xfrm>
            <a:off x="620785" y="1185441"/>
            <a:ext cx="6014907" cy="4552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09E02FC-B514-4F85-9CBA-3946241D426E}"/>
              </a:ext>
            </a:extLst>
          </p:cNvPr>
          <p:cNvSpPr/>
          <p:nvPr/>
        </p:nvSpPr>
        <p:spPr>
          <a:xfrm>
            <a:off x="627767" y="5943061"/>
            <a:ext cx="8065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 Ověření funkčnosti podpisu  </a:t>
            </a:r>
            <a:r>
              <a:rPr lang="cs-CZ" sz="1400" dirty="0">
                <a:hlinkClick r:id="rId4"/>
              </a:rPr>
              <a:t>https://www.mssf.cz/testappbeta/check_client.aspx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69090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Finalizace a podpis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989740" y="1185441"/>
            <a:ext cx="26451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 vyplnění všech polí použijte </a:t>
            </a:r>
            <a:r>
              <a:rPr lang="cs-CZ" sz="1400" b="1" dirty="0"/>
              <a:t>tlačítko Kontrola</a:t>
            </a:r>
            <a:r>
              <a:rPr lang="cs-CZ" sz="1400" dirty="0"/>
              <a:t>.</a:t>
            </a:r>
          </a:p>
          <a:p>
            <a:pPr>
              <a:buFont typeface="Arial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Pokud již systém chybu nehlásí, je možno </a:t>
            </a:r>
            <a:r>
              <a:rPr lang="cs-CZ" sz="1400" dirty="0" err="1"/>
              <a:t>ZoR</a:t>
            </a:r>
            <a:r>
              <a:rPr lang="cs-CZ" sz="1400" dirty="0"/>
              <a:t> finalizovat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Předtím však musí být vyplněna </a:t>
            </a:r>
            <a:r>
              <a:rPr lang="cs-CZ" sz="1400" dirty="0" err="1"/>
              <a:t>ŽoP</a:t>
            </a:r>
            <a:r>
              <a:rPr lang="cs-CZ" sz="1400" dirty="0"/>
              <a:t>, musí být i finalizována a podepsána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 podpisu </a:t>
            </a:r>
            <a:r>
              <a:rPr lang="cs-CZ" sz="1400" dirty="0" err="1"/>
              <a:t>ŽoP</a:t>
            </a:r>
            <a:r>
              <a:rPr lang="cs-CZ" sz="1400" dirty="0"/>
              <a:t> je možné finalizovat a podepsat </a:t>
            </a:r>
            <a:r>
              <a:rPr lang="cs-CZ" sz="1400" dirty="0" err="1"/>
              <a:t>ZoR</a:t>
            </a:r>
            <a:endParaRPr lang="cs-CZ" sz="1400" dirty="0">
              <a:latin typeface="+mj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D49EB53-D6D9-4F43-BA6A-9037F2400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5364"/>
          <a:stretch/>
        </p:blipFill>
        <p:spPr bwMode="auto">
          <a:xfrm>
            <a:off x="627767" y="1185441"/>
            <a:ext cx="5276850" cy="1690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A54E94D-D5FC-4361-B196-B851261CB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10519"/>
          <a:stretch/>
        </p:blipFill>
        <p:spPr bwMode="auto">
          <a:xfrm>
            <a:off x="627767" y="2983567"/>
            <a:ext cx="4248150" cy="1516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906D565-C424-4250-8C7F-B44B9A952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767" y="4593632"/>
            <a:ext cx="7922750" cy="1642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424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8" y="355510"/>
            <a:ext cx="7675009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Finalizace a podpis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823038" y="1113408"/>
            <a:ext cx="788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 úspěšné finalizaci a podepsání doporučujeme zkontrolovat, že je </a:t>
            </a:r>
            <a:r>
              <a:rPr lang="cs-CZ" sz="1400" dirty="0" err="1"/>
              <a:t>ZoR</a:t>
            </a:r>
            <a:r>
              <a:rPr lang="cs-CZ" sz="1400" dirty="0"/>
              <a:t> i </a:t>
            </a:r>
            <a:r>
              <a:rPr lang="cs-CZ" sz="1400" dirty="0" err="1"/>
              <a:t>ŽoP</a:t>
            </a:r>
            <a:r>
              <a:rPr lang="cs-CZ" sz="1400" dirty="0"/>
              <a:t> podána (zaregistrována)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C1C8A86-5E88-404C-BCE9-A93D5DBB7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4567"/>
          <a:stretch/>
        </p:blipFill>
        <p:spPr bwMode="auto">
          <a:xfrm>
            <a:off x="3862952" y="1526136"/>
            <a:ext cx="4705350" cy="1808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CA33EF2-7F8E-49B3-BEEF-33474DACD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601" b="14234"/>
          <a:stretch/>
        </p:blipFill>
        <p:spPr bwMode="auto">
          <a:xfrm>
            <a:off x="823038" y="3448463"/>
            <a:ext cx="6967192" cy="1102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CB2DE3F-B39A-4DF5-BCC7-19B0825DD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8363" b="22205"/>
          <a:stretch/>
        </p:blipFill>
        <p:spPr bwMode="auto">
          <a:xfrm>
            <a:off x="2520266" y="5047323"/>
            <a:ext cx="4103467" cy="82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B296A039-95C8-4CDF-8EF4-1AEFCF7F2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t="6432" b="27806"/>
          <a:stretch/>
        </p:blipFill>
        <p:spPr bwMode="auto">
          <a:xfrm>
            <a:off x="2393516" y="5943130"/>
            <a:ext cx="4356965" cy="82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AB95EF7-7960-4CB9-9903-11B9072A6990}"/>
              </a:ext>
            </a:extLst>
          </p:cNvPr>
          <p:cNvSpPr txBox="1"/>
          <p:nvPr/>
        </p:nvSpPr>
        <p:spPr>
          <a:xfrm>
            <a:off x="718175" y="4657975"/>
            <a:ext cx="788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Pokud není naplánována další ZOR v harmonogramu či žádná platba ve finanční plánu, nelze je zpracovat</a:t>
            </a:r>
          </a:p>
        </p:txBody>
      </p:sp>
    </p:spTree>
    <p:extLst>
      <p:ext uri="{BB962C8B-B14F-4D97-AF65-F5344CB8AC3E}">
        <p14:creationId xmlns:p14="http://schemas.microsoft.com/office/powerpoint/2010/main" val="27908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Postup kontroly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Zástupný symbol pro obsah 7">
            <a:extLst>
              <a:ext uri="{FF2B5EF4-FFF2-40B4-BE49-F238E27FC236}">
                <a16:creationId xmlns:a16="http://schemas.microsoft.com/office/drawing/2014/main" id="{19187AA9-062A-48ED-BEA1-D56E0CCFE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641131"/>
              </p:ext>
            </p:extLst>
          </p:nvPr>
        </p:nvGraphicFramePr>
        <p:xfrm>
          <a:off x="612395" y="1237552"/>
          <a:ext cx="7961220" cy="500010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40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3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Činnost</a:t>
                      </a: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Max. počet pracovních dnů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Max. počet </a:t>
                      </a:r>
                      <a:r>
                        <a:rPr lang="cs-CZ" sz="1200" u="sng" dirty="0">
                          <a:effectLst/>
                        </a:rPr>
                        <a:t>pracovních dnů </a:t>
                      </a:r>
                      <a:r>
                        <a:rPr lang="cs-CZ" sz="1200" dirty="0">
                          <a:effectLst/>
                        </a:rPr>
                        <a:t>od předložení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Předložení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CRR od ukončení etapy.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__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21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cs-CZ" sz="7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Administrativní ověření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CRR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strike="noStrike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endParaRPr lang="cs-CZ" sz="1200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83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Příjemce může být v průběhu administrativního ověření </a:t>
                      </a:r>
                      <a:r>
                        <a:rPr lang="cs-CZ" sz="1100" b="0" dirty="0" err="1">
                          <a:effectLst/>
                        </a:rPr>
                        <a:t>ZoR</a:t>
                      </a:r>
                      <a:r>
                        <a:rPr lang="cs-CZ" sz="1100" b="0" dirty="0">
                          <a:effectLst/>
                        </a:rPr>
                        <a:t> a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vyzván k doplnění </a:t>
                      </a:r>
                      <a:r>
                        <a:rPr lang="cs-CZ" sz="1100" b="0" dirty="0" err="1">
                          <a:effectLst/>
                        </a:rPr>
                        <a:t>ZoR</a:t>
                      </a:r>
                      <a:r>
                        <a:rPr lang="cs-CZ" sz="1100" b="0" dirty="0">
                          <a:effectLst/>
                        </a:rPr>
                        <a:t> a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(max. lhůta k doplnění je stanovena v zaslané výzvě); 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výzev zasílaných příjemci k doplnění je neomezený, nicméně </a:t>
                      </a:r>
                      <a:r>
                        <a:rPr lang="cs-C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celková lhůta k doplnění nesmí ze strany příjemce překročit 20 pracovních dnů </a:t>
                      </a:r>
                      <a:r>
                        <a:rPr lang="cs-CZ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 výjimečných případů je možné si požádat o prodloužení lhůty o 10 pracovních dnů - celková lhůta nesmí překročit 30 pracovních dnů). </a:t>
                      </a: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effectLst/>
                        </a:rPr>
                        <a:t>Schválení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v 1. stupni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b="0" dirty="0">
                          <a:effectLst/>
                        </a:rPr>
                        <a:t>u průběžné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nastavení stavu PP37 – „Projekt v plné (fyzické i finanční) realizaci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100" b="0" dirty="0">
                          <a:effectLst/>
                        </a:rPr>
                        <a:t>u závěrečné </a:t>
                      </a:r>
                      <a:r>
                        <a:rPr lang="cs-CZ" sz="1100" b="0" dirty="0" err="1">
                          <a:effectLst/>
                        </a:rPr>
                        <a:t>ŽoP</a:t>
                      </a:r>
                      <a:r>
                        <a:rPr lang="cs-CZ" sz="1100" b="0" dirty="0">
                          <a:effectLst/>
                        </a:rPr>
                        <a:t> nastavení stavu PP40 – „Projekt fyzicky ukončen“</a:t>
                      </a:r>
                      <a:endParaRPr lang="cs-CZ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Administrativní ověření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MMR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3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Schválení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 2. stupni – příjemce je informován depeší o ukončení kontroly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3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Bezprostředně se schválením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 2. stupni je vystaven Pokyn k platbě, který je uložen do příloh žádosti o platbu.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40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Pokud schválené částky neodpovídají finančnímu plánu, bude příjemce vyzván k</a:t>
                      </a:r>
                      <a:r>
                        <a:rPr lang="cs-CZ" sz="1200" b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předložení žádosti o změnu na úpravu rozpočtu.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Proplacení na účet příjemce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5 pracovních dnů od předání Pokynu k platbě na OÚFS</a:t>
                      </a: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Maximální lhůta pro administraci žádosti o platbu a proplacení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strike="noStrike" dirty="0">
                          <a:effectLst/>
                        </a:rPr>
                        <a:t>90 </a:t>
                      </a:r>
                      <a:endParaRPr lang="cs-CZ" sz="1200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07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 závěrečné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– nastavení stavu PP41 – „Projekt finančně ukončen ze strany ŘO“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73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Od data nastavení stavu PP41 </a:t>
                      </a:r>
                      <a:r>
                        <a:rPr lang="cs-CZ" sz="1200" b="0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začíná</a:t>
                      </a:r>
                      <a:r>
                        <a:rPr lang="cs-CZ" sz="1200" b="0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200" b="0" dirty="0">
                          <a:effectLst/>
                        </a:rPr>
                        <a:t>pětiletá doba udržitelnosti projektu.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76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Vrácení k dopracování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11D177-4C10-46EA-97AF-7F6F2DC2C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35" y="2692480"/>
            <a:ext cx="7298422" cy="1305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46222"/>
            <a:ext cx="7700425" cy="1237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V případě, že bude třeba některé údaje vysvětlit, doplnit či opravit, bude Vám </a:t>
            </a:r>
            <a:r>
              <a:rPr lang="cs-CZ" sz="1400" dirty="0" err="1"/>
              <a:t>ZoR</a:t>
            </a:r>
            <a:r>
              <a:rPr lang="cs-CZ" sz="1400" dirty="0"/>
              <a:t>/</a:t>
            </a:r>
            <a:r>
              <a:rPr lang="cs-CZ" sz="1400" dirty="0" err="1"/>
              <a:t>ŽoP</a:t>
            </a:r>
            <a:r>
              <a:rPr lang="cs-CZ" sz="1400" dirty="0"/>
              <a:t> nebo modul Veřejné zakázky vrácen k doplnění.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Žádost o platbu v IS KP14+ je v tomto případě ve stavu VRÁCENÁ K DOPRACOVÁNÍ.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51282F65-8004-4290-B341-E961A897C9D9}"/>
              </a:ext>
            </a:extLst>
          </p:cNvPr>
          <p:cNvSpPr txBox="1">
            <a:spLocks/>
          </p:cNvSpPr>
          <p:nvPr/>
        </p:nvSpPr>
        <p:spPr>
          <a:xfrm>
            <a:off x="805343" y="4271184"/>
            <a:ext cx="7700425" cy="17772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Příjemce klikne na vrácenou žádost o platbu. Systém zobrazí detail </a:t>
            </a:r>
            <a:r>
              <a:rPr lang="cs-CZ" sz="1400" dirty="0" err="1"/>
              <a:t>ŽoP</a:t>
            </a:r>
            <a:r>
              <a:rPr lang="cs-CZ" sz="1400" dirty="0"/>
              <a:t>. Příjemce pro zpřístupnění žádosti o platbu k editaci stiskne tlačítko </a:t>
            </a:r>
            <a:r>
              <a:rPr lang="cs-CZ" sz="1400" b="1" dirty="0"/>
              <a:t>ZPŘÍSTUPNIT K EDITACI. </a:t>
            </a:r>
          </a:p>
          <a:p>
            <a:pPr algn="just"/>
            <a:endParaRPr lang="cs-CZ" sz="14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Při editaci vrácené </a:t>
            </a:r>
            <a:r>
              <a:rPr lang="cs-CZ" sz="1400" dirty="0" err="1"/>
              <a:t>ŽoP</a:t>
            </a:r>
            <a:r>
              <a:rPr lang="cs-CZ" sz="1400" dirty="0"/>
              <a:t> již příjemce postupuje obdobně jako při prvním vyplňování žádosti o platbu.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155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Vrácení k dopracování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46222"/>
            <a:ext cx="7700425" cy="15983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V případě vrácení </a:t>
            </a:r>
            <a:r>
              <a:rPr lang="cs-CZ" sz="1500" dirty="0" err="1"/>
              <a:t>ZoR</a:t>
            </a:r>
            <a:r>
              <a:rPr lang="cs-CZ" sz="1500" dirty="0"/>
              <a:t> bude na záložce </a:t>
            </a:r>
            <a:r>
              <a:rPr lang="cs-CZ" sz="1500" b="1" dirty="0"/>
              <a:t>Důvody k vrácení </a:t>
            </a:r>
            <a:r>
              <a:rPr lang="cs-CZ" sz="1500" dirty="0"/>
              <a:t>specifikováno, co je třeba udělat. </a:t>
            </a:r>
          </a:p>
          <a:p>
            <a:endParaRPr lang="cs-CZ" sz="15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Mohou být vráceny k přepracování pouze některé záložky </a:t>
            </a:r>
            <a:r>
              <a:rPr lang="cs-CZ" sz="1500" dirty="0" err="1"/>
              <a:t>ZoR</a:t>
            </a:r>
            <a:r>
              <a:rPr lang="cs-CZ" sz="1500" dirty="0"/>
              <a:t>.</a:t>
            </a:r>
          </a:p>
          <a:p>
            <a:endParaRPr lang="cs-CZ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Informace o požadovaných doplnění budou obsaženy v zaslané depeši, kterou naleznete v Přehledu depeší na projektu.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4722934-87CC-4A5D-974E-B947FDDB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5" y="3031878"/>
            <a:ext cx="7689734" cy="3324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63E349F6-8574-4606-8932-3ABDBCC3BFFF}"/>
              </a:ext>
            </a:extLst>
          </p:cNvPr>
          <p:cNvSpPr txBox="1">
            <a:spLocks/>
          </p:cNvSpPr>
          <p:nvPr/>
        </p:nvSpPr>
        <p:spPr>
          <a:xfrm>
            <a:off x="683569" y="1350627"/>
            <a:ext cx="7848036" cy="4637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900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Veškeré změny související s danou etapou je třeba oznámit formou žádosti o změnu </a:t>
            </a:r>
            <a:r>
              <a:rPr lang="cs-CZ" sz="1600" b="1" dirty="0"/>
              <a:t>před koncem etapy (nejpozději poslední den etapy),</a:t>
            </a:r>
            <a:r>
              <a:rPr lang="cs-CZ" sz="1600" dirty="0"/>
              <a:t> jedná se zejména o: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aktualizaci rozpočtu a převedení nevyčerpaných prostředků </a:t>
            </a:r>
          </a:p>
          <a:p>
            <a:pPr marL="646650" lvl="1" indent="0" algn="just">
              <a:spcBef>
                <a:spcPts val="0"/>
              </a:spcBef>
              <a:spcAft>
                <a:spcPts val="600"/>
              </a:spcAft>
              <a:buSzPct val="100000"/>
              <a:buFont typeface="Arial"/>
              <a:buNone/>
              <a:defRPr/>
            </a:pPr>
            <a:r>
              <a:rPr lang="cs-CZ" sz="1400" dirty="0">
                <a:solidFill>
                  <a:schemeClr val="tx1"/>
                </a:solidFill>
              </a:rPr>
              <a:t>	  do následujících etap, změny finančního plánu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prodloužení této etapy/projektu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změna čísla bankovního účtu pro příjem dotace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dirty="0">
                <a:solidFill>
                  <a:schemeClr val="tx1"/>
                </a:solidFill>
              </a:rPr>
              <a:t>změna/přesun aktivit projektu a s tím spojená změna indikátorů</a:t>
            </a:r>
          </a:p>
          <a:p>
            <a:pPr marL="64665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endParaRPr lang="cs-CZ" sz="1500" dirty="0">
              <a:solidFill>
                <a:schemeClr val="tx1"/>
              </a:solidFill>
            </a:endParaRP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b="0" dirty="0">
                <a:solidFill>
                  <a:schemeClr val="tx1"/>
                </a:solidFill>
              </a:rPr>
              <a:t>Pokud bude žádost o změnu, která se vztahuje k dané etapě, předložena po konci etapy, jedná se o </a:t>
            </a:r>
            <a:r>
              <a:rPr lang="cs-CZ" sz="1600" dirty="0">
                <a:solidFill>
                  <a:schemeClr val="tx1"/>
                </a:solidFill>
              </a:rPr>
              <a:t>pozdní předložení dle Podmínek k Rozhodnutí o poskytnutí dotace (podléhá sankci) </a:t>
            </a:r>
            <a:r>
              <a:rPr lang="cs-CZ" sz="1400" b="0" dirty="0">
                <a:solidFill>
                  <a:schemeClr val="tx1"/>
                </a:solidFill>
              </a:rPr>
              <a:t>– </a:t>
            </a:r>
            <a:r>
              <a:rPr lang="cs-CZ" sz="1600" b="0" dirty="0">
                <a:solidFill>
                  <a:schemeClr val="tx1"/>
                </a:solidFill>
              </a:rPr>
              <a:t>seznam změn podléhajících sankci je uveden v Podmínkách </a:t>
            </a:r>
          </a:p>
          <a:p>
            <a:pPr marL="1800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endParaRPr lang="cs-CZ" sz="1500" dirty="0">
              <a:solidFill>
                <a:schemeClr val="tx1"/>
              </a:solidFill>
            </a:endParaRP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b="0" dirty="0" err="1">
                <a:solidFill>
                  <a:schemeClr val="tx1"/>
                </a:solidFill>
              </a:rPr>
              <a:t>ŽoP</a:t>
            </a:r>
            <a:r>
              <a:rPr lang="cs-CZ" sz="1600" b="0" dirty="0">
                <a:solidFill>
                  <a:schemeClr val="tx1"/>
                </a:solidFill>
              </a:rPr>
              <a:t> a </a:t>
            </a:r>
            <a:r>
              <a:rPr lang="cs-CZ" sz="1600" b="0" dirty="0" err="1">
                <a:solidFill>
                  <a:schemeClr val="tx1"/>
                </a:solidFill>
              </a:rPr>
              <a:t>ZoR</a:t>
            </a:r>
            <a:r>
              <a:rPr lang="cs-CZ" sz="1600" b="0" dirty="0">
                <a:solidFill>
                  <a:schemeClr val="tx1"/>
                </a:solidFill>
              </a:rPr>
              <a:t> je možné finalizovat a podat až po schválení příslušné změny.</a:t>
            </a:r>
          </a:p>
          <a:p>
            <a:pPr marL="18000" algn="just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defRPr/>
            </a:pPr>
            <a:endParaRPr lang="cs-CZ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F83E293F-6228-428C-94CE-89460C35D429}"/>
              </a:ext>
            </a:extLst>
          </p:cNvPr>
          <p:cNvSpPr txBox="1">
            <a:spLocks/>
          </p:cNvSpPr>
          <p:nvPr/>
        </p:nvSpPr>
        <p:spPr>
          <a:xfrm>
            <a:off x="683568" y="448985"/>
            <a:ext cx="7856425" cy="901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Změny před podáním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Podklady k tvorbě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510018"/>
            <a:ext cx="7700425" cy="4868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Obecná pravidla pro žadatele a příjemce včetně příloh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Příloha Obecných pravidel pro žadatele a příjemce č. 26 :</a:t>
            </a:r>
          </a:p>
          <a:p>
            <a:pPr marL="1085850" lvl="1" indent="-45720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rgbClr val="FF0000"/>
                </a:solidFill>
              </a:rPr>
              <a:t>Postup pro vyplňování zjednodušené žádosti o platbu a Zprávy o realizaci v MS2014+</a:t>
            </a:r>
          </a:p>
          <a:p>
            <a:pPr marL="628650" lvl="1" indent="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None/>
            </a:pPr>
            <a:endParaRPr lang="cs-CZ" sz="1600" b="0" dirty="0">
              <a:solidFill>
                <a:srgbClr val="FF000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Příloha Obecných pravidel č. 35 </a:t>
            </a:r>
          </a:p>
          <a:p>
            <a:pPr marL="1087200" lvl="1" indent="-34290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rgbClr val="FF0000"/>
                </a:solidFill>
              </a:rPr>
              <a:t>Postup pro práci s modulem veřejné zakázky</a:t>
            </a:r>
          </a:p>
          <a:p>
            <a:pPr marL="744300" lvl="1" indent="0" algn="just">
              <a:spcBef>
                <a:spcPts val="264"/>
              </a:spcBef>
              <a:spcAft>
                <a:spcPts val="200"/>
              </a:spcAft>
              <a:buNone/>
            </a:pPr>
            <a:endParaRPr lang="cs-CZ" sz="1600" b="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Specifická pravidla pro žadatele a příjemce pro příslušnou výzvu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Rozhodnutí o poskytnutí dotace/Stanovení výdajů včetně Podmínek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84964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Chyby v administraci (I.)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33850"/>
            <a:ext cx="7848036" cy="5044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Není doložena </a:t>
            </a:r>
            <a:r>
              <a:rPr lang="cs-CZ" sz="1400" b="1" dirty="0"/>
              <a:t>oddělená účetní evidence </a:t>
            </a:r>
            <a:r>
              <a:rPr lang="cs-CZ" sz="1400" dirty="0"/>
              <a:t>(musí být zajištěno jednoznačné přiřazení účetních položek vztahující se k realizaci projektu)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Není doložena </a:t>
            </a:r>
            <a:r>
              <a:rPr lang="cs-CZ" sz="1400" b="1" dirty="0"/>
              <a:t>kopie smluv o zřízení bankovních účtů</a:t>
            </a:r>
            <a:r>
              <a:rPr lang="cs-CZ" sz="1400" dirty="0"/>
              <a:t>, ze kterých byly provedeny úhrady předkládaných účetních/daňových dokladů k proplacení, nebo čestné prohlášení – příloha č. 32 Obecných pravidel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Absence </a:t>
            </a:r>
            <a:r>
              <a:rPr lang="cs-CZ" sz="1400" b="1" dirty="0"/>
              <a:t>příloh k účetním dokladům </a:t>
            </a:r>
            <a:r>
              <a:rPr lang="cs-CZ" sz="1400" dirty="0"/>
              <a:t>(objednávka, smlouva o dílo, předávací protokol, dodací list, soupis provedených prací, výpis z účtu)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 publicitě není doložená </a:t>
            </a:r>
            <a:r>
              <a:rPr lang="cs-CZ" sz="1400" b="1" dirty="0"/>
              <a:t>fotodokumentace</a:t>
            </a:r>
            <a:r>
              <a:rPr lang="cs-CZ" sz="1400" dirty="0"/>
              <a:t>, případně je nečitelná nebo není z fotodokumentace patrné, zda je vyvěšena v místě realizace.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Naplnění indikátorů</a:t>
            </a:r>
            <a:r>
              <a:rPr lang="cs-CZ" sz="1400" dirty="0"/>
              <a:t> nebývá doloženo relevantními dokumenty/fotodokumentací.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Číslo bankovního účtu </a:t>
            </a:r>
            <a:r>
              <a:rPr lang="cs-CZ" sz="1400" dirty="0"/>
              <a:t>uvedené ve smlouvě s dodavatelem se neshoduje s číslem bankovního účtu uvedeného na faktuře.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Registr smluv </a:t>
            </a:r>
            <a:r>
              <a:rPr lang="cs-CZ" sz="1400" dirty="0"/>
              <a:t>– chybné zveřejnění smluv/dodatků v registru smluv. Strojově čitelný dokument, neúplná metadata, pozdní zveřejnění apod..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65032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Žádost o platbu a 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Chyby v administraci (II.)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33850"/>
            <a:ext cx="7848036" cy="42448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Zaúčtování dokladů </a:t>
            </a:r>
            <a:r>
              <a:rPr lang="cs-CZ" sz="1400" dirty="0"/>
              <a:t>– posouzení zaúčtování a zařazení investic a </a:t>
            </a:r>
            <a:r>
              <a:rPr lang="cs-CZ" sz="1400" dirty="0" err="1"/>
              <a:t>neinvestic</a:t>
            </a:r>
            <a:r>
              <a:rPr lang="cs-CZ" sz="1400" dirty="0"/>
              <a:t> v soupisce dokladů. 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Stavební rozpočet </a:t>
            </a:r>
            <a:r>
              <a:rPr lang="cs-CZ" sz="1400" dirty="0"/>
              <a:t>– předložený soupis provedených prací nemá shodnou strukturu a formát jako byl smluvní rozpočet stavby.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b="1" dirty="0"/>
              <a:t>Chyby v soupisce dokladů </a:t>
            </a:r>
            <a:r>
              <a:rPr lang="cs-CZ" sz="1400" dirty="0"/>
              <a:t>– vyplněné údaje neodpovídají skutečnosti:</a:t>
            </a: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Nejsou vyplněna pole „Číslo smlouvy/objednávky, ke které se doklad vtahuje“ a „Číslo výběrového řízení, ke kterému se doklad vztahuje“.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Nesoulad mezi uvedenými úhradami faktur a doloženými úhradami faktur na základě výpisu z účtu.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dirty="0"/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U výdajů na stavební práce je nezbytné rozdělení na hlavní, vedlejší a nezpůsobilé výdaje. Vysvětlení je možné uvést přímo v soupisce dokladů v poli „Popis výdaje“.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Na fakturách není uvedena jednoznačná vazba na projekt, tj. registrační číslo projektu.</a:t>
            </a:r>
          </a:p>
          <a:p>
            <a:pPr marL="628650" lvl="1" indent="0" algn="just">
              <a:spcBef>
                <a:spcPts val="0"/>
              </a:spcBef>
              <a:buNone/>
            </a:pPr>
            <a:endParaRPr lang="cs-CZ" sz="1200" b="0" dirty="0">
              <a:solidFill>
                <a:schemeClr val="tx1"/>
              </a:solidFill>
            </a:endParaRPr>
          </a:p>
          <a:p>
            <a:pPr marL="91440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200" b="0" dirty="0">
                <a:solidFill>
                  <a:schemeClr val="tx1"/>
                </a:solidFill>
              </a:rPr>
              <a:t>Pole „číslo účetního dokladu v účetnictví“ – pro lepší přehlednost je ideální uvádět číslo faktury.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8DF1CDE9-5ED9-4855-B5B2-8143D9BDF2ED}"/>
              </a:ext>
            </a:extLst>
          </p:cNvPr>
          <p:cNvSpPr txBox="1">
            <a:spLocks/>
          </p:cNvSpPr>
          <p:nvPr/>
        </p:nvSpPr>
        <p:spPr>
          <a:xfrm>
            <a:off x="883601" y="5825643"/>
            <a:ext cx="7376798" cy="365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600" b="0" dirty="0"/>
              <a:t>http://www.crr.cz/cs/irop/vyjadreni-centra/nejcastejsi-pochybeni-v-zop-zor</a:t>
            </a:r>
            <a:r>
              <a:rPr lang="cs-CZ" sz="1800" b="0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362031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Udržitelnost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60006" y="1077774"/>
            <a:ext cx="7700425" cy="5010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/>
              <a:t>= doba, po kterou příjemce musí zachovat výstupy projektu včetně indikátorů.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Doba udržitelnosti je stanovená na pět let od provedení poslední platby příjemci ze strany ŘO IROP, tzn. od data nastavení centrálního stavu PP41 – „Projekt finančně ukončen ze strany ŘO“ v MS2014+. V této chvíli se vygeneruje plán Zpráv o udržitelnosti. CRR příjemce informuje o zahájení doby udržitelnosti.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Zprávy o udržitelnosti projektu </a:t>
            </a:r>
            <a:r>
              <a:rPr lang="cs-CZ" sz="1400" dirty="0"/>
              <a:t>příjemce předkládá každoročně po dobu 5 let a to vždy do 10. pracovního dne po uplynutí dalšího roku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0130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9" y="479653"/>
            <a:ext cx="7848036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Fyzická kontrola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2DF8E456-65BB-40E8-9DCC-A3518886CE01}"/>
              </a:ext>
            </a:extLst>
          </p:cNvPr>
          <p:cNvSpPr txBox="1">
            <a:spLocks/>
          </p:cNvSpPr>
          <p:nvPr/>
        </p:nvSpPr>
        <p:spPr>
          <a:xfrm>
            <a:off x="757374" y="1346221"/>
            <a:ext cx="7700425" cy="5010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/>
              <a:t>Interim fyzická kontrola</a:t>
            </a:r>
          </a:p>
          <a:p>
            <a:pPr marL="914400" lvl="1" indent="-28575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b="0" dirty="0">
                <a:solidFill>
                  <a:schemeClr val="tx1"/>
                </a:solidFill>
              </a:rPr>
              <a:t>Na základě výsledků administrativního ověření </a:t>
            </a:r>
            <a:r>
              <a:rPr lang="cs-CZ" sz="1400" b="0" dirty="0" err="1">
                <a:solidFill>
                  <a:schemeClr val="tx1"/>
                </a:solidFill>
              </a:rPr>
              <a:t>ZoR</a:t>
            </a:r>
            <a:r>
              <a:rPr lang="cs-CZ" sz="1400" b="0" dirty="0">
                <a:solidFill>
                  <a:schemeClr val="tx1"/>
                </a:solidFill>
              </a:rPr>
              <a:t> a </a:t>
            </a:r>
            <a:r>
              <a:rPr lang="cs-CZ" sz="1400" b="0" dirty="0" err="1">
                <a:solidFill>
                  <a:schemeClr val="tx1"/>
                </a:solidFill>
              </a:rPr>
              <a:t>ŽoP</a:t>
            </a:r>
            <a:r>
              <a:rPr lang="cs-CZ" sz="1400" b="0" dirty="0">
                <a:solidFill>
                  <a:schemeClr val="tx1"/>
                </a:solidFill>
              </a:rPr>
              <a:t> nebo analýzy rizik může CRR provést monitorovací návštěvu, veřejnosprávní administrativní kontrolu nebo veřejnosprávní kontrolu na místě realizace projektu.</a:t>
            </a:r>
          </a:p>
          <a:p>
            <a:pPr marL="628650" lvl="1" indent="0" algn="just">
              <a:spcBef>
                <a:spcPts val="264"/>
              </a:spcBef>
              <a:spcAft>
                <a:spcPts val="200"/>
              </a:spcAft>
              <a:buNone/>
            </a:pPr>
            <a:r>
              <a:rPr lang="cs-CZ" sz="1400" b="0" dirty="0">
                <a:solidFill>
                  <a:schemeClr val="tx1"/>
                </a:solidFill>
              </a:rPr>
              <a:t> </a:t>
            </a: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Ex - post fyzická kontrola</a:t>
            </a:r>
          </a:p>
          <a:p>
            <a:pPr marL="914400" lvl="1" indent="-28575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400" b="0" dirty="0">
                <a:solidFill>
                  <a:schemeClr val="tx1"/>
                </a:solidFill>
              </a:rPr>
              <a:t>Provádí se v období udržitelnosti, tj. v období pěti let od ukončení financování projektu ze strany ŘO. Typy kontrol v období udržitelnosti jsou monitorovací návštěva, administrativní ověření nebo veřejnosprávní kontrola.</a:t>
            </a:r>
          </a:p>
          <a:p>
            <a:pPr algn="just"/>
            <a:endParaRPr lang="cs-CZ" sz="1400" dirty="0"/>
          </a:p>
          <a:p>
            <a:pPr marL="0" lvl="1" indent="0" algn="just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400" b="0" dirty="0">
                <a:solidFill>
                  <a:schemeClr val="tx1"/>
                </a:solidFill>
              </a:rPr>
              <a:t>U každého projektu by měla být uskutečněna fyzická kontrola buď v průběhu realizace projektu nebo během jeho udržitelnosti.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400" dirty="0"/>
          </a:p>
          <a:p>
            <a:pPr algn="just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79882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218842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AA02768-0467-4301-8973-13D496138689}"/>
              </a:ext>
            </a:extLst>
          </p:cNvPr>
          <p:cNvSpPr/>
          <p:nvPr/>
        </p:nvSpPr>
        <p:spPr>
          <a:xfrm>
            <a:off x="1002562" y="1461351"/>
            <a:ext cx="30762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r>
              <a:rPr lang="cs-CZ" sz="1200" b="1" dirty="0">
                <a:solidFill>
                  <a:schemeClr val="bg1"/>
                </a:solidFill>
              </a:rPr>
              <a:t>Ing. Andrea Faltusová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i="1" dirty="0">
                <a:solidFill>
                  <a:schemeClr val="bg1"/>
                </a:solidFill>
              </a:rPr>
              <a:t>územní odbor IROP pro Liberecký kraj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i="1" dirty="0">
                <a:solidFill>
                  <a:schemeClr val="bg1"/>
                </a:solidFill>
              </a:rPr>
              <a:t>Oddělení realizace – manažer projektu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 </a:t>
            </a:r>
          </a:p>
          <a:p>
            <a:r>
              <a:rPr lang="cs-CZ" sz="1200" dirty="0">
                <a:solidFill>
                  <a:schemeClr val="bg1"/>
                </a:solidFill>
              </a:rPr>
              <a:t>Telefon: 485 226 169</a:t>
            </a:r>
          </a:p>
          <a:p>
            <a:r>
              <a:rPr lang="cs-CZ" sz="1200" dirty="0">
                <a:solidFill>
                  <a:schemeClr val="bg1"/>
                </a:solidFill>
              </a:rPr>
              <a:t>Mobil:    731 596 413</a:t>
            </a:r>
          </a:p>
          <a:p>
            <a:r>
              <a:rPr lang="cs-CZ" sz="1200" dirty="0">
                <a:solidFill>
                  <a:schemeClr val="bg1"/>
                </a:solidFill>
              </a:rPr>
              <a:t>E-mail: andrea.faltusova@crr.cz</a:t>
            </a:r>
          </a:p>
          <a:p>
            <a:endParaRPr lang="cs-CZ" sz="1200" b="1" dirty="0"/>
          </a:p>
          <a:p>
            <a:endParaRPr lang="cs-CZ" sz="1200" b="1" dirty="0"/>
          </a:p>
          <a:p>
            <a:endParaRPr lang="cs-CZ" sz="1200" b="1" dirty="0"/>
          </a:p>
          <a:p>
            <a:r>
              <a:rPr lang="cs-CZ" sz="1200" b="1" dirty="0"/>
              <a:t>							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8131EB0-7BB4-4AAA-A781-0835E750DFBD}"/>
              </a:ext>
            </a:extLst>
          </p:cNvPr>
          <p:cNvSpPr/>
          <p:nvPr/>
        </p:nvSpPr>
        <p:spPr>
          <a:xfrm>
            <a:off x="4435321" y="1458848"/>
            <a:ext cx="4352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endParaRPr lang="cs-CZ" sz="1200" b="1" dirty="0">
              <a:solidFill>
                <a:prstClr val="white"/>
              </a:solidFill>
            </a:endParaRPr>
          </a:p>
          <a:p>
            <a:pPr lvl="1"/>
            <a:r>
              <a:rPr lang="cs-CZ" sz="1200" b="1" dirty="0">
                <a:solidFill>
                  <a:prstClr val="white"/>
                </a:solidFill>
              </a:rPr>
              <a:t>Ing.  Miloš Vejr</a:t>
            </a:r>
            <a:endParaRPr lang="cs-CZ" sz="1200" dirty="0">
              <a:solidFill>
                <a:prstClr val="white"/>
              </a:solidFill>
            </a:endParaRPr>
          </a:p>
          <a:p>
            <a:pPr lvl="1"/>
            <a:r>
              <a:rPr lang="cs-CZ" sz="1200" i="1" dirty="0">
                <a:solidFill>
                  <a:prstClr val="white"/>
                </a:solidFill>
              </a:rPr>
              <a:t>územní odbor IROP pro Ústecký kraj</a:t>
            </a:r>
            <a:endParaRPr lang="cs-CZ" sz="1200" dirty="0">
              <a:solidFill>
                <a:prstClr val="white"/>
              </a:solidFill>
            </a:endParaRPr>
          </a:p>
          <a:p>
            <a:pPr lvl="1"/>
            <a:r>
              <a:rPr lang="cs-CZ" sz="1200" i="1" dirty="0">
                <a:solidFill>
                  <a:prstClr val="white"/>
                </a:solidFill>
              </a:rPr>
              <a:t>odborný rada - administrátor monitorovacího systému</a:t>
            </a:r>
            <a:endParaRPr lang="cs-CZ" sz="1200" dirty="0">
              <a:solidFill>
                <a:prstClr val="white"/>
              </a:solidFill>
            </a:endParaRPr>
          </a:p>
          <a:p>
            <a:pPr lvl="1"/>
            <a:r>
              <a:rPr lang="cs-CZ" sz="1200" dirty="0">
                <a:solidFill>
                  <a:prstClr val="white"/>
                </a:solidFill>
              </a:rPr>
              <a:t> </a:t>
            </a:r>
          </a:p>
          <a:p>
            <a:pPr lvl="1"/>
            <a:r>
              <a:rPr lang="cs-CZ" sz="1200" dirty="0">
                <a:solidFill>
                  <a:prstClr val="white"/>
                </a:solidFill>
              </a:rPr>
              <a:t>Telefon:  412 870 923</a:t>
            </a:r>
          </a:p>
          <a:p>
            <a:pPr lvl="1"/>
            <a:r>
              <a:rPr lang="cs-CZ" sz="1200" dirty="0">
                <a:solidFill>
                  <a:prstClr val="white"/>
                </a:solidFill>
              </a:rPr>
              <a:t>Mobil:   736 512 418</a:t>
            </a:r>
            <a:br>
              <a:rPr lang="cs-CZ" sz="1200" dirty="0">
                <a:solidFill>
                  <a:prstClr val="white"/>
                </a:solidFill>
              </a:rPr>
            </a:br>
            <a:r>
              <a:rPr lang="cs-CZ" sz="1200" dirty="0">
                <a:solidFill>
                  <a:prstClr val="white"/>
                </a:solidFill>
              </a:rPr>
              <a:t>E-mail: milos.vejr@crr.cz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323E7C-1213-4C31-8519-DE812C135340}"/>
              </a:ext>
            </a:extLst>
          </p:cNvPr>
          <p:cNvSpPr/>
          <p:nvPr/>
        </p:nvSpPr>
        <p:spPr>
          <a:xfrm>
            <a:off x="3033885" y="3429000"/>
            <a:ext cx="30762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endParaRPr lang="cs-CZ" sz="1200" b="1" dirty="0">
              <a:solidFill>
                <a:schemeClr val="bg1"/>
              </a:solidFill>
            </a:endParaRPr>
          </a:p>
          <a:p>
            <a:r>
              <a:rPr lang="cs-CZ" sz="1200" b="1" dirty="0">
                <a:solidFill>
                  <a:schemeClr val="bg1"/>
                </a:solidFill>
              </a:rPr>
              <a:t>Ing. Markéta Lutovská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i="1" dirty="0">
                <a:solidFill>
                  <a:schemeClr val="bg1"/>
                </a:solidFill>
              </a:rPr>
              <a:t>územní odbor IROP pro Liberecký kraj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i="1" dirty="0">
                <a:solidFill>
                  <a:schemeClr val="bg1"/>
                </a:solidFill>
              </a:rPr>
              <a:t>Oddělení realizace – manažer projektu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 </a:t>
            </a:r>
          </a:p>
          <a:p>
            <a:r>
              <a:rPr lang="cs-CZ" sz="1200" dirty="0">
                <a:solidFill>
                  <a:schemeClr val="bg1"/>
                </a:solidFill>
              </a:rPr>
              <a:t>Telefon: 485 226 170</a:t>
            </a:r>
          </a:p>
          <a:p>
            <a:r>
              <a:rPr lang="cs-CZ" sz="1200" dirty="0">
                <a:solidFill>
                  <a:schemeClr val="bg1"/>
                </a:solidFill>
              </a:rPr>
              <a:t>Mobil:    731 596 415</a:t>
            </a:r>
          </a:p>
          <a:p>
            <a:r>
              <a:rPr lang="cs-CZ" sz="1200" dirty="0">
                <a:solidFill>
                  <a:schemeClr val="bg1"/>
                </a:solidFill>
              </a:rPr>
              <a:t>E-mail: marketa.lutovska@crr.cz</a:t>
            </a:r>
          </a:p>
          <a:p>
            <a:endParaRPr lang="cs-CZ" sz="1200" b="1" dirty="0"/>
          </a:p>
          <a:p>
            <a:endParaRPr lang="cs-CZ" sz="1200" b="1" dirty="0"/>
          </a:p>
          <a:p>
            <a:endParaRPr lang="cs-CZ" sz="1200" b="1" dirty="0"/>
          </a:p>
          <a:p>
            <a:r>
              <a:rPr lang="cs-CZ" sz="1200" b="1" dirty="0"/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67C2CEA9-B852-4CCC-BA7F-A9782A186ED6}"/>
              </a:ext>
            </a:extLst>
          </p:cNvPr>
          <p:cNvSpPr txBox="1">
            <a:spLocks/>
          </p:cNvSpPr>
          <p:nvPr/>
        </p:nvSpPr>
        <p:spPr>
          <a:xfrm>
            <a:off x="769622" y="1452647"/>
            <a:ext cx="7684315" cy="48016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b="1" dirty="0"/>
              <a:t>Průběžná </a:t>
            </a:r>
            <a:r>
              <a:rPr lang="cs-CZ" sz="1900" b="1" dirty="0" err="1"/>
              <a:t>ZoR</a:t>
            </a:r>
            <a:r>
              <a:rPr lang="cs-CZ" sz="1900" b="1" dirty="0"/>
              <a:t> projektu (= Zpráva o realizaci)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/>
              <a:t>předkládá se po ukončení první a všech průběžných etap u </a:t>
            </a:r>
            <a:r>
              <a:rPr lang="cs-CZ" sz="1700" dirty="0" err="1"/>
              <a:t>víceetapového</a:t>
            </a:r>
            <a:r>
              <a:rPr lang="cs-CZ" sz="1700" dirty="0"/>
              <a:t> projektu.</a:t>
            </a:r>
          </a:p>
          <a:p>
            <a:endParaRPr lang="pl-PL" b="1" dirty="0"/>
          </a:p>
          <a:p>
            <a:r>
              <a:rPr lang="pl-PL" sz="1900" b="1" dirty="0"/>
              <a:t>Závěrečná ZoR za poslední etapu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U </a:t>
            </a:r>
            <a:r>
              <a:rPr lang="cs-CZ" sz="1600" dirty="0" err="1"/>
              <a:t>víceetapového</a:t>
            </a:r>
            <a:r>
              <a:rPr lang="cs-CZ" sz="1600" dirty="0"/>
              <a:t> projektu pokrývá období od poslední Průběžné </a:t>
            </a:r>
            <a:r>
              <a:rPr lang="cs-CZ" sz="1600" dirty="0" err="1"/>
              <a:t>ZoR</a:t>
            </a:r>
            <a:r>
              <a:rPr lang="cs-CZ" sz="1600" dirty="0"/>
              <a:t> projektu do podání této zprávy.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U </a:t>
            </a:r>
            <a:r>
              <a:rPr lang="cs-CZ" sz="1600" dirty="0" err="1"/>
              <a:t>jednoetapového</a:t>
            </a:r>
            <a:r>
              <a:rPr lang="cs-CZ" sz="1600" dirty="0"/>
              <a:t> projektu se podává pouze Závěrečná </a:t>
            </a:r>
            <a:r>
              <a:rPr lang="cs-CZ" sz="1600" dirty="0" err="1"/>
              <a:t>ZoR</a:t>
            </a:r>
            <a:r>
              <a:rPr lang="cs-CZ" sz="1600" dirty="0"/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Závěrečná </a:t>
            </a:r>
            <a:r>
              <a:rPr lang="cs-CZ" sz="1600" dirty="0" err="1"/>
              <a:t>ZoR</a:t>
            </a:r>
            <a:r>
              <a:rPr lang="cs-CZ" sz="1600" dirty="0"/>
              <a:t> projektu má stejnou strukturu jako Průběžná </a:t>
            </a:r>
            <a:r>
              <a:rPr lang="cs-CZ" sz="1600" dirty="0" err="1"/>
              <a:t>ZoR</a:t>
            </a:r>
            <a:r>
              <a:rPr lang="cs-CZ" sz="1600" dirty="0"/>
              <a:t> projektu. </a:t>
            </a:r>
          </a:p>
          <a:p>
            <a:endParaRPr lang="cs-CZ" dirty="0"/>
          </a:p>
          <a:p>
            <a:r>
              <a:rPr lang="pl-PL" sz="1900" b="1" dirty="0"/>
              <a:t>Závěrečná ZoR za celé období realizace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Zpráva je povinná pro investiční projekty s objemem celkových způsobilých výdajů                nad 100 mil. Kč (podle právního aktu).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Zpráva pokrývá celé období realizace projektu.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Příjemce podávající Závěrečnou </a:t>
            </a:r>
            <a:r>
              <a:rPr lang="cs-CZ" sz="1600" dirty="0" err="1"/>
              <a:t>ZoR</a:t>
            </a:r>
            <a:r>
              <a:rPr lang="cs-CZ" sz="1600" dirty="0"/>
              <a:t> za celé období realizace projektu nepředkládá Závěrečnou </a:t>
            </a:r>
            <a:r>
              <a:rPr lang="cs-CZ" sz="1600" dirty="0" err="1"/>
              <a:t>ZoR</a:t>
            </a:r>
            <a:r>
              <a:rPr lang="cs-CZ" sz="1600" dirty="0"/>
              <a:t> za poslední etapu projektu.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6EA482F-4F7A-438F-8ED6-FA3D31B84A09}"/>
              </a:ext>
            </a:extLst>
          </p:cNvPr>
          <p:cNvSpPr txBox="1">
            <a:spLocks/>
          </p:cNvSpPr>
          <p:nvPr/>
        </p:nvSpPr>
        <p:spPr>
          <a:xfrm>
            <a:off x="683568" y="448985"/>
            <a:ext cx="7856425" cy="9016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Zpráva o realizaci 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Typy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8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742291" y="471612"/>
            <a:ext cx="7718141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 nové 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587AE5-8B8D-4898-949D-4ADBE6C3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94542"/>
            <a:ext cx="2590800" cy="2600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8E5EB8B-9114-4E94-BDAD-6DD543C7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9" y="4076543"/>
            <a:ext cx="3975228" cy="1614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E16E779-B9C2-4775-AB68-21F68FD1F1BC}"/>
              </a:ext>
            </a:extLst>
          </p:cNvPr>
          <p:cNvSpPr txBox="1"/>
          <p:nvPr/>
        </p:nvSpPr>
        <p:spPr>
          <a:xfrm>
            <a:off x="3274368" y="1346220"/>
            <a:ext cx="54306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případě, že se </a:t>
            </a:r>
            <a:r>
              <a:rPr lang="cs-CZ" sz="1600" b="1" dirty="0"/>
              <a:t>záložka Zprávy o realizaci nezobrazuje</a:t>
            </a:r>
            <a:r>
              <a:rPr lang="cs-CZ" sz="1600" dirty="0"/>
              <a:t>, není možné vytvořit novou </a:t>
            </a:r>
            <a:r>
              <a:rPr lang="cs-CZ" sz="1600" dirty="0" err="1"/>
              <a:t>ZoR</a:t>
            </a:r>
            <a:r>
              <a:rPr lang="cs-CZ" sz="1600" dirty="0"/>
              <a:t> a je nutno se obrátit na manažera projektu, aby vygeneroval plán </a:t>
            </a:r>
            <a:r>
              <a:rPr lang="cs-CZ" sz="1600" dirty="0" err="1"/>
              <a:t>ZoR</a:t>
            </a:r>
            <a:endParaRPr lang="cs-CZ" sz="1600" dirty="0"/>
          </a:p>
          <a:p>
            <a:pPr>
              <a:buFont typeface="Arial" pitchFamily="34" charset="0"/>
              <a:buChar char="•"/>
            </a:pPr>
            <a:endParaRPr lang="cs-CZ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CFE5FCA-39BE-4FF2-9D4F-65916DD6E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704" y="2282266"/>
            <a:ext cx="2409825" cy="130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Šipka: dolů 11">
            <a:extLst>
              <a:ext uri="{FF2B5EF4-FFF2-40B4-BE49-F238E27FC236}">
                <a16:creationId xmlns:a16="http://schemas.microsoft.com/office/drawing/2014/main" id="{DF2DD32E-5E44-4DCB-B039-04547B04F199}"/>
              </a:ext>
            </a:extLst>
          </p:cNvPr>
          <p:cNvSpPr/>
          <p:nvPr/>
        </p:nvSpPr>
        <p:spPr>
          <a:xfrm>
            <a:off x="7719492" y="2175267"/>
            <a:ext cx="252880" cy="9301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FE82DC-DFD4-4757-A90E-DC06EC339185}"/>
              </a:ext>
            </a:extLst>
          </p:cNvPr>
          <p:cNvSpPr txBox="1"/>
          <p:nvPr/>
        </p:nvSpPr>
        <p:spPr>
          <a:xfrm>
            <a:off x="4582735" y="4041485"/>
            <a:ext cx="3877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Harmonogram Zpráv/Informací zkontrolujte seznam typ zpráv na projektu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Pokud se záložky Žádost o platbu a Zprávy o realizaci zobrazují, klikněte na ni a vyberte z levého menu možnost </a:t>
            </a:r>
            <a:r>
              <a:rPr lang="cs-CZ" sz="1600" b="1" dirty="0"/>
              <a:t>Založit novou Zprávu/Informaci</a:t>
            </a:r>
          </a:p>
        </p:txBody>
      </p:sp>
    </p:spTree>
    <p:extLst>
      <p:ext uri="{BB962C8B-B14F-4D97-AF65-F5344CB8AC3E}">
        <p14:creationId xmlns:p14="http://schemas.microsoft.com/office/powerpoint/2010/main" val="358570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41C66E3-D1F3-4025-8BB4-D903071F1A54}"/>
              </a:ext>
            </a:extLst>
          </p:cNvPr>
          <p:cNvSpPr txBox="1"/>
          <p:nvPr/>
        </p:nvSpPr>
        <p:spPr>
          <a:xfrm>
            <a:off x="500020" y="2994106"/>
            <a:ext cx="62306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Založený záznam rozklikněte a vyplňujte jednotlivé záložky od shora dolů. </a:t>
            </a:r>
            <a:r>
              <a:rPr lang="cs-CZ" sz="1600" b="1" dirty="0">
                <a:solidFill>
                  <a:srgbClr val="FF0000"/>
                </a:solidFill>
              </a:rPr>
              <a:t>– viz šipka</a:t>
            </a:r>
          </a:p>
          <a:p>
            <a:pPr algn="just"/>
            <a:endParaRPr lang="cs-CZ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Na každé záložce vyplněné údaje vždy uložte!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podpis žádosti </a:t>
            </a:r>
            <a:r>
              <a:rPr lang="cs-CZ" sz="1600" dirty="0"/>
              <a:t>se otevře pro editaci </a:t>
            </a:r>
            <a:r>
              <a:rPr lang="cs-CZ" sz="1600" b="1" dirty="0"/>
              <a:t>až po finalizaci </a:t>
            </a:r>
            <a:r>
              <a:rPr lang="cs-CZ" sz="1600" dirty="0" err="1"/>
              <a:t>ZoR</a:t>
            </a:r>
            <a:endParaRPr lang="cs-CZ" sz="1600" dirty="0"/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Jednotlivé záložky se vyplňují kliknutím na tlačítko </a:t>
            </a:r>
            <a:r>
              <a:rPr lang="cs-CZ" sz="1600" b="1" dirty="0"/>
              <a:t>Vykázat změnu/přírůstek:</a:t>
            </a:r>
          </a:p>
          <a:p>
            <a:pPr>
              <a:buFont typeface="Arial" pitchFamily="34" charset="0"/>
              <a:buChar char="•"/>
            </a:pPr>
            <a:endParaRPr lang="cs-CZ" sz="1600" dirty="0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7E8E8DE9-0CBB-4D98-9B22-5A11F2E7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9226" y="5620625"/>
            <a:ext cx="3366540" cy="55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83CCE031-8B14-4B3C-ACF4-63A551BBE69C}"/>
              </a:ext>
            </a:extLst>
          </p:cNvPr>
          <p:cNvSpPr txBox="1">
            <a:spLocks/>
          </p:cNvSpPr>
          <p:nvPr/>
        </p:nvSpPr>
        <p:spPr>
          <a:xfrm>
            <a:off x="742291" y="471612"/>
            <a:ext cx="7718141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</p:txBody>
      </p:sp>
      <p:pic>
        <p:nvPicPr>
          <p:cNvPr id="10" name="Zástupný symbol pro obsah 5">
            <a:extLst>
              <a:ext uri="{FF2B5EF4-FFF2-40B4-BE49-F238E27FC236}">
                <a16:creationId xmlns:a16="http://schemas.microsoft.com/office/drawing/2014/main" id="{6FBD9896-B75B-440C-884D-F44208917191}"/>
              </a:ext>
            </a:extLst>
          </p:cNvPr>
          <p:cNvPicPr>
            <a:picLocks/>
          </p:cNvPicPr>
          <p:nvPr/>
        </p:nvPicPr>
        <p:blipFill rotWithShape="1">
          <a:blip r:embed="rId4" cstate="print"/>
          <a:srcRect l="1014" r="1"/>
          <a:stretch/>
        </p:blipFill>
        <p:spPr bwMode="auto">
          <a:xfrm>
            <a:off x="433352" y="1332718"/>
            <a:ext cx="6829958" cy="1452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BA861B-F4F7-45EC-AEDA-21EA4EAFE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440" y="1638988"/>
            <a:ext cx="1818377" cy="4075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Šipka dolů 8">
            <a:extLst>
              <a:ext uri="{FF2B5EF4-FFF2-40B4-BE49-F238E27FC236}">
                <a16:creationId xmlns:a16="http://schemas.microsoft.com/office/drawing/2014/main" id="{B7ABACD8-AD7E-4FD9-BE92-8327D15F89C4}"/>
              </a:ext>
            </a:extLst>
          </p:cNvPr>
          <p:cNvSpPr/>
          <p:nvPr/>
        </p:nvSpPr>
        <p:spPr>
          <a:xfrm>
            <a:off x="8399653" y="1638989"/>
            <a:ext cx="244327" cy="398163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82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01683" y="461799"/>
            <a:ext cx="7587976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Vykázání změny/přírůstku </a:t>
            </a:r>
            <a:r>
              <a:rPr lang="cs-CZ" sz="2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příklad</a:t>
            </a:r>
            <a:endParaRPr lang="en-US" sz="28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505626F9-5356-4044-AD9D-AF58C48F9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8731"/>
          <a:stretch/>
        </p:blipFill>
        <p:spPr bwMode="auto">
          <a:xfrm>
            <a:off x="683569" y="1306875"/>
            <a:ext cx="4600797" cy="2057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3CFE65B3-3CEB-4611-8D52-046825BC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538659"/>
            <a:ext cx="4583851" cy="2643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0AEBCB8D-B243-4327-B2AC-E7893AA82807}"/>
              </a:ext>
            </a:extLst>
          </p:cNvPr>
          <p:cNvSpPr txBox="1"/>
          <p:nvPr/>
        </p:nvSpPr>
        <p:spPr>
          <a:xfrm>
            <a:off x="5419518" y="1816231"/>
            <a:ext cx="3212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Pro výběr záznamu pro vykázání změny na záznam klikněte – zezelená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Klikněte na tlačítku Vykázat změnu/přírůstek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Vytvoří se záznam pod původní tabulkou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dirty="0"/>
              <a:t>Záznam je možné upravit, editovat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</a:rPr>
              <a:t>Stejným způsobem pak doplňte údaje na dalších záložkách – např. indikátory</a:t>
            </a:r>
          </a:p>
        </p:txBody>
      </p:sp>
    </p:spTree>
    <p:extLst>
      <p:ext uri="{BB962C8B-B14F-4D97-AF65-F5344CB8AC3E}">
        <p14:creationId xmlns:p14="http://schemas.microsoft.com/office/powerpoint/2010/main" val="10999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23039" y="428939"/>
            <a:ext cx="7497922" cy="7578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  <a:p>
            <a:pPr algn="ctr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záložka „Informace o zprávě“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15192B0-B463-4222-B55F-9C3B6AF9B511}"/>
              </a:ext>
            </a:extLst>
          </p:cNvPr>
          <p:cNvSpPr txBox="1">
            <a:spLocks/>
          </p:cNvSpPr>
          <p:nvPr/>
        </p:nvSpPr>
        <p:spPr>
          <a:xfrm>
            <a:off x="5352177" y="1216024"/>
            <a:ext cx="3179428" cy="54196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900" dirty="0"/>
              <a:t>= základní informace, které jednotlivou zprávu o realizaci identifikují</a:t>
            </a:r>
          </a:p>
          <a:p>
            <a:pPr algn="just"/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/>
              <a:t>automaticky je doplněno: identifikační číslo zprávy, typ zprávy, pořadové číslo zprávy, verze, stav, datum založení a finalizace zprávy o realizaci</a:t>
            </a:r>
          </a:p>
          <a:p>
            <a:pPr algn="just"/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Sledované období od</a:t>
            </a:r>
            <a:r>
              <a:rPr lang="cs-CZ" sz="1600" dirty="0"/>
              <a:t> – vyplňte/opravte skutečné datum zahájení etapy projektu, za kterou je podávána zpráva o realizaci</a:t>
            </a:r>
            <a:r>
              <a:rPr lang="cs-CZ" sz="1600" b="1" dirty="0"/>
              <a:t> 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Sledované období do –</a:t>
            </a:r>
            <a:r>
              <a:rPr lang="cs-CZ" sz="1600" dirty="0"/>
              <a:t> vyplňte/opravte skutečné datum ukončení etapy projektu, za kterou je podávána zpráva o realizaci 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Skutečné datum zahájení –</a:t>
            </a:r>
            <a:r>
              <a:rPr lang="cs-CZ" sz="1600" dirty="0"/>
              <a:t> vyplňte skutečné datum zahájení projektu               (v případě 1.ZoR)</a:t>
            </a:r>
            <a:r>
              <a:rPr lang="cs-CZ" sz="1600" b="1" dirty="0"/>
              <a:t> 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Skutečné datum ukončení projektu</a:t>
            </a:r>
            <a:r>
              <a:rPr lang="cs-CZ" sz="1600" dirty="0"/>
              <a:t> – vyplňte skutečné datum ukončení projektu (v případě závěrečné </a:t>
            </a:r>
            <a:r>
              <a:rPr lang="cs-CZ" sz="1600" dirty="0" err="1"/>
              <a:t>ZoR</a:t>
            </a:r>
            <a:r>
              <a:rPr lang="cs-CZ" sz="1600" dirty="0"/>
              <a:t>)  </a:t>
            </a:r>
          </a:p>
          <a:p>
            <a:endParaRPr lang="cs-CZ" sz="1600" dirty="0"/>
          </a:p>
          <a:p>
            <a:r>
              <a:rPr lang="cs-CZ" sz="1600" b="1" dirty="0"/>
              <a:t>Kontaktní údaje ve věci zprávy – </a:t>
            </a:r>
            <a:r>
              <a:rPr lang="cs-CZ" sz="1600" dirty="0"/>
              <a:t>vyplňte kontaktní údaje </a:t>
            </a:r>
            <a:r>
              <a:rPr lang="cs-CZ" sz="1400" dirty="0"/>
              <a:t>zhotovitele zprávy o realizaci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E3F9C72-653E-4F8B-A170-1B10DE7AD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r="3118"/>
          <a:stretch/>
        </p:blipFill>
        <p:spPr bwMode="auto">
          <a:xfrm>
            <a:off x="683569" y="1216024"/>
            <a:ext cx="4555222" cy="514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22959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827</TotalTime>
  <Words>4725</Words>
  <Application>Microsoft Office PowerPoint</Application>
  <PresentationFormat>Předvádění na obrazovce (4:3)</PresentationFormat>
  <Paragraphs>602</Paragraphs>
  <Slides>45</Slides>
  <Notes>44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Courier New</vt:lpstr>
      <vt:lpstr>Symbol</vt:lpstr>
      <vt:lpstr>Wingdings</vt:lpstr>
      <vt:lpstr>CRR template</vt:lpstr>
      <vt:lpstr>Žádost o platbu. Zpráva o realizaci.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Lutovská Markéta</cp:lastModifiedBy>
  <cp:revision>49</cp:revision>
  <cp:lastPrinted>2021-09-21T08:30:56Z</cp:lastPrinted>
  <dcterms:created xsi:type="dcterms:W3CDTF">2021-01-13T14:58:16Z</dcterms:created>
  <dcterms:modified xsi:type="dcterms:W3CDTF">2021-12-02T13:51:41Z</dcterms:modified>
  <cp:category/>
</cp:coreProperties>
</file>